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5.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6.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9.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4.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6.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7.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18.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19.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2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21.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22.xml" ContentType="application/vnd.openxmlformats-officedocument.presentationml.notesSlid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23.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771" r:id="rId1"/>
    <p:sldMasterId id="2147483783" r:id="rId2"/>
    <p:sldMasterId id="2147483804" r:id="rId3"/>
    <p:sldMasterId id="2147483825" r:id="rId4"/>
  </p:sldMasterIdLst>
  <p:notesMasterIdLst>
    <p:notesMasterId r:id="rId60"/>
  </p:notesMasterIdLst>
  <p:handoutMasterIdLst>
    <p:handoutMasterId r:id="rId61"/>
  </p:handoutMasterIdLst>
  <p:sldIdLst>
    <p:sldId id="256" r:id="rId5"/>
    <p:sldId id="356" r:id="rId6"/>
    <p:sldId id="357" r:id="rId7"/>
    <p:sldId id="259" r:id="rId8"/>
    <p:sldId id="309" r:id="rId9"/>
    <p:sldId id="267" r:id="rId10"/>
    <p:sldId id="352" r:id="rId11"/>
    <p:sldId id="338" r:id="rId12"/>
    <p:sldId id="361" r:id="rId13"/>
    <p:sldId id="342" r:id="rId14"/>
    <p:sldId id="340" r:id="rId15"/>
    <p:sldId id="341" r:id="rId16"/>
    <p:sldId id="343" r:id="rId17"/>
    <p:sldId id="344" r:id="rId18"/>
    <p:sldId id="359" r:id="rId19"/>
    <p:sldId id="346" r:id="rId20"/>
    <p:sldId id="347" r:id="rId21"/>
    <p:sldId id="363" r:id="rId22"/>
    <p:sldId id="364" r:id="rId23"/>
    <p:sldId id="273" r:id="rId24"/>
    <p:sldId id="360" r:id="rId25"/>
    <p:sldId id="351" r:id="rId26"/>
    <p:sldId id="353" r:id="rId27"/>
    <p:sldId id="316" r:id="rId28"/>
    <p:sldId id="321" r:id="rId29"/>
    <p:sldId id="354" r:id="rId30"/>
    <p:sldId id="355" r:id="rId31"/>
    <p:sldId id="285" r:id="rId32"/>
    <p:sldId id="362" r:id="rId33"/>
    <p:sldId id="330" r:id="rId34"/>
    <p:sldId id="301" r:id="rId35"/>
    <p:sldId id="290" r:id="rId36"/>
    <p:sldId id="289" r:id="rId37"/>
    <p:sldId id="299" r:id="rId38"/>
    <p:sldId id="280" r:id="rId39"/>
    <p:sldId id="282" r:id="rId40"/>
    <p:sldId id="322" r:id="rId41"/>
    <p:sldId id="323" r:id="rId42"/>
    <p:sldId id="326" r:id="rId43"/>
    <p:sldId id="327" r:id="rId44"/>
    <p:sldId id="268" r:id="rId45"/>
    <p:sldId id="306" r:id="rId46"/>
    <p:sldId id="348" r:id="rId47"/>
    <p:sldId id="315" r:id="rId48"/>
    <p:sldId id="358" r:id="rId49"/>
    <p:sldId id="365" r:id="rId50"/>
    <p:sldId id="294" r:id="rId51"/>
    <p:sldId id="366" r:id="rId52"/>
    <p:sldId id="274" r:id="rId53"/>
    <p:sldId id="318" r:id="rId54"/>
    <p:sldId id="319" r:id="rId55"/>
    <p:sldId id="298" r:id="rId56"/>
    <p:sldId id="288" r:id="rId57"/>
    <p:sldId id="297" r:id="rId58"/>
    <p:sldId id="331" r:id="rId59"/>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SDM" initials="C" lastIdx="4" clrIdx="0"/>
  <p:cmAuthor id="1" name="benjamin bleuez" initials="bb" lastIdx="1" clrIdx="1"/>
  <p:cmAuthor id="2" name="Catherine" initials="C" lastIdx="53" clrIdx="2">
    <p:extLst>
      <p:ext uri="{19B8F6BF-5375-455C-9EA6-DF929625EA0E}">
        <p15:presenceInfo xmlns:p15="http://schemas.microsoft.com/office/powerpoint/2012/main" userId="Catherine" providerId="None"/>
      </p:ext>
    </p:extLst>
  </p:cmAuthor>
  <p:cmAuthor id="3" name="Guillaume Poliquin" initials="GP" lastIdx="48" clrIdx="3">
    <p:extLst>
      <p:ext uri="{19B8F6BF-5375-455C-9EA6-DF929625EA0E}">
        <p15:presenceInfo xmlns:p15="http://schemas.microsoft.com/office/powerpoint/2012/main" userId="a719b2a974439600" providerId="Windows Live"/>
      </p:ext>
    </p:extLst>
  </p:cmAuthor>
  <p:cmAuthor id="4" name="Guillaume Poliquin" initials="GP [2]" lastIdx="15" clrIdx="4">
    <p:extLst>
      <p:ext uri="{19B8F6BF-5375-455C-9EA6-DF929625EA0E}">
        <p15:presenceInfo xmlns:p15="http://schemas.microsoft.com/office/powerpoint/2012/main" userId="S-1-5-21-1875730492-2871649377-920409342-184767" providerId="AD"/>
      </p:ext>
    </p:extLst>
  </p:cmAuthor>
  <p:cmAuthor id="5" name="Stéphanie Jolicoeur" initials="SJ" lastIdx="23" clrIdx="5">
    <p:extLst>
      <p:ext uri="{19B8F6BF-5375-455C-9EA6-DF929625EA0E}">
        <p15:presenceInfo xmlns:p15="http://schemas.microsoft.com/office/powerpoint/2012/main" userId="699174a85e4cffa7" providerId="Windows Live"/>
      </p:ext>
    </p:extLst>
  </p:cmAuthor>
  <p:cmAuthor id="6" name="sylvain beauchamp" initials="sb" lastIdx="63"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A5"/>
    <a:srgbClr val="E3E8F4"/>
    <a:srgbClr val="D5DAEB"/>
    <a:srgbClr val="738AC8"/>
    <a:srgbClr val="EBEDF5"/>
    <a:srgbClr val="8E9B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09" autoAdjust="0"/>
    <p:restoredTop sz="81014" autoAdjust="0"/>
  </p:normalViewPr>
  <p:slideViewPr>
    <p:cSldViewPr snapToGrid="0" snapToObjects="1">
      <p:cViewPr varScale="1">
        <p:scale>
          <a:sx n="78" d="100"/>
          <a:sy n="78" d="100"/>
        </p:scale>
        <p:origin x="3000" y="294"/>
      </p:cViewPr>
      <p:guideLst>
        <p:guide orient="horz" pos="2880"/>
        <p:guide pos="2160"/>
      </p:guideLst>
    </p:cSldViewPr>
  </p:slideViewPr>
  <p:outlineViewPr>
    <p:cViewPr>
      <p:scale>
        <a:sx n="33" d="100"/>
        <a:sy n="33" d="100"/>
      </p:scale>
      <p:origin x="0" y="3669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latin typeface="Calibri"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A5BFF-7705-5642-BD99-59DF111890FB}" type="datetimeFigureOut">
              <a:rPr lang="fr-FR" smtClean="0">
                <a:latin typeface="Calibri" pitchFamily="34" charset="0"/>
              </a:rPr>
              <a:pPr/>
              <a:t>18/01/2025</a:t>
            </a:fld>
            <a:endParaRPr lang="fr-FR" dirty="0">
              <a:latin typeface="Calibri"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latin typeface="Calibri"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244F55-7092-3548-AD02-B5827B11D4B9}" type="slidenum">
              <a:rPr lang="fr-FR" smtClean="0">
                <a:latin typeface="Calibri" pitchFamily="34" charset="0"/>
              </a:rPr>
              <a:pPr/>
              <a:t>‹N°›</a:t>
            </a:fld>
            <a:endParaRPr lang="fr-FR" dirty="0">
              <a:latin typeface="Calibri" pitchFamily="34" charset="0"/>
            </a:endParaRPr>
          </a:p>
        </p:txBody>
      </p:sp>
    </p:spTree>
    <p:extLst>
      <p:ext uri="{BB962C8B-B14F-4D97-AF65-F5344CB8AC3E}">
        <p14:creationId xmlns:p14="http://schemas.microsoft.com/office/powerpoint/2010/main"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itchFamily="34" charset="0"/>
              </a:defRPr>
            </a:lvl1pPr>
          </a:lstStyle>
          <a:p>
            <a:fld id="{970ACE14-1FD2-674A-BBD0-0641EEBB04C6}" type="datetimeFigureOut">
              <a:rPr lang="fr-FR" smtClean="0"/>
              <a:pPr/>
              <a:t>18/01/2025</a:t>
            </a:fld>
            <a:endParaRPr lang="fr-FR" dirty="0"/>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pitchFamily="34" charset="0"/>
              </a:defRPr>
            </a:lvl1pPr>
          </a:lstStyle>
          <a:p>
            <a:fld id="{05379CC1-2BD1-5343-98AF-522C5D9C17DB}" type="slidenum">
              <a:rPr lang="fr-FR" smtClean="0"/>
              <a:pPr/>
              <a:t>‹N°›</a:t>
            </a:fld>
            <a:endParaRPr lang="fr-FR" dirty="0"/>
          </a:p>
        </p:txBody>
      </p:sp>
    </p:spTree>
    <p:extLst>
      <p:ext uri="{BB962C8B-B14F-4D97-AF65-F5344CB8AC3E}">
        <p14:creationId xmlns:p14="http://schemas.microsoft.com/office/powerpoint/2010/main"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alibri" pitchFamily="34" charset="0"/>
        <a:ea typeface="+mn-ea"/>
        <a:cs typeface="+mn-cs"/>
      </a:defRPr>
    </a:lvl1pPr>
    <a:lvl2pPr marL="457200" algn="l" defTabSz="457200" rtl="0" eaLnBrk="1" latinLnBrk="0" hangingPunct="1">
      <a:defRPr sz="1200" kern="1200">
        <a:solidFill>
          <a:schemeClr val="tx1"/>
        </a:solidFill>
        <a:latin typeface="Calibri" pitchFamily="34" charset="0"/>
        <a:ea typeface="+mn-ea"/>
        <a:cs typeface="+mn-cs"/>
      </a:defRPr>
    </a:lvl2pPr>
    <a:lvl3pPr marL="914400" algn="l" defTabSz="457200" rtl="0" eaLnBrk="1" latinLnBrk="0" hangingPunct="1">
      <a:defRPr sz="1200" kern="1200">
        <a:solidFill>
          <a:schemeClr val="tx1"/>
        </a:solidFill>
        <a:latin typeface="Calibri" pitchFamily="34" charset="0"/>
        <a:ea typeface="+mn-ea"/>
        <a:cs typeface="+mn-cs"/>
      </a:defRPr>
    </a:lvl3pPr>
    <a:lvl4pPr marL="1371600" algn="l" defTabSz="457200" rtl="0" eaLnBrk="1" latinLnBrk="0" hangingPunct="1">
      <a:defRPr sz="1200" kern="1200">
        <a:solidFill>
          <a:schemeClr val="tx1"/>
        </a:solidFill>
        <a:latin typeface="Calibri" pitchFamily="34" charset="0"/>
        <a:ea typeface="+mn-ea"/>
        <a:cs typeface="+mn-cs"/>
      </a:defRPr>
    </a:lvl4pPr>
    <a:lvl5pPr marL="1828800" algn="l" defTabSz="457200" rtl="0" eaLnBrk="1" latinLnBrk="0" hangingPunct="1">
      <a:defRPr sz="1200" kern="1200">
        <a:solidFill>
          <a:schemeClr val="tx1"/>
        </a:solidFill>
        <a:latin typeface="Calibri"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a:t>
            </a:fld>
            <a:endParaRPr lang="fr-FR" dirty="0"/>
          </a:p>
        </p:txBody>
      </p:sp>
    </p:spTree>
    <p:extLst>
      <p:ext uri="{BB962C8B-B14F-4D97-AF65-F5344CB8AC3E}">
        <p14:creationId xmlns:p14="http://schemas.microsoft.com/office/powerpoint/2010/main" val="319172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25</a:t>
            </a:fld>
            <a:endParaRPr lang="fr-FR" dirty="0"/>
          </a:p>
        </p:txBody>
      </p:sp>
    </p:spTree>
    <p:extLst>
      <p:ext uri="{BB962C8B-B14F-4D97-AF65-F5344CB8AC3E}">
        <p14:creationId xmlns:p14="http://schemas.microsoft.com/office/powerpoint/2010/main" val="204984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26</a:t>
            </a:fld>
            <a:endParaRPr lang="fr-FR" dirty="0"/>
          </a:p>
        </p:txBody>
      </p:sp>
    </p:spTree>
    <p:extLst>
      <p:ext uri="{BB962C8B-B14F-4D97-AF65-F5344CB8AC3E}">
        <p14:creationId xmlns:p14="http://schemas.microsoft.com/office/powerpoint/2010/main" val="134681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27</a:t>
            </a:fld>
            <a:endParaRPr lang="fr-FR" dirty="0"/>
          </a:p>
        </p:txBody>
      </p:sp>
    </p:spTree>
    <p:extLst>
      <p:ext uri="{BB962C8B-B14F-4D97-AF65-F5344CB8AC3E}">
        <p14:creationId xmlns:p14="http://schemas.microsoft.com/office/powerpoint/2010/main" val="367020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28</a:t>
            </a:fld>
            <a:endParaRPr lang="fr-FR" dirty="0"/>
          </a:p>
        </p:txBody>
      </p:sp>
    </p:spTree>
    <p:extLst>
      <p:ext uri="{BB962C8B-B14F-4D97-AF65-F5344CB8AC3E}">
        <p14:creationId xmlns:p14="http://schemas.microsoft.com/office/powerpoint/2010/main" val="622228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29</a:t>
            </a:fld>
            <a:endParaRPr lang="fr-FR" dirty="0"/>
          </a:p>
        </p:txBody>
      </p:sp>
    </p:spTree>
    <p:extLst>
      <p:ext uri="{BB962C8B-B14F-4D97-AF65-F5344CB8AC3E}">
        <p14:creationId xmlns:p14="http://schemas.microsoft.com/office/powerpoint/2010/main" val="397522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30</a:t>
            </a:fld>
            <a:endParaRPr lang="fr-FR" dirty="0"/>
          </a:p>
        </p:txBody>
      </p:sp>
    </p:spTree>
    <p:extLst>
      <p:ext uri="{BB962C8B-B14F-4D97-AF65-F5344CB8AC3E}">
        <p14:creationId xmlns:p14="http://schemas.microsoft.com/office/powerpoint/2010/main" val="1315506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31</a:t>
            </a:fld>
            <a:endParaRPr lang="fr-FR" dirty="0"/>
          </a:p>
        </p:txBody>
      </p:sp>
    </p:spTree>
    <p:extLst>
      <p:ext uri="{BB962C8B-B14F-4D97-AF65-F5344CB8AC3E}">
        <p14:creationId xmlns:p14="http://schemas.microsoft.com/office/powerpoint/2010/main" val="5110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32</a:t>
            </a:fld>
            <a:endParaRPr lang="fr-FR" dirty="0"/>
          </a:p>
        </p:txBody>
      </p:sp>
    </p:spTree>
    <p:extLst>
      <p:ext uri="{BB962C8B-B14F-4D97-AF65-F5344CB8AC3E}">
        <p14:creationId xmlns:p14="http://schemas.microsoft.com/office/powerpoint/2010/main" val="13184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33</a:t>
            </a:fld>
            <a:endParaRPr lang="fr-FR" dirty="0"/>
          </a:p>
        </p:txBody>
      </p:sp>
    </p:spTree>
    <p:extLst>
      <p:ext uri="{BB962C8B-B14F-4D97-AF65-F5344CB8AC3E}">
        <p14:creationId xmlns:p14="http://schemas.microsoft.com/office/powerpoint/2010/main" val="2811946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34</a:t>
            </a:fld>
            <a:endParaRPr lang="fr-FR" dirty="0"/>
          </a:p>
        </p:txBody>
      </p:sp>
    </p:spTree>
    <p:extLst>
      <p:ext uri="{BB962C8B-B14F-4D97-AF65-F5344CB8AC3E}">
        <p14:creationId xmlns:p14="http://schemas.microsoft.com/office/powerpoint/2010/main" val="62222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a:t>
            </a:fld>
            <a:endParaRPr lang="fr-FR" dirty="0"/>
          </a:p>
        </p:txBody>
      </p:sp>
    </p:spTree>
    <p:extLst>
      <p:ext uri="{BB962C8B-B14F-4D97-AF65-F5344CB8AC3E}">
        <p14:creationId xmlns:p14="http://schemas.microsoft.com/office/powerpoint/2010/main" val="501496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35</a:t>
            </a:fld>
            <a:endParaRPr lang="fr-FR" dirty="0"/>
          </a:p>
        </p:txBody>
      </p:sp>
    </p:spTree>
    <p:extLst>
      <p:ext uri="{BB962C8B-B14F-4D97-AF65-F5344CB8AC3E}">
        <p14:creationId xmlns:p14="http://schemas.microsoft.com/office/powerpoint/2010/main" val="106092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41</a:t>
            </a:fld>
            <a:endParaRPr lang="fr-FR" dirty="0"/>
          </a:p>
        </p:txBody>
      </p:sp>
    </p:spTree>
    <p:extLst>
      <p:ext uri="{BB962C8B-B14F-4D97-AF65-F5344CB8AC3E}">
        <p14:creationId xmlns:p14="http://schemas.microsoft.com/office/powerpoint/2010/main" val="1742366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42</a:t>
            </a:fld>
            <a:endParaRPr lang="fr-FR" dirty="0"/>
          </a:p>
        </p:txBody>
      </p:sp>
    </p:spTree>
    <p:extLst>
      <p:ext uri="{BB962C8B-B14F-4D97-AF65-F5344CB8AC3E}">
        <p14:creationId xmlns:p14="http://schemas.microsoft.com/office/powerpoint/2010/main" val="3975225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44</a:t>
            </a:fld>
            <a:endParaRPr lang="fr-FR" dirty="0"/>
          </a:p>
        </p:txBody>
      </p:sp>
    </p:spTree>
    <p:extLst>
      <p:ext uri="{BB962C8B-B14F-4D97-AF65-F5344CB8AC3E}">
        <p14:creationId xmlns:p14="http://schemas.microsoft.com/office/powerpoint/2010/main" val="336199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46</a:t>
            </a:fld>
            <a:endParaRPr lang="fr-FR" dirty="0"/>
          </a:p>
        </p:txBody>
      </p:sp>
    </p:spTree>
    <p:extLst>
      <p:ext uri="{BB962C8B-B14F-4D97-AF65-F5344CB8AC3E}">
        <p14:creationId xmlns:p14="http://schemas.microsoft.com/office/powerpoint/2010/main" val="1742366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47</a:t>
            </a:fld>
            <a:endParaRPr lang="fr-FR" dirty="0"/>
          </a:p>
        </p:txBody>
      </p:sp>
    </p:spTree>
    <p:extLst>
      <p:ext uri="{BB962C8B-B14F-4D97-AF65-F5344CB8AC3E}">
        <p14:creationId xmlns:p14="http://schemas.microsoft.com/office/powerpoint/2010/main" val="3694542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48</a:t>
            </a:fld>
            <a:endParaRPr lang="fr-FR" dirty="0"/>
          </a:p>
        </p:txBody>
      </p:sp>
    </p:spTree>
    <p:extLst>
      <p:ext uri="{BB962C8B-B14F-4D97-AF65-F5344CB8AC3E}">
        <p14:creationId xmlns:p14="http://schemas.microsoft.com/office/powerpoint/2010/main" val="369454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49</a:t>
            </a:fld>
            <a:endParaRPr lang="fr-FR" dirty="0"/>
          </a:p>
        </p:txBody>
      </p:sp>
    </p:spTree>
    <p:extLst>
      <p:ext uri="{BB962C8B-B14F-4D97-AF65-F5344CB8AC3E}">
        <p14:creationId xmlns:p14="http://schemas.microsoft.com/office/powerpoint/2010/main" val="367584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50</a:t>
            </a:fld>
            <a:endParaRPr lang="fr-FR" dirty="0"/>
          </a:p>
        </p:txBody>
      </p:sp>
    </p:spTree>
    <p:extLst>
      <p:ext uri="{BB962C8B-B14F-4D97-AF65-F5344CB8AC3E}">
        <p14:creationId xmlns:p14="http://schemas.microsoft.com/office/powerpoint/2010/main" val="285516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51</a:t>
            </a:fld>
            <a:endParaRPr lang="fr-FR" dirty="0"/>
          </a:p>
        </p:txBody>
      </p:sp>
    </p:spTree>
    <p:extLst>
      <p:ext uri="{BB962C8B-B14F-4D97-AF65-F5344CB8AC3E}">
        <p14:creationId xmlns:p14="http://schemas.microsoft.com/office/powerpoint/2010/main" val="400847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3</a:t>
            </a:fld>
            <a:endParaRPr lang="fr-FR" dirty="0"/>
          </a:p>
        </p:txBody>
      </p:sp>
    </p:spTree>
    <p:extLst>
      <p:ext uri="{BB962C8B-B14F-4D97-AF65-F5344CB8AC3E}">
        <p14:creationId xmlns:p14="http://schemas.microsoft.com/office/powerpoint/2010/main" val="2783518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52</a:t>
            </a:fld>
            <a:endParaRPr lang="fr-FR" dirty="0"/>
          </a:p>
        </p:txBody>
      </p:sp>
    </p:spTree>
    <p:extLst>
      <p:ext uri="{BB962C8B-B14F-4D97-AF65-F5344CB8AC3E}">
        <p14:creationId xmlns:p14="http://schemas.microsoft.com/office/powerpoint/2010/main" val="324074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53</a:t>
            </a:fld>
            <a:endParaRPr lang="fr-FR" dirty="0"/>
          </a:p>
        </p:txBody>
      </p:sp>
    </p:spTree>
    <p:extLst>
      <p:ext uri="{BB962C8B-B14F-4D97-AF65-F5344CB8AC3E}">
        <p14:creationId xmlns:p14="http://schemas.microsoft.com/office/powerpoint/2010/main" val="2225803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54</a:t>
            </a:fld>
            <a:endParaRPr lang="fr-FR" dirty="0"/>
          </a:p>
        </p:txBody>
      </p:sp>
    </p:spTree>
    <p:extLst>
      <p:ext uri="{BB962C8B-B14F-4D97-AF65-F5344CB8AC3E}">
        <p14:creationId xmlns:p14="http://schemas.microsoft.com/office/powerpoint/2010/main" val="3010150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55</a:t>
            </a:fld>
            <a:endParaRPr lang="fr-FR" dirty="0"/>
          </a:p>
        </p:txBody>
      </p:sp>
    </p:spTree>
    <p:extLst>
      <p:ext uri="{BB962C8B-B14F-4D97-AF65-F5344CB8AC3E}">
        <p14:creationId xmlns:p14="http://schemas.microsoft.com/office/powerpoint/2010/main" val="3808254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a:t>
            </a:fld>
            <a:endParaRPr lang="fr-FR" dirty="0"/>
          </a:p>
        </p:txBody>
      </p:sp>
    </p:spTree>
    <p:extLst>
      <p:ext uri="{BB962C8B-B14F-4D97-AF65-F5344CB8AC3E}">
        <p14:creationId xmlns:p14="http://schemas.microsoft.com/office/powerpoint/2010/main" val="225369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20</a:t>
            </a:fld>
            <a:endParaRPr lang="fr-FR" dirty="0"/>
          </a:p>
        </p:txBody>
      </p:sp>
    </p:spTree>
    <p:extLst>
      <p:ext uri="{BB962C8B-B14F-4D97-AF65-F5344CB8AC3E}">
        <p14:creationId xmlns:p14="http://schemas.microsoft.com/office/powerpoint/2010/main" val="353118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21</a:t>
            </a:fld>
            <a:endParaRPr lang="fr-FR" dirty="0"/>
          </a:p>
        </p:txBody>
      </p:sp>
    </p:spTree>
    <p:extLst>
      <p:ext uri="{BB962C8B-B14F-4D97-AF65-F5344CB8AC3E}">
        <p14:creationId xmlns:p14="http://schemas.microsoft.com/office/powerpoint/2010/main" val="353118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22</a:t>
            </a:fld>
            <a:endParaRPr lang="fr-FR" dirty="0"/>
          </a:p>
        </p:txBody>
      </p:sp>
    </p:spTree>
    <p:extLst>
      <p:ext uri="{BB962C8B-B14F-4D97-AF65-F5344CB8AC3E}">
        <p14:creationId xmlns:p14="http://schemas.microsoft.com/office/powerpoint/2010/main" val="244563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23</a:t>
            </a:fld>
            <a:endParaRPr lang="fr-FR" dirty="0"/>
          </a:p>
        </p:txBody>
      </p:sp>
    </p:spTree>
    <p:extLst>
      <p:ext uri="{BB962C8B-B14F-4D97-AF65-F5344CB8AC3E}">
        <p14:creationId xmlns:p14="http://schemas.microsoft.com/office/powerpoint/2010/main" val="130336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24</a:t>
            </a:fld>
            <a:endParaRPr lang="fr-FR" dirty="0"/>
          </a:p>
        </p:txBody>
      </p:sp>
    </p:spTree>
    <p:extLst>
      <p:ext uri="{BB962C8B-B14F-4D97-AF65-F5344CB8AC3E}">
        <p14:creationId xmlns:p14="http://schemas.microsoft.com/office/powerpoint/2010/main" val="104598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6336169"/>
            <a:ext cx="6858000" cy="2817283"/>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8" name="Forme libre 7"/>
          <p:cNvSpPr>
            <a:spLocks/>
          </p:cNvSpPr>
          <p:nvPr/>
        </p:nvSpPr>
        <p:spPr bwMode="auto">
          <a:xfrm>
            <a:off x="4579144" y="0"/>
            <a:ext cx="2278856" cy="9144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re 8"/>
          <p:cNvSpPr>
            <a:spLocks noGrp="1"/>
          </p:cNvSpPr>
          <p:nvPr>
            <p:ph type="ctrTitle"/>
          </p:nvPr>
        </p:nvSpPr>
        <p:spPr>
          <a:xfrm>
            <a:off x="321798" y="4450080"/>
            <a:ext cx="4860036" cy="306832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a:t>Cliquez pour modifier le style du titre</a:t>
            </a:r>
            <a:endParaRPr kumimoji="0" lang="en-US"/>
          </a:p>
        </p:txBody>
      </p:sp>
      <p:sp>
        <p:nvSpPr>
          <p:cNvPr id="17" name="Sous-titre 16"/>
          <p:cNvSpPr>
            <a:spLocks noGrp="1"/>
          </p:cNvSpPr>
          <p:nvPr>
            <p:ph type="subTitle" idx="1"/>
          </p:nvPr>
        </p:nvSpPr>
        <p:spPr>
          <a:xfrm>
            <a:off x="324788" y="2059749"/>
            <a:ext cx="4860036" cy="2336800"/>
          </a:xfrm>
        </p:spPr>
        <p:txBody>
          <a:bodyPr tIns="0" rIns="45720" bIns="0" anchor="b">
            <a:normAutofit/>
          </a:bodyPr>
          <a:lstStyle>
            <a:lvl1pPr marL="0" indent="0" algn="r">
              <a:buNone/>
              <a:defRPr sz="2000">
                <a:solidFill>
                  <a:schemeClr val="tx1"/>
                </a:solidFill>
                <a:effectLst/>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fr-FR"/>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A546CF23-E5EC-ED46-A59E-7EB04A0B66AF}" type="datetime1">
              <a:rPr lang="fr-CA" smtClean="0"/>
              <a:pPr/>
              <a:t>2025-01-18</a:t>
            </a:fld>
            <a:endParaRPr lang="en-US"/>
          </a:p>
        </p:txBody>
      </p:sp>
      <p:sp>
        <p:nvSpPr>
          <p:cNvPr id="19" name="Espace réservé du pied de page 18"/>
          <p:cNvSpPr>
            <a:spLocks noGrp="1"/>
          </p:cNvSpPr>
          <p:nvPr>
            <p:ph type="ftr" sz="quarter" idx="11"/>
          </p:nvPr>
        </p:nvSpPr>
        <p:spPr/>
        <p:txBody>
          <a:bodyPr/>
          <a:lstStyle/>
          <a:p>
            <a:endParaRPr lang="en-US"/>
          </a:p>
        </p:txBody>
      </p:sp>
      <p:sp>
        <p:nvSpPr>
          <p:cNvPr id="27" name="Espace réservé du numéro de diapositive 2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654569594"/>
      </p:ext>
    </p:extLst>
  </p:cSld>
  <p:clrMapOvr>
    <a:overrideClrMapping bg1="dk1" tx1="lt1" bg2="dk2" tx2="lt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546CF23-E5EC-ED46-A59E-7EB04A0B66AF}" type="datetime1">
              <a:rPr lang="fr-CA" smtClean="0"/>
              <a:pPr/>
              <a:t>2025-01-18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1140592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8"/>
            <a:ext cx="1543050" cy="7802033"/>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342900" y="366188"/>
            <a:ext cx="4514850" cy="7802033"/>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546CF23-E5EC-ED46-A59E-7EB04A0B66AF}" type="datetime1">
              <a:rPr lang="fr-CA" smtClean="0"/>
              <a:pPr/>
              <a:t>2025-01-18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76522667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354" rtl="0" eaLnBrk="1" latinLnBrk="0" hangingPunct="1">
              <a:lnSpc>
                <a:spcPts val="5000"/>
              </a:lnSpc>
              <a:spcBef>
                <a:spcPct val="0"/>
              </a:spcBef>
              <a:buNone/>
              <a:defRPr sz="4600" kern="120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7"/>
            <a:ext cx="4857750" cy="1565451"/>
          </a:xfrm>
        </p:spPr>
        <p:txBody>
          <a:bodyPr vert="horz" lIns="91440" tIns="0" rIns="45720" bIns="0" rtlCol="0">
            <a:normAutofit/>
          </a:bodyPr>
          <a:lstStyle>
            <a:lvl1pPr marL="0" indent="0" algn="l" defTabSz="914354" rtl="0" eaLnBrk="1" latinLnBrk="0" hangingPunct="1">
              <a:lnSpc>
                <a:spcPts val="2600"/>
              </a:lnSpc>
              <a:spcBef>
                <a:spcPts val="0"/>
              </a:spcBef>
              <a:buSzPct val="90000"/>
              <a:buFontTx/>
              <a:buNone/>
              <a:defRPr sz="2200" kern="1200">
                <a:solidFill>
                  <a:schemeClr val="tx1"/>
                </a:solidFill>
                <a:latin typeface="Calibri" pitchFamily="34" charset="0"/>
                <a:ea typeface="+mn-ea"/>
                <a:cs typeface="+mn-cs"/>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354"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2025-01-18</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354"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354"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extLst>
      <p:ext uri="{BB962C8B-B14F-4D97-AF65-F5344CB8AC3E}">
        <p14:creationId xmlns:p14="http://schemas.microsoft.com/office/powerpoint/2010/main" val="379478699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115389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3"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latin typeface="Calibri"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2025-01-18</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extLst>
      <p:ext uri="{BB962C8B-B14F-4D97-AF65-F5344CB8AC3E}">
        <p14:creationId xmlns:p14="http://schemas.microsoft.com/office/powerpoint/2010/main" val="160782914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3"/>
            <a:ext cx="5829300" cy="1816100"/>
          </a:xfrm>
        </p:spPr>
        <p:txBody>
          <a:bodyPr vert="horz" lIns="45720" tIns="0" rIns="45720" bIns="0" rtlCol="0" anchor="b" anchorCtr="0">
            <a:noAutofit/>
          </a:bodyPr>
          <a:lstStyle>
            <a:lvl1pPr algn="l" defTabSz="914354" rtl="0" eaLnBrk="1" latinLnBrk="0" hangingPunct="1">
              <a:lnSpc>
                <a:spcPts val="5000"/>
              </a:lnSpc>
              <a:spcBef>
                <a:spcPct val="0"/>
              </a:spcBef>
              <a:buNone/>
              <a:defRPr sz="4600" b="1" kern="1200" cap="none" baseline="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Calibri" pitchFamily="34" charset="0"/>
                <a:ea typeface="+mn-ea"/>
                <a:cs typeface="+mn-cs"/>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marL="0" lvl="0" indent="0" algn="l" defTabSz="914354"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60757202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2"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7494"/>
            <a:ext cx="4000500" cy="1310783"/>
          </a:xfrm>
        </p:spPr>
        <p:txBody>
          <a:bodyPr tIns="0" rIns="45720" bIns="0" anchor="t" anchorCtr="0"/>
          <a:lstStyle>
            <a:lvl1pPr marL="0" indent="0">
              <a:spcBef>
                <a:spcPct val="0"/>
              </a:spcBef>
              <a:buNone/>
              <a:defRPr sz="2200">
                <a:solidFill>
                  <a:schemeClr val="tx1"/>
                </a:solidFill>
                <a:latin typeface="Calibri"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79DACD89-FEEA-BE41-A512-FB1C194373A1}"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31986479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grpSp>
        <p:nvGrpSpPr>
          <p:cNvPr id="3" name="Group 8"/>
          <p:cNvGrpSpPr/>
          <p:nvPr/>
        </p:nvGrpSpPr>
        <p:grpSpPr>
          <a:xfrm rot="21240000">
            <a:off x="490767"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12" name="Picture Placeholder 9"/>
          <p:cNvSpPr>
            <a:spLocks noGrp="1"/>
          </p:cNvSpPr>
          <p:nvPr>
            <p:ph type="pic" sz="quarter" idx="15"/>
          </p:nvPr>
        </p:nvSpPr>
        <p:spPr>
          <a:xfrm rot="21240000">
            <a:off x="643260" y="843509"/>
            <a:ext cx="3757198" cy="4340352"/>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
        <p:nvSpPr>
          <p:cNvPr id="4" name="Text Placeholder 3"/>
          <p:cNvSpPr>
            <a:spLocks noGrp="1"/>
          </p:cNvSpPr>
          <p:nvPr>
            <p:ph type="body" sz="half" idx="2"/>
          </p:nvPr>
        </p:nvSpPr>
        <p:spPr>
          <a:xfrm>
            <a:off x="2368590" y="6974545"/>
            <a:ext cx="4149719" cy="1153457"/>
          </a:xfrm>
        </p:spPr>
        <p:txBody>
          <a:bodyPr/>
          <a:lstStyle>
            <a:lvl1pPr marL="0" indent="0">
              <a:spcBef>
                <a:spcPct val="0"/>
              </a:spcBef>
              <a:buNone/>
              <a:defRPr sz="2200">
                <a:latin typeface="Calibri"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D0163338-B0A0-A342-BE62-0287B46827F5}"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4146438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sz="half" idx="1"/>
          </p:nvPr>
        </p:nvSpPr>
        <p:spPr>
          <a:xfrm>
            <a:off x="685800" y="2313521"/>
            <a:ext cx="2674620" cy="5408083"/>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Content Placeholder 3"/>
          <p:cNvSpPr>
            <a:spLocks noGrp="1"/>
          </p:cNvSpPr>
          <p:nvPr>
            <p:ph sz="half" idx="2"/>
          </p:nvPr>
        </p:nvSpPr>
        <p:spPr>
          <a:xfrm>
            <a:off x="3486150" y="2313521"/>
            <a:ext cx="2674620" cy="5408083"/>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676944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728495" y="1892492"/>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7"/>
            <a:ext cx="2674620" cy="4821767"/>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marL="2290648" indent="-344470">
              <a:defRPr sz="1600"/>
            </a:lvl6pPr>
            <a:lvl7pPr marL="2290648" indent="-344470">
              <a:defRPr sz="1600"/>
            </a:lvl7pPr>
            <a:lvl8pPr marL="2290648" indent="-344470">
              <a:defRPr sz="1600"/>
            </a:lvl8pPr>
            <a:lvl9pPr marL="2290648" indent="-344470">
              <a:defRPr sz="16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Text Placeholder 4"/>
          <p:cNvSpPr>
            <a:spLocks noGrp="1"/>
          </p:cNvSpPr>
          <p:nvPr>
            <p:ph type="body" sz="quarter" idx="3"/>
          </p:nvPr>
        </p:nvSpPr>
        <p:spPr>
          <a:xfrm>
            <a:off x="3697685" y="1892492"/>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7"/>
            <a:ext cx="2674620" cy="4821767"/>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marL="2290648" indent="-344470">
              <a:defRPr sz="1600"/>
            </a:lvl6pPr>
            <a:lvl7pPr marL="2290648" indent="-344470">
              <a:defRPr sz="1600"/>
            </a:lvl7pPr>
            <a:lvl8pPr marL="2290648" indent="-344470">
              <a:defRPr sz="1600"/>
            </a:lvl8pPr>
            <a:lvl9pPr marL="2290648" indent="-344470">
              <a:defRPr sz="16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2025-01-18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2"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3"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2"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3" y="2529387"/>
            <a:ext cx="2421731" cy="190500"/>
          </a:xfrm>
          <a:prstGeom prst="rect">
            <a:avLst/>
          </a:prstGeom>
        </p:spPr>
      </p:pic>
    </p:spTree>
    <p:extLst>
      <p:ext uri="{BB962C8B-B14F-4D97-AF65-F5344CB8AC3E}">
        <p14:creationId xmlns:p14="http://schemas.microsoft.com/office/powerpoint/2010/main" val="384389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A546CF23-E5EC-ED46-A59E-7EB04A0B66AF}" type="datetime1">
              <a:rPr lang="fr-CA" smtClean="0"/>
              <a:pPr/>
              <a:t>2025-01-18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6094183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sz="half" idx="1"/>
          </p:nvPr>
        </p:nvSpPr>
        <p:spPr>
          <a:xfrm>
            <a:off x="685800" y="2313517"/>
            <a:ext cx="548640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Tree>
    <p:extLst>
      <p:ext uri="{BB962C8B-B14F-4D97-AF65-F5344CB8AC3E}">
        <p14:creationId xmlns:p14="http://schemas.microsoft.com/office/powerpoint/2010/main" val="742664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5" name="Date Placeholder 4"/>
          <p:cNvSpPr>
            <a:spLocks noGrp="1"/>
          </p:cNvSpPr>
          <p:nvPr>
            <p:ph type="dt" sz="half" idx="10"/>
          </p:nvPr>
        </p:nvSpPr>
        <p:spPr/>
        <p:txBody>
          <a:bodyPr/>
          <a:lstStyle/>
          <a:p>
            <a:fld id="{88EAF4C7-900B-9743-9D0C-A15353CBB617}"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tabLst/>
              <a:defRPr sz="1800"/>
            </a:lvl6pPr>
            <a:lvl7pPr marL="2290648" indent="-344470">
              <a:tabLst/>
              <a:defRPr sz="1800"/>
            </a:lvl7pPr>
            <a:lvl8pPr marL="2290648" indent="-344470">
              <a:tabLst/>
              <a:defRPr sz="1800"/>
            </a:lvl8pPr>
            <a:lvl9pPr marL="2290648" indent="-344470">
              <a:tabLst/>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0" name="Content Placeholder 2"/>
          <p:cNvSpPr>
            <a:spLocks noGrp="1"/>
          </p:cNvSpPr>
          <p:nvPr>
            <p:ph sz="half" idx="1"/>
          </p:nvPr>
        </p:nvSpPr>
        <p:spPr>
          <a:xfrm>
            <a:off x="685800" y="2313521"/>
            <a:ext cx="2674620" cy="5408083"/>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Tree>
    <p:extLst>
      <p:ext uri="{BB962C8B-B14F-4D97-AF65-F5344CB8AC3E}">
        <p14:creationId xmlns:p14="http://schemas.microsoft.com/office/powerpoint/2010/main" val="996920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sz="half" idx="1"/>
          </p:nvPr>
        </p:nvSpPr>
        <p:spPr>
          <a:xfrm>
            <a:off x="685800" y="2313517"/>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648" indent="-344470">
              <a:defRPr sz="1800"/>
            </a:lvl6pPr>
            <a:lvl7pPr marL="2290648" indent="-344470">
              <a:defRPr sz="1800"/>
            </a:lvl7pPr>
            <a:lvl8pPr marL="2290648" indent="-344470">
              <a:defRPr sz="1800"/>
            </a:lvl8pPr>
            <a:lvl9pPr marL="2290648" indent="-344470">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Tree>
    <p:extLst>
      <p:ext uri="{BB962C8B-B14F-4D97-AF65-F5344CB8AC3E}">
        <p14:creationId xmlns:p14="http://schemas.microsoft.com/office/powerpoint/2010/main" val="172410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Date Placeholder 2"/>
          <p:cNvSpPr>
            <a:spLocks noGrp="1"/>
          </p:cNvSpPr>
          <p:nvPr>
            <p:ph type="dt" sz="half" idx="10"/>
          </p:nvPr>
        </p:nvSpPr>
        <p:spPr/>
        <p:txBody>
          <a:bodyPr/>
          <a:lstStyle/>
          <a:p>
            <a:fld id="{1F74DA73-2A07-F747-86F9-71E7768D82C5}" type="datetime1">
              <a:rPr lang="fr-CA" smtClean="0"/>
              <a:pPr/>
              <a:t>2025-01-18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771209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2025-01-18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29288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2253397"/>
            <a:ext cx="2672954" cy="1549400"/>
          </a:xfrm>
        </p:spPr>
        <p:txBody>
          <a:bodyPr tIns="0" bIns="0" anchor="b"/>
          <a:lstStyle>
            <a:lvl1pPr algn="l">
              <a:lnSpc>
                <a:spcPts val="4600"/>
              </a:lnSpc>
              <a:defRPr sz="42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idx="1"/>
          </p:nvPr>
        </p:nvSpPr>
        <p:spPr>
          <a:xfrm>
            <a:off x="3500438" y="491321"/>
            <a:ext cx="2674620" cy="7503331"/>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a:defRPr sz="2000"/>
            </a:lvl6pPr>
            <a:lvl7pPr marL="2290648" indent="-344470">
              <a:defRPr sz="2000"/>
            </a:lvl7pPr>
            <a:lvl8pPr marL="2290648" indent="-344470">
              <a:defRPr sz="2000"/>
            </a:lvl8pPr>
            <a:lvl9pPr marL="2290648" indent="-344470">
              <a:defRPr sz="20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Text Placeholder 3"/>
          <p:cNvSpPr>
            <a:spLocks noGrp="1"/>
          </p:cNvSpPr>
          <p:nvPr>
            <p:ph type="body" sz="half" idx="2"/>
          </p:nvPr>
        </p:nvSpPr>
        <p:spPr>
          <a:xfrm>
            <a:off x="685798" y="3821375"/>
            <a:ext cx="2672954" cy="2884228"/>
          </a:xfrm>
        </p:spPr>
        <p:txBody>
          <a:bodyPr/>
          <a:lstStyle>
            <a:lvl1pPr marL="0" indent="0">
              <a:spcBef>
                <a:spcPts val="600"/>
              </a:spcBef>
              <a:buNone/>
              <a:defRPr sz="2000">
                <a:latin typeface="Calibri"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2FC3FDD7-0E9C-4745-B617-4C3922C15D10}"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818595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4" name="Text Placeholder 3"/>
          <p:cNvSpPr>
            <a:spLocks noGrp="1"/>
          </p:cNvSpPr>
          <p:nvPr>
            <p:ph type="body" sz="half" idx="2"/>
          </p:nvPr>
        </p:nvSpPr>
        <p:spPr>
          <a:xfrm>
            <a:off x="3763158" y="3599979"/>
            <a:ext cx="2674620" cy="2884228"/>
          </a:xfrm>
        </p:spPr>
        <p:txBody>
          <a:bodyPr/>
          <a:lstStyle>
            <a:lvl1pPr marL="0" indent="0">
              <a:spcBef>
                <a:spcPts val="600"/>
              </a:spcBef>
              <a:buNone/>
              <a:defRPr sz="2000">
                <a:latin typeface="Calibri"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91D9920D-384C-FB42-97B8-9F9D9A2A8EDA}"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12" name="Picture Placeholder 9"/>
          <p:cNvSpPr>
            <a:spLocks noGrp="1"/>
          </p:cNvSpPr>
          <p:nvPr>
            <p:ph type="pic" sz="quarter" idx="14"/>
          </p:nvPr>
        </p:nvSpPr>
        <p:spPr>
          <a:xfrm rot="21421631">
            <a:off x="606595" y="890083"/>
            <a:ext cx="2601498" cy="6832964"/>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Tree>
    <p:extLst>
      <p:ext uri="{BB962C8B-B14F-4D97-AF65-F5344CB8AC3E}">
        <p14:creationId xmlns:p14="http://schemas.microsoft.com/office/powerpoint/2010/main" val="329285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400"/>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17" name="Picture Placeholder 9"/>
          <p:cNvSpPr>
            <a:spLocks noGrp="1"/>
          </p:cNvSpPr>
          <p:nvPr>
            <p:ph type="pic" sz="quarter" idx="16"/>
          </p:nvPr>
        </p:nvSpPr>
        <p:spPr>
          <a:xfrm rot="21214351">
            <a:off x="368295" y="4910109"/>
            <a:ext cx="2778082" cy="3596111"/>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grpSp>
        <p:nvGrpSpPr>
          <p:cNvPr id="8" name="Group 9"/>
          <p:cNvGrpSpPr/>
          <p:nvPr/>
        </p:nvGrpSpPr>
        <p:grpSpPr>
          <a:xfrm rot="232774">
            <a:off x="127111" y="321676"/>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13" name="Picture Placeholder 9"/>
          <p:cNvSpPr>
            <a:spLocks noGrp="1"/>
          </p:cNvSpPr>
          <p:nvPr>
            <p:ph type="pic" sz="quarter" idx="15"/>
          </p:nvPr>
        </p:nvSpPr>
        <p:spPr>
          <a:xfrm rot="232774">
            <a:off x="260349" y="537386"/>
            <a:ext cx="2778082" cy="3596111"/>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4" name="Text Placeholder 3"/>
          <p:cNvSpPr>
            <a:spLocks noGrp="1"/>
          </p:cNvSpPr>
          <p:nvPr>
            <p:ph type="body" sz="half" idx="2"/>
          </p:nvPr>
        </p:nvSpPr>
        <p:spPr>
          <a:xfrm>
            <a:off x="3760074" y="3599979"/>
            <a:ext cx="2674620" cy="2884228"/>
          </a:xfrm>
        </p:spPr>
        <p:txBody>
          <a:bodyPr/>
          <a:lstStyle>
            <a:lvl1pPr marL="0" indent="0">
              <a:spcBef>
                <a:spcPts val="600"/>
              </a:spcBef>
              <a:buNone/>
              <a:defRPr sz="2000">
                <a:latin typeface="Calibri"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C5F955DB-E8BC-0E46-B608-3A12360933C9}"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972506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grpSp>
        <p:nvGrpSpPr>
          <p:cNvPr id="3" name="Group 8"/>
          <p:cNvGrpSpPr/>
          <p:nvPr/>
        </p:nvGrpSpPr>
        <p:grpSpPr>
          <a:xfrm rot="232774">
            <a:off x="1544464" y="505469"/>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atin typeface="Calibri"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A39BD18A-807B-CB4B-942E-94BC3583A1B0}"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20" y="752752"/>
            <a:ext cx="3490183" cy="4096512"/>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Tree>
    <p:extLst>
      <p:ext uri="{BB962C8B-B14F-4D97-AF65-F5344CB8AC3E}">
        <p14:creationId xmlns:p14="http://schemas.microsoft.com/office/powerpoint/2010/main" val="3525180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17" name="Picture Placeholder 9"/>
          <p:cNvSpPr>
            <a:spLocks noGrp="1"/>
          </p:cNvSpPr>
          <p:nvPr>
            <p:ph type="pic" sz="quarter" idx="17"/>
          </p:nvPr>
        </p:nvSpPr>
        <p:spPr>
          <a:xfrm rot="21420000">
            <a:off x="224366" y="406667"/>
            <a:ext cx="2698841" cy="4445647"/>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latin typeface="Calibri" pitchFamily="34"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atin typeface="Calibri" pitchFamily="34"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39988FB3-55FD-A941-9196-E2B8D289005F}"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95662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6336169"/>
            <a:ext cx="6858000" cy="2817283"/>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9" name="Forme libre 8"/>
          <p:cNvSpPr>
            <a:spLocks/>
          </p:cNvSpPr>
          <p:nvPr/>
        </p:nvSpPr>
        <p:spPr bwMode="auto">
          <a:xfrm>
            <a:off x="4579144" y="0"/>
            <a:ext cx="2278856" cy="9144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2" name="Titre 1"/>
          <p:cNvSpPr>
            <a:spLocks noGrp="1"/>
          </p:cNvSpPr>
          <p:nvPr>
            <p:ph type="title"/>
          </p:nvPr>
        </p:nvSpPr>
        <p:spPr>
          <a:xfrm>
            <a:off x="514350" y="4778453"/>
            <a:ext cx="4972050" cy="2435151"/>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14350" y="3314401"/>
            <a:ext cx="4972050" cy="1422251"/>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A546CF23-E5EC-ED46-A59E-7EB04A0B66AF}" type="datetime1">
              <a:rPr lang="fr-CA" smtClean="0"/>
              <a:pPr/>
              <a:t>2025-01-18</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771990532"/>
      </p:ext>
    </p:extLst>
  </p:cSld>
  <p:clrMapOvr>
    <a:overrideClrMapping bg1="dk1" tx1="lt1" bg2="dk2" tx2="lt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66208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4" y="601136"/>
            <a:ext cx="634562" cy="7143749"/>
          </a:xfrm>
        </p:spPr>
        <p:txBody>
          <a:bodyPr vert="eaVert" anchor="t" anchorCtr="0"/>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Vertical Text Placeholder 2"/>
          <p:cNvSpPr>
            <a:spLocks noGrp="1"/>
          </p:cNvSpPr>
          <p:nvPr>
            <p:ph type="body" orient="vert" idx="1"/>
          </p:nvPr>
        </p:nvSpPr>
        <p:spPr>
          <a:xfrm>
            <a:off x="685800" y="601136"/>
            <a:ext cx="4457700" cy="7143749"/>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12982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Calibri"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2025-01-18</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extLst>
      <p:ext uri="{BB962C8B-B14F-4D97-AF65-F5344CB8AC3E}">
        <p14:creationId xmlns:p14="http://schemas.microsoft.com/office/powerpoint/2010/main" val="21373509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219795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2025-01-18</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extLst>
      <p:ext uri="{BB962C8B-B14F-4D97-AF65-F5344CB8AC3E}">
        <p14:creationId xmlns:p14="http://schemas.microsoft.com/office/powerpoint/2010/main" val="397987268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07080038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79DACD89-FEEA-BE41-A512-FB1C194373A1}"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54858818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D0163338-B0A0-A342-BE62-0287B46827F5}"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342290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sz="half" idx="1"/>
          </p:nvPr>
        </p:nvSpPr>
        <p:spPr>
          <a:xfrm>
            <a:off x="685800" y="2313519"/>
            <a:ext cx="2674620" cy="5408083"/>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245634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2025-01-18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extLst>
      <p:ext uri="{BB962C8B-B14F-4D97-AF65-F5344CB8AC3E}">
        <p14:creationId xmlns:p14="http://schemas.microsoft.com/office/powerpoint/2010/main" val="348610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5600700" cy="1524000"/>
          </a:xfrm>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342900" y="2133604"/>
            <a:ext cx="2743200" cy="6034617"/>
          </a:xfrm>
        </p:spPr>
        <p:txBody>
          <a:bodyPr/>
          <a:lstStyle>
            <a:lvl1pPr>
              <a:defRPr sz="2600"/>
            </a:lvl1pPr>
            <a:lvl2pPr>
              <a:defRPr sz="22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3200400" y="2133604"/>
            <a:ext cx="2743200" cy="6034617"/>
          </a:xfrm>
        </p:spPr>
        <p:txBody>
          <a:bodyPr/>
          <a:lstStyle>
            <a:lvl1pPr>
              <a:defRPr sz="2600"/>
            </a:lvl1pPr>
            <a:lvl2pPr>
              <a:defRPr sz="22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546CF23-E5EC-ED46-A59E-7EB04A0B66AF}" type="datetime1">
              <a:rPr lang="fr-CA" smtClean="0"/>
              <a:pPr/>
              <a:t>2025-01-18</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89368065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sz="half" idx="1"/>
          </p:nvPr>
        </p:nvSpPr>
        <p:spPr>
          <a:xfrm>
            <a:off x="685800" y="2313517"/>
            <a:ext cx="548640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Tree>
    <p:extLst>
      <p:ext uri="{BB962C8B-B14F-4D97-AF65-F5344CB8AC3E}">
        <p14:creationId xmlns:p14="http://schemas.microsoft.com/office/powerpoint/2010/main" val="1197273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5" name="Date Placeholder 4"/>
          <p:cNvSpPr>
            <a:spLocks noGrp="1"/>
          </p:cNvSpPr>
          <p:nvPr>
            <p:ph type="dt" sz="half" idx="10"/>
          </p:nvPr>
        </p:nvSpPr>
        <p:spPr/>
        <p:txBody>
          <a:bodyPr/>
          <a:lstStyle/>
          <a:p>
            <a:fld id="{88EAF4C7-900B-9743-9D0C-A15353CBB617}"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Tree>
    <p:extLst>
      <p:ext uri="{BB962C8B-B14F-4D97-AF65-F5344CB8AC3E}">
        <p14:creationId xmlns:p14="http://schemas.microsoft.com/office/powerpoint/2010/main" val="4014130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sz="half" idx="1"/>
          </p:nvPr>
        </p:nvSpPr>
        <p:spPr>
          <a:xfrm>
            <a:off x="685800" y="2313517"/>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Tree>
    <p:extLst>
      <p:ext uri="{BB962C8B-B14F-4D97-AF65-F5344CB8AC3E}">
        <p14:creationId xmlns:p14="http://schemas.microsoft.com/office/powerpoint/2010/main" val="3394998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Date Placeholder 2"/>
          <p:cNvSpPr>
            <a:spLocks noGrp="1"/>
          </p:cNvSpPr>
          <p:nvPr>
            <p:ph type="dt" sz="half" idx="10"/>
          </p:nvPr>
        </p:nvSpPr>
        <p:spPr/>
        <p:txBody>
          <a:bodyPr/>
          <a:lstStyle/>
          <a:p>
            <a:fld id="{1F74DA73-2A07-F747-86F9-71E7768D82C5}" type="datetime1">
              <a:rPr lang="fr-CA" smtClean="0"/>
              <a:pPr/>
              <a:t>2025-01-18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569684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2025-01-18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953604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Content Placeholder 2"/>
          <p:cNvSpPr>
            <a:spLocks noGrp="1"/>
          </p:cNvSpPr>
          <p:nvPr>
            <p:ph idx="1"/>
          </p:nvPr>
        </p:nvSpPr>
        <p:spPr>
          <a:xfrm>
            <a:off x="3500438" y="491320"/>
            <a:ext cx="2674620" cy="7503331"/>
          </a:xfrm>
        </p:spPr>
        <p:txBody>
          <a:bodyPr/>
          <a:lstStyle>
            <a:lvl1pPr>
              <a:defRPr sz="2200">
                <a:latin typeface="Calibri" pitchFamily="34" charset="0"/>
              </a:defRPr>
            </a:lvl1pPr>
            <a:lvl2pPr>
              <a:defRPr sz="2000">
                <a:latin typeface="Calibri" pitchFamily="34" charset="0"/>
              </a:defRPr>
            </a:lvl2pPr>
            <a:lvl3pPr>
              <a:defRPr sz="1800">
                <a:latin typeface="Calibri" pitchFamily="34" charset="0"/>
              </a:defRPr>
            </a:lvl3pPr>
            <a:lvl4pPr>
              <a:defRPr sz="1800">
                <a:latin typeface="Calibri" pitchFamily="34" charset="0"/>
              </a:defRPr>
            </a:lvl4pPr>
            <a:lvl5pPr>
              <a:defRPr sz="1800">
                <a:latin typeface="Calibri" pitchFamily="34" charset="0"/>
              </a:defRPr>
            </a:lvl5pPr>
            <a:lvl6pPr>
              <a:defRPr sz="2000"/>
            </a:lvl6pPr>
            <a:lvl7pPr marL="2290763" indent="-344488">
              <a:defRPr sz="2000"/>
            </a:lvl7pPr>
            <a:lvl8pPr marL="2290763" indent="-344488">
              <a:defRPr sz="2000"/>
            </a:lvl8pPr>
            <a:lvl9pPr marL="2290763" indent="-344488">
              <a:defRPr sz="2000"/>
            </a:lvl9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2FC3FDD7-0E9C-4745-B617-4C3922C15D10}"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821794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91D9920D-384C-FB42-97B8-9F9D9A2A8EDA}"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Tree>
    <p:extLst>
      <p:ext uri="{BB962C8B-B14F-4D97-AF65-F5344CB8AC3E}">
        <p14:creationId xmlns:p14="http://schemas.microsoft.com/office/powerpoint/2010/main" val="1617576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C5F955DB-E8BC-0E46-B608-3A12360933C9}"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3462146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A39BD18A-807B-CB4B-942E-94BC3583A1B0}"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Tree>
    <p:extLst>
      <p:ext uri="{BB962C8B-B14F-4D97-AF65-F5344CB8AC3E}">
        <p14:creationId xmlns:p14="http://schemas.microsoft.com/office/powerpoint/2010/main" val="1412202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atin typeface="Calibri" pitchFamily="34" charset="0"/>
              </a:defRPr>
            </a:lvl1pPr>
          </a:lstStyle>
          <a:p>
            <a:r>
              <a:rPr lang="fr-CA" dirty="0"/>
              <a:t>Drag </a:t>
            </a:r>
            <a:r>
              <a:rPr lang="fr-CA" dirty="0" err="1"/>
              <a:t>picture</a:t>
            </a:r>
            <a:r>
              <a:rPr lang="fr-CA" dirty="0"/>
              <a:t> to </a:t>
            </a:r>
            <a:r>
              <a:rPr lang="fr-CA" dirty="0" err="1"/>
              <a:t>placeholder</a:t>
            </a:r>
            <a:r>
              <a:rPr lang="fr-CA" dirty="0"/>
              <a:t> or click </a:t>
            </a:r>
            <a:r>
              <a:rPr lang="fr-CA" dirty="0" err="1"/>
              <a:t>icon</a:t>
            </a:r>
            <a:r>
              <a:rPr lang="fr-CA" dirty="0"/>
              <a:t> to </a:t>
            </a:r>
            <a:r>
              <a:rPr lang="fr-CA" dirty="0" err="1"/>
              <a:t>add</a:t>
            </a:r>
            <a:endParaRPr dirty="0"/>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dirty="0"/>
              <a:t>Click to </a:t>
            </a:r>
            <a:r>
              <a:rPr lang="fr-CA" dirty="0" err="1"/>
              <a:t>edit</a:t>
            </a:r>
            <a:r>
              <a:rPr lang="fr-CA" dirty="0"/>
              <a:t> Master </a:t>
            </a:r>
            <a:r>
              <a:rPr lang="fr-CA" dirty="0" err="1"/>
              <a:t>text</a:t>
            </a:r>
            <a:r>
              <a:rPr lang="fr-CA" dirty="0"/>
              <a:t> styles</a:t>
            </a:r>
          </a:p>
        </p:txBody>
      </p:sp>
      <p:sp>
        <p:nvSpPr>
          <p:cNvPr id="5" name="Date Placeholder 4"/>
          <p:cNvSpPr>
            <a:spLocks noGrp="1"/>
          </p:cNvSpPr>
          <p:nvPr>
            <p:ph type="dt" sz="half" idx="10"/>
          </p:nvPr>
        </p:nvSpPr>
        <p:spPr/>
        <p:txBody>
          <a:bodyPr/>
          <a:lstStyle/>
          <a:p>
            <a:fld id="{39988FB3-55FD-A941-9196-E2B8D289005F}" type="datetime1">
              <a:rPr lang="fr-CA" smtClean="0"/>
              <a:pPr/>
              <a:t>2025-01-18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48942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6172200" cy="1524000"/>
          </a:xfrm>
        </p:spPr>
        <p:txBody>
          <a:bodyPr anchor="ctr"/>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342902" y="7315200"/>
            <a:ext cx="3030141" cy="11176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3483771" y="7315200"/>
            <a:ext cx="3031331" cy="11176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342902" y="2022550"/>
            <a:ext cx="3030141" cy="5255684"/>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3483771" y="2022550"/>
            <a:ext cx="3031331" cy="5255684"/>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A546CF23-E5EC-ED46-A59E-7EB04A0B66AF}" type="datetime1">
              <a:rPr lang="fr-CA" smtClean="0"/>
              <a:pPr/>
              <a:t>2025-01-18</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59801080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310571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lvl1pPr>
              <a:defRPr>
                <a:latin typeface="Calibri" pitchFamily="34" charset="0"/>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Vertical Text Placeholder 2"/>
          <p:cNvSpPr>
            <a:spLocks noGrp="1"/>
          </p:cNvSpPr>
          <p:nvPr>
            <p:ph type="body" orient="vert" idx="1"/>
          </p:nvPr>
        </p:nvSpPr>
        <p:spPr>
          <a:xfrm>
            <a:off x="685800" y="601135"/>
            <a:ext cx="4457700" cy="7143749"/>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2025-01-18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2839057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9"/>
            <a:ext cx="5829300" cy="1960033"/>
          </a:xfrm>
        </p:spPr>
        <p:txBody>
          <a:bodyPr/>
          <a:lstStyle/>
          <a:p>
            <a:r>
              <a:rPr lang="fr-FR"/>
              <a:t>Cliquez pour modifier le style du titre</a:t>
            </a:r>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5" name="Espace réservé du pied de page 4"/>
          <p:cNvSpPr>
            <a:spLocks noGrp="1"/>
          </p:cNvSpPr>
          <p:nvPr>
            <p:ph type="ftr" sz="quarter" idx="11"/>
          </p:nvPr>
        </p:nvSpPr>
        <p:spPr/>
        <p:txBody>
          <a:bodyPr/>
          <a:lstStyle/>
          <a:p>
            <a:endParaRPr lang="en-US">
              <a:solidFill>
                <a:prstClr val="black"/>
              </a:solidFill>
            </a:endParaRPr>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5" name="Espace réservé du pied de page 4"/>
          <p:cNvSpPr>
            <a:spLocks noGrp="1"/>
          </p:cNvSpPr>
          <p:nvPr>
            <p:ph type="ftr" sz="quarter" idx="11"/>
          </p:nvPr>
        </p:nvSpPr>
        <p:spPr/>
        <p:txBody>
          <a:bodyPr/>
          <a:lstStyle/>
          <a:p>
            <a:endParaRPr lang="en-US">
              <a:solidFill>
                <a:prstClr val="black"/>
              </a:solidFill>
            </a:endParaRPr>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5" name="Espace réservé du pied de page 4"/>
          <p:cNvSpPr>
            <a:spLocks noGrp="1"/>
          </p:cNvSpPr>
          <p:nvPr>
            <p:ph type="ftr" sz="quarter" idx="11"/>
          </p:nvPr>
        </p:nvSpPr>
        <p:spPr/>
        <p:txBody>
          <a:bodyPr/>
          <a:lstStyle/>
          <a:p>
            <a:endParaRPr lang="en-US">
              <a:solidFill>
                <a:prstClr val="black"/>
              </a:solidFill>
            </a:endParaRPr>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257176"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2628901"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6" name="Espace réservé du pied de page 5"/>
          <p:cNvSpPr>
            <a:spLocks noGrp="1"/>
          </p:cNvSpPr>
          <p:nvPr>
            <p:ph type="ftr" sz="quarter" idx="11"/>
          </p:nvPr>
        </p:nvSpPr>
        <p:spPr/>
        <p:txBody>
          <a:bodyPr/>
          <a:lstStyle/>
          <a:p>
            <a:endParaRPr lang="en-US">
              <a:solidFill>
                <a:prstClr val="black"/>
              </a:solidFill>
            </a:endParaRPr>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1524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8" name="Espace réservé du pied de page 7"/>
          <p:cNvSpPr>
            <a:spLocks noGrp="1"/>
          </p:cNvSpPr>
          <p:nvPr>
            <p:ph type="ftr" sz="quarter" idx="11"/>
          </p:nvPr>
        </p:nvSpPr>
        <p:spPr/>
        <p:txBody>
          <a:bodyPr/>
          <a:lstStyle/>
          <a:p>
            <a:endParaRPr lang="en-US">
              <a:solidFill>
                <a:prstClr val="black"/>
              </a:solidFill>
            </a:endParaRPr>
          </a:p>
        </p:txBody>
      </p:sp>
      <p:sp>
        <p:nvSpPr>
          <p:cNvPr id="9" name="Espace réservé du numéro de diapositive 8"/>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4" name="Espace réservé du pied de page 3"/>
          <p:cNvSpPr>
            <a:spLocks noGrp="1"/>
          </p:cNvSpPr>
          <p:nvPr>
            <p:ph type="ftr" sz="quarter" idx="11"/>
          </p:nvPr>
        </p:nvSpPr>
        <p:spPr/>
        <p:txBody>
          <a:bodyPr/>
          <a:lstStyle/>
          <a:p>
            <a:endParaRPr lang="en-US">
              <a:solidFill>
                <a:prstClr val="black"/>
              </a:solidFill>
            </a:endParaRPr>
          </a:p>
        </p:txBody>
      </p:sp>
      <p:sp>
        <p:nvSpPr>
          <p:cNvPr id="5" name="Espace réservé du numéro de diapositive 4"/>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3" name="Espace réservé du pied de page 2"/>
          <p:cNvSpPr>
            <a:spLocks noGrp="1"/>
          </p:cNvSpPr>
          <p:nvPr>
            <p:ph type="ftr" sz="quarter" idx="11"/>
          </p:nvPr>
        </p:nvSpPr>
        <p:spPr/>
        <p:txBody>
          <a:bodyPr/>
          <a:lstStyle/>
          <a:p>
            <a:endParaRPr lang="en-US">
              <a:solidFill>
                <a:prstClr val="black"/>
              </a:solidFill>
            </a:endParaRPr>
          </a:p>
        </p:txBody>
      </p:sp>
      <p:sp>
        <p:nvSpPr>
          <p:cNvPr id="4" name="Espace réservé du numéro de diapositive 3"/>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1" y="364067"/>
            <a:ext cx="2256235" cy="154940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6" name="Espace réservé du pied de page 5"/>
          <p:cNvSpPr>
            <a:spLocks noGrp="1"/>
          </p:cNvSpPr>
          <p:nvPr>
            <p:ph type="ftr" sz="quarter" idx="11"/>
          </p:nvPr>
        </p:nvSpPr>
        <p:spPr/>
        <p:txBody>
          <a:bodyPr/>
          <a:lstStyle/>
          <a:p>
            <a:endParaRPr lang="en-US">
              <a:solidFill>
                <a:prstClr val="black"/>
              </a:solidFill>
            </a:endParaRPr>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42900" y="365760"/>
            <a:ext cx="5602986" cy="1524000"/>
          </a:xfrm>
        </p:spPr>
        <p:txBody>
          <a:bodyPr anchor="ctr"/>
          <a:lstStyle>
            <a:lvl1pPr algn="l">
              <a:defRPr sz="4600"/>
            </a:lvl1pPr>
          </a:lstStyle>
          <a:p>
            <a:r>
              <a:rPr kumimoji="0" lang="fr-FR"/>
              <a:t>Cliquez pour modifier le style du titre</a:t>
            </a:r>
            <a:endParaRPr kumimoji="0" lang="en-US"/>
          </a:p>
        </p:txBody>
      </p:sp>
      <p:sp>
        <p:nvSpPr>
          <p:cNvPr id="7" name="Espace réservé de la date 6"/>
          <p:cNvSpPr>
            <a:spLocks noGrp="1"/>
          </p:cNvSpPr>
          <p:nvPr>
            <p:ph type="dt" sz="half" idx="10"/>
          </p:nvPr>
        </p:nvSpPr>
        <p:spPr/>
        <p:txBody>
          <a:bodyPr/>
          <a:lstStyle/>
          <a:p>
            <a:fld id="{A546CF23-E5EC-ED46-A59E-7EB04A0B66AF}" type="datetime1">
              <a:rPr lang="fr-CA" smtClean="0"/>
              <a:pPr/>
              <a:t>2025-01-18</a:t>
            </a:fld>
            <a:endParaRPr lang="en-US"/>
          </a:p>
        </p:txBody>
      </p:sp>
      <p:sp>
        <p:nvSpPr>
          <p:cNvPr id="8" name="Espace réservé du numéro de diapositive 7"/>
          <p:cNvSpPr>
            <a:spLocks noGrp="1"/>
          </p:cNvSpPr>
          <p:nvPr>
            <p:ph type="sldNum" sz="quarter" idx="11"/>
          </p:nvPr>
        </p:nvSpPr>
        <p:spPr/>
        <p:txBody>
          <a:bodyPr/>
          <a:lstStyle/>
          <a:p>
            <a:fld id="{027FB875-5C85-AB42-9DC5-178568A424B8}" type="slidenum">
              <a:rPr lang="en-US" smtClean="0"/>
              <a:pPr/>
              <a:t>‹N°›</a:t>
            </a:fld>
            <a:endParaRPr lang="en-US"/>
          </a:p>
        </p:txBody>
      </p:sp>
      <p:sp>
        <p:nvSpPr>
          <p:cNvPr id="9" name="Espace réservé du pied de page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47593891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1"/>
            <a:ext cx="4114800" cy="755651"/>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6" name="Espace réservé du pied de page 5"/>
          <p:cNvSpPr>
            <a:spLocks noGrp="1"/>
          </p:cNvSpPr>
          <p:nvPr>
            <p:ph type="ftr" sz="quarter" idx="11"/>
          </p:nvPr>
        </p:nvSpPr>
        <p:spPr/>
        <p:txBody>
          <a:bodyPr/>
          <a:lstStyle/>
          <a:p>
            <a:endParaRPr lang="en-US">
              <a:solidFill>
                <a:prstClr val="black"/>
              </a:solidFill>
            </a:endParaRPr>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5" name="Espace réservé du pied de page 4"/>
          <p:cNvSpPr>
            <a:spLocks noGrp="1"/>
          </p:cNvSpPr>
          <p:nvPr>
            <p:ph type="ftr" sz="quarter" idx="11"/>
          </p:nvPr>
        </p:nvSpPr>
        <p:spPr/>
        <p:txBody>
          <a:bodyPr/>
          <a:lstStyle/>
          <a:p>
            <a:endParaRPr lang="en-US">
              <a:solidFill>
                <a:prstClr val="black"/>
              </a:solidFill>
            </a:endParaRPr>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729037" y="488951"/>
            <a:ext cx="1157288" cy="104013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257176" y="488951"/>
            <a:ext cx="3357563" cy="10401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546CF23-E5EC-ED46-A59E-7EB04A0B66AF}" type="datetime1">
              <a:rPr lang="fr-CA" smtClean="0">
                <a:solidFill>
                  <a:prstClr val="black"/>
                </a:solidFill>
              </a:rPr>
              <a:pPr/>
              <a:t>2025-01-18</a:t>
            </a:fld>
            <a:endParaRPr lang="en-US">
              <a:solidFill>
                <a:prstClr val="black"/>
              </a:solidFill>
            </a:endParaRPr>
          </a:p>
        </p:txBody>
      </p:sp>
      <p:sp>
        <p:nvSpPr>
          <p:cNvPr id="5" name="Espace réservé du pied de page 4"/>
          <p:cNvSpPr>
            <a:spLocks noGrp="1"/>
          </p:cNvSpPr>
          <p:nvPr>
            <p:ph type="ftr" sz="quarter" idx="11"/>
          </p:nvPr>
        </p:nvSpPr>
        <p:spPr/>
        <p:txBody>
          <a:bodyPr/>
          <a:lstStyle/>
          <a:p>
            <a:endParaRPr lang="en-US">
              <a:solidFill>
                <a:prstClr val="black"/>
              </a:solidFill>
            </a:endParaRPr>
          </a:p>
        </p:txBody>
      </p:sp>
      <p:sp>
        <p:nvSpPr>
          <p:cNvPr id="6" name="Espace réservé du numéro de diapositive 5"/>
          <p:cNvSpPr>
            <a:spLocks noGrp="1"/>
          </p:cNvSpPr>
          <p:nvPr>
            <p:ph type="sldNum" sz="quarter" idx="12"/>
          </p:nvPr>
        </p:nvSpPr>
        <p:spPr/>
        <p:txBody>
          <a:body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46CF23-E5EC-ED46-A59E-7EB04A0B66AF}" type="datetime1">
              <a:rPr lang="fr-CA" smtClean="0"/>
              <a:pPr/>
              <a:t>2025-01-18</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52234349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1580705"/>
            <a:ext cx="2400300" cy="973667"/>
          </a:xfrm>
        </p:spPr>
        <p:txBody>
          <a:bodyPr tIns="0" bIns="0" anchor="t"/>
          <a:lstStyle>
            <a:lvl1pPr algn="l">
              <a:buNone/>
              <a:defRPr sz="1800" b="1">
                <a:solidFill>
                  <a:schemeClr val="accent1"/>
                </a:solidFill>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342900" y="285899"/>
            <a:ext cx="2057400" cy="12192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342900" y="2641600"/>
            <a:ext cx="5314950" cy="508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A546CF23-E5EC-ED46-A59E-7EB04A0B66AF}" type="datetime1">
              <a:rPr lang="fr-CA" smtClean="0"/>
              <a:pPr/>
              <a:t>2025-01-18</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a:xfrm>
            <a:off x="6117336" y="8562756"/>
            <a:ext cx="571500" cy="486833"/>
          </a:xfrm>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9572207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167551" y="2274279"/>
            <a:ext cx="2290401" cy="1671744"/>
          </a:xfrm>
        </p:spPr>
        <p:txBody>
          <a:bodyPr anchor="b"/>
          <a:lstStyle>
            <a:lvl1pPr algn="l">
              <a:buNone/>
              <a:defRPr sz="2200" b="1">
                <a:solidFill>
                  <a:schemeClr val="accent1"/>
                </a:solidFill>
              </a:defRPr>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799221" y="1359876"/>
            <a:ext cx="3086100" cy="54864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4167550" y="3998356"/>
            <a:ext cx="2290400" cy="3551309"/>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a:xfrm>
            <a:off x="342900" y="8562756"/>
            <a:ext cx="1600200" cy="486833"/>
          </a:xfrm>
        </p:spPr>
        <p:txBody>
          <a:bodyPr/>
          <a:lstStyle/>
          <a:p>
            <a:fld id="{A546CF23-E5EC-ED46-A59E-7EB04A0B66AF}" type="datetime1">
              <a:rPr lang="fr-CA" smtClean="0"/>
              <a:pPr/>
              <a:t>2025-01-18</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27FB875-5C85-AB42-9DC5-178568A424B8}" type="slidenum">
              <a:rPr lang="en-US" smtClean="0"/>
              <a:pPr/>
              <a:t>‹N°›</a:t>
            </a:fld>
            <a:endParaRPr lang="en-US"/>
          </a:p>
        </p:txBody>
      </p:sp>
    </p:spTree>
    <p:extLst>
      <p:ext uri="{BB962C8B-B14F-4D97-AF65-F5344CB8AC3E}">
        <p14:creationId xmlns:p14="http://schemas.microsoft.com/office/powerpoint/2010/main" val="133912444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9.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8.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7.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9.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8.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6336169"/>
            <a:ext cx="6858000" cy="2817283"/>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16" name="Forme libre 15"/>
          <p:cNvSpPr>
            <a:spLocks/>
          </p:cNvSpPr>
          <p:nvPr/>
        </p:nvSpPr>
        <p:spPr bwMode="auto">
          <a:xfrm>
            <a:off x="5486400" y="0"/>
            <a:ext cx="1371600" cy="9144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Espace réservé du titre 8"/>
          <p:cNvSpPr>
            <a:spLocks noGrp="1"/>
          </p:cNvSpPr>
          <p:nvPr>
            <p:ph type="title"/>
          </p:nvPr>
        </p:nvSpPr>
        <p:spPr>
          <a:xfrm>
            <a:off x="342900" y="366184"/>
            <a:ext cx="5600700" cy="1524000"/>
          </a:xfrm>
          <a:prstGeom prst="rect">
            <a:avLst/>
          </a:prstGeom>
        </p:spPr>
        <p:txBody>
          <a:bodyPr vert="horz" lIns="45720" rIns="45720" anchor="ctr">
            <a:normAutofit/>
          </a:bodyPr>
          <a:lstStyle/>
          <a:p>
            <a:r>
              <a:rPr kumimoji="0" lang="fr-FR"/>
              <a:t>Cliquez pour modifier le style du titre</a:t>
            </a:r>
            <a:endParaRPr kumimoji="0" lang="en-US"/>
          </a:p>
        </p:txBody>
      </p:sp>
      <p:sp>
        <p:nvSpPr>
          <p:cNvPr id="30" name="Espace réservé du texte 29"/>
          <p:cNvSpPr>
            <a:spLocks noGrp="1"/>
          </p:cNvSpPr>
          <p:nvPr>
            <p:ph type="body" idx="1"/>
          </p:nvPr>
        </p:nvSpPr>
        <p:spPr>
          <a:xfrm>
            <a:off x="342900" y="2133604"/>
            <a:ext cx="5600700" cy="6034617"/>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Espace réservé de la date 9"/>
          <p:cNvSpPr>
            <a:spLocks noGrp="1"/>
          </p:cNvSpPr>
          <p:nvPr>
            <p:ph type="dt" sz="half" idx="2"/>
          </p:nvPr>
        </p:nvSpPr>
        <p:spPr>
          <a:xfrm>
            <a:off x="342900" y="8562756"/>
            <a:ext cx="1600200" cy="486833"/>
          </a:xfrm>
          <a:prstGeom prst="rect">
            <a:avLst/>
          </a:prstGeom>
        </p:spPr>
        <p:txBody>
          <a:bodyPr vert="horz" bIns="0" anchor="b"/>
          <a:lstStyle>
            <a:lvl1pPr algn="l" eaLnBrk="1" latinLnBrk="0" hangingPunct="1">
              <a:defRPr kumimoji="0" sz="1000">
                <a:solidFill>
                  <a:schemeClr val="tx2">
                    <a:shade val="50000"/>
                  </a:schemeClr>
                </a:solidFill>
              </a:defRPr>
            </a:lvl1pPr>
          </a:lstStyle>
          <a:p>
            <a:fld id="{A546CF23-E5EC-ED46-A59E-7EB04A0B66AF}" type="datetime1">
              <a:rPr lang="fr-CA" smtClean="0"/>
              <a:pPr/>
              <a:t>2025-01-18</a:t>
            </a:fld>
            <a:endParaRPr lang="en-US"/>
          </a:p>
        </p:txBody>
      </p:sp>
      <p:sp>
        <p:nvSpPr>
          <p:cNvPr id="22" name="Espace réservé du pied de page 21"/>
          <p:cNvSpPr>
            <a:spLocks noGrp="1"/>
          </p:cNvSpPr>
          <p:nvPr>
            <p:ph type="ftr" sz="quarter" idx="3"/>
          </p:nvPr>
        </p:nvSpPr>
        <p:spPr>
          <a:xfrm>
            <a:off x="2343150" y="8562756"/>
            <a:ext cx="2171700" cy="486833"/>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Espace réservé du numéro de diapositive 17"/>
          <p:cNvSpPr>
            <a:spLocks noGrp="1"/>
          </p:cNvSpPr>
          <p:nvPr>
            <p:ph type="sldNum" sz="quarter" idx="4"/>
          </p:nvPr>
        </p:nvSpPr>
        <p:spPr>
          <a:xfrm>
            <a:off x="6115050" y="8562756"/>
            <a:ext cx="571500" cy="486833"/>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027FB875-5C85-AB42-9DC5-178568A424B8}" type="slidenum">
              <a:rPr lang="en-US" smtClean="0"/>
              <a:pPr/>
              <a:t>‹N°›</a:t>
            </a:fld>
            <a:endParaRPr lang="en-US"/>
          </a:p>
        </p:txBody>
      </p:sp>
    </p:spTree>
    <p:extLst>
      <p:ext uri="{BB962C8B-B14F-4D97-AF65-F5344CB8AC3E}">
        <p14:creationId xmlns:p14="http://schemas.microsoft.com/office/powerpoint/2010/main" val="1112404687"/>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03" indent="-384029"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41" indent="-274306"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790" indent="-25602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096" indent="-237733"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97" indent="-18287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699" indent="-18287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144" indent="-18287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589" indent="-18287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604" indent="-18287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8" algn="l" rtl="0" eaLnBrk="1" latinLnBrk="0" hangingPunct="1">
        <a:defRPr kumimoji="0" kern="1200">
          <a:solidFill>
            <a:schemeClr val="tx1"/>
          </a:solidFill>
          <a:latin typeface="+mn-lt"/>
          <a:ea typeface="+mn-ea"/>
          <a:cs typeface="+mn-cs"/>
        </a:defRPr>
      </a:lvl2pPr>
      <a:lvl3pPr marL="914354" algn="l" rtl="0" eaLnBrk="1" latinLnBrk="0" hangingPunct="1">
        <a:defRPr kumimoji="0" kern="1200">
          <a:solidFill>
            <a:schemeClr val="tx1"/>
          </a:solidFill>
          <a:latin typeface="+mn-lt"/>
          <a:ea typeface="+mn-ea"/>
          <a:cs typeface="+mn-cs"/>
        </a:defRPr>
      </a:lvl3pPr>
      <a:lvl4pPr marL="1371532" algn="l" rtl="0" eaLnBrk="1" latinLnBrk="0" hangingPunct="1">
        <a:defRPr kumimoji="0" kern="1200">
          <a:solidFill>
            <a:schemeClr val="tx1"/>
          </a:solidFill>
          <a:latin typeface="+mn-lt"/>
          <a:ea typeface="+mn-ea"/>
          <a:cs typeface="+mn-cs"/>
        </a:defRPr>
      </a:lvl4pPr>
      <a:lvl5pPr marL="1828709" algn="l" rtl="0" eaLnBrk="1" latinLnBrk="0" hangingPunct="1">
        <a:defRPr kumimoji="0" kern="1200">
          <a:solidFill>
            <a:schemeClr val="tx1"/>
          </a:solidFill>
          <a:latin typeface="+mn-lt"/>
          <a:ea typeface="+mn-ea"/>
          <a:cs typeface="+mn-cs"/>
        </a:defRPr>
      </a:lvl5pPr>
      <a:lvl6pPr marL="2285886" algn="l" rtl="0" eaLnBrk="1" latinLnBrk="0" hangingPunct="1">
        <a:defRPr kumimoji="0" kern="1200">
          <a:solidFill>
            <a:schemeClr val="tx1"/>
          </a:solidFill>
          <a:latin typeface="+mn-lt"/>
          <a:ea typeface="+mn-ea"/>
          <a:cs typeface="+mn-cs"/>
        </a:defRPr>
      </a:lvl6pPr>
      <a:lvl7pPr marL="2743062" algn="l" rtl="0" eaLnBrk="1" latinLnBrk="0" hangingPunct="1">
        <a:defRPr kumimoji="0" kern="1200">
          <a:solidFill>
            <a:schemeClr val="tx1"/>
          </a:solidFill>
          <a:latin typeface="+mn-lt"/>
          <a:ea typeface="+mn-ea"/>
          <a:cs typeface="+mn-cs"/>
        </a:defRPr>
      </a:lvl7pPr>
      <a:lvl8pPr marL="3200240" algn="l" rtl="0" eaLnBrk="1" latinLnBrk="0" hangingPunct="1">
        <a:defRPr kumimoji="0" kern="1200">
          <a:solidFill>
            <a:schemeClr val="tx1"/>
          </a:solidFill>
          <a:latin typeface="+mn-lt"/>
          <a:ea typeface="+mn-ea"/>
          <a:cs typeface="+mn-cs"/>
        </a:defRPr>
      </a:lvl8pPr>
      <a:lvl9pPr marL="3657418"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3"/>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2025-01-18</a:t>
            </a:fld>
            <a:endParaRPr lang="en-US"/>
          </a:p>
        </p:txBody>
      </p:sp>
      <p:sp>
        <p:nvSpPr>
          <p:cNvPr id="5" name="Footer Placeholder 4"/>
          <p:cNvSpPr>
            <a:spLocks noGrp="1"/>
          </p:cNvSpPr>
          <p:nvPr>
            <p:ph type="ftr" sz="quarter" idx="3"/>
          </p:nvPr>
        </p:nvSpPr>
        <p:spPr>
          <a:xfrm>
            <a:off x="2956958"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4"/>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extLst>
      <p:ext uri="{BB962C8B-B14F-4D97-AF65-F5344CB8AC3E}">
        <p14:creationId xmlns:p14="http://schemas.microsoft.com/office/powerpoint/2010/main" val="348729825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Lst>
  <p:hf hdr="0" ftr="0" dt="0"/>
  <p:txStyles>
    <p:titleStyle>
      <a:lvl1pPr algn="ctr" defTabSz="914354" rtl="0" eaLnBrk="1" latinLnBrk="0" hangingPunct="1">
        <a:spcBef>
          <a:spcPct val="0"/>
        </a:spcBef>
        <a:buNone/>
        <a:defRPr sz="4600" kern="1200">
          <a:solidFill>
            <a:schemeClr val="tx1"/>
          </a:solidFill>
          <a:latin typeface="Calibri" pitchFamily="34" charset="0"/>
          <a:ea typeface="+mj-ea"/>
          <a:cs typeface="+mj-cs"/>
        </a:defRPr>
      </a:lvl1pPr>
    </p:titleStyle>
    <p:bodyStyle>
      <a:lvl1pPr marL="463527" indent="-463527" algn="l" defTabSz="914354" rtl="0" eaLnBrk="1" latinLnBrk="0" hangingPunct="1">
        <a:spcBef>
          <a:spcPts val="2000"/>
        </a:spcBef>
        <a:buSzPct val="90000"/>
        <a:buFontTx/>
        <a:buBlip>
          <a:blip r:embed="rId23"/>
        </a:buBlip>
        <a:defRPr sz="2400" kern="1200">
          <a:solidFill>
            <a:schemeClr val="tx1"/>
          </a:solidFill>
          <a:latin typeface="Calibri" pitchFamily="34" charset="0"/>
          <a:ea typeface="+mn-ea"/>
          <a:cs typeface="+mn-cs"/>
        </a:defRPr>
      </a:lvl1pPr>
      <a:lvl2pPr marL="914354" indent="-457178" algn="l" defTabSz="914354" rtl="0" eaLnBrk="1" latinLnBrk="0" hangingPunct="1">
        <a:spcBef>
          <a:spcPts val="600"/>
        </a:spcBef>
        <a:buSzPct val="90000"/>
        <a:buFontTx/>
        <a:buBlip>
          <a:blip r:embed="rId24"/>
        </a:buBlip>
        <a:defRPr sz="2200" kern="1200">
          <a:solidFill>
            <a:schemeClr val="tx1"/>
          </a:solidFill>
          <a:latin typeface="Calibri" pitchFamily="34" charset="0"/>
          <a:ea typeface="+mn-ea"/>
          <a:cs typeface="+mn-cs"/>
        </a:defRPr>
      </a:lvl2pPr>
      <a:lvl3pPr marL="1255651" indent="-341297" algn="l" defTabSz="914354" rtl="0" eaLnBrk="1" latinLnBrk="0" hangingPunct="1">
        <a:spcBef>
          <a:spcPts val="600"/>
        </a:spcBef>
        <a:buSzPct val="90000"/>
        <a:buFontTx/>
        <a:buBlip>
          <a:blip r:embed="rId25"/>
        </a:buBlip>
        <a:defRPr sz="2000" kern="1200">
          <a:solidFill>
            <a:schemeClr val="tx1"/>
          </a:solidFill>
          <a:latin typeface="Calibri" pitchFamily="34" charset="0"/>
          <a:ea typeface="+mn-ea"/>
          <a:cs typeface="+mn-cs"/>
        </a:defRPr>
      </a:lvl3pPr>
      <a:lvl4pPr marL="1596945" indent="-341297" algn="l" defTabSz="914354" rtl="0" eaLnBrk="1" latinLnBrk="0" hangingPunct="1">
        <a:spcBef>
          <a:spcPts val="600"/>
        </a:spcBef>
        <a:buSzPct val="90000"/>
        <a:buFontTx/>
        <a:buBlip>
          <a:blip r:embed="rId25"/>
        </a:buBlip>
        <a:defRPr sz="1800" kern="1200">
          <a:solidFill>
            <a:schemeClr val="tx1"/>
          </a:solidFill>
          <a:latin typeface="Calibri" pitchFamily="34" charset="0"/>
          <a:ea typeface="+mn-ea"/>
          <a:cs typeface="+mn-cs"/>
        </a:defRPr>
      </a:lvl4pPr>
      <a:lvl5pPr marL="1938242" indent="-341297" algn="l" defTabSz="914354" rtl="0" eaLnBrk="1" latinLnBrk="0" hangingPunct="1">
        <a:spcBef>
          <a:spcPts val="600"/>
        </a:spcBef>
        <a:buSzPct val="90000"/>
        <a:buFontTx/>
        <a:buBlip>
          <a:blip r:embed="rId25"/>
        </a:buBlip>
        <a:defRPr sz="1800" kern="1200">
          <a:solidFill>
            <a:schemeClr val="tx1"/>
          </a:solidFill>
          <a:latin typeface="Calibri" pitchFamily="34" charset="0"/>
          <a:ea typeface="+mn-ea"/>
          <a:cs typeface="+mn-cs"/>
        </a:defRPr>
      </a:lvl5pPr>
      <a:lvl6pPr marL="2290648" indent="-344470" algn="l" defTabSz="914354"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6pPr>
      <a:lvl7pPr marL="2625594" indent="-344470" algn="l" defTabSz="914354" rtl="0" eaLnBrk="1" latinLnBrk="0" hangingPunct="1">
        <a:spcBef>
          <a:spcPct val="20000"/>
        </a:spcBef>
        <a:buSzPct val="90000"/>
        <a:buFontTx/>
        <a:buBlip>
          <a:blip r:embed="rId25"/>
        </a:buBlip>
        <a:defRPr lang="en-US" sz="1800" kern="1200" dirty="0" smtClean="0">
          <a:solidFill>
            <a:schemeClr val="tx1"/>
          </a:solidFill>
          <a:latin typeface="+mn-lt"/>
          <a:ea typeface="+mn-ea"/>
          <a:cs typeface="+mn-cs"/>
        </a:defRPr>
      </a:lvl7pPr>
      <a:lvl8pPr marL="2970064" indent="-344470" algn="l" defTabSz="914354"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8pPr>
      <a:lvl9pPr marL="3312948" indent="-344470" algn="l" defTabSz="914354" rtl="0" eaLnBrk="1" latinLnBrk="0" hangingPunct="1">
        <a:spcBef>
          <a:spcPct val="20000"/>
        </a:spcBef>
        <a:buSzPct val="90000"/>
        <a:buFontTx/>
        <a:buBlip>
          <a:blip r:embed="rId24"/>
        </a:buBlip>
        <a:defRPr lang="en-US" sz="1800" kern="1200" dirty="0">
          <a:solidFill>
            <a:schemeClr val="tx1"/>
          </a:solidFill>
          <a:latin typeface="+mn-lt"/>
          <a:ea typeface="+mn-ea"/>
          <a:cs typeface="+mn-cs"/>
        </a:defRPr>
      </a:lvl9pPr>
    </p:bodyStyle>
    <p:otherStyle>
      <a:defPPr>
        <a:defRP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2025-01-18</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extLst>
      <p:ext uri="{BB962C8B-B14F-4D97-AF65-F5344CB8AC3E}">
        <p14:creationId xmlns:p14="http://schemas.microsoft.com/office/powerpoint/2010/main" val="305151471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Lst>
  <p:hf hdr="0" ftr="0" dt="0"/>
  <p:txStyles>
    <p:titleStyle>
      <a:lvl1pPr algn="ctr" defTabSz="914400" rtl="0" eaLnBrk="1" latinLnBrk="0" hangingPunct="1">
        <a:spcBef>
          <a:spcPct val="0"/>
        </a:spcBef>
        <a:buNone/>
        <a:defRPr sz="4600" kern="1200">
          <a:solidFill>
            <a:schemeClr val="tx1"/>
          </a:solidFill>
          <a:latin typeface="Calibri" pitchFamily="34"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Calibri" pitchFamily="34"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Calibri" pitchFamily="34"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Calibri" pitchFamily="34"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Calibri" pitchFamily="34"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Calibri" pitchFamily="34"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546CF23-E5EC-ED46-A59E-7EB04A0B66AF}" type="datetime1">
              <a:rPr lang="fr-CA" smtClean="0">
                <a:solidFill>
                  <a:prstClr val="black"/>
                </a:solidFill>
              </a:rPr>
              <a:pPr/>
              <a:t>2025-01-18</a:t>
            </a:fld>
            <a:endParaRPr lang="en-US">
              <a:solidFill>
                <a:prstClr val="black"/>
              </a:solidFill>
            </a:endParaRPr>
          </a:p>
        </p:txBody>
      </p:sp>
      <p:sp>
        <p:nvSpPr>
          <p:cNvPr id="5" name="Espace réservé du pied de page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solidFill>
            </a:endParaRPr>
          </a:p>
        </p:txBody>
      </p:sp>
      <p:sp>
        <p:nvSpPr>
          <p:cNvPr id="6" name="Espace réservé du numéro de diapositive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27FB875-5C85-AB42-9DC5-178568A424B8}" type="slidenum">
              <a:rPr lang="en-US" smtClean="0">
                <a:gradFill>
                  <a:gsLst>
                    <a:gs pos="0">
                      <a:prstClr val="black">
                        <a:alpha val="10000"/>
                      </a:prstClr>
                    </a:gs>
                    <a:gs pos="100000">
                      <a:prstClr val="black">
                        <a:alpha val="10000"/>
                      </a:prstClr>
                    </a:gs>
                  </a:gsLst>
                  <a:lin ang="5400000" scaled="0"/>
                </a:gradFill>
              </a:rPr>
              <a:pPr/>
              <a:t>‹N°›</a:t>
            </a:fld>
            <a:endParaRPr lang="en-US">
              <a:gradFill>
                <a:gsLst>
                  <a:gs pos="0">
                    <a:prstClr val="black">
                      <a:alpha val="10000"/>
                    </a:prstClr>
                  </a:gs>
                  <a:gs pos="100000">
                    <a:prstClr val="black">
                      <a:alpha val="10000"/>
                    </a:prstClr>
                  </a:gs>
                </a:gsLst>
                <a:lin ang="5400000" scaled="0"/>
              </a:gradFill>
            </a:endParaRP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hyperlink" Target="http://www.slg-instruments.com/girouette-electronique.php" TargetMode="External"/><Relationship Id="rId3" Type="http://schemas.openxmlformats.org/officeDocument/2006/relationships/tags" Target="../tags/tag43.xml"/><Relationship Id="rId7" Type="http://schemas.openxmlformats.org/officeDocument/2006/relationships/image" Target="../media/image17.jpeg"/><Relationship Id="rId12" Type="http://schemas.openxmlformats.org/officeDocument/2006/relationships/image" Target="../media/image15.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16.jpeg"/><Relationship Id="rId11" Type="http://schemas.openxmlformats.org/officeDocument/2006/relationships/image" Target="../media/image19.jpeg"/><Relationship Id="rId5" Type="http://schemas.openxmlformats.org/officeDocument/2006/relationships/slideLayout" Target="../slideLayouts/slideLayout38.xml"/><Relationship Id="rId10" Type="http://schemas.openxmlformats.org/officeDocument/2006/relationships/hyperlink" Target="https://www.blet-mesure.fr/thies/anemometre-classic-sortie-analogique.html" TargetMode="External"/><Relationship Id="rId4" Type="http://schemas.openxmlformats.org/officeDocument/2006/relationships/tags" Target="../tags/tag44.xm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tags" Target="../tags/tag47.xml"/><Relationship Id="rId7" Type="http://schemas.openxmlformats.org/officeDocument/2006/relationships/slideLayout" Target="../slideLayouts/slideLayout38.xml"/><Relationship Id="rId12" Type="http://schemas.openxmlformats.org/officeDocument/2006/relationships/image" Target="../media/image15.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hyperlink" Target="https://fr.wikipedia.org/wiki/%C3%89tain" TargetMode="External"/><Relationship Id="rId5" Type="http://schemas.openxmlformats.org/officeDocument/2006/relationships/tags" Target="../tags/tag49.xml"/><Relationship Id="rId10" Type="http://schemas.openxmlformats.org/officeDocument/2006/relationships/hyperlink" Target="https://fr.wikipedia.org/wiki/Indium" TargetMode="External"/><Relationship Id="rId4" Type="http://schemas.openxmlformats.org/officeDocument/2006/relationships/tags" Target="../tags/tag48.xml"/><Relationship Id="rId9" Type="http://schemas.openxmlformats.org/officeDocument/2006/relationships/hyperlink" Target="https://fr.wikipedia.org/wiki/Gallium" TargetMode="External"/></Relationships>
</file>

<file path=ppt/slides/_rels/slide12.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5.png"/><Relationship Id="rId4"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tags" Target="../tags/tag56.xml"/><Relationship Id="rId7" Type="http://schemas.openxmlformats.org/officeDocument/2006/relationships/slideLayout" Target="../slideLayouts/slideLayout38.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5.png"/><Relationship Id="rId5" Type="http://schemas.openxmlformats.org/officeDocument/2006/relationships/slideLayout" Target="../slideLayouts/slideLayout38.xml"/><Relationship Id="rId4" Type="http://schemas.openxmlformats.org/officeDocument/2006/relationships/tags" Target="../tags/tag63.xml"/></Relationships>
</file>

<file path=ppt/slides/_rels/slide1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5.png"/><Relationship Id="rId5" Type="http://schemas.openxmlformats.org/officeDocument/2006/relationships/slideLayout" Target="../slideLayouts/slideLayout38.xml"/><Relationship Id="rId4" Type="http://schemas.openxmlformats.org/officeDocument/2006/relationships/tags" Target="../tags/tag67.xml"/></Relationships>
</file>

<file path=ppt/slides/_rels/slide1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tags" Target="../tags/tag70.xml"/><Relationship Id="rId7" Type="http://schemas.openxmlformats.org/officeDocument/2006/relationships/slideLayout" Target="../slideLayouts/slideLayout38.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10" Type="http://schemas.openxmlformats.org/officeDocument/2006/relationships/image" Target="../media/image15.png"/><Relationship Id="rId4" Type="http://schemas.openxmlformats.org/officeDocument/2006/relationships/tags" Target="../tags/tag71.xml"/><Relationship Id="rId9" Type="http://schemas.openxmlformats.org/officeDocument/2006/relationships/slide" Target="slide43.xml"/></Relationships>
</file>

<file path=ppt/slides/_rels/slide17.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5.png"/><Relationship Id="rId4"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5" Type="http://schemas.openxmlformats.org/officeDocument/2006/relationships/tags" Target="../tags/tag81.xml"/><Relationship Id="rId10" Type="http://schemas.openxmlformats.org/officeDocument/2006/relationships/image" Target="../media/image15.png"/><Relationship Id="rId4" Type="http://schemas.openxmlformats.org/officeDocument/2006/relationships/tags" Target="../tags/tag80.xml"/><Relationship Id="rId9" Type="http://schemas.openxmlformats.org/officeDocument/2006/relationships/slide" Target="slide44.xml"/></Relationships>
</file>

<file path=ppt/slides/_rels/slide19.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5.png"/><Relationship Id="rId5" Type="http://schemas.openxmlformats.org/officeDocument/2006/relationships/slideLayout" Target="../slideLayouts/slideLayout38.xml"/><Relationship Id="rId4" Type="http://schemas.openxmlformats.org/officeDocument/2006/relationships/tags" Target="../tags/tag87.xml"/></Relationships>
</file>

<file path=ppt/slides/_rels/slide2.xml.rels><?xml version="1.0" encoding="UTF-8" standalone="yes"?>
<Relationships xmlns="http://schemas.openxmlformats.org/package/2006/relationships"><Relationship Id="rId8" Type="http://schemas.openxmlformats.org/officeDocument/2006/relationships/hyperlink" Target="https://youtu.be/s4RAReaVsPo" TargetMode="External"/><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90.xml"/><Relationship Id="rId7" Type="http://schemas.openxmlformats.org/officeDocument/2006/relationships/slideLayout" Target="../slideLayouts/slideLayout3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15.png"/><Relationship Id="rId5" Type="http://schemas.openxmlformats.org/officeDocument/2006/relationships/tags" Target="../tags/tag92.xml"/><Relationship Id="rId10" Type="http://schemas.openxmlformats.org/officeDocument/2006/relationships/slide" Target="slide49.xml"/><Relationship Id="rId4" Type="http://schemas.openxmlformats.org/officeDocument/2006/relationships/tags" Target="../tags/tag91.xml"/><Relationship Id="rId9" Type="http://schemas.openxmlformats.org/officeDocument/2006/relationships/hyperlink" Target="https://www.meteomedia.com/ca/mensuel/quebec/montreal" TargetMode="External"/></Relationships>
</file>

<file path=ppt/slides/_rels/slide2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slide" Target="slide30.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slide" Target="slide50.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slide" Target="slide7.xml"/><Relationship Id="rId5" Type="http://schemas.openxmlformats.org/officeDocument/2006/relationships/tags" Target="../tags/tag101.xml"/><Relationship Id="rId10" Type="http://schemas.openxmlformats.org/officeDocument/2006/relationships/notesSlide" Target="../notesSlides/notesSlide7.xml"/><Relationship Id="rId4" Type="http://schemas.openxmlformats.org/officeDocument/2006/relationships/tags" Target="../tags/tag100.xml"/><Relationship Id="rId9"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notesSlide" Target="../notesSlides/notesSlide8.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38.xml"/><Relationship Id="rId5" Type="http://schemas.openxmlformats.org/officeDocument/2006/relationships/tags" Target="../tags/tag109.xml"/><Relationship Id="rId4" Type="http://schemas.openxmlformats.org/officeDocument/2006/relationships/tags" Target="../tags/tag10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12.xml"/><Relationship Id="rId7" Type="http://schemas.openxmlformats.org/officeDocument/2006/relationships/slideLayout" Target="../slideLayouts/slideLayout38.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9"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18.xml"/><Relationship Id="rId7" Type="http://schemas.openxmlformats.org/officeDocument/2006/relationships/notesSlide" Target="../notesSlides/notesSlide10.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38.xml"/><Relationship Id="rId5" Type="http://schemas.openxmlformats.org/officeDocument/2006/relationships/tags" Target="../tags/tag120.xml"/><Relationship Id="rId4" Type="http://schemas.openxmlformats.org/officeDocument/2006/relationships/tags" Target="../tags/tag119.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 Target="slide53.xml"/><Relationship Id="rId18" Type="http://schemas.openxmlformats.org/officeDocument/2006/relationships/image" Target="../media/image15.png"/><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 Target="slide52.xml"/><Relationship Id="rId17" Type="http://schemas.openxmlformats.org/officeDocument/2006/relationships/image" Target="../media/image13.png"/><Relationship Id="rId2" Type="http://schemas.openxmlformats.org/officeDocument/2006/relationships/tags" Target="../tags/tag122.xml"/><Relationship Id="rId16" Type="http://schemas.microsoft.com/office/2007/relationships/hdphoto" Target="../media/hdphoto1.wdp"/><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slide" Target="slide49.xml"/><Relationship Id="rId5" Type="http://schemas.openxmlformats.org/officeDocument/2006/relationships/tags" Target="../tags/tag125.xml"/><Relationship Id="rId15" Type="http://schemas.openxmlformats.org/officeDocument/2006/relationships/image" Target="../media/image14.png"/><Relationship Id="rId10" Type="http://schemas.openxmlformats.org/officeDocument/2006/relationships/slide" Target="slide31.xml"/><Relationship Id="rId4" Type="http://schemas.openxmlformats.org/officeDocument/2006/relationships/tags" Target="../tags/tag124.xml"/><Relationship Id="rId9" Type="http://schemas.openxmlformats.org/officeDocument/2006/relationships/notesSlide" Target="../notesSlides/notesSlide11.xml"/><Relationship Id="rId14" Type="http://schemas.openxmlformats.org/officeDocument/2006/relationships/slide" Target="slide54.xml"/></Relationships>
</file>

<file path=ppt/slides/_rels/slide27.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slide" Target="slide45.xml"/><Relationship Id="rId18" Type="http://schemas.openxmlformats.org/officeDocument/2006/relationships/image" Target="../media/image15.png"/><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notesSlide" Target="../notesSlides/notesSlide12.xml"/><Relationship Id="rId17" Type="http://schemas.openxmlformats.org/officeDocument/2006/relationships/image" Target="../media/image13.png"/><Relationship Id="rId2" Type="http://schemas.openxmlformats.org/officeDocument/2006/relationships/tags" Target="../tags/tag129.xml"/><Relationship Id="rId16" Type="http://schemas.microsoft.com/office/2007/relationships/hdphoto" Target="../media/hdphoto1.wdp"/><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slideLayout" Target="../slideLayouts/slideLayout38.xml"/><Relationship Id="rId5" Type="http://schemas.openxmlformats.org/officeDocument/2006/relationships/tags" Target="../tags/tag132.xml"/><Relationship Id="rId15" Type="http://schemas.openxmlformats.org/officeDocument/2006/relationships/image" Target="../media/image14.png"/><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slide" Target="slide55.xml"/></Relationships>
</file>

<file path=ppt/slides/_rels/slide28.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notesSlide" Target="../notesSlides/notesSlide13.xml"/><Relationship Id="rId4"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Atmosph%C3%A8re_plan%C3%A9taire" TargetMode="External"/><Relationship Id="rId13" Type="http://schemas.openxmlformats.org/officeDocument/2006/relationships/hyperlink" Target="https://fr.wikipedia.org/wiki/Vent" TargetMode="External"/><Relationship Id="rId18" Type="http://schemas.openxmlformats.org/officeDocument/2006/relationships/image" Target="../media/image23.jpeg"/><Relationship Id="rId3" Type="http://schemas.openxmlformats.org/officeDocument/2006/relationships/tags" Target="../tags/tag143.xml"/><Relationship Id="rId7" Type="http://schemas.openxmlformats.org/officeDocument/2006/relationships/notesSlide" Target="../notesSlides/notesSlide14.xml"/><Relationship Id="rId12" Type="http://schemas.openxmlformats.org/officeDocument/2006/relationships/hyperlink" Target="https://fr.wikipedia.org/wiki/L%C5%93ss" TargetMode="External"/><Relationship Id="rId17" Type="http://schemas.openxmlformats.org/officeDocument/2006/relationships/image" Target="../media/image22.png"/><Relationship Id="rId2" Type="http://schemas.openxmlformats.org/officeDocument/2006/relationships/tags" Target="../tags/tag142.xml"/><Relationship Id="rId16" Type="http://schemas.openxmlformats.org/officeDocument/2006/relationships/hyperlink" Target="https://fr.wikipedia.org/wiki/Vent_solaire" TargetMode="External"/><Relationship Id="rId1" Type="http://schemas.openxmlformats.org/officeDocument/2006/relationships/tags" Target="../tags/tag141.xml"/><Relationship Id="rId6" Type="http://schemas.openxmlformats.org/officeDocument/2006/relationships/slideLayout" Target="../slideLayouts/slideLayout38.xml"/><Relationship Id="rId11" Type="http://schemas.openxmlformats.org/officeDocument/2006/relationships/hyperlink" Target="https://fr.wikipedia.org/wiki/Manche_%C3%A0_air" TargetMode="External"/><Relationship Id="rId5" Type="http://schemas.openxmlformats.org/officeDocument/2006/relationships/tags" Target="../tags/tag145.xml"/><Relationship Id="rId15" Type="http://schemas.openxmlformats.org/officeDocument/2006/relationships/hyperlink" Target="https://fr.wikipedia.org/wiki/Cong%C3%A8re" TargetMode="External"/><Relationship Id="rId10" Type="http://schemas.openxmlformats.org/officeDocument/2006/relationships/hyperlink" Target="https://fr.wikipedia.org/wiki/An%C3%A9mom%C3%A8tre" TargetMode="External"/><Relationship Id="rId4" Type="http://schemas.openxmlformats.org/officeDocument/2006/relationships/tags" Target="../tags/tag144.xml"/><Relationship Id="rId9" Type="http://schemas.openxmlformats.org/officeDocument/2006/relationships/hyperlink" Target="https://fr.wikipedia.org/wiki/%C3%89chelle_de_Beaufort" TargetMode="External"/><Relationship Id="rId14" Type="http://schemas.openxmlformats.org/officeDocument/2006/relationships/hyperlink" Target="https://fr.wikipedia.org/wiki/%C3%89rosion_%C3%A9olienne" TargetMode="Externa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notesSlide" Target="../notesSlides/notesSlide15.xml"/><Relationship Id="rId4"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3" Type="http://schemas.openxmlformats.org/officeDocument/2006/relationships/tags" Target="../tags/tag161.xml"/><Relationship Id="rId18" Type="http://schemas.openxmlformats.org/officeDocument/2006/relationships/tags" Target="../tags/tag166.xml"/><Relationship Id="rId26" Type="http://schemas.openxmlformats.org/officeDocument/2006/relationships/tags" Target="../tags/tag174.xml"/><Relationship Id="rId39" Type="http://schemas.openxmlformats.org/officeDocument/2006/relationships/tags" Target="../tags/tag187.xml"/><Relationship Id="rId21" Type="http://schemas.openxmlformats.org/officeDocument/2006/relationships/tags" Target="../tags/tag169.xml"/><Relationship Id="rId34" Type="http://schemas.openxmlformats.org/officeDocument/2006/relationships/tags" Target="../tags/tag182.xml"/><Relationship Id="rId42" Type="http://schemas.openxmlformats.org/officeDocument/2006/relationships/tags" Target="../tags/tag190.xml"/><Relationship Id="rId47" Type="http://schemas.openxmlformats.org/officeDocument/2006/relationships/tags" Target="../tags/tag195.xml"/><Relationship Id="rId50" Type="http://schemas.openxmlformats.org/officeDocument/2006/relationships/slideLayout" Target="../slideLayouts/slideLayout38.xml"/><Relationship Id="rId7" Type="http://schemas.openxmlformats.org/officeDocument/2006/relationships/tags" Target="../tags/tag155.xml"/><Relationship Id="rId2" Type="http://schemas.openxmlformats.org/officeDocument/2006/relationships/tags" Target="../tags/tag150.xml"/><Relationship Id="rId16" Type="http://schemas.openxmlformats.org/officeDocument/2006/relationships/tags" Target="../tags/tag164.xml"/><Relationship Id="rId29" Type="http://schemas.openxmlformats.org/officeDocument/2006/relationships/tags" Target="../tags/tag177.xml"/><Relationship Id="rId11" Type="http://schemas.openxmlformats.org/officeDocument/2006/relationships/tags" Target="../tags/tag159.xml"/><Relationship Id="rId24" Type="http://schemas.openxmlformats.org/officeDocument/2006/relationships/tags" Target="../tags/tag172.xml"/><Relationship Id="rId32" Type="http://schemas.openxmlformats.org/officeDocument/2006/relationships/tags" Target="../tags/tag180.xml"/><Relationship Id="rId37" Type="http://schemas.openxmlformats.org/officeDocument/2006/relationships/tags" Target="../tags/tag185.xml"/><Relationship Id="rId40" Type="http://schemas.openxmlformats.org/officeDocument/2006/relationships/tags" Target="../tags/tag188.xml"/><Relationship Id="rId45" Type="http://schemas.openxmlformats.org/officeDocument/2006/relationships/tags" Target="../tags/tag193.xml"/><Relationship Id="rId5" Type="http://schemas.openxmlformats.org/officeDocument/2006/relationships/tags" Target="../tags/tag153.xml"/><Relationship Id="rId15" Type="http://schemas.openxmlformats.org/officeDocument/2006/relationships/tags" Target="../tags/tag163.xml"/><Relationship Id="rId23" Type="http://schemas.openxmlformats.org/officeDocument/2006/relationships/tags" Target="../tags/tag171.xml"/><Relationship Id="rId28" Type="http://schemas.openxmlformats.org/officeDocument/2006/relationships/tags" Target="../tags/tag176.xml"/><Relationship Id="rId36" Type="http://schemas.openxmlformats.org/officeDocument/2006/relationships/tags" Target="../tags/tag184.xml"/><Relationship Id="rId49" Type="http://schemas.openxmlformats.org/officeDocument/2006/relationships/tags" Target="../tags/tag197.xml"/><Relationship Id="rId10" Type="http://schemas.openxmlformats.org/officeDocument/2006/relationships/tags" Target="../tags/tag158.xml"/><Relationship Id="rId19" Type="http://schemas.openxmlformats.org/officeDocument/2006/relationships/tags" Target="../tags/tag167.xml"/><Relationship Id="rId31" Type="http://schemas.openxmlformats.org/officeDocument/2006/relationships/tags" Target="../tags/tag179.xml"/><Relationship Id="rId44" Type="http://schemas.openxmlformats.org/officeDocument/2006/relationships/tags" Target="../tags/tag192.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tags" Target="../tags/tag162.xml"/><Relationship Id="rId22" Type="http://schemas.openxmlformats.org/officeDocument/2006/relationships/tags" Target="../tags/tag170.xml"/><Relationship Id="rId27" Type="http://schemas.openxmlformats.org/officeDocument/2006/relationships/tags" Target="../tags/tag175.xml"/><Relationship Id="rId30" Type="http://schemas.openxmlformats.org/officeDocument/2006/relationships/tags" Target="../tags/tag178.xml"/><Relationship Id="rId35" Type="http://schemas.openxmlformats.org/officeDocument/2006/relationships/tags" Target="../tags/tag183.xml"/><Relationship Id="rId43" Type="http://schemas.openxmlformats.org/officeDocument/2006/relationships/tags" Target="../tags/tag191.xml"/><Relationship Id="rId48" Type="http://schemas.openxmlformats.org/officeDocument/2006/relationships/tags" Target="../tags/tag196.xml"/><Relationship Id="rId8" Type="http://schemas.openxmlformats.org/officeDocument/2006/relationships/tags" Target="../tags/tag156.xml"/><Relationship Id="rId51" Type="http://schemas.openxmlformats.org/officeDocument/2006/relationships/notesSlide" Target="../notesSlides/notesSlide16.xml"/><Relationship Id="rId3" Type="http://schemas.openxmlformats.org/officeDocument/2006/relationships/tags" Target="../tags/tag151.xml"/><Relationship Id="rId12" Type="http://schemas.openxmlformats.org/officeDocument/2006/relationships/tags" Target="../tags/tag160.xml"/><Relationship Id="rId17" Type="http://schemas.openxmlformats.org/officeDocument/2006/relationships/tags" Target="../tags/tag165.xml"/><Relationship Id="rId25" Type="http://schemas.openxmlformats.org/officeDocument/2006/relationships/tags" Target="../tags/tag173.xml"/><Relationship Id="rId33" Type="http://schemas.openxmlformats.org/officeDocument/2006/relationships/tags" Target="../tags/tag181.xml"/><Relationship Id="rId38" Type="http://schemas.openxmlformats.org/officeDocument/2006/relationships/tags" Target="../tags/tag186.xml"/><Relationship Id="rId46" Type="http://schemas.openxmlformats.org/officeDocument/2006/relationships/tags" Target="../tags/tag194.xml"/><Relationship Id="rId20" Type="http://schemas.openxmlformats.org/officeDocument/2006/relationships/tags" Target="../tags/tag168.xml"/><Relationship Id="rId41" Type="http://schemas.openxmlformats.org/officeDocument/2006/relationships/tags" Target="../tags/tag189.xml"/><Relationship Id="rId1" Type="http://schemas.openxmlformats.org/officeDocument/2006/relationships/tags" Target="../tags/tag149.xml"/><Relationship Id="rId6" Type="http://schemas.openxmlformats.org/officeDocument/2006/relationships/tags" Target="../tags/tag154.xml"/></Relationships>
</file>

<file path=ppt/slides/_rels/slide32.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tags" Target="../tags/tag210.xml"/><Relationship Id="rId18" Type="http://schemas.openxmlformats.org/officeDocument/2006/relationships/tags" Target="../tags/tag215.xml"/><Relationship Id="rId26" Type="http://schemas.openxmlformats.org/officeDocument/2006/relationships/tags" Target="../tags/tag223.xml"/><Relationship Id="rId3" Type="http://schemas.openxmlformats.org/officeDocument/2006/relationships/tags" Target="../tags/tag200.xml"/><Relationship Id="rId21" Type="http://schemas.openxmlformats.org/officeDocument/2006/relationships/tags" Target="../tags/tag218.xml"/><Relationship Id="rId7" Type="http://schemas.openxmlformats.org/officeDocument/2006/relationships/tags" Target="../tags/tag204.xml"/><Relationship Id="rId12" Type="http://schemas.openxmlformats.org/officeDocument/2006/relationships/tags" Target="../tags/tag209.xml"/><Relationship Id="rId17" Type="http://schemas.openxmlformats.org/officeDocument/2006/relationships/tags" Target="../tags/tag214.xml"/><Relationship Id="rId25" Type="http://schemas.openxmlformats.org/officeDocument/2006/relationships/tags" Target="../tags/tag222.xml"/><Relationship Id="rId2" Type="http://schemas.openxmlformats.org/officeDocument/2006/relationships/tags" Target="../tags/tag199.xml"/><Relationship Id="rId16" Type="http://schemas.openxmlformats.org/officeDocument/2006/relationships/tags" Target="../tags/tag213.xml"/><Relationship Id="rId20" Type="http://schemas.openxmlformats.org/officeDocument/2006/relationships/tags" Target="../tags/tag217.xml"/><Relationship Id="rId29" Type="http://schemas.openxmlformats.org/officeDocument/2006/relationships/tags" Target="../tags/tag226.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24" Type="http://schemas.openxmlformats.org/officeDocument/2006/relationships/tags" Target="../tags/tag221.xml"/><Relationship Id="rId5" Type="http://schemas.openxmlformats.org/officeDocument/2006/relationships/tags" Target="../tags/tag202.xml"/><Relationship Id="rId15" Type="http://schemas.openxmlformats.org/officeDocument/2006/relationships/tags" Target="../tags/tag212.xml"/><Relationship Id="rId23" Type="http://schemas.openxmlformats.org/officeDocument/2006/relationships/tags" Target="../tags/tag220.xml"/><Relationship Id="rId28" Type="http://schemas.openxmlformats.org/officeDocument/2006/relationships/tags" Target="../tags/tag225.xml"/><Relationship Id="rId10" Type="http://schemas.openxmlformats.org/officeDocument/2006/relationships/tags" Target="../tags/tag207.xml"/><Relationship Id="rId19" Type="http://schemas.openxmlformats.org/officeDocument/2006/relationships/tags" Target="../tags/tag216.xml"/><Relationship Id="rId31" Type="http://schemas.openxmlformats.org/officeDocument/2006/relationships/notesSlide" Target="../notesSlides/notesSlide17.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tags" Target="../tags/tag211.xml"/><Relationship Id="rId22" Type="http://schemas.openxmlformats.org/officeDocument/2006/relationships/tags" Target="../tags/tag219.xml"/><Relationship Id="rId27" Type="http://schemas.openxmlformats.org/officeDocument/2006/relationships/tags" Target="../tags/tag224.xml"/><Relationship Id="rId30"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tags" Target="../tags/tag244.xml"/><Relationship Id="rId3" Type="http://schemas.openxmlformats.org/officeDocument/2006/relationships/tags" Target="../tags/tag229.xml"/><Relationship Id="rId21" Type="http://schemas.openxmlformats.org/officeDocument/2006/relationships/tags" Target="../tags/tag247.xml"/><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tags" Target="../tags/tag243.xml"/><Relationship Id="rId2" Type="http://schemas.openxmlformats.org/officeDocument/2006/relationships/tags" Target="../tags/tag228.xml"/><Relationship Id="rId16" Type="http://schemas.openxmlformats.org/officeDocument/2006/relationships/tags" Target="../tags/tag242.xml"/><Relationship Id="rId20" Type="http://schemas.openxmlformats.org/officeDocument/2006/relationships/tags" Target="../tags/tag246.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24" Type="http://schemas.openxmlformats.org/officeDocument/2006/relationships/notesSlide" Target="../notesSlides/notesSlide18.xml"/><Relationship Id="rId5" Type="http://schemas.openxmlformats.org/officeDocument/2006/relationships/tags" Target="../tags/tag231.xml"/><Relationship Id="rId15" Type="http://schemas.openxmlformats.org/officeDocument/2006/relationships/tags" Target="../tags/tag241.xml"/><Relationship Id="rId23" Type="http://schemas.openxmlformats.org/officeDocument/2006/relationships/slideLayout" Target="../slideLayouts/slideLayout38.xml"/><Relationship Id="rId10" Type="http://schemas.openxmlformats.org/officeDocument/2006/relationships/tags" Target="../tags/tag236.xml"/><Relationship Id="rId19" Type="http://schemas.openxmlformats.org/officeDocument/2006/relationships/tags" Target="../tags/tag245.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tags" Target="../tags/tag248.xml"/></Relationships>
</file>

<file path=ppt/slides/_rels/slide34.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notesSlide" Target="../notesSlides/notesSlide19.xml"/><Relationship Id="rId4"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5" Type="http://schemas.openxmlformats.org/officeDocument/2006/relationships/notesSlide" Target="../notesSlides/notesSlide20.xml"/><Relationship Id="rId4"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 Id="rId5" Type="http://schemas.openxmlformats.org/officeDocument/2006/relationships/slideLayout" Target="../slideLayouts/slideLayout55.xml"/><Relationship Id="rId4" Type="http://schemas.openxmlformats.org/officeDocument/2006/relationships/tags" Target="../tags/tag258.xml"/></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261.xml"/><Relationship Id="rId7" Type="http://schemas.openxmlformats.org/officeDocument/2006/relationships/slide" Target="slide4.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6.jpeg"/><Relationship Id="rId5" Type="http://schemas.openxmlformats.org/officeDocument/2006/relationships/slideLayout" Target="../slideLayouts/slideLayout4.xml"/><Relationship Id="rId4" Type="http://schemas.openxmlformats.org/officeDocument/2006/relationships/tags" Target="../tags/tag262.xml"/></Relationships>
</file>

<file path=ppt/slides/_rels/slide38.xml.rels><?xml version="1.0" encoding="UTF-8" standalone="yes"?>
<Relationships xmlns="http://schemas.openxmlformats.org/package/2006/relationships"><Relationship Id="rId8" Type="http://schemas.openxmlformats.org/officeDocument/2006/relationships/tags" Target="../tags/tag270.xml"/><Relationship Id="rId3" Type="http://schemas.openxmlformats.org/officeDocument/2006/relationships/tags" Target="../tags/tag265.xml"/><Relationship Id="rId7" Type="http://schemas.openxmlformats.org/officeDocument/2006/relationships/tags" Target="../tags/tag269.xml"/><Relationship Id="rId12" Type="http://schemas.openxmlformats.org/officeDocument/2006/relationships/image" Target="../media/image13.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slide" Target="slide4.xml"/><Relationship Id="rId5" Type="http://schemas.openxmlformats.org/officeDocument/2006/relationships/tags" Target="../tags/tag267.xml"/><Relationship Id="rId10" Type="http://schemas.openxmlformats.org/officeDocument/2006/relationships/slideLayout" Target="../slideLayouts/slideLayout4.xml"/><Relationship Id="rId4" Type="http://schemas.openxmlformats.org/officeDocument/2006/relationships/tags" Target="../tags/tag266.xml"/><Relationship Id="rId9" Type="http://schemas.openxmlformats.org/officeDocument/2006/relationships/tags" Target="../tags/tag271.xml"/></Relationships>
</file>

<file path=ppt/slides/_rels/slide39.xml.rels><?xml version="1.0" encoding="UTF-8" standalone="yes"?>
<Relationships xmlns="http://schemas.openxmlformats.org/package/2006/relationships"><Relationship Id="rId13" Type="http://schemas.openxmlformats.org/officeDocument/2006/relationships/tags" Target="../tags/tag284.xml"/><Relationship Id="rId18" Type="http://schemas.openxmlformats.org/officeDocument/2006/relationships/tags" Target="../tags/tag289.xml"/><Relationship Id="rId26" Type="http://schemas.openxmlformats.org/officeDocument/2006/relationships/tags" Target="../tags/tag297.xml"/><Relationship Id="rId39" Type="http://schemas.openxmlformats.org/officeDocument/2006/relationships/tags" Target="../tags/tag310.xml"/><Relationship Id="rId21" Type="http://schemas.openxmlformats.org/officeDocument/2006/relationships/tags" Target="../tags/tag292.xml"/><Relationship Id="rId34" Type="http://schemas.openxmlformats.org/officeDocument/2006/relationships/tags" Target="../tags/tag305.xml"/><Relationship Id="rId42" Type="http://schemas.openxmlformats.org/officeDocument/2006/relationships/slideLayout" Target="../slideLayouts/slideLayout18.xml"/><Relationship Id="rId7" Type="http://schemas.openxmlformats.org/officeDocument/2006/relationships/tags" Target="../tags/tag278.xml"/><Relationship Id="rId2" Type="http://schemas.openxmlformats.org/officeDocument/2006/relationships/tags" Target="../tags/tag273.xml"/><Relationship Id="rId16" Type="http://schemas.openxmlformats.org/officeDocument/2006/relationships/tags" Target="../tags/tag287.xml"/><Relationship Id="rId20" Type="http://schemas.openxmlformats.org/officeDocument/2006/relationships/tags" Target="../tags/tag291.xml"/><Relationship Id="rId29" Type="http://schemas.openxmlformats.org/officeDocument/2006/relationships/tags" Target="../tags/tag300.xml"/><Relationship Id="rId41" Type="http://schemas.openxmlformats.org/officeDocument/2006/relationships/tags" Target="../tags/tag312.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24" Type="http://schemas.openxmlformats.org/officeDocument/2006/relationships/tags" Target="../tags/tag295.xml"/><Relationship Id="rId32" Type="http://schemas.openxmlformats.org/officeDocument/2006/relationships/tags" Target="../tags/tag303.xml"/><Relationship Id="rId37" Type="http://schemas.openxmlformats.org/officeDocument/2006/relationships/tags" Target="../tags/tag308.xml"/><Relationship Id="rId40" Type="http://schemas.openxmlformats.org/officeDocument/2006/relationships/tags" Target="../tags/tag311.xml"/><Relationship Id="rId5" Type="http://schemas.openxmlformats.org/officeDocument/2006/relationships/tags" Target="../tags/tag276.xml"/><Relationship Id="rId15" Type="http://schemas.openxmlformats.org/officeDocument/2006/relationships/tags" Target="../tags/tag286.xml"/><Relationship Id="rId23" Type="http://schemas.openxmlformats.org/officeDocument/2006/relationships/tags" Target="../tags/tag294.xml"/><Relationship Id="rId28" Type="http://schemas.openxmlformats.org/officeDocument/2006/relationships/tags" Target="../tags/tag299.xml"/><Relationship Id="rId36" Type="http://schemas.openxmlformats.org/officeDocument/2006/relationships/tags" Target="../tags/tag307.xml"/><Relationship Id="rId10" Type="http://schemas.openxmlformats.org/officeDocument/2006/relationships/tags" Target="../tags/tag281.xml"/><Relationship Id="rId19" Type="http://schemas.openxmlformats.org/officeDocument/2006/relationships/tags" Target="../tags/tag290.xml"/><Relationship Id="rId31" Type="http://schemas.openxmlformats.org/officeDocument/2006/relationships/tags" Target="../tags/tag302.xml"/><Relationship Id="rId44" Type="http://schemas.openxmlformats.org/officeDocument/2006/relationships/image" Target="../media/image13.png"/><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tags" Target="../tags/tag293.xml"/><Relationship Id="rId27" Type="http://schemas.openxmlformats.org/officeDocument/2006/relationships/tags" Target="../tags/tag298.xml"/><Relationship Id="rId30" Type="http://schemas.openxmlformats.org/officeDocument/2006/relationships/tags" Target="../tags/tag301.xml"/><Relationship Id="rId35" Type="http://schemas.openxmlformats.org/officeDocument/2006/relationships/tags" Target="../tags/tag306.xml"/><Relationship Id="rId43" Type="http://schemas.openxmlformats.org/officeDocument/2006/relationships/slide" Target="slide4.xml"/><Relationship Id="rId8" Type="http://schemas.openxmlformats.org/officeDocument/2006/relationships/tags" Target="../tags/tag279.xml"/><Relationship Id="rId3" Type="http://schemas.openxmlformats.org/officeDocument/2006/relationships/tags" Target="../tags/tag274.xml"/><Relationship Id="rId12" Type="http://schemas.openxmlformats.org/officeDocument/2006/relationships/tags" Target="../tags/tag283.xml"/><Relationship Id="rId17" Type="http://schemas.openxmlformats.org/officeDocument/2006/relationships/tags" Target="../tags/tag288.xml"/><Relationship Id="rId25" Type="http://schemas.openxmlformats.org/officeDocument/2006/relationships/tags" Target="../tags/tag296.xml"/><Relationship Id="rId33" Type="http://schemas.openxmlformats.org/officeDocument/2006/relationships/tags" Target="../tags/tag304.xml"/><Relationship Id="rId38" Type="http://schemas.openxmlformats.org/officeDocument/2006/relationships/tags" Target="../tags/tag309.xml"/></Relationships>
</file>

<file path=ppt/slides/_rels/slide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14.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1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notesSlide" Target="../notesSlides/notesSlide4.xml"/><Relationship Id="rId5" Type="http://schemas.openxmlformats.org/officeDocument/2006/relationships/tags" Target="../tags/tag17.xml"/><Relationship Id="rId10" Type="http://schemas.openxmlformats.org/officeDocument/2006/relationships/slideLayout" Target="../slideLayouts/slideLayout38.xml"/><Relationship Id="rId4" Type="http://schemas.openxmlformats.org/officeDocument/2006/relationships/tags" Target="../tags/tag16.xml"/><Relationship Id="rId9" Type="http://schemas.openxmlformats.org/officeDocument/2006/relationships/tags" Target="../tags/tag21.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13" Type="http://schemas.openxmlformats.org/officeDocument/2006/relationships/tags" Target="../tags/tag325.xml"/><Relationship Id="rId18" Type="http://schemas.openxmlformats.org/officeDocument/2006/relationships/tags" Target="../tags/tag330.xml"/><Relationship Id="rId26" Type="http://schemas.openxmlformats.org/officeDocument/2006/relationships/tags" Target="../tags/tag338.xml"/><Relationship Id="rId39" Type="http://schemas.openxmlformats.org/officeDocument/2006/relationships/tags" Target="../tags/tag351.xml"/><Relationship Id="rId21" Type="http://schemas.openxmlformats.org/officeDocument/2006/relationships/tags" Target="../tags/tag333.xml"/><Relationship Id="rId34" Type="http://schemas.openxmlformats.org/officeDocument/2006/relationships/tags" Target="../tags/tag346.xml"/><Relationship Id="rId42" Type="http://schemas.openxmlformats.org/officeDocument/2006/relationships/tags" Target="../tags/tag354.xml"/><Relationship Id="rId47" Type="http://schemas.openxmlformats.org/officeDocument/2006/relationships/tags" Target="../tags/tag359.xml"/><Relationship Id="rId50" Type="http://schemas.openxmlformats.org/officeDocument/2006/relationships/slide" Target="slide4.xml"/><Relationship Id="rId7" Type="http://schemas.openxmlformats.org/officeDocument/2006/relationships/tags" Target="../tags/tag319.xml"/><Relationship Id="rId2" Type="http://schemas.openxmlformats.org/officeDocument/2006/relationships/tags" Target="../tags/tag314.xml"/><Relationship Id="rId16" Type="http://schemas.openxmlformats.org/officeDocument/2006/relationships/tags" Target="../tags/tag328.xml"/><Relationship Id="rId29" Type="http://schemas.openxmlformats.org/officeDocument/2006/relationships/tags" Target="../tags/tag341.xml"/><Relationship Id="rId11" Type="http://schemas.openxmlformats.org/officeDocument/2006/relationships/tags" Target="../tags/tag323.xml"/><Relationship Id="rId24" Type="http://schemas.openxmlformats.org/officeDocument/2006/relationships/tags" Target="../tags/tag336.xml"/><Relationship Id="rId32" Type="http://schemas.openxmlformats.org/officeDocument/2006/relationships/tags" Target="../tags/tag344.xml"/><Relationship Id="rId37" Type="http://schemas.openxmlformats.org/officeDocument/2006/relationships/tags" Target="../tags/tag349.xml"/><Relationship Id="rId40" Type="http://schemas.openxmlformats.org/officeDocument/2006/relationships/tags" Target="../tags/tag352.xml"/><Relationship Id="rId45" Type="http://schemas.openxmlformats.org/officeDocument/2006/relationships/tags" Target="../tags/tag357.xml"/><Relationship Id="rId5" Type="http://schemas.openxmlformats.org/officeDocument/2006/relationships/tags" Target="../tags/tag317.xml"/><Relationship Id="rId15" Type="http://schemas.openxmlformats.org/officeDocument/2006/relationships/tags" Target="../tags/tag327.xml"/><Relationship Id="rId23" Type="http://schemas.openxmlformats.org/officeDocument/2006/relationships/tags" Target="../tags/tag335.xml"/><Relationship Id="rId28" Type="http://schemas.openxmlformats.org/officeDocument/2006/relationships/tags" Target="../tags/tag340.xml"/><Relationship Id="rId36" Type="http://schemas.openxmlformats.org/officeDocument/2006/relationships/tags" Target="../tags/tag348.xml"/><Relationship Id="rId49" Type="http://schemas.openxmlformats.org/officeDocument/2006/relationships/slideLayout" Target="../slideLayouts/slideLayout18.xml"/><Relationship Id="rId10" Type="http://schemas.openxmlformats.org/officeDocument/2006/relationships/tags" Target="../tags/tag322.xml"/><Relationship Id="rId19" Type="http://schemas.openxmlformats.org/officeDocument/2006/relationships/tags" Target="../tags/tag331.xml"/><Relationship Id="rId31" Type="http://schemas.openxmlformats.org/officeDocument/2006/relationships/tags" Target="../tags/tag343.xml"/><Relationship Id="rId44" Type="http://schemas.openxmlformats.org/officeDocument/2006/relationships/tags" Target="../tags/tag356.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tags" Target="../tags/tag334.xml"/><Relationship Id="rId27" Type="http://schemas.openxmlformats.org/officeDocument/2006/relationships/tags" Target="../tags/tag339.xml"/><Relationship Id="rId30" Type="http://schemas.openxmlformats.org/officeDocument/2006/relationships/tags" Target="../tags/tag342.xml"/><Relationship Id="rId35" Type="http://schemas.openxmlformats.org/officeDocument/2006/relationships/tags" Target="../tags/tag347.xml"/><Relationship Id="rId43" Type="http://schemas.openxmlformats.org/officeDocument/2006/relationships/tags" Target="../tags/tag355.xml"/><Relationship Id="rId48" Type="http://schemas.openxmlformats.org/officeDocument/2006/relationships/tags" Target="../tags/tag360.xml"/><Relationship Id="rId8" Type="http://schemas.openxmlformats.org/officeDocument/2006/relationships/tags" Target="../tags/tag320.xml"/><Relationship Id="rId51" Type="http://schemas.openxmlformats.org/officeDocument/2006/relationships/image" Target="../media/image13.png"/><Relationship Id="rId3" Type="http://schemas.openxmlformats.org/officeDocument/2006/relationships/tags" Target="../tags/tag315.xml"/><Relationship Id="rId12" Type="http://schemas.openxmlformats.org/officeDocument/2006/relationships/tags" Target="../tags/tag324.xml"/><Relationship Id="rId17" Type="http://schemas.openxmlformats.org/officeDocument/2006/relationships/tags" Target="../tags/tag329.xml"/><Relationship Id="rId25" Type="http://schemas.openxmlformats.org/officeDocument/2006/relationships/tags" Target="../tags/tag337.xml"/><Relationship Id="rId33" Type="http://schemas.openxmlformats.org/officeDocument/2006/relationships/tags" Target="../tags/tag345.xml"/><Relationship Id="rId38" Type="http://schemas.openxmlformats.org/officeDocument/2006/relationships/tags" Target="../tags/tag350.xml"/><Relationship Id="rId46" Type="http://schemas.openxmlformats.org/officeDocument/2006/relationships/tags" Target="../tags/tag358.xml"/><Relationship Id="rId20" Type="http://schemas.openxmlformats.org/officeDocument/2006/relationships/tags" Target="../tags/tag332.xml"/><Relationship Id="rId41" Type="http://schemas.openxmlformats.org/officeDocument/2006/relationships/tags" Target="../tags/tag353.xml"/><Relationship Id="rId1" Type="http://schemas.openxmlformats.org/officeDocument/2006/relationships/tags" Target="../tags/tag313.xml"/><Relationship Id="rId6" Type="http://schemas.openxmlformats.org/officeDocument/2006/relationships/tags" Target="../tags/tag318.xml"/></Relationships>
</file>

<file path=ppt/slides/_rels/slide41.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5" Type="http://schemas.openxmlformats.org/officeDocument/2006/relationships/notesSlide" Target="../notesSlides/notesSlide21.xml"/><Relationship Id="rId4"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3" Type="http://schemas.openxmlformats.org/officeDocument/2006/relationships/tags" Target="../tags/tag376.xml"/><Relationship Id="rId18" Type="http://schemas.openxmlformats.org/officeDocument/2006/relationships/tags" Target="../tags/tag381.xml"/><Relationship Id="rId26" Type="http://schemas.openxmlformats.org/officeDocument/2006/relationships/tags" Target="../tags/tag389.xml"/><Relationship Id="rId21" Type="http://schemas.openxmlformats.org/officeDocument/2006/relationships/tags" Target="../tags/tag384.xml"/><Relationship Id="rId34" Type="http://schemas.openxmlformats.org/officeDocument/2006/relationships/tags" Target="../tags/tag397.xml"/><Relationship Id="rId7" Type="http://schemas.openxmlformats.org/officeDocument/2006/relationships/tags" Target="../tags/tag370.xml"/><Relationship Id="rId12" Type="http://schemas.openxmlformats.org/officeDocument/2006/relationships/tags" Target="../tags/tag375.xml"/><Relationship Id="rId17" Type="http://schemas.openxmlformats.org/officeDocument/2006/relationships/tags" Target="../tags/tag380.xml"/><Relationship Id="rId25" Type="http://schemas.openxmlformats.org/officeDocument/2006/relationships/tags" Target="../tags/tag388.xml"/><Relationship Id="rId33" Type="http://schemas.openxmlformats.org/officeDocument/2006/relationships/tags" Target="../tags/tag396.xml"/><Relationship Id="rId38" Type="http://schemas.openxmlformats.org/officeDocument/2006/relationships/image" Target="../media/image25.png"/><Relationship Id="rId2" Type="http://schemas.openxmlformats.org/officeDocument/2006/relationships/tags" Target="../tags/tag365.xml"/><Relationship Id="rId16" Type="http://schemas.openxmlformats.org/officeDocument/2006/relationships/tags" Target="../tags/tag379.xml"/><Relationship Id="rId20" Type="http://schemas.openxmlformats.org/officeDocument/2006/relationships/tags" Target="../tags/tag383.xml"/><Relationship Id="rId29" Type="http://schemas.openxmlformats.org/officeDocument/2006/relationships/tags" Target="../tags/tag392.xml"/><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24" Type="http://schemas.openxmlformats.org/officeDocument/2006/relationships/tags" Target="../tags/tag387.xml"/><Relationship Id="rId32" Type="http://schemas.openxmlformats.org/officeDocument/2006/relationships/tags" Target="../tags/tag395.xml"/><Relationship Id="rId37" Type="http://schemas.openxmlformats.org/officeDocument/2006/relationships/image" Target="../media/image24.png"/><Relationship Id="rId5" Type="http://schemas.openxmlformats.org/officeDocument/2006/relationships/tags" Target="../tags/tag368.xml"/><Relationship Id="rId15" Type="http://schemas.openxmlformats.org/officeDocument/2006/relationships/tags" Target="../tags/tag378.xml"/><Relationship Id="rId23" Type="http://schemas.openxmlformats.org/officeDocument/2006/relationships/tags" Target="../tags/tag386.xml"/><Relationship Id="rId28" Type="http://schemas.openxmlformats.org/officeDocument/2006/relationships/tags" Target="../tags/tag391.xml"/><Relationship Id="rId36" Type="http://schemas.openxmlformats.org/officeDocument/2006/relationships/notesSlide" Target="../notesSlides/notesSlide22.xml"/><Relationship Id="rId10" Type="http://schemas.openxmlformats.org/officeDocument/2006/relationships/tags" Target="../tags/tag373.xml"/><Relationship Id="rId19" Type="http://schemas.openxmlformats.org/officeDocument/2006/relationships/tags" Target="../tags/tag382.xml"/><Relationship Id="rId31" Type="http://schemas.openxmlformats.org/officeDocument/2006/relationships/tags" Target="../tags/tag394.xml"/><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tags" Target="../tags/tag377.xml"/><Relationship Id="rId22" Type="http://schemas.openxmlformats.org/officeDocument/2006/relationships/tags" Target="../tags/tag385.xml"/><Relationship Id="rId27" Type="http://schemas.openxmlformats.org/officeDocument/2006/relationships/tags" Target="../tags/tag390.xml"/><Relationship Id="rId30" Type="http://schemas.openxmlformats.org/officeDocument/2006/relationships/tags" Target="../tags/tag393.xml"/><Relationship Id="rId35" Type="http://schemas.openxmlformats.org/officeDocument/2006/relationships/slideLayout" Target="../slideLayouts/slideLayout38.xml"/><Relationship Id="rId8" Type="http://schemas.openxmlformats.org/officeDocument/2006/relationships/tags" Target="../tags/tag371.xml"/><Relationship Id="rId3" Type="http://schemas.openxmlformats.org/officeDocument/2006/relationships/tags" Target="../tags/tag366.xml"/></Relationships>
</file>

<file path=ppt/slides/_rels/slide43.xml.rels><?xml version="1.0" encoding="UTF-8" standalone="yes"?>
<Relationships xmlns="http://schemas.openxmlformats.org/package/2006/relationships"><Relationship Id="rId3" Type="http://schemas.openxmlformats.org/officeDocument/2006/relationships/tags" Target="../tags/tag400.xml"/><Relationship Id="rId2" Type="http://schemas.openxmlformats.org/officeDocument/2006/relationships/tags" Target="../tags/tag399.xml"/><Relationship Id="rId1" Type="http://schemas.openxmlformats.org/officeDocument/2006/relationships/tags" Target="../tags/tag398.xml"/><Relationship Id="rId5" Type="http://schemas.openxmlformats.org/officeDocument/2006/relationships/image" Target="../media/image26.png"/><Relationship Id="rId4"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tags" Target="../tags/tag403.xml"/><Relationship Id="rId7" Type="http://schemas.openxmlformats.org/officeDocument/2006/relationships/notesSlide" Target="../notesSlides/notesSlide2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38.xml"/><Relationship Id="rId5" Type="http://schemas.openxmlformats.org/officeDocument/2006/relationships/tags" Target="../tags/tag405.xml"/><Relationship Id="rId4" Type="http://schemas.openxmlformats.org/officeDocument/2006/relationships/tags" Target="../tags/tag404.xml"/></Relationships>
</file>

<file path=ppt/slides/_rels/slide4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408.xml"/><Relationship Id="rId7" Type="http://schemas.openxmlformats.org/officeDocument/2006/relationships/slideLayout" Target="../slideLayouts/slideLayout38.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s>
</file>

<file path=ppt/slides/_rels/slide46.xml.rels><?xml version="1.0" encoding="UTF-8" standalone="yes"?>
<Relationships xmlns="http://schemas.openxmlformats.org/package/2006/relationships"><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tags" Target="../tags/tag412.xml"/><Relationship Id="rId5" Type="http://schemas.openxmlformats.org/officeDocument/2006/relationships/notesSlide" Target="../notesSlides/notesSlide24.xml"/><Relationship Id="rId4"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3.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9.xml"/><Relationship Id="rId7" Type="http://schemas.openxmlformats.org/officeDocument/2006/relationships/image" Target="../media/image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slideLayout" Target="../slideLayouts/slideLayout38.xml"/><Relationship Id="rId10" Type="http://schemas.openxmlformats.org/officeDocument/2006/relationships/image" Target="../media/image13.png"/><Relationship Id="rId4" Type="http://schemas.openxmlformats.org/officeDocument/2006/relationships/tags" Target="../tags/tag30.xml"/><Relationship Id="rId9" Type="http://schemas.openxmlformats.org/officeDocument/2006/relationships/slide" Target="slide37.xml"/></Relationships>
</file>

<file path=ppt/slides/_rels/slide8.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tags" Target="../tags/tag33.xml"/><Relationship Id="rId7" Type="http://schemas.openxmlformats.org/officeDocument/2006/relationships/slideLayout" Target="../slideLayouts/slideLayout38.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15.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hyperlink" Target="https://www.meteomedia.com/ca/meteo/quebec/montreal" TargetMode="External"/><Relationship Id="rId5" Type="http://schemas.openxmlformats.org/officeDocument/2006/relationships/slideLayout" Target="../slideLayouts/slideLayout38.xml"/><Relationship Id="rId4"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Cover_5-Météorologie_Resize-01.jpg"/>
          <p:cNvPicPr>
            <a:picLocks noChangeAspect="1"/>
          </p:cNvPicPr>
          <p:nvPr/>
        </p:nvPicPr>
        <p:blipFill>
          <a:blip r:embed="rId3"/>
          <a:stretch>
            <a:fillRect/>
          </a:stretch>
        </p:blipFill>
        <p:spPr>
          <a:xfrm>
            <a:off x="0" y="2031"/>
            <a:ext cx="6858000" cy="9139938"/>
          </a:xfrm>
          <a:prstGeom prst="rect">
            <a:avLst/>
          </a:prstGeom>
        </p:spPr>
      </p:pic>
    </p:spTree>
    <p:extLst>
      <p:ext uri="{BB962C8B-B14F-4D97-AF65-F5344CB8AC3E}">
        <p14:creationId xmlns:p14="http://schemas.microsoft.com/office/powerpoint/2010/main" val="537720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1498601" y="1242061"/>
            <a:ext cx="5289550" cy="7806689"/>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228600" indent="-228600" algn="just">
              <a:spcBef>
                <a:spcPts val="600"/>
              </a:spcBef>
              <a:buAutoNum type="arabicPeriod"/>
            </a:pPr>
            <a:endParaRPr lang="fr-CA" sz="1200" b="1" dirty="0">
              <a:cs typeface="Calibri" pitchFamily="34" charset="0"/>
            </a:endParaRPr>
          </a:p>
          <a:p>
            <a:pPr marL="228600" indent="-228600" algn="just">
              <a:spcBef>
                <a:spcPts val="600"/>
              </a:spcBef>
              <a:buAutoNum type="arabicPeriod"/>
            </a:pPr>
            <a:endParaRPr lang="fr-CA" sz="1200" b="1" dirty="0">
              <a:cs typeface="Calibri" pitchFamily="34" charset="0"/>
            </a:endParaRPr>
          </a:p>
          <a:p>
            <a:pPr marL="228600" indent="-228600" algn="just">
              <a:spcBef>
                <a:spcPts val="600"/>
              </a:spcBef>
              <a:buAutoNum type="arabicPeriod"/>
            </a:pPr>
            <a:endParaRPr lang="fr-CA" sz="1200" b="1" dirty="0">
              <a:cs typeface="Calibri" pitchFamily="34" charset="0"/>
            </a:endParaRPr>
          </a:p>
          <a:p>
            <a:pPr marL="228600" indent="-228600" algn="just">
              <a:spcBef>
                <a:spcPts val="600"/>
              </a:spcBef>
              <a:buAutoNum type="arabicPeriod"/>
            </a:pPr>
            <a:endParaRPr lang="fr-CA" sz="1200" b="1" dirty="0">
              <a:cs typeface="Calibri" pitchFamily="34" charset="0"/>
            </a:endParaRPr>
          </a:p>
          <a:p>
            <a:pPr marL="228600" indent="-228600" algn="just">
              <a:spcBef>
                <a:spcPts val="600"/>
              </a:spcBef>
              <a:buAutoNum type="arabicPeriod"/>
            </a:pPr>
            <a:endParaRPr lang="fr-CA" sz="1200" b="1" dirty="0">
              <a:cs typeface="Calibri" pitchFamily="34" charset="0"/>
            </a:endParaRPr>
          </a:p>
          <a:p>
            <a:pPr marL="228600" indent="-228600" algn="just">
              <a:spcBef>
                <a:spcPts val="600"/>
              </a:spcBef>
              <a:buAutoNum type="arabicPeriod"/>
            </a:pPr>
            <a:r>
              <a:rPr lang="fr-CA" sz="1200" b="1" dirty="0">
                <a:cs typeface="Calibri" pitchFamily="34" charset="0"/>
              </a:rPr>
              <a:t>Demander aux élèves s’ils connaissent des noms d’instruments de mesure en général. </a:t>
            </a:r>
            <a:r>
              <a:rPr lang="fr-CA" sz="1200" dirty="0">
                <a:cs typeface="Calibri" pitchFamily="34" charset="0"/>
              </a:rPr>
              <a:t>On peut ici nommer des instruments de n’importe quel domaine d’étude, et pas seulement la météorologie (tasses à mesurer en cuisine, règles à mesurer dans le pupitre, le compte-goutte avec lequel on a mesuré des quantités d’eau avant Noël, etc.). </a:t>
            </a:r>
          </a:p>
          <a:p>
            <a:pPr marL="228600" indent="-228600" algn="just">
              <a:spcBef>
                <a:spcPts val="600"/>
              </a:spcBef>
              <a:buAutoNum type="arabicPeriod"/>
            </a:pPr>
            <a:r>
              <a:rPr lang="fr-CA" sz="1200" b="1" dirty="0">
                <a:cs typeface="Calibri" pitchFamily="34" charset="0"/>
              </a:rPr>
              <a:t>Demander aux élèves s’ils connaissent des noms d’instruments de mesure qu’on peut utiliser en météorologie. </a:t>
            </a:r>
            <a:r>
              <a:rPr lang="fr-CA" sz="1200" dirty="0">
                <a:cs typeface="Calibri" pitchFamily="34" charset="0"/>
              </a:rPr>
              <a:t>Laisser les élèves tenter d’en nommer.</a:t>
            </a:r>
          </a:p>
          <a:p>
            <a:pPr marL="228600" indent="-228600" algn="just">
              <a:spcBef>
                <a:spcPts val="600"/>
              </a:spcBef>
              <a:buFontTx/>
              <a:buAutoNum type="arabicPeriod"/>
            </a:pPr>
            <a:r>
              <a:rPr lang="fr-CA" sz="1200" b="1" dirty="0">
                <a:cs typeface="Calibri" pitchFamily="34" charset="0"/>
              </a:rPr>
              <a:t>Montrer les quatre outils de mesures météorologiques nécessaires aux activités suivantes. </a:t>
            </a:r>
            <a:r>
              <a:rPr lang="fr-CA" sz="1200" dirty="0">
                <a:cs typeface="Calibri" pitchFamily="34" charset="0"/>
              </a:rPr>
              <a:t>Demander aux élèves d’émettre des hypothèses sur leur nom et leur utilité.  </a:t>
            </a:r>
          </a:p>
          <a:p>
            <a:pPr marL="228600" indent="-228600" algn="just">
              <a:spcBef>
                <a:spcPts val="600"/>
              </a:spcBef>
              <a:buFont typeface="+mj-lt"/>
              <a:buAutoNum type="arabicPeriod" startAt="4"/>
            </a:pPr>
            <a:r>
              <a:rPr lang="fr-CA" sz="1200" b="1" dirty="0">
                <a:cs typeface="Calibri" pitchFamily="34" charset="0"/>
              </a:rPr>
              <a:t>Fiche d’activité A. </a:t>
            </a:r>
            <a:r>
              <a:rPr lang="fr-CA" sz="1200" dirty="0">
                <a:cs typeface="Calibri" pitchFamily="34" charset="0"/>
              </a:rPr>
              <a:t>À partir des hypothèses des élèves, remplir la fiche en groupe, en équipe ou de manière individuelle (à la discrétion de l’</a:t>
            </a:r>
            <a:r>
              <a:rPr lang="fr-CA" sz="1200" dirty="0" err="1">
                <a:cs typeface="Calibri" pitchFamily="34" charset="0"/>
              </a:rPr>
              <a:t>enseignant.e</a:t>
            </a:r>
            <a:r>
              <a:rPr lang="fr-CA" sz="1200" dirty="0">
                <a:cs typeface="Calibri" pitchFamily="34" charset="0"/>
              </a:rPr>
              <a:t>). </a:t>
            </a:r>
          </a:p>
          <a:p>
            <a:pPr marL="0" indent="0" algn="just">
              <a:spcBef>
                <a:spcPts val="600"/>
              </a:spcBef>
              <a:buNone/>
            </a:pPr>
            <a:r>
              <a:rPr lang="fr-CA" sz="2400" i="1" dirty="0">
                <a:cs typeface="Calibri" pitchFamily="34" charset="0"/>
              </a:rPr>
              <a:t>Le plan de match</a:t>
            </a:r>
          </a:p>
          <a:p>
            <a:pPr marL="0" indent="0" algn="just">
              <a:spcBef>
                <a:spcPts val="600"/>
              </a:spcBef>
              <a:buNone/>
            </a:pPr>
            <a:r>
              <a:rPr lang="fr-CA" sz="1200" dirty="0">
                <a:cs typeface="Calibri" pitchFamily="34" charset="0"/>
              </a:rPr>
              <a:t>Selon les idées initiales qui auront été exprimées par les élèves, résumer/proposer/imposer le plan de match suivant :</a:t>
            </a:r>
          </a:p>
          <a:p>
            <a:pPr marL="0" indent="0" algn="just">
              <a:spcBef>
                <a:spcPts val="600"/>
              </a:spcBef>
              <a:buNone/>
            </a:pPr>
            <a:r>
              <a:rPr lang="fr-CA" sz="1200" dirty="0">
                <a:cs typeface="Calibri" pitchFamily="34" charset="0"/>
              </a:rPr>
              <a:t>Pour déterminer quand le printemps aura « vraiment » commencé, il faudra :</a:t>
            </a:r>
          </a:p>
          <a:p>
            <a:pPr marL="228600" indent="-228600" algn="just">
              <a:spcBef>
                <a:spcPts val="600"/>
              </a:spcBef>
              <a:buFont typeface="+mj-lt"/>
              <a:buAutoNum type="arabicPeriod"/>
            </a:pPr>
            <a:r>
              <a:rPr lang="fr-CA" sz="1200" dirty="0">
                <a:cs typeface="Calibri" pitchFamily="34" charset="0"/>
              </a:rPr>
              <a:t>Récolter ou trouver des données météorologiques au courant du mois d’avril.</a:t>
            </a:r>
          </a:p>
          <a:p>
            <a:pPr marL="228600" indent="-228600" algn="just">
              <a:spcBef>
                <a:spcPts val="600"/>
              </a:spcBef>
              <a:buFont typeface="+mj-lt"/>
              <a:buAutoNum type="arabicPeriod"/>
            </a:pPr>
            <a:r>
              <a:rPr lang="fr-CA" sz="1200" dirty="0">
                <a:cs typeface="Calibri" pitchFamily="34" charset="0"/>
              </a:rPr>
              <a:t>Analyser ces données pour prendre une décision.</a:t>
            </a:r>
          </a:p>
          <a:p>
            <a:pPr marL="0" indent="0" algn="just">
              <a:spcBef>
                <a:spcPts val="600"/>
              </a:spcBef>
              <a:buNone/>
            </a:pPr>
            <a:r>
              <a:rPr lang="fr-CA" sz="1400" b="1" dirty="0">
                <a:cs typeface="Calibri" pitchFamily="34" charset="0"/>
              </a:rPr>
              <a:t>Les éléments retenus</a:t>
            </a:r>
          </a:p>
          <a:p>
            <a:pPr marL="0" indent="0" algn="ctr">
              <a:spcBef>
                <a:spcPts val="600"/>
              </a:spcBef>
              <a:buNone/>
            </a:pPr>
            <a:r>
              <a:rPr lang="fr-CA" sz="1200" b="1" i="1" dirty="0">
                <a:cs typeface="Calibri" pitchFamily="34" charset="0"/>
              </a:rPr>
              <a:t>« Nous avons identifié plusieurs caractéristiques qui définissent la météo. Pour répondre à notre question, nous allons seulement nous concentrer sur 4 caractéristiques, celles qui sont associées aux instruments de mesure que nous  avons ici. Quelles sont ces 4 caractéristiques ? »</a:t>
            </a:r>
          </a:p>
          <a:p>
            <a:pPr marL="0" indent="0" algn="ctr">
              <a:spcBef>
                <a:spcPts val="600"/>
              </a:spcBef>
              <a:buNone/>
            </a:pPr>
            <a:r>
              <a:rPr lang="fr-CA" sz="1200" i="1" dirty="0">
                <a:cs typeface="Calibri" pitchFamily="34" charset="0"/>
              </a:rPr>
              <a:t>La température, la pluie (précipitations), la force du vent, la direction du vent</a:t>
            </a:r>
          </a:p>
          <a:p>
            <a:pPr marL="228600" indent="-228600" algn="just">
              <a:spcBef>
                <a:spcPts val="600"/>
              </a:spcBef>
              <a:buNone/>
            </a:pPr>
            <a:r>
              <a:rPr lang="fr-CA" sz="1200" dirty="0">
                <a:cs typeface="Calibri" pitchFamily="34" charset="0"/>
              </a:rPr>
              <a:t>Au cours des prochaines séances, les élèves vont se familiariser avec les quatre instruments de mesure météorologiques présentés (même s’ils ne sont pas utilisés pour recueillir des données météorologiques  - voir section 6 ; récolte de données).</a:t>
            </a:r>
          </a:p>
          <a:p>
            <a:pPr marL="0" indent="0" algn="just">
              <a:spcBef>
                <a:spcPts val="600"/>
              </a:spcBef>
              <a:buNone/>
            </a:pPr>
            <a:endParaRPr lang="fr-CA" sz="1200" b="1" dirty="0">
              <a:cs typeface="Calibri" pitchFamily="34" charset="0"/>
            </a:endParaRPr>
          </a:p>
          <a:p>
            <a:pPr algn="just">
              <a:spcBef>
                <a:spcPts val="0"/>
              </a:spcBef>
              <a:buNone/>
            </a:pPr>
            <a:endParaRPr lang="fr-CA" sz="1200" b="1" dirty="0">
              <a:cs typeface="Calibri" pitchFamily="34" charset="0"/>
            </a:endParaRPr>
          </a:p>
        </p:txBody>
      </p:sp>
      <p:sp>
        <p:nvSpPr>
          <p:cNvPr id="8" name="Espace réservé du numéro de diapositive 1"/>
          <p:cNvSpPr txBox="1">
            <a:spLocks/>
          </p:cNvSpPr>
          <p:nvPr>
            <p:custDataLst>
              <p:tags r:id="rId2"/>
            </p:custDataLst>
          </p:nvPr>
        </p:nvSpPr>
        <p:spPr>
          <a:xfrm>
            <a:off x="5524500" y="8031812"/>
            <a:ext cx="1304322"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fr-CA"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CA"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sp>
        <p:nvSpPr>
          <p:cNvPr id="10" name="Title 3"/>
          <p:cNvSpPr txBox="1">
            <a:spLocks/>
          </p:cNvSpPr>
          <p:nvPr>
            <p:custDataLst>
              <p:tags r:id="rId3"/>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Amorce</a:t>
            </a:r>
          </a:p>
          <a:p>
            <a:pPr lvl="0" algn="l">
              <a:defRPr/>
            </a:pPr>
            <a:r>
              <a:rPr lang="fr-CA" sz="2400" dirty="0">
                <a:latin typeface="Calibri" pitchFamily="34" charset="0"/>
                <a:cs typeface="Calibri" pitchFamily="34" charset="0"/>
              </a:rPr>
              <a:t>1. </a:t>
            </a:r>
            <a:r>
              <a:rPr lang="fr-FR" sz="2400" dirty="0">
                <a:latin typeface="Calibri" pitchFamily="34" charset="0"/>
                <a:cs typeface="Calibri" pitchFamily="34" charset="0"/>
              </a:rPr>
              <a:t>Qu’est-ce que la météorologie ?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pic>
        <p:nvPicPr>
          <p:cNvPr id="17" name="Picture 6" descr="http://www.askpins.com/pics/66/where-is-the-mercury-glass-thermometer-used-for.jpg">
            <a:extLst>
              <a:ext uri="{FF2B5EF4-FFF2-40B4-BE49-F238E27FC236}">
                <a16:creationId xmlns:a16="http://schemas.microsoft.com/office/drawing/2014/main" id="{CD8358A7-B535-4F56-84C1-044616971A00}"/>
              </a:ext>
            </a:extLst>
          </p:cNvPr>
          <p:cNvPicPr>
            <a:picLocks noChangeAspect="1" noChangeArrowheads="1"/>
          </p:cNvPicPr>
          <p:nvPr/>
        </p:nvPicPr>
        <p:blipFill rotWithShape="1">
          <a:blip r:embed="rId6" cstate="print"/>
          <a:srcRect l="24907" t="2269" r="25888" b="1593"/>
          <a:stretch/>
        </p:blipFill>
        <p:spPr bwMode="auto">
          <a:xfrm>
            <a:off x="2178393" y="1345924"/>
            <a:ext cx="360668" cy="874917"/>
          </a:xfrm>
          <a:prstGeom prst="rect">
            <a:avLst/>
          </a:prstGeom>
          <a:noFill/>
        </p:spPr>
      </p:pic>
      <p:pic>
        <p:nvPicPr>
          <p:cNvPr id="19" name="Picture 2" descr="Pluviomètre à bague">
            <a:extLst>
              <a:ext uri="{FF2B5EF4-FFF2-40B4-BE49-F238E27FC236}">
                <a16:creationId xmlns:a16="http://schemas.microsoft.com/office/drawing/2014/main" id="{B07327C1-027B-4AE4-9FAB-782B995C8998}"/>
              </a:ext>
            </a:extLst>
          </p:cNvPr>
          <p:cNvPicPr>
            <a:picLocks noChangeAspect="1" noChangeArrowheads="1"/>
          </p:cNvPicPr>
          <p:nvPr/>
        </p:nvPicPr>
        <p:blipFill rotWithShape="1">
          <a:blip r:embed="rId7" cstate="print"/>
          <a:srcRect l="25610" r="17416"/>
          <a:stretch/>
        </p:blipFill>
        <p:spPr bwMode="auto">
          <a:xfrm>
            <a:off x="3365523" y="1291354"/>
            <a:ext cx="548593" cy="942187"/>
          </a:xfrm>
          <a:prstGeom prst="rect">
            <a:avLst/>
          </a:prstGeom>
          <a:noFill/>
        </p:spPr>
      </p:pic>
      <p:pic>
        <p:nvPicPr>
          <p:cNvPr id="28" name="Picture 2" descr="http://www.slg-instruments.com/photo/girouette-DNA212-200.jpg">
            <a:hlinkClick r:id="rId8"/>
            <a:extLst>
              <a:ext uri="{FF2B5EF4-FFF2-40B4-BE49-F238E27FC236}">
                <a16:creationId xmlns:a16="http://schemas.microsoft.com/office/drawing/2014/main" id="{985C121B-DD0E-4B14-A742-349F6D463F86}"/>
              </a:ext>
            </a:extLst>
          </p:cNvPr>
          <p:cNvPicPr>
            <a:picLocks noChangeAspect="1" noChangeArrowheads="1"/>
          </p:cNvPicPr>
          <p:nvPr/>
        </p:nvPicPr>
        <p:blipFill>
          <a:blip r:embed="rId9"/>
          <a:srcRect/>
          <a:stretch>
            <a:fillRect/>
          </a:stretch>
        </p:blipFill>
        <p:spPr bwMode="auto">
          <a:xfrm>
            <a:off x="4336270" y="1339689"/>
            <a:ext cx="966203" cy="945443"/>
          </a:xfrm>
          <a:prstGeom prst="rect">
            <a:avLst/>
          </a:prstGeom>
          <a:noFill/>
        </p:spPr>
      </p:pic>
      <p:pic>
        <p:nvPicPr>
          <p:cNvPr id="29" name="Picture 4" descr="https://www.blet-mesure.fr/adm/images/4329_pagesdynaparags538db28063553.jpg">
            <a:hlinkClick r:id="rId10"/>
            <a:extLst>
              <a:ext uri="{FF2B5EF4-FFF2-40B4-BE49-F238E27FC236}">
                <a16:creationId xmlns:a16="http://schemas.microsoft.com/office/drawing/2014/main" id="{1349BC3B-5228-4A66-8F5A-51005DF1ECC8}"/>
              </a:ext>
            </a:extLst>
          </p:cNvPr>
          <p:cNvPicPr>
            <a:picLocks noChangeAspect="1" noChangeArrowheads="1"/>
          </p:cNvPicPr>
          <p:nvPr/>
        </p:nvPicPr>
        <p:blipFill>
          <a:blip r:embed="rId11"/>
          <a:srcRect/>
          <a:stretch>
            <a:fillRect/>
          </a:stretch>
        </p:blipFill>
        <p:spPr bwMode="auto">
          <a:xfrm>
            <a:off x="5609723" y="1531472"/>
            <a:ext cx="789404" cy="671738"/>
          </a:xfrm>
          <a:prstGeom prst="rect">
            <a:avLst/>
          </a:prstGeom>
          <a:noFill/>
        </p:spPr>
      </p:pic>
      <p:sp>
        <p:nvSpPr>
          <p:cNvPr id="30" name="ZoneTexte 23">
            <a:extLst>
              <a:ext uri="{FF2B5EF4-FFF2-40B4-BE49-F238E27FC236}">
                <a16:creationId xmlns:a16="http://schemas.microsoft.com/office/drawing/2014/main" id="{FB8C1013-5E2B-4FF9-99E0-74F67C0B310D}"/>
              </a:ext>
            </a:extLst>
          </p:cNvPr>
          <p:cNvSpPr txBox="1"/>
          <p:nvPr/>
        </p:nvSpPr>
        <p:spPr>
          <a:xfrm>
            <a:off x="1805124" y="2208295"/>
            <a:ext cx="985408"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Goudy Old Style"/>
                <a:ea typeface="+mn-ea"/>
                <a:cs typeface="+mn-cs"/>
              </a:rPr>
              <a:t>Thermomètre</a:t>
            </a:r>
            <a:endParaRPr kumimoji="0" lang="fr-CA" sz="1000" b="0" i="0" u="none" strike="noStrike" kern="1200" cap="none" spc="0" normalizeH="0" baseline="0" noProof="0" dirty="0">
              <a:ln>
                <a:noFill/>
              </a:ln>
              <a:solidFill>
                <a:prstClr val="black"/>
              </a:solidFill>
              <a:effectLst/>
              <a:uLnTx/>
              <a:uFillTx/>
              <a:latin typeface="Goudy Old Style"/>
              <a:ea typeface="+mn-ea"/>
              <a:cs typeface="+mn-cs"/>
            </a:endParaRPr>
          </a:p>
        </p:txBody>
      </p:sp>
      <p:sp>
        <p:nvSpPr>
          <p:cNvPr id="31" name="ZoneTexte 24">
            <a:extLst>
              <a:ext uri="{FF2B5EF4-FFF2-40B4-BE49-F238E27FC236}">
                <a16:creationId xmlns:a16="http://schemas.microsoft.com/office/drawing/2014/main" id="{4AC3F765-E582-4E4D-A155-D01A1DD7A342}"/>
              </a:ext>
            </a:extLst>
          </p:cNvPr>
          <p:cNvSpPr txBox="1"/>
          <p:nvPr/>
        </p:nvSpPr>
        <p:spPr>
          <a:xfrm>
            <a:off x="3124495" y="2214784"/>
            <a:ext cx="954988"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Goudy Old Style"/>
                <a:ea typeface="+mn-ea"/>
                <a:cs typeface="+mn-cs"/>
              </a:rPr>
              <a:t>Pluviomètre</a:t>
            </a:r>
            <a:endParaRPr kumimoji="0" lang="fr-CA" sz="1000" b="0" i="0" u="none" strike="noStrike" kern="1200" cap="none" spc="0" normalizeH="0" baseline="0" noProof="0" dirty="0">
              <a:ln>
                <a:noFill/>
              </a:ln>
              <a:solidFill>
                <a:prstClr val="black"/>
              </a:solidFill>
              <a:effectLst/>
              <a:uLnTx/>
              <a:uFillTx/>
              <a:latin typeface="Goudy Old Style"/>
              <a:ea typeface="+mn-ea"/>
              <a:cs typeface="+mn-cs"/>
            </a:endParaRPr>
          </a:p>
        </p:txBody>
      </p:sp>
      <p:sp>
        <p:nvSpPr>
          <p:cNvPr id="32" name="ZoneTexte 25">
            <a:extLst>
              <a:ext uri="{FF2B5EF4-FFF2-40B4-BE49-F238E27FC236}">
                <a16:creationId xmlns:a16="http://schemas.microsoft.com/office/drawing/2014/main" id="{BB16C0E6-29F0-47E8-B288-B729B0BAE477}"/>
              </a:ext>
            </a:extLst>
          </p:cNvPr>
          <p:cNvSpPr txBox="1"/>
          <p:nvPr/>
        </p:nvSpPr>
        <p:spPr>
          <a:xfrm>
            <a:off x="4381950" y="2220841"/>
            <a:ext cx="93447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Goudy Old Style"/>
                <a:ea typeface="+mn-ea"/>
                <a:cs typeface="+mn-cs"/>
              </a:rPr>
              <a:t>Girouette </a:t>
            </a:r>
          </a:p>
        </p:txBody>
      </p:sp>
      <p:sp>
        <p:nvSpPr>
          <p:cNvPr id="33" name="ZoneTexte 26">
            <a:extLst>
              <a:ext uri="{FF2B5EF4-FFF2-40B4-BE49-F238E27FC236}">
                <a16:creationId xmlns:a16="http://schemas.microsoft.com/office/drawing/2014/main" id="{1830D544-7532-4EB9-97FC-80D8E6A0F45B}"/>
              </a:ext>
            </a:extLst>
          </p:cNvPr>
          <p:cNvSpPr txBox="1"/>
          <p:nvPr/>
        </p:nvSpPr>
        <p:spPr>
          <a:xfrm>
            <a:off x="5574029" y="2220841"/>
            <a:ext cx="934474"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00" b="1" i="0" u="none" strike="noStrike" kern="1200" cap="none" spc="0" normalizeH="0" baseline="0" noProof="0" dirty="0">
                <a:ln>
                  <a:noFill/>
                </a:ln>
                <a:solidFill>
                  <a:prstClr val="black"/>
                </a:solidFill>
                <a:effectLst/>
                <a:uLnTx/>
                <a:uFillTx/>
                <a:latin typeface="Goudy Old Style"/>
                <a:ea typeface="+mn-ea"/>
                <a:cs typeface="+mn-cs"/>
              </a:rPr>
              <a:t>Anémomètre</a:t>
            </a:r>
            <a:endParaRPr kumimoji="0" lang="fr-CA" sz="1000" b="0" i="0" u="none" strike="noStrike" kern="1200" cap="none" spc="0" normalizeH="0" baseline="0" noProof="0" dirty="0">
              <a:ln>
                <a:noFill/>
              </a:ln>
              <a:solidFill>
                <a:prstClr val="black"/>
              </a:solidFill>
              <a:effectLst/>
              <a:uLnTx/>
              <a:uFillTx/>
              <a:latin typeface="Goudy Old Style"/>
              <a:ea typeface="+mn-ea"/>
              <a:cs typeface="+mn-cs"/>
            </a:endParaRPr>
          </a:p>
        </p:txBody>
      </p:sp>
      <p:graphicFrame>
        <p:nvGraphicFramePr>
          <p:cNvPr id="16" name="Tableau 16"/>
          <p:cNvGraphicFramePr>
            <a:graphicFrameLocks noGrp="1"/>
          </p:cNvGraphicFramePr>
          <p:nvPr>
            <p:custDataLst>
              <p:tags r:id="rId4"/>
            </p:custDataLst>
            <p:extLst>
              <p:ext uri="{D42A27DB-BD31-4B8C-83A1-F6EECF244321}">
                <p14:modId xmlns:p14="http://schemas.microsoft.com/office/powerpoint/2010/main" val="1167701893"/>
              </p:ext>
            </p:extLst>
          </p:nvPr>
        </p:nvGraphicFramePr>
        <p:xfrm>
          <a:off x="44451" y="1231739"/>
          <a:ext cx="1371600" cy="7680960"/>
        </p:xfrm>
        <a:graphic>
          <a:graphicData uri="http://schemas.openxmlformats.org/drawingml/2006/table">
            <a:tbl>
              <a:tblPr firstRow="1" bandRow="1">
                <a:tableStyleId>{69CF1AB2-1976-4502-BF36-3FF5EA218861}</a:tableStyleId>
              </a:tblPr>
              <a:tblGrid>
                <a:gridCol w="1371600">
                  <a:extLst>
                    <a:ext uri="{9D8B030D-6E8A-4147-A177-3AD203B41FA5}">
                      <a16:colId xmlns:a16="http://schemas.microsoft.com/office/drawing/2014/main" val="20000"/>
                    </a:ext>
                  </a:extLst>
                </a:gridCol>
              </a:tblGrid>
              <a:tr h="327085">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Calibri" pitchFamily="34" charset="0"/>
                          <a:ea typeface="+mn-ea"/>
                          <a:cs typeface="+mn-cs"/>
                        </a:rPr>
                        <a:t>Zone vocabulaire</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Le thermomètre</a:t>
                      </a: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Appareil qui sert à mesurer et à afficher la valeur de la température. Son unité de mesure est le degré Celsius (°C) ou le degré Fahrenheit (°F).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0 °C = 32 °F</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Le pluviomètre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Appareil </a:t>
                      </a:r>
                      <a:r>
                        <a:rPr kumimoji="0" lang="fr-CA" sz="1200" b="0" i="0" u="none" strike="noStrike" kern="1200" cap="none" spc="0" normalizeH="0" baseline="0" noProof="0" dirty="0" err="1">
                          <a:ln>
                            <a:noFill/>
                          </a:ln>
                          <a:solidFill>
                            <a:prstClr val="black"/>
                          </a:solidFill>
                          <a:effectLst/>
                          <a:uLnTx/>
                          <a:uFillTx/>
                          <a:latin typeface="Calibri" pitchFamily="34" charset="0"/>
                          <a:ea typeface="+mn-ea"/>
                          <a:cs typeface="+mn-cs"/>
                        </a:rPr>
                        <a:t>météoro-logique</a:t>
                      </a: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 qui sert à mesurer la quantité de pluie (</a:t>
                      </a:r>
                      <a:r>
                        <a:rPr kumimoji="0" lang="fr-CA" sz="1200" b="0" i="0" u="none" strike="noStrike" kern="1200" cap="none" spc="0" normalizeH="0" baseline="0" noProof="0" dirty="0" err="1">
                          <a:ln>
                            <a:noFill/>
                          </a:ln>
                          <a:solidFill>
                            <a:prstClr val="black"/>
                          </a:solidFill>
                          <a:effectLst/>
                          <a:uLnTx/>
                          <a:uFillTx/>
                          <a:latin typeface="Calibri" pitchFamily="34" charset="0"/>
                          <a:ea typeface="+mn-ea"/>
                          <a:cs typeface="+mn-cs"/>
                        </a:rPr>
                        <a:t>préci-pitation</a:t>
                      </a: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 tombée à un endroit. L’unité de mesure est le millimètre (mm).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1 mm équivaut à 1 litre/m</a:t>
                      </a:r>
                      <a:r>
                        <a:rPr kumimoji="0" lang="fr-CA" sz="1200" b="1" i="0" u="none" strike="noStrike" kern="1200" cap="none" spc="0" normalizeH="0" baseline="30000" noProof="0" dirty="0">
                          <a:ln>
                            <a:noFill/>
                          </a:ln>
                          <a:solidFill>
                            <a:prstClr val="black"/>
                          </a:solidFill>
                          <a:effectLst/>
                          <a:uLnTx/>
                          <a:uFillTx/>
                          <a:latin typeface="Calibri" pitchFamily="34" charset="0"/>
                          <a:ea typeface="+mn-ea"/>
                          <a:cs typeface="+mn-cs"/>
                        </a:rPr>
                        <a:t>2</a:t>
                      </a: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La girouette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Elle a pour fonction de montrer la provenance du vent (Nord-</a:t>
                      </a:r>
                      <a:r>
                        <a:rPr kumimoji="0" lang="fr-CA" sz="1200" b="0" i="0" u="none" strike="noStrike" kern="1200" cap="none" spc="0" normalizeH="0" baseline="0" noProof="0" dirty="0" err="1">
                          <a:ln>
                            <a:noFill/>
                          </a:ln>
                          <a:solidFill>
                            <a:prstClr val="black"/>
                          </a:solidFill>
                          <a:effectLst/>
                          <a:uLnTx/>
                          <a:uFillTx/>
                          <a:latin typeface="Calibri" pitchFamily="34" charset="0"/>
                          <a:ea typeface="+mn-ea"/>
                          <a:cs typeface="+mn-cs"/>
                        </a:rPr>
                        <a:t>Sud-Est</a:t>
                      </a: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-Ouest).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itchFamily="34" charset="0"/>
                          <a:ea typeface="+mn-ea"/>
                          <a:cs typeface="+mn-cs"/>
                        </a:rPr>
                        <a:t>L’anémomètre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Instrument de mesure qui sert à mesurer la vitesse du vent.</a:t>
                      </a:r>
                    </a:p>
                  </a:txBody>
                  <a:tcPr anchor="ctr"/>
                </a:tc>
                <a:extLst>
                  <a:ext uri="{0D108BD9-81ED-4DB2-BD59-A6C34878D82A}">
                    <a16:rowId xmlns:a16="http://schemas.microsoft.com/office/drawing/2014/main" val="10000"/>
                  </a:ext>
                </a:extLst>
              </a:tr>
            </a:tbl>
          </a:graphicData>
        </a:graphic>
      </p:graphicFrame>
      <p:pic>
        <p:nvPicPr>
          <p:cNvPr id="15" name="Image 14" descr="Symbole_météo-01.png"/>
          <p:cNvPicPr>
            <a:picLocks noChangeAspect="1"/>
          </p:cNvPicPr>
          <p:nvPr/>
        </p:nvPicPr>
        <p:blipFill>
          <a:blip r:embed="rId12"/>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40949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1799689" y="1219181"/>
            <a:ext cx="5008575" cy="7169169"/>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spcBef>
                <a:spcPts val="600"/>
              </a:spcBef>
              <a:buNone/>
            </a:pPr>
            <a:r>
              <a:rPr lang="fr-CA" sz="2400" i="1" dirty="0">
                <a:cs typeface="Calibri" pitchFamily="34" charset="0"/>
              </a:rPr>
              <a:t>Vue d’ensemble</a:t>
            </a:r>
          </a:p>
          <a:p>
            <a:pPr marL="0" indent="0" algn="just">
              <a:spcBef>
                <a:spcPts val="600"/>
              </a:spcBef>
              <a:buNone/>
            </a:pPr>
            <a:r>
              <a:rPr lang="fr-CA" sz="1200" dirty="0">
                <a:cs typeface="Calibri" pitchFamily="34" charset="0"/>
              </a:rPr>
              <a:t>Manipulation par les élèves d’un thermomètre, dans le but d’en identifier les parties, leurs fonctions respectives, et de se familiariser avec la prise de mesures.  </a:t>
            </a:r>
          </a:p>
          <a:p>
            <a:pPr marL="0" indent="0">
              <a:spcBef>
                <a:spcPts val="600"/>
              </a:spcBef>
              <a:buNone/>
            </a:pPr>
            <a:endParaRPr lang="fr-CA" sz="1200" dirty="0">
              <a:cs typeface="Calibri" pitchFamily="34" charset="0"/>
            </a:endParaRPr>
          </a:p>
          <a:p>
            <a:pPr marL="0" indent="0">
              <a:spcBef>
                <a:spcPts val="600"/>
              </a:spcBef>
              <a:buNone/>
            </a:pPr>
            <a:r>
              <a:rPr lang="fr-CA" sz="2400" i="1" dirty="0">
                <a:cs typeface="Calibri" pitchFamily="34" charset="0"/>
              </a:rPr>
              <a:t>Déroulement de l’activité</a:t>
            </a:r>
          </a:p>
          <a:p>
            <a:pPr marL="228600" indent="-228600">
              <a:spcBef>
                <a:spcPts val="600"/>
              </a:spcBef>
              <a:buFont typeface="+mj-lt"/>
              <a:buAutoNum type="arabicPeriod"/>
            </a:pPr>
            <a:r>
              <a:rPr lang="fr-CA" sz="1200" dirty="0">
                <a:cs typeface="Calibri" pitchFamily="34" charset="0"/>
              </a:rPr>
              <a:t>Mise en situation (5 minutes)</a:t>
            </a:r>
          </a:p>
          <a:p>
            <a:pPr marL="228600" indent="-228600">
              <a:spcBef>
                <a:spcPts val="600"/>
              </a:spcBef>
              <a:buFont typeface="+mj-lt"/>
              <a:buAutoNum type="arabicPeriod"/>
            </a:pPr>
            <a:r>
              <a:rPr lang="fr-CA" sz="1200" dirty="0">
                <a:cs typeface="Calibri" pitchFamily="34" charset="0"/>
              </a:rPr>
              <a:t>Idées initiales (10 minutes)</a:t>
            </a:r>
          </a:p>
          <a:p>
            <a:pPr marL="228600" indent="-228600">
              <a:spcBef>
                <a:spcPts val="600"/>
              </a:spcBef>
              <a:buFont typeface="+mj-lt"/>
              <a:buAutoNum type="arabicPeriod"/>
            </a:pPr>
            <a:r>
              <a:rPr lang="fr-CA" sz="1200" dirty="0">
                <a:cs typeface="Calibri" pitchFamily="34" charset="0"/>
              </a:rPr>
              <a:t>Familiarisation avec le thermomètre (15 minutes)</a:t>
            </a:r>
          </a:p>
          <a:p>
            <a:pPr marL="228600" indent="-228600">
              <a:spcBef>
                <a:spcPts val="600"/>
              </a:spcBef>
              <a:buFont typeface="+mj-lt"/>
              <a:buAutoNum type="arabicPeriod"/>
            </a:pPr>
            <a:endParaRPr lang="fr-CA" sz="1200" dirty="0">
              <a:cs typeface="Calibri" pitchFamily="34" charset="0"/>
            </a:endParaRPr>
          </a:p>
          <a:p>
            <a:pPr marL="0" indent="0">
              <a:spcBef>
                <a:spcPts val="600"/>
              </a:spcBef>
              <a:buNone/>
            </a:pPr>
            <a:r>
              <a:rPr lang="fr-CA" sz="2400" i="1" dirty="0">
                <a:cs typeface="Calibri" pitchFamily="34" charset="0"/>
              </a:rPr>
              <a:t>Mise en situation</a:t>
            </a:r>
          </a:p>
          <a:p>
            <a:pPr marL="0" indent="0" algn="ctr">
              <a:spcBef>
                <a:spcPts val="600"/>
              </a:spcBef>
              <a:buNone/>
            </a:pPr>
            <a:r>
              <a:rPr lang="fr-CA" sz="1200" b="1" i="1" dirty="0">
                <a:cs typeface="Calibri" pitchFamily="34" charset="0"/>
              </a:rPr>
              <a:t>« Pour être en mesure de dire que le printemps est vraiment arrivé, quel est le premier critère que nous avons mentionné ? » </a:t>
            </a:r>
            <a:r>
              <a:rPr lang="fr-CA" sz="1200" i="1" dirty="0">
                <a:cs typeface="Calibri" pitchFamily="34" charset="0"/>
              </a:rPr>
              <a:t>La température. </a:t>
            </a:r>
          </a:p>
          <a:p>
            <a:pPr marL="0" indent="0" algn="ctr">
              <a:spcBef>
                <a:spcPts val="600"/>
              </a:spcBef>
              <a:buNone/>
            </a:pPr>
            <a:r>
              <a:rPr lang="fr-CA" sz="1200" b="1" i="1" dirty="0">
                <a:cs typeface="Calibri" pitchFamily="34" charset="0"/>
              </a:rPr>
              <a:t>« Si nous voulons être précis, nous ne pouvons pas simplement sortir dehors et sentir la fraîcheur ou la chaleur sur notre peau. Nous devons utiliser un instrument de mesure. Lequel utiliserons-nous donc ? » </a:t>
            </a:r>
            <a:r>
              <a:rPr lang="fr-CA" sz="1200" i="1" dirty="0">
                <a:cs typeface="Calibri" pitchFamily="34" charset="0"/>
              </a:rPr>
              <a:t>Le thermomètre.</a:t>
            </a:r>
          </a:p>
          <a:p>
            <a:pPr marL="0" indent="0" algn="ctr">
              <a:spcBef>
                <a:spcPts val="600"/>
              </a:spcBef>
              <a:buNone/>
            </a:pPr>
            <a:endParaRPr lang="fr-CA" sz="1200" b="1" i="1" dirty="0">
              <a:cs typeface="Calibri" pitchFamily="34" charset="0"/>
            </a:endParaRPr>
          </a:p>
          <a:p>
            <a:pPr marL="0" indent="0">
              <a:spcBef>
                <a:spcPts val="600"/>
              </a:spcBef>
              <a:buNone/>
            </a:pPr>
            <a:r>
              <a:rPr lang="fr-CA" sz="2400" i="1" dirty="0">
                <a:cs typeface="Calibri" pitchFamily="34" charset="0"/>
              </a:rPr>
              <a:t>Idées initiales</a:t>
            </a:r>
          </a:p>
          <a:p>
            <a:pPr marL="228600" indent="-228600">
              <a:spcBef>
                <a:spcPts val="600"/>
              </a:spcBef>
              <a:buAutoNum type="arabicPeriod"/>
            </a:pPr>
            <a:r>
              <a:rPr lang="fr-CA" sz="1200" b="1" dirty="0">
                <a:cs typeface="Calibri" pitchFamily="34" charset="0"/>
              </a:rPr>
              <a:t>Former des équipes de 2 élèves et distribuer la fiche d’activité B. </a:t>
            </a:r>
            <a:r>
              <a:rPr lang="fr-CA" sz="1200" dirty="0">
                <a:cs typeface="Calibri" pitchFamily="34" charset="0"/>
              </a:rPr>
              <a:t>Même s’ils sont en équipe, chaque élève remplira sa propre fiche d’activité.</a:t>
            </a:r>
          </a:p>
          <a:p>
            <a:pPr marL="228600" indent="-228600">
              <a:spcBef>
                <a:spcPts val="600"/>
              </a:spcBef>
              <a:buAutoNum type="arabicPeriod"/>
            </a:pPr>
            <a:r>
              <a:rPr lang="fr-CA" sz="1200" b="1" dirty="0">
                <a:cs typeface="Calibri" pitchFamily="34" charset="0"/>
              </a:rPr>
              <a:t>Distribuer un thermomètre à chaque équipe</a:t>
            </a:r>
            <a:r>
              <a:rPr lang="fr-CA" sz="1200" dirty="0">
                <a:cs typeface="Calibri" pitchFamily="34" charset="0"/>
              </a:rPr>
              <a:t>. L’enseignant dispose d’un grand thermomètre en démonstration.</a:t>
            </a:r>
          </a:p>
          <a:p>
            <a:pPr marL="228600" indent="-228600">
              <a:spcBef>
                <a:spcPts val="600"/>
              </a:spcBef>
              <a:buAutoNum type="arabicPeriod"/>
            </a:pPr>
            <a:r>
              <a:rPr lang="fr-CA" sz="1200" b="1" dirty="0">
                <a:cs typeface="Calibri" pitchFamily="34" charset="0"/>
              </a:rPr>
              <a:t>Laisser les enfants tenter d’identifier les parties du thermomètre sur leur fiche d’activité B en équipe. </a:t>
            </a:r>
          </a:p>
          <a:p>
            <a:pPr marL="228600" indent="-228600">
              <a:spcBef>
                <a:spcPts val="600"/>
              </a:spcBef>
              <a:buAutoNum type="arabicPeriod"/>
            </a:pPr>
            <a:r>
              <a:rPr lang="fr-CA" sz="1200" b="1" dirty="0">
                <a:cs typeface="Calibri" pitchFamily="34" charset="0"/>
              </a:rPr>
              <a:t>Faire un retour sur les réponses des équipes. </a:t>
            </a:r>
            <a:r>
              <a:rPr lang="fr-CA" sz="1200" dirty="0">
                <a:cs typeface="Calibri" pitchFamily="34" charset="0"/>
              </a:rPr>
              <a:t>Prendre le temps de leur faire réfléchir sur la fonction de chaque partie de l’instrument. </a:t>
            </a:r>
            <a:endParaRPr lang="fr-CA" sz="1200" b="1" dirty="0">
              <a:cs typeface="Calibri" pitchFamily="34" charset="0"/>
            </a:endParaRPr>
          </a:p>
          <a:p>
            <a:pPr marL="228600" indent="-228600">
              <a:spcBef>
                <a:spcPts val="600"/>
              </a:spcBef>
              <a:buNone/>
            </a:pPr>
            <a:endParaRPr lang="fr-CA" sz="1200" b="1" dirty="0">
              <a:cs typeface="Calibri" pitchFamily="34" charset="0"/>
            </a:endParaRPr>
          </a:p>
        </p:txBody>
      </p:sp>
      <p:graphicFrame>
        <p:nvGraphicFramePr>
          <p:cNvPr id="11" name="Espace réservé du contenu 5"/>
          <p:cNvGraphicFramePr>
            <a:graphicFrameLocks noGrp="1"/>
          </p:cNvGraphicFramePr>
          <p:nvPr>
            <p:ph sz="half" idx="2"/>
            <p:custDataLst>
              <p:tags r:id="rId2"/>
            </p:custDataLst>
            <p:extLst>
              <p:ext uri="{D42A27DB-BD31-4B8C-83A1-F6EECF244321}">
                <p14:modId xmlns:p14="http://schemas.microsoft.com/office/powerpoint/2010/main" val="950201688"/>
              </p:ext>
            </p:extLst>
          </p:nvPr>
        </p:nvGraphicFramePr>
        <p:xfrm>
          <a:off x="51754" y="1641580"/>
          <a:ext cx="1679355" cy="2316480"/>
        </p:xfrm>
        <a:graphic>
          <a:graphicData uri="http://schemas.openxmlformats.org/drawingml/2006/table">
            <a:tbl>
              <a:tblPr firstRow="1" bandRow="1">
                <a:tableStyleId>{5C22544A-7EE6-4342-B048-85BDC9FD1C3A}</a:tableStyleId>
              </a:tblPr>
              <a:tblGrid>
                <a:gridCol w="341894">
                  <a:extLst>
                    <a:ext uri="{9D8B030D-6E8A-4147-A177-3AD203B41FA5}">
                      <a16:colId xmlns:a16="http://schemas.microsoft.com/office/drawing/2014/main" val="20000"/>
                    </a:ext>
                  </a:extLst>
                </a:gridCol>
                <a:gridCol w="1337461">
                  <a:extLst>
                    <a:ext uri="{9D8B030D-6E8A-4147-A177-3AD203B41FA5}">
                      <a16:colId xmlns:a16="http://schemas.microsoft.com/office/drawing/2014/main" val="20001"/>
                    </a:ext>
                  </a:extLst>
                </a:gridCol>
              </a:tblGrid>
              <a:tr h="214799">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0968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a:t>Pour l’enseignant</a:t>
                      </a:r>
                      <a:endParaRPr lang="fr-FR" sz="1200" b="1"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1"/>
                  </a:ext>
                </a:extLst>
              </a:tr>
              <a:tr h="510848">
                <a:tc>
                  <a:txBody>
                    <a:bodyPr/>
                    <a:lstStyle/>
                    <a:p>
                      <a:pPr algn="ctr"/>
                      <a:r>
                        <a:rPr lang="fr-FR" sz="1200" dirty="0"/>
                        <a:t>1</a:t>
                      </a:r>
                    </a:p>
                    <a:p>
                      <a:pPr algn="ctr"/>
                      <a:endParaRPr lang="fr-FR" sz="1200" dirty="0">
                        <a:latin typeface="Calibri" pitchFamily="34" charset="0"/>
                        <a:cs typeface="Calibri" pitchFamily="34" charset="0"/>
                      </a:endParaRPr>
                    </a:p>
                  </a:txBody>
                  <a:tcPr/>
                </a:tc>
                <a:tc>
                  <a:txBody>
                    <a:bodyPr/>
                    <a:lstStyle/>
                    <a:p>
                      <a:pPr algn="l"/>
                      <a:r>
                        <a:rPr lang="fr-FR" sz="1200" baseline="0" dirty="0"/>
                        <a:t>Thermomètre (grand – pour démonstration)</a:t>
                      </a:r>
                      <a:endParaRPr lang="fr-FR" sz="1200" baseline="0" dirty="0">
                        <a:latin typeface="Calibri" pitchFamily="34" charset="0"/>
                        <a:cs typeface="Calibri" pitchFamily="34" charset="0"/>
                      </a:endParaRPr>
                    </a:p>
                  </a:txBody>
                  <a:tcPr/>
                </a:tc>
                <a:extLst>
                  <a:ext uri="{0D108BD9-81ED-4DB2-BD59-A6C34878D82A}">
                    <a16:rowId xmlns:a16="http://schemas.microsoft.com/office/drawing/2014/main" val="10002"/>
                  </a:ext>
                </a:extLst>
              </a:tr>
              <a:tr h="19700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kern="1200" dirty="0"/>
                        <a:t>Par équipe de 2</a:t>
                      </a:r>
                      <a:endParaRPr lang="fr-FR" sz="1200" b="1" kern="1200" dirty="0">
                        <a:solidFill>
                          <a:schemeClr val="dk1"/>
                        </a:solidFill>
                        <a:latin typeface="Calibri" pitchFamily="34" charset="0"/>
                        <a:ea typeface="+mn-ea"/>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67941">
                <a:tc>
                  <a:txBody>
                    <a:bodyPr/>
                    <a:lstStyle/>
                    <a:p>
                      <a:pPr algn="ctr"/>
                      <a:r>
                        <a:rPr lang="fr-FR" sz="1200" dirty="0"/>
                        <a:t>1</a:t>
                      </a:r>
                      <a:endParaRPr lang="fr-FR" sz="1200" dirty="0">
                        <a:latin typeface="Calibri" pitchFamily="34" charset="0"/>
                        <a:cs typeface="Calibri" pitchFamily="34" charset="0"/>
                      </a:endParaRPr>
                    </a:p>
                  </a:txBody>
                  <a:tcPr/>
                </a:tc>
                <a:tc>
                  <a:txBody>
                    <a:bodyPr/>
                    <a:lstStyle/>
                    <a:p>
                      <a:pPr algn="l"/>
                      <a:r>
                        <a:rPr lang="fr-FR" sz="1200" baseline="0" dirty="0"/>
                        <a:t>Thermomètre</a:t>
                      </a:r>
                      <a:endParaRPr lang="fr-FR" sz="1200" b="0" baseline="0" dirty="0">
                        <a:latin typeface="Calibri" pitchFamily="34" charset="0"/>
                        <a:cs typeface="Calibri" pitchFamily="34" charset="0"/>
                      </a:endParaRPr>
                    </a:p>
                  </a:txBody>
                  <a:tcPr/>
                </a:tc>
                <a:extLst>
                  <a:ext uri="{0D108BD9-81ED-4DB2-BD59-A6C34878D82A}">
                    <a16:rowId xmlns:a16="http://schemas.microsoft.com/office/drawing/2014/main" val="10004"/>
                  </a:ext>
                </a:extLst>
              </a:tr>
              <a:tr h="267941">
                <a:tc gridSpan="2">
                  <a:txBody>
                    <a:bodyPr/>
                    <a:lstStyle/>
                    <a:p>
                      <a:pPr algn="ctr"/>
                      <a:r>
                        <a:rPr lang="fr-FR" sz="1200" dirty="0"/>
                        <a:t>Par élève</a:t>
                      </a:r>
                      <a:endParaRPr lang="fr-FR" sz="1200" b="1" dirty="0">
                        <a:latin typeface="Calibri" pitchFamily="34" charset="0"/>
                        <a:cs typeface="Calibri" pitchFamily="34" charset="0"/>
                      </a:endParaRPr>
                    </a:p>
                  </a:txBody>
                  <a:tcPr/>
                </a:tc>
                <a:tc hMerge="1">
                  <a:txBody>
                    <a:bodyPr/>
                    <a:lstStyle/>
                    <a:p>
                      <a:pPr algn="l"/>
                      <a:endParaRPr lang="fr-FR" sz="1200" b="0" baseline="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19723580"/>
                  </a:ext>
                </a:extLst>
              </a:tr>
              <a:tr h="267941">
                <a:tc>
                  <a:txBody>
                    <a:bodyPr/>
                    <a:lstStyle/>
                    <a:p>
                      <a:pPr algn="ctr"/>
                      <a:endParaRPr lang="fr-FR" sz="1200" dirty="0">
                        <a:latin typeface="Calibri" pitchFamily="34" charset="0"/>
                        <a:cs typeface="Calibri" pitchFamily="34" charset="0"/>
                      </a:endParaRPr>
                    </a:p>
                  </a:txBody>
                  <a:tcPr/>
                </a:tc>
                <a:tc>
                  <a:txBody>
                    <a:bodyPr/>
                    <a:lstStyle/>
                    <a:p>
                      <a:pPr algn="l"/>
                      <a:r>
                        <a:rPr lang="fr-FR" sz="1200" baseline="0" dirty="0">
                          <a:hlinkClick r:id="rId8" action="ppaction://hlinksldjump"/>
                        </a:rPr>
                        <a:t>Fiche d’activité B</a:t>
                      </a:r>
                      <a:endParaRPr lang="fr-FR" sz="1200" b="0" baseline="0" dirty="0">
                        <a:latin typeface="Calibri" pitchFamily="34" charset="0"/>
                        <a:cs typeface="Calibri" pitchFamily="34" charset="0"/>
                      </a:endParaRPr>
                    </a:p>
                  </a:txBody>
                  <a:tcPr/>
                </a:tc>
                <a:extLst>
                  <a:ext uri="{0D108BD9-81ED-4DB2-BD59-A6C34878D82A}">
                    <a16:rowId xmlns:a16="http://schemas.microsoft.com/office/drawing/2014/main" val="1236739943"/>
                  </a:ext>
                </a:extLst>
              </a:tr>
            </a:tbl>
          </a:graphicData>
        </a:graphic>
      </p:graphicFrame>
      <p:sp>
        <p:nvSpPr>
          <p:cNvPr id="8" name="Espace réservé du numéro de diapositive 1"/>
          <p:cNvSpPr txBox="1">
            <a:spLocks/>
          </p:cNvSpPr>
          <p:nvPr>
            <p:custDataLst>
              <p:tags r:id="rId3"/>
            </p:custDataLst>
          </p:nvPr>
        </p:nvSpPr>
        <p:spPr>
          <a:xfrm>
            <a:off x="5227320" y="8054633"/>
            <a:ext cx="1582159"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fr-CA" smtClean="0"/>
              <a:pPr/>
              <a:t>11</a:t>
            </a:fld>
            <a:endParaRPr lang="fr-CA" dirty="0"/>
          </a:p>
        </p:txBody>
      </p:sp>
      <p:graphicFrame>
        <p:nvGraphicFramePr>
          <p:cNvPr id="9" name="Tableau 16"/>
          <p:cNvGraphicFramePr>
            <a:graphicFrameLocks noGrp="1"/>
          </p:cNvGraphicFramePr>
          <p:nvPr>
            <p:custDataLst>
              <p:tags r:id="rId4"/>
            </p:custDataLst>
            <p:extLst>
              <p:ext uri="{D42A27DB-BD31-4B8C-83A1-F6EECF244321}">
                <p14:modId xmlns:p14="http://schemas.microsoft.com/office/powerpoint/2010/main" val="1167701893"/>
              </p:ext>
            </p:extLst>
          </p:nvPr>
        </p:nvGraphicFramePr>
        <p:xfrm>
          <a:off x="62588" y="1226820"/>
          <a:ext cx="1679355" cy="327085"/>
        </p:xfrm>
        <a:graphic>
          <a:graphicData uri="http://schemas.openxmlformats.org/drawingml/2006/table">
            <a:tbl>
              <a:tblPr firstRow="1" bandRow="1">
                <a:tableStyleId>{69CF1AB2-1976-4502-BF36-3FF5EA218861}</a:tableStyleId>
              </a:tblPr>
              <a:tblGrid>
                <a:gridCol w="1679355">
                  <a:extLst>
                    <a:ext uri="{9D8B030D-6E8A-4147-A177-3AD203B41FA5}">
                      <a16:colId xmlns:a16="http://schemas.microsoft.com/office/drawing/2014/main" val="20000"/>
                    </a:ext>
                  </a:extLst>
                </a:gridCol>
              </a:tblGrid>
              <a:tr h="327085">
                <a:tc>
                  <a:txBody>
                    <a:bodyPr/>
                    <a:lstStyle/>
                    <a:p>
                      <a:r>
                        <a:rPr lang="fr-FR" sz="1400" dirty="0"/>
                        <a:t>Durée :  </a:t>
                      </a:r>
                      <a:r>
                        <a:rPr lang="fr-FR" sz="1400" b="0" dirty="0"/>
                        <a:t>30</a:t>
                      </a:r>
                      <a:r>
                        <a:rPr lang="fr-FR" sz="1400" b="0" baseline="0" dirty="0"/>
                        <a:t>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sp>
        <p:nvSpPr>
          <p:cNvPr id="17" name="Title 3"/>
          <p:cNvSpPr txBox="1">
            <a:spLocks/>
          </p:cNvSpPr>
          <p:nvPr>
            <p:custDataLst>
              <p:tags r:id="rId5"/>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2. </a:t>
            </a:r>
            <a:r>
              <a:rPr lang="fr-FR" sz="2400" dirty="0">
                <a:latin typeface="Calibri" pitchFamily="34" charset="0"/>
                <a:cs typeface="Calibri" pitchFamily="34" charset="0"/>
              </a:rPr>
              <a:t>Le thermomètre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graphicFrame>
        <p:nvGraphicFramePr>
          <p:cNvPr id="10" name="Tableau 16"/>
          <p:cNvGraphicFramePr>
            <a:graphicFrameLocks noGrp="1"/>
          </p:cNvGraphicFramePr>
          <p:nvPr>
            <p:custDataLst>
              <p:tags r:id="rId6"/>
            </p:custDataLst>
            <p:extLst>
              <p:ext uri="{D42A27DB-BD31-4B8C-83A1-F6EECF244321}">
                <p14:modId xmlns:p14="http://schemas.microsoft.com/office/powerpoint/2010/main" val="1167701893"/>
              </p:ext>
            </p:extLst>
          </p:nvPr>
        </p:nvGraphicFramePr>
        <p:xfrm>
          <a:off x="56238" y="4056667"/>
          <a:ext cx="1679355" cy="4876800"/>
        </p:xfrm>
        <a:graphic>
          <a:graphicData uri="http://schemas.openxmlformats.org/drawingml/2006/table">
            <a:tbl>
              <a:tblPr firstRow="1" bandRow="1">
                <a:tableStyleId>{69CF1AB2-1976-4502-BF36-3FF5EA218861}</a:tableStyleId>
              </a:tblPr>
              <a:tblGrid>
                <a:gridCol w="1679355">
                  <a:extLst>
                    <a:ext uri="{9D8B030D-6E8A-4147-A177-3AD203B41FA5}">
                      <a16:colId xmlns:a16="http://schemas.microsoft.com/office/drawing/2014/main" val="20000"/>
                    </a:ext>
                  </a:extLst>
                </a:gridCol>
              </a:tblGrid>
              <a:tr h="327085">
                <a:tc>
                  <a:txBody>
                    <a:bodyPr/>
                    <a:lstStyle/>
                    <a:p>
                      <a:pPr algn="ctr">
                        <a:spcBef>
                          <a:spcPts val="600"/>
                        </a:spcBef>
                      </a:pPr>
                      <a:r>
                        <a:rPr lang="fr-CA" sz="1400" b="1" dirty="0">
                          <a:solidFill>
                            <a:prstClr val="black"/>
                          </a:solidFill>
                          <a:latin typeface="Calibri" pitchFamily="34" charset="0"/>
                          <a:cs typeface="Calibri" pitchFamily="34" charset="0"/>
                        </a:rPr>
                        <a:t>Thermomètre au mercure ?</a:t>
                      </a:r>
                    </a:p>
                    <a:p>
                      <a:pPr algn="just">
                        <a:spcBef>
                          <a:spcPts val="600"/>
                        </a:spcBef>
                      </a:pPr>
                      <a:r>
                        <a:rPr lang="fr-FR" sz="1200" b="0" dirty="0">
                          <a:latin typeface="Calibri" pitchFamily="34" charset="0"/>
                          <a:cs typeface="Calibri" pitchFamily="34" charset="0"/>
                        </a:rPr>
                        <a:t>Le mercure est très toxique. C’est pourquoi il n’est presque plus utilisé dans la fabrication de </a:t>
                      </a:r>
                      <a:r>
                        <a:rPr lang="fr-FR" sz="1200" b="0" dirty="0" err="1">
                          <a:latin typeface="Calibri" pitchFamily="34" charset="0"/>
                          <a:cs typeface="Calibri" pitchFamily="34" charset="0"/>
                        </a:rPr>
                        <a:t>thermo-mètres</a:t>
                      </a:r>
                      <a:r>
                        <a:rPr lang="fr-FR" sz="1200" b="0" dirty="0">
                          <a:latin typeface="Calibri" pitchFamily="34" charset="0"/>
                          <a:cs typeface="Calibri" pitchFamily="34" charset="0"/>
                        </a:rPr>
                        <a:t>. </a:t>
                      </a:r>
                    </a:p>
                    <a:p>
                      <a:pPr algn="just">
                        <a:spcBef>
                          <a:spcPts val="600"/>
                        </a:spcBef>
                      </a:pPr>
                      <a:r>
                        <a:rPr lang="fr-FR" sz="1200" b="0" dirty="0">
                          <a:latin typeface="Calibri" pitchFamily="34" charset="0"/>
                          <a:cs typeface="Calibri" pitchFamily="34" charset="0"/>
                        </a:rPr>
                        <a:t>Le mercure est aujourd’hui remplacé par le </a:t>
                      </a:r>
                      <a:r>
                        <a:rPr lang="fr-FR" sz="1200" b="0" dirty="0" err="1">
                          <a:latin typeface="Calibri" pitchFamily="34" charset="0"/>
                          <a:cs typeface="Calibri" pitchFamily="34" charset="0"/>
                        </a:rPr>
                        <a:t>galinstan</a:t>
                      </a:r>
                      <a:r>
                        <a:rPr lang="fr-FR" sz="1200" b="0" dirty="0">
                          <a:latin typeface="Calibri" pitchFamily="34" charset="0"/>
                          <a:cs typeface="Calibri" pitchFamily="34" charset="0"/>
                        </a:rPr>
                        <a:t>, un alliage trois éléments, soit le </a:t>
                      </a:r>
                      <a:r>
                        <a:rPr lang="fr-FR" sz="1200" b="0" dirty="0">
                          <a:latin typeface="Calibri" pitchFamily="34" charset="0"/>
                          <a:cs typeface="Calibri" pitchFamily="34" charset="0"/>
                          <a:hlinkClick r:id="rId9" tooltip="Gallium"/>
                        </a:rPr>
                        <a:t>gallium</a:t>
                      </a:r>
                      <a:r>
                        <a:rPr lang="fr-FR" sz="1200" b="0" dirty="0">
                          <a:latin typeface="Calibri" pitchFamily="34" charset="0"/>
                          <a:cs typeface="Calibri" pitchFamily="34" charset="0"/>
                        </a:rPr>
                        <a:t> (Ga), l'</a:t>
                      </a:r>
                      <a:r>
                        <a:rPr lang="fr-FR" sz="1200" b="0" dirty="0">
                          <a:latin typeface="Calibri" pitchFamily="34" charset="0"/>
                          <a:cs typeface="Calibri" pitchFamily="34" charset="0"/>
                          <a:hlinkClick r:id="rId10" tooltip="Indium"/>
                        </a:rPr>
                        <a:t>indium</a:t>
                      </a:r>
                      <a:r>
                        <a:rPr lang="fr-FR" sz="1200" b="0" dirty="0">
                          <a:latin typeface="Calibri" pitchFamily="34" charset="0"/>
                          <a:cs typeface="Calibri" pitchFamily="34" charset="0"/>
                        </a:rPr>
                        <a:t> (In) et l'</a:t>
                      </a:r>
                      <a:r>
                        <a:rPr lang="fr-FR" sz="1200" b="0" dirty="0">
                          <a:latin typeface="Calibri" pitchFamily="34" charset="0"/>
                          <a:cs typeface="Calibri" pitchFamily="34" charset="0"/>
                          <a:hlinkClick r:id="rId11" tooltip="Étain"/>
                        </a:rPr>
                        <a:t>étain</a:t>
                      </a:r>
                      <a:r>
                        <a:rPr lang="fr-FR" sz="1200" b="0" dirty="0">
                          <a:latin typeface="Calibri" pitchFamily="34" charset="0"/>
                          <a:cs typeface="Calibri" pitchFamily="34" charset="0"/>
                        </a:rPr>
                        <a:t> (Sn). Comme le mercure, le </a:t>
                      </a:r>
                      <a:r>
                        <a:rPr lang="fr-FR" sz="1200" b="0" dirty="0" err="1">
                          <a:latin typeface="Calibri" pitchFamily="34" charset="0"/>
                          <a:cs typeface="Calibri" pitchFamily="34" charset="0"/>
                        </a:rPr>
                        <a:t>galinstan</a:t>
                      </a:r>
                      <a:r>
                        <a:rPr lang="fr-FR" sz="1200" b="0" dirty="0">
                          <a:latin typeface="Calibri" pitchFamily="34" charset="0"/>
                          <a:cs typeface="Calibri" pitchFamily="34" charset="0"/>
                        </a:rPr>
                        <a:t> est liquide à </a:t>
                      </a:r>
                      <a:r>
                        <a:rPr lang="fr-FR" sz="1200" b="0" dirty="0" err="1">
                          <a:latin typeface="Calibri" pitchFamily="34" charset="0"/>
                          <a:cs typeface="Calibri" pitchFamily="34" charset="0"/>
                        </a:rPr>
                        <a:t>tempé-rature</a:t>
                      </a:r>
                      <a:r>
                        <a:rPr lang="fr-FR" sz="1200" b="0" dirty="0">
                          <a:latin typeface="Calibri" pitchFamily="34" charset="0"/>
                          <a:cs typeface="Calibri" pitchFamily="34" charset="0"/>
                        </a:rPr>
                        <a:t> ambiante (avec une température de fusion de −19 °C) tout en étant beaucoup moins toxique, de même que </a:t>
                      </a:r>
                      <a:r>
                        <a:rPr lang="fr-FR" sz="1200" b="0" dirty="0" err="1">
                          <a:latin typeface="Calibri" pitchFamily="34" charset="0"/>
                          <a:cs typeface="Calibri" pitchFamily="34" charset="0"/>
                        </a:rPr>
                        <a:t>chimi-quement</a:t>
                      </a:r>
                      <a:r>
                        <a:rPr lang="fr-FR" sz="1200" b="0" dirty="0">
                          <a:latin typeface="Calibri" pitchFamily="34" charset="0"/>
                          <a:cs typeface="Calibri" pitchFamily="34" charset="0"/>
                        </a:rPr>
                        <a:t> très peu réactif. </a:t>
                      </a:r>
                      <a:endParaRPr lang="fr-CA" sz="1200" b="0" dirty="0">
                        <a:solidFill>
                          <a:prstClr val="black"/>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pic>
        <p:nvPicPr>
          <p:cNvPr id="12" name="Image 11" descr="Symbole_météo-01.png"/>
          <p:cNvPicPr>
            <a:picLocks noChangeAspect="1"/>
          </p:cNvPicPr>
          <p:nvPr/>
        </p:nvPicPr>
        <p:blipFill>
          <a:blip r:embed="rId12"/>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556402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48521" y="1242041"/>
            <a:ext cx="6759743" cy="7795279"/>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spcBef>
                <a:spcPts val="600"/>
              </a:spcBef>
              <a:buNone/>
            </a:pPr>
            <a:r>
              <a:rPr lang="fr-CA" sz="2400" i="1" dirty="0">
                <a:cs typeface="Calibri" pitchFamily="34" charset="0"/>
              </a:rPr>
              <a:t>Familiarisation avec le thermomètre</a:t>
            </a:r>
          </a:p>
          <a:p>
            <a:pPr marL="0" indent="0">
              <a:spcBef>
                <a:spcPts val="600"/>
              </a:spcBef>
              <a:buNone/>
            </a:pPr>
            <a:r>
              <a:rPr lang="fr-CA" sz="1400" b="1" dirty="0">
                <a:cs typeface="Calibri" pitchFamily="34" charset="0"/>
              </a:rPr>
              <a:t>Positionnement</a:t>
            </a:r>
          </a:p>
          <a:p>
            <a:pPr marL="228600" indent="-228600" algn="just">
              <a:spcBef>
                <a:spcPts val="600"/>
              </a:spcBef>
              <a:buFont typeface="+mj-lt"/>
              <a:buAutoNum type="arabicPeriod"/>
            </a:pPr>
            <a:r>
              <a:rPr lang="fr-CA" sz="1200" b="1" dirty="0">
                <a:cs typeface="Calibri" pitchFamily="34" charset="0"/>
              </a:rPr>
              <a:t>Demander à la classe quel effet aura la chaleur sur la colonne de liquide, et quel effet aura le froid (l’absence de chaleur). </a:t>
            </a:r>
            <a:r>
              <a:rPr lang="fr-CA" sz="1200" dirty="0">
                <a:cs typeface="Calibri" pitchFamily="34" charset="0"/>
              </a:rPr>
              <a:t>La chaleur fera monter le liquide, alors que le froid le fera descendre. </a:t>
            </a:r>
          </a:p>
          <a:p>
            <a:pPr marL="228600" indent="-228600" algn="just">
              <a:spcBef>
                <a:spcPts val="600"/>
              </a:spcBef>
              <a:buAutoNum type="arabicPeriod"/>
            </a:pPr>
            <a:r>
              <a:rPr lang="fr-CA" sz="1200" b="1" dirty="0">
                <a:cs typeface="Calibri" pitchFamily="34" charset="0"/>
              </a:rPr>
              <a:t>À travers quelques questions, faire comprendre à la classe l’importance du positionnement du thermomètre pour de bonnes mesures. </a:t>
            </a:r>
          </a:p>
          <a:p>
            <a:pPr algn="just">
              <a:spcBef>
                <a:spcPts val="600"/>
              </a:spcBef>
              <a:buFont typeface="Arial" panose="020B0604020202020204" pitchFamily="34" charset="0"/>
              <a:buChar char="•"/>
            </a:pPr>
            <a:r>
              <a:rPr lang="fr-CA" sz="1200" b="1" i="1" dirty="0">
                <a:cs typeface="Calibri" pitchFamily="34" charset="0"/>
              </a:rPr>
              <a:t>« Si nous voulions mesurer la température d’un bol de soupe, comment devrait-on placer le thermomètre ? »</a:t>
            </a:r>
            <a:r>
              <a:rPr lang="fr-CA" sz="1200" dirty="0">
                <a:cs typeface="Calibri" pitchFamily="34" charset="0"/>
              </a:rPr>
              <a:t> </a:t>
            </a:r>
            <a:r>
              <a:rPr lang="fr-CA" sz="1200" i="1" dirty="0">
                <a:cs typeface="Calibri" pitchFamily="34" charset="0"/>
              </a:rPr>
              <a:t>Le réservoir du thermomètre doit être placé dans la soupe.</a:t>
            </a:r>
            <a:r>
              <a:rPr lang="fr-CA" sz="1200" b="1" i="1" dirty="0">
                <a:cs typeface="Calibri" pitchFamily="34" charset="0"/>
              </a:rPr>
              <a:t> </a:t>
            </a:r>
          </a:p>
          <a:p>
            <a:pPr algn="just">
              <a:spcBef>
                <a:spcPts val="600"/>
              </a:spcBef>
              <a:buFont typeface="Arial" panose="020B0604020202020204" pitchFamily="34" charset="0"/>
              <a:buChar char="•"/>
            </a:pPr>
            <a:r>
              <a:rPr lang="fr-CA" sz="1200" b="1" i="1" dirty="0">
                <a:cs typeface="Calibri" pitchFamily="34" charset="0"/>
              </a:rPr>
              <a:t>« Et si nous voulions mesurer la température de l’air dans la classe ? » </a:t>
            </a:r>
            <a:r>
              <a:rPr lang="fr-CA" sz="1200" i="1" dirty="0">
                <a:cs typeface="Calibri" pitchFamily="34" charset="0"/>
              </a:rPr>
              <a:t>Le réservoir du thermomètre doit être contact avec ce dont on veut connaître la température. Si nous voulons mesurer la température de la classe, nous laisserons donc le réservoir dans les airs.</a:t>
            </a:r>
          </a:p>
          <a:p>
            <a:pPr algn="just">
              <a:spcBef>
                <a:spcPts val="600"/>
              </a:spcBef>
              <a:buFont typeface="Arial" panose="020B0604020202020204" pitchFamily="34" charset="0"/>
              <a:buChar char="•"/>
            </a:pPr>
            <a:r>
              <a:rPr lang="fr-CA" sz="1200" b="1" i="1" dirty="0">
                <a:cs typeface="Calibri" pitchFamily="34" charset="0"/>
              </a:rPr>
              <a:t>« Si je place le thermomètre près de la fenêtre, où le soleil plombe, cela pourrait-il influencer ma mesure ? » </a:t>
            </a:r>
            <a:r>
              <a:rPr lang="fr-CA" sz="1200" i="1" dirty="0">
                <a:cs typeface="Calibri" pitchFamily="34" charset="0"/>
              </a:rPr>
              <a:t>Oui ! De même, si nous le tenons enveloppé dans notre main, près d’un ventilateur, un calorifère, etc.</a:t>
            </a:r>
          </a:p>
          <a:p>
            <a:pPr marL="0" indent="0" algn="just">
              <a:spcBef>
                <a:spcPts val="600"/>
              </a:spcBef>
              <a:buNone/>
            </a:pPr>
            <a:r>
              <a:rPr lang="fr-CA" sz="1200" dirty="0">
                <a:cs typeface="Calibri" pitchFamily="34" charset="0"/>
              </a:rPr>
              <a:t>Le thermomètre, et surtout son réservoir, doit donc être dans un endroit aéré, pas près d’une source </a:t>
            </a:r>
            <a:r>
              <a:rPr lang="fr-CA" sz="1200" i="1" dirty="0">
                <a:cs typeface="Calibri" pitchFamily="34" charset="0"/>
              </a:rPr>
              <a:t>directe</a:t>
            </a:r>
            <a:r>
              <a:rPr lang="fr-CA" sz="1200" dirty="0">
                <a:cs typeface="Calibri" pitchFamily="34" charset="0"/>
              </a:rPr>
              <a:t> de chaleur ou de fraîcheur.</a:t>
            </a:r>
          </a:p>
          <a:p>
            <a:pPr marL="0" indent="0" algn="just">
              <a:spcBef>
                <a:spcPts val="600"/>
              </a:spcBef>
              <a:buNone/>
            </a:pPr>
            <a:r>
              <a:rPr lang="fr-CA" sz="1400" b="1" dirty="0">
                <a:cs typeface="Calibri" pitchFamily="34" charset="0"/>
              </a:rPr>
              <a:t>Lecture et calibration</a:t>
            </a:r>
          </a:p>
          <a:p>
            <a:pPr marL="228600" indent="-228600" algn="just">
              <a:spcBef>
                <a:spcPts val="600"/>
              </a:spcBef>
              <a:buFont typeface="+mj-lt"/>
              <a:buAutoNum type="arabicPeriod"/>
            </a:pPr>
            <a:r>
              <a:rPr lang="fr-CA" sz="1200" b="1" dirty="0">
                <a:cs typeface="Calibri" pitchFamily="34" charset="0"/>
              </a:rPr>
              <a:t>Demander à la classe comment il faut se placer pour lire le thermomètre. </a:t>
            </a:r>
            <a:r>
              <a:rPr lang="fr-CA" sz="1200" dirty="0">
                <a:cs typeface="Calibri" pitchFamily="34" charset="0"/>
              </a:rPr>
              <a:t>Pour bien lire la température, il faut bien se placer à la hauteur du liquide contenu dans le thermomètre (chaque petit trait correspond à un ou plusieurs degrés Celsius) et regarder la graduation indiquée juste en face </a:t>
            </a:r>
          </a:p>
          <a:p>
            <a:pPr marL="228600" indent="-228600" algn="just">
              <a:spcBef>
                <a:spcPts val="600"/>
              </a:spcBef>
              <a:buFont typeface="+mj-lt"/>
              <a:buAutoNum type="arabicPeriod"/>
            </a:pPr>
            <a:r>
              <a:rPr lang="fr-CA" sz="1200" b="1" dirty="0">
                <a:cs typeface="Calibri" pitchFamily="34" charset="0"/>
              </a:rPr>
              <a:t>Faire lire la température affichée sur chaque thermomètre.</a:t>
            </a:r>
            <a:r>
              <a:rPr lang="fr-CA" sz="1200" dirty="0">
                <a:cs typeface="Calibri" pitchFamily="34" charset="0"/>
              </a:rPr>
              <a:t> S’assurer que personne n’a influencé la température, par exemple en tenant mal son thermomètre. Passer chaque équipe à tour de rôle, et les laisser lire et annoncer la température au reste de la classe. </a:t>
            </a:r>
          </a:p>
          <a:p>
            <a:pPr marL="228600" indent="-228600" algn="just">
              <a:spcBef>
                <a:spcPts val="600"/>
              </a:spcBef>
              <a:buFont typeface="+mj-lt"/>
              <a:buAutoNum type="arabicPeriod"/>
            </a:pPr>
            <a:r>
              <a:rPr lang="fr-CA" sz="1200" b="1" dirty="0">
                <a:cs typeface="Calibri" pitchFamily="34" charset="0"/>
              </a:rPr>
              <a:t>Calibration des thermomètres (optionnel). </a:t>
            </a:r>
            <a:r>
              <a:rPr lang="fr-CA" sz="1200" dirty="0">
                <a:cs typeface="Calibri" pitchFamily="34" charset="0"/>
              </a:rPr>
              <a:t>Il peut arriver qu’un thermomètre soit mal calibré. Il s’agit que le fabricant ait mis une goutte de galinstan de trop (voir encadré page précédente) ou que le tube soit mal positionné par rapport à la graduation. Si un thermomètre affiche une différence notable par rapport à la majorité des autres, on peut noter cette différence sur le support (au feutre noir), par exemple « +1℃ » ou encore « -2℃ ».</a:t>
            </a:r>
          </a:p>
          <a:p>
            <a:pPr marL="228600" indent="-228600" algn="just">
              <a:spcBef>
                <a:spcPts val="600"/>
              </a:spcBef>
              <a:buNone/>
            </a:pPr>
            <a:r>
              <a:rPr lang="fr-CA" sz="1400" b="1" dirty="0">
                <a:cs typeface="Calibri" pitchFamily="34" charset="0"/>
              </a:rPr>
              <a:t>Défi</a:t>
            </a:r>
          </a:p>
          <a:p>
            <a:pPr marL="228600" indent="-228600" algn="just">
              <a:spcBef>
                <a:spcPts val="600"/>
              </a:spcBef>
              <a:buNone/>
            </a:pPr>
            <a:r>
              <a:rPr lang="fr-CA" sz="1200" b="1" dirty="0">
                <a:cs typeface="Calibri" pitchFamily="34" charset="0"/>
              </a:rPr>
              <a:t>Pour terminer, lancer le défi suivant : les équipes ont 2 minutes pour faire monter la température sur leur thermomètre le plus possible ! </a:t>
            </a:r>
            <a:r>
              <a:rPr lang="fr-CA" sz="1200" dirty="0">
                <a:cs typeface="Calibri" pitchFamily="34" charset="0"/>
              </a:rPr>
              <a:t>Faire un retour en demandant à chaque équipe :</a:t>
            </a:r>
          </a:p>
          <a:p>
            <a:pPr marL="228600" indent="-228600" algn="just">
              <a:spcBef>
                <a:spcPts val="600"/>
              </a:spcBef>
              <a:buFont typeface="Arial" pitchFamily="34" charset="0"/>
              <a:buChar char="•"/>
            </a:pPr>
            <a:r>
              <a:rPr lang="fr-CA" sz="1200" dirty="0">
                <a:cs typeface="Calibri" pitchFamily="34" charset="0"/>
              </a:rPr>
              <a:t>La manière utilisée pour faire varier la température (en mettant le thermomètre dehors, sous le bras, dans ses mains…).</a:t>
            </a:r>
          </a:p>
          <a:p>
            <a:pPr marL="228600" indent="-228600" algn="just">
              <a:spcBef>
                <a:spcPts val="600"/>
              </a:spcBef>
              <a:buFont typeface="Arial" pitchFamily="34" charset="0"/>
              <a:buChar char="•"/>
            </a:pPr>
            <a:r>
              <a:rPr lang="fr-CA" sz="1200" dirty="0">
                <a:cs typeface="Calibri" pitchFamily="34" charset="0"/>
              </a:rPr>
              <a:t>La température atteinte.</a:t>
            </a:r>
          </a:p>
          <a:p>
            <a:pPr marL="228600" indent="-228600" algn="just">
              <a:spcBef>
                <a:spcPts val="600"/>
              </a:spcBef>
              <a:buAutoNum type="arabicPeriod"/>
            </a:pPr>
            <a:endParaRPr lang="fr-CA" sz="1200" dirty="0">
              <a:cs typeface="Calibri" pitchFamily="34" charset="0"/>
            </a:endParaRPr>
          </a:p>
          <a:p>
            <a:pPr marL="228600" indent="-228600" algn="just">
              <a:spcBef>
                <a:spcPts val="600"/>
              </a:spcBef>
              <a:buAutoNum type="arabicPeriod"/>
            </a:pPr>
            <a:endParaRPr lang="fr-CA" sz="1200" dirty="0">
              <a:cs typeface="Calibri" pitchFamily="34" charset="0"/>
            </a:endParaRPr>
          </a:p>
          <a:p>
            <a:pPr marL="0" indent="0">
              <a:spcBef>
                <a:spcPts val="600"/>
              </a:spcBef>
              <a:buNone/>
            </a:pPr>
            <a:endParaRPr lang="fr-CA" sz="1200" b="1" dirty="0">
              <a:cs typeface="Calibri" pitchFamily="34" charset="0"/>
            </a:endParaRPr>
          </a:p>
          <a:p>
            <a:pPr marL="0" indent="0">
              <a:spcBef>
                <a:spcPts val="600"/>
              </a:spcBef>
              <a:buNone/>
            </a:pPr>
            <a:endParaRPr lang="fr-CA" sz="1200" dirty="0">
              <a:cs typeface="Calibri" pitchFamily="34" charset="0"/>
            </a:endParaRPr>
          </a:p>
        </p:txBody>
      </p:sp>
      <p:sp>
        <p:nvSpPr>
          <p:cNvPr id="8" name="Espace réservé du numéro de diapositive 1"/>
          <p:cNvSpPr txBox="1">
            <a:spLocks/>
          </p:cNvSpPr>
          <p:nvPr>
            <p:custDataLst>
              <p:tags r:id="rId2"/>
            </p:custDataLst>
          </p:nvPr>
        </p:nvSpPr>
        <p:spPr>
          <a:xfrm>
            <a:off x="5626361" y="8054633"/>
            <a:ext cx="1231639"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fr-CA" smtClean="0"/>
              <a:pPr/>
              <a:t>12</a:t>
            </a:fld>
            <a:endParaRPr lang="fr-CA" dirty="0"/>
          </a:p>
        </p:txBody>
      </p:sp>
      <p:sp>
        <p:nvSpPr>
          <p:cNvPr id="11" name="Title 3"/>
          <p:cNvSpPr txBox="1">
            <a:spLocks/>
          </p:cNvSpPr>
          <p:nvPr>
            <p:custDataLst>
              <p:tags r:id="rId3"/>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2. </a:t>
            </a:r>
            <a:r>
              <a:rPr lang="fr-FR" sz="2400" dirty="0">
                <a:latin typeface="Calibri" pitchFamily="34" charset="0"/>
                <a:cs typeface="Calibri" pitchFamily="34" charset="0"/>
              </a:rPr>
              <a:t>Le thermomètre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pic>
        <p:nvPicPr>
          <p:cNvPr id="7" name="Image 6" descr="Symbole_météo-01.png"/>
          <p:cNvPicPr>
            <a:picLocks noChangeAspect="1"/>
          </p:cNvPicPr>
          <p:nvPr/>
        </p:nvPicPr>
        <p:blipFill>
          <a:blip r:embed="rId5"/>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441027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1805941" y="1247139"/>
            <a:ext cx="5008352" cy="5897881"/>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spcBef>
                <a:spcPts val="600"/>
              </a:spcBef>
              <a:buNone/>
            </a:pPr>
            <a:r>
              <a:rPr lang="fr-CA" sz="2400" i="1" dirty="0">
                <a:cs typeface="Calibri" pitchFamily="34" charset="0"/>
              </a:rPr>
              <a:t>Vue d’ensemble</a:t>
            </a:r>
          </a:p>
          <a:p>
            <a:pPr marL="0" indent="0" algn="just">
              <a:spcBef>
                <a:spcPts val="600"/>
              </a:spcBef>
              <a:buNone/>
            </a:pPr>
            <a:r>
              <a:rPr lang="fr-CA" sz="1200" dirty="0">
                <a:cs typeface="Calibri" pitchFamily="34" charset="0"/>
              </a:rPr>
              <a:t>Observation du pluviomètre et découverte de son fonctionnement. Une expérience en démonstration aide à comprendre pourquoi le pluviomètre a la forme qu’il a.</a:t>
            </a:r>
          </a:p>
          <a:p>
            <a:pPr marL="0" indent="0">
              <a:spcBef>
                <a:spcPts val="600"/>
              </a:spcBef>
              <a:buNone/>
            </a:pPr>
            <a:r>
              <a:rPr lang="fr-CA" sz="2400" i="1" dirty="0">
                <a:cs typeface="Calibri" pitchFamily="34" charset="0"/>
              </a:rPr>
              <a:t>Déroulement de l’activité</a:t>
            </a:r>
          </a:p>
          <a:p>
            <a:pPr marL="228600" indent="-228600">
              <a:spcBef>
                <a:spcPts val="600"/>
              </a:spcBef>
              <a:buFont typeface="+mj-lt"/>
              <a:buAutoNum type="arabicPeriod"/>
            </a:pPr>
            <a:r>
              <a:rPr lang="fr-CA" sz="1200" dirty="0">
                <a:cs typeface="Calibri" pitchFamily="34" charset="0"/>
              </a:rPr>
              <a:t>Mise en situation (5 minutes)</a:t>
            </a:r>
          </a:p>
          <a:p>
            <a:pPr marL="228600" indent="-228600">
              <a:spcBef>
                <a:spcPts val="600"/>
              </a:spcBef>
              <a:buFont typeface="+mj-lt"/>
              <a:buAutoNum type="arabicPeriod"/>
            </a:pPr>
            <a:r>
              <a:rPr lang="fr-CA" sz="1200" dirty="0">
                <a:cs typeface="Calibri" pitchFamily="34" charset="0"/>
              </a:rPr>
              <a:t>Observation du pluviomètre (10 minutes)</a:t>
            </a:r>
          </a:p>
          <a:p>
            <a:pPr marL="228600" indent="-228600">
              <a:spcBef>
                <a:spcPts val="600"/>
              </a:spcBef>
              <a:buFont typeface="+mj-lt"/>
              <a:buAutoNum type="arabicPeriod"/>
            </a:pPr>
            <a:r>
              <a:rPr lang="fr-CA" sz="1200" dirty="0">
                <a:cs typeface="Calibri" pitchFamily="34" charset="0"/>
              </a:rPr>
              <a:t>Démonstration du principe du pluviomètre  (10 minutes)</a:t>
            </a:r>
          </a:p>
          <a:p>
            <a:pPr marL="0" indent="0">
              <a:spcBef>
                <a:spcPts val="600"/>
              </a:spcBef>
              <a:buNone/>
            </a:pPr>
            <a:r>
              <a:rPr lang="fr-CA" sz="2400" i="1" dirty="0">
                <a:cs typeface="Calibri" pitchFamily="34" charset="0"/>
              </a:rPr>
              <a:t>Préparatifs</a:t>
            </a:r>
          </a:p>
          <a:p>
            <a:pPr marL="0" indent="0" algn="just">
              <a:spcBef>
                <a:spcPts val="600"/>
              </a:spcBef>
              <a:buNone/>
            </a:pPr>
            <a:r>
              <a:rPr lang="fr-CA" sz="1200" dirty="0">
                <a:cs typeface="Calibri" pitchFamily="34" charset="0"/>
              </a:rPr>
              <a:t>Avant de réaliser cette activité, l’</a:t>
            </a:r>
            <a:r>
              <a:rPr lang="fr-CA" sz="1200" dirty="0" err="1">
                <a:cs typeface="Calibri" pitchFamily="34" charset="0"/>
              </a:rPr>
              <a:t>enseignant.e</a:t>
            </a:r>
            <a:r>
              <a:rPr lang="fr-CA" sz="1200" dirty="0">
                <a:cs typeface="Calibri" pitchFamily="34" charset="0"/>
              </a:rPr>
              <a:t> aura </a:t>
            </a:r>
            <a:r>
              <a:rPr lang="fr-CA" sz="1200" i="1" dirty="0">
                <a:cs typeface="Calibri" pitchFamily="34" charset="0"/>
              </a:rPr>
              <a:t>discrètement</a:t>
            </a:r>
            <a:r>
              <a:rPr lang="fr-CA" sz="1200" dirty="0">
                <a:cs typeface="Calibri" pitchFamily="34" charset="0"/>
              </a:rPr>
              <a:t> mesuré 4 mm d’eau à l’aide du verre gradué, puis transvidé cette eau dans le plat rectangulaire.</a:t>
            </a:r>
          </a:p>
          <a:p>
            <a:pPr marL="0" lvl="1" indent="0" algn="just">
              <a:buNone/>
            </a:pPr>
            <a:r>
              <a:rPr lang="fr-CA" sz="1200" dirty="0">
                <a:cs typeface="Calibri" pitchFamily="34" charset="0"/>
              </a:rPr>
              <a:t>Aussi, il faut peut-être assembler les pluviomètres, c’est-à-dire installer le piquet qui sert à planter l’instrument dans le sol.</a:t>
            </a:r>
          </a:p>
          <a:p>
            <a:pPr marL="0" indent="0">
              <a:spcBef>
                <a:spcPts val="600"/>
              </a:spcBef>
              <a:buNone/>
            </a:pPr>
            <a:r>
              <a:rPr lang="fr-CA" sz="2400" i="1" dirty="0">
                <a:cs typeface="Calibri" pitchFamily="34" charset="0"/>
              </a:rPr>
              <a:t>Mise en situation</a:t>
            </a:r>
          </a:p>
          <a:p>
            <a:pPr marL="0" indent="0" algn="ctr">
              <a:spcBef>
                <a:spcPts val="600"/>
              </a:spcBef>
              <a:buNone/>
            </a:pPr>
            <a:r>
              <a:rPr lang="fr-CA" sz="1200" b="1" i="1" dirty="0">
                <a:cs typeface="Calibri" pitchFamily="34" charset="0"/>
              </a:rPr>
              <a:t>« Après la température, la quantité de pluie tombée est une autre caractéristique que nous pourrons considérer, dans le but de déterminer quand le printemps est vraiment arrivé. Quel instrument les météorologues utilisent-ils pour mesurer la quantité de pluie tombée ? » </a:t>
            </a:r>
          </a:p>
          <a:p>
            <a:pPr marL="0" indent="0" algn="just">
              <a:spcBef>
                <a:spcPts val="600"/>
              </a:spcBef>
              <a:buNone/>
            </a:pPr>
            <a:r>
              <a:rPr lang="fr-CA" sz="1200" dirty="0">
                <a:cs typeface="Calibri" pitchFamily="34" charset="0"/>
              </a:rPr>
              <a:t>Pour répondre à cette question, les élèves peuvent consulter leur Fiche d’activité A.</a:t>
            </a:r>
          </a:p>
          <a:p>
            <a:pPr>
              <a:spcBef>
                <a:spcPts val="600"/>
              </a:spcBef>
              <a:buNone/>
            </a:pPr>
            <a:endParaRPr lang="fr-CA" sz="1200" i="1" dirty="0">
              <a:cs typeface="Calibri" pitchFamily="34" charset="0"/>
            </a:endParaRPr>
          </a:p>
          <a:p>
            <a:pPr>
              <a:spcBef>
                <a:spcPts val="600"/>
              </a:spcBef>
              <a:buNone/>
            </a:pPr>
            <a:endParaRPr lang="fr-CA" sz="1400" dirty="0">
              <a:cs typeface="Calibri" pitchFamily="34" charset="0"/>
            </a:endParaRPr>
          </a:p>
        </p:txBody>
      </p:sp>
      <p:sp>
        <p:nvSpPr>
          <p:cNvPr id="8" name="Espace réservé du numéro de diapositive 1"/>
          <p:cNvSpPr txBox="1">
            <a:spLocks/>
          </p:cNvSpPr>
          <p:nvPr>
            <p:custDataLst>
              <p:tags r:id="rId2"/>
            </p:custDataLst>
          </p:nvPr>
        </p:nvSpPr>
        <p:spPr>
          <a:xfrm>
            <a:off x="5173973" y="8008203"/>
            <a:ext cx="1684027"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fr-CA" smtClean="0"/>
              <a:pPr/>
              <a:t>13</a:t>
            </a:fld>
            <a:endParaRPr lang="fr-CA" dirty="0"/>
          </a:p>
        </p:txBody>
      </p:sp>
      <p:graphicFrame>
        <p:nvGraphicFramePr>
          <p:cNvPr id="12" name="Tableau 16">
            <a:extLst>
              <a:ext uri="{FF2B5EF4-FFF2-40B4-BE49-F238E27FC236}">
                <a16:creationId xmlns:a16="http://schemas.microsoft.com/office/drawing/2014/main" id="{850F147A-D040-453C-89CC-315A1B0C5A60}"/>
              </a:ext>
            </a:extLst>
          </p:cNvPr>
          <p:cNvGraphicFramePr>
            <a:graphicFrameLocks noGrp="1"/>
          </p:cNvGraphicFramePr>
          <p:nvPr>
            <p:custDataLst>
              <p:tags r:id="rId3"/>
            </p:custDataLst>
            <p:extLst>
              <p:ext uri="{D42A27DB-BD31-4B8C-83A1-F6EECF244321}">
                <p14:modId xmlns:p14="http://schemas.microsoft.com/office/powerpoint/2010/main" val="1458500716"/>
              </p:ext>
            </p:extLst>
          </p:nvPr>
        </p:nvGraphicFramePr>
        <p:xfrm>
          <a:off x="31931" y="1259840"/>
          <a:ext cx="1720669" cy="359470"/>
        </p:xfrm>
        <a:graphic>
          <a:graphicData uri="http://schemas.openxmlformats.org/drawingml/2006/table">
            <a:tbl>
              <a:tblPr firstRow="1" bandRow="1">
                <a:tableStyleId>{69CF1AB2-1976-4502-BF36-3FF5EA218861}</a:tableStyleId>
              </a:tblPr>
              <a:tblGrid>
                <a:gridCol w="1720669">
                  <a:extLst>
                    <a:ext uri="{9D8B030D-6E8A-4147-A177-3AD203B41FA5}">
                      <a16:colId xmlns:a16="http://schemas.microsoft.com/office/drawing/2014/main" val="20000"/>
                    </a:ext>
                  </a:extLst>
                </a:gridCol>
              </a:tblGrid>
              <a:tr h="359470">
                <a:tc>
                  <a:txBody>
                    <a:bodyPr/>
                    <a:lstStyle/>
                    <a:p>
                      <a:r>
                        <a:rPr lang="fr-FR" sz="1400" dirty="0"/>
                        <a:t>Durée :  </a:t>
                      </a:r>
                      <a:r>
                        <a:rPr lang="fr-FR" sz="1400" b="0" dirty="0"/>
                        <a:t>25</a:t>
                      </a:r>
                      <a:r>
                        <a:rPr lang="fr-FR" sz="1400" b="0" baseline="0" dirty="0"/>
                        <a:t>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3" name="Espace réservé du contenu 5">
            <a:extLst>
              <a:ext uri="{FF2B5EF4-FFF2-40B4-BE49-F238E27FC236}">
                <a16:creationId xmlns:a16="http://schemas.microsoft.com/office/drawing/2014/main" id="{58A8338E-D8D7-44A7-B310-8F64D314BCD6}"/>
              </a:ext>
            </a:extLst>
          </p:cNvPr>
          <p:cNvGraphicFramePr>
            <a:graphicFrameLocks/>
          </p:cNvGraphicFramePr>
          <p:nvPr>
            <p:custDataLst>
              <p:tags r:id="rId4"/>
            </p:custDataLst>
            <p:extLst>
              <p:ext uri="{D42A27DB-BD31-4B8C-83A1-F6EECF244321}">
                <p14:modId xmlns:p14="http://schemas.microsoft.com/office/powerpoint/2010/main" val="4016903647"/>
              </p:ext>
            </p:extLst>
          </p:nvPr>
        </p:nvGraphicFramePr>
        <p:xfrm>
          <a:off x="43957" y="1661264"/>
          <a:ext cx="1708643" cy="2239681"/>
        </p:xfrm>
        <a:graphic>
          <a:graphicData uri="http://schemas.openxmlformats.org/drawingml/2006/table">
            <a:tbl>
              <a:tblPr firstRow="1" bandRow="1">
                <a:tableStyleId>{5C22544A-7EE6-4342-B048-85BDC9FD1C3A}</a:tableStyleId>
              </a:tblPr>
              <a:tblGrid>
                <a:gridCol w="347857">
                  <a:extLst>
                    <a:ext uri="{9D8B030D-6E8A-4147-A177-3AD203B41FA5}">
                      <a16:colId xmlns:a16="http://schemas.microsoft.com/office/drawing/2014/main" val="20000"/>
                    </a:ext>
                  </a:extLst>
                </a:gridCol>
                <a:gridCol w="1360786">
                  <a:extLst>
                    <a:ext uri="{9D8B030D-6E8A-4147-A177-3AD203B41FA5}">
                      <a16:colId xmlns:a16="http://schemas.microsoft.com/office/drawing/2014/main" val="20001"/>
                    </a:ext>
                  </a:extLst>
                </a:gridCol>
              </a:tblGrid>
              <a:tr h="314391">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8835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kern="1200" dirty="0"/>
                        <a:t>Par équipe de 3-4</a:t>
                      </a:r>
                      <a:endParaRPr lang="fr-FR" sz="1200" b="1" kern="1200" dirty="0">
                        <a:solidFill>
                          <a:schemeClr val="dk1"/>
                        </a:solidFill>
                        <a:latin typeface="Calibri" pitchFamily="34" charset="0"/>
                        <a:ea typeface="+mn-ea"/>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14092">
                <a:tc>
                  <a:txBody>
                    <a:bodyPr/>
                    <a:lstStyle/>
                    <a:p>
                      <a:pPr algn="ctr"/>
                      <a:r>
                        <a:rPr lang="fr-FR" sz="1200" dirty="0"/>
                        <a:t>1</a:t>
                      </a:r>
                      <a:endParaRPr lang="fr-FR" sz="1200" dirty="0">
                        <a:latin typeface="Calibri" pitchFamily="34" charset="0"/>
                        <a:cs typeface="Calibri" pitchFamily="34" charset="0"/>
                      </a:endParaRPr>
                    </a:p>
                  </a:txBody>
                  <a:tcPr/>
                </a:tc>
                <a:tc>
                  <a:txBody>
                    <a:bodyPr/>
                    <a:lstStyle/>
                    <a:p>
                      <a:pPr algn="l"/>
                      <a:r>
                        <a:rPr lang="fr-FR" sz="1200" dirty="0"/>
                        <a:t>Pluviomètre</a:t>
                      </a:r>
                      <a:endParaRPr lang="fr-FR" sz="1200" dirty="0">
                        <a:latin typeface="Calibri" pitchFamily="34" charset="0"/>
                        <a:cs typeface="Calibri" pitchFamily="34" charset="0"/>
                      </a:endParaRPr>
                    </a:p>
                  </a:txBody>
                  <a:tcPr/>
                </a:tc>
                <a:extLst>
                  <a:ext uri="{0D108BD9-81ED-4DB2-BD59-A6C34878D82A}">
                    <a16:rowId xmlns:a16="http://schemas.microsoft.com/office/drawing/2014/main" val="10004"/>
                  </a:ext>
                </a:extLst>
              </a:tr>
              <a:tr h="317005">
                <a:tc gridSpan="2">
                  <a:txBody>
                    <a:bodyPr/>
                    <a:lstStyle/>
                    <a:p>
                      <a:pPr algn="ctr"/>
                      <a:r>
                        <a:rPr lang="fr-CA" sz="1200" b="1" dirty="0"/>
                        <a:t>Pour l’</a:t>
                      </a:r>
                      <a:r>
                        <a:rPr lang="fr-CA" sz="1200" b="1" dirty="0" err="1"/>
                        <a:t>enseignant.e</a:t>
                      </a:r>
                      <a:endParaRPr lang="fr-FR" sz="1200" b="1" dirty="0">
                        <a:latin typeface="Calibri" pitchFamily="34" charset="0"/>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643115">
                <a:tc>
                  <a:txBody>
                    <a:bodyPr/>
                    <a:lstStyle/>
                    <a:p>
                      <a:pPr algn="ctr"/>
                      <a:r>
                        <a:rPr lang="fr-CA" sz="1200" dirty="0"/>
                        <a:t>1</a:t>
                      </a:r>
                    </a:p>
                    <a:p>
                      <a:pPr algn="ctr"/>
                      <a:r>
                        <a:rPr lang="fr-CA" sz="1200" dirty="0"/>
                        <a:t>1</a:t>
                      </a:r>
                    </a:p>
                    <a:p>
                      <a:pPr algn="ctr"/>
                      <a:r>
                        <a:rPr lang="fr-CA" sz="1200" dirty="0"/>
                        <a:t>1</a:t>
                      </a:r>
                      <a:endParaRPr lang="fr-FR" sz="1200" dirty="0">
                        <a:latin typeface="Calibri" pitchFamily="34" charset="0"/>
                        <a:cs typeface="Calibri" pitchFamily="34" charset="0"/>
                      </a:endParaRPr>
                    </a:p>
                  </a:txBody>
                  <a:tcPr/>
                </a:tc>
                <a:tc>
                  <a:txBody>
                    <a:bodyPr/>
                    <a:lstStyle/>
                    <a:p>
                      <a:pPr algn="l"/>
                      <a:r>
                        <a:rPr lang="fr-CA" sz="1200" dirty="0"/>
                        <a:t>Verre</a:t>
                      </a:r>
                      <a:r>
                        <a:rPr lang="fr-CA" sz="1200" baseline="0" dirty="0"/>
                        <a:t> en plastique</a:t>
                      </a:r>
                    </a:p>
                    <a:p>
                      <a:pPr algn="l"/>
                      <a:r>
                        <a:rPr lang="fr-CA" sz="1200" baseline="0" dirty="0"/>
                        <a:t>Plat rectangulaire</a:t>
                      </a:r>
                    </a:p>
                    <a:p>
                      <a:pPr algn="l"/>
                      <a:r>
                        <a:rPr lang="fr-CA" sz="1200" baseline="0" dirty="0"/>
                        <a:t>Cylindre gradué</a:t>
                      </a:r>
                    </a:p>
                    <a:p>
                      <a:pPr algn="l"/>
                      <a:r>
                        <a:rPr lang="fr-CA" sz="1200" baseline="0" dirty="0"/>
                        <a:t>Eau</a:t>
                      </a:r>
                    </a:p>
                    <a:p>
                      <a:pPr algn="l"/>
                      <a:r>
                        <a:rPr lang="fr-CA" sz="1200" baseline="0" dirty="0">
                          <a:hlinkClick r:id="rId8" action="ppaction://hlinksldjump"/>
                        </a:rPr>
                        <a:t>Fiche TNI 1</a:t>
                      </a:r>
                      <a:endParaRPr lang="fr-FR" sz="1200" dirty="0">
                        <a:latin typeface="Calibri" pitchFamily="34" charset="0"/>
                        <a:cs typeface="Calibri" pitchFamily="34" charset="0"/>
                      </a:endParaRPr>
                    </a:p>
                  </a:txBody>
                  <a:tcPr/>
                </a:tc>
                <a:extLst>
                  <a:ext uri="{0D108BD9-81ED-4DB2-BD59-A6C34878D82A}">
                    <a16:rowId xmlns:a16="http://schemas.microsoft.com/office/drawing/2014/main" val="10006"/>
                  </a:ext>
                </a:extLst>
              </a:tr>
            </a:tbl>
          </a:graphicData>
        </a:graphic>
      </p:graphicFrame>
      <p:sp>
        <p:nvSpPr>
          <p:cNvPr id="14" name="Title 3"/>
          <p:cNvSpPr txBox="1">
            <a:spLocks/>
          </p:cNvSpPr>
          <p:nvPr>
            <p:custDataLst>
              <p:tags r:id="rId5"/>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3. </a:t>
            </a:r>
            <a:r>
              <a:rPr lang="fr-FR" sz="2400" dirty="0">
                <a:latin typeface="Calibri" pitchFamily="34" charset="0"/>
                <a:cs typeface="Calibri" pitchFamily="34" charset="0"/>
              </a:rPr>
              <a:t>Le pluviomètre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graphicFrame>
        <p:nvGraphicFramePr>
          <p:cNvPr id="10" name="Tableau 16">
            <a:extLst>
              <a:ext uri="{FF2B5EF4-FFF2-40B4-BE49-F238E27FC236}">
                <a16:creationId xmlns:a16="http://schemas.microsoft.com/office/drawing/2014/main" id="{850F147A-D040-453C-89CC-315A1B0C5A60}"/>
              </a:ext>
            </a:extLst>
          </p:cNvPr>
          <p:cNvGraphicFramePr>
            <a:graphicFrameLocks noGrp="1"/>
          </p:cNvGraphicFramePr>
          <p:nvPr>
            <p:custDataLst>
              <p:tags r:id="rId6"/>
            </p:custDataLst>
            <p:extLst>
              <p:ext uri="{D42A27DB-BD31-4B8C-83A1-F6EECF244321}">
                <p14:modId xmlns:p14="http://schemas.microsoft.com/office/powerpoint/2010/main" val="1458500716"/>
              </p:ext>
            </p:extLst>
          </p:nvPr>
        </p:nvGraphicFramePr>
        <p:xfrm>
          <a:off x="84597" y="6806783"/>
          <a:ext cx="5702793" cy="1920240"/>
        </p:xfrm>
        <a:graphic>
          <a:graphicData uri="http://schemas.openxmlformats.org/drawingml/2006/table">
            <a:tbl>
              <a:tblPr firstRow="1" bandRow="1">
                <a:tableStyleId>{69CF1AB2-1976-4502-BF36-3FF5EA218861}</a:tableStyleId>
              </a:tblPr>
              <a:tblGrid>
                <a:gridCol w="5702793">
                  <a:extLst>
                    <a:ext uri="{9D8B030D-6E8A-4147-A177-3AD203B41FA5}">
                      <a16:colId xmlns:a16="http://schemas.microsoft.com/office/drawing/2014/main" val="20000"/>
                    </a:ext>
                  </a:extLst>
                </a:gridCol>
              </a:tblGrid>
              <a:tr h="359470">
                <a:tc>
                  <a:txBody>
                    <a:bodyPr/>
                    <a:lstStyle/>
                    <a:p>
                      <a:pPr algn="ctr">
                        <a:spcBef>
                          <a:spcPts val="600"/>
                        </a:spcBef>
                      </a:pPr>
                      <a:r>
                        <a:rPr lang="fr-CA" sz="1400" b="1" dirty="0">
                          <a:latin typeface="Calibri" pitchFamily="34" charset="0"/>
                          <a:cs typeface="Calibri" pitchFamily="34" charset="0"/>
                        </a:rPr>
                        <a:t>Retour sur « Cycle de l’eau »</a:t>
                      </a:r>
                    </a:p>
                    <a:p>
                      <a:pPr algn="just">
                        <a:spcBef>
                          <a:spcPts val="600"/>
                        </a:spcBef>
                      </a:pPr>
                      <a:r>
                        <a:rPr lang="fr-CA" sz="1200" b="0" dirty="0">
                          <a:latin typeface="Calibri" pitchFamily="34" charset="0"/>
                          <a:cs typeface="Calibri" pitchFamily="34" charset="0"/>
                        </a:rPr>
                        <a:t>L’occasion est bonne de se remémorer ce qui a été vu à l’automne. Demander aux élèves s’ils se rappellent d’où vient la pluie qui nous tombe dessus. Au besoin, leur rappeler l’expérience « Créer de la pluie » de l’activité « Cycle de l’eau ». </a:t>
                      </a:r>
                    </a:p>
                    <a:p>
                      <a:pPr algn="just">
                        <a:spcBef>
                          <a:spcPts val="600"/>
                        </a:spcBef>
                      </a:pPr>
                      <a:r>
                        <a:rPr lang="fr-CA" sz="1200" b="0" i="1" dirty="0">
                          <a:latin typeface="Calibri" pitchFamily="34" charset="0"/>
                          <a:cs typeface="Calibri" pitchFamily="34" charset="0"/>
                        </a:rPr>
                        <a:t>L’eau des océans s’évapore à cause du Soleil. La vapeur se refroidit rendue dans l’atmosphère et l’eau se condense. Les milliers de gouttelettes d’eau s’amassent ensemble et forment des nuages. Plus les gouttelettes s’accumulent, plus le nuage s’alourdit, et l’eau finit par tomber au sol sous forme de gouttes de pluie (ou de flocons de neige, grêle, etc.). Ce sont des </a:t>
                      </a:r>
                      <a:r>
                        <a:rPr lang="fr-CA" sz="1200" b="0" i="0" dirty="0">
                          <a:latin typeface="Calibri" pitchFamily="34" charset="0"/>
                          <a:cs typeface="Calibri" pitchFamily="34" charset="0"/>
                        </a:rPr>
                        <a:t>précipitations</a:t>
                      </a:r>
                      <a:r>
                        <a:rPr lang="fr-CA" sz="1200" b="0" i="1" dirty="0">
                          <a:latin typeface="Calibri" pitchFamily="34" charset="0"/>
                          <a:cs typeface="Calibri" pitchFamily="34" charset="0"/>
                        </a:rPr>
                        <a:t>.</a:t>
                      </a:r>
                    </a:p>
                  </a:txBody>
                  <a:tcPr anchor="ctr"/>
                </a:tc>
                <a:extLst>
                  <a:ext uri="{0D108BD9-81ED-4DB2-BD59-A6C34878D82A}">
                    <a16:rowId xmlns:a16="http://schemas.microsoft.com/office/drawing/2014/main" val="10000"/>
                  </a:ext>
                </a:extLst>
              </a:tr>
            </a:tbl>
          </a:graphicData>
        </a:graphic>
      </p:graphicFrame>
      <p:pic>
        <p:nvPicPr>
          <p:cNvPr id="11" name="Image 10" descr="Symbole_météo-01.png"/>
          <p:cNvPicPr>
            <a:picLocks noChangeAspect="1"/>
          </p:cNvPicPr>
          <p:nvPr/>
        </p:nvPicPr>
        <p:blipFill>
          <a:blip r:embed="rId9"/>
          <a:stretch>
            <a:fillRect/>
          </a:stretch>
        </p:blipFill>
        <p:spPr>
          <a:xfrm>
            <a:off x="5228913" y="3673"/>
            <a:ext cx="1617099" cy="1617099"/>
          </a:xfrm>
          <a:prstGeom prst="rect">
            <a:avLst/>
          </a:prstGeom>
        </p:spPr>
      </p:pic>
    </p:spTree>
    <p:extLst>
      <p:ext uri="{BB962C8B-B14F-4D97-AF65-F5344CB8AC3E}">
        <p14:creationId xmlns:p14="http://schemas.microsoft.com/office/powerpoint/2010/main" val="425300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43957" y="1243330"/>
            <a:ext cx="6770336" cy="5500370"/>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spcBef>
                <a:spcPts val="0"/>
              </a:spcBef>
              <a:spcAft>
                <a:spcPts val="600"/>
              </a:spcAft>
              <a:buNone/>
            </a:pPr>
            <a:r>
              <a:rPr lang="fr-CA" sz="2400" i="1" dirty="0">
                <a:cs typeface="Calibri" pitchFamily="34" charset="0"/>
              </a:rPr>
              <a:t>Observation du pluviomètre </a:t>
            </a:r>
          </a:p>
          <a:p>
            <a:pPr algn="ctr">
              <a:spcBef>
                <a:spcPts val="0"/>
              </a:spcBef>
              <a:spcAft>
                <a:spcPts val="600"/>
              </a:spcAft>
              <a:buNone/>
            </a:pPr>
            <a:r>
              <a:rPr lang="fr-CA" sz="1200" dirty="0">
                <a:cs typeface="Calibri" pitchFamily="34" charset="0"/>
              </a:rPr>
              <a:t>« </a:t>
            </a:r>
            <a:r>
              <a:rPr lang="fr-CA" sz="1200" b="1" i="1" dirty="0">
                <a:cs typeface="Calibri" pitchFamily="34" charset="0"/>
              </a:rPr>
              <a:t>Voici un pluviomètre. Vous allez former des équipes de 3-4 élèves. Un pluviomètre sera remis à chaque équipe. Vous devrez observer le pluviomètre très attentivement, de manière à comprendre comment il fonctionne. En équipe, assurez-vous de bien comprendre tous les détails, car je vais vous poser des questions afin de voir si vous avez </a:t>
            </a:r>
            <a:r>
              <a:rPr lang="fr-CA" sz="1200" b="1" dirty="0">
                <a:cs typeface="Calibri" pitchFamily="34" charset="0"/>
              </a:rPr>
              <a:t>vraiment</a:t>
            </a:r>
            <a:r>
              <a:rPr lang="fr-CA" sz="1200" b="1" i="1" dirty="0">
                <a:cs typeface="Calibri" pitchFamily="34" charset="0"/>
              </a:rPr>
              <a:t> bien compris… »</a:t>
            </a:r>
          </a:p>
          <a:p>
            <a:pPr algn="ctr">
              <a:spcBef>
                <a:spcPts val="0"/>
              </a:spcBef>
              <a:spcAft>
                <a:spcPts val="600"/>
              </a:spcAft>
              <a:buNone/>
            </a:pPr>
            <a:endParaRPr lang="fr-CA" sz="1200" b="1" i="1" dirty="0">
              <a:cs typeface="Calibri" pitchFamily="34" charset="0"/>
            </a:endParaRPr>
          </a:p>
          <a:p>
            <a:pPr marL="228600" indent="-228600" algn="just">
              <a:spcBef>
                <a:spcPts val="0"/>
              </a:spcBef>
              <a:spcAft>
                <a:spcPts val="600"/>
              </a:spcAft>
              <a:buFont typeface="+mj-lt"/>
              <a:buAutoNum type="arabicPeriod"/>
            </a:pPr>
            <a:r>
              <a:rPr lang="fr-CA" sz="1200" b="1" dirty="0">
                <a:cs typeface="Calibri" pitchFamily="34" charset="0"/>
              </a:rPr>
              <a:t>Laisser aux équipes quelques minutes pour manipuler et observer leur pluviomètre</a:t>
            </a:r>
            <a:r>
              <a:rPr lang="fr-CA" sz="1200" dirty="0">
                <a:cs typeface="Calibri" pitchFamily="34" charset="0"/>
              </a:rPr>
              <a:t>. Les élèves peuvent discuter entre eux des caractéristiques du pluviomètre.</a:t>
            </a:r>
          </a:p>
          <a:p>
            <a:pPr marL="228600" indent="-228600" algn="just">
              <a:spcBef>
                <a:spcPts val="0"/>
              </a:spcBef>
              <a:spcAft>
                <a:spcPts val="600"/>
              </a:spcAft>
              <a:buFont typeface="+mj-lt"/>
              <a:buAutoNum type="arabicPeriod"/>
            </a:pPr>
            <a:r>
              <a:rPr lang="fr-CA" sz="1200" b="1" dirty="0">
                <a:cs typeface="Calibri" pitchFamily="34" charset="0"/>
              </a:rPr>
              <a:t>Recueillir leurs observations et explications.</a:t>
            </a:r>
            <a:r>
              <a:rPr lang="fr-CA" sz="1200" dirty="0">
                <a:cs typeface="Calibri" pitchFamily="34" charset="0"/>
              </a:rPr>
              <a:t> </a:t>
            </a:r>
          </a:p>
          <a:p>
            <a:pPr marL="228600" indent="-228600" algn="just">
              <a:spcBef>
                <a:spcPts val="0"/>
              </a:spcBef>
              <a:spcAft>
                <a:spcPts val="600"/>
              </a:spcAft>
              <a:buNone/>
            </a:pPr>
            <a:r>
              <a:rPr lang="fr-CA" sz="1200" dirty="0">
                <a:cs typeface="Calibri" pitchFamily="34" charset="0"/>
              </a:rPr>
              <a:t>Les caractéristiques suivantes devraient être dégagées sans trop de difficulté :</a:t>
            </a:r>
          </a:p>
          <a:p>
            <a:pPr lvl="1" algn="just">
              <a:spcBef>
                <a:spcPts val="0"/>
              </a:spcBef>
              <a:spcAft>
                <a:spcPts val="600"/>
              </a:spcAft>
              <a:buFont typeface="Arial" panose="020B0604020202020204" pitchFamily="34" charset="0"/>
              <a:buChar char="•"/>
            </a:pPr>
            <a:r>
              <a:rPr lang="fr-CA" sz="1200" dirty="0">
                <a:cs typeface="Calibri" pitchFamily="34" charset="0"/>
              </a:rPr>
              <a:t>Le piquet sert à planter le pluviomètre dans le sol.</a:t>
            </a:r>
          </a:p>
          <a:p>
            <a:pPr lvl="1" algn="just">
              <a:spcBef>
                <a:spcPts val="0"/>
              </a:spcBef>
              <a:spcAft>
                <a:spcPts val="600"/>
              </a:spcAft>
              <a:buFont typeface="Arial" panose="020B0604020202020204" pitchFamily="34" charset="0"/>
              <a:buChar char="•"/>
            </a:pPr>
            <a:r>
              <a:rPr lang="fr-CA" sz="1200" dirty="0">
                <a:cs typeface="Calibri" pitchFamily="34" charset="0"/>
              </a:rPr>
              <a:t>Le réservoir sert à recueillir la pluie qui tombe.</a:t>
            </a:r>
          </a:p>
          <a:p>
            <a:pPr lvl="1" algn="just">
              <a:spcBef>
                <a:spcPts val="0"/>
              </a:spcBef>
              <a:spcAft>
                <a:spcPts val="600"/>
              </a:spcAft>
              <a:buFont typeface="Arial" panose="020B0604020202020204" pitchFamily="34" charset="0"/>
              <a:buChar char="•"/>
            </a:pPr>
            <a:r>
              <a:rPr lang="fr-CA" sz="1200" dirty="0">
                <a:cs typeface="Calibri" pitchFamily="34" charset="0"/>
              </a:rPr>
              <a:t>La graduation sur le réservoir sert à mesurer la hauteur atteinte par la pluie, en millimètres. C’est donc en mm qu’on mesure la quantité de pluie tombée (voir encadré </a:t>
            </a:r>
            <a:r>
              <a:rPr lang="fr-CA" sz="1200" dirty="0" err="1">
                <a:cs typeface="Calibri" pitchFamily="34" charset="0"/>
              </a:rPr>
              <a:t>ci-bas</a:t>
            </a:r>
            <a:r>
              <a:rPr lang="fr-CA" sz="1200" dirty="0">
                <a:cs typeface="Calibri" pitchFamily="34" charset="0"/>
              </a:rPr>
              <a:t>). </a:t>
            </a:r>
          </a:p>
          <a:p>
            <a:pPr marL="228600" indent="-228600" algn="just">
              <a:spcBef>
                <a:spcPts val="0"/>
              </a:spcBef>
              <a:spcAft>
                <a:spcPts val="600"/>
              </a:spcAft>
              <a:buFont typeface="+mj-lt"/>
              <a:buAutoNum type="arabicPeriod" startAt="3"/>
            </a:pPr>
            <a:r>
              <a:rPr lang="fr-CA" sz="1200" b="1" dirty="0">
                <a:cs typeface="Calibri" pitchFamily="34" charset="0"/>
              </a:rPr>
              <a:t>Par contre, il est possible que les élèves n’aient </a:t>
            </a:r>
            <a:r>
              <a:rPr lang="fr-CA" sz="1200" b="1" i="1" dirty="0">
                <a:cs typeface="Calibri" pitchFamily="34" charset="0"/>
              </a:rPr>
              <a:t>pas</a:t>
            </a:r>
            <a:r>
              <a:rPr lang="fr-CA" sz="1200" b="1" dirty="0">
                <a:cs typeface="Calibri" pitchFamily="34" charset="0"/>
              </a:rPr>
              <a:t> observé que :</a:t>
            </a:r>
          </a:p>
          <a:p>
            <a:pPr lvl="1" algn="just">
              <a:spcBef>
                <a:spcPts val="0"/>
              </a:spcBef>
              <a:spcAft>
                <a:spcPts val="600"/>
              </a:spcAft>
              <a:buFont typeface="Arial" panose="020B0604020202020204" pitchFamily="34" charset="0"/>
              <a:buChar char="•"/>
            </a:pPr>
            <a:r>
              <a:rPr lang="fr-CA" sz="1200" dirty="0">
                <a:cs typeface="Calibri" pitchFamily="34" charset="0"/>
              </a:rPr>
              <a:t>La forme du réservoir n’est pas égale; il est plus étroit en bas qu’en haut (regarder de côté pour bien voir).</a:t>
            </a:r>
          </a:p>
          <a:p>
            <a:pPr lvl="1" algn="just">
              <a:spcBef>
                <a:spcPts val="0"/>
              </a:spcBef>
              <a:spcAft>
                <a:spcPts val="600"/>
              </a:spcAft>
              <a:buFont typeface="Arial" panose="020B0604020202020204" pitchFamily="34" charset="0"/>
              <a:buChar char="•"/>
            </a:pPr>
            <a:r>
              <a:rPr lang="fr-CA" sz="1200" dirty="0">
                <a:cs typeface="Calibri" pitchFamily="34" charset="0"/>
              </a:rPr>
              <a:t>La graduation n’est pas uniforme; pour une quantité de pluie donnée (</a:t>
            </a:r>
            <a:r>
              <a:rPr lang="fr-CA" sz="1200" dirty="0" err="1">
                <a:cs typeface="Calibri" pitchFamily="34" charset="0"/>
              </a:rPr>
              <a:t>e.g</a:t>
            </a:r>
            <a:r>
              <a:rPr lang="fr-CA" sz="1200" dirty="0">
                <a:cs typeface="Calibri" pitchFamily="34" charset="0"/>
              </a:rPr>
              <a:t>. 1 mm) la distance entre les lignes n’est pas la même en haut et en bas du réservoir.</a:t>
            </a:r>
          </a:p>
          <a:p>
            <a:pPr marL="230400" lvl="1" indent="-230400" algn="just">
              <a:spcBef>
                <a:spcPts val="0"/>
              </a:spcBef>
              <a:spcAft>
                <a:spcPts val="600"/>
              </a:spcAft>
              <a:buFont typeface="+mj-lt"/>
              <a:buAutoNum type="arabicPeriod" startAt="4"/>
            </a:pPr>
            <a:r>
              <a:rPr lang="fr-CA" sz="1200" b="1" dirty="0">
                <a:cs typeface="Calibri" pitchFamily="34" charset="0"/>
              </a:rPr>
              <a:t>Recueillir les idées/hypothèses des élèves au sujet des caractéristiques identifiées au point précédent</a:t>
            </a:r>
            <a:r>
              <a:rPr lang="fr-CA" sz="1200" dirty="0">
                <a:cs typeface="Calibri" pitchFamily="34" charset="0"/>
              </a:rPr>
              <a:t>. Comment expliquent-ils la forme et la graduation du pluviomètre ?</a:t>
            </a:r>
          </a:p>
          <a:p>
            <a:pPr marL="0" indent="0" algn="just">
              <a:spcBef>
                <a:spcPts val="0"/>
              </a:spcBef>
              <a:spcAft>
                <a:spcPts val="600"/>
              </a:spcAft>
              <a:buNone/>
            </a:pPr>
            <a:endParaRPr lang="fr-CA" sz="1200" dirty="0">
              <a:cs typeface="Calibri" pitchFamily="34" charset="0"/>
            </a:endParaRPr>
          </a:p>
        </p:txBody>
      </p:sp>
      <p:sp>
        <p:nvSpPr>
          <p:cNvPr id="8" name="Espace réservé du numéro de diapositive 1"/>
          <p:cNvSpPr txBox="1">
            <a:spLocks/>
          </p:cNvSpPr>
          <p:nvPr>
            <p:custDataLst>
              <p:tags r:id="rId2"/>
            </p:custDataLst>
          </p:nvPr>
        </p:nvSpPr>
        <p:spPr>
          <a:xfrm>
            <a:off x="5173973" y="8008203"/>
            <a:ext cx="1684027"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fr-CA" smtClean="0"/>
              <a:pPr/>
              <a:t>14</a:t>
            </a:fld>
            <a:endParaRPr lang="fr-CA" dirty="0"/>
          </a:p>
        </p:txBody>
      </p:sp>
      <p:sp>
        <p:nvSpPr>
          <p:cNvPr id="11" name="Title 3"/>
          <p:cNvSpPr txBox="1">
            <a:spLocks/>
          </p:cNvSpPr>
          <p:nvPr>
            <p:custDataLst>
              <p:tags r:id="rId3"/>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3. </a:t>
            </a:r>
            <a:r>
              <a:rPr lang="fr-FR" sz="2400" dirty="0">
                <a:latin typeface="Calibri" pitchFamily="34" charset="0"/>
                <a:cs typeface="Calibri" pitchFamily="34" charset="0"/>
              </a:rPr>
              <a:t>Le pluviomètre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graphicFrame>
        <p:nvGraphicFramePr>
          <p:cNvPr id="7" name="Tableau 16">
            <a:extLst>
              <a:ext uri="{FF2B5EF4-FFF2-40B4-BE49-F238E27FC236}">
                <a16:creationId xmlns:a16="http://schemas.microsoft.com/office/drawing/2014/main" id="{648C24D5-670D-435F-AF6A-B47A6B50629D}"/>
              </a:ext>
            </a:extLst>
          </p:cNvPr>
          <p:cNvGraphicFramePr>
            <a:graphicFrameLocks noGrp="1"/>
          </p:cNvGraphicFramePr>
          <p:nvPr>
            <p:custDataLst>
              <p:tags r:id="rId4"/>
            </p:custDataLst>
            <p:extLst>
              <p:ext uri="{D42A27DB-BD31-4B8C-83A1-F6EECF244321}">
                <p14:modId xmlns:p14="http://schemas.microsoft.com/office/powerpoint/2010/main" val="2452777559"/>
              </p:ext>
            </p:extLst>
          </p:nvPr>
        </p:nvGraphicFramePr>
        <p:xfrm>
          <a:off x="316324" y="6452870"/>
          <a:ext cx="5117999" cy="1996440"/>
        </p:xfrm>
        <a:graphic>
          <a:graphicData uri="http://schemas.openxmlformats.org/drawingml/2006/table">
            <a:tbl>
              <a:tblPr firstRow="1" bandRow="1">
                <a:tableStyleId>{69CF1AB2-1976-4502-BF36-3FF5EA218861}</a:tableStyleId>
              </a:tblPr>
              <a:tblGrid>
                <a:gridCol w="5117999">
                  <a:extLst>
                    <a:ext uri="{9D8B030D-6E8A-4147-A177-3AD203B41FA5}">
                      <a16:colId xmlns:a16="http://schemas.microsoft.com/office/drawing/2014/main" val="20000"/>
                    </a:ext>
                  </a:extLst>
                </a:gridCol>
              </a:tblGrid>
              <a:tr h="321370">
                <a:tc>
                  <a:txBody>
                    <a:bodyPr/>
                    <a:lstStyle/>
                    <a:p>
                      <a:pPr algn="ctr">
                        <a:spcBef>
                          <a:spcPts val="600"/>
                        </a:spcBef>
                      </a:pPr>
                      <a:r>
                        <a:rPr lang="fr-CA" sz="1400" b="1" dirty="0">
                          <a:latin typeface="Calibri" pitchFamily="34" charset="0"/>
                        </a:rPr>
                        <a:t>Principe général</a:t>
                      </a:r>
                    </a:p>
                    <a:p>
                      <a:pPr lvl="0" algn="just">
                        <a:spcBef>
                          <a:spcPts val="600"/>
                        </a:spcBef>
                        <a:buNone/>
                      </a:pPr>
                      <a:r>
                        <a:rPr lang="fr-CA" sz="1200" b="0" dirty="0">
                          <a:latin typeface="Calibri" pitchFamily="34" charset="0"/>
                          <a:cs typeface="Calibri" pitchFamily="34" charset="0"/>
                        </a:rPr>
                        <a:t>Pour mesurer une précipitation  de neige, on imagine simplement planter une règle dans le sol et mesurer la hauteur du couvert de neige.</a:t>
                      </a:r>
                    </a:p>
                    <a:p>
                      <a:pPr lvl="0" algn="just">
                        <a:spcBef>
                          <a:spcPts val="600"/>
                        </a:spcBef>
                        <a:buNone/>
                      </a:pPr>
                      <a:r>
                        <a:rPr lang="fr-CA" sz="1200" b="0" dirty="0">
                          <a:latin typeface="Calibri" pitchFamily="34" charset="0"/>
                          <a:cs typeface="Calibri" pitchFamily="34" charset="0"/>
                        </a:rPr>
                        <a:t>Le principe pour la pluie est exactement le même, à la différence que la hauteur de l’accumulation de pluie sera si petite qu’il faudra mesurer en millimètres.</a:t>
                      </a:r>
                    </a:p>
                    <a:p>
                      <a:pPr lvl="0" algn="just">
                        <a:spcBef>
                          <a:spcPts val="600"/>
                        </a:spcBef>
                        <a:buNone/>
                      </a:pPr>
                      <a:r>
                        <a:rPr lang="fr-CA" sz="1200" b="0" dirty="0">
                          <a:latin typeface="Calibri" pitchFamily="34" charset="0"/>
                          <a:cs typeface="Calibri" pitchFamily="34" charset="0"/>
                        </a:rPr>
                        <a:t>Précision à l’attention de l’</a:t>
                      </a:r>
                      <a:r>
                        <a:rPr lang="fr-CA" sz="1200" b="0" dirty="0" err="1">
                          <a:latin typeface="Calibri" pitchFamily="34" charset="0"/>
                          <a:cs typeface="Calibri" pitchFamily="34" charset="0"/>
                        </a:rPr>
                        <a:t>enseignant.e</a:t>
                      </a:r>
                      <a:r>
                        <a:rPr lang="fr-CA" sz="1200" b="0" dirty="0">
                          <a:latin typeface="Calibri" pitchFamily="34" charset="0"/>
                          <a:cs typeface="Calibri" pitchFamily="34" charset="0"/>
                        </a:rPr>
                        <a:t> uniquement : Puisque 1 centimètre cube d’eau est = à 1 millilitre, cela veut donc dire que sur une surface de 1 m², une accumulation de 1 mm de hauteur donne un volume total de 1 L (100 cm x 100 cm x 0.1 cm = 1000 cm³ = 1000 ml = 1 L).</a:t>
                      </a:r>
                      <a:endParaRPr lang="fr-CA" sz="1200" b="0" dirty="0">
                        <a:latin typeface="Calibri" pitchFamily="34" charset="0"/>
                      </a:endParaRPr>
                    </a:p>
                  </a:txBody>
                  <a:tcPr anchor="ctr"/>
                </a:tc>
                <a:extLst>
                  <a:ext uri="{0D108BD9-81ED-4DB2-BD59-A6C34878D82A}">
                    <a16:rowId xmlns:a16="http://schemas.microsoft.com/office/drawing/2014/main" val="10000"/>
                  </a:ext>
                </a:extLst>
              </a:tr>
            </a:tbl>
          </a:graphicData>
        </a:graphic>
      </p:graphicFrame>
      <p:pic>
        <p:nvPicPr>
          <p:cNvPr id="9" name="Image 8" descr="Symbole_météo-01.png"/>
          <p:cNvPicPr>
            <a:picLocks noChangeAspect="1"/>
          </p:cNvPicPr>
          <p:nvPr/>
        </p:nvPicPr>
        <p:blipFill>
          <a:blip r:embed="rId6"/>
          <a:stretch>
            <a:fillRect/>
          </a:stretch>
        </p:blipFill>
        <p:spPr>
          <a:xfrm>
            <a:off x="5228913" y="3673"/>
            <a:ext cx="1617099" cy="1617099"/>
          </a:xfrm>
          <a:prstGeom prst="rect">
            <a:avLst/>
          </a:prstGeom>
        </p:spPr>
      </p:pic>
    </p:spTree>
    <p:extLst>
      <p:ext uri="{BB962C8B-B14F-4D97-AF65-F5344CB8AC3E}">
        <p14:creationId xmlns:p14="http://schemas.microsoft.com/office/powerpoint/2010/main" val="3844640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43957" y="1243330"/>
            <a:ext cx="6770336" cy="5932170"/>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spcBef>
                <a:spcPts val="600"/>
              </a:spcBef>
              <a:buNone/>
            </a:pPr>
            <a:r>
              <a:rPr lang="fr-CA" sz="2400" i="1" dirty="0">
                <a:cs typeface="Calibri" pitchFamily="34" charset="0"/>
              </a:rPr>
              <a:t>Démonstration du principe du pluviomètre </a:t>
            </a:r>
          </a:p>
          <a:p>
            <a:pPr marL="228600" indent="-228600" algn="just">
              <a:spcBef>
                <a:spcPts val="600"/>
              </a:spcBef>
              <a:buFont typeface="+mj-lt"/>
              <a:buAutoNum type="arabicPeriod"/>
            </a:pPr>
            <a:r>
              <a:rPr lang="fr-CA" sz="1200" b="1" dirty="0">
                <a:cs typeface="Calibri" pitchFamily="34" charset="0"/>
              </a:rPr>
              <a:t>Montrer à la classe le récipient rectangulaire</a:t>
            </a:r>
            <a:r>
              <a:rPr lang="fr-CA" sz="1200" dirty="0">
                <a:cs typeface="Calibri" pitchFamily="34" charset="0"/>
              </a:rPr>
              <a:t>.</a:t>
            </a:r>
            <a:endParaRPr lang="fr-CA" sz="1200" b="1" dirty="0">
              <a:cs typeface="Calibri" pitchFamily="34" charset="0"/>
            </a:endParaRPr>
          </a:p>
          <a:p>
            <a:pPr marL="228600" indent="-228600" algn="ctr">
              <a:spcBef>
                <a:spcPts val="600"/>
              </a:spcBef>
              <a:buNone/>
            </a:pPr>
            <a:r>
              <a:rPr lang="fr-CA" sz="1200" b="1" i="1" dirty="0">
                <a:cs typeface="Calibri" pitchFamily="34" charset="0"/>
              </a:rPr>
              <a:t>« Imaginez que pour mesurer la précipitation de pluie nous avons laissé ce petit bac dehors pendant 24 heures. Voici l’eau qui s’est accumulée »</a:t>
            </a:r>
            <a:endParaRPr lang="fr-CA" sz="1200" dirty="0">
              <a:cs typeface="Calibri" pitchFamily="34" charset="0"/>
            </a:endParaRPr>
          </a:p>
          <a:p>
            <a:pPr marL="228600" indent="-228600" algn="just">
              <a:spcBef>
                <a:spcPts val="600"/>
              </a:spcBef>
              <a:buFont typeface="+mj-lt"/>
              <a:buAutoNum type="arabicPeriod" startAt="2"/>
            </a:pPr>
            <a:r>
              <a:rPr lang="fr-CA" sz="1200" b="1" dirty="0">
                <a:cs typeface="Calibri" pitchFamily="34" charset="0"/>
              </a:rPr>
              <a:t>Demander à un volontaire de venir mesurer la quantité d’eau. </a:t>
            </a:r>
            <a:r>
              <a:rPr lang="fr-CA" sz="1200" dirty="0">
                <a:cs typeface="Calibri" pitchFamily="34" charset="0"/>
              </a:rPr>
              <a:t>Demander à l’élève de dire à la classe si c’est facile de déterminer, avec une règle, s’il y a 3, 4 ou 5 mm d’eau dans le récipient ? Est-il 100% </a:t>
            </a:r>
            <a:r>
              <a:rPr lang="fr-CA" sz="1200" dirty="0" err="1">
                <a:cs typeface="Calibri" pitchFamily="34" charset="0"/>
              </a:rPr>
              <a:t>certain.e</a:t>
            </a:r>
            <a:r>
              <a:rPr lang="fr-CA" sz="1200" dirty="0">
                <a:cs typeface="Calibri" pitchFamily="34" charset="0"/>
              </a:rPr>
              <a:t> de sa mesure ?</a:t>
            </a:r>
            <a:endParaRPr lang="fr-CA" sz="1200" b="1" dirty="0">
              <a:cs typeface="Calibri" pitchFamily="34" charset="0"/>
            </a:endParaRPr>
          </a:p>
          <a:p>
            <a:pPr marL="228600" indent="-228600" algn="just">
              <a:spcBef>
                <a:spcPts val="600"/>
              </a:spcBef>
              <a:buFont typeface="+mj-lt"/>
              <a:buAutoNum type="arabicPeriod" startAt="2"/>
            </a:pPr>
            <a:r>
              <a:rPr lang="fr-CA" sz="1200" b="1" dirty="0">
                <a:cs typeface="Calibri" pitchFamily="34" charset="0"/>
              </a:rPr>
              <a:t>Prendre le verre gradué et le placer sous le récipient</a:t>
            </a:r>
            <a:r>
              <a:rPr lang="fr-CA" sz="1200" dirty="0">
                <a:cs typeface="Calibri" pitchFamily="34" charset="0"/>
              </a:rPr>
              <a:t> (tel qu’illustré sur la fiche TNI 1). </a:t>
            </a:r>
          </a:p>
          <a:p>
            <a:pPr marL="228600" indent="-228600" algn="ctr">
              <a:spcBef>
                <a:spcPts val="600"/>
              </a:spcBef>
              <a:buNone/>
            </a:pPr>
            <a:r>
              <a:rPr lang="fr-CA" sz="1200" b="1" i="1" dirty="0">
                <a:cs typeface="Calibri" pitchFamily="34" charset="0"/>
              </a:rPr>
              <a:t>« Maintenant, imaginez qu’il y a un trou au fond du récipient rectangulaire, de manière à ce que l’eau tombe dans le verre qui est en dessous. Est-ce que l’eau, une fois dans le verre, aura la même hauteur que dans le récipient rectangulaire ? Pourquoi ? »</a:t>
            </a:r>
            <a:r>
              <a:rPr lang="fr-CA" sz="1200" dirty="0">
                <a:cs typeface="Calibri" pitchFamily="34" charset="0"/>
              </a:rPr>
              <a:t> Recueillir les idées avant de continuer.</a:t>
            </a:r>
          </a:p>
          <a:p>
            <a:pPr marL="228600" indent="-228600" algn="just">
              <a:spcBef>
                <a:spcPts val="600"/>
              </a:spcBef>
              <a:buFont typeface="+mj-lt"/>
              <a:buAutoNum type="arabicPeriod" startAt="3"/>
            </a:pPr>
            <a:r>
              <a:rPr lang="fr-CA" sz="1200" b="1" dirty="0">
                <a:cs typeface="Calibri" pitchFamily="34" charset="0"/>
              </a:rPr>
              <a:t>Transférer l’eau du récipient dans le verre. </a:t>
            </a:r>
          </a:p>
          <a:p>
            <a:pPr marL="0" lvl="1" algn="ctr">
              <a:buNone/>
            </a:pPr>
            <a:r>
              <a:rPr lang="fr-CA" sz="1200" b="1" i="1" dirty="0">
                <a:cs typeface="Calibri" pitchFamily="34" charset="0"/>
              </a:rPr>
              <a:t>« Qu’observe-t-on ? Pourquoi ?»</a:t>
            </a:r>
            <a:r>
              <a:rPr lang="fr-CA" sz="1200" b="1" dirty="0">
                <a:cs typeface="Calibri" pitchFamily="34" charset="0"/>
              </a:rPr>
              <a:t> </a:t>
            </a:r>
          </a:p>
          <a:p>
            <a:pPr marL="0" lvl="1" algn="ctr">
              <a:buNone/>
            </a:pPr>
            <a:r>
              <a:rPr lang="fr-CA" sz="1200" dirty="0">
                <a:cs typeface="Calibri" pitchFamily="34" charset="0"/>
              </a:rPr>
              <a:t>La même quantité d’eau, une fois dans le verre, est plus haute car la surface du verre est plus petite que celle du récipient. À volume égal, si c’est moins large il faut que ce soit plus haut.</a:t>
            </a:r>
          </a:p>
          <a:p>
            <a:pPr marL="230400" lvl="1" indent="-230400" algn="just">
              <a:buFont typeface="+mj-lt"/>
              <a:buAutoNum type="arabicPeriod" startAt="4"/>
            </a:pPr>
            <a:r>
              <a:rPr lang="fr-CA" sz="1200" b="1" dirty="0">
                <a:cs typeface="Calibri" pitchFamily="34" charset="0"/>
              </a:rPr>
              <a:t>Demander aux élèves d’essayer de faire le lien avec la forme du pluviomètre</a:t>
            </a:r>
            <a:r>
              <a:rPr lang="fr-CA" sz="1200" dirty="0">
                <a:cs typeface="Calibri" pitchFamily="34" charset="0"/>
              </a:rPr>
              <a:t>. Recueillir les réflexions et les idées des élèves.</a:t>
            </a:r>
          </a:p>
          <a:p>
            <a:pPr marL="230400" lvl="1" indent="-230400" algn="just">
              <a:buFont typeface="+mj-lt"/>
              <a:buAutoNum type="arabicPeriod" startAt="4"/>
            </a:pPr>
            <a:r>
              <a:rPr lang="fr-CA" sz="1200" b="1" dirty="0">
                <a:cs typeface="Calibri" pitchFamily="34" charset="0"/>
              </a:rPr>
              <a:t>Afficher la fiche TNI 1 afin de réviser en groupe les points suivants :</a:t>
            </a:r>
          </a:p>
          <a:p>
            <a:pPr marL="230400" lvl="1" indent="-230400" algn="just">
              <a:buFont typeface="Arial" pitchFamily="34" charset="0"/>
              <a:buChar char="•"/>
            </a:pPr>
            <a:r>
              <a:rPr lang="fr-CA" sz="1200" dirty="0">
                <a:cs typeface="Calibri" pitchFamily="34" charset="0"/>
              </a:rPr>
              <a:t>L’ouverture du pluviomètre est plus grande, comme l’ouverture du récipient rectangulaire. </a:t>
            </a:r>
          </a:p>
          <a:p>
            <a:pPr marL="230400" lvl="1" indent="-230400" algn="just">
              <a:buFont typeface="Arial" pitchFamily="34" charset="0"/>
              <a:buChar char="•"/>
            </a:pPr>
            <a:r>
              <a:rPr lang="fr-CA" sz="1200" dirty="0">
                <a:cs typeface="Calibri" pitchFamily="34" charset="0"/>
              </a:rPr>
              <a:t>Par contre, le pluviomètre est plus étroit en bas, ce qui force l’eau à couler sur les côtés puis s’accumuler en bas (et ce faisant prendre de la hauteur).</a:t>
            </a:r>
          </a:p>
          <a:p>
            <a:pPr marL="230400" lvl="1" indent="-230400" algn="just">
              <a:buFont typeface="Arial" pitchFamily="34" charset="0"/>
              <a:buChar char="•"/>
            </a:pPr>
            <a:r>
              <a:rPr lang="fr-CA" sz="1200" dirty="0">
                <a:cs typeface="Calibri" pitchFamily="34" charset="0"/>
              </a:rPr>
              <a:t>La graduation du bas correspond à la hauteur qu’aurait gardée l’eau si elle était restée en haut. C’est ainsi plus facile à lire. (Voir encadré </a:t>
            </a:r>
            <a:r>
              <a:rPr lang="fr-CA" sz="1200" dirty="0" err="1">
                <a:cs typeface="Calibri" pitchFamily="34" charset="0"/>
              </a:rPr>
              <a:t>ci-bas</a:t>
            </a:r>
            <a:r>
              <a:rPr lang="fr-CA" sz="1200" dirty="0">
                <a:cs typeface="Calibri" pitchFamily="34" charset="0"/>
              </a:rPr>
              <a:t>.)</a:t>
            </a:r>
          </a:p>
        </p:txBody>
      </p:sp>
      <p:sp>
        <p:nvSpPr>
          <p:cNvPr id="8" name="Espace réservé du numéro de diapositive 1"/>
          <p:cNvSpPr txBox="1">
            <a:spLocks/>
          </p:cNvSpPr>
          <p:nvPr>
            <p:custDataLst>
              <p:tags r:id="rId2"/>
            </p:custDataLst>
          </p:nvPr>
        </p:nvSpPr>
        <p:spPr>
          <a:xfrm>
            <a:off x="5173973" y="8008203"/>
            <a:ext cx="1684027"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fr-CA" smtClean="0"/>
              <a:pPr/>
              <a:t>15</a:t>
            </a:fld>
            <a:endParaRPr lang="fr-CA" dirty="0"/>
          </a:p>
        </p:txBody>
      </p:sp>
      <p:sp>
        <p:nvSpPr>
          <p:cNvPr id="11" name="Title 3"/>
          <p:cNvSpPr txBox="1">
            <a:spLocks/>
          </p:cNvSpPr>
          <p:nvPr>
            <p:custDataLst>
              <p:tags r:id="rId3"/>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3. </a:t>
            </a:r>
            <a:r>
              <a:rPr lang="fr-FR" sz="2400" dirty="0">
                <a:latin typeface="Calibri" pitchFamily="34" charset="0"/>
                <a:cs typeface="Calibri" pitchFamily="34" charset="0"/>
              </a:rPr>
              <a:t>Le pluviomètre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graphicFrame>
        <p:nvGraphicFramePr>
          <p:cNvPr id="7" name="Tableau 16">
            <a:extLst>
              <a:ext uri="{FF2B5EF4-FFF2-40B4-BE49-F238E27FC236}">
                <a16:creationId xmlns:a16="http://schemas.microsoft.com/office/drawing/2014/main" id="{648C24D5-670D-435F-AF6A-B47A6B50629D}"/>
              </a:ext>
            </a:extLst>
          </p:cNvPr>
          <p:cNvGraphicFramePr>
            <a:graphicFrameLocks noGrp="1"/>
          </p:cNvGraphicFramePr>
          <p:nvPr>
            <p:custDataLst>
              <p:tags r:id="rId4"/>
            </p:custDataLst>
            <p:extLst>
              <p:ext uri="{D42A27DB-BD31-4B8C-83A1-F6EECF244321}">
                <p14:modId xmlns:p14="http://schemas.microsoft.com/office/powerpoint/2010/main" val="2452777559"/>
              </p:ext>
            </p:extLst>
          </p:nvPr>
        </p:nvGraphicFramePr>
        <p:xfrm>
          <a:off x="355107" y="6972300"/>
          <a:ext cx="4997943" cy="1554480"/>
        </p:xfrm>
        <a:graphic>
          <a:graphicData uri="http://schemas.openxmlformats.org/drawingml/2006/table">
            <a:tbl>
              <a:tblPr firstRow="1" bandRow="1">
                <a:tableStyleId>{69CF1AB2-1976-4502-BF36-3FF5EA218861}</a:tableStyleId>
              </a:tblPr>
              <a:tblGrid>
                <a:gridCol w="4997943">
                  <a:extLst>
                    <a:ext uri="{9D8B030D-6E8A-4147-A177-3AD203B41FA5}">
                      <a16:colId xmlns:a16="http://schemas.microsoft.com/office/drawing/2014/main" val="20000"/>
                    </a:ext>
                  </a:extLst>
                </a:gridCol>
              </a:tblGrid>
              <a:tr h="321370">
                <a:tc>
                  <a:txBody>
                    <a:bodyPr/>
                    <a:lstStyle/>
                    <a:p>
                      <a:pPr algn="ctr">
                        <a:spcBef>
                          <a:spcPts val="600"/>
                        </a:spcBef>
                      </a:pPr>
                      <a:r>
                        <a:rPr lang="fr-CA" sz="1400" b="1" dirty="0">
                          <a:latin typeface="Calibri" pitchFamily="34" charset="0"/>
                        </a:rPr>
                        <a:t>Avertissement : notions difficiles</a:t>
                      </a:r>
                    </a:p>
                    <a:p>
                      <a:pPr lvl="0" algn="just">
                        <a:spcBef>
                          <a:spcPts val="600"/>
                        </a:spcBef>
                        <a:buNone/>
                      </a:pPr>
                      <a:r>
                        <a:rPr lang="fr-CA" sz="1200" b="0" dirty="0">
                          <a:latin typeface="Calibri" pitchFamily="34" charset="0"/>
                          <a:cs typeface="Calibri" pitchFamily="34" charset="0"/>
                        </a:rPr>
                        <a:t>Pour de nombreux élèves de 3</a:t>
                      </a:r>
                      <a:r>
                        <a:rPr lang="fr-CA" sz="1200" b="0" baseline="30000" dirty="0">
                          <a:latin typeface="Calibri" pitchFamily="34" charset="0"/>
                          <a:cs typeface="Calibri" pitchFamily="34" charset="0"/>
                        </a:rPr>
                        <a:t>e</a:t>
                      </a:r>
                      <a:r>
                        <a:rPr lang="fr-CA" sz="1200" b="0" dirty="0">
                          <a:latin typeface="Calibri" pitchFamily="34" charset="0"/>
                          <a:cs typeface="Calibri" pitchFamily="34" charset="0"/>
                        </a:rPr>
                        <a:t>, la gymnastique mentale que nécessite le dernier point (la graduation du bas correspond à la hauteur qu’aurait gardée l’eau si elle était restée en haut) ne sera pas facile. Ne pas insister.</a:t>
                      </a:r>
                    </a:p>
                    <a:p>
                      <a:pPr lvl="0" algn="just">
                        <a:spcBef>
                          <a:spcPts val="600"/>
                        </a:spcBef>
                        <a:buNone/>
                      </a:pPr>
                      <a:r>
                        <a:rPr lang="fr-CA" sz="1200" b="0" dirty="0">
                          <a:latin typeface="Calibri" pitchFamily="34" charset="0"/>
                          <a:cs typeface="Calibri" pitchFamily="34" charset="0"/>
                        </a:rPr>
                        <a:t>Juste de constater qu’une même quantité d’eau prend de la hauteur dans un contenant plus étroit est en soi un apprentissage intéressant. Mais au final, la compréhension précise du fonctionnement du pluviomètre est secondaire. </a:t>
                      </a:r>
                      <a:endParaRPr lang="fr-CA" sz="1200" b="0" dirty="0">
                        <a:latin typeface="Calibri" pitchFamily="34" charset="0"/>
                      </a:endParaRPr>
                    </a:p>
                  </a:txBody>
                  <a:tcPr anchor="ctr"/>
                </a:tc>
                <a:extLst>
                  <a:ext uri="{0D108BD9-81ED-4DB2-BD59-A6C34878D82A}">
                    <a16:rowId xmlns:a16="http://schemas.microsoft.com/office/drawing/2014/main" val="10000"/>
                  </a:ext>
                </a:extLst>
              </a:tr>
            </a:tbl>
          </a:graphicData>
        </a:graphic>
      </p:graphicFrame>
      <p:pic>
        <p:nvPicPr>
          <p:cNvPr id="9" name="Image 8" descr="Symbole_météo-01.png"/>
          <p:cNvPicPr>
            <a:picLocks noChangeAspect="1"/>
          </p:cNvPicPr>
          <p:nvPr/>
        </p:nvPicPr>
        <p:blipFill>
          <a:blip r:embed="rId6"/>
          <a:stretch>
            <a:fillRect/>
          </a:stretch>
        </p:blipFill>
        <p:spPr>
          <a:xfrm>
            <a:off x="5228913" y="3673"/>
            <a:ext cx="1617099" cy="1617099"/>
          </a:xfrm>
          <a:prstGeom prst="rect">
            <a:avLst/>
          </a:prstGeom>
        </p:spPr>
      </p:pic>
    </p:spTree>
    <p:extLst>
      <p:ext uri="{BB962C8B-B14F-4D97-AF65-F5344CB8AC3E}">
        <p14:creationId xmlns:p14="http://schemas.microsoft.com/office/powerpoint/2010/main" val="3844640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4"/>
          <p:cNvSpPr>
            <a:spLocks noGrp="1"/>
          </p:cNvSpPr>
          <p:nvPr>
            <p:ph sz="half" idx="1"/>
            <p:custDataLst>
              <p:tags r:id="rId1"/>
            </p:custDataLst>
          </p:nvPr>
        </p:nvSpPr>
        <p:spPr>
          <a:xfrm>
            <a:off x="1777167" y="1239520"/>
            <a:ext cx="5029398" cy="6753443"/>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lgn="just">
              <a:spcBef>
                <a:spcPts val="600"/>
              </a:spcBef>
              <a:buNone/>
            </a:pPr>
            <a:r>
              <a:rPr lang="fr-FR" sz="2400" i="1" dirty="0">
                <a:cs typeface="Calibri" pitchFamily="34" charset="0"/>
              </a:rPr>
              <a:t>Vue d’ensemble</a:t>
            </a:r>
          </a:p>
          <a:p>
            <a:pPr marL="0" indent="0" algn="just">
              <a:spcBef>
                <a:spcPts val="600"/>
              </a:spcBef>
              <a:buNone/>
            </a:pPr>
            <a:r>
              <a:rPr lang="fr-FR" sz="1200" dirty="0">
                <a:cs typeface="Calibri" pitchFamily="34" charset="0"/>
              </a:rPr>
              <a:t>Les élèves discutent de ce qu’est le vent, en tant que phénomène météorologique, avant de se familiariser avec la girouette. En expérimentant, ils sont amenés à comprendre qu’il faut connaître les points cardinaux et savoir utiliser une rose des vents.</a:t>
            </a:r>
          </a:p>
          <a:p>
            <a:pPr marL="0" indent="0" algn="just">
              <a:spcBef>
                <a:spcPts val="600"/>
              </a:spcBef>
              <a:buNone/>
            </a:pPr>
            <a:endParaRPr lang="fr-FR" sz="1200" dirty="0">
              <a:cs typeface="Calibri" pitchFamily="34" charset="0"/>
            </a:endParaRPr>
          </a:p>
          <a:p>
            <a:pPr marL="0" indent="0" algn="just">
              <a:spcBef>
                <a:spcPts val="600"/>
              </a:spcBef>
              <a:buNone/>
            </a:pPr>
            <a:r>
              <a:rPr lang="fr-FR" sz="2400" i="1" dirty="0">
                <a:cs typeface="Calibri" pitchFamily="34" charset="0"/>
              </a:rPr>
              <a:t>Déroulement de l’activité</a:t>
            </a:r>
            <a:endParaRPr lang="fr-FR" sz="1200" dirty="0">
              <a:cs typeface="Calibri" pitchFamily="34" charset="0"/>
            </a:endParaRPr>
          </a:p>
          <a:p>
            <a:pPr marL="228600" indent="-228600" algn="just">
              <a:spcBef>
                <a:spcPts val="600"/>
              </a:spcBef>
              <a:buFont typeface="+mj-lt"/>
              <a:buAutoNum type="arabicPeriod"/>
            </a:pPr>
            <a:r>
              <a:rPr lang="fr-FR" sz="1200" dirty="0">
                <a:cs typeface="Calibri" pitchFamily="34" charset="0"/>
              </a:rPr>
              <a:t>Mise en situation (10 minutes)</a:t>
            </a:r>
          </a:p>
          <a:p>
            <a:pPr marL="228600" indent="-228600" algn="just">
              <a:spcBef>
                <a:spcPts val="600"/>
              </a:spcBef>
              <a:buFont typeface="+mj-lt"/>
              <a:buAutoNum type="arabicPeriod"/>
            </a:pPr>
            <a:r>
              <a:rPr lang="fr-CA" sz="1200" dirty="0">
                <a:cs typeface="Calibri" pitchFamily="34" charset="0"/>
              </a:rPr>
              <a:t>La girouette (10 minutes)</a:t>
            </a:r>
            <a:endParaRPr lang="fr-FR" sz="1200" dirty="0">
              <a:cs typeface="Calibri" pitchFamily="34" charset="0"/>
            </a:endParaRPr>
          </a:p>
          <a:p>
            <a:pPr marL="228600" indent="-228600" algn="just">
              <a:spcBef>
                <a:spcPts val="600"/>
              </a:spcBef>
              <a:buFont typeface="+mj-lt"/>
              <a:buAutoNum type="arabicPeriod"/>
            </a:pPr>
            <a:r>
              <a:rPr lang="fr-FR" sz="1200" dirty="0">
                <a:cs typeface="Calibri" pitchFamily="34" charset="0"/>
              </a:rPr>
              <a:t>La rose des vents (15 minutes)</a:t>
            </a:r>
          </a:p>
          <a:p>
            <a:pPr marL="228600" indent="-228600" algn="just">
              <a:spcBef>
                <a:spcPts val="600"/>
              </a:spcBef>
              <a:buNone/>
            </a:pPr>
            <a:endParaRPr lang="fr-FR" sz="1200" dirty="0">
              <a:cs typeface="Calibri" pitchFamily="34" charset="0"/>
            </a:endParaRPr>
          </a:p>
          <a:p>
            <a:pPr marL="0" indent="0" algn="just">
              <a:spcBef>
                <a:spcPts val="600"/>
              </a:spcBef>
              <a:buNone/>
            </a:pPr>
            <a:r>
              <a:rPr lang="fr-FR" sz="2400" i="1" dirty="0">
                <a:cs typeface="Calibri" pitchFamily="34" charset="0"/>
              </a:rPr>
              <a:t>Mise en situation</a:t>
            </a:r>
          </a:p>
          <a:p>
            <a:pPr marL="0" indent="0" algn="just">
              <a:spcBef>
                <a:spcPts val="600"/>
              </a:spcBef>
              <a:buNone/>
            </a:pPr>
            <a:r>
              <a:rPr lang="fr-FR" sz="1200" dirty="0">
                <a:cs typeface="Calibri" pitchFamily="34" charset="0"/>
              </a:rPr>
              <a:t>Faire un retour sur les deux premiers phénomènes météorologiques mentionnés jusqu’ici : </a:t>
            </a:r>
            <a:r>
              <a:rPr lang="fr-FR" sz="1200" i="1" dirty="0">
                <a:cs typeface="Calibri" pitchFamily="34" charset="0"/>
              </a:rPr>
              <a:t>la température </a:t>
            </a:r>
            <a:r>
              <a:rPr lang="fr-FR" sz="1200" dirty="0">
                <a:cs typeface="Calibri" pitchFamily="34" charset="0"/>
              </a:rPr>
              <a:t>et </a:t>
            </a:r>
            <a:r>
              <a:rPr lang="fr-FR" sz="1200" i="1" dirty="0">
                <a:cs typeface="Calibri" pitchFamily="34" charset="0"/>
              </a:rPr>
              <a:t>la pluie (précipitations).</a:t>
            </a:r>
          </a:p>
          <a:p>
            <a:pPr marL="0" indent="0" algn="ctr">
              <a:spcBef>
                <a:spcPts val="600"/>
              </a:spcBef>
              <a:buNone/>
            </a:pPr>
            <a:r>
              <a:rPr lang="fr-FR" sz="1200" b="1" i="1" dirty="0">
                <a:cs typeface="Calibri" pitchFamily="34" charset="0"/>
              </a:rPr>
              <a:t>« Nous allons maintenant nous intéresser au vent. </a:t>
            </a:r>
            <a:r>
              <a:rPr lang="fr-CA" sz="1200" b="1" i="1" dirty="0">
                <a:cs typeface="Calibri" pitchFamily="34" charset="0"/>
              </a:rPr>
              <a:t>Qu’est-ce que le vent au juste </a:t>
            </a:r>
            <a:r>
              <a:rPr lang="fr-FR" sz="1200" b="1" i="1" dirty="0">
                <a:cs typeface="Calibri" pitchFamily="34" charset="0"/>
              </a:rPr>
              <a:t>? » </a:t>
            </a:r>
            <a:endParaRPr lang="fr-FR" sz="1200" i="1" dirty="0">
              <a:cs typeface="Calibri" pitchFamily="34" charset="0"/>
            </a:endParaRPr>
          </a:p>
          <a:p>
            <a:pPr marL="0" indent="0" algn="just">
              <a:spcBef>
                <a:spcPts val="600"/>
              </a:spcBef>
              <a:buNone/>
            </a:pPr>
            <a:r>
              <a:rPr lang="fr-CA" sz="1200" dirty="0">
                <a:cs typeface="Calibri" pitchFamily="34" charset="0"/>
              </a:rPr>
              <a:t>Demander aux élèves s’ils peuvent donner une </a:t>
            </a:r>
            <a:r>
              <a:rPr lang="fr-CA" sz="1200" b="1" dirty="0">
                <a:cs typeface="Calibri" pitchFamily="34" charset="0"/>
              </a:rPr>
              <a:t>définition précise</a:t>
            </a:r>
            <a:r>
              <a:rPr lang="fr-CA" sz="1200" dirty="0">
                <a:cs typeface="Calibri" pitchFamily="34" charset="0"/>
              </a:rPr>
              <a:t> de ce qu’est le vent. Au besoin, les aider en leur posant des questions :</a:t>
            </a:r>
          </a:p>
          <a:p>
            <a:pPr algn="just">
              <a:spcBef>
                <a:spcPts val="600"/>
              </a:spcBef>
              <a:buFont typeface="Arial" panose="020B0604020202020204" pitchFamily="34" charset="0"/>
              <a:buChar char="•"/>
            </a:pPr>
            <a:r>
              <a:rPr lang="fr-CA" sz="1200" b="1" i="1" dirty="0">
                <a:cs typeface="Calibri" pitchFamily="34" charset="0"/>
              </a:rPr>
              <a:t>« Peut-on créer du vent nous-mêmes, à l’intérieur ? »</a:t>
            </a:r>
            <a:r>
              <a:rPr lang="fr-CA" sz="1200" dirty="0">
                <a:cs typeface="Calibri" pitchFamily="34" charset="0"/>
              </a:rPr>
              <a:t> Oui, avec un sèche-cheveux, un éventail, en soufflant, etc.</a:t>
            </a:r>
          </a:p>
          <a:p>
            <a:pPr algn="just">
              <a:spcBef>
                <a:spcPts val="600"/>
              </a:spcBef>
              <a:buFont typeface="Arial" panose="020B0604020202020204" pitchFamily="34" charset="0"/>
              <a:buChar char="•"/>
            </a:pPr>
            <a:r>
              <a:rPr lang="fr-CA" sz="1200" b="1" i="1" dirty="0">
                <a:cs typeface="Calibri" pitchFamily="34" charset="0"/>
              </a:rPr>
              <a:t>« Le vent est-il toujours pareil, d’un jour à l’autre ? Si ce n’est pas le cas, en quoi change-t-il  ? »</a:t>
            </a:r>
            <a:r>
              <a:rPr lang="fr-CA" sz="1200" i="1" dirty="0">
                <a:cs typeface="Calibri" pitchFamily="34" charset="0"/>
              </a:rPr>
              <a:t> </a:t>
            </a:r>
            <a:r>
              <a:rPr lang="fr-CA" sz="1200" dirty="0">
                <a:cs typeface="Calibri" pitchFamily="34" charset="0"/>
              </a:rPr>
              <a:t>D’un jour à l’autre, il change de </a:t>
            </a:r>
            <a:r>
              <a:rPr lang="fr-CA" sz="1200" i="1" dirty="0">
                <a:cs typeface="Calibri" pitchFamily="34" charset="0"/>
              </a:rPr>
              <a:t>force</a:t>
            </a:r>
            <a:r>
              <a:rPr lang="fr-CA" sz="1200" dirty="0">
                <a:cs typeface="Calibri" pitchFamily="34" charset="0"/>
              </a:rPr>
              <a:t> et de </a:t>
            </a:r>
            <a:r>
              <a:rPr lang="fr-CA" sz="1200" i="1" dirty="0">
                <a:cs typeface="Calibri" pitchFamily="34" charset="0"/>
              </a:rPr>
              <a:t>direction</a:t>
            </a:r>
            <a:r>
              <a:rPr lang="fr-CA" sz="1200" dirty="0">
                <a:cs typeface="Calibri" pitchFamily="34" charset="0"/>
              </a:rPr>
              <a:t>.</a:t>
            </a:r>
            <a:endParaRPr lang="fr-CA" sz="1200" i="1"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r>
              <a:rPr lang="fr-CA" sz="1200" dirty="0">
                <a:cs typeface="Calibri" pitchFamily="34" charset="0"/>
              </a:rPr>
              <a:t>Conclusions recherchées : </a:t>
            </a:r>
            <a:endParaRPr lang="fr-CA" sz="1200" b="1" i="1" dirty="0">
              <a:cs typeface="Calibri" pitchFamily="34" charset="0"/>
            </a:endParaRPr>
          </a:p>
          <a:p>
            <a:pPr marL="432000" indent="-432000" algn="just">
              <a:spcBef>
                <a:spcPts val="600"/>
              </a:spcBef>
              <a:buFont typeface="Arial" pitchFamily="34" charset="0"/>
              <a:buChar char="•"/>
            </a:pPr>
            <a:r>
              <a:rPr lang="fr-CA" sz="1200" dirty="0">
                <a:cs typeface="Calibri" pitchFamily="34" charset="0"/>
              </a:rPr>
              <a:t>Le vent, c’est de l’air en déplacement. </a:t>
            </a:r>
          </a:p>
          <a:p>
            <a:pPr marL="432000" indent="-432000" algn="just">
              <a:spcBef>
                <a:spcPts val="600"/>
              </a:spcBef>
              <a:buFont typeface="Arial" pitchFamily="34" charset="0"/>
              <a:buChar char="•"/>
            </a:pPr>
            <a:r>
              <a:rPr lang="fr-CA" sz="1200" dirty="0">
                <a:cs typeface="Calibri" pitchFamily="34" charset="0"/>
              </a:rPr>
              <a:t>Il se caractérise par sa </a:t>
            </a:r>
            <a:r>
              <a:rPr lang="fr-CA" sz="1200" b="1" dirty="0">
                <a:cs typeface="Calibri" pitchFamily="34" charset="0"/>
              </a:rPr>
              <a:t>force</a:t>
            </a:r>
            <a:r>
              <a:rPr lang="fr-CA" sz="1200" dirty="0">
                <a:cs typeface="Calibri" pitchFamily="34" charset="0"/>
              </a:rPr>
              <a:t> et sa </a:t>
            </a:r>
            <a:r>
              <a:rPr lang="fr-CA" sz="1200" b="1" dirty="0">
                <a:cs typeface="Calibri" pitchFamily="34" charset="0"/>
              </a:rPr>
              <a:t>direction</a:t>
            </a:r>
            <a:r>
              <a:rPr lang="fr-CA" sz="1200" dirty="0">
                <a:cs typeface="Calibri" pitchFamily="34" charset="0"/>
              </a:rPr>
              <a:t>. </a:t>
            </a:r>
            <a:endParaRPr lang="fr-FR" sz="1200" dirty="0">
              <a:cs typeface="Calibri" pitchFamily="34" charset="0"/>
            </a:endParaRPr>
          </a:p>
          <a:p>
            <a:pPr marL="0" indent="0" algn="ctr">
              <a:spcBef>
                <a:spcPts val="600"/>
              </a:spcBef>
              <a:buNone/>
            </a:pPr>
            <a:endParaRPr lang="fr-FR" sz="1200" b="1" i="1" dirty="0">
              <a:cs typeface="Calibri" pitchFamily="34" charset="0"/>
            </a:endParaRPr>
          </a:p>
          <a:p>
            <a:pPr marL="0" indent="0" algn="ctr">
              <a:spcBef>
                <a:spcPts val="600"/>
              </a:spcBef>
              <a:buNone/>
            </a:pPr>
            <a:endParaRPr lang="fr-FR" sz="1200" i="1"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600"/>
              </a:spcBef>
              <a:buNone/>
            </a:pPr>
            <a:endParaRPr lang="fr-CA" sz="1200" dirty="0">
              <a:cs typeface="Calibri" pitchFamily="34" charset="0"/>
            </a:endParaRPr>
          </a:p>
          <a:p>
            <a:pPr marL="0" indent="0" algn="just">
              <a:spcBef>
                <a:spcPts val="600"/>
              </a:spcBef>
              <a:buNone/>
            </a:pPr>
            <a:endParaRPr lang="fr-CA" sz="1200" dirty="0">
              <a:cs typeface="Calibri" pitchFamily="34" charset="0"/>
            </a:endParaRPr>
          </a:p>
          <a:p>
            <a:pPr marL="0" lvl="0" indent="0" algn="just">
              <a:spcBef>
                <a:spcPts val="600"/>
              </a:spcBef>
              <a:buFontTx/>
              <a:buChar char="-"/>
            </a:pPr>
            <a:endParaRPr lang="fr-CA" sz="1200"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endParaRPr lang="fr-CA" sz="1200" dirty="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501576" y="7992963"/>
            <a:ext cx="1356424" cy="1135797"/>
          </a:xfrm>
        </p:spPr>
        <p:txBody>
          <a:bodyPr/>
          <a:lstStyle/>
          <a:p>
            <a:fld id="{027FB875-5C85-AB42-9DC5-178568A424B8}" type="slidenum">
              <a:rPr lang="fr-CA" smtClean="0"/>
              <a:pPr/>
              <a:t>16</a:t>
            </a:fld>
            <a:endParaRPr lang="fr-CA" dirty="0"/>
          </a:p>
        </p:txBody>
      </p:sp>
      <p:graphicFrame>
        <p:nvGraphicFramePr>
          <p:cNvPr id="7" name="Tableau 16">
            <a:extLst>
              <a:ext uri="{FF2B5EF4-FFF2-40B4-BE49-F238E27FC236}">
                <a16:creationId xmlns:a16="http://schemas.microsoft.com/office/drawing/2014/main" id="{648C24D5-670D-435F-AF6A-B47A6B50629D}"/>
              </a:ext>
            </a:extLst>
          </p:cNvPr>
          <p:cNvGraphicFramePr>
            <a:graphicFrameLocks noGrp="1"/>
          </p:cNvGraphicFramePr>
          <p:nvPr>
            <p:custDataLst>
              <p:tags r:id="rId3"/>
            </p:custDataLst>
            <p:extLst>
              <p:ext uri="{D42A27DB-BD31-4B8C-83A1-F6EECF244321}">
                <p14:modId xmlns:p14="http://schemas.microsoft.com/office/powerpoint/2010/main" val="2452777559"/>
              </p:ext>
            </p:extLst>
          </p:nvPr>
        </p:nvGraphicFramePr>
        <p:xfrm>
          <a:off x="43957" y="1247200"/>
          <a:ext cx="1670543" cy="335280"/>
        </p:xfrm>
        <a:graphic>
          <a:graphicData uri="http://schemas.openxmlformats.org/drawingml/2006/table">
            <a:tbl>
              <a:tblPr firstRow="1" bandRow="1">
                <a:tableStyleId>{69CF1AB2-1976-4502-BF36-3FF5EA218861}</a:tableStyleId>
              </a:tblPr>
              <a:tblGrid>
                <a:gridCol w="1670543">
                  <a:extLst>
                    <a:ext uri="{9D8B030D-6E8A-4147-A177-3AD203B41FA5}">
                      <a16:colId xmlns:a16="http://schemas.microsoft.com/office/drawing/2014/main" val="20000"/>
                    </a:ext>
                  </a:extLst>
                </a:gridCol>
              </a:tblGrid>
              <a:tr h="321370">
                <a:tc>
                  <a:txBody>
                    <a:bodyPr/>
                    <a:lstStyle/>
                    <a:p>
                      <a:endParaRPr lang="fr-FR" sz="200" dirty="0"/>
                    </a:p>
                    <a:p>
                      <a:pPr algn="ctr"/>
                      <a:r>
                        <a:rPr lang="fr-FR" sz="1400" dirty="0"/>
                        <a:t>Durée :  </a:t>
                      </a:r>
                      <a:r>
                        <a:rPr lang="fr-FR" sz="1400" b="0" dirty="0"/>
                        <a:t>35 </a:t>
                      </a:r>
                      <a:r>
                        <a:rPr lang="fr-FR" sz="1400" b="0" baseline="0" dirty="0"/>
                        <a:t>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8" name="Espace réservé du contenu 5">
            <a:extLst>
              <a:ext uri="{FF2B5EF4-FFF2-40B4-BE49-F238E27FC236}">
                <a16:creationId xmlns:a16="http://schemas.microsoft.com/office/drawing/2014/main" id="{3B8F5062-45E2-46EF-B148-01239DBE67DE}"/>
              </a:ext>
            </a:extLst>
          </p:cNvPr>
          <p:cNvGraphicFramePr>
            <a:graphicFrameLocks/>
          </p:cNvGraphicFramePr>
          <p:nvPr>
            <p:custDataLst>
              <p:tags r:id="rId4"/>
            </p:custDataLst>
            <p:extLst>
              <p:ext uri="{D42A27DB-BD31-4B8C-83A1-F6EECF244321}">
                <p14:modId xmlns:p14="http://schemas.microsoft.com/office/powerpoint/2010/main" val="2523752058"/>
              </p:ext>
            </p:extLst>
          </p:nvPr>
        </p:nvGraphicFramePr>
        <p:xfrm>
          <a:off x="43957" y="1693015"/>
          <a:ext cx="1670543" cy="1791069"/>
        </p:xfrm>
        <a:graphic>
          <a:graphicData uri="http://schemas.openxmlformats.org/drawingml/2006/table">
            <a:tbl>
              <a:tblPr firstRow="1" bandRow="1">
                <a:tableStyleId>{5C22544A-7EE6-4342-B048-85BDC9FD1C3A}</a:tableStyleId>
              </a:tblPr>
              <a:tblGrid>
                <a:gridCol w="340101">
                  <a:extLst>
                    <a:ext uri="{9D8B030D-6E8A-4147-A177-3AD203B41FA5}">
                      <a16:colId xmlns:a16="http://schemas.microsoft.com/office/drawing/2014/main" val="20000"/>
                    </a:ext>
                  </a:extLst>
                </a:gridCol>
                <a:gridCol w="1330442">
                  <a:extLst>
                    <a:ext uri="{9D8B030D-6E8A-4147-A177-3AD203B41FA5}">
                      <a16:colId xmlns:a16="http://schemas.microsoft.com/office/drawing/2014/main" val="20001"/>
                    </a:ext>
                  </a:extLst>
                </a:gridCol>
              </a:tblGrid>
              <a:tr h="297549">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9754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a:t>Pour l’enseignant</a:t>
                      </a:r>
                      <a:endParaRPr lang="fr-FR" sz="1200" b="1"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1"/>
                  </a:ext>
                </a:extLst>
              </a:tr>
              <a:tr h="279557">
                <a:tc>
                  <a:txBody>
                    <a:bodyPr/>
                    <a:lstStyle/>
                    <a:p>
                      <a:pPr algn="ctr"/>
                      <a:r>
                        <a:rPr lang="fr-FR" sz="1200" dirty="0"/>
                        <a:t>1</a:t>
                      </a:r>
                    </a:p>
                    <a:p>
                      <a:pPr algn="ctr"/>
                      <a:r>
                        <a:rPr lang="fr-FR" sz="1200" dirty="0"/>
                        <a:t>1</a:t>
                      </a:r>
                    </a:p>
                    <a:p>
                      <a:pPr algn="ctr"/>
                      <a:r>
                        <a:rPr lang="fr-FR" sz="1200" dirty="0"/>
                        <a:t>1</a:t>
                      </a:r>
                    </a:p>
                    <a:p>
                      <a:pPr algn="ctr"/>
                      <a:r>
                        <a:rPr lang="fr-FR" sz="1200" dirty="0"/>
                        <a:t>1</a:t>
                      </a:r>
                      <a:endParaRPr lang="fr-FR" sz="1200" dirty="0">
                        <a:latin typeface="Calibri" pitchFamily="34" charset="0"/>
                        <a:cs typeface="Calibri" pitchFamily="34" charset="0"/>
                      </a:endParaRPr>
                    </a:p>
                  </a:txBody>
                  <a:tcPr/>
                </a:tc>
                <a:tc>
                  <a:txBody>
                    <a:bodyPr/>
                    <a:lstStyle/>
                    <a:p>
                      <a:pPr algn="l"/>
                      <a:r>
                        <a:rPr lang="fr-FR" sz="1200" kern="1200" dirty="0"/>
                        <a:t>Boussole</a:t>
                      </a:r>
                    </a:p>
                    <a:p>
                      <a:pPr algn="l"/>
                      <a:r>
                        <a:rPr lang="fr-FR" sz="1200" kern="1200" dirty="0"/>
                        <a:t>Rose des vents</a:t>
                      </a:r>
                    </a:p>
                    <a:p>
                      <a:pPr algn="l"/>
                      <a:r>
                        <a:rPr lang="fr-FR" sz="1200" kern="1200" dirty="0"/>
                        <a:t>Girouette</a:t>
                      </a:r>
                    </a:p>
                    <a:p>
                      <a:pPr algn="l"/>
                      <a:r>
                        <a:rPr lang="fr-FR" sz="1200" kern="1200" dirty="0"/>
                        <a:t>Ventilateur</a:t>
                      </a:r>
                    </a:p>
                    <a:p>
                      <a:pPr algn="l"/>
                      <a:r>
                        <a:rPr lang="fr-FR" sz="1200" kern="1200" dirty="0">
                          <a:hlinkClick r:id="rId8" action="ppaction://hlinksldjump"/>
                        </a:rPr>
                        <a:t>Fiche théorique 1</a:t>
                      </a:r>
                    </a:p>
                    <a:p>
                      <a:pPr algn="l"/>
                      <a:r>
                        <a:rPr lang="fr-FR" sz="1200" kern="1200" dirty="0">
                          <a:hlinkClick r:id="rId9" action="ppaction://hlinksldjump"/>
                        </a:rPr>
                        <a:t>Fiche</a:t>
                      </a:r>
                      <a:r>
                        <a:rPr lang="fr-FR" sz="1200" kern="1200" baseline="0" dirty="0">
                          <a:hlinkClick r:id="rId9" action="ppaction://hlinksldjump"/>
                        </a:rPr>
                        <a:t> TNI 2</a:t>
                      </a:r>
                      <a:endParaRPr lang="fr-FR" sz="1200" kern="1200" dirty="0">
                        <a:solidFill>
                          <a:schemeClr val="dk1"/>
                        </a:solidFill>
                        <a:latin typeface="Calibri" pitchFamily="34" charset="0"/>
                        <a:ea typeface="+mn-ea"/>
                        <a:cs typeface="Calibri" pitchFamily="34" charset="0"/>
                      </a:endParaRPr>
                    </a:p>
                  </a:txBody>
                  <a:tcPr/>
                </a:tc>
                <a:extLst>
                  <a:ext uri="{0D108BD9-81ED-4DB2-BD59-A6C34878D82A}">
                    <a16:rowId xmlns:a16="http://schemas.microsoft.com/office/drawing/2014/main" val="10002"/>
                  </a:ext>
                </a:extLst>
              </a:tr>
            </a:tbl>
          </a:graphicData>
        </a:graphic>
      </p:graphicFrame>
      <p:sp>
        <p:nvSpPr>
          <p:cNvPr id="15" name="Title 3"/>
          <p:cNvSpPr txBox="1">
            <a:spLocks/>
          </p:cNvSpPr>
          <p:nvPr>
            <p:custDataLst>
              <p:tags r:id="rId5"/>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4. </a:t>
            </a:r>
            <a:r>
              <a:rPr lang="fr-FR" sz="2400" dirty="0">
                <a:latin typeface="Calibri" pitchFamily="34" charset="0"/>
                <a:cs typeface="Calibri" pitchFamily="34" charset="0"/>
              </a:rPr>
              <a:t>La girouette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graphicFrame>
        <p:nvGraphicFramePr>
          <p:cNvPr id="10" name="Tableau 16">
            <a:extLst>
              <a:ext uri="{FF2B5EF4-FFF2-40B4-BE49-F238E27FC236}">
                <a16:creationId xmlns:a16="http://schemas.microsoft.com/office/drawing/2014/main" id="{648C24D5-670D-435F-AF6A-B47A6B50629D}"/>
              </a:ext>
            </a:extLst>
          </p:cNvPr>
          <p:cNvGraphicFramePr>
            <a:graphicFrameLocks noGrp="1"/>
          </p:cNvGraphicFramePr>
          <p:nvPr>
            <p:custDataLst>
              <p:tags r:id="rId6"/>
            </p:custDataLst>
            <p:extLst>
              <p:ext uri="{D42A27DB-BD31-4B8C-83A1-F6EECF244321}">
                <p14:modId xmlns:p14="http://schemas.microsoft.com/office/powerpoint/2010/main" val="2452777559"/>
              </p:ext>
            </p:extLst>
          </p:nvPr>
        </p:nvGraphicFramePr>
        <p:xfrm>
          <a:off x="43957" y="3651250"/>
          <a:ext cx="1670543" cy="2103120"/>
        </p:xfrm>
        <a:graphic>
          <a:graphicData uri="http://schemas.openxmlformats.org/drawingml/2006/table">
            <a:tbl>
              <a:tblPr firstRow="1" bandRow="1">
                <a:tableStyleId>{69CF1AB2-1976-4502-BF36-3FF5EA218861}</a:tableStyleId>
              </a:tblPr>
              <a:tblGrid>
                <a:gridCol w="1670543">
                  <a:extLst>
                    <a:ext uri="{9D8B030D-6E8A-4147-A177-3AD203B41FA5}">
                      <a16:colId xmlns:a16="http://schemas.microsoft.com/office/drawing/2014/main" val="20000"/>
                    </a:ext>
                  </a:extLst>
                </a:gridCol>
              </a:tblGrid>
              <a:tr h="321370">
                <a:tc>
                  <a:txBody>
                    <a:bodyPr/>
                    <a:lstStyle/>
                    <a:p>
                      <a:pPr algn="ctr">
                        <a:spcBef>
                          <a:spcPts val="600"/>
                        </a:spcBef>
                      </a:pPr>
                      <a:r>
                        <a:rPr lang="fr-CA" sz="1400" b="1" dirty="0">
                          <a:latin typeface="Calibri" pitchFamily="34" charset="0"/>
                        </a:rPr>
                        <a:t>La direction du vent</a:t>
                      </a:r>
                    </a:p>
                    <a:p>
                      <a:pPr algn="just">
                        <a:spcBef>
                          <a:spcPts val="600"/>
                        </a:spcBef>
                      </a:pPr>
                      <a:r>
                        <a:rPr lang="fr-FR" sz="1200" b="0" dirty="0">
                          <a:latin typeface="Calibri" pitchFamily="34" charset="0"/>
                          <a:cs typeface="Calibri" pitchFamily="34" charset="0"/>
                        </a:rPr>
                        <a:t>Attention ! : Donner la direction du vent signifie dire d'où il vient,</a:t>
                      </a:r>
                      <a:r>
                        <a:rPr lang="fr-FR" sz="1200" b="0" baseline="0" dirty="0">
                          <a:latin typeface="Calibri" pitchFamily="34" charset="0"/>
                          <a:cs typeface="Calibri" pitchFamily="34" charset="0"/>
                        </a:rPr>
                        <a:t> </a:t>
                      </a:r>
                      <a:r>
                        <a:rPr lang="fr-FR" sz="1200" b="0" i="1" baseline="0" dirty="0">
                          <a:latin typeface="Calibri" pitchFamily="34" charset="0"/>
                          <a:cs typeface="Calibri" pitchFamily="34" charset="0"/>
                        </a:rPr>
                        <a:t>pas</a:t>
                      </a:r>
                      <a:r>
                        <a:rPr lang="fr-FR" sz="1200" b="0" baseline="0" dirty="0">
                          <a:latin typeface="Calibri" pitchFamily="34" charset="0"/>
                          <a:cs typeface="Calibri" pitchFamily="34" charset="0"/>
                        </a:rPr>
                        <a:t> vers où il va.</a:t>
                      </a:r>
                      <a:r>
                        <a:rPr lang="fr-FR" sz="1200" b="0" dirty="0">
                          <a:latin typeface="Calibri" pitchFamily="34" charset="0"/>
                          <a:cs typeface="Calibri" pitchFamily="34" charset="0"/>
                        </a:rPr>
                        <a:t> </a:t>
                      </a:r>
                    </a:p>
                    <a:p>
                      <a:pPr algn="just">
                        <a:spcBef>
                          <a:spcPts val="600"/>
                        </a:spcBef>
                      </a:pPr>
                      <a:r>
                        <a:rPr lang="fr-FR" sz="1200" b="0" dirty="0">
                          <a:latin typeface="Calibri" pitchFamily="34" charset="0"/>
                          <a:cs typeface="Calibri" pitchFamily="34" charset="0"/>
                        </a:rPr>
                        <a:t>Lorsqu’on dit: «</a:t>
                      </a:r>
                      <a:r>
                        <a:rPr lang="fr-FR" sz="1200" b="0" i="1" dirty="0">
                          <a:latin typeface="Calibri" pitchFamily="34" charset="0"/>
                          <a:cs typeface="Calibri" pitchFamily="34" charset="0"/>
                        </a:rPr>
                        <a:t> C’est un vent d’ouest</a:t>
                      </a:r>
                      <a:r>
                        <a:rPr lang="fr-FR" sz="1200" b="0" dirty="0">
                          <a:latin typeface="Calibri" pitchFamily="34" charset="0"/>
                          <a:cs typeface="Calibri" pitchFamily="34" charset="0"/>
                        </a:rPr>
                        <a:t> », cela veut dire que le vent souffle vers l’est et qu’il vient de l’ouest.</a:t>
                      </a:r>
                    </a:p>
                  </a:txBody>
                  <a:tcPr anchor="ctr"/>
                </a:tc>
                <a:extLst>
                  <a:ext uri="{0D108BD9-81ED-4DB2-BD59-A6C34878D82A}">
                    <a16:rowId xmlns:a16="http://schemas.microsoft.com/office/drawing/2014/main" val="10000"/>
                  </a:ext>
                </a:extLst>
              </a:tr>
            </a:tbl>
          </a:graphicData>
        </a:graphic>
      </p:graphicFrame>
      <p:pic>
        <p:nvPicPr>
          <p:cNvPr id="9" name="Image 8" descr="Symbole_météo-01.png"/>
          <p:cNvPicPr>
            <a:picLocks noChangeAspect="1"/>
          </p:cNvPicPr>
          <p:nvPr/>
        </p:nvPicPr>
        <p:blipFill>
          <a:blip r:embed="rId10"/>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634480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4"/>
          <p:cNvSpPr>
            <a:spLocks noGrp="1"/>
          </p:cNvSpPr>
          <p:nvPr>
            <p:ph sz="half" idx="1"/>
            <p:custDataLst>
              <p:tags r:id="rId1"/>
            </p:custDataLst>
          </p:nvPr>
        </p:nvSpPr>
        <p:spPr>
          <a:xfrm>
            <a:off x="65110" y="1242061"/>
            <a:ext cx="6727780" cy="7654290"/>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lgn="just">
              <a:spcBef>
                <a:spcPts val="600"/>
              </a:spcBef>
              <a:buNone/>
            </a:pPr>
            <a:r>
              <a:rPr lang="fr-CA" sz="2400" i="1" dirty="0">
                <a:cs typeface="Calibri" pitchFamily="34" charset="0"/>
              </a:rPr>
              <a:t>La girouette</a:t>
            </a:r>
          </a:p>
          <a:p>
            <a:pPr marL="0" indent="0" algn="ctr">
              <a:spcBef>
                <a:spcPts val="600"/>
              </a:spcBef>
              <a:buNone/>
            </a:pPr>
            <a:r>
              <a:rPr lang="fr-FR" sz="1200" b="1" i="1" dirty="0">
                <a:cs typeface="Calibri" pitchFamily="34" charset="0"/>
              </a:rPr>
              <a:t>« Pour commencer, nous allons nous intéresser à la </a:t>
            </a:r>
            <a:r>
              <a:rPr lang="fr-FR" sz="1200" b="1" dirty="0">
                <a:cs typeface="Calibri" pitchFamily="34" charset="0"/>
              </a:rPr>
              <a:t>direction</a:t>
            </a:r>
            <a:r>
              <a:rPr lang="fr-FR" sz="1200" b="1" i="1" dirty="0">
                <a:cs typeface="Calibri" pitchFamily="34" charset="0"/>
              </a:rPr>
              <a:t> du vent. Quel instrument devrons-nous utiliser ? » </a:t>
            </a:r>
            <a:r>
              <a:rPr lang="fr-CA" sz="1200" dirty="0">
                <a:cs typeface="Calibri" pitchFamily="34" charset="0"/>
              </a:rPr>
              <a:t>Pour répondre à cette question, les élèves peuvent consulter leur Fiche d’activité A.</a:t>
            </a:r>
            <a:endParaRPr lang="fr-CA" sz="1200" i="1" dirty="0">
              <a:cs typeface="Calibri" pitchFamily="34" charset="0"/>
            </a:endParaRPr>
          </a:p>
          <a:p>
            <a:pPr marL="228600" indent="-228600" algn="just">
              <a:spcBef>
                <a:spcPts val="600"/>
              </a:spcBef>
              <a:buFont typeface="+mj-lt"/>
              <a:buAutoNum type="arabicPeriod"/>
            </a:pPr>
            <a:r>
              <a:rPr lang="fr-CA" sz="1200" b="1" dirty="0">
                <a:cs typeface="Calibri" pitchFamily="34" charset="0"/>
              </a:rPr>
              <a:t>Présenter la girouette à la classe. </a:t>
            </a:r>
            <a:r>
              <a:rPr lang="fr-CA" sz="1200" dirty="0">
                <a:cs typeface="Calibri" pitchFamily="34" charset="0"/>
              </a:rPr>
              <a:t>Recueillir les observations initiales des élèves. </a:t>
            </a:r>
          </a:p>
          <a:p>
            <a:pPr marL="228600" indent="-228600" algn="just">
              <a:spcBef>
                <a:spcPts val="600"/>
              </a:spcBef>
              <a:buFont typeface="+mj-lt"/>
              <a:buAutoNum type="arabicPeriod"/>
            </a:pPr>
            <a:r>
              <a:rPr lang="fr-CA" sz="1200" b="1" dirty="0">
                <a:cs typeface="Calibri" pitchFamily="34" charset="0"/>
              </a:rPr>
              <a:t>Installer le ventilateur de manière à faire une démonstration du fonctionnement de la girouette. </a:t>
            </a:r>
            <a:r>
              <a:rPr lang="fr-CA" sz="1200" dirty="0">
                <a:cs typeface="Calibri" pitchFamily="34" charset="0"/>
              </a:rPr>
              <a:t>Les élèves ont-ils des observations à ajouter ? Possiblement que : </a:t>
            </a:r>
          </a:p>
          <a:p>
            <a:pPr marL="228600" indent="-228600" algn="just">
              <a:spcBef>
                <a:spcPts val="600"/>
              </a:spcBef>
              <a:buFont typeface="Arial" pitchFamily="34" charset="0"/>
              <a:buChar char="•"/>
            </a:pPr>
            <a:r>
              <a:rPr lang="fr-CA" sz="1200" dirty="0">
                <a:cs typeface="Calibri" pitchFamily="34" charset="0"/>
              </a:rPr>
              <a:t>La partie horizontale peut pivoter.</a:t>
            </a:r>
          </a:p>
          <a:p>
            <a:pPr marL="228600" indent="-228600" algn="just">
              <a:spcBef>
                <a:spcPts val="600"/>
              </a:spcBef>
              <a:buFont typeface="Arial" pitchFamily="34" charset="0"/>
              <a:buChar char="•"/>
            </a:pPr>
            <a:r>
              <a:rPr lang="fr-CA" sz="1200" dirty="0">
                <a:cs typeface="Calibri" pitchFamily="34" charset="0"/>
              </a:rPr>
              <a:t>Cette partie horizontale est asymétrique; l’extrémité la plus longue se laisse davantage poussée par le vent, et c’est pourquoi elle se place </a:t>
            </a:r>
            <a:r>
              <a:rPr lang="fr-CA" sz="1200" i="1" dirty="0">
                <a:cs typeface="Calibri" pitchFamily="34" charset="0"/>
              </a:rPr>
              <a:t>sous le vent</a:t>
            </a:r>
            <a:r>
              <a:rPr lang="fr-CA" sz="1200" dirty="0">
                <a:cs typeface="Calibri" pitchFamily="34" charset="0"/>
              </a:rPr>
              <a:t>, alors que la pointe de la flèche se place </a:t>
            </a:r>
            <a:r>
              <a:rPr lang="fr-CA" sz="1200" i="1" dirty="0">
                <a:cs typeface="Calibri" pitchFamily="34" charset="0"/>
              </a:rPr>
              <a:t>contre le vent</a:t>
            </a:r>
            <a:r>
              <a:rPr lang="fr-CA" sz="1200" dirty="0">
                <a:cs typeface="Calibri" pitchFamily="34" charset="0"/>
              </a:rPr>
              <a:t>.</a:t>
            </a:r>
            <a:endParaRPr lang="fr-CA" sz="1200" b="1" dirty="0">
              <a:cs typeface="Calibri" pitchFamily="34" charset="0"/>
            </a:endParaRPr>
          </a:p>
          <a:p>
            <a:pPr marL="228600" indent="-228600" algn="just">
              <a:spcBef>
                <a:spcPts val="600"/>
              </a:spcBef>
              <a:buFont typeface="+mj-lt"/>
              <a:buAutoNum type="arabicPeriod" startAt="3"/>
            </a:pPr>
            <a:r>
              <a:rPr lang="fr-CA" sz="1200" b="1" dirty="0">
                <a:cs typeface="Calibri" pitchFamily="34" charset="0"/>
              </a:rPr>
              <a:t>Pour compléter la démonstration, changer la direction du vent. </a:t>
            </a:r>
            <a:r>
              <a:rPr lang="fr-CA" sz="1200" dirty="0">
                <a:cs typeface="Calibri" pitchFamily="34" charset="0"/>
              </a:rPr>
              <a:t>Selon la taille du ventilateur et la disposition de la classe, il sera peut-être plus simple de le faire pivoter et de déplacer la girouette, plutôt que de changer le ventilateur de place.</a:t>
            </a:r>
            <a:endParaRPr lang="fr-CA" sz="1200" b="1" dirty="0">
              <a:cs typeface="Calibri" pitchFamily="34" charset="0"/>
            </a:endParaRPr>
          </a:p>
          <a:p>
            <a:pPr marL="0" indent="0" algn="just">
              <a:spcBef>
                <a:spcPts val="600"/>
              </a:spcBef>
              <a:buNone/>
            </a:pPr>
            <a:r>
              <a:rPr lang="fr-CA" sz="2400" i="1" dirty="0">
                <a:cs typeface="Calibri" pitchFamily="34" charset="0"/>
              </a:rPr>
              <a:t>La rose des vents</a:t>
            </a:r>
            <a:endParaRPr lang="fr-CA" sz="1400" b="1" dirty="0">
              <a:cs typeface="Calibri" pitchFamily="34" charset="0"/>
            </a:endParaRPr>
          </a:p>
          <a:p>
            <a:pPr marL="0" indent="0" algn="ctr">
              <a:spcBef>
                <a:spcPts val="600"/>
              </a:spcBef>
              <a:buNone/>
            </a:pPr>
            <a:r>
              <a:rPr lang="fr-CA" sz="1200" b="1" i="1" dirty="0">
                <a:cs typeface="Calibri" pitchFamily="34" charset="0"/>
              </a:rPr>
              <a:t>« Vous voyez bien que le vent vient de là </a:t>
            </a:r>
            <a:r>
              <a:rPr lang="fr-CA" sz="1200" dirty="0">
                <a:cs typeface="Calibri" pitchFamily="34" charset="0"/>
              </a:rPr>
              <a:t>(pointer vers la position du ventilateur). </a:t>
            </a:r>
            <a:r>
              <a:rPr lang="fr-CA" sz="1200" b="1" i="1" dirty="0">
                <a:cs typeface="Calibri" pitchFamily="34" charset="0"/>
              </a:rPr>
              <a:t>Mais est-ce une façon claire de dire d’où vient le vent ? Si nous étions dehors, nous pourrions dire </a:t>
            </a:r>
            <a:r>
              <a:rPr lang="fr-CA" sz="1200" dirty="0">
                <a:cs typeface="Calibri" pitchFamily="34" charset="0"/>
              </a:rPr>
              <a:t>(par exemple) </a:t>
            </a:r>
            <a:r>
              <a:rPr lang="fr-CA" sz="1200" b="1" i="1" dirty="0">
                <a:cs typeface="Calibri" pitchFamily="34" charset="0"/>
              </a:rPr>
              <a:t>le vent vient de ce coin-là de la cour, mais est-ce vraiment la meilleure façon de s’exprimer ?  Existe-t-il un moyen d’indiquer une direction,  pour que n’importe qui puisse comprendre, même si cette personne n’est pas dans la classe ou dans la cour ? » </a:t>
            </a:r>
          </a:p>
          <a:p>
            <a:pPr marL="0" indent="0" algn="ctr">
              <a:spcBef>
                <a:spcPts val="600"/>
              </a:spcBef>
              <a:buNone/>
            </a:pPr>
            <a:r>
              <a:rPr lang="fr-CA" sz="1200" dirty="0">
                <a:cs typeface="Calibri" pitchFamily="34" charset="0"/>
              </a:rPr>
              <a:t>Réponse</a:t>
            </a:r>
            <a:r>
              <a:rPr lang="fr-CA" sz="1200" b="1" i="1" dirty="0">
                <a:cs typeface="Calibri" pitchFamily="34" charset="0"/>
              </a:rPr>
              <a:t> </a:t>
            </a:r>
            <a:r>
              <a:rPr lang="fr-CA" sz="1200" b="1" dirty="0">
                <a:cs typeface="Calibri" pitchFamily="34" charset="0"/>
              </a:rPr>
              <a:t>:</a:t>
            </a:r>
            <a:r>
              <a:rPr lang="fr-CA" sz="1200" b="1" i="1" dirty="0">
                <a:cs typeface="Calibri" pitchFamily="34" charset="0"/>
              </a:rPr>
              <a:t> </a:t>
            </a:r>
            <a:r>
              <a:rPr lang="fr-CA" sz="1200" i="1" dirty="0">
                <a:cs typeface="Calibri" pitchFamily="34" charset="0"/>
              </a:rPr>
              <a:t>Les points cardinaux !</a:t>
            </a:r>
            <a:endParaRPr lang="fr-CA" sz="1200" dirty="0">
              <a:cs typeface="Calibri" pitchFamily="34" charset="0"/>
            </a:endParaRPr>
          </a:p>
          <a:p>
            <a:pPr marL="0" indent="0" algn="just">
              <a:spcBef>
                <a:spcPts val="600"/>
              </a:spcBef>
              <a:buNone/>
            </a:pPr>
            <a:r>
              <a:rPr lang="fr-CA" sz="1200" b="1" dirty="0">
                <a:cs typeface="Calibri" pitchFamily="34" charset="0"/>
              </a:rPr>
              <a:t>Afficher la Fiche TNI 2, qui représente une rose des vents. </a:t>
            </a:r>
            <a:r>
              <a:rPr lang="fr-CA" sz="1200" dirty="0">
                <a:cs typeface="Calibri" pitchFamily="34" charset="0"/>
              </a:rPr>
              <a:t>Recueillir les observations des élèves. Quelles sont les directions principales ? (nord, sud, est, ouest) Ont-ils remarqué les directions secondaires (nord-est, sud-ouest, etc.), et même tertiaires (sud-sud-ouest, est-nord-est, etc.) ? </a:t>
            </a:r>
          </a:p>
          <a:p>
            <a:pPr marL="0" indent="0" algn="just">
              <a:spcBef>
                <a:spcPts val="600"/>
              </a:spcBef>
              <a:buNone/>
            </a:pPr>
            <a:r>
              <a:rPr lang="fr-CA" sz="1400" b="1" dirty="0">
                <a:cs typeface="Calibri" pitchFamily="34" charset="0"/>
              </a:rPr>
              <a:t>La boussole</a:t>
            </a:r>
          </a:p>
          <a:p>
            <a:pPr marL="0" indent="0" algn="just">
              <a:spcBef>
                <a:spcPts val="600"/>
              </a:spcBef>
              <a:buNone/>
            </a:pPr>
            <a:r>
              <a:rPr lang="fr-CA" sz="1200" dirty="0">
                <a:cs typeface="Calibri" pitchFamily="34" charset="0"/>
              </a:rPr>
              <a:t>Utiliser la rose des vents imprimée pour déterminer la direction du vent produit dans la classe, par le ventilateur.</a:t>
            </a:r>
          </a:p>
          <a:p>
            <a:pPr marL="0" indent="0" algn="ctr">
              <a:spcBef>
                <a:spcPts val="600"/>
              </a:spcBef>
              <a:buNone/>
            </a:pPr>
            <a:r>
              <a:rPr lang="fr-CA" sz="1200" b="1" i="1" dirty="0">
                <a:cs typeface="Calibri" pitchFamily="34" charset="0"/>
              </a:rPr>
              <a:t>« Mais comment orienter la rose des vents ? » </a:t>
            </a:r>
            <a:r>
              <a:rPr lang="fr-CA" sz="1200" dirty="0">
                <a:cs typeface="Calibri" pitchFamily="34" charset="0"/>
              </a:rPr>
              <a:t>Il faut d’abord déterminer où est le nord.</a:t>
            </a:r>
          </a:p>
          <a:p>
            <a:pPr marL="0" indent="0" algn="ctr">
              <a:spcBef>
                <a:spcPts val="600"/>
              </a:spcBef>
              <a:buNone/>
            </a:pPr>
            <a:r>
              <a:rPr lang="fr-CA" sz="1200" b="1" i="1" dirty="0">
                <a:cs typeface="Calibri" pitchFamily="34" charset="0"/>
              </a:rPr>
              <a:t>« Comment déterminer où est le nord ? »</a:t>
            </a:r>
            <a:r>
              <a:rPr lang="fr-CA" sz="1200" dirty="0">
                <a:cs typeface="Calibri" pitchFamily="34" charset="0"/>
              </a:rPr>
              <a:t> En utilisant une boussole !</a:t>
            </a:r>
          </a:p>
          <a:p>
            <a:pPr marL="216000" indent="-216000" algn="just">
              <a:spcBef>
                <a:spcPts val="600"/>
              </a:spcBef>
              <a:buFont typeface="Arial" pitchFamily="34" charset="0"/>
              <a:buChar char="•"/>
            </a:pPr>
            <a:r>
              <a:rPr lang="fr-CA" sz="1200" b="1" dirty="0">
                <a:cs typeface="Calibri" pitchFamily="34" charset="0"/>
              </a:rPr>
              <a:t>Présenter une boussole et demander aux élèves d’en expliquer le fonctionnement.</a:t>
            </a:r>
            <a:r>
              <a:rPr lang="fr-CA" sz="1200" dirty="0">
                <a:cs typeface="Calibri" pitchFamily="34" charset="0"/>
              </a:rPr>
              <a:t> L’aiguille nous indique toujours le nord. À partir de cela, on peut en déduire où sont les trois autres points cardinaux. </a:t>
            </a:r>
          </a:p>
          <a:p>
            <a:pPr marL="216000" indent="-216000" algn="just">
              <a:spcBef>
                <a:spcPts val="600"/>
              </a:spcBef>
              <a:buFont typeface="Arial" pitchFamily="34" charset="0"/>
              <a:buChar char="•"/>
            </a:pPr>
            <a:r>
              <a:rPr lang="fr-CA" sz="1200" b="1" dirty="0">
                <a:cs typeface="Calibri" pitchFamily="34" charset="0"/>
              </a:rPr>
              <a:t>Demander à un élève d’orienter la rose des vents à l’aide de la boussole.</a:t>
            </a:r>
          </a:p>
          <a:p>
            <a:pPr marL="216000" indent="-216000" algn="just">
              <a:spcBef>
                <a:spcPts val="600"/>
              </a:spcBef>
              <a:buFont typeface="Arial" pitchFamily="34" charset="0"/>
              <a:buChar char="•"/>
            </a:pPr>
            <a:r>
              <a:rPr lang="fr-CA" sz="1200" b="1" dirty="0">
                <a:cs typeface="Calibri" pitchFamily="34" charset="0"/>
              </a:rPr>
              <a:t>Conclure en demandant à un autre élève de déterminer la direction du vent dans la classe.</a:t>
            </a:r>
            <a:endParaRPr lang="fr-CA" sz="1200" dirty="0">
              <a:cs typeface="Calibri" pitchFamily="34" charset="0"/>
            </a:endParaRPr>
          </a:p>
          <a:p>
            <a:pPr marL="0" indent="0" algn="just">
              <a:spcBef>
                <a:spcPts val="600"/>
              </a:spcBef>
              <a:buNone/>
            </a:pPr>
            <a:endParaRPr lang="fr-CA" sz="1400" b="1" dirty="0">
              <a:cs typeface="Calibri" pitchFamily="34" charset="0"/>
            </a:endParaRPr>
          </a:p>
          <a:p>
            <a:pPr marL="0" indent="0" algn="just">
              <a:spcBef>
                <a:spcPts val="600"/>
              </a:spcBef>
              <a:buNone/>
            </a:pPr>
            <a:endParaRPr lang="fr-CA" sz="1200" b="1" dirty="0">
              <a:cs typeface="Calibri" pitchFamily="34" charset="0"/>
            </a:endParaRPr>
          </a:p>
          <a:p>
            <a:pPr marL="0" indent="0" algn="just">
              <a:spcBef>
                <a:spcPts val="600"/>
              </a:spcBef>
              <a:buNone/>
            </a:pPr>
            <a:endParaRPr lang="fr-CA" sz="1200" dirty="0">
              <a:cs typeface="Calibri" pitchFamily="34" charset="0"/>
            </a:endParaRPr>
          </a:p>
          <a:p>
            <a:pPr marL="0" indent="0" algn="just">
              <a:spcBef>
                <a:spcPts val="600"/>
              </a:spcBef>
              <a:buNone/>
            </a:pPr>
            <a:endParaRPr lang="fr-CA" sz="1200" dirty="0">
              <a:cs typeface="Calibri" pitchFamily="34" charset="0"/>
            </a:endParaRPr>
          </a:p>
          <a:p>
            <a:pPr marL="0" lvl="0" indent="0" algn="just">
              <a:spcBef>
                <a:spcPts val="600"/>
              </a:spcBef>
              <a:buFontTx/>
              <a:buChar char="-"/>
            </a:pPr>
            <a:endParaRPr lang="fr-CA" sz="1200"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endParaRPr lang="fr-CA" sz="1200" dirty="0">
              <a:cs typeface="Calibri" pitchFamily="34" charset="0"/>
            </a:endParaRPr>
          </a:p>
          <a:p>
            <a:pPr marL="0" indent="0" algn="just">
              <a:spcBef>
                <a:spcPts val="0"/>
              </a:spcBef>
              <a:buNone/>
            </a:pPr>
            <a:endParaRPr lang="fr-CA" sz="1200" dirty="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501576" y="8002634"/>
            <a:ext cx="1356424" cy="1135797"/>
          </a:xfrm>
        </p:spPr>
        <p:txBody>
          <a:bodyPr/>
          <a:lstStyle/>
          <a:p>
            <a:fld id="{027FB875-5C85-AB42-9DC5-178568A424B8}" type="slidenum">
              <a:rPr lang="fr-CA" smtClean="0"/>
              <a:pPr/>
              <a:t>17</a:t>
            </a:fld>
            <a:endParaRPr lang="fr-CA" dirty="0"/>
          </a:p>
        </p:txBody>
      </p:sp>
      <p:sp>
        <p:nvSpPr>
          <p:cNvPr id="7" name="Title 3"/>
          <p:cNvSpPr txBox="1">
            <a:spLocks/>
          </p:cNvSpPr>
          <p:nvPr>
            <p:custDataLst>
              <p:tags r:id="rId3"/>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4. </a:t>
            </a:r>
            <a:r>
              <a:rPr lang="fr-FR" sz="2400" dirty="0">
                <a:latin typeface="Calibri" pitchFamily="34" charset="0"/>
                <a:cs typeface="Calibri" pitchFamily="34" charset="0"/>
              </a:rPr>
              <a:t>La girouette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pic>
        <p:nvPicPr>
          <p:cNvPr id="6" name="Image 5" descr="Symbole_météo-01.png"/>
          <p:cNvPicPr>
            <a:picLocks noChangeAspect="1"/>
          </p:cNvPicPr>
          <p:nvPr/>
        </p:nvPicPr>
        <p:blipFill>
          <a:blip r:embed="rId5"/>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33453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4"/>
          <p:cNvSpPr>
            <a:spLocks noGrp="1"/>
          </p:cNvSpPr>
          <p:nvPr>
            <p:ph sz="half" idx="1"/>
            <p:custDataLst>
              <p:tags r:id="rId1"/>
            </p:custDataLst>
          </p:nvPr>
        </p:nvSpPr>
        <p:spPr>
          <a:xfrm>
            <a:off x="1778475" y="1252280"/>
            <a:ext cx="5019783" cy="7657307"/>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lvl="0" indent="0" algn="just">
              <a:spcBef>
                <a:spcPts val="600"/>
              </a:spcBef>
              <a:buNone/>
            </a:pPr>
            <a:r>
              <a:rPr lang="fr-CA" sz="2400" i="1" dirty="0">
                <a:cs typeface="Calibri" pitchFamily="34" charset="0"/>
              </a:rPr>
              <a:t>Vue d’ensemble</a:t>
            </a:r>
          </a:p>
          <a:p>
            <a:pPr marL="0" lvl="0" indent="0" algn="just">
              <a:spcBef>
                <a:spcPts val="600"/>
              </a:spcBef>
              <a:buNone/>
            </a:pPr>
            <a:r>
              <a:rPr lang="fr-CA" sz="1200" dirty="0">
                <a:cs typeface="Calibri" pitchFamily="34" charset="0"/>
              </a:rPr>
              <a:t>Les élèves participeront à une démonstration de l’utilisation de l’anémomètre pour mesurer la vitesse du vent, puis construiront une échelle de force du vent qualitative.</a:t>
            </a:r>
          </a:p>
          <a:p>
            <a:pPr marL="0" lvl="0" indent="0" algn="just">
              <a:spcBef>
                <a:spcPts val="600"/>
              </a:spcBef>
              <a:buNone/>
            </a:pPr>
            <a:endParaRPr lang="fr-CA" sz="1200" dirty="0">
              <a:cs typeface="Calibri" pitchFamily="34" charset="0"/>
            </a:endParaRPr>
          </a:p>
          <a:p>
            <a:pPr marL="0" lvl="0" indent="0" algn="just">
              <a:spcBef>
                <a:spcPts val="600"/>
              </a:spcBef>
              <a:buNone/>
            </a:pPr>
            <a:r>
              <a:rPr lang="fr-CA" sz="2400" i="1" dirty="0">
                <a:cs typeface="Calibri" pitchFamily="34" charset="0"/>
              </a:rPr>
              <a:t>Déroulement de l’activité</a:t>
            </a:r>
          </a:p>
          <a:p>
            <a:pPr marL="228600" lvl="0" indent="-228600" algn="just">
              <a:spcBef>
                <a:spcPts val="600"/>
              </a:spcBef>
              <a:buFont typeface="+mj-lt"/>
              <a:buAutoNum type="arabicPeriod"/>
            </a:pPr>
            <a:r>
              <a:rPr lang="fr-CA" sz="1200" dirty="0">
                <a:cs typeface="Calibri" pitchFamily="34" charset="0"/>
              </a:rPr>
              <a:t>Mise en situation (5 min)</a:t>
            </a:r>
          </a:p>
          <a:p>
            <a:pPr marL="228600" lvl="0" indent="-228600" algn="just">
              <a:spcBef>
                <a:spcPts val="600"/>
              </a:spcBef>
              <a:buFont typeface="+mj-lt"/>
              <a:buAutoNum type="arabicPeriod"/>
            </a:pPr>
            <a:r>
              <a:rPr lang="fr-CA" sz="1200" dirty="0">
                <a:cs typeface="Calibri" pitchFamily="34" charset="0"/>
              </a:rPr>
              <a:t>Familiarisation avec l’anémomètre (15 min)</a:t>
            </a:r>
          </a:p>
          <a:p>
            <a:pPr marL="228600" lvl="0" indent="-228600" algn="just">
              <a:spcBef>
                <a:spcPts val="600"/>
              </a:spcBef>
              <a:buFont typeface="+mj-lt"/>
              <a:buAutoNum type="arabicPeriod"/>
            </a:pPr>
            <a:r>
              <a:rPr lang="fr-CA" sz="1200" dirty="0">
                <a:cs typeface="Calibri" pitchFamily="34" charset="0"/>
              </a:rPr>
              <a:t>L’échelle de force du vent (20 min)</a:t>
            </a:r>
          </a:p>
          <a:p>
            <a:pPr marL="228600" lvl="0" indent="-228600" algn="just">
              <a:spcBef>
                <a:spcPts val="600"/>
              </a:spcBef>
              <a:buNone/>
            </a:pPr>
            <a:endParaRPr lang="fr-CA" sz="1200" dirty="0">
              <a:cs typeface="Calibri" pitchFamily="34" charset="0"/>
            </a:endParaRPr>
          </a:p>
          <a:p>
            <a:pPr marL="0" lvl="0" indent="0" algn="just">
              <a:spcBef>
                <a:spcPts val="600"/>
              </a:spcBef>
              <a:buNone/>
            </a:pPr>
            <a:r>
              <a:rPr lang="fr-CA" sz="2400" i="1" dirty="0">
                <a:cs typeface="Calibri" pitchFamily="34" charset="0"/>
              </a:rPr>
              <a:t>Mise en situation</a:t>
            </a:r>
          </a:p>
          <a:p>
            <a:pPr marL="0" lvl="0" indent="0" algn="just">
              <a:spcBef>
                <a:spcPts val="600"/>
              </a:spcBef>
              <a:buNone/>
            </a:pPr>
            <a:r>
              <a:rPr lang="fr-CA" sz="1200" dirty="0">
                <a:cs typeface="Calibri" pitchFamily="34" charset="0"/>
              </a:rPr>
              <a:t>Demander à la classe s’ils se souviennent de la deuxième façon de caractériser le vent. Il s’agit de </a:t>
            </a:r>
            <a:r>
              <a:rPr lang="fr-CA" sz="1200" b="1" dirty="0">
                <a:cs typeface="Calibri" pitchFamily="34" charset="0"/>
              </a:rPr>
              <a:t>la vitesse du vent.</a:t>
            </a:r>
            <a:endParaRPr lang="fr-CA" sz="1200" dirty="0">
              <a:cs typeface="Calibri" pitchFamily="34" charset="0"/>
            </a:endParaRPr>
          </a:p>
          <a:p>
            <a:pPr marL="0" lvl="0" indent="0" algn="ctr">
              <a:spcBef>
                <a:spcPts val="600"/>
              </a:spcBef>
              <a:buNone/>
            </a:pPr>
            <a:r>
              <a:rPr lang="fr-CA" sz="1200" b="1" i="1" dirty="0">
                <a:cs typeface="Calibri" pitchFamily="34" charset="0"/>
              </a:rPr>
              <a:t>« Que se passe-t-il quand il y a beaucoup de vent ? » </a:t>
            </a:r>
            <a:r>
              <a:rPr lang="fr-CA" sz="1200" i="1" dirty="0">
                <a:cs typeface="Calibri" pitchFamily="34" charset="0"/>
              </a:rPr>
              <a:t>Les portes claquent, les chapeaux s’envolent, etc.</a:t>
            </a:r>
          </a:p>
          <a:p>
            <a:pPr marL="0" lvl="0" indent="0" algn="ctr">
              <a:spcBef>
                <a:spcPts val="600"/>
              </a:spcBef>
              <a:buNone/>
            </a:pPr>
            <a:r>
              <a:rPr lang="fr-CA" sz="1200" b="1" i="1" dirty="0">
                <a:cs typeface="Calibri" pitchFamily="34" charset="0"/>
              </a:rPr>
              <a:t>« Connaissez-vous un moyen de mesurer l’action ou la vitesse du vent ? </a:t>
            </a:r>
            <a:r>
              <a:rPr lang="fr-FR" sz="1200" b="1" i="1" dirty="0">
                <a:cs typeface="Calibri" pitchFamily="34" charset="0"/>
              </a:rPr>
              <a:t>Quel instrument devrons-nous utiliser ? » </a:t>
            </a:r>
            <a:r>
              <a:rPr lang="fr-CA" sz="1200" dirty="0">
                <a:cs typeface="Calibri" pitchFamily="34" charset="0"/>
              </a:rPr>
              <a:t>Pour répondre à cette question, les élèves peuvent consulter leur Fiche d’activité A.</a:t>
            </a:r>
          </a:p>
          <a:p>
            <a:pPr marL="0" lvl="0" indent="0" algn="ctr">
              <a:spcBef>
                <a:spcPts val="600"/>
              </a:spcBef>
              <a:buNone/>
            </a:pPr>
            <a:endParaRPr lang="fr-CA" sz="1200" i="1" dirty="0">
              <a:cs typeface="Calibri" pitchFamily="34" charset="0"/>
            </a:endParaRPr>
          </a:p>
          <a:p>
            <a:pPr marL="0" lvl="0" indent="0">
              <a:spcBef>
                <a:spcPts val="600"/>
              </a:spcBef>
              <a:buNone/>
            </a:pPr>
            <a:r>
              <a:rPr lang="fr-CA" sz="2400" i="1" dirty="0">
                <a:cs typeface="Calibri" pitchFamily="34" charset="0"/>
              </a:rPr>
              <a:t>Familiarisation avec l’anémomètre</a:t>
            </a:r>
          </a:p>
          <a:p>
            <a:pPr marL="228600" indent="-228600">
              <a:spcBef>
                <a:spcPts val="600"/>
              </a:spcBef>
              <a:buFont typeface="+mj-lt"/>
              <a:buAutoNum type="arabicPeriod"/>
            </a:pPr>
            <a:r>
              <a:rPr lang="fr-CA" sz="1200" b="1" dirty="0">
                <a:cs typeface="Calibri" pitchFamily="34" charset="0"/>
              </a:rPr>
              <a:t>Présenter l’anémomètre à la classe. </a:t>
            </a:r>
            <a:r>
              <a:rPr lang="fr-CA" sz="1200" dirty="0">
                <a:cs typeface="Calibri" pitchFamily="34" charset="0"/>
              </a:rPr>
              <a:t>Laisser les élèves l’examiner, et recueillir leurs observations. </a:t>
            </a:r>
          </a:p>
          <a:p>
            <a:pPr>
              <a:spcBef>
                <a:spcPts val="600"/>
              </a:spcBef>
              <a:buFont typeface="Arial" panose="020B0604020202020204" pitchFamily="34" charset="0"/>
              <a:buChar char="•"/>
            </a:pPr>
            <a:r>
              <a:rPr lang="fr-CA" sz="1200" b="1" i="1" dirty="0">
                <a:cs typeface="Calibri" pitchFamily="34" charset="0"/>
              </a:rPr>
              <a:t>« À quoi servent les petites coupoles ? »</a:t>
            </a:r>
            <a:r>
              <a:rPr lang="fr-CA" sz="1200" i="1" dirty="0">
                <a:cs typeface="Calibri" pitchFamily="34" charset="0"/>
              </a:rPr>
              <a:t> </a:t>
            </a:r>
            <a:r>
              <a:rPr lang="fr-CA" sz="1200" dirty="0">
                <a:cs typeface="Calibri" pitchFamily="34" charset="0"/>
              </a:rPr>
              <a:t>Elles tournent lorsque le vent souffle. </a:t>
            </a:r>
          </a:p>
          <a:p>
            <a:pPr>
              <a:spcBef>
                <a:spcPts val="600"/>
              </a:spcBef>
              <a:buFont typeface="Arial" panose="020B0604020202020204" pitchFamily="34" charset="0"/>
              <a:buChar char="•"/>
            </a:pPr>
            <a:r>
              <a:rPr lang="fr-CA" sz="1200" b="1" i="1" dirty="0">
                <a:cs typeface="Calibri" pitchFamily="34" charset="0"/>
              </a:rPr>
              <a:t>« Qu’est-ce que ça veut dire si les coupoles tournent vite ? »</a:t>
            </a:r>
            <a:r>
              <a:rPr lang="fr-CA" sz="1200" i="1" dirty="0">
                <a:cs typeface="Calibri" pitchFamily="34" charset="0"/>
              </a:rPr>
              <a:t> </a:t>
            </a:r>
            <a:r>
              <a:rPr lang="fr-CA" sz="1200" dirty="0">
                <a:cs typeface="Calibri" pitchFamily="34" charset="0"/>
              </a:rPr>
              <a:t>Plus ça tourne, plus le vent souffle vite (ou fort).</a:t>
            </a:r>
          </a:p>
          <a:p>
            <a:pPr>
              <a:spcBef>
                <a:spcPts val="600"/>
              </a:spcBef>
              <a:buFont typeface="Arial" panose="020B0604020202020204" pitchFamily="34" charset="0"/>
              <a:buChar char="•"/>
            </a:pPr>
            <a:r>
              <a:rPr lang="fr-CA" sz="1200" b="1" i="1" dirty="0">
                <a:cs typeface="Calibri" pitchFamily="34" charset="0"/>
              </a:rPr>
              <a:t>« Comment peut-on en faire une </a:t>
            </a:r>
            <a:r>
              <a:rPr lang="fr-CA" sz="1200" b="1" dirty="0">
                <a:cs typeface="Calibri" pitchFamily="34" charset="0"/>
              </a:rPr>
              <a:t>mesure</a:t>
            </a:r>
            <a:r>
              <a:rPr lang="fr-CA" sz="1200" b="1" i="1" dirty="0">
                <a:cs typeface="Calibri" pitchFamily="34" charset="0"/>
              </a:rPr>
              <a:t> ? »</a:t>
            </a:r>
            <a:r>
              <a:rPr lang="fr-CA" sz="1200" b="1" dirty="0">
                <a:cs typeface="Calibri" pitchFamily="34" charset="0"/>
              </a:rPr>
              <a:t> </a:t>
            </a:r>
            <a:r>
              <a:rPr lang="fr-CA" sz="1200" dirty="0">
                <a:cs typeface="Calibri" pitchFamily="34" charset="0"/>
              </a:rPr>
              <a:t>Compter le nombre de rotations dans un temps donné (toujours le même temps).</a:t>
            </a:r>
          </a:p>
          <a:p>
            <a:pPr marL="0" indent="0">
              <a:spcBef>
                <a:spcPts val="600"/>
              </a:spcBef>
              <a:buNone/>
            </a:pPr>
            <a:r>
              <a:rPr lang="fr-CA" sz="1200" dirty="0">
                <a:cs typeface="Calibri" pitchFamily="34" charset="0"/>
              </a:rPr>
              <a:t>(suite page suivante)</a:t>
            </a:r>
          </a:p>
        </p:txBody>
      </p:sp>
      <p:sp>
        <p:nvSpPr>
          <p:cNvPr id="2" name="Espace réservé du numéro de diapositive 1"/>
          <p:cNvSpPr>
            <a:spLocks noGrp="1"/>
          </p:cNvSpPr>
          <p:nvPr>
            <p:ph type="sldNum" sz="quarter" idx="12"/>
            <p:custDataLst>
              <p:tags r:id="rId2"/>
            </p:custDataLst>
          </p:nvPr>
        </p:nvSpPr>
        <p:spPr>
          <a:xfrm>
            <a:off x="5589516" y="8008203"/>
            <a:ext cx="1268484" cy="1135797"/>
          </a:xfrm>
        </p:spPr>
        <p:txBody>
          <a:bodyPr/>
          <a:lstStyle/>
          <a:p>
            <a:fld id="{027FB875-5C85-AB42-9DC5-178568A424B8}" type="slidenum">
              <a:rPr lang="fr-CA" smtClean="0"/>
              <a:pPr/>
              <a:t>18</a:t>
            </a:fld>
            <a:endParaRPr lang="fr-CA" dirty="0"/>
          </a:p>
        </p:txBody>
      </p:sp>
      <p:graphicFrame>
        <p:nvGraphicFramePr>
          <p:cNvPr id="16" name="Tableau 16">
            <a:extLst>
              <a:ext uri="{FF2B5EF4-FFF2-40B4-BE49-F238E27FC236}">
                <a16:creationId xmlns:a16="http://schemas.microsoft.com/office/drawing/2014/main" id="{F814050B-2A16-43F7-AEAB-8A7BF65D8C62}"/>
              </a:ext>
            </a:extLst>
          </p:cNvPr>
          <p:cNvGraphicFramePr>
            <a:graphicFrameLocks noGrp="1"/>
          </p:cNvGraphicFramePr>
          <p:nvPr>
            <p:custDataLst>
              <p:tags r:id="rId3"/>
            </p:custDataLst>
            <p:extLst>
              <p:ext uri="{D42A27DB-BD31-4B8C-83A1-F6EECF244321}">
                <p14:modId xmlns:p14="http://schemas.microsoft.com/office/powerpoint/2010/main" val="3400438916"/>
              </p:ext>
            </p:extLst>
          </p:nvPr>
        </p:nvGraphicFramePr>
        <p:xfrm>
          <a:off x="51577" y="1252280"/>
          <a:ext cx="1678163" cy="335280"/>
        </p:xfrm>
        <a:graphic>
          <a:graphicData uri="http://schemas.openxmlformats.org/drawingml/2006/table">
            <a:tbl>
              <a:tblPr firstRow="1" bandRow="1">
                <a:tableStyleId>{69CF1AB2-1976-4502-BF36-3FF5EA218861}</a:tableStyleId>
              </a:tblPr>
              <a:tblGrid>
                <a:gridCol w="1678163">
                  <a:extLst>
                    <a:ext uri="{9D8B030D-6E8A-4147-A177-3AD203B41FA5}">
                      <a16:colId xmlns:a16="http://schemas.microsoft.com/office/drawing/2014/main" val="20000"/>
                    </a:ext>
                  </a:extLst>
                </a:gridCol>
              </a:tblGrid>
              <a:tr h="328990">
                <a:tc>
                  <a:txBody>
                    <a:bodyPr/>
                    <a:lstStyle/>
                    <a:p>
                      <a:endParaRPr lang="fr-FR" sz="200" dirty="0"/>
                    </a:p>
                    <a:p>
                      <a:r>
                        <a:rPr lang="fr-FR" sz="1400" dirty="0"/>
                        <a:t>Durée :  </a:t>
                      </a:r>
                      <a:r>
                        <a:rPr lang="fr-FR" sz="1400" b="0" dirty="0"/>
                        <a:t>40</a:t>
                      </a:r>
                      <a:r>
                        <a:rPr lang="fr-FR" sz="1400" b="0" baseline="0" dirty="0"/>
                        <a:t>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9" name="Espace réservé du contenu 5">
            <a:extLst>
              <a:ext uri="{FF2B5EF4-FFF2-40B4-BE49-F238E27FC236}">
                <a16:creationId xmlns:a16="http://schemas.microsoft.com/office/drawing/2014/main" id="{EF571E02-6ADA-4C2B-9F7B-8100ACCC89EF}"/>
              </a:ext>
            </a:extLst>
          </p:cNvPr>
          <p:cNvGraphicFramePr>
            <a:graphicFrameLocks/>
          </p:cNvGraphicFramePr>
          <p:nvPr>
            <p:custDataLst>
              <p:tags r:id="rId4"/>
            </p:custDataLst>
            <p:extLst>
              <p:ext uri="{D42A27DB-BD31-4B8C-83A1-F6EECF244321}">
                <p14:modId xmlns:p14="http://schemas.microsoft.com/office/powerpoint/2010/main" val="2795413998"/>
              </p:ext>
            </p:extLst>
          </p:nvPr>
        </p:nvGraphicFramePr>
        <p:xfrm>
          <a:off x="51577" y="1668393"/>
          <a:ext cx="1678163" cy="1973949"/>
        </p:xfrm>
        <a:graphic>
          <a:graphicData uri="http://schemas.openxmlformats.org/drawingml/2006/table">
            <a:tbl>
              <a:tblPr firstRow="1" bandRow="1">
                <a:tableStyleId>{5C22544A-7EE6-4342-B048-85BDC9FD1C3A}</a:tableStyleId>
              </a:tblPr>
              <a:tblGrid>
                <a:gridCol w="341652">
                  <a:extLst>
                    <a:ext uri="{9D8B030D-6E8A-4147-A177-3AD203B41FA5}">
                      <a16:colId xmlns:a16="http://schemas.microsoft.com/office/drawing/2014/main" val="20000"/>
                    </a:ext>
                  </a:extLst>
                </a:gridCol>
                <a:gridCol w="1336511">
                  <a:extLst>
                    <a:ext uri="{9D8B030D-6E8A-4147-A177-3AD203B41FA5}">
                      <a16:colId xmlns:a16="http://schemas.microsoft.com/office/drawing/2014/main" val="20001"/>
                    </a:ext>
                  </a:extLst>
                </a:gridCol>
              </a:tblGrid>
              <a:tr h="297549">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9754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a:t>Pour l’enseignant</a:t>
                      </a:r>
                      <a:endParaRPr lang="fr-FR" sz="1200" b="1"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1"/>
                  </a:ext>
                </a:extLst>
              </a:tr>
              <a:tr h="279557">
                <a:tc>
                  <a:txBody>
                    <a:bodyPr/>
                    <a:lstStyle/>
                    <a:p>
                      <a:pPr algn="ctr"/>
                      <a:r>
                        <a:rPr lang="fr-FR" sz="1200" dirty="0"/>
                        <a:t>1</a:t>
                      </a:r>
                    </a:p>
                    <a:p>
                      <a:pPr algn="ctr"/>
                      <a:endParaRPr lang="fr-CA" sz="1200" dirty="0"/>
                    </a:p>
                    <a:p>
                      <a:pPr algn="ctr"/>
                      <a:endParaRPr lang="fr-FR" sz="1200" dirty="0"/>
                    </a:p>
                    <a:p>
                      <a:pPr algn="ctr"/>
                      <a:r>
                        <a:rPr lang="fr-FR" sz="1200" dirty="0"/>
                        <a:t>1</a:t>
                      </a:r>
                    </a:p>
                    <a:p>
                      <a:pPr algn="ctr"/>
                      <a:r>
                        <a:rPr lang="fr-CA" sz="1200" dirty="0"/>
                        <a:t>1</a:t>
                      </a:r>
                      <a:endParaRPr lang="fr-FR" sz="1200" dirty="0">
                        <a:latin typeface="Calibri" pitchFamily="34" charset="0"/>
                        <a:cs typeface="Calibri" pitchFamily="34" charset="0"/>
                      </a:endParaRPr>
                    </a:p>
                  </a:txBody>
                  <a:tcPr/>
                </a:tc>
                <a:tc>
                  <a:txBody>
                    <a:bodyPr/>
                    <a:lstStyle/>
                    <a:p>
                      <a:pPr algn="l"/>
                      <a:r>
                        <a:rPr lang="fr-FR" sz="1200" kern="1200" dirty="0"/>
                        <a:t>Anémomètre (lubrifié au besoin)</a:t>
                      </a:r>
                    </a:p>
                    <a:p>
                      <a:pPr algn="l"/>
                      <a:r>
                        <a:rPr lang="fr-FR" sz="1200" kern="1200" dirty="0"/>
                        <a:t>Ventilateur</a:t>
                      </a:r>
                    </a:p>
                    <a:p>
                      <a:pPr algn="l"/>
                      <a:r>
                        <a:rPr lang="fr-CA" sz="1200" kern="1200" dirty="0"/>
                        <a:t>Horloge, montre</a:t>
                      </a:r>
                      <a:r>
                        <a:rPr lang="fr-CA" sz="1200" kern="1200" baseline="0" dirty="0"/>
                        <a:t> ou chronomètre</a:t>
                      </a:r>
                      <a:endParaRPr lang="fr-FR" sz="1200" kern="1200" dirty="0"/>
                    </a:p>
                    <a:p>
                      <a:pPr algn="l"/>
                      <a:r>
                        <a:rPr lang="fr-FR" sz="1200" kern="1200" dirty="0">
                          <a:hlinkClick r:id="rId9" action="ppaction://hlinksldjump"/>
                        </a:rPr>
                        <a:t>Fiche TNI 3</a:t>
                      </a:r>
                      <a:r>
                        <a:rPr lang="fr-FR" sz="1200" kern="1200" baseline="0" dirty="0">
                          <a:hlinkClick r:id="rId9" action="ppaction://hlinksldjump"/>
                        </a:rPr>
                        <a:t> </a:t>
                      </a:r>
                      <a:endParaRPr lang="fr-FR" sz="1200" kern="1200" dirty="0">
                        <a:solidFill>
                          <a:schemeClr val="dk1"/>
                        </a:solidFill>
                        <a:latin typeface="Calibri" pitchFamily="34" charset="0"/>
                        <a:ea typeface="+mn-ea"/>
                        <a:cs typeface="Calibri" pitchFamily="34" charset="0"/>
                      </a:endParaRPr>
                    </a:p>
                  </a:txBody>
                  <a:tcPr/>
                </a:tc>
                <a:extLst>
                  <a:ext uri="{0D108BD9-81ED-4DB2-BD59-A6C34878D82A}">
                    <a16:rowId xmlns:a16="http://schemas.microsoft.com/office/drawing/2014/main" val="10002"/>
                  </a:ext>
                </a:extLst>
              </a:tr>
            </a:tbl>
          </a:graphicData>
        </a:graphic>
      </p:graphicFrame>
      <p:graphicFrame>
        <p:nvGraphicFramePr>
          <p:cNvPr id="12" name="Tableau 16">
            <a:extLst>
              <a:ext uri="{FF2B5EF4-FFF2-40B4-BE49-F238E27FC236}">
                <a16:creationId xmlns:a16="http://schemas.microsoft.com/office/drawing/2014/main" id="{F814050B-2A16-43F7-AEAB-8A7BF65D8C62}"/>
              </a:ext>
            </a:extLst>
          </p:cNvPr>
          <p:cNvGraphicFramePr>
            <a:graphicFrameLocks noGrp="1"/>
          </p:cNvGraphicFramePr>
          <p:nvPr>
            <p:custDataLst>
              <p:tags r:id="rId5"/>
            </p:custDataLst>
            <p:extLst>
              <p:ext uri="{D42A27DB-BD31-4B8C-83A1-F6EECF244321}">
                <p14:modId xmlns:p14="http://schemas.microsoft.com/office/powerpoint/2010/main" val="3400438916"/>
              </p:ext>
            </p:extLst>
          </p:nvPr>
        </p:nvGraphicFramePr>
        <p:xfrm>
          <a:off x="50800" y="3741641"/>
          <a:ext cx="1678163" cy="1478280"/>
        </p:xfrm>
        <a:graphic>
          <a:graphicData uri="http://schemas.openxmlformats.org/drawingml/2006/table">
            <a:tbl>
              <a:tblPr firstRow="1" bandRow="1">
                <a:tableStyleId>{69CF1AB2-1976-4502-BF36-3FF5EA218861}</a:tableStyleId>
              </a:tblPr>
              <a:tblGrid>
                <a:gridCol w="1678163">
                  <a:extLst>
                    <a:ext uri="{9D8B030D-6E8A-4147-A177-3AD203B41FA5}">
                      <a16:colId xmlns:a16="http://schemas.microsoft.com/office/drawing/2014/main" val="20000"/>
                    </a:ext>
                  </a:extLst>
                </a:gridCol>
              </a:tblGrid>
              <a:tr h="328990">
                <a:tc>
                  <a:txBody>
                    <a:bodyPr/>
                    <a:lstStyle/>
                    <a:p>
                      <a:pPr algn="ctr">
                        <a:spcBef>
                          <a:spcPts val="600"/>
                        </a:spcBef>
                      </a:pPr>
                      <a:r>
                        <a:rPr lang="fr-CA" sz="1400" b="1" dirty="0">
                          <a:latin typeface="Calibri" pitchFamily="34" charset="0"/>
                        </a:rPr>
                        <a:t>Force et vitesse</a:t>
                      </a:r>
                    </a:p>
                    <a:p>
                      <a:pPr algn="just">
                        <a:spcBef>
                          <a:spcPts val="600"/>
                        </a:spcBef>
                      </a:pPr>
                      <a:r>
                        <a:rPr lang="fr-CA" sz="1200" b="0" dirty="0">
                          <a:latin typeface="Calibri" pitchFamily="34" charset="0"/>
                          <a:cs typeface="Calibri" pitchFamily="34" charset="0"/>
                        </a:rPr>
                        <a:t>La</a:t>
                      </a:r>
                      <a:r>
                        <a:rPr lang="fr-CA" sz="1200" b="0" baseline="0" dirty="0">
                          <a:latin typeface="Calibri" pitchFamily="34" charset="0"/>
                          <a:cs typeface="Calibri" pitchFamily="34" charset="0"/>
                        </a:rPr>
                        <a:t> fo</a:t>
                      </a:r>
                      <a:r>
                        <a:rPr lang="fr-CA" sz="1200" b="0" dirty="0">
                          <a:latin typeface="Calibri" pitchFamily="34" charset="0"/>
                          <a:cs typeface="Calibri" pitchFamily="34" charset="0"/>
                        </a:rPr>
                        <a:t>rce et la vitesse du vent sont les deux côtés de la même médaille. Plus le vent est rapide, plus il est fort,</a:t>
                      </a:r>
                      <a:r>
                        <a:rPr lang="fr-CA" sz="1200" b="0" baseline="0" dirty="0">
                          <a:latin typeface="Calibri" pitchFamily="34" charset="0"/>
                          <a:cs typeface="Calibri" pitchFamily="34" charset="0"/>
                        </a:rPr>
                        <a:t> et vice versa.</a:t>
                      </a:r>
                    </a:p>
                  </a:txBody>
                  <a:tcPr anchor="ctr"/>
                </a:tc>
                <a:extLst>
                  <a:ext uri="{0D108BD9-81ED-4DB2-BD59-A6C34878D82A}">
                    <a16:rowId xmlns:a16="http://schemas.microsoft.com/office/drawing/2014/main" val="10000"/>
                  </a:ext>
                </a:extLst>
              </a:tr>
            </a:tbl>
          </a:graphicData>
        </a:graphic>
      </p:graphicFrame>
      <p:graphicFrame>
        <p:nvGraphicFramePr>
          <p:cNvPr id="13" name="Tableau 16">
            <a:extLst>
              <a:ext uri="{FF2B5EF4-FFF2-40B4-BE49-F238E27FC236}">
                <a16:creationId xmlns:a16="http://schemas.microsoft.com/office/drawing/2014/main" id="{F814050B-2A16-43F7-AEAB-8A7BF65D8C62}"/>
              </a:ext>
            </a:extLst>
          </p:cNvPr>
          <p:cNvGraphicFramePr>
            <a:graphicFrameLocks noGrp="1"/>
          </p:cNvGraphicFramePr>
          <p:nvPr>
            <p:custDataLst>
              <p:tags r:id="rId6"/>
            </p:custDataLst>
            <p:extLst>
              <p:ext uri="{D42A27DB-BD31-4B8C-83A1-F6EECF244321}">
                <p14:modId xmlns:p14="http://schemas.microsoft.com/office/powerpoint/2010/main" val="3400438916"/>
              </p:ext>
            </p:extLst>
          </p:nvPr>
        </p:nvGraphicFramePr>
        <p:xfrm>
          <a:off x="46060" y="5310091"/>
          <a:ext cx="1678163" cy="3307080"/>
        </p:xfrm>
        <a:graphic>
          <a:graphicData uri="http://schemas.openxmlformats.org/drawingml/2006/table">
            <a:tbl>
              <a:tblPr firstRow="1" bandRow="1">
                <a:tableStyleId>{69CF1AB2-1976-4502-BF36-3FF5EA218861}</a:tableStyleId>
              </a:tblPr>
              <a:tblGrid>
                <a:gridCol w="1678163">
                  <a:extLst>
                    <a:ext uri="{9D8B030D-6E8A-4147-A177-3AD203B41FA5}">
                      <a16:colId xmlns:a16="http://schemas.microsoft.com/office/drawing/2014/main" val="20000"/>
                    </a:ext>
                  </a:extLst>
                </a:gridCol>
              </a:tblGrid>
              <a:tr h="328990">
                <a:tc>
                  <a:txBody>
                    <a:bodyPr/>
                    <a:lstStyle/>
                    <a:p>
                      <a:pPr algn="ctr">
                        <a:spcBef>
                          <a:spcPts val="600"/>
                        </a:spcBef>
                      </a:pPr>
                      <a:r>
                        <a:rPr lang="fr-CA" sz="1400" b="1" dirty="0">
                          <a:latin typeface="Calibri" pitchFamily="34" charset="0"/>
                        </a:rPr>
                        <a:t>Lubrification de l’anémomètre</a:t>
                      </a:r>
                    </a:p>
                    <a:p>
                      <a:pPr algn="just">
                        <a:spcBef>
                          <a:spcPts val="600"/>
                        </a:spcBef>
                      </a:pPr>
                      <a:r>
                        <a:rPr lang="fr-CA" sz="1200" b="0" dirty="0">
                          <a:latin typeface="Calibri" pitchFamily="34" charset="0"/>
                          <a:cs typeface="Calibri" pitchFamily="34" charset="0"/>
                        </a:rPr>
                        <a:t>Avec un ventilateur de faible puissance, il peut être nécessaire de lubrifier l’anémomètre.</a:t>
                      </a:r>
                    </a:p>
                    <a:p>
                      <a:pPr algn="just">
                        <a:spcBef>
                          <a:spcPts val="600"/>
                        </a:spcBef>
                      </a:pPr>
                      <a:r>
                        <a:rPr lang="fr-CA" sz="1200" b="0" dirty="0">
                          <a:latin typeface="Calibri" pitchFamily="34" charset="0"/>
                          <a:cs typeface="Calibri" pitchFamily="34" charset="0"/>
                        </a:rPr>
                        <a:t>Il est possible d’utiliser l’huile végétale qui se trouve dans le bac « Alimentation ».</a:t>
                      </a:r>
                    </a:p>
                    <a:p>
                      <a:pPr algn="just">
                        <a:spcBef>
                          <a:spcPts val="600"/>
                        </a:spcBef>
                      </a:pPr>
                      <a:r>
                        <a:rPr lang="fr-CA" sz="1200" b="0" dirty="0">
                          <a:latin typeface="Calibri" pitchFamily="34" charset="0"/>
                          <a:cs typeface="Calibri" pitchFamily="34" charset="0"/>
                        </a:rPr>
                        <a:t>Au besoin, il faudra nettoyer l’ouverture de l’anémomètre avec un petit morceau de papier hygiénique roulé serré.</a:t>
                      </a:r>
                    </a:p>
                  </a:txBody>
                  <a:tcPr anchor="ctr"/>
                </a:tc>
                <a:extLst>
                  <a:ext uri="{0D108BD9-81ED-4DB2-BD59-A6C34878D82A}">
                    <a16:rowId xmlns:a16="http://schemas.microsoft.com/office/drawing/2014/main" val="10000"/>
                  </a:ext>
                </a:extLst>
              </a:tr>
            </a:tbl>
          </a:graphicData>
        </a:graphic>
      </p:graphicFrame>
      <p:pic>
        <p:nvPicPr>
          <p:cNvPr id="14" name="Image 13" descr="Symbole_météo-01.png"/>
          <p:cNvPicPr>
            <a:picLocks noChangeAspect="1"/>
          </p:cNvPicPr>
          <p:nvPr/>
        </p:nvPicPr>
        <p:blipFill>
          <a:blip r:embed="rId10"/>
          <a:stretch>
            <a:fillRect/>
          </a:stretch>
        </p:blipFill>
        <p:spPr>
          <a:xfrm>
            <a:off x="5228913" y="3673"/>
            <a:ext cx="1617099" cy="1617099"/>
          </a:xfrm>
          <a:prstGeom prst="rect">
            <a:avLst/>
          </a:prstGeom>
        </p:spPr>
      </p:pic>
      <p:sp>
        <p:nvSpPr>
          <p:cNvPr id="17" name="Title 3"/>
          <p:cNvSpPr txBox="1">
            <a:spLocks/>
          </p:cNvSpPr>
          <p:nvPr>
            <p:custDataLst>
              <p:tags r:id="rId7"/>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5. </a:t>
            </a:r>
            <a:r>
              <a:rPr lang="fr-FR" sz="2400" dirty="0">
                <a:latin typeface="Calibri" pitchFamily="34" charset="0"/>
                <a:cs typeface="Calibri" pitchFamily="34" charset="0"/>
              </a:rPr>
              <a:t>L’anémomètre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234239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4"/>
          <p:cNvSpPr>
            <a:spLocks noGrp="1"/>
          </p:cNvSpPr>
          <p:nvPr>
            <p:ph sz="half" idx="1"/>
            <p:custDataLst>
              <p:tags r:id="rId1"/>
            </p:custDataLst>
          </p:nvPr>
        </p:nvSpPr>
        <p:spPr>
          <a:xfrm>
            <a:off x="49870" y="1226819"/>
            <a:ext cx="6752993" cy="7757161"/>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lvl="0" indent="0">
              <a:spcBef>
                <a:spcPts val="600"/>
              </a:spcBef>
              <a:buNone/>
            </a:pPr>
            <a:r>
              <a:rPr lang="fr-CA" sz="2400" i="1" dirty="0">
                <a:cs typeface="Calibri" pitchFamily="34" charset="0"/>
              </a:rPr>
              <a:t>Familiarisation avec l’anémomètre</a:t>
            </a:r>
          </a:p>
          <a:p>
            <a:pPr marL="228600" lvl="0" indent="-228600" algn="just" fontAlgn="ctr">
              <a:spcBef>
                <a:spcPts val="600"/>
              </a:spcBef>
              <a:buFont typeface="+mj-lt"/>
              <a:buAutoNum type="arabicPeriod" startAt="2"/>
            </a:pPr>
            <a:r>
              <a:rPr lang="fr-CA" sz="1200" b="1" dirty="0">
                <a:cs typeface="Calibri" pitchFamily="34" charset="0"/>
              </a:rPr>
              <a:t>Placer le ventilateur devant l'anémomètre. </a:t>
            </a:r>
            <a:r>
              <a:rPr lang="fr-CA" sz="1200" dirty="0">
                <a:cs typeface="Calibri" pitchFamily="34" charset="0"/>
              </a:rPr>
              <a:t>La distance optimale entre les deux variera selon la puissance du ventilateur.  Il est possible de devoir mettre l’anémomètre en mouvement avec la main.</a:t>
            </a:r>
          </a:p>
          <a:p>
            <a:pPr marL="228600" indent="-228600" algn="just" fontAlgn="ctr">
              <a:spcBef>
                <a:spcPts val="600"/>
              </a:spcBef>
              <a:buFont typeface="+mj-lt"/>
              <a:buAutoNum type="arabicPeriod" startAt="2"/>
            </a:pPr>
            <a:r>
              <a:rPr lang="fr-CA" sz="1200" b="1" dirty="0">
                <a:solidFill>
                  <a:schemeClr val="tx1"/>
                </a:solidFill>
                <a:cs typeface="Calibri" pitchFamily="34" charset="0"/>
              </a:rPr>
              <a:t>Demander aux élèves chaque fois que la coupole rouge passe devant le ventilateur. </a:t>
            </a:r>
            <a:r>
              <a:rPr lang="fr-CA" sz="1200" dirty="0">
                <a:solidFill>
                  <a:schemeClr val="tx1"/>
                </a:solidFill>
                <a:cs typeface="Calibri" pitchFamily="34" charset="0"/>
              </a:rPr>
              <a:t>Les élèves comptent à voix haute 5 tours à vide puis l’enseignant lance un chronomètre et les élèves continuent à compter (cette technique permettra à tout le monde de compter en même temps).</a:t>
            </a:r>
          </a:p>
          <a:p>
            <a:pPr marL="228600" lvl="0" indent="-228600" algn="just" fontAlgn="ctr">
              <a:spcBef>
                <a:spcPts val="600"/>
              </a:spcBef>
              <a:buFont typeface="+mj-lt"/>
              <a:buAutoNum type="arabicPeriod" startAt="2"/>
            </a:pPr>
            <a:r>
              <a:rPr lang="fr-CA" sz="1200" b="1" dirty="0">
                <a:solidFill>
                  <a:schemeClr val="tx1"/>
                </a:solidFill>
                <a:cs typeface="Calibri" pitchFamily="34" charset="0"/>
              </a:rPr>
              <a:t>Arrêter le chronomètre après 30 secondes. </a:t>
            </a:r>
            <a:r>
              <a:rPr lang="fr-CA" sz="1200" dirty="0">
                <a:solidFill>
                  <a:schemeClr val="tx1"/>
                </a:solidFill>
                <a:cs typeface="Calibri" pitchFamily="34" charset="0"/>
              </a:rPr>
              <a:t>Noter au tableau le nombre de tours comptés par les élèves.  </a:t>
            </a:r>
          </a:p>
          <a:p>
            <a:pPr marL="228600" lvl="0" indent="-228600" algn="just" fontAlgn="ctr">
              <a:spcBef>
                <a:spcPts val="600"/>
              </a:spcBef>
              <a:buFont typeface="+mj-lt"/>
              <a:buAutoNum type="arabicPeriod" startAt="2"/>
            </a:pPr>
            <a:r>
              <a:rPr lang="fr-CA" sz="1200" b="1" dirty="0">
                <a:solidFill>
                  <a:schemeClr val="tx1"/>
                </a:solidFill>
                <a:cs typeface="Calibri" pitchFamily="34" charset="0"/>
              </a:rPr>
              <a:t>Si possible, recommencer l’opération avec différentes vitesses ou un autre ventilateur.</a:t>
            </a:r>
          </a:p>
          <a:p>
            <a:pPr marL="228600" lvl="0" indent="-228600" algn="just" fontAlgn="ctr">
              <a:spcBef>
                <a:spcPts val="600"/>
              </a:spcBef>
              <a:buFont typeface="+mj-lt"/>
              <a:buAutoNum type="arabicPeriod" startAt="2"/>
            </a:pPr>
            <a:endParaRPr lang="fr-CA" sz="1200" b="1" dirty="0">
              <a:solidFill>
                <a:schemeClr val="tx1"/>
              </a:solidFill>
              <a:cs typeface="Calibri" pitchFamily="34" charset="0"/>
            </a:endParaRPr>
          </a:p>
          <a:p>
            <a:pPr marL="228600" lvl="0" indent="-228600" algn="just" fontAlgn="ctr">
              <a:spcBef>
                <a:spcPts val="600"/>
              </a:spcBef>
              <a:buFont typeface="+mj-lt"/>
              <a:buAutoNum type="arabicPeriod" startAt="2"/>
            </a:pPr>
            <a:endParaRPr lang="fr-CA" sz="1200" b="1" dirty="0">
              <a:solidFill>
                <a:schemeClr val="tx1"/>
              </a:solidFill>
              <a:cs typeface="Calibri" pitchFamily="34" charset="0"/>
            </a:endParaRPr>
          </a:p>
          <a:p>
            <a:pPr marL="228600" lvl="0" indent="-228600" algn="just" fontAlgn="ctr">
              <a:spcBef>
                <a:spcPts val="600"/>
              </a:spcBef>
              <a:buFont typeface="+mj-lt"/>
              <a:buAutoNum type="arabicPeriod" startAt="2"/>
            </a:pPr>
            <a:endParaRPr lang="fr-CA" sz="1200" b="1" dirty="0">
              <a:solidFill>
                <a:schemeClr val="tx1"/>
              </a:solidFill>
              <a:cs typeface="Calibri" pitchFamily="34" charset="0"/>
            </a:endParaRPr>
          </a:p>
          <a:p>
            <a:pPr marL="0" lvl="0" indent="0" algn="just" fontAlgn="ctr">
              <a:spcBef>
                <a:spcPts val="600"/>
              </a:spcBef>
              <a:buNone/>
            </a:pPr>
            <a:endParaRPr lang="fr-CA" sz="1200" b="1" dirty="0">
              <a:solidFill>
                <a:schemeClr val="tx1"/>
              </a:solidFill>
              <a:cs typeface="Calibri" pitchFamily="34" charset="0"/>
            </a:endParaRPr>
          </a:p>
          <a:p>
            <a:pPr marL="0" lvl="0" indent="0" algn="just" fontAlgn="ctr">
              <a:spcBef>
                <a:spcPts val="600"/>
              </a:spcBef>
              <a:buNone/>
            </a:pPr>
            <a:r>
              <a:rPr lang="fr-CA" sz="2400" i="1" dirty="0">
                <a:solidFill>
                  <a:schemeClr val="tx1"/>
                </a:solidFill>
                <a:cs typeface="Calibri" pitchFamily="34" charset="0"/>
              </a:rPr>
              <a:t>Échelle de force du vent</a:t>
            </a:r>
          </a:p>
          <a:p>
            <a:pPr marL="228600" indent="-228600" algn="just" fontAlgn="ctr">
              <a:spcBef>
                <a:spcPts val="600"/>
              </a:spcBef>
              <a:buFont typeface="+mj-lt"/>
              <a:buAutoNum type="arabicPeriod"/>
            </a:pPr>
            <a:r>
              <a:rPr lang="fr-CA" sz="1200" b="1" dirty="0">
                <a:solidFill>
                  <a:schemeClr val="tx1"/>
                </a:solidFill>
                <a:cs typeface="Calibri" pitchFamily="34" charset="0"/>
              </a:rPr>
              <a:t>Demander aux élèves ce qu’est la différence entre la vitesse et la force du vent, selon eux. </a:t>
            </a:r>
          </a:p>
          <a:p>
            <a:pPr algn="ctr" fontAlgn="ctr">
              <a:spcBef>
                <a:spcPts val="600"/>
              </a:spcBef>
              <a:buNone/>
            </a:pPr>
            <a:r>
              <a:rPr lang="fr-CA" sz="1200" b="1" i="1" dirty="0">
                <a:solidFill>
                  <a:schemeClr val="tx1"/>
                </a:solidFill>
                <a:cs typeface="Calibri" pitchFamily="34" charset="0"/>
              </a:rPr>
              <a:t>« Si je dis que les vents atteignent 40 km/h, est-ce que je suis en train de parler de la vitesse, ou de la force ? » </a:t>
            </a:r>
            <a:r>
              <a:rPr lang="fr-CA" sz="1200" dirty="0">
                <a:solidFill>
                  <a:schemeClr val="tx1"/>
                </a:solidFill>
                <a:cs typeface="Calibri" pitchFamily="34" charset="0"/>
              </a:rPr>
              <a:t>De la vitesse. </a:t>
            </a:r>
          </a:p>
          <a:p>
            <a:pPr algn="ctr" fontAlgn="ctr">
              <a:spcBef>
                <a:spcPts val="600"/>
              </a:spcBef>
              <a:buNone/>
            </a:pPr>
            <a:r>
              <a:rPr lang="fr-CA" sz="1200" b="1" i="1" dirty="0">
                <a:solidFill>
                  <a:schemeClr val="tx1"/>
                </a:solidFill>
                <a:cs typeface="Calibri" pitchFamily="34" charset="0"/>
              </a:rPr>
              <a:t>« Comment pourrait-on définir la </a:t>
            </a:r>
            <a:r>
              <a:rPr lang="fr-CA" sz="1200" b="1" dirty="0">
                <a:solidFill>
                  <a:schemeClr val="tx1"/>
                </a:solidFill>
                <a:cs typeface="Calibri" pitchFamily="34" charset="0"/>
              </a:rPr>
              <a:t>force</a:t>
            </a:r>
            <a:r>
              <a:rPr lang="fr-CA" sz="1200" b="1" i="1" dirty="0">
                <a:solidFill>
                  <a:schemeClr val="tx1"/>
                </a:solidFill>
                <a:cs typeface="Calibri" pitchFamily="34" charset="0"/>
              </a:rPr>
              <a:t> du vent ? » </a:t>
            </a:r>
            <a:r>
              <a:rPr lang="fr-CA" sz="1200" dirty="0">
                <a:solidFill>
                  <a:schemeClr val="tx1"/>
                </a:solidFill>
                <a:cs typeface="Calibri" pitchFamily="34" charset="0"/>
              </a:rPr>
              <a:t>Sa capacité à faire bouger des objets.</a:t>
            </a:r>
          </a:p>
          <a:p>
            <a:pPr marL="228600" indent="-228600" algn="just" fontAlgn="ctr">
              <a:spcBef>
                <a:spcPts val="600"/>
              </a:spcBef>
              <a:buFont typeface="+mj-lt"/>
              <a:buAutoNum type="arabicPeriod" startAt="2"/>
            </a:pPr>
            <a:r>
              <a:rPr lang="fr-CA" sz="1200" b="1" dirty="0">
                <a:solidFill>
                  <a:schemeClr val="tx1"/>
                </a:solidFill>
                <a:cs typeface="Calibri" pitchFamily="34" charset="0"/>
              </a:rPr>
              <a:t>En groupe, s’amuser à essayer de développer une échelle de force du vent. </a:t>
            </a:r>
            <a:r>
              <a:rPr lang="fr-CA" sz="1200" dirty="0">
                <a:solidFill>
                  <a:schemeClr val="tx1"/>
                </a:solidFill>
                <a:cs typeface="Calibri" pitchFamily="34" charset="0"/>
              </a:rPr>
              <a:t>Il s’agira alors de </a:t>
            </a:r>
            <a:r>
              <a:rPr lang="fr-CA" sz="1200" b="1" dirty="0">
                <a:solidFill>
                  <a:schemeClr val="tx1"/>
                </a:solidFill>
                <a:cs typeface="Calibri" pitchFamily="34" charset="0"/>
              </a:rPr>
              <a:t>: </a:t>
            </a:r>
          </a:p>
          <a:p>
            <a:pPr algn="just" fontAlgn="ctr">
              <a:spcBef>
                <a:spcPts val="600"/>
              </a:spcBef>
              <a:buFont typeface="Arial" panose="020B0604020202020204" pitchFamily="34" charset="0"/>
              <a:buChar char="•"/>
            </a:pPr>
            <a:r>
              <a:rPr lang="fr-CA" sz="1200" b="1" dirty="0">
                <a:solidFill>
                  <a:schemeClr val="tx1"/>
                </a:solidFill>
                <a:cs typeface="Calibri" pitchFamily="34" charset="0"/>
              </a:rPr>
              <a:t>Nommer des choses/objets qui peuvent être déplacés par un vent plus ou moins fort</a:t>
            </a:r>
            <a:r>
              <a:rPr lang="fr-CA" sz="1200" b="1" i="1" dirty="0">
                <a:solidFill>
                  <a:schemeClr val="tx1"/>
                </a:solidFill>
                <a:cs typeface="Calibri" pitchFamily="34" charset="0"/>
              </a:rPr>
              <a:t>. </a:t>
            </a:r>
            <a:r>
              <a:rPr lang="fr-CA" sz="1200" dirty="0">
                <a:solidFill>
                  <a:schemeClr val="tx1"/>
                </a:solidFill>
                <a:cs typeface="Calibri" pitchFamily="34" charset="0"/>
              </a:rPr>
              <a:t>Par exemple, les feuilles qui bougent, les branches des arbres, les drapeaux, le mouvement des fils électriques, les cheveux et vêtements des gens qui marchent... NOTER LES IDÉES DES ÉLÈVES AU TABLEAU.</a:t>
            </a:r>
          </a:p>
          <a:p>
            <a:pPr algn="just" fontAlgn="ctr">
              <a:spcBef>
                <a:spcPts val="600"/>
              </a:spcBef>
              <a:buFont typeface="Arial" panose="020B0604020202020204" pitchFamily="34" charset="0"/>
              <a:buChar char="•"/>
            </a:pPr>
            <a:r>
              <a:rPr lang="fr-CA" sz="1200" b="1" dirty="0">
                <a:solidFill>
                  <a:schemeClr val="tx1"/>
                </a:solidFill>
                <a:cs typeface="Calibri" pitchFamily="34" charset="0"/>
              </a:rPr>
              <a:t>Placer ces manifestations dans l’ordre</a:t>
            </a:r>
            <a:r>
              <a:rPr lang="fr-CA" sz="1200" dirty="0">
                <a:solidFill>
                  <a:schemeClr val="tx1"/>
                </a:solidFill>
                <a:cs typeface="Calibri" pitchFamily="34" charset="0"/>
              </a:rPr>
              <a:t>, de celle qui nécessite le moins de vent à celle qui en nécessite le plus.</a:t>
            </a:r>
          </a:p>
          <a:p>
            <a:pPr marL="228600" indent="-228600" algn="just" fontAlgn="ctr">
              <a:spcBef>
                <a:spcPts val="600"/>
              </a:spcBef>
              <a:buFont typeface="+mj-lt"/>
              <a:buAutoNum type="arabicPeriod" startAt="3"/>
            </a:pPr>
            <a:r>
              <a:rPr lang="fr-CA" sz="1200" b="1" dirty="0">
                <a:solidFill>
                  <a:schemeClr val="tx1"/>
                </a:solidFill>
                <a:cs typeface="Calibri" pitchFamily="34" charset="0"/>
              </a:rPr>
              <a:t>Présenter la fiche TNI 3 qui représente l’échelle de Beaufort. </a:t>
            </a:r>
            <a:r>
              <a:rPr lang="fr-CA" sz="1200" dirty="0">
                <a:solidFill>
                  <a:schemeClr val="tx1"/>
                </a:solidFill>
                <a:cs typeface="Calibri" pitchFamily="34" charset="0"/>
              </a:rPr>
              <a:t>Il s’agit d’u</a:t>
            </a:r>
            <a:r>
              <a:rPr lang="fr-CA" sz="1200" dirty="0">
                <a:cs typeface="Calibri" pitchFamily="34" charset="0"/>
              </a:rPr>
              <a:t>ne échelle qualitative qui décrit la force du vent sans utiliser de nombres, en se basant sur des observations, et qui relie ensuite cette force à une vitesse. </a:t>
            </a:r>
          </a:p>
          <a:p>
            <a:pPr marL="228600" indent="-228600" algn="just" fontAlgn="ctr">
              <a:spcBef>
                <a:spcPts val="600"/>
              </a:spcBef>
              <a:buFont typeface="+mj-lt"/>
              <a:buAutoNum type="arabicPeriod" startAt="3"/>
            </a:pPr>
            <a:r>
              <a:rPr lang="fr-CA" sz="1200" b="1" dirty="0">
                <a:cs typeface="Calibri" pitchFamily="34" charset="0"/>
              </a:rPr>
              <a:t>Regarder par la fenêtre et déterminer en groupe quelle est la force du vent en observant la nature. </a:t>
            </a:r>
            <a:r>
              <a:rPr lang="fr-CA" sz="1200" dirty="0">
                <a:cs typeface="Calibri" pitchFamily="34" charset="0"/>
              </a:rPr>
              <a:t>Utiliser l’échelle de Beaufort. Beaufort étant un marin, il a d’abord relié la force du vent à son effet sur les vagues en mer. Mais en classe, il est plus utile d’utiliser la colonne qui décrit l’effet du vent sur les éléments extérieurs comme les arbres et la fumée des cheminées. </a:t>
            </a:r>
            <a:endParaRPr lang="fr-CA" sz="1200" b="1" dirty="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589516" y="8008203"/>
            <a:ext cx="1268484" cy="1135797"/>
          </a:xfrm>
        </p:spPr>
        <p:txBody>
          <a:bodyPr/>
          <a:lstStyle/>
          <a:p>
            <a:fld id="{027FB875-5C85-AB42-9DC5-178568A424B8}" type="slidenum">
              <a:rPr lang="fr-CA" smtClean="0"/>
              <a:pPr/>
              <a:t>19</a:t>
            </a:fld>
            <a:endParaRPr lang="fr-CA" dirty="0"/>
          </a:p>
        </p:txBody>
      </p:sp>
      <p:graphicFrame>
        <p:nvGraphicFramePr>
          <p:cNvPr id="8" name="Tableau 7"/>
          <p:cNvGraphicFramePr>
            <a:graphicFrameLocks noGrp="1"/>
          </p:cNvGraphicFramePr>
          <p:nvPr>
            <p:custDataLst>
              <p:tags r:id="rId3"/>
            </p:custDataLst>
            <p:extLst>
              <p:ext uri="{D42A27DB-BD31-4B8C-83A1-F6EECF244321}">
                <p14:modId xmlns:p14="http://schemas.microsoft.com/office/powerpoint/2010/main" val="2483155118"/>
              </p:ext>
            </p:extLst>
          </p:nvPr>
        </p:nvGraphicFramePr>
        <p:xfrm>
          <a:off x="121919" y="3492500"/>
          <a:ext cx="6612363" cy="822960"/>
        </p:xfrm>
        <a:graphic>
          <a:graphicData uri="http://schemas.openxmlformats.org/drawingml/2006/table">
            <a:tbl>
              <a:tblPr firstRow="1" bandRow="1">
                <a:tableStyleId>{69CF1AB2-1976-4502-BF36-3FF5EA218861}</a:tableStyleId>
              </a:tblPr>
              <a:tblGrid>
                <a:gridCol w="6612363">
                  <a:extLst>
                    <a:ext uri="{9D8B030D-6E8A-4147-A177-3AD203B41FA5}">
                      <a16:colId xmlns:a16="http://schemas.microsoft.com/office/drawing/2014/main" val="20000"/>
                    </a:ext>
                  </a:extLst>
                </a:gridCol>
              </a:tblGrid>
              <a:tr h="0">
                <a:tc>
                  <a:txBody>
                    <a:bodyPr/>
                    <a:lstStyle/>
                    <a:p>
                      <a:pPr algn="just">
                        <a:spcBef>
                          <a:spcPts val="600"/>
                        </a:spcBef>
                      </a:pPr>
                      <a:r>
                        <a:rPr lang="fr-CA" sz="1200" b="1" dirty="0">
                          <a:latin typeface="Calibri" pitchFamily="34" charset="0"/>
                        </a:rPr>
                        <a:t>Le rapport entre nombre de tours et vitesse du vent dépendra de la taille de l’anémomètre. </a:t>
                      </a:r>
                      <a:r>
                        <a:rPr lang="fr-CA" sz="1200" b="0" dirty="0">
                          <a:latin typeface="Calibri" pitchFamily="34" charset="0"/>
                        </a:rPr>
                        <a:t>Il suffit de calculer la circonférence de l’anémomètre en KM et de multiplier par le nombre de tours dans une heure. Dans le cas des petits démonstrateurs de table, avec un diamètre de seulement 15 cm, il faudra 17 tours en 30 secondes pour obtenir une vitesse de 1 km/h !</a:t>
                      </a:r>
                      <a:endParaRPr lang="fr-CA" sz="1200" b="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pic>
        <p:nvPicPr>
          <p:cNvPr id="9" name="Image 8" descr="Symbole_météo-01.png"/>
          <p:cNvPicPr>
            <a:picLocks noChangeAspect="1"/>
          </p:cNvPicPr>
          <p:nvPr/>
        </p:nvPicPr>
        <p:blipFill>
          <a:blip r:embed="rId6"/>
          <a:stretch>
            <a:fillRect/>
          </a:stretch>
        </p:blipFill>
        <p:spPr>
          <a:xfrm>
            <a:off x="5228913" y="3673"/>
            <a:ext cx="1617099" cy="1617099"/>
          </a:xfrm>
          <a:prstGeom prst="rect">
            <a:avLst/>
          </a:prstGeom>
        </p:spPr>
      </p:pic>
      <p:sp>
        <p:nvSpPr>
          <p:cNvPr id="12" name="Title 3"/>
          <p:cNvSpPr txBox="1">
            <a:spLocks/>
          </p:cNvSpPr>
          <p:nvPr>
            <p:custDataLst>
              <p:tags r:id="rId4"/>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Réalisation</a:t>
            </a:r>
          </a:p>
          <a:p>
            <a:pPr lvl="0" algn="l">
              <a:defRPr/>
            </a:pPr>
            <a:r>
              <a:rPr lang="fr-CA" sz="2400" dirty="0">
                <a:latin typeface="Calibri" pitchFamily="34" charset="0"/>
                <a:cs typeface="Calibri" pitchFamily="34" charset="0"/>
              </a:rPr>
              <a:t>5. </a:t>
            </a:r>
            <a:r>
              <a:rPr lang="fr-FR" sz="2400" dirty="0">
                <a:latin typeface="Calibri" pitchFamily="34" charset="0"/>
                <a:cs typeface="Calibri" pitchFamily="34" charset="0"/>
              </a:rPr>
              <a:t>L’anémomètre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2288604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Espace réservé du numéro de diapositive 1"/>
          <p:cNvSpPr>
            <a:spLocks noGrp="1"/>
          </p:cNvSpPr>
          <p:nvPr>
            <p:ph type="sldNum" sz="quarter" idx="12"/>
            <p:custDataLst>
              <p:tags r:id="rId1"/>
            </p:custDataLst>
          </p:nvPr>
        </p:nvSpPr>
        <p:spPr>
          <a:xfrm>
            <a:off x="6007756" y="8002571"/>
            <a:ext cx="850244" cy="1135797"/>
          </a:xfrm>
        </p:spPr>
        <p:txBody>
          <a:bodyPr/>
          <a:lstStyle/>
          <a:p>
            <a:fld id="{027FB875-5C85-AB42-9DC5-178568A424B8}" type="slidenum">
              <a:rPr lang="en-US" smtClean="0"/>
              <a:pPr/>
              <a:t>2</a:t>
            </a:fld>
            <a:endParaRPr lang="en-US" dirty="0"/>
          </a:p>
        </p:txBody>
      </p:sp>
      <p:sp>
        <p:nvSpPr>
          <p:cNvPr id="22" name="Title 3">
            <a:extLst>
              <a:ext uri="{FF2B5EF4-FFF2-40B4-BE49-F238E27FC236}">
                <a16:creationId xmlns:a16="http://schemas.microsoft.com/office/drawing/2014/main" id="{8DA33BB5-B1FF-47C8-9AFE-EEE0B7D0E8BF}"/>
              </a:ext>
            </a:extLst>
          </p:cNvPr>
          <p:cNvSpPr txBox="1">
            <a:spLocks/>
          </p:cNvSpPr>
          <p:nvPr>
            <p:custDataLst>
              <p:tags r:id="rId2"/>
            </p:custDataLst>
          </p:nvPr>
        </p:nvSpPr>
        <p:spPr>
          <a:xfrm>
            <a:off x="1291972" y="1579058"/>
            <a:ext cx="4274057" cy="8713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latin typeface="Calibri" pitchFamily="34" charset="0"/>
                <a:cs typeface="Calibri" pitchFamily="34" charset="0"/>
              </a:rPr>
              <a:t>Table des matières</a:t>
            </a:r>
          </a:p>
        </p:txBody>
      </p:sp>
      <p:graphicFrame>
        <p:nvGraphicFramePr>
          <p:cNvPr id="23" name="Tableau 4">
            <a:extLst>
              <a:ext uri="{FF2B5EF4-FFF2-40B4-BE49-F238E27FC236}">
                <a16:creationId xmlns:a16="http://schemas.microsoft.com/office/drawing/2014/main" id="{17ADEA0A-5F85-4142-8AC4-7657214D4F21}"/>
              </a:ext>
            </a:extLst>
          </p:cNvPr>
          <p:cNvGraphicFramePr>
            <a:graphicFrameLocks noGrp="1"/>
          </p:cNvGraphicFramePr>
          <p:nvPr>
            <p:custDataLst>
              <p:tags r:id="rId3"/>
            </p:custDataLst>
            <p:extLst>
              <p:ext uri="{D42A27DB-BD31-4B8C-83A1-F6EECF244321}">
                <p14:modId xmlns:p14="http://schemas.microsoft.com/office/powerpoint/2010/main" val="2710172288"/>
              </p:ext>
            </p:extLst>
          </p:nvPr>
        </p:nvGraphicFramePr>
        <p:xfrm>
          <a:off x="738727" y="2769890"/>
          <a:ext cx="5380545" cy="2966720"/>
        </p:xfrm>
        <a:graphic>
          <a:graphicData uri="http://schemas.openxmlformats.org/drawingml/2006/table">
            <a:tbl>
              <a:tblPr firstRow="1" bandRow="1">
                <a:tableStyleId>{69CF1AB2-1976-4502-BF36-3FF5EA218861}</a:tableStyleId>
              </a:tblPr>
              <a:tblGrid>
                <a:gridCol w="4723284">
                  <a:extLst>
                    <a:ext uri="{9D8B030D-6E8A-4147-A177-3AD203B41FA5}">
                      <a16:colId xmlns:a16="http://schemas.microsoft.com/office/drawing/2014/main" val="20000"/>
                    </a:ext>
                  </a:extLst>
                </a:gridCol>
                <a:gridCol w="657261">
                  <a:extLst>
                    <a:ext uri="{9D8B030D-6E8A-4147-A177-3AD203B41FA5}">
                      <a16:colId xmlns:a16="http://schemas.microsoft.com/office/drawing/2014/main" val="20002"/>
                    </a:ext>
                  </a:extLst>
                </a:gridCol>
              </a:tblGrid>
              <a:tr h="370840">
                <a:tc>
                  <a:txBody>
                    <a:bodyPr/>
                    <a:lstStyle/>
                    <a:p>
                      <a:r>
                        <a:rPr lang="fr-FR" sz="1600" b="0" dirty="0"/>
                        <a:t>Présentation de la situation d’apprentissage</a:t>
                      </a:r>
                      <a:endParaRPr lang="fr-FR" sz="1600" b="0" dirty="0">
                        <a:latin typeface="Calibri" pitchFamily="34" charset="0"/>
                        <a:cs typeface="Calibri" pitchFamily="34" charset="0"/>
                      </a:endParaRPr>
                    </a:p>
                  </a:txBody>
                  <a:tcPr anchor="ctr"/>
                </a:tc>
                <a:tc>
                  <a:txBody>
                    <a:bodyPr/>
                    <a:lstStyle/>
                    <a:p>
                      <a:pPr algn="ctr"/>
                      <a:r>
                        <a:rPr lang="fr-FR" sz="1600" b="0" dirty="0"/>
                        <a:t>p.3</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0001"/>
                  </a:ext>
                </a:extLst>
              </a:tr>
              <a:tr h="370840">
                <a:tc>
                  <a:txBody>
                    <a:bodyPr/>
                    <a:lstStyle/>
                    <a:p>
                      <a:r>
                        <a:rPr lang="fr-FR" sz="1600" dirty="0"/>
                        <a:t>Séquence d’enseignement</a:t>
                      </a:r>
                      <a:endParaRPr lang="fr-FR" sz="1600" b="0" dirty="0">
                        <a:latin typeface="Calibri" pitchFamily="34" charset="0"/>
                        <a:cs typeface="Calibri" pitchFamily="34" charset="0"/>
                      </a:endParaRPr>
                    </a:p>
                  </a:txBody>
                  <a:tcPr anchor="ctr"/>
                </a:tc>
                <a:tc>
                  <a:txBody>
                    <a:bodyPr/>
                    <a:lstStyle/>
                    <a:p>
                      <a:pPr algn="ctr"/>
                      <a:r>
                        <a:rPr lang="fr-FR" sz="1600" dirty="0"/>
                        <a:t>p.4</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370840">
                <a:tc>
                  <a:txBody>
                    <a:bodyPr/>
                    <a:lstStyle/>
                    <a:p>
                      <a:r>
                        <a:rPr lang="fr-FR" sz="1600" dirty="0"/>
                        <a:t>Description</a:t>
                      </a:r>
                      <a:r>
                        <a:rPr lang="fr-FR" sz="1600" baseline="0" dirty="0"/>
                        <a:t> des activités</a:t>
                      </a:r>
                      <a:endParaRPr lang="fr-FR" sz="1600" b="0" dirty="0">
                        <a:latin typeface="Calibri" pitchFamily="34" charset="0"/>
                        <a:cs typeface="Calibri" pitchFamily="34" charset="0"/>
                      </a:endParaRPr>
                    </a:p>
                  </a:txBody>
                  <a:tcPr anchor="ctr"/>
                </a:tc>
                <a:tc>
                  <a:txBody>
                    <a:bodyPr/>
                    <a:lstStyle/>
                    <a:p>
                      <a:pPr algn="ctr"/>
                      <a:r>
                        <a:rPr lang="fr-FR" sz="1600" dirty="0"/>
                        <a:t>p.5</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0003"/>
                  </a:ext>
                </a:extLst>
              </a:tr>
              <a:tr h="370840">
                <a:tc>
                  <a:txBody>
                    <a:bodyPr/>
                    <a:lstStyle/>
                    <a:p>
                      <a:r>
                        <a:rPr lang="fr-FR" sz="1600" dirty="0"/>
                        <a:t>Fiches théoriques</a:t>
                      </a:r>
                      <a:endParaRPr lang="fr-FR" sz="1600" b="0" dirty="0">
                        <a:latin typeface="Calibri" pitchFamily="34" charset="0"/>
                        <a:cs typeface="Calibri" pitchFamily="34" charset="0"/>
                      </a:endParaRPr>
                    </a:p>
                  </a:txBody>
                  <a:tcPr anchor="ctr"/>
                </a:tc>
                <a:tc>
                  <a:txBody>
                    <a:bodyPr/>
                    <a:lstStyle/>
                    <a:p>
                      <a:pPr algn="ctr"/>
                      <a:r>
                        <a:rPr lang="fr-FR" sz="1600" dirty="0"/>
                        <a:t>p.27</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0004"/>
                  </a:ext>
                </a:extLst>
              </a:tr>
              <a:tr h="370840">
                <a:tc>
                  <a:txBody>
                    <a:bodyPr/>
                    <a:lstStyle/>
                    <a:p>
                      <a:r>
                        <a:rPr lang="fr-FR" sz="1600" dirty="0"/>
                        <a:t>Grilles d’évaluation</a:t>
                      </a:r>
                      <a:endParaRPr lang="fr-FR" sz="1600" b="0" dirty="0">
                        <a:latin typeface="Calibri" pitchFamily="34" charset="0"/>
                        <a:cs typeface="Calibri" pitchFamily="34" charset="0"/>
                      </a:endParaRPr>
                    </a:p>
                  </a:txBody>
                  <a:tcPr anchor="ctr"/>
                </a:tc>
                <a:tc>
                  <a:txBody>
                    <a:bodyPr/>
                    <a:lstStyle/>
                    <a:p>
                      <a:pPr algn="ctr"/>
                      <a:r>
                        <a:rPr lang="fr-FR" sz="1600" dirty="0"/>
                        <a:t>p.33</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615457237"/>
                  </a:ext>
                </a:extLst>
              </a:tr>
              <a:tr h="370840">
                <a:tc>
                  <a:txBody>
                    <a:bodyPr/>
                    <a:lstStyle/>
                    <a:p>
                      <a:r>
                        <a:rPr lang="fr-FR" sz="1600" dirty="0"/>
                        <a:t>Préalables mathématiques</a:t>
                      </a:r>
                      <a:endParaRPr lang="fr-FR" sz="1600" b="0" dirty="0">
                        <a:latin typeface="Calibri" pitchFamily="34" charset="0"/>
                        <a:cs typeface="Calibri" pitchFamily="34" charset="0"/>
                      </a:endParaRPr>
                    </a:p>
                  </a:txBody>
                  <a:tcPr anchor="ctr"/>
                </a:tc>
                <a:tc>
                  <a:txBody>
                    <a:bodyPr/>
                    <a:lstStyle/>
                    <a:p>
                      <a:pPr algn="ctr"/>
                      <a:r>
                        <a:rPr lang="fr-FR" sz="1600" dirty="0"/>
                        <a:t>p.36</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514653615"/>
                  </a:ext>
                </a:extLst>
              </a:tr>
              <a:tr h="370840">
                <a:tc>
                  <a:txBody>
                    <a:bodyPr/>
                    <a:lstStyle/>
                    <a:p>
                      <a:r>
                        <a:rPr lang="fr-CA" sz="1600" b="0" dirty="0">
                          <a:latin typeface="Calibri" pitchFamily="34" charset="0"/>
                          <a:cs typeface="Calibri" pitchFamily="34" charset="0"/>
                        </a:rPr>
                        <a:t>Fiches </a:t>
                      </a:r>
                      <a:r>
                        <a:rPr lang="fr-FR" sz="1600" dirty="0"/>
                        <a:t>d’activité </a:t>
                      </a:r>
                      <a:r>
                        <a:rPr lang="fr-CA" sz="1600" b="0" dirty="0">
                          <a:latin typeface="Calibri" pitchFamily="34" charset="0"/>
                          <a:cs typeface="Calibri" pitchFamily="34" charset="0"/>
                        </a:rPr>
                        <a:t>TNI</a:t>
                      </a:r>
                      <a:endParaRPr lang="fr-FR" sz="1600" b="0" dirty="0">
                        <a:latin typeface="Calibri" pitchFamily="34" charset="0"/>
                        <a:cs typeface="Calibri" pitchFamily="34" charset="0"/>
                      </a:endParaRPr>
                    </a:p>
                  </a:txBody>
                  <a:tcPr anchor="ctr"/>
                </a:tc>
                <a:tc>
                  <a:txBody>
                    <a:bodyPr/>
                    <a:lstStyle/>
                    <a:p>
                      <a:pPr algn="ctr"/>
                      <a:r>
                        <a:rPr lang="fr-CA" sz="1600" b="0" dirty="0">
                          <a:latin typeface="Calibri" pitchFamily="34" charset="0"/>
                          <a:cs typeface="Calibri" pitchFamily="34" charset="0"/>
                        </a:rPr>
                        <a:t>p.40</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0007"/>
                  </a:ext>
                </a:extLst>
              </a:tr>
              <a:tr h="370840">
                <a:tc>
                  <a:txBody>
                    <a:bodyPr/>
                    <a:lstStyle/>
                    <a:p>
                      <a:r>
                        <a:rPr lang="fr-FR" sz="1600" dirty="0"/>
                        <a:t>Fiches d’activité à imprimer</a:t>
                      </a:r>
                      <a:endParaRPr lang="fr-FR" sz="1600" b="0" dirty="0">
                        <a:latin typeface="Calibri" pitchFamily="34" charset="0"/>
                        <a:cs typeface="Calibri" pitchFamily="34" charset="0"/>
                      </a:endParaRPr>
                    </a:p>
                  </a:txBody>
                  <a:tcPr anchor="ctr"/>
                </a:tc>
                <a:tc>
                  <a:txBody>
                    <a:bodyPr/>
                    <a:lstStyle/>
                    <a:p>
                      <a:pPr algn="ctr"/>
                      <a:r>
                        <a:rPr lang="fr-FR" sz="1600" dirty="0"/>
                        <a:t>p.45</a:t>
                      </a:r>
                      <a:endParaRPr lang="fr-FR" sz="1600" b="0" dirty="0">
                        <a:latin typeface="Calibri" pitchFamily="34" charset="0"/>
                        <a:cs typeface="Calibri" pitchFamily="34" charset="0"/>
                      </a:endParaRPr>
                    </a:p>
                  </a:txBody>
                  <a:tcPr anchor="ctr"/>
                </a:tc>
                <a:extLst>
                  <a:ext uri="{0D108BD9-81ED-4DB2-BD59-A6C34878D82A}">
                    <a16:rowId xmlns:a16="http://schemas.microsoft.com/office/drawing/2014/main" val="10006"/>
                  </a:ext>
                </a:extLst>
              </a:tr>
            </a:tbl>
          </a:graphicData>
        </a:graphic>
      </p:graphicFrame>
      <p:grpSp>
        <p:nvGrpSpPr>
          <p:cNvPr id="7" name="Groupe 6"/>
          <p:cNvGrpSpPr/>
          <p:nvPr/>
        </p:nvGrpSpPr>
        <p:grpSpPr>
          <a:xfrm>
            <a:off x="1934378" y="5965240"/>
            <a:ext cx="2989244" cy="414724"/>
            <a:chOff x="1690706" y="5685840"/>
            <a:chExt cx="2989244" cy="414724"/>
          </a:xfrm>
        </p:grpSpPr>
        <p:pic>
          <p:nvPicPr>
            <p:cNvPr id="5" name="Image 4">
              <a:hlinkClick r:id="rId8"/>
            </p:cNvPr>
            <p:cNvPicPr>
              <a:picLocks noChangeAspect="1"/>
            </p:cNvPicPr>
            <p:nvPr>
              <p:custDataLst>
                <p:tags r:id="rId4"/>
              </p:custDataLst>
            </p:nvPr>
          </p:nvPicPr>
          <p:blipFill>
            <a:blip r:embed="rId9">
              <a:clrChange>
                <a:clrFrom>
                  <a:srgbClr val="F8FDF7"/>
                </a:clrFrom>
                <a:clrTo>
                  <a:srgbClr val="F8FDF7">
                    <a:alpha val="0"/>
                  </a:srgbClr>
                </a:clrTo>
              </a:clrChange>
              <a:extLst>
                <a:ext uri="{28A0092B-C50C-407E-A947-70E740481C1C}">
                  <a14:useLocalDpi xmlns:a14="http://schemas.microsoft.com/office/drawing/2010/main" val="0"/>
                </a:ext>
              </a:extLst>
            </a:blip>
            <a:stretch>
              <a:fillRect/>
            </a:stretch>
          </p:blipFill>
          <p:spPr>
            <a:xfrm>
              <a:off x="4043722" y="5685840"/>
              <a:ext cx="553678" cy="414724"/>
            </a:xfrm>
            <a:prstGeom prst="rect">
              <a:avLst/>
            </a:prstGeom>
          </p:spPr>
        </p:pic>
        <p:sp>
          <p:nvSpPr>
            <p:cNvPr id="8" name="ZoneTexte 7"/>
            <p:cNvSpPr txBox="1"/>
            <p:nvPr>
              <p:custDataLst>
                <p:tags r:id="rId5"/>
              </p:custDataLst>
            </p:nvPr>
          </p:nvSpPr>
          <p:spPr>
            <a:xfrm>
              <a:off x="1690706" y="5736610"/>
              <a:ext cx="2989244" cy="338554"/>
            </a:xfrm>
            <a:prstGeom prst="rect">
              <a:avLst/>
            </a:prstGeom>
            <a:noFill/>
          </p:spPr>
          <p:txBody>
            <a:bodyPr wrap="square" rtlCol="0">
              <a:spAutoFit/>
            </a:bodyPr>
            <a:lstStyle/>
            <a:p>
              <a:r>
                <a:rPr lang="fr-CA" sz="1600" kern="0" dirty="0">
                  <a:latin typeface="Calibri" pitchFamily="34" charset="0"/>
                  <a:cs typeface="Calibri" pitchFamily="34" charset="0"/>
                </a:rPr>
                <a:t>Présentation du matériel :</a:t>
              </a:r>
              <a:endParaRPr lang="fr-CA" sz="1600" dirty="0">
                <a:latin typeface="Calibri" pitchFamily="34" charset="0"/>
                <a:cs typeface="Calibri" pitchFamily="34" charset="0"/>
              </a:endParaRPr>
            </a:p>
          </p:txBody>
        </p:sp>
      </p:grpSp>
    </p:spTree>
    <p:extLst>
      <p:ext uri="{BB962C8B-B14F-4D97-AF65-F5344CB8AC3E}">
        <p14:creationId xmlns:p14="http://schemas.microsoft.com/office/powerpoint/2010/main" val="25700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1804179" y="1238152"/>
            <a:ext cx="4999154" cy="7896380"/>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lgn="just">
              <a:spcBef>
                <a:spcPts val="600"/>
              </a:spcBef>
              <a:buNone/>
            </a:pPr>
            <a:r>
              <a:rPr lang="fr-CA" sz="2400" i="1" dirty="0">
                <a:cs typeface="Calibri" pitchFamily="34" charset="0"/>
              </a:rPr>
              <a:t>Vue d’ensemble</a:t>
            </a:r>
          </a:p>
          <a:p>
            <a:pPr marL="0" indent="0" algn="just">
              <a:spcBef>
                <a:spcPts val="600"/>
              </a:spcBef>
              <a:buNone/>
            </a:pPr>
            <a:r>
              <a:rPr lang="fr-CA" sz="1200" dirty="0">
                <a:cs typeface="Calibri" pitchFamily="34" charset="0"/>
              </a:rPr>
              <a:t>Des données météorologiques doivent être récoltées afin de pouvoir bâtir des diagrammes, les analyser, et ainsi pouvoir répondre à la question initiale. </a:t>
            </a:r>
          </a:p>
          <a:p>
            <a:pPr marL="0" indent="0" algn="just">
              <a:spcBef>
                <a:spcPts val="600"/>
              </a:spcBef>
              <a:buNone/>
            </a:pPr>
            <a:r>
              <a:rPr lang="fr-CA" sz="1200" b="1" dirty="0">
                <a:cs typeface="Calibri" pitchFamily="34" charset="0"/>
              </a:rPr>
              <a:t>Trois options sont proposées </a:t>
            </a:r>
            <a:r>
              <a:rPr lang="fr-CA" sz="1200" dirty="0">
                <a:cs typeface="Calibri" pitchFamily="34" charset="0"/>
              </a:rPr>
              <a:t>:</a:t>
            </a:r>
          </a:p>
          <a:p>
            <a:pPr marL="228600" indent="-228600" algn="just">
              <a:spcBef>
                <a:spcPts val="600"/>
              </a:spcBef>
              <a:buFont typeface="+mj-lt"/>
              <a:buAutoNum type="arabicPeriod"/>
            </a:pPr>
            <a:r>
              <a:rPr lang="fr-CA" sz="1200" dirty="0">
                <a:cs typeface="Calibri" pitchFamily="34" charset="0"/>
              </a:rPr>
              <a:t>Utiliser des données existantes, trouvées sur le web.</a:t>
            </a:r>
          </a:p>
          <a:p>
            <a:pPr marL="228600" indent="-228600" algn="just">
              <a:spcBef>
                <a:spcPts val="600"/>
              </a:spcBef>
              <a:buFont typeface="+mj-lt"/>
              <a:buAutoNum type="arabicPeriod"/>
            </a:pPr>
            <a:r>
              <a:rPr lang="fr-CA" sz="1200" dirty="0">
                <a:cs typeface="Calibri" pitchFamily="34" charset="0"/>
              </a:rPr>
              <a:t>Utiliser des données existantes, mais aussi vivre </a:t>
            </a:r>
            <a:r>
              <a:rPr lang="fr-CA" sz="1200" i="1" dirty="0">
                <a:cs typeface="Calibri" pitchFamily="34" charset="0"/>
              </a:rPr>
              <a:t>une</a:t>
            </a:r>
            <a:r>
              <a:rPr lang="fr-CA" sz="1200" dirty="0">
                <a:cs typeface="Calibri" pitchFamily="34" charset="0"/>
              </a:rPr>
              <a:t> activité de prise de mesure.</a:t>
            </a:r>
          </a:p>
          <a:p>
            <a:pPr marL="228600" indent="-228600" algn="just">
              <a:spcBef>
                <a:spcPts val="600"/>
              </a:spcBef>
              <a:buFont typeface="+mj-lt"/>
              <a:buAutoNum type="arabicPeriod"/>
            </a:pPr>
            <a:r>
              <a:rPr lang="fr-CA" sz="1200" dirty="0">
                <a:cs typeface="Calibri" pitchFamily="34" charset="0"/>
              </a:rPr>
              <a:t>Prendre </a:t>
            </a:r>
            <a:r>
              <a:rPr lang="fr-CA" sz="1200" i="1" dirty="0">
                <a:cs typeface="Calibri" pitchFamily="34" charset="0"/>
              </a:rPr>
              <a:t>toutes</a:t>
            </a:r>
            <a:r>
              <a:rPr lang="fr-CA" sz="1200" dirty="0">
                <a:cs typeface="Calibri" pitchFamily="34" charset="0"/>
              </a:rPr>
              <a:t> les mesures soi-même, de manière à ce que la classe génère ses propres données</a:t>
            </a:r>
          </a:p>
          <a:p>
            <a:pPr marL="0" indent="0" algn="just">
              <a:spcBef>
                <a:spcPts val="600"/>
              </a:spcBef>
              <a:buNone/>
            </a:pPr>
            <a:r>
              <a:rPr lang="fr-CA" sz="2400" i="1" dirty="0">
                <a:cs typeface="Calibri" pitchFamily="34" charset="0"/>
              </a:rPr>
              <a:t>Données existantes</a:t>
            </a:r>
          </a:p>
          <a:p>
            <a:pPr marL="0" indent="0" algn="just">
              <a:spcBef>
                <a:spcPts val="600"/>
              </a:spcBef>
              <a:buNone/>
            </a:pPr>
            <a:r>
              <a:rPr lang="fr-CA" sz="1200" dirty="0">
                <a:cs typeface="Calibri" pitchFamily="34" charset="0"/>
              </a:rPr>
              <a:t>C’est la solution la plus simple. Sur</a:t>
            </a:r>
            <a:r>
              <a:rPr lang="fr-CA" sz="1200" dirty="0">
                <a:cs typeface="Calibri" pitchFamily="34" charset="0"/>
                <a:hlinkClick r:id="rId9"/>
              </a:rPr>
              <a:t> météomédia.com</a:t>
            </a:r>
            <a:r>
              <a:rPr lang="fr-CA" sz="1200" dirty="0">
                <a:cs typeface="Calibri" pitchFamily="34" charset="0"/>
              </a:rPr>
              <a:t>, il suffit d’aller dans :</a:t>
            </a:r>
          </a:p>
          <a:p>
            <a:pPr marL="0" indent="0" algn="just">
              <a:spcBef>
                <a:spcPts val="600"/>
              </a:spcBef>
              <a:buNone/>
            </a:pPr>
            <a:r>
              <a:rPr lang="fr-CA" sz="1200" dirty="0">
                <a:cs typeface="Calibri" pitchFamily="34" charset="0"/>
              </a:rPr>
              <a:t>- Menu principal</a:t>
            </a:r>
          </a:p>
          <a:p>
            <a:pPr marL="0" indent="0" algn="just">
              <a:spcBef>
                <a:spcPts val="600"/>
              </a:spcBef>
              <a:buNone/>
            </a:pPr>
            <a:r>
              <a:rPr lang="fr-CA" sz="1200" dirty="0">
                <a:cs typeface="Calibri" pitchFamily="34" charset="0"/>
              </a:rPr>
              <a:t>	- Prévisions et bulletins</a:t>
            </a:r>
          </a:p>
          <a:p>
            <a:pPr marL="0" indent="0" algn="just">
              <a:spcBef>
                <a:spcPts val="600"/>
              </a:spcBef>
              <a:buNone/>
            </a:pPr>
            <a:r>
              <a:rPr lang="fr-CA" sz="1200" dirty="0">
                <a:cs typeface="Calibri" pitchFamily="34" charset="0"/>
              </a:rPr>
              <a:t>		- Long terme</a:t>
            </a:r>
          </a:p>
          <a:p>
            <a:pPr marL="0" indent="0" algn="just">
              <a:spcBef>
                <a:spcPts val="600"/>
              </a:spcBef>
              <a:buNone/>
            </a:pPr>
            <a:r>
              <a:rPr lang="fr-CA" sz="1200" dirty="0">
                <a:cs typeface="Calibri" pitchFamily="34" charset="0"/>
              </a:rPr>
              <a:t>			- Calendrier mensuel</a:t>
            </a:r>
          </a:p>
          <a:p>
            <a:pPr marL="432000" indent="-432000" algn="just">
              <a:spcBef>
                <a:spcPts val="600"/>
              </a:spcBef>
              <a:buFont typeface="Arial" pitchFamily="34" charset="0"/>
              <a:buChar char="•"/>
            </a:pPr>
            <a:r>
              <a:rPr lang="fr-CA" sz="1200" b="1" dirty="0">
                <a:cs typeface="Calibri" pitchFamily="34" charset="0"/>
              </a:rPr>
              <a:t>Température et précipitations </a:t>
            </a:r>
            <a:r>
              <a:rPr lang="fr-CA" sz="1200" dirty="0">
                <a:cs typeface="Calibri" pitchFamily="34" charset="0"/>
              </a:rPr>
              <a:t>: Le calendrier présente les températures minimums et maximums (utiliser le </a:t>
            </a:r>
            <a:r>
              <a:rPr lang="fr-CA" sz="1200" i="1" dirty="0">
                <a:cs typeface="Calibri" pitchFamily="34" charset="0"/>
              </a:rPr>
              <a:t>maximum</a:t>
            </a:r>
            <a:r>
              <a:rPr lang="fr-CA" sz="1200" dirty="0">
                <a:cs typeface="Calibri" pitchFamily="34" charset="0"/>
              </a:rPr>
              <a:t> observé), ainsi que les précipitations.</a:t>
            </a:r>
          </a:p>
          <a:p>
            <a:pPr marL="432000" indent="-432000" algn="just">
              <a:spcBef>
                <a:spcPts val="600"/>
              </a:spcBef>
              <a:buFont typeface="Arial" pitchFamily="34" charset="0"/>
              <a:buChar char="•"/>
            </a:pPr>
            <a:r>
              <a:rPr lang="fr-CA" sz="1200" b="1" dirty="0">
                <a:cs typeface="Calibri" pitchFamily="34" charset="0"/>
              </a:rPr>
              <a:t>Vitesse du vent </a:t>
            </a:r>
            <a:r>
              <a:rPr lang="fr-CA" sz="1200" dirty="0">
                <a:cs typeface="Calibri" pitchFamily="34" charset="0"/>
              </a:rPr>
              <a:t>: Il suffit de cliquer sur chaque jour pour découvrir la vitesse du vent. (Malheureusement, la direction du vent n’apparaît pas, mais c’est une donnée secondaire, pour laquelle aucun diagramme n’est construit.)</a:t>
            </a:r>
          </a:p>
          <a:p>
            <a:pPr marL="432000" indent="-432000" algn="just">
              <a:spcBef>
                <a:spcPts val="600"/>
              </a:spcBef>
              <a:buFont typeface="Arial" pitchFamily="34" charset="0"/>
              <a:buChar char="•"/>
            </a:pPr>
            <a:r>
              <a:rPr lang="fr-CA" sz="1200" b="1" dirty="0">
                <a:cs typeface="Calibri" pitchFamily="34" charset="0"/>
              </a:rPr>
              <a:t>Fiches d’activité et fréquence </a:t>
            </a:r>
            <a:r>
              <a:rPr lang="fr-CA" sz="1200" dirty="0">
                <a:cs typeface="Calibri" pitchFamily="34" charset="0"/>
              </a:rPr>
              <a:t>: La fiche d’activité C est faite pour recevoir 12 entrées (il en est de même pour les diagrammes des fiches E, F, et G). Afin de couvrir une période assez longue, il est suggéré de noter les données météorologiques un jour sur deux. Cela donnera donc un ensemble de données s’étendant sur 24 jours.</a:t>
            </a:r>
          </a:p>
          <a:p>
            <a:pPr marL="432000" indent="-432000" algn="just">
              <a:spcBef>
                <a:spcPts val="600"/>
              </a:spcBef>
              <a:buFont typeface="Arial" pitchFamily="34" charset="0"/>
              <a:buChar char="•"/>
            </a:pPr>
            <a:r>
              <a:rPr lang="fr-CA" sz="1200" b="1" dirty="0">
                <a:cs typeface="Calibri" pitchFamily="34" charset="0"/>
              </a:rPr>
              <a:t>Procédure</a:t>
            </a:r>
            <a:r>
              <a:rPr lang="fr-CA" sz="1200" dirty="0">
                <a:cs typeface="Calibri" pitchFamily="34" charset="0"/>
              </a:rPr>
              <a:t> : À la discrétion de l’</a:t>
            </a:r>
            <a:r>
              <a:rPr lang="fr-CA" sz="1200" dirty="0" err="1">
                <a:cs typeface="Calibri" pitchFamily="34" charset="0"/>
              </a:rPr>
              <a:t>enseignant.e</a:t>
            </a:r>
            <a:r>
              <a:rPr lang="fr-CA" sz="1200" dirty="0">
                <a:cs typeface="Calibri" pitchFamily="34" charset="0"/>
              </a:rPr>
              <a:t>, la fiche d’activité C peut être remplie au fil des jours, ou encore une fois par semaine, ou encore simplement attendre d’être prêt à construire les diagrammes pour aller dans l’historique de </a:t>
            </a:r>
            <a:r>
              <a:rPr lang="fr-CA" sz="1200" dirty="0" err="1">
                <a:cs typeface="Calibri" pitchFamily="34" charset="0"/>
              </a:rPr>
              <a:t>Météomédia</a:t>
            </a:r>
            <a:r>
              <a:rPr lang="fr-CA" sz="1200" dirty="0">
                <a:cs typeface="Calibri" pitchFamily="34" charset="0"/>
              </a:rPr>
              <a:t> et collecter toutes les données d’un seul coup !</a:t>
            </a:r>
          </a:p>
        </p:txBody>
      </p:sp>
      <p:graphicFrame>
        <p:nvGraphicFramePr>
          <p:cNvPr id="8" name="Espace réservé du contenu 5"/>
          <p:cNvGraphicFramePr>
            <a:graphicFrameLocks noGrp="1"/>
          </p:cNvGraphicFramePr>
          <p:nvPr>
            <p:ph sz="half" idx="2"/>
            <p:custDataLst>
              <p:tags r:id="rId2"/>
            </p:custDataLst>
            <p:extLst>
              <p:ext uri="{D42A27DB-BD31-4B8C-83A1-F6EECF244321}">
                <p14:modId xmlns:p14="http://schemas.microsoft.com/office/powerpoint/2010/main" val="1009851151"/>
              </p:ext>
            </p:extLst>
          </p:nvPr>
        </p:nvGraphicFramePr>
        <p:xfrm>
          <a:off x="35761" y="1655695"/>
          <a:ext cx="1722697" cy="1981165"/>
        </p:xfrm>
        <a:graphic>
          <a:graphicData uri="http://schemas.openxmlformats.org/drawingml/2006/table">
            <a:tbl>
              <a:tblPr firstRow="1" bandRow="1">
                <a:tableStyleId>{5C22544A-7EE6-4342-B048-85BDC9FD1C3A}</a:tableStyleId>
              </a:tblPr>
              <a:tblGrid>
                <a:gridCol w="350720">
                  <a:extLst>
                    <a:ext uri="{9D8B030D-6E8A-4147-A177-3AD203B41FA5}">
                      <a16:colId xmlns:a16="http://schemas.microsoft.com/office/drawing/2014/main" val="20000"/>
                    </a:ext>
                  </a:extLst>
                </a:gridCol>
                <a:gridCol w="1371977">
                  <a:extLst>
                    <a:ext uri="{9D8B030D-6E8A-4147-A177-3AD203B41FA5}">
                      <a16:colId xmlns:a16="http://schemas.microsoft.com/office/drawing/2014/main" val="20001"/>
                    </a:ext>
                  </a:extLst>
                </a:gridCol>
              </a:tblGrid>
              <a:tr h="300675">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9352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a:t>Pour l’enseignant</a:t>
                      </a:r>
                      <a:endParaRPr lang="fr-FR" sz="1200" b="1"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1"/>
                  </a:ext>
                </a:extLst>
              </a:tr>
              <a:tr h="811823">
                <a:tc>
                  <a:txBody>
                    <a:bodyPr/>
                    <a:lstStyle/>
                    <a:p>
                      <a:pPr algn="ctr"/>
                      <a:r>
                        <a:rPr lang="fr-CA" sz="1200" dirty="0"/>
                        <a:t>3</a:t>
                      </a:r>
                      <a:endParaRPr lang="fr-FR" sz="1200" dirty="0"/>
                    </a:p>
                    <a:p>
                      <a:pPr algn="ctr"/>
                      <a:r>
                        <a:rPr lang="fr-FR" sz="1200" dirty="0"/>
                        <a:t>1</a:t>
                      </a:r>
                    </a:p>
                    <a:p>
                      <a:pPr algn="ctr"/>
                      <a:r>
                        <a:rPr lang="fr-FR" sz="1200" dirty="0"/>
                        <a:t>1</a:t>
                      </a:r>
                    </a:p>
                    <a:p>
                      <a:pPr algn="ctr"/>
                      <a:r>
                        <a:rPr lang="fr-FR" sz="1200" dirty="0"/>
                        <a:t>1</a:t>
                      </a:r>
                      <a:endParaRPr lang="fr-FR" sz="1200" dirty="0">
                        <a:latin typeface="Calibri" pitchFamily="34" charset="0"/>
                        <a:cs typeface="Calibri" pitchFamily="34" charset="0"/>
                      </a:endParaRPr>
                    </a:p>
                  </a:txBody>
                  <a:tcPr/>
                </a:tc>
                <a:tc>
                  <a:txBody>
                    <a:bodyPr/>
                    <a:lstStyle/>
                    <a:p>
                      <a:pPr algn="l"/>
                      <a:r>
                        <a:rPr lang="fr-FR" sz="1200" baseline="0" dirty="0"/>
                        <a:t>Pluviomètres</a:t>
                      </a:r>
                    </a:p>
                    <a:p>
                      <a:pPr algn="l"/>
                      <a:r>
                        <a:rPr lang="fr-FR" sz="1200" baseline="0" dirty="0"/>
                        <a:t>Thermomètre</a:t>
                      </a:r>
                    </a:p>
                    <a:p>
                      <a:pPr algn="l"/>
                      <a:r>
                        <a:rPr lang="fr-FR" sz="1200" kern="1200" baseline="0" dirty="0"/>
                        <a:t>Girouette</a:t>
                      </a:r>
                    </a:p>
                    <a:p>
                      <a:pPr algn="l"/>
                      <a:r>
                        <a:rPr lang="fr-FR" sz="1200" kern="1200" baseline="0" dirty="0"/>
                        <a:t>Anémomètre</a:t>
                      </a:r>
                      <a:endParaRPr lang="fr-FR" sz="1200" kern="1200" baseline="0" dirty="0">
                        <a:solidFill>
                          <a:schemeClr val="dk1"/>
                        </a:solidFill>
                        <a:latin typeface="Calibri" pitchFamily="34" charset="0"/>
                        <a:ea typeface="+mn-ea"/>
                        <a:cs typeface="Calibri" pitchFamily="34" charset="0"/>
                      </a:endParaRPr>
                    </a:p>
                  </a:txBody>
                  <a:tcPr/>
                </a:tc>
                <a:extLst>
                  <a:ext uri="{0D108BD9-81ED-4DB2-BD59-A6C34878D82A}">
                    <a16:rowId xmlns:a16="http://schemas.microsoft.com/office/drawing/2014/main" val="10002"/>
                  </a:ext>
                </a:extLst>
              </a:tr>
              <a:tr h="270608">
                <a:tc gridSpan="2">
                  <a:txBody>
                    <a:bodyPr/>
                    <a:lstStyle/>
                    <a:p>
                      <a:pPr algn="ctr"/>
                      <a:r>
                        <a:rPr lang="fr-FR" sz="1200" b="1" dirty="0"/>
                        <a:t>Par élève</a:t>
                      </a:r>
                      <a:endParaRPr lang="fr-FR" sz="1200" b="1" dirty="0">
                        <a:latin typeface="Calibri" pitchFamily="34" charset="0"/>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85563">
                <a:tc>
                  <a:txBody>
                    <a:bodyPr/>
                    <a:lstStyle/>
                    <a:p>
                      <a:pPr algn="ctr"/>
                      <a:endParaRPr lang="fr-FR" sz="1200" dirty="0">
                        <a:latin typeface="Calibri" pitchFamily="34" charset="0"/>
                        <a:cs typeface="Calibri" pitchFamily="34" charset="0"/>
                      </a:endParaRPr>
                    </a:p>
                  </a:txBody>
                  <a:tcPr/>
                </a:tc>
                <a:tc>
                  <a:txBody>
                    <a:bodyPr/>
                    <a:lstStyle/>
                    <a:p>
                      <a:pPr algn="l"/>
                      <a:r>
                        <a:rPr lang="fr-FR" sz="1200" dirty="0">
                          <a:hlinkClick r:id="rId10" action="ppaction://hlinksldjump"/>
                        </a:rPr>
                        <a:t>Fiche d’activité C</a:t>
                      </a:r>
                      <a:endParaRPr lang="fr-FR" sz="1200" dirty="0">
                        <a:latin typeface="Calibri" pitchFamily="34" charset="0"/>
                        <a:cs typeface="Calibri" pitchFamily="34" charset="0"/>
                      </a:endParaRPr>
                    </a:p>
                  </a:txBody>
                  <a:tcPr/>
                </a:tc>
                <a:extLst>
                  <a:ext uri="{0D108BD9-81ED-4DB2-BD59-A6C34878D82A}">
                    <a16:rowId xmlns:a16="http://schemas.microsoft.com/office/drawing/2014/main" val="10004"/>
                  </a:ext>
                </a:extLst>
              </a:tr>
            </a:tbl>
          </a:graphicData>
        </a:graphic>
      </p:graphicFrame>
      <p:sp>
        <p:nvSpPr>
          <p:cNvPr id="2" name="Espace réservé du numéro de diapositive 1"/>
          <p:cNvSpPr>
            <a:spLocks noGrp="1"/>
          </p:cNvSpPr>
          <p:nvPr>
            <p:ph type="sldNum" sz="quarter" idx="12"/>
            <p:custDataLst>
              <p:tags r:id="rId3"/>
            </p:custDataLst>
          </p:nvPr>
        </p:nvSpPr>
        <p:spPr>
          <a:xfrm>
            <a:off x="5383758" y="8019304"/>
            <a:ext cx="1474242" cy="1135797"/>
          </a:xfrm>
        </p:spPr>
        <p:txBody>
          <a:bodyPr/>
          <a:lstStyle/>
          <a:p>
            <a:fld id="{027FB875-5C85-AB42-9DC5-178568A424B8}" type="slidenum">
              <a:rPr lang="fr-CA" smtClean="0"/>
              <a:pPr/>
              <a:t>20</a:t>
            </a:fld>
            <a:endParaRPr lang="fr-CA" dirty="0"/>
          </a:p>
        </p:txBody>
      </p:sp>
      <p:graphicFrame>
        <p:nvGraphicFramePr>
          <p:cNvPr id="16" name="Tableau 15"/>
          <p:cNvGraphicFramePr>
            <a:graphicFrameLocks noGrp="1"/>
          </p:cNvGraphicFramePr>
          <p:nvPr>
            <p:custDataLst>
              <p:tags r:id="rId4"/>
            </p:custDataLst>
            <p:extLst>
              <p:ext uri="{D42A27DB-BD31-4B8C-83A1-F6EECF244321}">
                <p14:modId xmlns:p14="http://schemas.microsoft.com/office/powerpoint/2010/main" val="2483155118"/>
              </p:ext>
            </p:extLst>
          </p:nvPr>
        </p:nvGraphicFramePr>
        <p:xfrm>
          <a:off x="45921" y="1251836"/>
          <a:ext cx="1699837" cy="335280"/>
        </p:xfrm>
        <a:graphic>
          <a:graphicData uri="http://schemas.openxmlformats.org/drawingml/2006/table">
            <a:tbl>
              <a:tblPr firstRow="1" bandRow="1">
                <a:tableStyleId>{69CF1AB2-1976-4502-BF36-3FF5EA218861}</a:tableStyleId>
              </a:tblPr>
              <a:tblGrid>
                <a:gridCol w="1699837">
                  <a:extLst>
                    <a:ext uri="{9D8B030D-6E8A-4147-A177-3AD203B41FA5}">
                      <a16:colId xmlns:a16="http://schemas.microsoft.com/office/drawing/2014/main" val="20000"/>
                    </a:ext>
                  </a:extLst>
                </a:gridCol>
              </a:tblGrid>
              <a:tr h="0">
                <a:tc>
                  <a:txBody>
                    <a:bodyPr/>
                    <a:lstStyle/>
                    <a:p>
                      <a:pPr algn="ctr"/>
                      <a:endParaRPr lang="fr-FR" sz="200" dirty="0"/>
                    </a:p>
                    <a:p>
                      <a:pPr algn="ctr"/>
                      <a:r>
                        <a:rPr lang="fr-FR" sz="1400" dirty="0"/>
                        <a:t>Durée : </a:t>
                      </a:r>
                      <a:r>
                        <a:rPr lang="fr-FR" sz="1400" b="0" dirty="0"/>
                        <a:t>variable</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sp>
        <p:nvSpPr>
          <p:cNvPr id="11" name="Title 3"/>
          <p:cNvSpPr txBox="1">
            <a:spLocks/>
          </p:cNvSpPr>
          <p:nvPr>
            <p:custDataLst>
              <p:tags r:id="rId5"/>
            </p:custDataLst>
          </p:nvPr>
        </p:nvSpPr>
        <p:spPr>
          <a:xfrm>
            <a:off x="0" y="8199"/>
            <a:ext cx="3962400" cy="10509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itchFamily="34" charset="0"/>
              </a:rPr>
              <a:t>Réalisation</a:t>
            </a:r>
          </a:p>
          <a:p>
            <a:pPr algn="l"/>
            <a:r>
              <a:rPr lang="fr-CA" sz="2400" dirty="0">
                <a:latin typeface="Calibri" pitchFamily="34" charset="0"/>
              </a:rPr>
              <a:t>6. Récolte de données</a:t>
            </a:r>
            <a:endParaRPr lang="fr-CA" sz="3000" dirty="0">
              <a:latin typeface="Calibri" pitchFamily="34" charset="0"/>
            </a:endParaRPr>
          </a:p>
        </p:txBody>
      </p:sp>
      <p:graphicFrame>
        <p:nvGraphicFramePr>
          <p:cNvPr id="9" name="Tableau 8"/>
          <p:cNvGraphicFramePr>
            <a:graphicFrameLocks noGrp="1"/>
          </p:cNvGraphicFramePr>
          <p:nvPr>
            <p:custDataLst>
              <p:tags r:id="rId6"/>
            </p:custDataLst>
            <p:extLst>
              <p:ext uri="{D42A27DB-BD31-4B8C-83A1-F6EECF244321}">
                <p14:modId xmlns:p14="http://schemas.microsoft.com/office/powerpoint/2010/main" val="2483155118"/>
              </p:ext>
            </p:extLst>
          </p:nvPr>
        </p:nvGraphicFramePr>
        <p:xfrm>
          <a:off x="35761" y="3759200"/>
          <a:ext cx="1699837" cy="3520440"/>
        </p:xfrm>
        <a:graphic>
          <a:graphicData uri="http://schemas.openxmlformats.org/drawingml/2006/table">
            <a:tbl>
              <a:tblPr firstRow="1" bandRow="1">
                <a:tableStyleId>{69CF1AB2-1976-4502-BF36-3FF5EA218861}</a:tableStyleId>
              </a:tblPr>
              <a:tblGrid>
                <a:gridCol w="1699837">
                  <a:extLst>
                    <a:ext uri="{9D8B030D-6E8A-4147-A177-3AD203B41FA5}">
                      <a16:colId xmlns:a16="http://schemas.microsoft.com/office/drawing/2014/main" val="20000"/>
                    </a:ext>
                  </a:extLst>
                </a:gridCol>
              </a:tblGrid>
              <a:tr h="0">
                <a:tc>
                  <a:txBody>
                    <a:bodyPr/>
                    <a:lstStyle/>
                    <a:p>
                      <a:pPr algn="ctr">
                        <a:spcBef>
                          <a:spcPts val="600"/>
                        </a:spcBef>
                      </a:pPr>
                      <a:r>
                        <a:rPr lang="fr-CA" sz="1400" b="1" dirty="0">
                          <a:latin typeface="Calibri" pitchFamily="34" charset="0"/>
                        </a:rPr>
                        <a:t>Données existantes; une pratique scientifique établie</a:t>
                      </a:r>
                    </a:p>
                    <a:p>
                      <a:pPr algn="just">
                        <a:spcBef>
                          <a:spcPts val="600"/>
                        </a:spcBef>
                      </a:pPr>
                      <a:r>
                        <a:rPr lang="fr-CA" sz="1200" b="0" dirty="0">
                          <a:latin typeface="Calibri" pitchFamily="34" charset="0"/>
                          <a:cs typeface="Calibri" pitchFamily="34" charset="0"/>
                        </a:rPr>
                        <a:t>L’idée de faire de nouvelles analyses sur des données qui ont déjà été récoltées est loin d’être inhabituelle. </a:t>
                      </a:r>
                    </a:p>
                    <a:p>
                      <a:pPr algn="just">
                        <a:spcBef>
                          <a:spcPts val="600"/>
                        </a:spcBef>
                      </a:pPr>
                      <a:r>
                        <a:rPr lang="fr-CA" sz="1200" b="0" dirty="0">
                          <a:latin typeface="Calibri" pitchFamily="34" charset="0"/>
                          <a:cs typeface="Calibri" pitchFamily="34" charset="0"/>
                        </a:rPr>
                        <a:t>Il s’agit en fait d’une pratique commune, chez les scientifiques, et il n’y a aucune raison de ne pas le faire avec</a:t>
                      </a:r>
                      <a:r>
                        <a:rPr lang="fr-CA" sz="1200" b="0" baseline="0" dirty="0">
                          <a:latin typeface="Calibri" pitchFamily="34" charset="0"/>
                          <a:cs typeface="Calibri" pitchFamily="34" charset="0"/>
                        </a:rPr>
                        <a:t> les élèves</a:t>
                      </a:r>
                      <a:r>
                        <a:rPr lang="fr-CA" sz="1200" b="0" dirty="0">
                          <a:latin typeface="Calibri" pitchFamily="34" charset="0"/>
                          <a:cs typeface="Calibri" pitchFamily="34" charset="0"/>
                        </a:rPr>
                        <a:t> !</a:t>
                      </a:r>
                    </a:p>
                    <a:p>
                      <a:pPr algn="just">
                        <a:spcBef>
                          <a:spcPts val="600"/>
                        </a:spcBef>
                      </a:pPr>
                      <a:r>
                        <a:rPr lang="fr-CA" sz="1200" b="0" dirty="0">
                          <a:latin typeface="Calibri" pitchFamily="34" charset="0"/>
                          <a:cs typeface="Calibri" pitchFamily="34" charset="0"/>
                        </a:rPr>
                        <a:t>Il s’agit bien entendu de s’assurer que la source des données est fiable…</a:t>
                      </a:r>
                    </a:p>
                  </a:txBody>
                  <a:tcPr anchor="ctr"/>
                </a:tc>
                <a:extLst>
                  <a:ext uri="{0D108BD9-81ED-4DB2-BD59-A6C34878D82A}">
                    <a16:rowId xmlns:a16="http://schemas.microsoft.com/office/drawing/2014/main" val="10000"/>
                  </a:ext>
                </a:extLst>
              </a:tr>
            </a:tbl>
          </a:graphicData>
        </a:graphic>
      </p:graphicFrame>
      <p:pic>
        <p:nvPicPr>
          <p:cNvPr id="13" name="Image 12" descr="Symbole_météo-01.png"/>
          <p:cNvPicPr>
            <a:picLocks noChangeAspect="1"/>
          </p:cNvPicPr>
          <p:nvPr/>
        </p:nvPicPr>
        <p:blipFill>
          <a:blip r:embed="rId11"/>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91712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83820" y="1244502"/>
            <a:ext cx="6681413" cy="5664298"/>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lgn="just">
              <a:spcBef>
                <a:spcPts val="600"/>
              </a:spcBef>
              <a:buNone/>
            </a:pPr>
            <a:r>
              <a:rPr lang="fr-CA" sz="2400" i="1" dirty="0">
                <a:cs typeface="Calibri" pitchFamily="34" charset="0"/>
              </a:rPr>
              <a:t>Prises de mesure</a:t>
            </a:r>
          </a:p>
          <a:p>
            <a:pPr marL="0" indent="0" algn="just">
              <a:spcBef>
                <a:spcPts val="600"/>
              </a:spcBef>
              <a:buNone/>
            </a:pPr>
            <a:r>
              <a:rPr lang="fr-CA" sz="1200" dirty="0">
                <a:cs typeface="Calibri" pitchFamily="34" charset="0"/>
              </a:rPr>
              <a:t>Si des mesures sont prises une seule fois, ce sera simplement pour le plaisir d’utiliser les instruments. Il sera intéressant de comparer les données recueillies par la classe avec celles fournies par </a:t>
            </a:r>
            <a:r>
              <a:rPr lang="fr-CA" sz="1200" dirty="0" err="1">
                <a:cs typeface="Calibri" pitchFamily="34" charset="0"/>
              </a:rPr>
              <a:t>Météomédia</a:t>
            </a:r>
            <a:r>
              <a:rPr lang="fr-CA" sz="1200" dirty="0">
                <a:cs typeface="Calibri" pitchFamily="34" charset="0"/>
              </a:rPr>
              <a:t>.</a:t>
            </a:r>
          </a:p>
          <a:p>
            <a:pPr marL="0" indent="0" algn="just">
              <a:spcBef>
                <a:spcPts val="600"/>
              </a:spcBef>
              <a:buNone/>
            </a:pPr>
            <a:r>
              <a:rPr lang="fr-CA" sz="1400" b="1" dirty="0">
                <a:cs typeface="Calibri" pitchFamily="34" charset="0"/>
              </a:rPr>
              <a:t>Fréquence des mesures</a:t>
            </a:r>
          </a:p>
          <a:p>
            <a:pPr marL="0" indent="0" algn="just">
              <a:spcBef>
                <a:spcPts val="600"/>
              </a:spcBef>
              <a:buNone/>
            </a:pPr>
            <a:r>
              <a:rPr lang="fr-CA" sz="1200" dirty="0">
                <a:cs typeface="Calibri" pitchFamily="34" charset="0"/>
              </a:rPr>
              <a:t>Si l’</a:t>
            </a:r>
            <a:r>
              <a:rPr lang="fr-CA" sz="1200" dirty="0" err="1">
                <a:cs typeface="Calibri" pitchFamily="34" charset="0"/>
              </a:rPr>
              <a:t>enseignant.e</a:t>
            </a:r>
            <a:r>
              <a:rPr lang="fr-CA" sz="1200" dirty="0">
                <a:cs typeface="Calibri" pitchFamily="34" charset="0"/>
              </a:rPr>
              <a:t> souhaite que sa classe génère toutes les données utilisées, il faudra idéalement compter 3  relevés par semaine (lundi-mercredi-vendredi) pendant 4 semaines.</a:t>
            </a:r>
          </a:p>
          <a:p>
            <a:pPr marL="0" indent="0" algn="just">
              <a:spcBef>
                <a:spcPts val="600"/>
              </a:spcBef>
              <a:buNone/>
            </a:pPr>
            <a:r>
              <a:rPr lang="fr-CA" sz="1400" b="1" dirty="0">
                <a:cs typeface="Calibri" pitchFamily="34" charset="0"/>
              </a:rPr>
              <a:t>Mesure de la quantité de pluie</a:t>
            </a:r>
          </a:p>
          <a:p>
            <a:pPr marL="0" indent="0" algn="just">
              <a:spcBef>
                <a:spcPts val="600"/>
              </a:spcBef>
              <a:buNone/>
            </a:pPr>
            <a:r>
              <a:rPr lang="fr-CA" sz="1200" b="1" dirty="0">
                <a:cs typeface="Calibri" pitchFamily="34" charset="0"/>
              </a:rPr>
              <a:t>Prévoir un endroit dans la cour d’école pour laisser le pluviomètre, </a:t>
            </a:r>
            <a:r>
              <a:rPr lang="fr-CA" sz="1200" dirty="0">
                <a:cs typeface="Calibri" pitchFamily="34" charset="0"/>
              </a:rPr>
              <a:t>sans que les autres élèves de l’école ne l’abîment ou ne faussent les données. L’endroit doit être </a:t>
            </a:r>
            <a:r>
              <a:rPr lang="fr-CA" sz="1200" b="1" dirty="0">
                <a:cs typeface="Calibri" pitchFamily="34" charset="0"/>
              </a:rPr>
              <a:t>à découvert </a:t>
            </a:r>
            <a:r>
              <a:rPr lang="fr-CA" sz="1200" dirty="0">
                <a:cs typeface="Calibri" pitchFamily="34" charset="0"/>
              </a:rPr>
              <a:t>(pour que la pluie tombe dans l’appareil). </a:t>
            </a:r>
          </a:p>
          <a:p>
            <a:pPr algn="just">
              <a:spcBef>
                <a:spcPts val="600"/>
              </a:spcBef>
              <a:buFont typeface="Arial" panose="020B0604020202020204" pitchFamily="34" charset="0"/>
              <a:buChar char="•"/>
            </a:pPr>
            <a:r>
              <a:rPr lang="fr-CA" sz="1200" b="1" dirty="0">
                <a:cs typeface="Calibri" pitchFamily="34" charset="0"/>
              </a:rPr>
              <a:t>Recueillir la pluie pendant 24 heures. </a:t>
            </a:r>
            <a:r>
              <a:rPr lang="fr-CA" sz="1200" dirty="0">
                <a:cs typeface="Calibri" pitchFamily="34" charset="0"/>
              </a:rPr>
              <a:t>Par exemple, du lundi matin au mardi matin. </a:t>
            </a:r>
          </a:p>
          <a:p>
            <a:pPr algn="just">
              <a:spcBef>
                <a:spcPts val="600"/>
              </a:spcBef>
              <a:buFont typeface="Arial" panose="020B0604020202020204" pitchFamily="34" charset="0"/>
              <a:buChar char="•"/>
            </a:pPr>
            <a:r>
              <a:rPr lang="fr-CA" sz="1200" b="1" dirty="0">
                <a:cs typeface="Calibri" pitchFamily="34" charset="0"/>
              </a:rPr>
              <a:t>Noter la mesure en mm dans les cahiers des élèves. </a:t>
            </a:r>
            <a:r>
              <a:rPr lang="fr-CA" sz="1200" dirty="0">
                <a:cs typeface="Calibri" pitchFamily="34" charset="0"/>
              </a:rPr>
              <a:t>Vous pouvez utiliser plus d’un pluviomètre à la fois : les pluviomètres devraient avoir recueilli la même quantité d’eau – sinon, choisir ensemble une des données. </a:t>
            </a:r>
          </a:p>
          <a:p>
            <a:pPr marL="0" indent="0" algn="just">
              <a:spcBef>
                <a:spcPts val="600"/>
              </a:spcBef>
              <a:buNone/>
            </a:pPr>
            <a:r>
              <a:rPr lang="fr-CA" sz="1400" b="1" dirty="0">
                <a:cs typeface="Calibri" pitchFamily="34" charset="0"/>
              </a:rPr>
              <a:t>Quantité de vent et direction du vent</a:t>
            </a:r>
            <a:endParaRPr lang="fr-CA" sz="1400" dirty="0">
              <a:cs typeface="Calibri" pitchFamily="34" charset="0"/>
            </a:endParaRPr>
          </a:p>
          <a:p>
            <a:pPr marL="0" indent="0" algn="just">
              <a:spcBef>
                <a:spcPts val="600"/>
              </a:spcBef>
              <a:buNone/>
            </a:pPr>
            <a:r>
              <a:rPr lang="fr-CA" sz="1200" dirty="0">
                <a:cs typeface="Calibri" pitchFamily="34" charset="0"/>
              </a:rPr>
              <a:t>Même s’il est peu probable que ces critères soient pris en compte pour répondre à la question de départ, on peut quand même prendre ces mesures, puisqu’elles font partie des données météorologiques communes. </a:t>
            </a:r>
          </a:p>
          <a:p>
            <a:pPr marL="0" indent="0" algn="just">
              <a:spcBef>
                <a:spcPts val="600"/>
              </a:spcBef>
              <a:buNone/>
            </a:pPr>
            <a:r>
              <a:rPr lang="fr-CA" sz="1200" i="1" dirty="0">
                <a:cs typeface="Calibri" pitchFamily="34" charset="0"/>
              </a:rPr>
              <a:t>Noter cependant que l’anémomètre fourni dans le bac est un </a:t>
            </a:r>
            <a:r>
              <a:rPr lang="fr-CA" sz="1200" b="1" i="1" dirty="0">
                <a:cs typeface="Calibri" pitchFamily="34" charset="0"/>
              </a:rPr>
              <a:t>démonstrateur</a:t>
            </a:r>
            <a:r>
              <a:rPr lang="fr-CA" sz="1200" i="1" dirty="0">
                <a:cs typeface="Calibri" pitchFamily="34" charset="0"/>
              </a:rPr>
              <a:t>. Il n’a pas été conçu pour être utilisé à l’extérieur.</a:t>
            </a:r>
            <a:endParaRPr lang="fr-CA" sz="1200" i="1" dirty="0">
              <a:highlight>
                <a:srgbClr val="FFFF00"/>
              </a:highlight>
              <a:cs typeface="Calibri" pitchFamily="34" charset="0"/>
            </a:endParaRPr>
          </a:p>
          <a:p>
            <a:pPr marL="0" indent="0" algn="just">
              <a:spcBef>
                <a:spcPts val="600"/>
              </a:spcBef>
              <a:buNone/>
            </a:pPr>
            <a:r>
              <a:rPr lang="fr-CA" sz="1400" b="1" dirty="0">
                <a:cs typeface="Calibri" pitchFamily="34" charset="0"/>
              </a:rPr>
              <a:t>Température</a:t>
            </a:r>
          </a:p>
          <a:p>
            <a:pPr marL="0" indent="0" algn="just">
              <a:spcBef>
                <a:spcPts val="600"/>
              </a:spcBef>
              <a:buNone/>
            </a:pPr>
            <a:r>
              <a:rPr lang="fr-CA" sz="1200" dirty="0">
                <a:cs typeface="Calibri" pitchFamily="34" charset="0"/>
              </a:rPr>
              <a:t>Idéalement, la mesure devrait toujours être prise à la même heure. Les élèves se rendent au thermomètre situé à l’extérieur de la classe pour noter la température. </a:t>
            </a:r>
          </a:p>
          <a:p>
            <a:pPr marL="0" indent="0" algn="just">
              <a:spcBef>
                <a:spcPts val="600"/>
              </a:spcBef>
              <a:buNone/>
            </a:pPr>
            <a:endParaRPr lang="fr-CA" sz="1200" dirty="0">
              <a:cs typeface="Calibri" pitchFamily="34" charset="0"/>
            </a:endParaRPr>
          </a:p>
          <a:p>
            <a:pPr marL="0" indent="0" algn="just">
              <a:spcBef>
                <a:spcPts val="600"/>
              </a:spcBef>
              <a:buNone/>
            </a:pPr>
            <a:endParaRPr lang="fr-CA" sz="1200" b="1" dirty="0">
              <a:cs typeface="Calibri" pitchFamily="34" charset="0"/>
            </a:endParaRPr>
          </a:p>
          <a:p>
            <a:pPr marL="0" indent="0" algn="ctr">
              <a:spcBef>
                <a:spcPts val="600"/>
              </a:spcBef>
              <a:buNone/>
            </a:pPr>
            <a:endParaRPr lang="fr-CA" sz="1400" dirty="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383758" y="8019304"/>
            <a:ext cx="1474242" cy="1135797"/>
          </a:xfrm>
        </p:spPr>
        <p:txBody>
          <a:bodyPr/>
          <a:lstStyle/>
          <a:p>
            <a:fld id="{027FB875-5C85-AB42-9DC5-178568A424B8}" type="slidenum">
              <a:rPr lang="fr-CA" smtClean="0"/>
              <a:pPr/>
              <a:t>21</a:t>
            </a:fld>
            <a:endParaRPr lang="fr-CA" dirty="0"/>
          </a:p>
        </p:txBody>
      </p:sp>
      <p:sp>
        <p:nvSpPr>
          <p:cNvPr id="13" name="Title 3"/>
          <p:cNvSpPr txBox="1">
            <a:spLocks/>
          </p:cNvSpPr>
          <p:nvPr>
            <p:custDataLst>
              <p:tags r:id="rId3"/>
            </p:custDataLst>
          </p:nvPr>
        </p:nvSpPr>
        <p:spPr>
          <a:xfrm>
            <a:off x="0" y="8199"/>
            <a:ext cx="3962400" cy="10509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itchFamily="34" charset="0"/>
              </a:rPr>
              <a:t>Réalisation</a:t>
            </a:r>
          </a:p>
          <a:p>
            <a:pPr algn="l"/>
            <a:r>
              <a:rPr lang="fr-CA" sz="2400" dirty="0">
                <a:latin typeface="Calibri" pitchFamily="34" charset="0"/>
              </a:rPr>
              <a:t>6. Récolte de données </a:t>
            </a:r>
            <a:r>
              <a:rPr lang="fr-CA" sz="1800" dirty="0">
                <a:latin typeface="Calibri" pitchFamily="34" charset="0"/>
              </a:rPr>
              <a:t>(suite)</a:t>
            </a:r>
            <a:endParaRPr lang="fr-CA" sz="3000" dirty="0">
              <a:latin typeface="Calibri" pitchFamily="34" charset="0"/>
            </a:endParaRPr>
          </a:p>
        </p:txBody>
      </p:sp>
      <p:pic>
        <p:nvPicPr>
          <p:cNvPr id="6" name="Image 5" descr="Symbole_météo-01.png"/>
          <p:cNvPicPr>
            <a:picLocks noChangeAspect="1"/>
          </p:cNvPicPr>
          <p:nvPr/>
        </p:nvPicPr>
        <p:blipFill>
          <a:blip r:embed="rId6"/>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917121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1775530" y="1212752"/>
            <a:ext cx="5013216" cy="7877908"/>
          </a:xfrm>
          <a:ln>
            <a:solidFill>
              <a:srgbClr val="0082A5"/>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just">
              <a:spcBef>
                <a:spcPts val="600"/>
              </a:spcBef>
              <a:buNone/>
            </a:pPr>
            <a:r>
              <a:rPr lang="fr-CA" sz="2400" i="1" dirty="0">
                <a:cs typeface="Calibri" pitchFamily="34" charset="0"/>
              </a:rPr>
              <a:t>Vue d’ensemble</a:t>
            </a:r>
          </a:p>
          <a:p>
            <a:pPr marL="0" indent="0" algn="just">
              <a:spcBef>
                <a:spcPts val="600"/>
              </a:spcBef>
              <a:buNone/>
            </a:pPr>
            <a:r>
              <a:rPr lang="fr-CA" sz="1200" dirty="0">
                <a:cs typeface="Calibri" pitchFamily="34" charset="0"/>
              </a:rPr>
              <a:t>En préparation à la compilation des mesures météorologiques, les élèves se familiarisent avec le diagramme à ligne brisée, à l’aide d’une fiche d’activité. </a:t>
            </a:r>
          </a:p>
          <a:p>
            <a:pPr marL="0" indent="0" algn="just">
              <a:spcBef>
                <a:spcPts val="600"/>
              </a:spcBef>
              <a:buNone/>
            </a:pPr>
            <a:r>
              <a:rPr lang="fr-CA" sz="2400" i="1" dirty="0">
                <a:cs typeface="Calibri" pitchFamily="34" charset="0"/>
              </a:rPr>
              <a:t>Déroulement de l’activité</a:t>
            </a:r>
          </a:p>
          <a:p>
            <a:pPr marL="228600" indent="-228600" algn="just">
              <a:spcBef>
                <a:spcPts val="600"/>
              </a:spcBef>
              <a:buFont typeface="+mj-lt"/>
              <a:buAutoNum type="arabicPeriod"/>
            </a:pPr>
            <a:r>
              <a:rPr lang="fr-CA" sz="1200" dirty="0">
                <a:cs typeface="Calibri" pitchFamily="34" charset="0"/>
              </a:rPr>
              <a:t>Mise en situation (5 min)</a:t>
            </a:r>
          </a:p>
          <a:p>
            <a:pPr marL="228600" indent="-228600" algn="just">
              <a:spcBef>
                <a:spcPts val="600"/>
              </a:spcBef>
              <a:buFont typeface="+mj-lt"/>
              <a:buAutoNum type="arabicPeriod"/>
            </a:pPr>
            <a:r>
              <a:rPr lang="fr-CA" sz="1200" dirty="0">
                <a:cs typeface="Calibri" pitchFamily="34" charset="0"/>
              </a:rPr>
              <a:t>Reconnaître un diagramme à ligne brisée (5 min)</a:t>
            </a:r>
          </a:p>
          <a:p>
            <a:pPr marL="228600" indent="-228600" algn="just">
              <a:spcBef>
                <a:spcPts val="600"/>
              </a:spcBef>
              <a:buFont typeface="+mj-lt"/>
              <a:buAutoNum type="arabicPeriod"/>
            </a:pPr>
            <a:r>
              <a:rPr lang="fr-CA" sz="1200" dirty="0">
                <a:cs typeface="Calibri" pitchFamily="34" charset="0"/>
              </a:rPr>
              <a:t>Lire un diagramme à ligne brisée (5 min)</a:t>
            </a:r>
          </a:p>
          <a:p>
            <a:pPr marL="228600" indent="-228600" algn="just">
              <a:spcBef>
                <a:spcPts val="600"/>
              </a:spcBef>
              <a:buFont typeface="+mj-lt"/>
              <a:buAutoNum type="arabicPeriod"/>
            </a:pPr>
            <a:r>
              <a:rPr lang="fr-CA" sz="1200" dirty="0">
                <a:cs typeface="Calibri" pitchFamily="34" charset="0"/>
              </a:rPr>
              <a:t>Représenter des mesures à l’aide d’un diagramme à ligne brisée (10 min)</a:t>
            </a:r>
          </a:p>
          <a:p>
            <a:pPr marL="0" indent="0" algn="just">
              <a:spcBef>
                <a:spcPts val="600"/>
              </a:spcBef>
              <a:buNone/>
            </a:pPr>
            <a:r>
              <a:rPr lang="fr-CA" sz="2400" i="1" dirty="0">
                <a:cs typeface="Calibri" pitchFamily="34" charset="0"/>
              </a:rPr>
              <a:t>Mise en situation</a:t>
            </a:r>
          </a:p>
          <a:p>
            <a:pPr marL="0" indent="0" algn="ctr">
              <a:spcBef>
                <a:spcPts val="600"/>
              </a:spcBef>
              <a:buNone/>
            </a:pPr>
            <a:r>
              <a:rPr lang="fr-CA" sz="1200" b="1" i="1" dirty="0">
                <a:cs typeface="Calibri" pitchFamily="34" charset="0"/>
              </a:rPr>
              <a:t>« Nous sommes présentement en train de collecter différentes sortes de mesures météorologiques. Comment pouvons-nous organiser ces données pour pouvoir les interpréter (en tirer des informations) rapidement ? » </a:t>
            </a:r>
            <a:r>
              <a:rPr lang="fr-CA" sz="1200" i="1" dirty="0">
                <a:cs typeface="Calibri" pitchFamily="34" charset="0"/>
              </a:rPr>
              <a:t>À l’aide de diagrammes.</a:t>
            </a:r>
            <a:r>
              <a:rPr lang="fr-CA" sz="1200" b="1" i="1" dirty="0">
                <a:cs typeface="Calibri" pitchFamily="34" charset="0"/>
              </a:rPr>
              <a:t> </a:t>
            </a:r>
          </a:p>
          <a:p>
            <a:pPr marL="228600" indent="-228600" algn="just">
              <a:spcBef>
                <a:spcPts val="600"/>
              </a:spcBef>
              <a:buFont typeface="+mj-lt"/>
              <a:buAutoNum type="arabicPeriod"/>
            </a:pPr>
            <a:r>
              <a:rPr lang="fr-CA" sz="1200" dirty="0">
                <a:cs typeface="Calibri" pitchFamily="34" charset="0"/>
              </a:rPr>
              <a:t>Demander aux élèves s’ils connaissent déjà des sortes de diagrammes. Si les exercices de </a:t>
            </a:r>
            <a:r>
              <a:rPr lang="fr-CA" sz="1200" dirty="0">
                <a:cs typeface="Calibri" pitchFamily="34" charset="0"/>
                <a:hlinkClick r:id="rId11" action="ppaction://hlinksldjump"/>
              </a:rPr>
              <a:t>préalables mathématiques </a:t>
            </a:r>
            <a:r>
              <a:rPr lang="fr-CA" sz="1200" dirty="0">
                <a:cs typeface="Calibri" pitchFamily="34" charset="0"/>
              </a:rPr>
              <a:t>ont été faits, ils se souviendront des </a:t>
            </a:r>
            <a:r>
              <a:rPr lang="fr-CA" sz="1200" b="1" dirty="0">
                <a:cs typeface="Calibri" pitchFamily="34" charset="0"/>
              </a:rPr>
              <a:t>diagrammes à bandes</a:t>
            </a:r>
            <a:r>
              <a:rPr lang="fr-CA" sz="1200" dirty="0">
                <a:cs typeface="Calibri" pitchFamily="34" charset="0"/>
              </a:rPr>
              <a:t>. </a:t>
            </a:r>
          </a:p>
          <a:p>
            <a:pPr marL="228600" indent="-228600" algn="just">
              <a:spcBef>
                <a:spcPts val="600"/>
              </a:spcBef>
              <a:buFont typeface="+mj-lt"/>
              <a:buAutoNum type="arabicPeriod"/>
            </a:pPr>
            <a:r>
              <a:rPr lang="fr-CA" sz="1200" dirty="0">
                <a:cs typeface="Calibri" pitchFamily="34" charset="0"/>
              </a:rPr>
              <a:t>Expliquer que parfois, quand on s’intéresse à l’évolution dans le temps, il est plus pratique d’utiliser un autre type de diagramme, que nous avons mentionné plus tôt : le </a:t>
            </a:r>
            <a:r>
              <a:rPr lang="fr-CA" sz="1200" b="1" dirty="0">
                <a:cs typeface="Calibri" pitchFamily="34" charset="0"/>
              </a:rPr>
              <a:t>diagramme à ligne brisée</a:t>
            </a:r>
            <a:r>
              <a:rPr lang="fr-CA" sz="1200" dirty="0">
                <a:cs typeface="Calibri" pitchFamily="34" charset="0"/>
              </a:rPr>
              <a:t>. </a:t>
            </a:r>
          </a:p>
          <a:p>
            <a:pPr marL="0" indent="0" algn="just">
              <a:spcBef>
                <a:spcPts val="600"/>
              </a:spcBef>
              <a:buNone/>
            </a:pPr>
            <a:r>
              <a:rPr lang="fr-CA" sz="2400" i="1" dirty="0">
                <a:cs typeface="Calibri" pitchFamily="34" charset="0"/>
              </a:rPr>
              <a:t>Reconnaître un diagramme à ligne brisée</a:t>
            </a:r>
          </a:p>
          <a:p>
            <a:pPr marL="228600" indent="-228600" algn="just">
              <a:spcBef>
                <a:spcPts val="600"/>
              </a:spcBef>
              <a:buFont typeface="+mj-lt"/>
              <a:buAutoNum type="arabicPeriod"/>
            </a:pPr>
            <a:r>
              <a:rPr lang="fr-CA" sz="1200" b="1" dirty="0">
                <a:cs typeface="Calibri" pitchFamily="34" charset="0"/>
              </a:rPr>
              <a:t>Distribuer une </a:t>
            </a:r>
            <a:r>
              <a:rPr lang="fr-CA" sz="1200" b="1" i="1" dirty="0">
                <a:cs typeface="Calibri" pitchFamily="34" charset="0"/>
              </a:rPr>
              <a:t>Fiche d’activité D </a:t>
            </a:r>
            <a:r>
              <a:rPr lang="fr-CA" sz="1200" b="1" dirty="0">
                <a:cs typeface="Calibri" pitchFamily="34" charset="0"/>
              </a:rPr>
              <a:t>(recto verso) à chaque élève.</a:t>
            </a:r>
          </a:p>
          <a:p>
            <a:pPr marL="228600" indent="-228600" algn="just">
              <a:spcBef>
                <a:spcPts val="600"/>
              </a:spcBef>
              <a:buFont typeface="+mj-lt"/>
              <a:buAutoNum type="arabicPeriod"/>
            </a:pPr>
            <a:r>
              <a:rPr lang="fr-CA" sz="1200" b="1" dirty="0">
                <a:cs typeface="Calibri" pitchFamily="34" charset="0"/>
              </a:rPr>
              <a:t>Demander aux élèves d’identifier le type des diagrammes présentés. </a:t>
            </a:r>
            <a:r>
              <a:rPr lang="fr-CA" sz="1200" dirty="0">
                <a:cs typeface="Calibri" pitchFamily="34" charset="0"/>
              </a:rPr>
              <a:t>L’un est un diagramme à bandes (verticales) et l’autre est un diagramme à ligne brisée. </a:t>
            </a:r>
          </a:p>
          <a:p>
            <a:pPr marL="0" indent="0" algn="just">
              <a:spcBef>
                <a:spcPts val="600"/>
              </a:spcBef>
              <a:buNone/>
            </a:pPr>
            <a:r>
              <a:rPr lang="fr-CA" sz="1200" dirty="0">
                <a:cs typeface="Calibri" pitchFamily="34" charset="0"/>
              </a:rPr>
              <a:t>Pour les guider, vous pouvez leur recommander d’interpréter les mots dans les noms des types de diagrammes (celui à « bandes » contient des « bandes » et celui à « ligne brisée » contient plusieurs lignes, comme si une ligne s’était « brisée »).</a:t>
            </a:r>
          </a:p>
          <a:p>
            <a:pPr marL="0" indent="0" algn="just">
              <a:spcBef>
                <a:spcPts val="600"/>
              </a:spcBef>
              <a:buNone/>
            </a:pPr>
            <a:r>
              <a:rPr lang="fr-CA" sz="1200" dirty="0">
                <a:cs typeface="Calibri" pitchFamily="34" charset="0"/>
              </a:rPr>
              <a:t>(suite page suivante)</a:t>
            </a:r>
          </a:p>
          <a:p>
            <a:pPr marL="228600" indent="-228600" algn="just">
              <a:spcBef>
                <a:spcPts val="600"/>
              </a:spcBef>
              <a:buFont typeface="+mj-lt"/>
              <a:buAutoNum type="arabicPeriod"/>
            </a:pPr>
            <a:endParaRPr lang="fr-CA" sz="1200" dirty="0">
              <a:cs typeface="Calibri" pitchFamily="34" charset="0"/>
            </a:endParaRPr>
          </a:p>
          <a:p>
            <a:pPr marL="228600" indent="-228600" algn="just">
              <a:spcBef>
                <a:spcPts val="0"/>
              </a:spcBef>
              <a:buFont typeface="+mj-lt"/>
              <a:buAutoNum type="arabicPeriod"/>
            </a:pPr>
            <a:endParaRPr lang="fr-CA" sz="1200" dirty="0">
              <a:cs typeface="Calibri" pitchFamily="34" charset="0"/>
            </a:endParaRPr>
          </a:p>
        </p:txBody>
      </p:sp>
      <p:graphicFrame>
        <p:nvGraphicFramePr>
          <p:cNvPr id="8" name="Espace réservé du contenu 5"/>
          <p:cNvGraphicFramePr>
            <a:graphicFrameLocks noGrp="1"/>
          </p:cNvGraphicFramePr>
          <p:nvPr>
            <p:ph sz="half" idx="2"/>
            <p:custDataLst>
              <p:tags r:id="rId2"/>
            </p:custDataLst>
            <p:extLst>
              <p:ext uri="{D42A27DB-BD31-4B8C-83A1-F6EECF244321}">
                <p14:modId xmlns:p14="http://schemas.microsoft.com/office/powerpoint/2010/main" val="1476578321"/>
              </p:ext>
            </p:extLst>
          </p:nvPr>
        </p:nvGraphicFramePr>
        <p:xfrm>
          <a:off x="46395" y="1620707"/>
          <a:ext cx="1658860" cy="868600"/>
        </p:xfrm>
        <a:graphic>
          <a:graphicData uri="http://schemas.openxmlformats.org/drawingml/2006/table">
            <a:tbl>
              <a:tblPr firstRow="1" bandRow="1">
                <a:tableStyleId>{5C22544A-7EE6-4342-B048-85BDC9FD1C3A}</a:tableStyleId>
              </a:tblPr>
              <a:tblGrid>
                <a:gridCol w="337723">
                  <a:extLst>
                    <a:ext uri="{9D8B030D-6E8A-4147-A177-3AD203B41FA5}">
                      <a16:colId xmlns:a16="http://schemas.microsoft.com/office/drawing/2014/main" val="20000"/>
                    </a:ext>
                  </a:extLst>
                </a:gridCol>
                <a:gridCol w="1321137">
                  <a:extLst>
                    <a:ext uri="{9D8B030D-6E8A-4147-A177-3AD203B41FA5}">
                      <a16:colId xmlns:a16="http://schemas.microsoft.com/office/drawing/2014/main" val="20001"/>
                    </a:ext>
                  </a:extLst>
                </a:gridCol>
              </a:tblGrid>
              <a:tr h="297549">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0">
                <a:tc gridSpan="2">
                  <a:txBody>
                    <a:bodyPr/>
                    <a:lstStyle/>
                    <a:p>
                      <a:pPr algn="ctr"/>
                      <a:r>
                        <a:rPr lang="fr-FR" sz="1200" b="1" dirty="0"/>
                        <a:t>Par élève</a:t>
                      </a:r>
                      <a:endParaRPr lang="fr-FR" sz="1200" b="1" dirty="0">
                        <a:latin typeface="Calibri" pitchFamily="34" charset="0"/>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89480">
                <a:tc>
                  <a:txBody>
                    <a:bodyPr/>
                    <a:lstStyle/>
                    <a:p>
                      <a:pPr algn="ctr"/>
                      <a:endParaRPr lang="fr-FR" sz="1200" dirty="0">
                        <a:latin typeface="Calibri" pitchFamily="34" charset="0"/>
                        <a:cs typeface="Calibri" pitchFamily="34" charset="0"/>
                      </a:endParaRPr>
                    </a:p>
                  </a:txBody>
                  <a:tcPr/>
                </a:tc>
                <a:tc>
                  <a:txBody>
                    <a:bodyPr/>
                    <a:lstStyle/>
                    <a:p>
                      <a:pPr algn="l"/>
                      <a:r>
                        <a:rPr lang="fr-FR" sz="1200" dirty="0">
                          <a:hlinkClick r:id="rId12" action="ppaction://hlinksldjump"/>
                        </a:rPr>
                        <a:t>Fiche d’activité D</a:t>
                      </a:r>
                      <a:endParaRPr lang="fr-FR" sz="1200" dirty="0">
                        <a:latin typeface="Calibri" pitchFamily="34" charset="0"/>
                        <a:cs typeface="Calibri" pitchFamily="34" charset="0"/>
                      </a:endParaRPr>
                    </a:p>
                  </a:txBody>
                  <a:tcPr/>
                </a:tc>
                <a:extLst>
                  <a:ext uri="{0D108BD9-81ED-4DB2-BD59-A6C34878D82A}">
                    <a16:rowId xmlns:a16="http://schemas.microsoft.com/office/drawing/2014/main" val="10004"/>
                  </a:ext>
                </a:extLst>
              </a:tr>
            </a:tbl>
          </a:graphicData>
        </a:graphic>
      </p:graphicFrame>
      <p:sp>
        <p:nvSpPr>
          <p:cNvPr id="2" name="Espace réservé du numéro de diapositive 1"/>
          <p:cNvSpPr>
            <a:spLocks noGrp="1"/>
          </p:cNvSpPr>
          <p:nvPr>
            <p:ph type="sldNum" sz="quarter" idx="12"/>
            <p:custDataLst>
              <p:tags r:id="rId3"/>
            </p:custDataLst>
          </p:nvPr>
        </p:nvSpPr>
        <p:spPr>
          <a:xfrm>
            <a:off x="5383758" y="8008203"/>
            <a:ext cx="1474242" cy="1135797"/>
          </a:xfrm>
        </p:spPr>
        <p:txBody>
          <a:bodyPr/>
          <a:lstStyle/>
          <a:p>
            <a:fld id="{027FB875-5C85-AB42-9DC5-178568A424B8}" type="slidenum">
              <a:rPr lang="fr-CA" smtClean="0"/>
              <a:pPr/>
              <a:t>22</a:t>
            </a:fld>
            <a:endParaRPr lang="fr-CA" dirty="0"/>
          </a:p>
        </p:txBody>
      </p:sp>
      <p:graphicFrame>
        <p:nvGraphicFramePr>
          <p:cNvPr id="16" name="Tableau 15"/>
          <p:cNvGraphicFramePr>
            <a:graphicFrameLocks noGrp="1"/>
          </p:cNvGraphicFramePr>
          <p:nvPr>
            <p:custDataLst>
              <p:tags r:id="rId4"/>
            </p:custDataLst>
            <p:extLst>
              <p:ext uri="{D42A27DB-BD31-4B8C-83A1-F6EECF244321}">
                <p14:modId xmlns:p14="http://schemas.microsoft.com/office/powerpoint/2010/main" val="1165705993"/>
              </p:ext>
            </p:extLst>
          </p:nvPr>
        </p:nvGraphicFramePr>
        <p:xfrm>
          <a:off x="46395" y="1220883"/>
          <a:ext cx="1658860" cy="322945"/>
        </p:xfrm>
        <a:graphic>
          <a:graphicData uri="http://schemas.openxmlformats.org/drawingml/2006/table">
            <a:tbl>
              <a:tblPr firstRow="1" bandRow="1">
                <a:tableStyleId>{69CF1AB2-1976-4502-BF36-3FF5EA218861}</a:tableStyleId>
              </a:tblPr>
              <a:tblGrid>
                <a:gridCol w="1658860">
                  <a:extLst>
                    <a:ext uri="{9D8B030D-6E8A-4147-A177-3AD203B41FA5}">
                      <a16:colId xmlns:a16="http://schemas.microsoft.com/office/drawing/2014/main" val="20000"/>
                    </a:ext>
                  </a:extLst>
                </a:gridCol>
              </a:tblGrid>
              <a:tr h="322945">
                <a:tc>
                  <a:txBody>
                    <a:bodyPr/>
                    <a:lstStyle/>
                    <a:p>
                      <a:r>
                        <a:rPr lang="fr-FR" sz="1400" dirty="0"/>
                        <a:t>Durée : </a:t>
                      </a:r>
                      <a:r>
                        <a:rPr lang="fr-FR" sz="1400" b="0" dirty="0"/>
                        <a:t>25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sp>
        <p:nvSpPr>
          <p:cNvPr id="13" name="Title 3"/>
          <p:cNvSpPr txBox="1">
            <a:spLocks/>
          </p:cNvSpPr>
          <p:nvPr>
            <p:custDataLst>
              <p:tags r:id="rId5"/>
            </p:custDataLst>
          </p:nvPr>
        </p:nvSpPr>
        <p:spPr>
          <a:xfrm>
            <a:off x="-2714" y="454378"/>
            <a:ext cx="4093525" cy="7202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2400" dirty="0">
                <a:latin typeface="Calibri" pitchFamily="34" charset="0"/>
              </a:rPr>
              <a:t>7. Diagramme à ligne brisée</a:t>
            </a:r>
          </a:p>
        </p:txBody>
      </p:sp>
      <p:sp>
        <p:nvSpPr>
          <p:cNvPr id="11" name="Title 3"/>
          <p:cNvSpPr txBox="1">
            <a:spLocks/>
          </p:cNvSpPr>
          <p:nvPr>
            <p:custDataLst>
              <p:tags r:id="rId6"/>
            </p:custDataLst>
          </p:nvPr>
        </p:nvSpPr>
        <p:spPr>
          <a:xfrm>
            <a:off x="0" y="37314"/>
            <a:ext cx="5013216" cy="574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itchFamily="34" charset="0"/>
              </a:rPr>
              <a:t>Préparation mathématique</a:t>
            </a:r>
          </a:p>
        </p:txBody>
      </p:sp>
      <p:graphicFrame>
        <p:nvGraphicFramePr>
          <p:cNvPr id="14" name="Tableau 13"/>
          <p:cNvGraphicFramePr>
            <a:graphicFrameLocks noGrp="1"/>
          </p:cNvGraphicFramePr>
          <p:nvPr>
            <p:custDataLst>
              <p:tags r:id="rId7"/>
            </p:custDataLst>
            <p:extLst>
              <p:ext uri="{D42A27DB-BD31-4B8C-83A1-F6EECF244321}">
                <p14:modId xmlns:p14="http://schemas.microsoft.com/office/powerpoint/2010/main" val="1165705993"/>
              </p:ext>
            </p:extLst>
          </p:nvPr>
        </p:nvGraphicFramePr>
        <p:xfrm>
          <a:off x="59095" y="2628900"/>
          <a:ext cx="1658860" cy="1386840"/>
        </p:xfrm>
        <a:graphic>
          <a:graphicData uri="http://schemas.openxmlformats.org/drawingml/2006/table">
            <a:tbl>
              <a:tblPr firstRow="1" bandRow="1">
                <a:tableStyleId>{69CF1AB2-1976-4502-BF36-3FF5EA218861}</a:tableStyleId>
              </a:tblPr>
              <a:tblGrid>
                <a:gridCol w="1658860">
                  <a:extLst>
                    <a:ext uri="{9D8B030D-6E8A-4147-A177-3AD203B41FA5}">
                      <a16:colId xmlns:a16="http://schemas.microsoft.com/office/drawing/2014/main" val="20000"/>
                    </a:ext>
                  </a:extLst>
                </a:gridCol>
              </a:tblGrid>
              <a:tr h="322945">
                <a:tc>
                  <a:txBody>
                    <a:bodyPr/>
                    <a:lstStyle/>
                    <a:p>
                      <a:pPr algn="ctr">
                        <a:spcBef>
                          <a:spcPts val="600"/>
                        </a:spcBef>
                      </a:pPr>
                      <a:r>
                        <a:rPr lang="fr-CA" sz="1600" b="1" dirty="0">
                          <a:latin typeface="Calibri" pitchFamily="34" charset="0"/>
                          <a:cs typeface="Calibri" pitchFamily="34" charset="0"/>
                        </a:rPr>
                        <a:t>Diagramme à ligne brisée</a:t>
                      </a:r>
                      <a:r>
                        <a:rPr lang="fr-CA" sz="1400" b="1" dirty="0">
                          <a:latin typeface="Calibri" pitchFamily="34" charset="0"/>
                          <a:cs typeface="Calibri" pitchFamily="34" charset="0"/>
                        </a:rPr>
                        <a:t> </a:t>
                      </a:r>
                    </a:p>
                    <a:p>
                      <a:pPr algn="just">
                        <a:spcBef>
                          <a:spcPts val="600"/>
                        </a:spcBef>
                      </a:pPr>
                      <a:r>
                        <a:rPr lang="fr-CA" sz="1200" b="0" dirty="0">
                          <a:latin typeface="Calibri" pitchFamily="34" charset="0"/>
                          <a:cs typeface="Calibri" pitchFamily="34" charset="0"/>
                        </a:rPr>
                        <a:t>La </a:t>
                      </a:r>
                      <a:r>
                        <a:rPr lang="fr-CA" sz="1200" b="0" dirty="0">
                          <a:latin typeface="Calibri" pitchFamily="34" charset="0"/>
                          <a:cs typeface="Calibri" pitchFamily="34" charset="0"/>
                          <a:hlinkClick r:id="rId13" action="ppaction://hlinksldjump"/>
                        </a:rPr>
                        <a:t>fiche théorique 2 </a:t>
                      </a:r>
                      <a:r>
                        <a:rPr lang="fr-CA" sz="1200" b="0" dirty="0">
                          <a:latin typeface="Calibri" pitchFamily="34" charset="0"/>
                          <a:cs typeface="Calibri" pitchFamily="34" charset="0"/>
                        </a:rPr>
                        <a:t>présente des précisions sur le diagramme à ligne brisée.</a:t>
                      </a:r>
                    </a:p>
                  </a:txBody>
                  <a:tcPr anchor="ctr"/>
                </a:tc>
                <a:extLst>
                  <a:ext uri="{0D108BD9-81ED-4DB2-BD59-A6C34878D82A}">
                    <a16:rowId xmlns:a16="http://schemas.microsoft.com/office/drawing/2014/main" val="10000"/>
                  </a:ext>
                </a:extLst>
              </a:tr>
            </a:tbl>
          </a:graphicData>
        </a:graphic>
      </p:graphicFrame>
      <p:sp>
        <p:nvSpPr>
          <p:cNvPr id="15" name="Larme 14"/>
          <p:cNvSpPr/>
          <p:nvPr>
            <p:custDataLst>
              <p:tags r:id="rId8"/>
            </p:custDataLst>
          </p:nvPr>
        </p:nvSpPr>
        <p:spPr>
          <a:xfrm flipH="1">
            <a:off x="5903419" y="236220"/>
            <a:ext cx="710741" cy="749476"/>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4800" b="1" dirty="0">
                <a:solidFill>
                  <a:schemeClr val="tx1"/>
                </a:solidFill>
                <a:latin typeface="Calibri" pitchFamily="34" charset="0"/>
                <a:cs typeface="Calibri" pitchFamily="34" charset="0"/>
              </a:rPr>
              <a:t>E</a:t>
            </a:r>
            <a:endParaRPr lang="fr-FR" sz="48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7633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Content Placeholder 4"/>
          <p:cNvSpPr>
            <a:spLocks noGrp="1"/>
          </p:cNvSpPr>
          <p:nvPr>
            <p:ph sz="half" idx="1"/>
            <p:custDataLst>
              <p:tags r:id="rId1"/>
            </p:custDataLst>
          </p:nvPr>
        </p:nvSpPr>
        <p:spPr>
          <a:xfrm>
            <a:off x="76200" y="1217072"/>
            <a:ext cx="6712546" cy="6428328"/>
          </a:xfrm>
          <a:ln>
            <a:solidFill>
              <a:srgbClr val="0082A5"/>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spcBef>
                <a:spcPts val="600"/>
              </a:spcBef>
              <a:buNone/>
            </a:pPr>
            <a:r>
              <a:rPr lang="fr-CA" sz="2400" i="1" dirty="0">
                <a:cs typeface="Calibri" pitchFamily="34" charset="0"/>
              </a:rPr>
              <a:t>Lire un diagramme à ligne brisée</a:t>
            </a:r>
            <a:endParaRPr lang="fr-CA" sz="1200" b="1" dirty="0">
              <a:cs typeface="Calibri" pitchFamily="34" charset="0"/>
            </a:endParaRPr>
          </a:p>
          <a:p>
            <a:pPr marL="228600" indent="-228600" algn="just">
              <a:spcBef>
                <a:spcPts val="600"/>
              </a:spcBef>
              <a:buFont typeface="+mj-lt"/>
              <a:buAutoNum type="arabicPeriod"/>
            </a:pPr>
            <a:r>
              <a:rPr lang="fr-CA" sz="1200" b="1" dirty="0">
                <a:cs typeface="Calibri" pitchFamily="34" charset="0"/>
              </a:rPr>
              <a:t>Afficher au tableau le diagramme à ligne brisée de la question 1 </a:t>
            </a:r>
            <a:r>
              <a:rPr lang="fr-CA" sz="1200" dirty="0">
                <a:cs typeface="Calibri" pitchFamily="34" charset="0"/>
              </a:rPr>
              <a:t>(page suivante).</a:t>
            </a:r>
          </a:p>
          <a:p>
            <a:pPr marL="228600" indent="-228600" algn="just">
              <a:spcBef>
                <a:spcPts val="600"/>
              </a:spcBef>
              <a:buFont typeface="+mj-lt"/>
              <a:buAutoNum type="arabicPeriod"/>
            </a:pPr>
            <a:r>
              <a:rPr lang="fr-CA" sz="1200" b="1" dirty="0">
                <a:cs typeface="Calibri" pitchFamily="34" charset="0"/>
              </a:rPr>
              <a:t>Demander à un élève de lire la mise en situation à voix haute. </a:t>
            </a:r>
          </a:p>
          <a:p>
            <a:pPr marL="228600" indent="-228600" algn="just">
              <a:spcBef>
                <a:spcPts val="600"/>
              </a:spcBef>
              <a:buFont typeface="+mj-lt"/>
              <a:buAutoNum type="arabicPeriod" startAt="3"/>
            </a:pPr>
            <a:r>
              <a:rPr lang="fr-CA" sz="1200" b="1" dirty="0">
                <a:cs typeface="Calibri" pitchFamily="34" charset="0"/>
              </a:rPr>
              <a:t>Demander à la classe d’essayer d’expliquer le fonctionnement du diagramme. </a:t>
            </a:r>
            <a:r>
              <a:rPr lang="fr-CA" sz="1200" dirty="0">
                <a:cs typeface="Calibri" pitchFamily="34" charset="0"/>
              </a:rPr>
              <a:t>Laisser les élèves discuter et donner leurs idées.</a:t>
            </a:r>
          </a:p>
          <a:p>
            <a:pPr lvl="1" algn="just">
              <a:buFont typeface="Arial" panose="020B0604020202020204" pitchFamily="34" charset="0"/>
              <a:buChar char="•"/>
            </a:pPr>
            <a:r>
              <a:rPr lang="fr-CA" sz="1200" dirty="0">
                <a:cs typeface="Calibri" pitchFamily="34" charset="0"/>
              </a:rPr>
              <a:t>Chaque point représente une </a:t>
            </a:r>
            <a:r>
              <a:rPr lang="fr-CA" sz="1200" i="1" dirty="0">
                <a:cs typeface="Calibri" pitchFamily="34" charset="0"/>
              </a:rPr>
              <a:t>donnée, </a:t>
            </a:r>
            <a:r>
              <a:rPr lang="fr-CA" sz="1200" dirty="0">
                <a:cs typeface="Calibri" pitchFamily="34" charset="0"/>
              </a:rPr>
              <a:t>c’est-à-dire une information prise en note par la mère de Jimmy. </a:t>
            </a:r>
          </a:p>
          <a:p>
            <a:pPr lvl="1" algn="just">
              <a:buFont typeface="Arial" panose="020B0604020202020204" pitchFamily="34" charset="0"/>
              <a:buChar char="•"/>
            </a:pPr>
            <a:r>
              <a:rPr lang="fr-CA" sz="1200" dirty="0">
                <a:cs typeface="Calibri" pitchFamily="34" charset="0"/>
              </a:rPr>
              <a:t>On peut donc associer chaque point à une date (sur l’axe horizontal) et un nombre de minutes (sur l’axe vertical). </a:t>
            </a:r>
          </a:p>
          <a:p>
            <a:pPr marL="228600" indent="-228600" algn="just">
              <a:spcBef>
                <a:spcPts val="600"/>
              </a:spcBef>
              <a:buFont typeface="+mj-lt"/>
              <a:buAutoNum type="arabicPeriod" startAt="4"/>
            </a:pPr>
            <a:r>
              <a:rPr lang="fr-CA" sz="1200" b="1" dirty="0">
                <a:cs typeface="Calibri" pitchFamily="34" charset="0"/>
              </a:rPr>
              <a:t>Laisser les élèves répondre à la question 2 de la Fiche d’activité D.</a:t>
            </a:r>
          </a:p>
          <a:p>
            <a:pPr marL="0" indent="0" algn="just">
              <a:spcBef>
                <a:spcPts val="600"/>
              </a:spcBef>
              <a:buNone/>
            </a:pPr>
            <a:endParaRPr lang="fr-CA" sz="1200" b="1" dirty="0">
              <a:cs typeface="Calibri" pitchFamily="34" charset="0"/>
            </a:endParaRPr>
          </a:p>
          <a:p>
            <a:pPr marL="0" indent="0" algn="just">
              <a:spcBef>
                <a:spcPts val="600"/>
              </a:spcBef>
              <a:buNone/>
            </a:pPr>
            <a:r>
              <a:rPr lang="fr-CA" sz="2400" i="1" dirty="0">
                <a:cs typeface="Calibri" pitchFamily="34" charset="0"/>
              </a:rPr>
              <a:t>Représenter des mesures à l’aide d’un diagramme à ligne brisée</a:t>
            </a:r>
          </a:p>
          <a:p>
            <a:pPr marL="228600" indent="-228600" algn="just">
              <a:spcBef>
                <a:spcPts val="600"/>
              </a:spcBef>
              <a:buFont typeface="+mj-lt"/>
              <a:buAutoNum type="arabicPeriod"/>
            </a:pPr>
            <a:r>
              <a:rPr lang="fr-CA" sz="1200" b="1" dirty="0">
                <a:cs typeface="Calibri" pitchFamily="34" charset="0"/>
              </a:rPr>
              <a:t>Demander aux élèves comment ils s’y prendraient pour créer un diagramme à ligne brisée. </a:t>
            </a:r>
          </a:p>
          <a:p>
            <a:pPr lvl="1" algn="just">
              <a:buFont typeface="Arial" panose="020B0604020202020204" pitchFamily="34" charset="0"/>
              <a:buChar char="•"/>
            </a:pPr>
            <a:r>
              <a:rPr lang="fr-CA" sz="1200" dirty="0">
                <a:cs typeface="Calibri" pitchFamily="34" charset="0"/>
              </a:rPr>
              <a:t>Il faut représenter chaque donnée par un point. </a:t>
            </a:r>
          </a:p>
          <a:p>
            <a:pPr lvl="1" algn="just">
              <a:buFont typeface="Arial" panose="020B0604020202020204" pitchFamily="34" charset="0"/>
              <a:buChar char="•"/>
            </a:pPr>
            <a:r>
              <a:rPr lang="fr-CA" sz="1200" dirty="0">
                <a:cs typeface="Calibri" pitchFamily="34" charset="0"/>
              </a:rPr>
              <a:t>Ensuite, on relie ces points. </a:t>
            </a:r>
          </a:p>
          <a:p>
            <a:pPr marL="228600" indent="-228600" algn="just">
              <a:spcBef>
                <a:spcPts val="600"/>
              </a:spcBef>
              <a:buFont typeface="+mj-lt"/>
              <a:buAutoNum type="arabicPeriod" startAt="2"/>
            </a:pPr>
            <a:r>
              <a:rPr lang="fr-CA" sz="1200" b="1" dirty="0">
                <a:cs typeface="Calibri" pitchFamily="34" charset="0"/>
              </a:rPr>
              <a:t>Laisser les élèves compléter la question 3 de la Fiche d’activité D (verso).</a:t>
            </a:r>
          </a:p>
          <a:p>
            <a:pPr marL="228600" indent="-228600" algn="just">
              <a:spcBef>
                <a:spcPts val="600"/>
              </a:spcBef>
              <a:buFont typeface="+mj-lt"/>
              <a:buAutoNum type="arabicPeriod" startAt="2"/>
            </a:pPr>
            <a:r>
              <a:rPr lang="fr-CA" sz="1200" b="1" dirty="0">
                <a:cs typeface="Calibri" pitchFamily="34" charset="0"/>
              </a:rPr>
              <a:t>Faire un retour sur la question 3 en groupe. </a:t>
            </a:r>
          </a:p>
          <a:p>
            <a:pPr lvl="1" algn="just">
              <a:buFont typeface="Arial" panose="020B0604020202020204" pitchFamily="34" charset="0"/>
              <a:buChar char="•"/>
            </a:pPr>
            <a:r>
              <a:rPr lang="fr-CA" sz="1200" dirty="0">
                <a:cs typeface="Calibri" pitchFamily="34" charset="0"/>
              </a:rPr>
              <a:t>Ont-ils écrit un titre ? Lequel ?</a:t>
            </a:r>
          </a:p>
          <a:p>
            <a:pPr lvl="1" algn="just">
              <a:buFont typeface="Arial" panose="020B0604020202020204" pitchFamily="34" charset="0"/>
              <a:buChar char="•"/>
            </a:pPr>
            <a:r>
              <a:rPr lang="fr-CA" sz="1200" dirty="0">
                <a:cs typeface="Calibri" pitchFamily="34" charset="0"/>
              </a:rPr>
              <a:t>Ont-ils nommé les axes du diagramme ?</a:t>
            </a:r>
          </a:p>
          <a:p>
            <a:pPr lvl="1" algn="just">
              <a:buFont typeface="Arial" panose="020B0604020202020204" pitchFamily="34" charset="0"/>
              <a:buChar char="•"/>
            </a:pPr>
            <a:r>
              <a:rPr lang="fr-CA" sz="1200" dirty="0">
                <a:cs typeface="Calibri" pitchFamily="34" charset="0"/>
              </a:rPr>
              <a:t>Ont-ils inscrit toutes les données ?</a:t>
            </a:r>
          </a:p>
          <a:p>
            <a:pPr marL="0" indent="0" algn="just">
              <a:spcBef>
                <a:spcPts val="600"/>
              </a:spcBef>
              <a:buNone/>
            </a:pPr>
            <a:endParaRPr lang="fr-CA" sz="1200" dirty="0">
              <a:cs typeface="Calibri" pitchFamily="34" charset="0"/>
            </a:endParaRPr>
          </a:p>
          <a:p>
            <a:pPr marL="0" indent="0" algn="just">
              <a:spcBef>
                <a:spcPts val="600"/>
              </a:spcBef>
              <a:buNone/>
            </a:pPr>
            <a:r>
              <a:rPr lang="fr-CA" sz="1200" dirty="0">
                <a:cs typeface="Calibri" pitchFamily="34" charset="0"/>
              </a:rPr>
              <a:t>Au besoin, on peut afficher le solutionnaire (page 24) au TBI.</a:t>
            </a:r>
          </a:p>
          <a:p>
            <a:pPr algn="just">
              <a:spcBef>
                <a:spcPts val="600"/>
              </a:spcBef>
              <a:buFont typeface="Arial" panose="020B0604020202020204" pitchFamily="34" charset="0"/>
              <a:buChar char="•"/>
            </a:pPr>
            <a:endParaRPr lang="fr-CA" sz="1200" dirty="0">
              <a:cs typeface="Calibri" pitchFamily="34" charset="0"/>
            </a:endParaRPr>
          </a:p>
          <a:p>
            <a:pPr marL="0" indent="0">
              <a:spcBef>
                <a:spcPts val="0"/>
              </a:spcBef>
              <a:buNone/>
            </a:pPr>
            <a:endParaRPr lang="fr-CA" sz="1200" dirty="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383758" y="8008203"/>
            <a:ext cx="1474242" cy="1135797"/>
          </a:xfrm>
        </p:spPr>
        <p:txBody>
          <a:bodyPr/>
          <a:lstStyle/>
          <a:p>
            <a:fld id="{027FB875-5C85-AB42-9DC5-178568A424B8}" type="slidenum">
              <a:rPr lang="fr-CA" smtClean="0"/>
              <a:pPr/>
              <a:t>23</a:t>
            </a:fld>
            <a:endParaRPr lang="fr-CA" dirty="0"/>
          </a:p>
        </p:txBody>
      </p:sp>
      <p:sp>
        <p:nvSpPr>
          <p:cNvPr id="13" name="Title 3"/>
          <p:cNvSpPr txBox="1">
            <a:spLocks/>
          </p:cNvSpPr>
          <p:nvPr>
            <p:custDataLst>
              <p:tags r:id="rId3"/>
            </p:custDataLst>
          </p:nvPr>
        </p:nvSpPr>
        <p:spPr>
          <a:xfrm>
            <a:off x="-2714" y="454378"/>
            <a:ext cx="5015930" cy="7202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2400" dirty="0">
                <a:latin typeface="Calibri" pitchFamily="34" charset="0"/>
              </a:rPr>
              <a:t>7. Diagramme à ligne brisée </a:t>
            </a:r>
            <a:r>
              <a:rPr lang="fr-CA" sz="1800" dirty="0">
                <a:latin typeface="Calibri" pitchFamily="34" charset="0"/>
              </a:rPr>
              <a:t>(suite)</a:t>
            </a:r>
            <a:r>
              <a:rPr lang="fr-CA" sz="2400" dirty="0">
                <a:latin typeface="Calibri" pitchFamily="34" charset="0"/>
              </a:rPr>
              <a:t> </a:t>
            </a:r>
          </a:p>
        </p:txBody>
      </p:sp>
      <p:sp>
        <p:nvSpPr>
          <p:cNvPr id="11" name="Title 3"/>
          <p:cNvSpPr txBox="1">
            <a:spLocks/>
          </p:cNvSpPr>
          <p:nvPr>
            <p:custDataLst>
              <p:tags r:id="rId4"/>
            </p:custDataLst>
          </p:nvPr>
        </p:nvSpPr>
        <p:spPr>
          <a:xfrm>
            <a:off x="0" y="37314"/>
            <a:ext cx="5013216" cy="574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itchFamily="34" charset="0"/>
              </a:rPr>
              <a:t>Préparation mathématique</a:t>
            </a:r>
          </a:p>
        </p:txBody>
      </p:sp>
      <p:sp>
        <p:nvSpPr>
          <p:cNvPr id="8" name="Larme 7"/>
          <p:cNvSpPr/>
          <p:nvPr>
            <p:custDataLst>
              <p:tags r:id="rId5"/>
            </p:custDataLst>
          </p:nvPr>
        </p:nvSpPr>
        <p:spPr>
          <a:xfrm flipH="1">
            <a:off x="5903419" y="236220"/>
            <a:ext cx="710741" cy="749476"/>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4800" b="1" dirty="0">
                <a:solidFill>
                  <a:schemeClr val="tx1"/>
                </a:solidFill>
                <a:latin typeface="Calibri" pitchFamily="34" charset="0"/>
                <a:cs typeface="Calibri" pitchFamily="34" charset="0"/>
              </a:rPr>
              <a:t>E</a:t>
            </a:r>
            <a:endParaRPr lang="fr-FR" sz="48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784471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a:xfrm>
            <a:off x="5383758" y="7991541"/>
            <a:ext cx="1474242" cy="1135797"/>
          </a:xfrm>
        </p:spPr>
        <p:txBody>
          <a:bodyPr/>
          <a:lstStyle/>
          <a:p>
            <a:fld id="{027FB875-5C85-AB42-9DC5-178568A424B8}" type="slidenum">
              <a:rPr lang="fr-CA" smtClean="0"/>
              <a:pPr/>
              <a:t>24</a:t>
            </a:fld>
            <a:endParaRPr lang="fr-CA" dirty="0"/>
          </a:p>
        </p:txBody>
      </p:sp>
      <p:sp>
        <p:nvSpPr>
          <p:cNvPr id="13" name="Title 3"/>
          <p:cNvSpPr txBox="1">
            <a:spLocks/>
          </p:cNvSpPr>
          <p:nvPr>
            <p:custDataLst>
              <p:tags r:id="rId2"/>
            </p:custDataLst>
          </p:nvPr>
        </p:nvSpPr>
        <p:spPr>
          <a:xfrm>
            <a:off x="1081293" y="416277"/>
            <a:ext cx="4252707" cy="11357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fr-CA" sz="2000" dirty="0">
                <a:latin typeface="Calibri" pitchFamily="34" charset="0"/>
              </a:rPr>
              <a:t>Exemple de diagramme à ligne brisée</a:t>
            </a:r>
          </a:p>
          <a:p>
            <a:endParaRPr lang="fr-CA" sz="2000" dirty="0">
              <a:latin typeface="Calibri" pitchFamily="34" charset="0"/>
            </a:endParaRPr>
          </a:p>
          <a:p>
            <a:r>
              <a:rPr lang="fr-CA" sz="2000" dirty="0">
                <a:latin typeface="Calibri" pitchFamily="34" charset="0"/>
              </a:rPr>
              <a:t>Jimmy et ses lacets</a:t>
            </a:r>
          </a:p>
        </p:txBody>
      </p:sp>
      <p:sp>
        <p:nvSpPr>
          <p:cNvPr id="9" name="Rectangle 8">
            <a:extLst>
              <a:ext uri="{FF2B5EF4-FFF2-40B4-BE49-F238E27FC236}">
                <a16:creationId xmlns:a16="http://schemas.microsoft.com/office/drawing/2014/main" id="{8654E85F-D629-44FF-8B8F-D86F96942BBA}"/>
              </a:ext>
            </a:extLst>
          </p:cNvPr>
          <p:cNvSpPr/>
          <p:nvPr>
            <p:custDataLst>
              <p:tags r:id="rId3"/>
            </p:custDataLst>
          </p:nvPr>
        </p:nvSpPr>
        <p:spPr>
          <a:xfrm>
            <a:off x="477479" y="1859704"/>
            <a:ext cx="5903042" cy="1015663"/>
          </a:xfrm>
          <a:prstGeom prst="rect">
            <a:avLst/>
          </a:prstGeom>
        </p:spPr>
        <p:txBody>
          <a:bodyPr wrap="square">
            <a:spAutoFit/>
          </a:bodyPr>
          <a:lstStyle/>
          <a:p>
            <a:pPr algn="just"/>
            <a:r>
              <a:rPr lang="fr-CA" sz="1500" b="1" dirty="0">
                <a:latin typeface="Calibri" pitchFamily="34" charset="0"/>
                <a:cs typeface="Calibri" pitchFamily="34" charset="0"/>
              </a:rPr>
              <a:t>Mise en situation</a:t>
            </a:r>
            <a:r>
              <a:rPr lang="fr-CA" sz="1500" dirty="0">
                <a:latin typeface="Calibri" pitchFamily="34" charset="0"/>
                <a:cs typeface="Calibri" pitchFamily="34" charset="0"/>
              </a:rPr>
              <a:t> : Jimmy apprend à attacher ses lacets. En janvier, à différentes dates, la mère de Jimmy a noté le temps qu’il mettait à attacher ses souliers. Le diagramme à ligne brisée représente cette situation. </a:t>
            </a:r>
          </a:p>
        </p:txBody>
      </p:sp>
      <p:pic>
        <p:nvPicPr>
          <p:cNvPr id="5" name="Image 4">
            <a:extLst>
              <a:ext uri="{FF2B5EF4-FFF2-40B4-BE49-F238E27FC236}">
                <a16:creationId xmlns:a16="http://schemas.microsoft.com/office/drawing/2014/main" id="{2E2AEBA8-7FAE-41D0-9386-5423D2ECC9EF}"/>
              </a:ext>
            </a:extLst>
          </p:cNvPr>
          <p:cNvPicPr>
            <a:picLocks noChangeAspect="1"/>
          </p:cNvPicPr>
          <p:nvPr>
            <p:custDataLst>
              <p:tags r:id="rId4"/>
            </p:custDataLst>
          </p:nvPr>
        </p:nvPicPr>
        <p:blipFill>
          <a:blip r:embed="rId9"/>
          <a:stretch>
            <a:fillRect/>
          </a:stretch>
        </p:blipFill>
        <p:spPr>
          <a:xfrm>
            <a:off x="1081292" y="3149860"/>
            <a:ext cx="4698527" cy="3523895"/>
          </a:xfrm>
          <a:prstGeom prst="rect">
            <a:avLst/>
          </a:prstGeom>
        </p:spPr>
      </p:pic>
      <p:cxnSp>
        <p:nvCxnSpPr>
          <p:cNvPr id="10" name="Connecteur droit avec flèche 9">
            <a:extLst>
              <a:ext uri="{FF2B5EF4-FFF2-40B4-BE49-F238E27FC236}">
                <a16:creationId xmlns:a16="http://schemas.microsoft.com/office/drawing/2014/main" id="{B5FA2CE6-D96A-4F04-9F09-5EC24A8780E4}"/>
              </a:ext>
            </a:extLst>
          </p:cNvPr>
          <p:cNvCxnSpPr/>
          <p:nvPr>
            <p:custDataLst>
              <p:tags r:id="rId5"/>
            </p:custDataLst>
          </p:nvPr>
        </p:nvCxnSpPr>
        <p:spPr>
          <a:xfrm flipV="1">
            <a:off x="1648047" y="3795823"/>
            <a:ext cx="0" cy="177563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B900DE61-0AC7-4C2C-B928-85160072B26F}"/>
              </a:ext>
            </a:extLst>
          </p:cNvPr>
          <p:cNvCxnSpPr/>
          <p:nvPr>
            <p:custDataLst>
              <p:tags r:id="rId6"/>
            </p:custDataLst>
          </p:nvPr>
        </p:nvCxnSpPr>
        <p:spPr>
          <a:xfrm>
            <a:off x="1648047" y="5571460"/>
            <a:ext cx="4029739"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7187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12A1367-5405-4EE3-BE84-C7F6FE48949A}"/>
              </a:ext>
            </a:extLst>
          </p:cNvPr>
          <p:cNvPicPr>
            <a:picLocks noChangeAspect="1"/>
          </p:cNvPicPr>
          <p:nvPr>
            <p:custDataLst>
              <p:tags r:id="rId1"/>
            </p:custDataLst>
          </p:nvPr>
        </p:nvPicPr>
        <p:blipFill>
          <a:blip r:embed="rId8"/>
          <a:stretch>
            <a:fillRect/>
          </a:stretch>
        </p:blipFill>
        <p:spPr>
          <a:xfrm>
            <a:off x="246612" y="2047192"/>
            <a:ext cx="6364776" cy="4109060"/>
          </a:xfrm>
          <a:prstGeom prst="rect">
            <a:avLst/>
          </a:prstGeom>
        </p:spPr>
      </p:pic>
      <p:sp>
        <p:nvSpPr>
          <p:cNvPr id="2" name="Espace réservé du numéro de diapositive 1"/>
          <p:cNvSpPr>
            <a:spLocks noGrp="1"/>
          </p:cNvSpPr>
          <p:nvPr>
            <p:ph type="sldNum" sz="quarter" idx="12"/>
            <p:custDataLst>
              <p:tags r:id="rId2"/>
            </p:custDataLst>
          </p:nvPr>
        </p:nvSpPr>
        <p:spPr>
          <a:xfrm>
            <a:off x="5383758" y="8021761"/>
            <a:ext cx="1474242" cy="1135797"/>
          </a:xfrm>
        </p:spPr>
        <p:txBody>
          <a:bodyPr/>
          <a:lstStyle/>
          <a:p>
            <a:fld id="{027FB875-5C85-AB42-9DC5-178568A424B8}" type="slidenum">
              <a:rPr lang="fr-CA" smtClean="0"/>
              <a:pPr/>
              <a:t>25</a:t>
            </a:fld>
            <a:endParaRPr lang="fr-CA" dirty="0"/>
          </a:p>
        </p:txBody>
      </p:sp>
      <p:sp>
        <p:nvSpPr>
          <p:cNvPr id="13" name="Title 3"/>
          <p:cNvSpPr txBox="1">
            <a:spLocks/>
          </p:cNvSpPr>
          <p:nvPr>
            <p:custDataLst>
              <p:tags r:id="rId3"/>
            </p:custDataLst>
          </p:nvPr>
        </p:nvSpPr>
        <p:spPr>
          <a:xfrm>
            <a:off x="1302647" y="416277"/>
            <a:ext cx="4252707" cy="11357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fr-CA" sz="2000" dirty="0">
                <a:latin typeface="Calibri" pitchFamily="34" charset="0"/>
              </a:rPr>
              <a:t>Construire un diagramme à ligne brisée</a:t>
            </a:r>
          </a:p>
          <a:p>
            <a:endParaRPr lang="fr-CA" sz="2000" dirty="0">
              <a:latin typeface="Calibri" pitchFamily="34" charset="0"/>
            </a:endParaRPr>
          </a:p>
          <a:p>
            <a:r>
              <a:rPr lang="fr-CA" sz="2000" dirty="0">
                <a:solidFill>
                  <a:srgbClr val="FF0000"/>
                </a:solidFill>
                <a:latin typeface="Calibri" pitchFamily="34" charset="0"/>
              </a:rPr>
              <a:t>Solutionnaire</a:t>
            </a:r>
          </a:p>
        </p:txBody>
      </p:sp>
      <p:cxnSp>
        <p:nvCxnSpPr>
          <p:cNvPr id="4" name="Connecteur droit avec flèche 3">
            <a:extLst>
              <a:ext uri="{FF2B5EF4-FFF2-40B4-BE49-F238E27FC236}">
                <a16:creationId xmlns:a16="http://schemas.microsoft.com/office/drawing/2014/main" id="{1CCB0252-BB3F-41EE-B6B4-C28DF888D41E}"/>
              </a:ext>
            </a:extLst>
          </p:cNvPr>
          <p:cNvCxnSpPr>
            <a:cxnSpLocks/>
          </p:cNvCxnSpPr>
          <p:nvPr>
            <p:custDataLst>
              <p:tags r:id="rId4"/>
            </p:custDataLst>
          </p:nvPr>
        </p:nvCxnSpPr>
        <p:spPr>
          <a:xfrm flipV="1">
            <a:off x="818707" y="2264735"/>
            <a:ext cx="0" cy="285527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9" name="Connecteur droit avec flèche 8">
            <a:extLst>
              <a:ext uri="{FF2B5EF4-FFF2-40B4-BE49-F238E27FC236}">
                <a16:creationId xmlns:a16="http://schemas.microsoft.com/office/drawing/2014/main" id="{79694A97-1BDD-4E0F-9621-C11794FA6772}"/>
              </a:ext>
            </a:extLst>
          </p:cNvPr>
          <p:cNvCxnSpPr>
            <a:cxnSpLocks/>
          </p:cNvCxnSpPr>
          <p:nvPr>
            <p:custDataLst>
              <p:tags r:id="rId5"/>
            </p:custDataLst>
          </p:nvPr>
        </p:nvCxnSpPr>
        <p:spPr>
          <a:xfrm>
            <a:off x="808074" y="5109372"/>
            <a:ext cx="5803314"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5934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7625" y="26207"/>
            <a:ext cx="4274057" cy="574537"/>
          </a:xfrm>
        </p:spPr>
        <p:txBody>
          <a:bodyPr/>
          <a:lstStyle/>
          <a:p>
            <a:pPr algn="l"/>
            <a:r>
              <a:rPr lang="fr-CA" sz="3000" dirty="0"/>
              <a:t>Intégration des acquis</a:t>
            </a:r>
          </a:p>
        </p:txBody>
      </p:sp>
      <p:sp>
        <p:nvSpPr>
          <p:cNvPr id="5" name="Content Placeholder 4"/>
          <p:cNvSpPr>
            <a:spLocks noGrp="1"/>
          </p:cNvSpPr>
          <p:nvPr>
            <p:ph sz="half" idx="1"/>
            <p:custDataLst>
              <p:tags r:id="rId2"/>
            </p:custDataLst>
          </p:nvPr>
        </p:nvSpPr>
        <p:spPr>
          <a:xfrm>
            <a:off x="1773817" y="1254567"/>
            <a:ext cx="5036193" cy="7743383"/>
          </a:xfrm>
          <a:solidFill>
            <a:schemeClr val="bg1"/>
          </a:solidFill>
          <a:ln w="19050">
            <a:solidFill>
              <a:srgbClr val="0082A5"/>
            </a:solidFill>
          </a:ln>
        </p:spPr>
        <p:txBody>
          <a:bodyPr>
            <a:noAutofit/>
          </a:bodyPr>
          <a:lstStyle/>
          <a:p>
            <a:pPr marL="0" indent="0" algn="just">
              <a:spcBef>
                <a:spcPts val="600"/>
              </a:spcBef>
              <a:buNone/>
            </a:pPr>
            <a:r>
              <a:rPr lang="fr-CA" sz="2400" i="1" dirty="0"/>
              <a:t>Vue d’ensemble</a:t>
            </a:r>
          </a:p>
          <a:p>
            <a:pPr marL="0" indent="0" algn="just">
              <a:spcBef>
                <a:spcPts val="600"/>
              </a:spcBef>
              <a:buNone/>
            </a:pPr>
            <a:r>
              <a:rPr lang="fr-CA" sz="1200" dirty="0"/>
              <a:t>Les données recueillies servent à construire des diagrammes à ligne brisée et à bandes. L’analyse de ces diagrammes permet de répondre à la question initiale. </a:t>
            </a:r>
          </a:p>
          <a:p>
            <a:pPr marL="0" indent="0" algn="just">
              <a:spcBef>
                <a:spcPts val="600"/>
              </a:spcBef>
              <a:buNone/>
            </a:pPr>
            <a:r>
              <a:rPr lang="fr-CA" sz="2400" i="1" dirty="0"/>
              <a:t>Déroulement de l’activité</a:t>
            </a:r>
          </a:p>
          <a:p>
            <a:pPr marL="228600" indent="-228600" algn="just">
              <a:spcBef>
                <a:spcPts val="600"/>
              </a:spcBef>
              <a:buFont typeface="+mj-lt"/>
              <a:buAutoNum type="arabicPeriod"/>
            </a:pPr>
            <a:r>
              <a:rPr lang="fr-CA" sz="1200" dirty="0"/>
              <a:t>Mise en situation (5 minutes)</a:t>
            </a:r>
          </a:p>
          <a:p>
            <a:pPr marL="228600" indent="-228600" algn="just">
              <a:spcBef>
                <a:spcPts val="600"/>
              </a:spcBef>
              <a:buFont typeface="+mj-lt"/>
              <a:buAutoNum type="arabicPeriod"/>
            </a:pPr>
            <a:r>
              <a:rPr lang="fr-CA" sz="1200" dirty="0"/>
              <a:t>Construction des diagrammes (40 minutes)</a:t>
            </a:r>
          </a:p>
          <a:p>
            <a:pPr marL="228600" indent="-228600" algn="just">
              <a:spcBef>
                <a:spcPts val="600"/>
              </a:spcBef>
              <a:buFont typeface="+mj-lt"/>
              <a:buAutoNum type="arabicPeriod"/>
            </a:pPr>
            <a:r>
              <a:rPr lang="fr-CA" sz="1200" dirty="0"/>
              <a:t>Analyse des diagrammes et conclusion (15 minutes)</a:t>
            </a:r>
          </a:p>
          <a:p>
            <a:pPr marL="0" indent="0" algn="just">
              <a:spcBef>
                <a:spcPts val="600"/>
              </a:spcBef>
              <a:buNone/>
            </a:pPr>
            <a:r>
              <a:rPr lang="fr-CA" sz="2400" i="1" dirty="0"/>
              <a:t>Mise en situation</a:t>
            </a:r>
          </a:p>
          <a:p>
            <a:pPr marL="0" indent="0" algn="just">
              <a:spcBef>
                <a:spcPts val="600"/>
              </a:spcBef>
              <a:buNone/>
            </a:pPr>
            <a:r>
              <a:rPr lang="fr-CA" sz="1200" dirty="0"/>
              <a:t>Faire un retour sur la question de découverte. Écrire le proverbe au tableau pour rafraîchir la mémoire des élèves.</a:t>
            </a:r>
          </a:p>
          <a:p>
            <a:pPr marL="0" indent="0" algn="ctr">
              <a:spcBef>
                <a:spcPts val="600"/>
              </a:spcBef>
              <a:buNone/>
            </a:pPr>
            <a:r>
              <a:rPr lang="fr-CA" sz="1200" b="1" i="1" dirty="0"/>
              <a:t>« Nous avons pris des mesures météorologiques précises, mais maintenant, nous devons les analyser pour en tirer des conclusions. Pouvez-vous me rappeler un moyen de visualiser l’ensemble de nos données de façon claire et simple ? » </a:t>
            </a:r>
            <a:r>
              <a:rPr lang="fr-CA" sz="1200" i="1" dirty="0"/>
              <a:t>Nous pouvons faire des diagrammes !</a:t>
            </a:r>
          </a:p>
          <a:p>
            <a:pPr marL="0" indent="0" algn="ctr">
              <a:spcBef>
                <a:spcPts val="600"/>
              </a:spcBef>
              <a:buNone/>
            </a:pPr>
            <a:r>
              <a:rPr lang="fr-CA" sz="1200" b="1" i="1" dirty="0"/>
              <a:t>« Quelles sortes de diagrammes pouvons-nous utiliser ? » </a:t>
            </a:r>
            <a:r>
              <a:rPr lang="fr-CA" sz="1200" i="1" dirty="0"/>
              <a:t>Les diagrammes à ligne brisée et à bandes.</a:t>
            </a:r>
            <a:endParaRPr lang="fr-CA" sz="1200" b="1" i="1" dirty="0"/>
          </a:p>
          <a:p>
            <a:pPr marL="0" indent="0">
              <a:spcBef>
                <a:spcPts val="600"/>
              </a:spcBef>
              <a:buNone/>
            </a:pPr>
            <a:r>
              <a:rPr lang="fr-CA" sz="2400" i="1" dirty="0"/>
              <a:t>Construction des diagrammes</a:t>
            </a:r>
          </a:p>
          <a:p>
            <a:pPr marL="228600" indent="-228600">
              <a:spcBef>
                <a:spcPts val="600"/>
              </a:spcBef>
              <a:buAutoNum type="arabicPeriod"/>
            </a:pPr>
            <a:r>
              <a:rPr lang="fr-CA" sz="1200" b="1" dirty="0"/>
              <a:t>Distribuer à chaque élève les Fiches d’activité E, F et G. </a:t>
            </a:r>
            <a:r>
              <a:rPr lang="fr-CA" sz="1200" dirty="0"/>
              <a:t>Demander à tous de sortir leur Fiche d’activité C, dûment remplie. </a:t>
            </a:r>
          </a:p>
          <a:p>
            <a:pPr marL="228600" indent="-228600">
              <a:spcBef>
                <a:spcPts val="600"/>
              </a:spcBef>
              <a:buFontTx/>
              <a:buAutoNum type="arabicPeriod"/>
            </a:pPr>
            <a:r>
              <a:rPr lang="fr-CA" sz="1200" b="1" dirty="0"/>
              <a:t>En utilisant les données compilées dans le tableau de la Fiche d’activité C, construire les diagrammes sur les Fiches E, F et G. </a:t>
            </a:r>
            <a:r>
              <a:rPr lang="fr-CA" sz="1200" dirty="0"/>
              <a:t>Inscrire les dates de la collecte sur l’axe horizontal. </a:t>
            </a:r>
          </a:p>
          <a:p>
            <a:pPr marL="0" indent="0" algn="just">
              <a:spcBef>
                <a:spcPts val="600"/>
              </a:spcBef>
              <a:buNone/>
            </a:pPr>
            <a:r>
              <a:rPr lang="fr-CA" sz="2400" i="1" dirty="0"/>
              <a:t>Analyse des diagrammes et conclusion</a:t>
            </a:r>
          </a:p>
          <a:p>
            <a:pPr marL="0" indent="0" algn="just">
              <a:spcBef>
                <a:spcPts val="600"/>
              </a:spcBef>
              <a:buNone/>
            </a:pPr>
            <a:r>
              <a:rPr lang="fr-CA" sz="1200" b="1" dirty="0"/>
              <a:t>Demander aux élèves de déterminer comment ils procéderont pour tirer une conclusion à partir des données exprimées dans les diagrammes. </a:t>
            </a:r>
            <a:r>
              <a:rPr lang="fr-CA" sz="1200" dirty="0"/>
              <a:t>Il n’y a pas ici de bonne ou de mauvaise façon de procéder. De même, il est possible que la réponse finale ne soit pas parfaitement claire et/ou satisfaisante. La seule chose qui compte, c’est d’avoir fait réfléchir les élèves !</a:t>
            </a:r>
          </a:p>
          <a:p>
            <a:pPr marL="228600" indent="-228600" algn="just">
              <a:spcBef>
                <a:spcPts val="600"/>
              </a:spcBef>
              <a:buNone/>
            </a:pPr>
            <a:r>
              <a:rPr lang="fr-CA" sz="1200" dirty="0"/>
              <a:t> (suite page suivante)</a:t>
            </a:r>
          </a:p>
          <a:p>
            <a:pPr marL="0" indent="0" algn="just">
              <a:spcBef>
                <a:spcPts val="0"/>
              </a:spcBef>
              <a:buNone/>
            </a:pPr>
            <a:endParaRPr lang="fr-CA" sz="1200" dirty="0"/>
          </a:p>
        </p:txBody>
      </p:sp>
      <p:sp>
        <p:nvSpPr>
          <p:cNvPr id="8" name="Espace réservé du numéro de diapositive 7"/>
          <p:cNvSpPr>
            <a:spLocks noGrp="1"/>
          </p:cNvSpPr>
          <p:nvPr>
            <p:ph type="sldNum" sz="quarter" idx="12"/>
            <p:custDataLst>
              <p:tags r:id="rId3"/>
            </p:custDataLst>
          </p:nvPr>
        </p:nvSpPr>
        <p:spPr>
          <a:xfrm>
            <a:off x="5286267" y="8008203"/>
            <a:ext cx="1571733" cy="1135797"/>
          </a:xfrm>
        </p:spPr>
        <p:txBody>
          <a:bodyPr/>
          <a:lstStyle/>
          <a:p>
            <a:fld id="{027FB875-5C85-AB42-9DC5-178568A424B8}" type="slidenum">
              <a:rPr lang="fr-CA" smtClean="0"/>
              <a:pPr/>
              <a:t>26</a:t>
            </a:fld>
            <a:endParaRPr lang="fr-CA" dirty="0"/>
          </a:p>
        </p:txBody>
      </p:sp>
      <p:graphicFrame>
        <p:nvGraphicFramePr>
          <p:cNvPr id="9" name="Tableau 16"/>
          <p:cNvGraphicFramePr>
            <a:graphicFrameLocks noGrp="1"/>
          </p:cNvGraphicFramePr>
          <p:nvPr>
            <p:custDataLst>
              <p:tags r:id="rId4"/>
            </p:custDataLst>
          </p:nvPr>
        </p:nvGraphicFramePr>
        <p:xfrm>
          <a:off x="47989" y="1267873"/>
          <a:ext cx="1665710" cy="373791"/>
        </p:xfrm>
        <a:graphic>
          <a:graphicData uri="http://schemas.openxmlformats.org/drawingml/2006/table">
            <a:tbl>
              <a:tblPr firstRow="1" bandRow="1">
                <a:tableStyleId>{69CF1AB2-1976-4502-BF36-3FF5EA218861}</a:tableStyleId>
              </a:tblPr>
              <a:tblGrid>
                <a:gridCol w="1665710">
                  <a:extLst>
                    <a:ext uri="{9D8B030D-6E8A-4147-A177-3AD203B41FA5}">
                      <a16:colId xmlns:a16="http://schemas.microsoft.com/office/drawing/2014/main" val="20000"/>
                    </a:ext>
                  </a:extLst>
                </a:gridCol>
              </a:tblGrid>
              <a:tr h="373791">
                <a:tc>
                  <a:txBody>
                    <a:bodyPr/>
                    <a:lstStyle/>
                    <a:p>
                      <a:endParaRPr lang="fr-FR" sz="200" dirty="0"/>
                    </a:p>
                    <a:p>
                      <a:r>
                        <a:rPr lang="fr-FR" sz="1400" dirty="0"/>
                        <a:t>Durée :  </a:t>
                      </a:r>
                      <a:r>
                        <a:rPr lang="fr-FR" sz="1400" b="0" dirty="0"/>
                        <a:t>60 </a:t>
                      </a:r>
                      <a:r>
                        <a:rPr lang="fr-FR" sz="1400" b="0" baseline="0" dirty="0"/>
                        <a:t>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0" name="Espace réservé du contenu 5">
            <a:extLst>
              <a:ext uri="{FF2B5EF4-FFF2-40B4-BE49-F238E27FC236}">
                <a16:creationId xmlns:a16="http://schemas.microsoft.com/office/drawing/2014/main" id="{46AC6784-BFDC-4AE6-A76D-8CACD7E437CD}"/>
              </a:ext>
            </a:extLst>
          </p:cNvPr>
          <p:cNvGraphicFramePr>
            <a:graphicFrameLocks/>
          </p:cNvGraphicFramePr>
          <p:nvPr>
            <p:custDataLst>
              <p:tags r:id="rId5"/>
            </p:custDataLst>
            <p:extLst>
              <p:ext uri="{D42A27DB-BD31-4B8C-83A1-F6EECF244321}">
                <p14:modId xmlns:p14="http://schemas.microsoft.com/office/powerpoint/2010/main" val="2220414598"/>
              </p:ext>
            </p:extLst>
          </p:nvPr>
        </p:nvGraphicFramePr>
        <p:xfrm>
          <a:off x="47400" y="1766756"/>
          <a:ext cx="1658679" cy="1950720"/>
        </p:xfrm>
        <a:graphic>
          <a:graphicData uri="http://schemas.openxmlformats.org/drawingml/2006/table">
            <a:tbl>
              <a:tblPr firstRow="1" bandRow="1">
                <a:tableStyleId>{5C22544A-7EE6-4342-B048-85BDC9FD1C3A}</a:tableStyleId>
              </a:tblPr>
              <a:tblGrid>
                <a:gridCol w="1658679">
                  <a:extLst>
                    <a:ext uri="{9D8B030D-6E8A-4147-A177-3AD203B41FA5}">
                      <a16:colId xmlns:a16="http://schemas.microsoft.com/office/drawing/2014/main" val="20000"/>
                    </a:ext>
                  </a:extLst>
                </a:gridCol>
              </a:tblGrid>
              <a:tr h="297549">
                <a:tc>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extLst>
                  <a:ext uri="{0D108BD9-81ED-4DB2-BD59-A6C34878D82A}">
                    <a16:rowId xmlns:a16="http://schemas.microsoft.com/office/drawing/2014/main" val="10000"/>
                  </a:ext>
                </a:extLst>
              </a:tr>
              <a:tr h="0">
                <a:tc>
                  <a:txBody>
                    <a:bodyPr/>
                    <a:lstStyle/>
                    <a:p>
                      <a:pPr algn="ctr"/>
                      <a:r>
                        <a:rPr lang="fr-CA" sz="1200" b="1" dirty="0">
                          <a:latin typeface="Calibri" pitchFamily="34" charset="0"/>
                          <a:cs typeface="Calibri" pitchFamily="34" charset="0"/>
                        </a:rPr>
                        <a:t>Pour l’</a:t>
                      </a:r>
                      <a:r>
                        <a:rPr lang="fr-CA" sz="1200" b="1" dirty="0" err="1">
                          <a:latin typeface="Calibri" pitchFamily="34" charset="0"/>
                          <a:cs typeface="Calibri" pitchFamily="34" charset="0"/>
                        </a:rPr>
                        <a:t>ensignant.e</a:t>
                      </a:r>
                      <a:endParaRPr lang="fr-FR" sz="1200" b="1" dirty="0">
                        <a:latin typeface="Calibri" pitchFamily="34" charset="0"/>
                        <a:cs typeface="Calibri" pitchFamily="34" charset="0"/>
                      </a:endParaRPr>
                    </a:p>
                  </a:txBody>
                  <a:tcPr/>
                </a:tc>
                <a:extLst>
                  <a:ext uri="{0D108BD9-81ED-4DB2-BD59-A6C34878D82A}">
                    <a16:rowId xmlns:a16="http://schemas.microsoft.com/office/drawing/2014/main" val="10001"/>
                  </a:ext>
                </a:extLst>
              </a:tr>
              <a:tr h="0">
                <a:tc>
                  <a:txBody>
                    <a:bodyPr/>
                    <a:lstStyle/>
                    <a:p>
                      <a:pPr algn="l"/>
                      <a:r>
                        <a:rPr lang="fr-CA" sz="1200" b="0" dirty="0">
                          <a:latin typeface="Calibri" pitchFamily="34" charset="0"/>
                          <a:cs typeface="Calibri" pitchFamily="34" charset="0"/>
                          <a:hlinkClick r:id="rId10" action="ppaction://hlinksldjump"/>
                        </a:rPr>
                        <a:t>Fiche théorique 3</a:t>
                      </a:r>
                      <a:endParaRPr lang="fr-FR" sz="1200" b="0" dirty="0">
                        <a:latin typeface="Calibri" pitchFamily="34" charset="0"/>
                        <a:cs typeface="Calibri" pitchFamily="34" charset="0"/>
                      </a:endParaRPr>
                    </a:p>
                  </a:txBody>
                  <a:tcPr/>
                </a:tc>
                <a:extLst>
                  <a:ext uri="{0D108BD9-81ED-4DB2-BD59-A6C34878D82A}">
                    <a16:rowId xmlns:a16="http://schemas.microsoft.com/office/drawing/2014/main" val="10002"/>
                  </a:ext>
                </a:extLst>
              </a:tr>
              <a:tr h="0">
                <a:tc>
                  <a:txBody>
                    <a:bodyPr/>
                    <a:lstStyle/>
                    <a:p>
                      <a:pPr algn="ctr"/>
                      <a:r>
                        <a:rPr lang="fr-FR" sz="1200" b="1" dirty="0"/>
                        <a:t>Par élève</a:t>
                      </a:r>
                      <a:endParaRPr lang="fr-FR" sz="1200" b="1" dirty="0">
                        <a:latin typeface="Calibri" pitchFamily="34" charset="0"/>
                        <a:cs typeface="Calibri" pitchFamily="34" charset="0"/>
                      </a:endParaRPr>
                    </a:p>
                  </a:txBody>
                  <a:tcPr/>
                </a:tc>
                <a:extLst>
                  <a:ext uri="{0D108BD9-81ED-4DB2-BD59-A6C34878D82A}">
                    <a16:rowId xmlns:a16="http://schemas.microsoft.com/office/drawing/2014/main" val="10003"/>
                  </a:ext>
                </a:extLst>
              </a:tr>
              <a:tr h="289480">
                <a:tc>
                  <a:txBody>
                    <a:bodyPr/>
                    <a:lstStyle/>
                    <a:p>
                      <a:pPr algn="l"/>
                      <a:r>
                        <a:rPr lang="fr-FR" sz="1200" dirty="0">
                          <a:hlinkClick r:id="rId11" action="ppaction://hlinksldjump"/>
                        </a:rPr>
                        <a:t>Fiche d’activité C</a:t>
                      </a:r>
                      <a:endParaRPr lang="fr-FR" sz="1200" dirty="0"/>
                    </a:p>
                    <a:p>
                      <a:pPr algn="l"/>
                      <a:r>
                        <a:rPr lang="fr-FR" sz="1200" dirty="0">
                          <a:hlinkClick r:id="rId12" action="ppaction://hlinksldjump"/>
                        </a:rPr>
                        <a:t>Fiche d’activité E</a:t>
                      </a:r>
                      <a:endParaRPr lang="fr-FR" sz="1200" dirty="0"/>
                    </a:p>
                    <a:p>
                      <a:pPr algn="l"/>
                      <a:r>
                        <a:rPr lang="fr-FR" sz="1200" dirty="0">
                          <a:hlinkClick r:id="rId13" action="ppaction://hlinksldjump"/>
                        </a:rPr>
                        <a:t>Fiche d’activité F</a:t>
                      </a:r>
                      <a:endParaRPr lang="fr-FR" sz="1200" dirty="0"/>
                    </a:p>
                    <a:p>
                      <a:pPr algn="l"/>
                      <a:r>
                        <a:rPr lang="fr-FR" sz="1200" dirty="0">
                          <a:hlinkClick r:id="rId14" action="ppaction://hlinksldjump"/>
                        </a:rPr>
                        <a:t>Fiche d’activité G</a:t>
                      </a:r>
                      <a:endParaRPr lang="fr-FR" sz="1200" dirty="0">
                        <a:latin typeface="Calibri" pitchFamily="34" charset="0"/>
                        <a:cs typeface="Calibri" pitchFamily="34" charset="0"/>
                      </a:endParaRPr>
                    </a:p>
                  </a:txBody>
                  <a:tcPr/>
                </a:tc>
                <a:extLst>
                  <a:ext uri="{0D108BD9-81ED-4DB2-BD59-A6C34878D82A}">
                    <a16:rowId xmlns:a16="http://schemas.microsoft.com/office/drawing/2014/main" val="10004"/>
                  </a:ext>
                </a:extLst>
              </a:tr>
            </a:tbl>
          </a:graphicData>
        </a:graphic>
      </p:graphicFrame>
      <p:sp>
        <p:nvSpPr>
          <p:cNvPr id="11" name="Title 3">
            <a:extLst>
              <a:ext uri="{FF2B5EF4-FFF2-40B4-BE49-F238E27FC236}">
                <a16:creationId xmlns:a16="http://schemas.microsoft.com/office/drawing/2014/main" id="{6978E8DC-1002-4498-B52B-E092D921CE93}"/>
              </a:ext>
            </a:extLst>
          </p:cNvPr>
          <p:cNvSpPr txBox="1">
            <a:spLocks/>
          </p:cNvSpPr>
          <p:nvPr>
            <p:custDataLst>
              <p:tags r:id="rId6"/>
            </p:custDataLst>
          </p:nvPr>
        </p:nvSpPr>
        <p:spPr>
          <a:xfrm>
            <a:off x="27625" y="478015"/>
            <a:ext cx="4712650" cy="598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a:lstStyle>
          <a:p>
            <a:pPr algn="l"/>
            <a:r>
              <a:rPr lang="fr-CA" sz="2400" dirty="0">
                <a:latin typeface="Calibri" pitchFamily="34" charset="0"/>
              </a:rPr>
              <a:t>8. Synthèse et résultats</a:t>
            </a:r>
            <a:endParaRPr lang="fr-FR" sz="2400" dirty="0">
              <a:latin typeface="Calibri" pitchFamily="34" charset="0"/>
            </a:endParaRPr>
          </a:p>
        </p:txBody>
      </p:sp>
      <p:grpSp>
        <p:nvGrpSpPr>
          <p:cNvPr id="14" name="Groupe 13">
            <a:extLst>
              <a:ext uri="{FF2B5EF4-FFF2-40B4-BE49-F238E27FC236}">
                <a16:creationId xmlns:a16="http://schemas.microsoft.com/office/drawing/2014/main" id="{45B446EA-1D1D-1E4A-8A73-85F83C7FB431}"/>
              </a:ext>
            </a:extLst>
          </p:cNvPr>
          <p:cNvGrpSpPr/>
          <p:nvPr>
            <p:custDataLst>
              <p:tags r:id="rId7"/>
            </p:custDataLst>
          </p:nvPr>
        </p:nvGrpSpPr>
        <p:grpSpPr>
          <a:xfrm>
            <a:off x="527025" y="5961419"/>
            <a:ext cx="611571" cy="619488"/>
            <a:chOff x="398511" y="7375861"/>
            <a:chExt cx="846012" cy="839726"/>
          </a:xfrm>
        </p:grpSpPr>
        <p:pic>
          <p:nvPicPr>
            <p:cNvPr id="15" name="Image 14">
              <a:extLst>
                <a:ext uri="{FF2B5EF4-FFF2-40B4-BE49-F238E27FC236}">
                  <a16:creationId xmlns:a16="http://schemas.microsoft.com/office/drawing/2014/main" id="{8F6444EA-8E14-C244-90D7-5838F1C4CE17}"/>
                </a:ext>
              </a:extLst>
            </p:cNvPr>
            <p:cNvPicPr>
              <a:picLocks noChangeAspect="1"/>
            </p:cNvPicPr>
            <p:nvPr/>
          </p:nvPicPr>
          <p:blipFill>
            <a:blip r:embed="rId15">
              <a:grayscl/>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tretch>
              <a:fillRect/>
            </a:stretch>
          </p:blipFill>
          <p:spPr>
            <a:xfrm>
              <a:off x="561419" y="7375861"/>
              <a:ext cx="536575" cy="772510"/>
            </a:xfrm>
            <a:prstGeom prst="rect">
              <a:avLst/>
            </a:prstGeom>
          </p:spPr>
        </p:pic>
        <p:pic>
          <p:nvPicPr>
            <p:cNvPr id="16" name="Picture 4" descr="Mathematik, Sig, Summe">
              <a:extLst>
                <a:ext uri="{FF2B5EF4-FFF2-40B4-BE49-F238E27FC236}">
                  <a16:creationId xmlns:a16="http://schemas.microsoft.com/office/drawing/2014/main" id="{3BCEEAD1-296E-2640-8B01-965B931EC5C8}"/>
                </a:ext>
              </a:extLst>
            </p:cNvPr>
            <p:cNvPicPr>
              <a:picLocks noChangeAspect="1" noChangeArrowheads="1"/>
            </p:cNvPicPr>
            <p:nvPr/>
          </p:nvPicPr>
          <p:blipFill>
            <a:blip r:embed="rId17"/>
            <a:srcRect/>
            <a:stretch>
              <a:fillRect/>
            </a:stretch>
          </p:blipFill>
          <p:spPr bwMode="auto">
            <a:xfrm rot="5400000">
              <a:off x="399817" y="7789385"/>
              <a:ext cx="185423" cy="188035"/>
            </a:xfrm>
            <a:prstGeom prst="rect">
              <a:avLst/>
            </a:prstGeom>
            <a:noFill/>
          </p:spPr>
        </p:pic>
        <p:sp>
          <p:nvSpPr>
            <p:cNvPr id="17" name="ZoneTexte 16">
              <a:extLst>
                <a:ext uri="{FF2B5EF4-FFF2-40B4-BE49-F238E27FC236}">
                  <a16:creationId xmlns:a16="http://schemas.microsoft.com/office/drawing/2014/main" id="{702491E2-2E9A-1B4A-B889-DA716DB45D19}"/>
                </a:ext>
              </a:extLst>
            </p:cNvPr>
            <p:cNvSpPr txBox="1"/>
            <p:nvPr/>
          </p:nvSpPr>
          <p:spPr>
            <a:xfrm>
              <a:off x="864538" y="7673231"/>
              <a:ext cx="379985" cy="542356"/>
            </a:xfrm>
            <a:prstGeom prst="rect">
              <a:avLst/>
            </a:prstGeom>
            <a:noFill/>
          </p:spPr>
          <p:txBody>
            <a:bodyPr wrap="square" rtlCol="0">
              <a:spAutoFit/>
            </a:bodyPr>
            <a:lstStyle/>
            <a:p>
              <a:r>
                <a:rPr lang="fr-CA" sz="2000" b="1" dirty="0">
                  <a:effectLst>
                    <a:outerShdw blurRad="38100" dist="38100" dir="2700000" algn="tl">
                      <a:srgbClr val="000000">
                        <a:alpha val="43137"/>
                      </a:srgbClr>
                    </a:outerShdw>
                  </a:effectLst>
                  <a:latin typeface="Calibri" pitchFamily="34" charset="0"/>
                </a:rPr>
                <a:t>S</a:t>
              </a:r>
            </a:p>
          </p:txBody>
        </p:sp>
      </p:grpSp>
      <p:pic>
        <p:nvPicPr>
          <p:cNvPr id="18" name="Image 17" descr="Symbole_météo-01.png"/>
          <p:cNvPicPr>
            <a:picLocks noChangeAspect="1"/>
          </p:cNvPicPr>
          <p:nvPr/>
        </p:nvPicPr>
        <p:blipFill>
          <a:blip r:embed="rId18"/>
          <a:stretch>
            <a:fillRect/>
          </a:stretch>
        </p:blipFill>
        <p:spPr>
          <a:xfrm>
            <a:off x="5228913" y="3673"/>
            <a:ext cx="1617099" cy="1617099"/>
          </a:xfrm>
          <a:prstGeom prst="rect">
            <a:avLst/>
          </a:prstGeom>
        </p:spPr>
      </p:pic>
    </p:spTree>
    <p:extLst>
      <p:ext uri="{BB962C8B-B14F-4D97-AF65-F5344CB8AC3E}">
        <p14:creationId xmlns:p14="http://schemas.microsoft.com/office/powerpoint/2010/main" val="3343538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1275" y="38907"/>
            <a:ext cx="4274057" cy="574537"/>
          </a:xfrm>
        </p:spPr>
        <p:txBody>
          <a:bodyPr/>
          <a:lstStyle/>
          <a:p>
            <a:pPr algn="l"/>
            <a:r>
              <a:rPr lang="fr-CA" sz="3000" dirty="0"/>
              <a:t>Intégration des acquis</a:t>
            </a:r>
          </a:p>
        </p:txBody>
      </p:sp>
      <p:sp>
        <p:nvSpPr>
          <p:cNvPr id="5" name="Content Placeholder 4"/>
          <p:cNvSpPr>
            <a:spLocks noGrp="1"/>
          </p:cNvSpPr>
          <p:nvPr>
            <p:ph sz="half" idx="1"/>
            <p:custDataLst>
              <p:tags r:id="rId2"/>
            </p:custDataLst>
          </p:nvPr>
        </p:nvSpPr>
        <p:spPr>
          <a:xfrm>
            <a:off x="66995" y="1241867"/>
            <a:ext cx="6712536" cy="3279333"/>
          </a:xfrm>
          <a:solidFill>
            <a:schemeClr val="bg1"/>
          </a:solidFill>
          <a:ln w="19050">
            <a:solidFill>
              <a:srgbClr val="0082A5"/>
            </a:solidFill>
          </a:ln>
        </p:spPr>
        <p:txBody>
          <a:bodyPr>
            <a:noAutofit/>
          </a:bodyPr>
          <a:lstStyle/>
          <a:p>
            <a:pPr marL="0" indent="0" algn="just">
              <a:spcBef>
                <a:spcPts val="600"/>
              </a:spcBef>
              <a:buNone/>
            </a:pPr>
            <a:r>
              <a:rPr lang="fr-CA" sz="1200" dirty="0"/>
              <a:t>Par exemple :</a:t>
            </a:r>
          </a:p>
          <a:p>
            <a:pPr marL="228600" indent="-228600" algn="just">
              <a:spcBef>
                <a:spcPts val="600"/>
              </a:spcBef>
              <a:buFont typeface="+mj-lt"/>
              <a:buAutoNum type="arabicPeriod"/>
            </a:pPr>
            <a:r>
              <a:rPr lang="fr-CA" sz="1200" b="1" dirty="0"/>
              <a:t>Pour chaque diagramme, établir un critère suivant lequel on peut dire que le « beau temps » est enfin arrivé.</a:t>
            </a:r>
            <a:endParaRPr lang="fr-CA" sz="1200" dirty="0"/>
          </a:p>
          <a:p>
            <a:pPr algn="just">
              <a:spcBef>
                <a:spcPts val="600"/>
              </a:spcBef>
              <a:buFont typeface="Arial" panose="020B0604020202020204" pitchFamily="34" charset="0"/>
              <a:buChar char="•"/>
            </a:pPr>
            <a:r>
              <a:rPr lang="fr-CA" sz="1200" dirty="0"/>
              <a:t>Température</a:t>
            </a:r>
            <a:r>
              <a:rPr lang="fr-CA" sz="1200" b="1" i="1" dirty="0"/>
              <a:t> </a:t>
            </a:r>
            <a:r>
              <a:rPr lang="fr-CA" sz="1200" b="1" dirty="0"/>
              <a:t>:</a:t>
            </a:r>
            <a:r>
              <a:rPr lang="fr-CA" sz="1200" b="1" i="1" dirty="0"/>
              <a:t> « À partir de quelle température peut-on dire que l’hiver est terminé ? Combien de jours de suite doit-on avoir atteint cette température minimale ? »</a:t>
            </a:r>
          </a:p>
          <a:p>
            <a:pPr algn="just">
              <a:spcBef>
                <a:spcPts val="600"/>
              </a:spcBef>
              <a:buFont typeface="Arial" panose="020B0604020202020204" pitchFamily="34" charset="0"/>
              <a:buChar char="•"/>
            </a:pPr>
            <a:r>
              <a:rPr lang="fr-CA" sz="1200" dirty="0"/>
              <a:t>Précipitations :</a:t>
            </a:r>
            <a:r>
              <a:rPr lang="fr-CA" sz="1200" b="1" i="1" dirty="0"/>
              <a:t> « Est-ce que la quantité de pluie est importante, ou est-ce plutôt le nombre de jours sans précipitations ? » </a:t>
            </a:r>
            <a:endParaRPr lang="fr-CA" sz="1200" dirty="0"/>
          </a:p>
          <a:p>
            <a:pPr algn="just">
              <a:spcBef>
                <a:spcPts val="600"/>
              </a:spcBef>
              <a:buFont typeface="Arial" panose="020B0604020202020204" pitchFamily="34" charset="0"/>
              <a:buChar char="•"/>
            </a:pPr>
            <a:r>
              <a:rPr lang="fr-CA" sz="1200" dirty="0"/>
              <a:t>Vent : </a:t>
            </a:r>
            <a:r>
              <a:rPr lang="fr-CA" sz="1200" b="1" i="1" dirty="0"/>
              <a:t>« À partir de quelle vitesse du vent peut-on dire que le temps est mauvais »</a:t>
            </a:r>
            <a:endParaRPr lang="fr-CA" sz="1200" dirty="0"/>
          </a:p>
          <a:p>
            <a:pPr marL="228600" indent="-228600" algn="just">
              <a:spcBef>
                <a:spcPts val="600"/>
              </a:spcBef>
              <a:buFont typeface="+mj-lt"/>
              <a:buAutoNum type="arabicPeriod" startAt="2"/>
            </a:pPr>
            <a:r>
              <a:rPr lang="fr-CA" sz="1200" b="1" dirty="0"/>
              <a:t>Pour chaque diagramme, voir le critère établi pour déterminer la date on peut dire que le « beau temps » est enfin arrivé.</a:t>
            </a:r>
            <a:endParaRPr lang="fr-CA" sz="1200" dirty="0"/>
          </a:p>
          <a:p>
            <a:pPr marL="228600" indent="-228600" algn="just">
              <a:spcBef>
                <a:spcPts val="600"/>
              </a:spcBef>
              <a:buFont typeface="+mj-lt"/>
              <a:buAutoNum type="arabicPeriod" startAt="2"/>
            </a:pPr>
            <a:r>
              <a:rPr lang="fr-CA" sz="1200" b="1" dirty="0"/>
              <a:t>Regarder les trois dates ainsi obtenues</a:t>
            </a:r>
            <a:r>
              <a:rPr lang="fr-CA" sz="1200" dirty="0"/>
              <a:t>. Faire la moyenne ? Accorder davantage d’importance à la température mais modérer cette date en fonction des autres critères ?</a:t>
            </a:r>
          </a:p>
          <a:p>
            <a:pPr marL="228600" indent="-228600" algn="just">
              <a:spcBef>
                <a:spcPts val="600"/>
              </a:spcBef>
              <a:buNone/>
            </a:pPr>
            <a:r>
              <a:rPr lang="fr-CA" sz="1200" dirty="0"/>
              <a:t>Encore une fois, ce n’est pas la réponse qui compte, mais la capacité des élèves d’argumenter et de justifier leur décision.</a:t>
            </a:r>
          </a:p>
          <a:p>
            <a:pPr marL="0" indent="0" algn="just">
              <a:spcBef>
                <a:spcPts val="600"/>
              </a:spcBef>
              <a:buNone/>
            </a:pPr>
            <a:endParaRPr lang="fr-CA" sz="1200" b="1" dirty="0"/>
          </a:p>
        </p:txBody>
      </p:sp>
      <p:sp>
        <p:nvSpPr>
          <p:cNvPr id="9" name="Content Placeholder 4"/>
          <p:cNvSpPr>
            <a:spLocks noGrp="1"/>
          </p:cNvSpPr>
          <p:nvPr>
            <p:ph sz="half" idx="2"/>
            <p:custDataLst>
              <p:tags r:id="rId3"/>
            </p:custDataLst>
          </p:nvPr>
        </p:nvSpPr>
        <p:spPr>
          <a:xfrm>
            <a:off x="1761073" y="5961749"/>
            <a:ext cx="5018457" cy="3120582"/>
          </a:xfrm>
          <a:noFill/>
          <a:ln w="19050">
            <a:solidFill>
              <a:srgbClr val="0082A5"/>
            </a:solidFill>
          </a:ln>
        </p:spPr>
        <p:txBody>
          <a:bodyPr>
            <a:noAutofit/>
          </a:bodyPr>
          <a:lstStyle/>
          <a:p>
            <a:pPr marL="0" indent="0" algn="just">
              <a:spcBef>
                <a:spcPts val="600"/>
              </a:spcBef>
              <a:buNone/>
            </a:pPr>
            <a:r>
              <a:rPr lang="fr-CA" sz="2400" i="1" dirty="0"/>
              <a:t>Objectivation</a:t>
            </a:r>
          </a:p>
          <a:p>
            <a:pPr marL="0" indent="0" algn="ctr">
              <a:spcBef>
                <a:spcPts val="600"/>
              </a:spcBef>
              <a:buNone/>
            </a:pPr>
            <a:r>
              <a:rPr lang="fr-CA" sz="1200" b="1" i="1" dirty="0"/>
              <a:t>« Avez-vous remarqué le super-héro MS sur vos fiches d’activité ? Il est là pour identifier des moments où nous faisions de la science ET des mathématiques en même temps. » </a:t>
            </a:r>
          </a:p>
          <a:p>
            <a:pPr marL="0" indent="0" algn="just">
              <a:spcBef>
                <a:spcPts val="600"/>
              </a:spcBef>
              <a:buNone/>
            </a:pPr>
            <a:r>
              <a:rPr lang="fr-CA" sz="1200" dirty="0"/>
              <a:t>Demander aux élèves de trouver le super-héro et d’expliquer ses apparitions.</a:t>
            </a:r>
          </a:p>
          <a:p>
            <a:pPr marL="0" indent="0" algn="just">
              <a:spcBef>
                <a:spcPts val="600"/>
              </a:spcBef>
              <a:buNone/>
            </a:pPr>
            <a:r>
              <a:rPr lang="fr-CA" sz="2400" i="1" dirty="0"/>
              <a:t>Réinvestissement</a:t>
            </a:r>
          </a:p>
          <a:p>
            <a:pPr marL="228600" indent="-228600" algn="just">
              <a:spcBef>
                <a:spcPts val="600"/>
              </a:spcBef>
              <a:buFont typeface="+mj-lt"/>
              <a:buAutoNum type="arabicPeriod"/>
            </a:pPr>
            <a:r>
              <a:rPr lang="fr-CA" sz="1200" b="1" dirty="0"/>
              <a:t>Distribuer une fiche d’activité H par élève et afficher la fiche TNI 4. </a:t>
            </a:r>
            <a:r>
              <a:rPr lang="fr-CA" sz="1200" dirty="0"/>
              <a:t>La fiche d’activité représente les mesures de température et précipitations de trois villes inconnues.</a:t>
            </a:r>
          </a:p>
          <a:p>
            <a:pPr marL="228600" indent="-228600" algn="just">
              <a:spcBef>
                <a:spcPts val="600"/>
              </a:spcBef>
              <a:buFont typeface="+mj-lt"/>
              <a:buAutoNum type="arabicPeriod"/>
            </a:pPr>
            <a:r>
              <a:rPr lang="fr-CA" sz="1200" b="1" dirty="0"/>
              <a:t>Demander aux élèves de deviner où les données de chaque diagramme ont été prises. </a:t>
            </a:r>
            <a:r>
              <a:rPr lang="fr-CA" sz="1200" dirty="0"/>
              <a:t>La fiche TNI présente les trois choix possibles.</a:t>
            </a:r>
            <a:r>
              <a:rPr lang="fr-CA" sz="1200" b="1" dirty="0"/>
              <a:t> </a:t>
            </a:r>
            <a:r>
              <a:rPr lang="fr-CA" sz="1200" dirty="0" err="1"/>
              <a:t>Rép</a:t>
            </a:r>
            <a:r>
              <a:rPr lang="fr-CA" sz="1200" dirty="0"/>
              <a:t>. : a) Juneau (Alaska) b) Alger (Algérie) c) Manille (Philippines)</a:t>
            </a:r>
          </a:p>
          <a:p>
            <a:pPr marL="0" indent="0" algn="just">
              <a:spcBef>
                <a:spcPts val="600"/>
              </a:spcBef>
              <a:buNone/>
            </a:pPr>
            <a:endParaRPr lang="fr-CA" sz="1200" dirty="0"/>
          </a:p>
          <a:p>
            <a:pPr marL="0" indent="0" algn="just">
              <a:spcBef>
                <a:spcPts val="600"/>
              </a:spcBef>
              <a:buNone/>
            </a:pPr>
            <a:endParaRPr lang="fr-CA" sz="1200" dirty="0"/>
          </a:p>
          <a:p>
            <a:pPr marL="0" indent="0" algn="just">
              <a:spcBef>
                <a:spcPts val="0"/>
              </a:spcBef>
              <a:buNone/>
            </a:pPr>
            <a:endParaRPr lang="fr-CA" sz="1200" dirty="0"/>
          </a:p>
        </p:txBody>
      </p:sp>
      <p:sp>
        <p:nvSpPr>
          <p:cNvPr id="8" name="Espace réservé du numéro de diapositive 7"/>
          <p:cNvSpPr>
            <a:spLocks noGrp="1"/>
          </p:cNvSpPr>
          <p:nvPr>
            <p:ph type="sldNum" sz="quarter" idx="12"/>
            <p:custDataLst>
              <p:tags r:id="rId4"/>
            </p:custDataLst>
          </p:nvPr>
        </p:nvSpPr>
        <p:spPr>
          <a:xfrm>
            <a:off x="5286267" y="8008203"/>
            <a:ext cx="1571733" cy="1135797"/>
          </a:xfrm>
        </p:spPr>
        <p:txBody>
          <a:bodyPr/>
          <a:lstStyle/>
          <a:p>
            <a:fld id="{027FB875-5C85-AB42-9DC5-178568A424B8}" type="slidenum">
              <a:rPr lang="fr-CA" smtClean="0"/>
              <a:pPr/>
              <a:t>27</a:t>
            </a:fld>
            <a:endParaRPr lang="fr-CA" dirty="0"/>
          </a:p>
        </p:txBody>
      </p:sp>
      <p:sp>
        <p:nvSpPr>
          <p:cNvPr id="11" name="Title 3">
            <a:extLst>
              <a:ext uri="{FF2B5EF4-FFF2-40B4-BE49-F238E27FC236}">
                <a16:creationId xmlns:a16="http://schemas.microsoft.com/office/drawing/2014/main" id="{6978E8DC-1002-4498-B52B-E092D921CE93}"/>
              </a:ext>
            </a:extLst>
          </p:cNvPr>
          <p:cNvSpPr txBox="1">
            <a:spLocks/>
          </p:cNvSpPr>
          <p:nvPr>
            <p:custDataLst>
              <p:tags r:id="rId5"/>
            </p:custDataLst>
          </p:nvPr>
        </p:nvSpPr>
        <p:spPr>
          <a:xfrm>
            <a:off x="21275" y="490715"/>
            <a:ext cx="4712650" cy="598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a:lstStyle>
          <a:p>
            <a:pPr algn="l"/>
            <a:r>
              <a:rPr lang="fr-CA" sz="2400" dirty="0">
                <a:latin typeface="Calibri" pitchFamily="34" charset="0"/>
              </a:rPr>
              <a:t>8. Synthèse et résultats </a:t>
            </a:r>
            <a:r>
              <a:rPr lang="fr-CA" sz="1800" dirty="0">
                <a:latin typeface="Calibri" pitchFamily="34" charset="0"/>
              </a:rPr>
              <a:t>(suite)</a:t>
            </a:r>
            <a:endParaRPr lang="fr-FR" sz="2400" dirty="0">
              <a:latin typeface="Calibri" pitchFamily="34" charset="0"/>
            </a:endParaRPr>
          </a:p>
        </p:txBody>
      </p:sp>
      <p:sp>
        <p:nvSpPr>
          <p:cNvPr id="7" name="Title 3"/>
          <p:cNvSpPr txBox="1">
            <a:spLocks/>
          </p:cNvSpPr>
          <p:nvPr>
            <p:custDataLst>
              <p:tags r:id="rId6"/>
            </p:custDataLst>
          </p:nvPr>
        </p:nvSpPr>
        <p:spPr>
          <a:xfrm>
            <a:off x="3495" y="4854037"/>
            <a:ext cx="4274057" cy="57453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i="0" u="none" strike="noStrike" kern="1200" cap="none" spc="0" normalizeH="0" baseline="0" noProof="0" dirty="0">
                <a:ln>
                  <a:noFill/>
                </a:ln>
                <a:solidFill>
                  <a:schemeClr val="tx1"/>
                </a:solidFill>
                <a:effectLst/>
                <a:uLnTx/>
                <a:uFillTx/>
                <a:latin typeface="Calibri" pitchFamily="34" charset="0"/>
                <a:ea typeface="+mj-ea"/>
                <a:cs typeface="+mj-cs"/>
              </a:rPr>
              <a:t>Intégration des acquis</a:t>
            </a:r>
          </a:p>
        </p:txBody>
      </p:sp>
      <p:graphicFrame>
        <p:nvGraphicFramePr>
          <p:cNvPr id="10" name="Tableau 16"/>
          <p:cNvGraphicFramePr>
            <a:graphicFrameLocks noGrp="1"/>
          </p:cNvGraphicFramePr>
          <p:nvPr>
            <p:custDataLst>
              <p:tags r:id="rId7"/>
            </p:custDataLst>
            <p:extLst>
              <p:ext uri="{D42A27DB-BD31-4B8C-83A1-F6EECF244321}">
                <p14:modId xmlns:p14="http://schemas.microsoft.com/office/powerpoint/2010/main" val="292867393"/>
              </p:ext>
            </p:extLst>
          </p:nvPr>
        </p:nvGraphicFramePr>
        <p:xfrm>
          <a:off x="35245" y="5968097"/>
          <a:ext cx="1665710" cy="335280"/>
        </p:xfrm>
        <a:graphic>
          <a:graphicData uri="http://schemas.openxmlformats.org/drawingml/2006/table">
            <a:tbl>
              <a:tblPr firstRow="1" bandRow="1">
                <a:tableStyleId>{69CF1AB2-1976-4502-BF36-3FF5EA218861}</a:tableStyleId>
              </a:tblPr>
              <a:tblGrid>
                <a:gridCol w="1665710">
                  <a:extLst>
                    <a:ext uri="{9D8B030D-6E8A-4147-A177-3AD203B41FA5}">
                      <a16:colId xmlns:a16="http://schemas.microsoft.com/office/drawing/2014/main" val="20000"/>
                    </a:ext>
                  </a:extLst>
                </a:gridCol>
              </a:tblGrid>
              <a:tr h="303084">
                <a:tc>
                  <a:txBody>
                    <a:bodyPr/>
                    <a:lstStyle/>
                    <a:p>
                      <a:endParaRPr lang="fr-FR" sz="200" dirty="0"/>
                    </a:p>
                    <a:p>
                      <a:r>
                        <a:rPr lang="fr-FR" sz="1400" dirty="0"/>
                        <a:t>Durée :  </a:t>
                      </a:r>
                      <a:r>
                        <a:rPr lang="fr-FR" sz="1400" b="0" dirty="0"/>
                        <a:t>20</a:t>
                      </a:r>
                      <a:r>
                        <a:rPr lang="fr-FR" sz="1400" b="0" baseline="0" dirty="0"/>
                        <a:t>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2" name="Espace réservé du contenu 5">
            <a:extLst>
              <a:ext uri="{FF2B5EF4-FFF2-40B4-BE49-F238E27FC236}">
                <a16:creationId xmlns:a16="http://schemas.microsoft.com/office/drawing/2014/main" id="{46AC6784-BFDC-4AE6-A76D-8CACD7E437CD}"/>
              </a:ext>
            </a:extLst>
          </p:cNvPr>
          <p:cNvGraphicFramePr>
            <a:graphicFrameLocks/>
          </p:cNvGraphicFramePr>
          <p:nvPr>
            <p:custDataLst>
              <p:tags r:id="rId8"/>
            </p:custDataLst>
            <p:extLst>
              <p:ext uri="{D42A27DB-BD31-4B8C-83A1-F6EECF244321}">
                <p14:modId xmlns:p14="http://schemas.microsoft.com/office/powerpoint/2010/main" val="1802603083"/>
              </p:ext>
            </p:extLst>
          </p:nvPr>
        </p:nvGraphicFramePr>
        <p:xfrm>
          <a:off x="42276" y="6437956"/>
          <a:ext cx="1658679" cy="1508819"/>
        </p:xfrm>
        <a:graphic>
          <a:graphicData uri="http://schemas.openxmlformats.org/drawingml/2006/table">
            <a:tbl>
              <a:tblPr firstRow="1" bandRow="1">
                <a:tableStyleId>{5C22544A-7EE6-4342-B048-85BDC9FD1C3A}</a:tableStyleId>
              </a:tblPr>
              <a:tblGrid>
                <a:gridCol w="337686">
                  <a:extLst>
                    <a:ext uri="{9D8B030D-6E8A-4147-A177-3AD203B41FA5}">
                      <a16:colId xmlns:a16="http://schemas.microsoft.com/office/drawing/2014/main" val="20000"/>
                    </a:ext>
                  </a:extLst>
                </a:gridCol>
                <a:gridCol w="1320993">
                  <a:extLst>
                    <a:ext uri="{9D8B030D-6E8A-4147-A177-3AD203B41FA5}">
                      <a16:colId xmlns:a16="http://schemas.microsoft.com/office/drawing/2014/main" val="20001"/>
                    </a:ext>
                  </a:extLst>
                </a:gridCol>
              </a:tblGrid>
              <a:tr h="297549">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9754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a:t>Pour l’enseignant</a:t>
                      </a:r>
                      <a:endParaRPr lang="fr-FR" sz="1200" b="1"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1"/>
                  </a:ext>
                </a:extLst>
              </a:tr>
              <a:tr h="342670">
                <a:tc>
                  <a:txBody>
                    <a:bodyPr/>
                    <a:lstStyle/>
                    <a:p>
                      <a:pPr algn="ctr"/>
                      <a:endParaRPr lang="fr-FR" sz="1200" dirty="0">
                        <a:latin typeface="Calibri" pitchFamily="34" charset="0"/>
                        <a:cs typeface="Calibri" pitchFamily="34" charset="0"/>
                      </a:endParaRPr>
                    </a:p>
                  </a:txBody>
                  <a:tcPr/>
                </a:tc>
                <a:tc>
                  <a:txBody>
                    <a:bodyPr/>
                    <a:lstStyle/>
                    <a:p>
                      <a:pPr algn="l"/>
                      <a:r>
                        <a:rPr lang="fr-FR" sz="1200" baseline="0" dirty="0">
                          <a:hlinkClick r:id="rId13" action="ppaction://hlinksldjump"/>
                        </a:rPr>
                        <a:t>Fiche TNI 4</a:t>
                      </a:r>
                      <a:endParaRPr lang="fr-FR" sz="1200" baseline="0" dirty="0">
                        <a:latin typeface="Calibri" pitchFamily="34" charset="0"/>
                        <a:cs typeface="Calibri" pitchFamily="34" charset="0"/>
                      </a:endParaRPr>
                    </a:p>
                  </a:txBody>
                  <a:tcPr/>
                </a:tc>
                <a:extLst>
                  <a:ext uri="{0D108BD9-81ED-4DB2-BD59-A6C34878D82A}">
                    <a16:rowId xmlns:a16="http://schemas.microsoft.com/office/drawing/2014/main" val="10002"/>
                  </a:ext>
                </a:extLst>
              </a:tr>
              <a:tr h="0">
                <a:tc gridSpan="2">
                  <a:txBody>
                    <a:bodyPr/>
                    <a:lstStyle/>
                    <a:p>
                      <a:pPr algn="ctr"/>
                      <a:r>
                        <a:rPr lang="fr-FR" sz="1200" b="1" dirty="0"/>
                        <a:t>Par élève</a:t>
                      </a:r>
                      <a:endParaRPr lang="fr-FR" sz="1200" b="1" dirty="0">
                        <a:latin typeface="Calibri" pitchFamily="34" charset="0"/>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89480">
                <a:tc>
                  <a:txBody>
                    <a:bodyPr/>
                    <a:lstStyle/>
                    <a:p>
                      <a:pPr algn="ctr"/>
                      <a:endParaRPr lang="fr-FR" sz="1200" dirty="0">
                        <a:latin typeface="Calibri" pitchFamily="34" charset="0"/>
                        <a:cs typeface="Calibri" pitchFamily="34" charset="0"/>
                      </a:endParaRPr>
                    </a:p>
                  </a:txBody>
                  <a:tcPr/>
                </a:tc>
                <a:tc>
                  <a:txBody>
                    <a:bodyPr/>
                    <a:lstStyle/>
                    <a:p>
                      <a:pPr algn="l"/>
                      <a:r>
                        <a:rPr lang="fr-FR" sz="1200" dirty="0">
                          <a:hlinkClick r:id="rId14" action="ppaction://hlinksldjump"/>
                        </a:rPr>
                        <a:t>Fiche d’activité H</a:t>
                      </a:r>
                      <a:endParaRPr lang="fr-FR" sz="1200" dirty="0">
                        <a:latin typeface="Calibri" pitchFamily="34" charset="0"/>
                        <a:cs typeface="Calibri" pitchFamily="34" charset="0"/>
                      </a:endParaRPr>
                    </a:p>
                  </a:txBody>
                  <a:tcPr/>
                </a:tc>
                <a:extLst>
                  <a:ext uri="{0D108BD9-81ED-4DB2-BD59-A6C34878D82A}">
                    <a16:rowId xmlns:a16="http://schemas.microsoft.com/office/drawing/2014/main" val="10004"/>
                  </a:ext>
                </a:extLst>
              </a:tr>
            </a:tbl>
          </a:graphicData>
        </a:graphic>
      </p:graphicFrame>
      <p:sp>
        <p:nvSpPr>
          <p:cNvPr id="13" name="Title 3">
            <a:extLst>
              <a:ext uri="{FF2B5EF4-FFF2-40B4-BE49-F238E27FC236}">
                <a16:creationId xmlns:a16="http://schemas.microsoft.com/office/drawing/2014/main" id="{6978E8DC-1002-4498-B52B-E092D921CE93}"/>
              </a:ext>
            </a:extLst>
          </p:cNvPr>
          <p:cNvSpPr txBox="1">
            <a:spLocks/>
          </p:cNvSpPr>
          <p:nvPr>
            <p:custDataLst>
              <p:tags r:id="rId9"/>
            </p:custDataLst>
          </p:nvPr>
        </p:nvSpPr>
        <p:spPr>
          <a:xfrm>
            <a:off x="52981" y="5305845"/>
            <a:ext cx="4712650" cy="598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a:lstStyle>
          <a:p>
            <a:pPr algn="l"/>
            <a:r>
              <a:rPr lang="fr-CA" sz="2400" dirty="0">
                <a:latin typeface="Calibri" pitchFamily="34" charset="0"/>
              </a:rPr>
              <a:t>9. Objectivation et réinvestissement</a:t>
            </a:r>
            <a:endParaRPr lang="fr-FR" sz="2400" dirty="0">
              <a:latin typeface="Calibri" pitchFamily="34" charset="0"/>
            </a:endParaRPr>
          </a:p>
        </p:txBody>
      </p:sp>
      <p:grpSp>
        <p:nvGrpSpPr>
          <p:cNvPr id="15" name="Groupe 14">
            <a:extLst>
              <a:ext uri="{FF2B5EF4-FFF2-40B4-BE49-F238E27FC236}">
                <a16:creationId xmlns:a16="http://schemas.microsoft.com/office/drawing/2014/main" id="{45B446EA-1D1D-1E4A-8A73-85F83C7FB431}"/>
              </a:ext>
            </a:extLst>
          </p:cNvPr>
          <p:cNvGrpSpPr/>
          <p:nvPr>
            <p:custDataLst>
              <p:tags r:id="rId10"/>
            </p:custDataLst>
          </p:nvPr>
        </p:nvGrpSpPr>
        <p:grpSpPr>
          <a:xfrm>
            <a:off x="527025" y="8107302"/>
            <a:ext cx="611571" cy="619488"/>
            <a:chOff x="398511" y="7375861"/>
            <a:chExt cx="846012" cy="839726"/>
          </a:xfrm>
        </p:grpSpPr>
        <p:pic>
          <p:nvPicPr>
            <p:cNvPr id="16" name="Image 15">
              <a:extLst>
                <a:ext uri="{FF2B5EF4-FFF2-40B4-BE49-F238E27FC236}">
                  <a16:creationId xmlns:a16="http://schemas.microsoft.com/office/drawing/2014/main" id="{8F6444EA-8E14-C244-90D7-5838F1C4CE17}"/>
                </a:ext>
              </a:extLst>
            </p:cNvPr>
            <p:cNvPicPr>
              <a:picLocks noChangeAspect="1"/>
            </p:cNvPicPr>
            <p:nvPr/>
          </p:nvPicPr>
          <p:blipFill>
            <a:blip r:embed="rId15">
              <a:grayscl/>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tretch>
              <a:fillRect/>
            </a:stretch>
          </p:blipFill>
          <p:spPr>
            <a:xfrm>
              <a:off x="561419" y="7375861"/>
              <a:ext cx="536575" cy="772510"/>
            </a:xfrm>
            <a:prstGeom prst="rect">
              <a:avLst/>
            </a:prstGeom>
          </p:spPr>
        </p:pic>
        <p:pic>
          <p:nvPicPr>
            <p:cNvPr id="17" name="Picture 4" descr="Mathematik, Sig, Summe">
              <a:extLst>
                <a:ext uri="{FF2B5EF4-FFF2-40B4-BE49-F238E27FC236}">
                  <a16:creationId xmlns:a16="http://schemas.microsoft.com/office/drawing/2014/main" id="{3BCEEAD1-296E-2640-8B01-965B931EC5C8}"/>
                </a:ext>
              </a:extLst>
            </p:cNvPr>
            <p:cNvPicPr>
              <a:picLocks noChangeAspect="1" noChangeArrowheads="1"/>
            </p:cNvPicPr>
            <p:nvPr/>
          </p:nvPicPr>
          <p:blipFill>
            <a:blip r:embed="rId17"/>
            <a:srcRect/>
            <a:stretch>
              <a:fillRect/>
            </a:stretch>
          </p:blipFill>
          <p:spPr bwMode="auto">
            <a:xfrm rot="5400000">
              <a:off x="399817" y="7789385"/>
              <a:ext cx="185423" cy="188035"/>
            </a:xfrm>
            <a:prstGeom prst="rect">
              <a:avLst/>
            </a:prstGeom>
            <a:noFill/>
          </p:spPr>
        </p:pic>
        <p:sp>
          <p:nvSpPr>
            <p:cNvPr id="18" name="ZoneTexte 17">
              <a:extLst>
                <a:ext uri="{FF2B5EF4-FFF2-40B4-BE49-F238E27FC236}">
                  <a16:creationId xmlns:a16="http://schemas.microsoft.com/office/drawing/2014/main" id="{702491E2-2E9A-1B4A-B889-DA716DB45D19}"/>
                </a:ext>
              </a:extLst>
            </p:cNvPr>
            <p:cNvSpPr txBox="1"/>
            <p:nvPr/>
          </p:nvSpPr>
          <p:spPr>
            <a:xfrm>
              <a:off x="864538" y="7673231"/>
              <a:ext cx="379985" cy="542356"/>
            </a:xfrm>
            <a:prstGeom prst="rect">
              <a:avLst/>
            </a:prstGeom>
            <a:noFill/>
          </p:spPr>
          <p:txBody>
            <a:bodyPr wrap="square" rtlCol="0">
              <a:spAutoFit/>
            </a:bodyPr>
            <a:lstStyle/>
            <a:p>
              <a:r>
                <a:rPr lang="fr-CA" sz="2000" b="1" dirty="0">
                  <a:effectLst>
                    <a:outerShdw blurRad="38100" dist="38100" dir="2700000" algn="tl">
                      <a:srgbClr val="000000">
                        <a:alpha val="43137"/>
                      </a:srgbClr>
                    </a:outerShdw>
                  </a:effectLst>
                  <a:latin typeface="Calibri" pitchFamily="34" charset="0"/>
                </a:rPr>
                <a:t>S</a:t>
              </a:r>
            </a:p>
          </p:txBody>
        </p:sp>
      </p:grpSp>
      <p:pic>
        <p:nvPicPr>
          <p:cNvPr id="19" name="Image 18" descr="Symbole_météo-01.png"/>
          <p:cNvPicPr>
            <a:picLocks noChangeAspect="1"/>
          </p:cNvPicPr>
          <p:nvPr/>
        </p:nvPicPr>
        <p:blipFill>
          <a:blip r:embed="rId18"/>
          <a:stretch>
            <a:fillRect/>
          </a:stretch>
        </p:blipFill>
        <p:spPr>
          <a:xfrm>
            <a:off x="5228913" y="3673"/>
            <a:ext cx="1617099" cy="1617099"/>
          </a:xfrm>
          <a:prstGeom prst="rect">
            <a:avLst/>
          </a:prstGeom>
        </p:spPr>
      </p:pic>
    </p:spTree>
    <p:extLst>
      <p:ext uri="{BB962C8B-B14F-4D97-AF65-F5344CB8AC3E}">
        <p14:creationId xmlns:p14="http://schemas.microsoft.com/office/powerpoint/2010/main" val="1751836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76257" y="1517650"/>
            <a:ext cx="6305486" cy="871396"/>
          </a:xfrm>
        </p:spPr>
        <p:txBody>
          <a:bodyPr/>
          <a:lstStyle/>
          <a:p>
            <a:r>
              <a:rPr lang="fr-CA" sz="3400" dirty="0"/>
              <a:t>Fiches théoriques</a:t>
            </a:r>
          </a:p>
        </p:txBody>
      </p:sp>
      <p:sp>
        <p:nvSpPr>
          <p:cNvPr id="2" name="Espace réservé du numéro de diapositive 1"/>
          <p:cNvSpPr>
            <a:spLocks noGrp="1"/>
          </p:cNvSpPr>
          <p:nvPr>
            <p:ph type="sldNum" sz="quarter" idx="12"/>
            <p:custDataLst>
              <p:tags r:id="rId2"/>
            </p:custDataLst>
          </p:nvPr>
        </p:nvSpPr>
        <p:spPr>
          <a:xfrm>
            <a:off x="5362467" y="8008203"/>
            <a:ext cx="1495533" cy="1135797"/>
          </a:xfrm>
        </p:spPr>
        <p:txBody>
          <a:bodyPr/>
          <a:lstStyle/>
          <a:p>
            <a:fld id="{027FB875-5C85-AB42-9DC5-178568A424B8}" type="slidenum">
              <a:rPr lang="fr-CA" smtClean="0"/>
              <a:pPr/>
              <a:t>28</a:t>
            </a:fld>
            <a:endParaRPr lang="fr-CA" dirty="0"/>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val="2002479749"/>
              </p:ext>
            </p:extLst>
          </p:nvPr>
        </p:nvGraphicFramePr>
        <p:xfrm>
          <a:off x="741604" y="2768600"/>
          <a:ext cx="5374793" cy="163068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val="20000"/>
                    </a:ext>
                  </a:extLst>
                </a:gridCol>
                <a:gridCol w="3436087">
                  <a:extLst>
                    <a:ext uri="{9D8B030D-6E8A-4147-A177-3AD203B41FA5}">
                      <a16:colId xmlns:a16="http://schemas.microsoft.com/office/drawing/2014/main" val="20001"/>
                    </a:ext>
                  </a:extLst>
                </a:gridCol>
                <a:gridCol w="657261">
                  <a:extLst>
                    <a:ext uri="{9D8B030D-6E8A-4147-A177-3AD203B41FA5}">
                      <a16:colId xmlns:a16="http://schemas.microsoft.com/office/drawing/2014/main" val="20002"/>
                    </a:ext>
                  </a:extLst>
                </a:gridCol>
              </a:tblGrid>
              <a:tr h="370840">
                <a:tc>
                  <a:txBody>
                    <a:bodyPr/>
                    <a:lstStyle/>
                    <a:p>
                      <a:pPr algn="ctr"/>
                      <a:r>
                        <a:rPr lang="fr-FR" sz="1400" baseline="0" dirty="0"/>
                        <a:t>Numéro de la fiche</a:t>
                      </a:r>
                      <a:endParaRPr lang="fr-FR" sz="1400" dirty="0">
                        <a:latin typeface="Calibri" pitchFamily="34" charset="0"/>
                        <a:cs typeface="Calibri" pitchFamily="34" charset="0"/>
                      </a:endParaRPr>
                    </a:p>
                  </a:txBody>
                  <a:tcPr anchor="ctr"/>
                </a:tc>
                <a:tc>
                  <a:txBody>
                    <a:bodyPr/>
                    <a:lstStyle/>
                    <a:p>
                      <a:pPr algn="ctr"/>
                      <a:r>
                        <a:rPr lang="fr-FR" sz="1400" dirty="0"/>
                        <a:t>Nom</a:t>
                      </a:r>
                      <a:endParaRPr lang="fr-FR" sz="1400" dirty="0">
                        <a:latin typeface="Calibri" pitchFamily="34" charset="0"/>
                        <a:cs typeface="Calibri" pitchFamily="34" charset="0"/>
                      </a:endParaRPr>
                    </a:p>
                  </a:txBody>
                  <a:tcPr anchor="ctr"/>
                </a:tc>
                <a:tc>
                  <a:txBody>
                    <a:bodyPr/>
                    <a:lstStyle/>
                    <a:p>
                      <a:pPr algn="ctr"/>
                      <a:r>
                        <a:rPr lang="fr-FR" sz="1400" dirty="0"/>
                        <a:t>Page</a:t>
                      </a:r>
                      <a:endParaRPr lang="fr-FR" sz="140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370840">
                <a:tc>
                  <a:txBody>
                    <a:bodyPr/>
                    <a:lstStyle/>
                    <a:p>
                      <a:pPr algn="ctr"/>
                      <a:r>
                        <a:rPr lang="fr-FR" sz="1200" dirty="0"/>
                        <a:t>1</a:t>
                      </a:r>
                      <a:endParaRPr lang="fr-FR" sz="1200" dirty="0">
                        <a:latin typeface="Calibri" pitchFamily="34" charset="0"/>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Le vent</a:t>
                      </a:r>
                      <a:endParaRPr lang="fr-FR" sz="1200" dirty="0">
                        <a:latin typeface="Calibri" pitchFamily="34" charset="0"/>
                        <a:cs typeface="Calibri" pitchFamily="34" charset="0"/>
                      </a:endParaRPr>
                    </a:p>
                  </a:txBody>
                  <a:tcPr anchor="ctr"/>
                </a:tc>
                <a:tc>
                  <a:txBody>
                    <a:bodyPr/>
                    <a:lstStyle/>
                    <a:p>
                      <a:pPr algn="ctr"/>
                      <a:r>
                        <a:rPr lang="fr-CA" sz="1200" dirty="0"/>
                        <a:t>28</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1"/>
                  </a:ext>
                </a:extLst>
              </a:tr>
              <a:tr h="370840">
                <a:tc>
                  <a:txBody>
                    <a:bodyPr/>
                    <a:lstStyle/>
                    <a:p>
                      <a:pPr algn="ctr"/>
                      <a:r>
                        <a:rPr lang="fr-CA" sz="1200" dirty="0"/>
                        <a:t>2</a:t>
                      </a:r>
                      <a:endParaRPr lang="fr-FR" sz="1200" dirty="0">
                        <a:latin typeface="Calibri" pitchFamily="34" charset="0"/>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Le diagramme à ligne brisée</a:t>
                      </a:r>
                      <a:endParaRPr lang="fr-FR" sz="1200" dirty="0">
                        <a:latin typeface="Calibri" pitchFamily="34" charset="0"/>
                        <a:cs typeface="Calibri" pitchFamily="34" charset="0"/>
                      </a:endParaRPr>
                    </a:p>
                  </a:txBody>
                  <a:tcPr anchor="ctr"/>
                </a:tc>
                <a:tc>
                  <a:txBody>
                    <a:bodyPr/>
                    <a:lstStyle/>
                    <a:p>
                      <a:pPr algn="ctr"/>
                      <a:r>
                        <a:rPr lang="fr-CA" sz="1200" dirty="0"/>
                        <a:t>29</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370840">
                <a:tc>
                  <a:txBody>
                    <a:bodyPr/>
                    <a:lstStyle/>
                    <a:p>
                      <a:pPr algn="ctr"/>
                      <a:r>
                        <a:rPr lang="fr-FR" sz="1200" dirty="0"/>
                        <a:t>3</a:t>
                      </a:r>
                      <a:endParaRPr lang="fr-FR" sz="1200" dirty="0">
                        <a:latin typeface="Calibri" pitchFamily="34" charset="0"/>
                        <a:cs typeface="Calibri" pitchFamily="34" charset="0"/>
                      </a:endParaRPr>
                    </a:p>
                  </a:txBody>
                  <a:tcPr anchor="ctr"/>
                </a:tc>
                <a:tc>
                  <a:txBody>
                    <a:bodyPr/>
                    <a:lstStyle/>
                    <a:p>
                      <a:pPr algn="l"/>
                      <a:r>
                        <a:rPr lang="fr-FR" sz="1200" dirty="0"/>
                        <a:t>Exemples de résultats des prises de mesures</a:t>
                      </a:r>
                      <a:endParaRPr lang="fr-FR" sz="1200" dirty="0">
                        <a:latin typeface="Calibri" pitchFamily="34" charset="0"/>
                        <a:cs typeface="Calibri" pitchFamily="34" charset="0"/>
                      </a:endParaRPr>
                    </a:p>
                  </a:txBody>
                  <a:tcPr anchor="ctr"/>
                </a:tc>
                <a:tc>
                  <a:txBody>
                    <a:bodyPr/>
                    <a:lstStyle/>
                    <a:p>
                      <a:pPr algn="ctr"/>
                      <a:r>
                        <a:rPr lang="fr-FR" sz="1200" dirty="0"/>
                        <a:t>30-32</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98919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0" y="0"/>
            <a:ext cx="5485210" cy="1039014"/>
          </a:xfrm>
        </p:spPr>
        <p:txBody>
          <a:bodyPr/>
          <a:lstStyle/>
          <a:p>
            <a:pPr algn="l"/>
            <a:r>
              <a:rPr lang="fr-CA" sz="3000" dirty="0"/>
              <a:t>Fiche théorique 1</a:t>
            </a:r>
            <a:br>
              <a:rPr lang="fr-CA" sz="3000" dirty="0"/>
            </a:br>
            <a:r>
              <a:rPr lang="fr-CA" sz="2400" dirty="0">
                <a:cs typeface="Calibri" pitchFamily="34" charset="0"/>
              </a:rPr>
              <a:t>Le vent</a:t>
            </a:r>
            <a:endParaRPr lang="fr-CA" sz="2400" dirty="0"/>
          </a:p>
        </p:txBody>
      </p:sp>
      <p:sp>
        <p:nvSpPr>
          <p:cNvPr id="3" name="Espace réservé du contenu 2"/>
          <p:cNvSpPr>
            <a:spLocks noGrp="1"/>
          </p:cNvSpPr>
          <p:nvPr>
            <p:ph sz="half" idx="1"/>
            <p:custDataLst>
              <p:tags r:id="rId2"/>
            </p:custDataLst>
          </p:nvPr>
        </p:nvSpPr>
        <p:spPr>
          <a:xfrm>
            <a:off x="1" y="1145232"/>
            <a:ext cx="4061460" cy="7869227"/>
          </a:xfrm>
        </p:spPr>
        <p:txBody>
          <a:bodyPr>
            <a:noAutofit/>
          </a:bodyPr>
          <a:lstStyle/>
          <a:p>
            <a:pPr marL="216000" indent="-216000" algn="just">
              <a:spcBef>
                <a:spcPts val="600"/>
              </a:spcBef>
              <a:buFont typeface="Arial" pitchFamily="34" charset="0"/>
              <a:buChar char="•"/>
            </a:pPr>
            <a:r>
              <a:rPr lang="fr-FR" sz="1200" dirty="0"/>
              <a:t>Le </a:t>
            </a:r>
            <a:r>
              <a:rPr lang="fr-FR" sz="1200" b="1" dirty="0"/>
              <a:t>vent</a:t>
            </a:r>
            <a:r>
              <a:rPr lang="fr-FR" sz="1200" dirty="0"/>
              <a:t> est le mouvement des gaz que composent l’</a:t>
            </a:r>
            <a:r>
              <a:rPr lang="fr-FR" sz="1200" dirty="0">
                <a:hlinkClick r:id="rId8" tooltip="Atmosphère planétaire"/>
              </a:rPr>
              <a:t>atmosphère</a:t>
            </a:r>
            <a:r>
              <a:rPr lang="fr-FR" sz="1200" dirty="0"/>
              <a:t>. </a:t>
            </a:r>
          </a:p>
          <a:p>
            <a:pPr marL="216000" indent="-216000" algn="just">
              <a:spcBef>
                <a:spcPts val="600"/>
              </a:spcBef>
              <a:buFont typeface="Arial" pitchFamily="34" charset="0"/>
              <a:buChar char="•"/>
            </a:pPr>
            <a:r>
              <a:rPr lang="fr-FR" sz="1200" dirty="0"/>
              <a:t>Globalement, les vents sont provoqués par un réchauffement de la surface de la planète provenant du rayonnement solaire (rappelons que l’air chaud a tendance à monter, et l’air froid à descendre). Le mouvement de rotation de la planète est également un facteur important. </a:t>
            </a:r>
          </a:p>
          <a:p>
            <a:pPr marL="216000" indent="-216000" algn="just">
              <a:spcBef>
                <a:spcPts val="600"/>
              </a:spcBef>
              <a:buFont typeface="Arial" pitchFamily="34" charset="0"/>
              <a:buChar char="•"/>
            </a:pPr>
            <a:r>
              <a:rPr lang="fr-FR" sz="1200" dirty="0"/>
              <a:t>Les vents sont généralement classifiés selon leur ampleur spatiale, leur vitesse (ex : </a:t>
            </a:r>
            <a:r>
              <a:rPr lang="fr-FR" sz="1200" dirty="0">
                <a:hlinkClick r:id="rId9" tooltip="Échelle de Beaufort"/>
              </a:rPr>
              <a:t>échelle de Beaufort</a:t>
            </a:r>
            <a:r>
              <a:rPr lang="fr-FR" sz="1200" dirty="0"/>
              <a:t>), leur localisation géographique, le type de force qui les produit et leurs effets. </a:t>
            </a:r>
          </a:p>
          <a:p>
            <a:pPr marL="216000" indent="-216000" algn="just">
              <a:spcBef>
                <a:spcPts val="600"/>
              </a:spcBef>
              <a:buFont typeface="Arial" pitchFamily="34" charset="0"/>
              <a:buChar char="•"/>
            </a:pPr>
            <a:r>
              <a:rPr lang="fr-FR" sz="1200" dirty="0"/>
              <a:t>La vitesse du vent est mesurée avec un </a:t>
            </a:r>
            <a:r>
              <a:rPr lang="fr-FR" sz="1200" dirty="0">
                <a:hlinkClick r:id="rId10" tooltip="Anémomètre"/>
              </a:rPr>
              <a:t>anémomètre</a:t>
            </a:r>
            <a:r>
              <a:rPr lang="fr-FR" sz="1200" dirty="0"/>
              <a:t> mais peut être estimée par une </a:t>
            </a:r>
            <a:r>
              <a:rPr lang="fr-FR" sz="1200" dirty="0">
                <a:hlinkClick r:id="rId11" tooltip="Manche à air"/>
              </a:rPr>
              <a:t>manche à air</a:t>
            </a:r>
            <a:r>
              <a:rPr lang="fr-FR" sz="1200" dirty="0"/>
              <a:t>, un drapeau, etc. </a:t>
            </a:r>
          </a:p>
          <a:p>
            <a:pPr marL="216000" indent="-216000" algn="just">
              <a:spcBef>
                <a:spcPts val="600"/>
              </a:spcBef>
              <a:buFont typeface="Arial" pitchFamily="34" charset="0"/>
              <a:buChar char="•"/>
            </a:pPr>
            <a:r>
              <a:rPr lang="fr-FR" sz="1200" dirty="0"/>
              <a:t>Les vents les plus violents actuellement connus ont lieu sur Neptune et sur Saturne.</a:t>
            </a:r>
          </a:p>
          <a:p>
            <a:pPr marL="216000" indent="-216000" algn="just">
              <a:spcBef>
                <a:spcPts val="600"/>
              </a:spcBef>
              <a:buFont typeface="Arial" pitchFamily="34" charset="0"/>
              <a:buChar char="•"/>
            </a:pPr>
            <a:r>
              <a:rPr lang="fr-FR" sz="1200" dirty="0"/>
              <a:t>Le vent est l'acteur principal de l'oxygénation des océans ainsi que des lacs de haute montagne, par agitation et mise en mouvement de leurs surfaces. Il permet le déplacement de nombreux agents organiques et minéraux et d'expliquer la formation de certaines roches sédimentaires (ex: </a:t>
            </a:r>
            <a:r>
              <a:rPr lang="fr-FR" sz="1200" dirty="0">
                <a:hlinkClick r:id="rId12" tooltip="Lœss"/>
              </a:rPr>
              <a:t>Lœss</a:t>
            </a:r>
            <a:r>
              <a:rPr lang="fr-FR" sz="1200" baseline="30000" dirty="0">
                <a:hlinkClick r:id="rId13"/>
              </a:rPr>
              <a:t>1</a:t>
            </a:r>
            <a:r>
              <a:rPr lang="fr-FR" sz="1200" dirty="0"/>
              <a:t>). Il influence le déplacement des populations d’insectes volants, la migration des oiseaux, il façonne la forme des plantes et participe à la reproduction de certains végétaux. L'</a:t>
            </a:r>
            <a:r>
              <a:rPr lang="fr-FR" sz="1200" dirty="0">
                <a:hlinkClick r:id="rId14" tooltip="Érosion éolienne"/>
              </a:rPr>
              <a:t>érosion éolienne</a:t>
            </a:r>
            <a:r>
              <a:rPr lang="fr-FR" sz="1200" dirty="0"/>
              <a:t> participe parfois à la morphologie du relief local (ex: </a:t>
            </a:r>
            <a:r>
              <a:rPr lang="fr-FR" sz="1200" dirty="0">
                <a:hlinkClick r:id="rId15" tooltip="Congère"/>
              </a:rPr>
              <a:t>congère</a:t>
            </a:r>
            <a:r>
              <a:rPr lang="fr-FR" sz="1200" dirty="0"/>
              <a:t> de neige, dunes). Le vent a inspiré dans les civilisations humaines de nombreuses mythologies. Il a influé sur les transports, voire les guerres, mais également fourni des sources d’énergie pour le travail purement mécanique (ex. : moulins à vent, éoliennes) et pour l’électricité. Il participe même aux loisirs.</a:t>
            </a:r>
          </a:p>
          <a:p>
            <a:pPr marL="216000" indent="-216000" algn="just">
              <a:spcBef>
                <a:spcPts val="600"/>
              </a:spcBef>
              <a:buFont typeface="Arial" pitchFamily="34" charset="0"/>
              <a:buChar char="•"/>
            </a:pPr>
            <a:r>
              <a:rPr lang="fr-FR" sz="1200" dirty="0"/>
              <a:t>Le vent fait le plus souvent référence aux mouvements de l’air dans l'atmosphère terrestre. Par extension, le mouvement de gaz ou de particules polarisées allant du Soleil vers l’espace extérieur est appelé </a:t>
            </a:r>
            <a:r>
              <a:rPr lang="fr-FR" sz="1200" dirty="0">
                <a:hlinkClick r:id="rId16" tooltip="Vent solaire"/>
              </a:rPr>
              <a:t>vent solaire</a:t>
            </a:r>
            <a:r>
              <a:rPr lang="fr-FR" sz="1200" dirty="0"/>
              <a:t> et l’échappement gazeux de particules légères d’une atmosphère planétaire vers l’espace est nommé le </a:t>
            </a:r>
            <a:r>
              <a:rPr lang="fr-FR" sz="1200" i="1" dirty="0"/>
              <a:t>vent planétaire</a:t>
            </a:r>
          </a:p>
          <a:p>
            <a:pPr marL="216000" indent="-216000" algn="just">
              <a:spcBef>
                <a:spcPts val="600"/>
              </a:spcBef>
              <a:buNone/>
            </a:pPr>
            <a:r>
              <a:rPr lang="fr-CA" sz="1200" i="1" dirty="0"/>
              <a:t>(tiré de </a:t>
            </a:r>
            <a:r>
              <a:rPr lang="fr-CA" sz="1200" i="1" dirty="0" err="1"/>
              <a:t>wikipédia</a:t>
            </a:r>
            <a:r>
              <a:rPr lang="fr-CA" sz="1200" i="1" dirty="0"/>
              <a:t>)</a:t>
            </a:r>
            <a:endParaRPr lang="fr-FR" sz="1200" dirty="0"/>
          </a:p>
        </p:txBody>
      </p:sp>
      <p:sp>
        <p:nvSpPr>
          <p:cNvPr id="5" name="Espace réservé du numéro de diapositive 4"/>
          <p:cNvSpPr>
            <a:spLocks noGrp="1"/>
          </p:cNvSpPr>
          <p:nvPr>
            <p:ph type="sldNum" sz="quarter" idx="12"/>
            <p:custDataLst>
              <p:tags r:id="rId3"/>
            </p:custDataLst>
          </p:nvPr>
        </p:nvSpPr>
        <p:spPr>
          <a:xfrm>
            <a:off x="5559169" y="8008203"/>
            <a:ext cx="1298831" cy="1135797"/>
          </a:xfrm>
        </p:spPr>
        <p:txBody>
          <a:bodyPr/>
          <a:lstStyle/>
          <a:p>
            <a:fld id="{027FB875-5C85-AB42-9DC5-178568A424B8}" type="slidenum">
              <a:rPr lang="en-US" smtClean="0"/>
              <a:pPr/>
              <a:t>29</a:t>
            </a:fld>
            <a:endParaRPr lang="en-US" dirty="0"/>
          </a:p>
        </p:txBody>
      </p:sp>
      <p:pic>
        <p:nvPicPr>
          <p:cNvPr id="6" name="Image 5" descr="Sea_Land_Breeze.svg.png"/>
          <p:cNvPicPr>
            <a:picLocks noChangeAspect="1"/>
          </p:cNvPicPr>
          <p:nvPr>
            <p:custDataLst>
              <p:tags r:id="rId4"/>
            </p:custDataLst>
          </p:nvPr>
        </p:nvPicPr>
        <p:blipFill>
          <a:blip r:embed="rId17"/>
          <a:stretch>
            <a:fillRect/>
          </a:stretch>
        </p:blipFill>
        <p:spPr>
          <a:xfrm>
            <a:off x="4102224" y="1176174"/>
            <a:ext cx="2687195" cy="3802380"/>
          </a:xfrm>
          <a:prstGeom prst="rect">
            <a:avLst/>
          </a:prstGeom>
        </p:spPr>
      </p:pic>
      <p:pic>
        <p:nvPicPr>
          <p:cNvPr id="7" name="Image 6" descr="330px-Anemoscopi.jpg"/>
          <p:cNvPicPr>
            <a:picLocks noChangeAspect="1"/>
          </p:cNvPicPr>
          <p:nvPr>
            <p:custDataLst>
              <p:tags r:id="rId5"/>
            </p:custDataLst>
          </p:nvPr>
        </p:nvPicPr>
        <p:blipFill>
          <a:blip r:embed="rId18"/>
          <a:stretch>
            <a:fillRect/>
          </a:stretch>
        </p:blipFill>
        <p:spPr>
          <a:xfrm>
            <a:off x="4205050" y="5402580"/>
            <a:ext cx="2514600" cy="3581400"/>
          </a:xfrm>
          <a:prstGeom prst="rect">
            <a:avLst/>
          </a:prstGeom>
        </p:spPr>
      </p:pic>
    </p:spTree>
    <p:extLst>
      <p:ext uri="{BB962C8B-B14F-4D97-AF65-F5344CB8AC3E}">
        <p14:creationId xmlns:p14="http://schemas.microsoft.com/office/powerpoint/2010/main" val="264045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3"/>
          <p:cNvSpPr>
            <a:spLocks noGrp="1"/>
          </p:cNvSpPr>
          <p:nvPr>
            <p:ph type="title"/>
            <p:custDataLst>
              <p:tags r:id="rId1"/>
            </p:custDataLst>
          </p:nvPr>
        </p:nvSpPr>
        <p:spPr>
          <a:xfrm>
            <a:off x="-63500" y="124837"/>
            <a:ext cx="6991351" cy="490751"/>
          </a:xfrm>
        </p:spPr>
        <p:txBody>
          <a:bodyPr/>
          <a:lstStyle/>
          <a:p>
            <a:pPr algn="l"/>
            <a:r>
              <a:rPr lang="en-US" sz="3000" dirty="0" err="1"/>
              <a:t>Présentation</a:t>
            </a:r>
            <a:r>
              <a:rPr lang="en-US" sz="3000" dirty="0"/>
              <a:t> de la situation </a:t>
            </a:r>
            <a:r>
              <a:rPr lang="en-US" sz="3000" dirty="0" err="1"/>
              <a:t>d’apprentissage</a:t>
            </a:r>
            <a:endParaRPr lang="en-US" sz="3000" dirty="0"/>
          </a:p>
        </p:txBody>
      </p:sp>
      <p:sp>
        <p:nvSpPr>
          <p:cNvPr id="10" name="Espace réservé du numéro de diapositive 1"/>
          <p:cNvSpPr>
            <a:spLocks noGrp="1"/>
          </p:cNvSpPr>
          <p:nvPr>
            <p:ph type="sldNum" sz="quarter" idx="12"/>
            <p:custDataLst>
              <p:tags r:id="rId2"/>
            </p:custDataLst>
          </p:nvPr>
        </p:nvSpPr>
        <p:spPr>
          <a:xfrm>
            <a:off x="6007756" y="8002571"/>
            <a:ext cx="850244" cy="1135797"/>
          </a:xfrm>
        </p:spPr>
        <p:txBody>
          <a:bodyPr/>
          <a:lstStyle/>
          <a:p>
            <a:fld id="{027FB875-5C85-AB42-9DC5-178568A424B8}" type="slidenum">
              <a:rPr lang="en-US" smtClean="0"/>
              <a:pPr/>
              <a:t>3</a:t>
            </a:fld>
            <a:endParaRPr lang="en-US" dirty="0"/>
          </a:p>
        </p:txBody>
      </p:sp>
      <p:graphicFrame>
        <p:nvGraphicFramePr>
          <p:cNvPr id="11" name="Tableau 10">
            <a:extLst>
              <a:ext uri="{FF2B5EF4-FFF2-40B4-BE49-F238E27FC236}">
                <a16:creationId xmlns:a16="http://schemas.microsoft.com/office/drawing/2014/main" id="{E9EED979-2C5B-4AD3-9973-B11419E16623}"/>
              </a:ext>
            </a:extLst>
          </p:cNvPr>
          <p:cNvGraphicFramePr>
            <a:graphicFrameLocks noGrp="1"/>
          </p:cNvGraphicFramePr>
          <p:nvPr>
            <p:custDataLst>
              <p:tags r:id="rId3"/>
            </p:custDataLst>
          </p:nvPr>
        </p:nvGraphicFramePr>
        <p:xfrm>
          <a:off x="44300" y="2775609"/>
          <a:ext cx="6770944" cy="4976055"/>
        </p:xfrm>
        <a:graphic>
          <a:graphicData uri="http://schemas.openxmlformats.org/drawingml/2006/table">
            <a:tbl>
              <a:tblPr firstRow="1" bandRow="1">
                <a:tableStyleId>{5C22544A-7EE6-4342-B048-85BDC9FD1C3A}</a:tableStyleId>
              </a:tblPr>
              <a:tblGrid>
                <a:gridCol w="331047">
                  <a:extLst>
                    <a:ext uri="{9D8B030D-6E8A-4147-A177-3AD203B41FA5}">
                      <a16:colId xmlns:a16="http://schemas.microsoft.com/office/drawing/2014/main" val="168450200"/>
                    </a:ext>
                  </a:extLst>
                </a:gridCol>
                <a:gridCol w="332541">
                  <a:extLst>
                    <a:ext uri="{9D8B030D-6E8A-4147-A177-3AD203B41FA5}">
                      <a16:colId xmlns:a16="http://schemas.microsoft.com/office/drawing/2014/main" val="20000"/>
                    </a:ext>
                  </a:extLst>
                </a:gridCol>
                <a:gridCol w="389392">
                  <a:extLst>
                    <a:ext uri="{9D8B030D-6E8A-4147-A177-3AD203B41FA5}">
                      <a16:colId xmlns:a16="http://schemas.microsoft.com/office/drawing/2014/main" val="1968543253"/>
                    </a:ext>
                  </a:extLst>
                </a:gridCol>
                <a:gridCol w="1569720">
                  <a:extLst>
                    <a:ext uri="{9D8B030D-6E8A-4147-A177-3AD203B41FA5}">
                      <a16:colId xmlns:a16="http://schemas.microsoft.com/office/drawing/2014/main" val="3235864550"/>
                    </a:ext>
                  </a:extLst>
                </a:gridCol>
                <a:gridCol w="418210">
                  <a:extLst>
                    <a:ext uri="{9D8B030D-6E8A-4147-A177-3AD203B41FA5}">
                      <a16:colId xmlns:a16="http://schemas.microsoft.com/office/drawing/2014/main" val="1422053919"/>
                    </a:ext>
                  </a:extLst>
                </a:gridCol>
                <a:gridCol w="627321">
                  <a:extLst>
                    <a:ext uri="{9D8B030D-6E8A-4147-A177-3AD203B41FA5}">
                      <a16:colId xmlns:a16="http://schemas.microsoft.com/office/drawing/2014/main" val="3957439669"/>
                    </a:ext>
                  </a:extLst>
                </a:gridCol>
                <a:gridCol w="1697669">
                  <a:extLst>
                    <a:ext uri="{9D8B030D-6E8A-4147-A177-3AD203B41FA5}">
                      <a16:colId xmlns:a16="http://schemas.microsoft.com/office/drawing/2014/main" val="1296393783"/>
                    </a:ext>
                  </a:extLst>
                </a:gridCol>
                <a:gridCol w="466769">
                  <a:extLst>
                    <a:ext uri="{9D8B030D-6E8A-4147-A177-3AD203B41FA5}">
                      <a16:colId xmlns:a16="http://schemas.microsoft.com/office/drawing/2014/main" val="3932758212"/>
                    </a:ext>
                  </a:extLst>
                </a:gridCol>
                <a:gridCol w="517221">
                  <a:extLst>
                    <a:ext uri="{9D8B030D-6E8A-4147-A177-3AD203B41FA5}">
                      <a16:colId xmlns:a16="http://schemas.microsoft.com/office/drawing/2014/main" val="20005"/>
                    </a:ext>
                  </a:extLst>
                </a:gridCol>
                <a:gridCol w="421054">
                  <a:extLst>
                    <a:ext uri="{9D8B030D-6E8A-4147-A177-3AD203B41FA5}">
                      <a16:colId xmlns:a16="http://schemas.microsoft.com/office/drawing/2014/main" val="1695833077"/>
                    </a:ext>
                  </a:extLst>
                </a:gridCol>
              </a:tblGrid>
              <a:tr h="2732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100" b="1" kern="1200" dirty="0">
                        <a:solidFill>
                          <a:schemeClr val="lt1"/>
                        </a:solidFill>
                        <a:latin typeface="Calibri" pitchFamily="34" charset="0"/>
                        <a:ea typeface="+mn-ea"/>
                        <a:cs typeface="Calibri" pitchFamily="34" charset="0"/>
                      </a:endParaRPr>
                    </a:p>
                  </a:txBody>
                  <a:tcPr anchor="ct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kern="1200" dirty="0"/>
                        <a:t>Références à la PDA sciences</a:t>
                      </a:r>
                      <a:endParaRPr lang="fr-CA" sz="1100" b="1" kern="1200" dirty="0">
                        <a:solidFill>
                          <a:schemeClr val="lt1"/>
                        </a:solidFill>
                        <a:latin typeface="Calibri" pitchFamily="34" charset="0"/>
                        <a:ea typeface="+mn-ea"/>
                        <a:cs typeface="Calibri" pitchFamily="34" charset="0"/>
                      </a:endParaRPr>
                    </a:p>
                  </a:txBody>
                  <a:tcPr anchor="ctr"/>
                </a:tc>
                <a:tc hMerge="1">
                  <a:txBody>
                    <a:bodyPr/>
                    <a:lstStyle/>
                    <a:p>
                      <a:endParaRPr lang="fr-CA"/>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1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gridSpan="2">
                  <a:txBody>
                    <a:bodyPr/>
                    <a:lstStyle/>
                    <a:p>
                      <a:pPr algn="ctr"/>
                      <a:r>
                        <a:rPr lang="fr-CA" sz="1100" kern="1200" dirty="0"/>
                        <a:t>Ac</a:t>
                      </a:r>
                      <a:r>
                        <a:rPr lang="fr-CA" sz="1100" dirty="0"/>
                        <a:t>tivité</a:t>
                      </a:r>
                      <a:endParaRPr lang="fr-CA" sz="1100" b="1" dirty="0">
                        <a:latin typeface="Calibri" pitchFamily="34" charset="0"/>
                        <a:cs typeface="Calibri" pitchFamily="34" charset="0"/>
                      </a:endParaRPr>
                    </a:p>
                  </a:txBody>
                  <a:tcPr anchor="ctr"/>
                </a:tc>
                <a:tc hMerge="1">
                  <a:txBody>
                    <a:bodyPr/>
                    <a:lstStyle/>
                    <a:p>
                      <a:endParaRPr lang="fr-CA"/>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dirty="0"/>
                        <a:t>Références à la PDA mathématiques</a:t>
                      </a:r>
                      <a:endParaRPr lang="fr-CA" sz="1100" b="1" dirty="0">
                        <a:latin typeface="Calibri" pitchFamily="34" charset="0"/>
                        <a:cs typeface="Calibri" pitchFamily="34" charset="0"/>
                      </a:endParaRPr>
                    </a:p>
                  </a:txBody>
                  <a:tcPr anchor="ctr"/>
                </a:tc>
                <a:tc hMerge="1">
                  <a:txBody>
                    <a:bodyPr/>
                    <a:lstStyle/>
                    <a:p>
                      <a:endParaRPr lang="fr-CA"/>
                    </a:p>
                  </a:txBody>
                  <a:tcPr/>
                </a:tc>
                <a:tc hMerge="1">
                  <a:txBody>
                    <a:bodyPr/>
                    <a:lstStyle/>
                    <a:p>
                      <a:endParaRPr lang="fr-CA"/>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100" b="1" dirty="0">
                        <a:latin typeface="Calibri" pitchFamily="34" charset="0"/>
                        <a:cs typeface="Calibri" pitchFamily="34" charset="0"/>
                      </a:endParaRPr>
                    </a:p>
                  </a:txBody>
                  <a:tcPr anchor="ctr"/>
                </a:tc>
                <a:extLst>
                  <a:ext uri="{0D108BD9-81ED-4DB2-BD59-A6C34878D82A}">
                    <a16:rowId xmlns:a16="http://schemas.microsoft.com/office/drawing/2014/main" val="96572545"/>
                  </a:ext>
                </a:extLst>
              </a:tr>
              <a:tr h="880894">
                <a:tc>
                  <a:txBody>
                    <a:bodyPr/>
                    <a:lstStyle/>
                    <a:p>
                      <a:endParaRPr lang="fr-CA" sz="1100" dirty="0">
                        <a:latin typeface="Calibri" pitchFamily="34" charset="0"/>
                        <a:cs typeface="Calibri" pitchFamily="34" charset="0"/>
                      </a:endParaRPr>
                    </a:p>
                  </a:txBody>
                  <a:tcPr/>
                </a:tc>
                <a:tc gridSpan="3">
                  <a:txBody>
                    <a:bodyPr/>
                    <a:lstStyle/>
                    <a:p>
                      <a:endParaRPr lang="fr-CA" sz="1100" dirty="0">
                        <a:latin typeface="Calibri" pitchFamily="34" charset="0"/>
                        <a:cs typeface="Calibri" pitchFamily="34" charset="0"/>
                      </a:endParaRPr>
                    </a:p>
                  </a:txBody>
                  <a:tcPr/>
                </a:tc>
                <a:tc hMerge="1">
                  <a:txBody>
                    <a:bodyPr/>
                    <a:lstStyle/>
                    <a:p>
                      <a:endParaRPr lang="fr-CA"/>
                    </a:p>
                  </a:txBody>
                  <a:tcPr/>
                </a:tc>
                <a:tc hMerge="1">
                  <a:txBody>
                    <a:bodyPr/>
                    <a:lstStyle/>
                    <a:p>
                      <a:endParaRPr lang="fr-CA"/>
                    </a:p>
                  </a:txBody>
                  <a:tcPr/>
                </a:tc>
                <a:tc gridSpan="2">
                  <a:txBody>
                    <a:bodyPr/>
                    <a:lstStyle/>
                    <a:p>
                      <a:pPr algn="l"/>
                      <a:r>
                        <a:rPr lang="fr-CA" sz="1100" dirty="0"/>
                        <a:t>Pré. math. :1</a:t>
                      </a:r>
                      <a:endParaRPr lang="fr-CA" sz="1100" dirty="0">
                        <a:latin typeface="Calibri" pitchFamily="34" charset="0"/>
                        <a:cs typeface="Calibri" pitchFamily="34" charset="0"/>
                      </a:endParaRPr>
                    </a:p>
                  </a:txBody>
                  <a:tcPr/>
                </a:tc>
                <a:tc hMerge="1">
                  <a:txBody>
                    <a:bodyPr/>
                    <a:lstStyle/>
                    <a:p>
                      <a:endParaRPr lang="fr-CA"/>
                    </a:p>
                  </a:txBody>
                  <a:tcPr/>
                </a:tc>
                <a:tc>
                  <a:txBody>
                    <a:bodyPr/>
                    <a:lstStyle/>
                    <a:p>
                      <a:r>
                        <a:rPr kumimoji="0" lang="fr-CA" sz="1100" u="none" strike="noStrike" kern="1200" cap="none" spc="0" normalizeH="0" baseline="0" noProof="0" dirty="0">
                          <a:ln>
                            <a:noFill/>
                          </a:ln>
                          <a:effectLst/>
                          <a:uLnTx/>
                          <a:uFillTx/>
                        </a:rPr>
                        <a:t>Comparer entre eux des nombres naturels</a:t>
                      </a:r>
                      <a:endParaRPr lang="fr-CA" sz="1100" dirty="0">
                        <a:latin typeface="Calibri" pitchFamily="34" charset="0"/>
                        <a:cs typeface="Calibri"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u="none" strike="noStrike" kern="1200" cap="none" spc="0" normalizeH="0" baseline="0" noProof="0" dirty="0">
                          <a:ln>
                            <a:noFill/>
                          </a:ln>
                          <a:effectLst/>
                          <a:uLnTx/>
                          <a:uFillTx/>
                        </a:rPr>
                        <a:t>Cycle 1</a:t>
                      </a:r>
                      <a:endParaRPr kumimoji="0" lang="fr-CA" sz="11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vert="vert" anchor="ctr"/>
                </a:tc>
                <a:tc>
                  <a:txBody>
                    <a:bodyPr/>
                    <a:lstStyle/>
                    <a:p>
                      <a:pPr algn="ctr"/>
                      <a:r>
                        <a:rPr lang="fr-CA" sz="1100" dirty="0"/>
                        <a:t>Sens et écriture des nombres</a:t>
                      </a:r>
                      <a:endParaRPr lang="fr-CA" sz="1100" dirty="0">
                        <a:latin typeface="Calibri" pitchFamily="34" charset="0"/>
                        <a:cs typeface="Calibri" pitchFamily="34" charset="0"/>
                      </a:endParaRPr>
                    </a:p>
                  </a:txBody>
                  <a:tcPr vert="vert" anchor="ctr"/>
                </a:tc>
                <a:tc>
                  <a:txBody>
                    <a:bodyPr/>
                    <a:lstStyle/>
                    <a:p>
                      <a:pPr algn="ctr"/>
                      <a:r>
                        <a:rPr lang="fr-CA" sz="1100" dirty="0"/>
                        <a:t>Arithmétique</a:t>
                      </a:r>
                      <a:endParaRPr lang="fr-CA" sz="1100" dirty="0">
                        <a:latin typeface="Calibri" pitchFamily="34" charset="0"/>
                        <a:cs typeface="Calibri" pitchFamily="34" charset="0"/>
                      </a:endParaRPr>
                    </a:p>
                  </a:txBody>
                  <a:tcPr vert="vert" anchor="ctr"/>
                </a:tc>
                <a:extLst>
                  <a:ext uri="{0D108BD9-81ED-4DB2-BD59-A6C34878D82A}">
                    <a16:rowId xmlns:a16="http://schemas.microsoft.com/office/drawing/2014/main" val="10005"/>
                  </a:ext>
                </a:extLst>
              </a:tr>
              <a:tr h="701749">
                <a:tc rowSpan="3">
                  <a:txBody>
                    <a:bodyPr/>
                    <a:lstStyle/>
                    <a:p>
                      <a:pPr algn="ctr"/>
                      <a:r>
                        <a:rPr lang="fr-CA" sz="1100" kern="1200" dirty="0">
                          <a:ln>
                            <a:noFill/>
                          </a:ln>
                        </a:rPr>
                        <a:t>L’univers matériel</a:t>
                      </a:r>
                      <a:endParaRPr lang="fr-CA" sz="1100" kern="1200" dirty="0">
                        <a:ln>
                          <a:noFill/>
                        </a:ln>
                        <a:solidFill>
                          <a:schemeClr val="tx1"/>
                        </a:solidFill>
                        <a:latin typeface="Calibri" pitchFamily="34" charset="0"/>
                        <a:ea typeface="+mn-ea"/>
                        <a:cs typeface="Calibri" pitchFamily="34" charset="0"/>
                      </a:endParaRPr>
                    </a:p>
                  </a:txBody>
                  <a:tcPr vert="vert270" anchor="ctr"/>
                </a:tc>
                <a:tc rowSpan="2">
                  <a:txBody>
                    <a:bodyPr/>
                    <a:lstStyle/>
                    <a:p>
                      <a:pPr algn="ctr"/>
                      <a:r>
                        <a:rPr lang="fr-CA" sz="1100" kern="1200" dirty="0">
                          <a:ln>
                            <a:noFill/>
                          </a:ln>
                        </a:rPr>
                        <a:t>Technique et instrumentation</a:t>
                      </a:r>
                      <a:endParaRPr lang="fr-CA" sz="1100" kern="1200" dirty="0">
                        <a:ln>
                          <a:noFill/>
                        </a:ln>
                        <a:solidFill>
                          <a:schemeClr val="tx1"/>
                        </a:solidFill>
                        <a:latin typeface="Calibri" pitchFamily="34" charset="0"/>
                        <a:ea typeface="+mn-ea"/>
                        <a:cs typeface="Calibri" pitchFamily="34" charset="0"/>
                      </a:endParaRPr>
                    </a:p>
                  </a:txBody>
                  <a:tcPr vert="vert270"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kern="1200" dirty="0"/>
                        <a:t>Cycles 2-3</a:t>
                      </a:r>
                      <a:endParaRPr lang="fr-CA" sz="1100" b="0" i="1" kern="1200" dirty="0">
                        <a:solidFill>
                          <a:schemeClr val="dk1"/>
                        </a:solidFill>
                        <a:latin typeface="Calibri" pitchFamily="34" charset="0"/>
                        <a:ea typeface="+mn-ea"/>
                        <a:cs typeface="Calibri" pitchFamily="34" charset="0"/>
                      </a:endParaRPr>
                    </a:p>
                  </a:txBody>
                  <a:tcPr vert="vert270"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kern="1200" dirty="0"/>
                        <a:t>Utiliser adéquatement des instruments de mesure simples (règle, pluviomètre, thermomètre, girouette, anémomètre)</a:t>
                      </a:r>
                      <a:endParaRPr lang="fr-CA" sz="1100" b="0" kern="1200" dirty="0">
                        <a:solidFill>
                          <a:schemeClr val="dk1"/>
                        </a:solidFill>
                        <a:latin typeface="Calibri" pitchFamily="34" charset="0"/>
                        <a:ea typeface="+mn-ea"/>
                        <a:cs typeface="Calibri" pitchFamily="34" charset="0"/>
                      </a:endParaRPr>
                    </a:p>
                  </a:txBody>
                  <a:tcPr/>
                </a:tc>
                <a:tc rowSpan="2">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CA" sz="1100" dirty="0"/>
                        <a:t>2,3,4,5,6</a:t>
                      </a:r>
                    </a:p>
                    <a:p>
                      <a:pPr algn="l"/>
                      <a:endParaRPr lang="fr-CA" sz="1100" dirty="0">
                        <a:latin typeface="Calibri" pitchFamily="34" charset="0"/>
                        <a:cs typeface="Calibri"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aseline="0" dirty="0"/>
                        <a:t>3,6</a:t>
                      </a:r>
                    </a:p>
                    <a:p>
                      <a:pPr algn="l"/>
                      <a:endParaRPr lang="fr-CA" sz="1100" dirty="0">
                        <a:latin typeface="Calibri" pitchFamily="34" charset="0"/>
                        <a:cs typeface="Calibri"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kern="1200" dirty="0"/>
                        <a:t>Estimer et mesurer les dimensions d’un objet à l’aide d’unités conventionnelles</a:t>
                      </a:r>
                      <a:endParaRPr lang="fr-CA" sz="1100" kern="1200" dirty="0">
                        <a:solidFill>
                          <a:schemeClr val="dk1"/>
                        </a:solidFill>
                        <a:latin typeface="Calibri" pitchFamily="34" charset="0"/>
                        <a:ea typeface="+mn-ea"/>
                        <a:cs typeface="Calibri"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kern="1200" dirty="0"/>
                        <a:t>Cycle 2</a:t>
                      </a:r>
                      <a:endParaRPr lang="en-CA" sz="1100" i="1" kern="1200" dirty="0">
                        <a:solidFill>
                          <a:schemeClr val="dk1"/>
                        </a:solidFill>
                        <a:latin typeface="Calibri" pitchFamily="34" charset="0"/>
                        <a:ea typeface="+mn-ea"/>
                        <a:cs typeface="Calibri" pitchFamily="34" charset="0"/>
                      </a:endParaRPr>
                    </a:p>
                  </a:txBody>
                  <a:tcPr vert="vert" anchor="ctr"/>
                </a:tc>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kern="1200" dirty="0">
                          <a:ln>
                            <a:noFill/>
                          </a:ln>
                        </a:rPr>
                        <a:t>Mesure</a:t>
                      </a:r>
                      <a:endParaRPr lang="fr-CA" sz="1100" b="0" kern="1200" dirty="0">
                        <a:ln>
                          <a:noFill/>
                        </a:ln>
                        <a:solidFill>
                          <a:schemeClr val="bg1"/>
                        </a:solidFill>
                        <a:latin typeface="Calibri" pitchFamily="34" charset="0"/>
                        <a:ea typeface="+mn-ea"/>
                        <a:cs typeface="Calibri" pitchFamily="34" charset="0"/>
                      </a:endParaRPr>
                    </a:p>
                  </a:txBody>
                  <a:tcPr vert="vert" anchor="ctr"/>
                </a:tc>
                <a:tc rowSpan="2" hMerge="1">
                  <a:txBody>
                    <a:bodyPr/>
                    <a:lstStyle/>
                    <a:p>
                      <a:pPr algn="ctr"/>
                      <a:endParaRPr lang="fr-CA" sz="1100" dirty="0">
                        <a:ln>
                          <a:noFill/>
                        </a:ln>
                        <a:solidFill>
                          <a:schemeClr val="bg1"/>
                        </a:solidFill>
                        <a:latin typeface="+mj-lt"/>
                      </a:endParaRPr>
                    </a:p>
                  </a:txBody>
                  <a:tcPr vert="vert"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71590306"/>
                  </a:ext>
                </a:extLst>
              </a:tr>
              <a:tr h="723014">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2,6</a:t>
                      </a:r>
                      <a:endParaRPr lang="fr-CA" sz="1100" dirty="0">
                        <a:solidFill>
                          <a:schemeClr val="tx1"/>
                        </a:solidFill>
                        <a:latin typeface="Calibri" pitchFamily="34" charset="0"/>
                        <a:cs typeface="Calibri" pitchFamily="34" charset="0"/>
                      </a:endParaRPr>
                    </a:p>
                  </a:txBody>
                  <a:tcPr/>
                </a:tc>
                <a:tc>
                  <a:txBody>
                    <a:bodyPr/>
                    <a:lstStyle/>
                    <a:p>
                      <a:r>
                        <a:rPr lang="fr-CA" sz="1100" kern="1200" dirty="0"/>
                        <a:t>Estimer et mesurer des températures à l’aide d’</a:t>
                      </a:r>
                      <a:r>
                        <a:rPr lang="fr-CA" sz="1100" kern="1200" dirty="0" err="1"/>
                        <a:t>unitées</a:t>
                      </a:r>
                      <a:r>
                        <a:rPr lang="fr-CA" sz="1100" kern="1200" dirty="0"/>
                        <a:t> conventionnelles</a:t>
                      </a:r>
                      <a:endParaRPr lang="fr-CA" sz="1100" dirty="0">
                        <a:latin typeface="Calibri" pitchFamily="34" charset="0"/>
                        <a:cs typeface="Calibri"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kern="1200" dirty="0"/>
                        <a:t>Cycles </a:t>
                      </a:r>
                      <a:br>
                        <a:rPr lang="fr-CA" sz="1100" kern="1200" dirty="0"/>
                      </a:br>
                      <a:r>
                        <a:rPr lang="fr-CA" sz="1100" kern="1200" dirty="0"/>
                        <a:t>1-2- 3</a:t>
                      </a:r>
                      <a:endParaRPr lang="fr-CA" sz="1100" i="1" kern="1200" dirty="0">
                        <a:solidFill>
                          <a:schemeClr val="dk1"/>
                        </a:solidFill>
                        <a:latin typeface="Calibri" pitchFamily="34" charset="0"/>
                        <a:ea typeface="+mn-ea"/>
                        <a:cs typeface="Calibri" pitchFamily="34" charset="0"/>
                      </a:endParaRPr>
                    </a:p>
                  </a:txBody>
                  <a:tcPr vert="vert" anchor="ctr"/>
                </a:tc>
                <a:tc gridSpan="2" vMerge="1">
                  <a:txBody>
                    <a:bodyPr/>
                    <a:lstStyle/>
                    <a:p>
                      <a:endParaRPr lang="fr-CA"/>
                    </a:p>
                  </a:txBody>
                  <a:tcPr/>
                </a:tc>
                <a:tc hMerge="1" vMerge="1">
                  <a:txBody>
                    <a:bodyPr/>
                    <a:lstStyle/>
                    <a:p>
                      <a:endParaRPr lang="fr-CA"/>
                    </a:p>
                  </a:txBody>
                  <a:tcPr/>
                </a:tc>
                <a:extLst>
                  <a:ext uri="{0D108BD9-81ED-4DB2-BD59-A6C34878D82A}">
                    <a16:rowId xmlns:a16="http://schemas.microsoft.com/office/drawing/2014/main" val="544611664"/>
                  </a:ext>
                </a:extLst>
              </a:tr>
              <a:tr h="8653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100" kern="1200" dirty="0" err="1">
                        <a:solidFill>
                          <a:schemeClr val="tx1"/>
                        </a:solidFill>
                        <a:latin typeface="+mj-lt"/>
                        <a:ea typeface="+mn-ea"/>
                        <a:cs typeface="Times New Roman" panose="02020603050405020304" pitchFamily="18" charset="0"/>
                      </a:endParaRPr>
                    </a:p>
                  </a:txBody>
                  <a:tcPr vert="vert270" anchor="ctr">
                    <a:lnL w="1270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kern="1200" dirty="0"/>
                        <a:t>Force et </a:t>
                      </a:r>
                      <a:r>
                        <a:rPr lang="en-CA" sz="1100" kern="1200" dirty="0" err="1"/>
                        <a:t>mouvements</a:t>
                      </a:r>
                      <a:endParaRPr lang="en-CA" sz="1100" kern="1200" dirty="0">
                        <a:solidFill>
                          <a:schemeClr val="tx1"/>
                        </a:solidFill>
                        <a:latin typeface="Calibri" pitchFamily="34" charset="0"/>
                        <a:ea typeface="+mn-ea"/>
                        <a:cs typeface="Calibri" pitchFamily="34" charset="0"/>
                      </a:endParaRP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dirty="0"/>
                        <a:t>Cycle 2</a:t>
                      </a:r>
                      <a:endParaRPr lang="en-CA" sz="1100" i="1" kern="1200" dirty="0" err="1">
                        <a:solidFill>
                          <a:schemeClr val="tx1"/>
                        </a:solidFill>
                        <a:latin typeface="Calibri" pitchFamily="34" charset="0"/>
                        <a:ea typeface="+mn-ea"/>
                        <a:cs typeface="Calibri" pitchFamily="34" charset="0"/>
                      </a:endParaRPr>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dirty="0"/>
                        <a:t>Décrire comment une force (le vent) agit sur un corps</a:t>
                      </a:r>
                      <a:endParaRPr lang="fr-CA" sz="1100" b="0" dirty="0">
                        <a:latin typeface="Calibri" pitchFamily="34" charset="0"/>
                        <a:cs typeface="Calibri" pitchFamily="34" charset="0"/>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CA" sz="1100" baseline="0" dirty="0"/>
                        <a:t>4,5</a:t>
                      </a:r>
                      <a:endParaRPr lang="fr-CA" sz="1100" baseline="0" dirty="0">
                        <a:latin typeface="Calibri" pitchFamily="34" charset="0"/>
                        <a:cs typeface="Calibri" pitchFamily="34" charset="0"/>
                      </a:endParaRPr>
                    </a:p>
                  </a:txBody>
                  <a:tcPr/>
                </a:tc>
                <a:tc>
                  <a:txBody>
                    <a:bodyPr/>
                    <a:lstStyle/>
                    <a:p>
                      <a:pPr algn="l"/>
                      <a:r>
                        <a:rPr lang="fr-CA" sz="1100" dirty="0"/>
                        <a:t>6,7</a:t>
                      </a:r>
                    </a:p>
                    <a:p>
                      <a:pPr algn="l"/>
                      <a:r>
                        <a:rPr lang="fr-CA" sz="1100" dirty="0"/>
                        <a:t>Pré. math.:1</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sz="1100" baseline="0" dirty="0">
                        <a:latin typeface="Calibri" pitchFamily="34" charset="0"/>
                        <a:cs typeface="Calibri" pitchFamily="34" charset="0"/>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CA" sz="1100" u="none" strike="noStrike" kern="1200" cap="none" spc="0" normalizeH="0" baseline="0" noProof="0" dirty="0" err="1">
                          <a:ln>
                            <a:noFill/>
                          </a:ln>
                          <a:effectLst/>
                          <a:uLnTx/>
                          <a:uFillTx/>
                        </a:rPr>
                        <a:t>Collecter</a:t>
                      </a:r>
                      <a:r>
                        <a:rPr kumimoji="0" lang="en-CA" sz="1100" u="none" strike="noStrike" kern="1200" cap="none" spc="0" normalizeH="0" baseline="0" noProof="0" dirty="0">
                          <a:ln>
                            <a:noFill/>
                          </a:ln>
                          <a:effectLst/>
                          <a:uLnTx/>
                          <a:uFillTx/>
                        </a:rPr>
                        <a:t>, </a:t>
                      </a:r>
                      <a:r>
                        <a:rPr kumimoji="0" lang="en-CA" sz="1100" u="none" strike="noStrike" kern="1200" cap="none" spc="0" normalizeH="0" baseline="0" noProof="0" dirty="0" err="1">
                          <a:ln>
                            <a:noFill/>
                          </a:ln>
                          <a:effectLst/>
                          <a:uLnTx/>
                          <a:uFillTx/>
                        </a:rPr>
                        <a:t>décrire</a:t>
                      </a:r>
                      <a:r>
                        <a:rPr kumimoji="0" lang="en-CA" sz="1100" u="none" strike="noStrike" kern="1200" cap="none" spc="0" normalizeH="0" baseline="0" noProof="0" dirty="0">
                          <a:ln>
                            <a:noFill/>
                          </a:ln>
                          <a:effectLst/>
                          <a:uLnTx/>
                          <a:uFillTx/>
                        </a:rPr>
                        <a:t> et organiser des </a:t>
                      </a:r>
                      <a:r>
                        <a:rPr kumimoji="0" lang="en-CA" sz="1100" u="none" strike="noStrike" kern="1200" cap="none" spc="0" normalizeH="0" baseline="0" noProof="0" dirty="0" err="1">
                          <a:ln>
                            <a:noFill/>
                          </a:ln>
                          <a:effectLst/>
                          <a:uLnTx/>
                          <a:uFillTx/>
                        </a:rPr>
                        <a:t>données</a:t>
                      </a:r>
                      <a:r>
                        <a:rPr kumimoji="0" lang="en-CA" sz="1100" u="none" strike="noStrike" kern="1200" cap="none" spc="0" normalizeH="0" baseline="0" noProof="0" dirty="0">
                          <a:ln>
                            <a:noFill/>
                          </a:ln>
                          <a:effectLst/>
                          <a:uLnTx/>
                          <a:uFillTx/>
                        </a:rPr>
                        <a:t> à </a:t>
                      </a:r>
                      <a:r>
                        <a:rPr kumimoji="0" lang="en-CA" sz="1100" u="none" strike="noStrike" kern="1200" cap="none" spc="0" normalizeH="0" baseline="0" noProof="0" dirty="0" err="1">
                          <a:ln>
                            <a:noFill/>
                          </a:ln>
                          <a:effectLst/>
                          <a:uLnTx/>
                          <a:uFillTx/>
                        </a:rPr>
                        <a:t>l’aide</a:t>
                      </a:r>
                      <a:r>
                        <a:rPr kumimoji="0" lang="en-CA" sz="1100" u="none" strike="noStrike" kern="1200" cap="none" spc="0" normalizeH="0" baseline="0" noProof="0" dirty="0">
                          <a:ln>
                            <a:noFill/>
                          </a:ln>
                          <a:effectLst/>
                          <a:uLnTx/>
                          <a:uFillTx/>
                        </a:rPr>
                        <a:t> de tableaux </a:t>
                      </a:r>
                      <a:endParaRPr lang="fr-CA" sz="1100" dirty="0"/>
                    </a:p>
                    <a:p>
                      <a:pPr marL="0" marR="0" lvl="0" indent="0" algn="l" defTabSz="914354" rtl="0" eaLnBrk="1" fontAlgn="auto" latinLnBrk="0" hangingPunct="1">
                        <a:lnSpc>
                          <a:spcPct val="100000"/>
                        </a:lnSpc>
                        <a:spcBef>
                          <a:spcPts val="0"/>
                        </a:spcBef>
                        <a:spcAft>
                          <a:spcPts val="0"/>
                        </a:spcAft>
                        <a:buClrTx/>
                        <a:buSzTx/>
                        <a:buFontTx/>
                        <a:buNone/>
                        <a:tabLst/>
                        <a:defRPr/>
                      </a:pPr>
                      <a:endParaRPr lang="en-US" sz="1100" dirty="0">
                        <a:latin typeface="Calibri" pitchFamily="34" charset="0"/>
                        <a:cs typeface="Calibri" pitchFamily="34" charset="0"/>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CA" sz="1100" u="none" strike="noStrike" kern="1200" cap="none" spc="0" normalizeH="0" baseline="0" noProof="0" dirty="0">
                          <a:ln>
                            <a:noFill/>
                          </a:ln>
                          <a:effectLst/>
                          <a:uLnTx/>
                          <a:uFillTx/>
                        </a:rPr>
                        <a:t>Cycles</a:t>
                      </a:r>
                      <a:br>
                        <a:rPr kumimoji="0" lang="en-CA" sz="1100" u="none" strike="noStrike" kern="1200" cap="none" spc="0" normalizeH="0" baseline="0" noProof="0" dirty="0">
                          <a:ln>
                            <a:noFill/>
                          </a:ln>
                          <a:effectLst/>
                          <a:uLnTx/>
                          <a:uFillTx/>
                        </a:rPr>
                      </a:br>
                      <a:r>
                        <a:rPr kumimoji="0" lang="en-CA" sz="1100" u="none" strike="noStrike" kern="1200" cap="none" spc="0" normalizeH="0" baseline="0" noProof="0" dirty="0">
                          <a:ln>
                            <a:noFill/>
                          </a:ln>
                          <a:effectLst/>
                          <a:uLnTx/>
                          <a:uFillTx/>
                        </a:rPr>
                        <a:t> 1-2-3</a:t>
                      </a:r>
                      <a:endParaRPr kumimoji="0" lang="en-CA" sz="11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vert="vert" anchor="ctr"/>
                </a:tc>
                <a:tc rowSpan="2" gridSpan="2">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fr-CA" sz="1100" dirty="0">
                          <a:ln>
                            <a:noFill/>
                          </a:ln>
                        </a:rPr>
                        <a:t>Statistiques</a:t>
                      </a:r>
                      <a:endParaRPr lang="fr-CA" sz="1100" dirty="0">
                        <a:ln>
                          <a:noFill/>
                        </a:ln>
                        <a:solidFill>
                          <a:schemeClr val="tx1"/>
                        </a:solidFill>
                        <a:latin typeface="Calibri" pitchFamily="34" charset="0"/>
                        <a:cs typeface="Calibri" pitchFamily="34" charset="0"/>
                      </a:endParaRPr>
                    </a:p>
                  </a:txBody>
                  <a:tcPr vert="vert" anchor="ctr"/>
                </a:tc>
                <a:tc rowSpan="2" hMerge="1">
                  <a:txBody>
                    <a:bodyPr/>
                    <a:lstStyle/>
                    <a:p>
                      <a:pPr marL="0" marR="0" indent="0" algn="ctr" defTabSz="914354" rtl="0" eaLnBrk="1" fontAlgn="auto" latinLnBrk="0" hangingPunct="1">
                        <a:lnSpc>
                          <a:spcPct val="100000"/>
                        </a:lnSpc>
                        <a:spcBef>
                          <a:spcPts val="0"/>
                        </a:spcBef>
                        <a:spcAft>
                          <a:spcPts val="0"/>
                        </a:spcAft>
                        <a:buClrTx/>
                        <a:buSzTx/>
                        <a:buFontTx/>
                        <a:buNone/>
                        <a:tabLst/>
                        <a:defRPr/>
                      </a:pPr>
                      <a:endParaRPr lang="en-CA" sz="1100" kern="1200" dirty="0">
                        <a:ln>
                          <a:noFill/>
                        </a:ln>
                        <a:solidFill>
                          <a:schemeClr val="bg1"/>
                        </a:solidFill>
                        <a:latin typeface="+mj-lt"/>
                        <a:ea typeface="+mn-ea"/>
                        <a:cs typeface="Times New Roman" panose="02020603050405020304" pitchFamily="18" charset="0"/>
                      </a:endParaRPr>
                    </a:p>
                  </a:txBody>
                  <a:tcPr vert="vert" anchor="ctr"/>
                </a:tc>
                <a:extLst>
                  <a:ext uri="{0D108BD9-81ED-4DB2-BD59-A6C34878D82A}">
                    <a16:rowId xmlns:a16="http://schemas.microsoft.com/office/drawing/2014/main" val="3623700080"/>
                  </a:ext>
                </a:extLst>
              </a:tr>
              <a:tr h="1423640">
                <a:tc>
                  <a:txBody>
                    <a:bodyPr/>
                    <a:lstStyle/>
                    <a:p>
                      <a:pPr algn="ctr"/>
                      <a:r>
                        <a:rPr lang="en-CA" sz="1100" dirty="0">
                          <a:ln>
                            <a:noFill/>
                          </a:ln>
                        </a:rPr>
                        <a:t>La Terre et </a:t>
                      </a:r>
                      <a:r>
                        <a:rPr lang="en-CA" sz="1100" dirty="0" err="1">
                          <a:ln>
                            <a:noFill/>
                          </a:ln>
                        </a:rPr>
                        <a:t>l’espace</a:t>
                      </a:r>
                      <a:endParaRPr lang="fr-CA" sz="1100" kern="1200" dirty="0">
                        <a:ln>
                          <a:noFill/>
                        </a:ln>
                        <a:solidFill>
                          <a:schemeClr val="tx1"/>
                        </a:solidFill>
                        <a:latin typeface="Calibri" pitchFamily="34" charset="0"/>
                        <a:ea typeface="+mn-ea"/>
                        <a:cs typeface="Calibri" pitchFamily="34" charset="0"/>
                      </a:endParaRPr>
                    </a:p>
                  </a:txBody>
                  <a:tcPr vert="vert270" anchor="ctr"/>
                </a:tc>
                <a:tc>
                  <a:txBody>
                    <a:bodyPr/>
                    <a:lstStyle/>
                    <a:p>
                      <a:pPr algn="ctr"/>
                      <a:r>
                        <a:rPr lang="fr-CA" sz="1100" kern="1200" dirty="0">
                          <a:ln>
                            <a:noFill/>
                          </a:ln>
                        </a:rPr>
                        <a:t>Systèmes et interaction</a:t>
                      </a:r>
                      <a:endParaRPr lang="fr-CA" sz="1100" kern="1200" dirty="0">
                        <a:ln>
                          <a:noFill/>
                        </a:ln>
                        <a:solidFill>
                          <a:schemeClr val="tx1"/>
                        </a:solidFill>
                        <a:latin typeface="Calibri" pitchFamily="34" charset="0"/>
                        <a:ea typeface="+mn-ea"/>
                        <a:cs typeface="Calibri" pitchFamily="34" charset="0"/>
                      </a:endParaRPr>
                    </a:p>
                  </a:txBody>
                  <a:tcPr vert="vert270"/>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fr-CA" sz="1100" kern="1200" dirty="0"/>
                        <a:t>Cycle 1</a:t>
                      </a:r>
                      <a:endParaRPr lang="fr-CA" sz="1100" b="0" i="1" kern="1200" dirty="0">
                        <a:solidFill>
                          <a:schemeClr val="dk1"/>
                        </a:solidFill>
                        <a:latin typeface="Calibri" pitchFamily="34" charset="0"/>
                        <a:ea typeface="+mn-ea"/>
                        <a:cs typeface="Calibri" pitchFamily="34" charset="0"/>
                      </a:endParaRPr>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kern="1200" dirty="0"/>
                        <a:t>Décrire des changements qui surviennent dans son environnement au fil des saisons (températures, types de précipitations, luminosité)</a:t>
                      </a:r>
                      <a:endParaRPr lang="fr-CA" sz="1100" b="0" dirty="0">
                        <a:latin typeface="Calibri" pitchFamily="34" charset="0"/>
                        <a:cs typeface="Calibri" pitchFamily="34" charset="0"/>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CA" sz="1100" baseline="0" dirty="0"/>
                        <a:t>1,2,</a:t>
                      </a:r>
                      <a:r>
                        <a:rPr lang="fr-CA" sz="1100" dirty="0"/>
                        <a:t>3,4,5,6,8</a:t>
                      </a:r>
                      <a:endParaRPr lang="fr-CA" sz="1100" baseline="0" dirty="0">
                        <a:latin typeface="Calibri" pitchFamily="34" charset="0"/>
                        <a:cs typeface="Calibri" pitchFamily="34" charset="0"/>
                      </a:endParaRPr>
                    </a:p>
                  </a:txBody>
                  <a:tcPr/>
                </a:tc>
                <a:tc>
                  <a:txBody>
                    <a:bodyPr/>
                    <a:lstStyle/>
                    <a:p>
                      <a:pPr algn="l"/>
                      <a:r>
                        <a:rPr lang="fr-CA" sz="1100" dirty="0"/>
                        <a:t>7,8,9</a:t>
                      </a:r>
                    </a:p>
                    <a:p>
                      <a:pPr algn="l"/>
                      <a:r>
                        <a:rPr lang="fr-CA" sz="1100" dirty="0"/>
                        <a:t>Pré. math.:1</a:t>
                      </a:r>
                    </a:p>
                    <a:p>
                      <a:pPr marL="0" marR="0" lvl="0" indent="0" algn="l" defTabSz="914354" rtl="0" eaLnBrk="1" fontAlgn="auto" latinLnBrk="0" hangingPunct="1">
                        <a:lnSpc>
                          <a:spcPct val="100000"/>
                        </a:lnSpc>
                        <a:spcBef>
                          <a:spcPts val="0"/>
                        </a:spcBef>
                        <a:spcAft>
                          <a:spcPts val="0"/>
                        </a:spcAft>
                        <a:buClrTx/>
                        <a:buSzTx/>
                        <a:buFontTx/>
                        <a:buNone/>
                        <a:tabLst/>
                        <a:defRPr/>
                      </a:pPr>
                      <a:endParaRPr lang="fr-CA" sz="1100" baseline="0" dirty="0">
                        <a:latin typeface="Calibri" pitchFamily="34" charset="0"/>
                        <a:cs typeface="Calibri" pitchFamily="34" charset="0"/>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CA" sz="1100" u="none" strike="noStrike" kern="1200" cap="none" spc="0" normalizeH="0" baseline="0" noProof="0" dirty="0" err="1">
                          <a:ln>
                            <a:noFill/>
                          </a:ln>
                          <a:effectLst/>
                          <a:uLnTx/>
                          <a:uFillTx/>
                        </a:rPr>
                        <a:t>Représenter</a:t>
                      </a:r>
                      <a:r>
                        <a:rPr kumimoji="0" lang="en-CA" sz="1100" u="none" strike="noStrike" kern="1200" cap="none" spc="0" normalizeH="0" baseline="0" noProof="0" dirty="0">
                          <a:ln>
                            <a:noFill/>
                          </a:ln>
                          <a:effectLst/>
                          <a:uLnTx/>
                          <a:uFillTx/>
                        </a:rPr>
                        <a:t> et </a:t>
                      </a:r>
                      <a:r>
                        <a:rPr kumimoji="0" lang="en-CA" sz="1100" u="none" strike="noStrike" kern="1200" cap="none" spc="0" normalizeH="0" baseline="0" noProof="0" dirty="0" err="1">
                          <a:ln>
                            <a:noFill/>
                          </a:ln>
                          <a:effectLst/>
                          <a:uLnTx/>
                          <a:uFillTx/>
                        </a:rPr>
                        <a:t>interpréter</a:t>
                      </a:r>
                      <a:r>
                        <a:rPr kumimoji="0" lang="en-CA" sz="1100" u="none" strike="noStrike" kern="1200" cap="none" spc="0" normalizeH="0" baseline="0" noProof="0" dirty="0">
                          <a:ln>
                            <a:noFill/>
                          </a:ln>
                          <a:effectLst/>
                          <a:uLnTx/>
                          <a:uFillTx/>
                        </a:rPr>
                        <a:t> des </a:t>
                      </a:r>
                      <a:r>
                        <a:rPr kumimoji="0" lang="en-CA" sz="1100" u="none" strike="noStrike" kern="1200" cap="none" spc="0" normalizeH="0" baseline="0" noProof="0" dirty="0" err="1">
                          <a:ln>
                            <a:noFill/>
                          </a:ln>
                          <a:effectLst/>
                          <a:uLnTx/>
                          <a:uFillTx/>
                        </a:rPr>
                        <a:t>données</a:t>
                      </a:r>
                      <a:r>
                        <a:rPr kumimoji="0" lang="en-CA" sz="1100" u="none" strike="noStrike" kern="1200" cap="none" spc="0" normalizeH="0" baseline="0" noProof="0" dirty="0">
                          <a:ln>
                            <a:noFill/>
                          </a:ln>
                          <a:effectLst/>
                          <a:uLnTx/>
                          <a:uFillTx/>
                        </a:rPr>
                        <a:t> à </a:t>
                      </a:r>
                      <a:r>
                        <a:rPr kumimoji="0" lang="en-CA" sz="1100" u="none" strike="noStrike" kern="1200" cap="none" spc="0" normalizeH="0" baseline="0" noProof="0" dirty="0" err="1">
                          <a:ln>
                            <a:noFill/>
                          </a:ln>
                          <a:effectLst/>
                          <a:uLnTx/>
                          <a:uFillTx/>
                        </a:rPr>
                        <a:t>l’aide</a:t>
                      </a:r>
                      <a:r>
                        <a:rPr kumimoji="0" lang="en-CA" sz="1100" u="none" strike="noStrike" kern="1200" cap="none" spc="0" normalizeH="0" baseline="0" noProof="0" dirty="0">
                          <a:ln>
                            <a:noFill/>
                          </a:ln>
                          <a:effectLst/>
                          <a:uLnTx/>
                          <a:uFillTx/>
                        </a:rPr>
                        <a:t> d’un tableau, d’un </a:t>
                      </a:r>
                      <a:r>
                        <a:rPr kumimoji="0" lang="en-CA" sz="1100" u="none" strike="noStrike" kern="1200" cap="none" spc="0" normalizeH="0" baseline="0" noProof="0" dirty="0" err="1">
                          <a:ln>
                            <a:noFill/>
                          </a:ln>
                          <a:effectLst/>
                          <a:uLnTx/>
                          <a:uFillTx/>
                        </a:rPr>
                        <a:t>diagramme</a:t>
                      </a:r>
                      <a:r>
                        <a:rPr kumimoji="0" lang="en-CA" sz="1100" u="none" strike="noStrike" kern="1200" cap="none" spc="0" normalizeH="0" baseline="0" noProof="0" dirty="0">
                          <a:ln>
                            <a:noFill/>
                          </a:ln>
                          <a:effectLst/>
                          <a:uLnTx/>
                          <a:uFillTx/>
                        </a:rPr>
                        <a:t> à </a:t>
                      </a:r>
                      <a:r>
                        <a:rPr kumimoji="0" lang="en-CA" sz="1100" u="none" strike="noStrike" kern="1200" cap="none" spc="0" normalizeH="0" baseline="0" noProof="0" dirty="0" err="1">
                          <a:ln>
                            <a:noFill/>
                          </a:ln>
                          <a:effectLst/>
                          <a:uLnTx/>
                          <a:uFillTx/>
                        </a:rPr>
                        <a:t>bandes</a:t>
                      </a:r>
                      <a:r>
                        <a:rPr kumimoji="0" lang="en-CA" sz="1100" u="none" strike="noStrike" kern="1200" cap="none" spc="0" normalizeH="0" baseline="0" noProof="0" dirty="0">
                          <a:ln>
                            <a:noFill/>
                          </a:ln>
                          <a:effectLst/>
                          <a:uLnTx/>
                          <a:uFillTx/>
                        </a:rPr>
                        <a:t> </a:t>
                      </a:r>
                      <a:r>
                        <a:rPr kumimoji="0" lang="en-CA" sz="1100" u="none" strike="noStrike" kern="1200" cap="none" spc="0" normalizeH="0" baseline="0" noProof="0" dirty="0" err="1">
                          <a:ln>
                            <a:noFill/>
                          </a:ln>
                          <a:effectLst/>
                          <a:uLnTx/>
                          <a:uFillTx/>
                        </a:rPr>
                        <a:t>ou</a:t>
                      </a:r>
                      <a:r>
                        <a:rPr kumimoji="0" lang="en-CA" sz="1100" u="none" strike="noStrike" kern="1200" cap="none" spc="0" normalizeH="0" baseline="0" noProof="0" dirty="0">
                          <a:ln>
                            <a:noFill/>
                          </a:ln>
                          <a:effectLst/>
                          <a:uLnTx/>
                          <a:uFillTx/>
                        </a:rPr>
                        <a:t> d’un </a:t>
                      </a:r>
                      <a:r>
                        <a:rPr kumimoji="0" lang="en-CA" sz="1100" u="none" strike="noStrike" kern="1200" cap="none" spc="0" normalizeH="0" baseline="0" noProof="0" dirty="0" err="1">
                          <a:ln>
                            <a:noFill/>
                          </a:ln>
                          <a:effectLst/>
                          <a:uLnTx/>
                          <a:uFillTx/>
                        </a:rPr>
                        <a:t>diagramme</a:t>
                      </a:r>
                      <a:r>
                        <a:rPr kumimoji="0" lang="en-CA" sz="1100" u="none" strike="noStrike" kern="1200" cap="none" spc="0" normalizeH="0" baseline="0" noProof="0" dirty="0">
                          <a:ln>
                            <a:noFill/>
                          </a:ln>
                          <a:effectLst/>
                          <a:uLnTx/>
                          <a:uFillTx/>
                        </a:rPr>
                        <a:t> à </a:t>
                      </a:r>
                      <a:r>
                        <a:rPr kumimoji="0" lang="en-CA" sz="1100" u="none" strike="noStrike" kern="1200" cap="none" spc="0" normalizeH="0" baseline="0" noProof="0" dirty="0" err="1">
                          <a:ln>
                            <a:noFill/>
                          </a:ln>
                          <a:effectLst/>
                          <a:uLnTx/>
                          <a:uFillTx/>
                        </a:rPr>
                        <a:t>ligne</a:t>
                      </a:r>
                      <a:r>
                        <a:rPr kumimoji="0" lang="en-CA" sz="1100" u="none" strike="noStrike" kern="1200" cap="none" spc="0" normalizeH="0" baseline="0" noProof="0" dirty="0">
                          <a:ln>
                            <a:noFill/>
                          </a:ln>
                          <a:effectLst/>
                          <a:uLnTx/>
                          <a:uFillTx/>
                        </a:rPr>
                        <a:t> </a:t>
                      </a:r>
                      <a:r>
                        <a:rPr kumimoji="0" lang="en-CA" sz="1100" u="none" strike="noStrike" kern="1200" cap="none" spc="0" normalizeH="0" baseline="0" noProof="0" dirty="0" err="1">
                          <a:ln>
                            <a:noFill/>
                          </a:ln>
                          <a:effectLst/>
                          <a:uLnTx/>
                          <a:uFillTx/>
                        </a:rPr>
                        <a:t>brisée</a:t>
                      </a:r>
                      <a:endParaRPr lang="en-US" sz="1100" dirty="0">
                        <a:latin typeface="Calibri" pitchFamily="34" charset="0"/>
                        <a:cs typeface="Calibri" pitchFamily="34" charset="0"/>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CA" sz="1100" u="none" strike="noStrike" kern="1200" cap="none" spc="0" normalizeH="0" baseline="0" noProof="0" dirty="0">
                          <a:ln>
                            <a:noFill/>
                          </a:ln>
                          <a:effectLst/>
                          <a:uLnTx/>
                          <a:uFillTx/>
                        </a:rPr>
                        <a:t>Cycle 1-2</a:t>
                      </a:r>
                      <a:endParaRPr kumimoji="0" lang="fr-CA" sz="11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vert="vert" anchor="ctr"/>
                </a:tc>
                <a:tc gridSpan="2" vMerge="1">
                  <a:txBody>
                    <a:bodyPr/>
                    <a:lstStyle/>
                    <a:p>
                      <a:endParaRPr lang="fr-CA"/>
                    </a:p>
                  </a:txBody>
                  <a:tcPr/>
                </a:tc>
                <a:tc hMerge="1" vMerge="1">
                  <a:txBody>
                    <a:bodyPr/>
                    <a:lstStyle/>
                    <a:p>
                      <a:endParaRPr lang="fr-CA"/>
                    </a:p>
                  </a:txBody>
                  <a:tcPr/>
                </a:tc>
                <a:extLst>
                  <a:ext uri="{0D108BD9-81ED-4DB2-BD59-A6C34878D82A}">
                    <a16:rowId xmlns:a16="http://schemas.microsoft.com/office/drawing/2014/main" val="153045667"/>
                  </a:ext>
                </a:extLst>
              </a:tr>
            </a:tbl>
          </a:graphicData>
        </a:graphic>
      </p:graphicFrame>
      <p:graphicFrame>
        <p:nvGraphicFramePr>
          <p:cNvPr id="4" name="Tableau 3">
            <a:extLst>
              <a:ext uri="{FF2B5EF4-FFF2-40B4-BE49-F238E27FC236}">
                <a16:creationId xmlns:a16="http://schemas.microsoft.com/office/drawing/2014/main" id="{24656E8D-C431-4DA5-86C5-6A7D561FECBB}"/>
              </a:ext>
            </a:extLst>
          </p:cNvPr>
          <p:cNvGraphicFramePr>
            <a:graphicFrameLocks noGrp="1"/>
          </p:cNvGraphicFramePr>
          <p:nvPr>
            <p:custDataLst>
              <p:tags r:id="rId4"/>
            </p:custDataLst>
          </p:nvPr>
        </p:nvGraphicFramePr>
        <p:xfrm>
          <a:off x="51906" y="7857442"/>
          <a:ext cx="3177574" cy="1135797"/>
        </p:xfrm>
        <a:graphic>
          <a:graphicData uri="http://schemas.openxmlformats.org/drawingml/2006/table">
            <a:tbl>
              <a:tblPr firstRow="1" bandRow="1">
                <a:tableStyleId>{69012ECD-51FC-41F1-AA8D-1B2483CD663E}</a:tableStyleId>
              </a:tblPr>
              <a:tblGrid>
                <a:gridCol w="1392195">
                  <a:extLst>
                    <a:ext uri="{9D8B030D-6E8A-4147-A177-3AD203B41FA5}">
                      <a16:colId xmlns:a16="http://schemas.microsoft.com/office/drawing/2014/main" val="3363707056"/>
                    </a:ext>
                  </a:extLst>
                </a:gridCol>
                <a:gridCol w="1785379">
                  <a:extLst>
                    <a:ext uri="{9D8B030D-6E8A-4147-A177-3AD203B41FA5}">
                      <a16:colId xmlns:a16="http://schemas.microsoft.com/office/drawing/2014/main" val="3458592650"/>
                    </a:ext>
                  </a:extLst>
                </a:gridCol>
              </a:tblGrid>
              <a:tr h="288187">
                <a:tc gridSpan="2">
                  <a:txBody>
                    <a:bodyPr/>
                    <a:lstStyle/>
                    <a:p>
                      <a:pPr algn="ctr"/>
                      <a:r>
                        <a:rPr lang="fr-CA" sz="1200" dirty="0"/>
                        <a:t>Vocabulaire scientifique</a:t>
                      </a:r>
                      <a:endParaRPr lang="fr-CA" sz="1200" dirty="0">
                        <a:latin typeface="Calibri" pitchFamily="34" charset="0"/>
                        <a:cs typeface="Calibri" pitchFamily="34" charset="0"/>
                      </a:endParaRPr>
                    </a:p>
                  </a:txBody>
                  <a:tcPr anchor="ctr"/>
                </a:tc>
                <a:tc hMerge="1">
                  <a:txBody>
                    <a:bodyPr/>
                    <a:lstStyle/>
                    <a:p>
                      <a:endParaRPr lang="fr-CA"/>
                    </a:p>
                  </a:txBody>
                  <a:tcPr/>
                </a:tc>
                <a:extLst>
                  <a:ext uri="{0D108BD9-81ED-4DB2-BD59-A6C34878D82A}">
                    <a16:rowId xmlns:a16="http://schemas.microsoft.com/office/drawing/2014/main" val="891573495"/>
                  </a:ext>
                </a:extLst>
              </a:tr>
              <a:tr h="847610">
                <a:tc>
                  <a:txBody>
                    <a:bodyPr/>
                    <a:lstStyle/>
                    <a:p>
                      <a:pPr marL="171450" indent="-171450">
                        <a:buFontTx/>
                        <a:buChar char="-"/>
                      </a:pPr>
                      <a:r>
                        <a:rPr lang="fr-CA" sz="1200" dirty="0"/>
                        <a:t>Thermomètre</a:t>
                      </a:r>
                    </a:p>
                    <a:p>
                      <a:pPr marL="171450" indent="-171450">
                        <a:buFontTx/>
                        <a:buChar char="-"/>
                      </a:pPr>
                      <a:r>
                        <a:rPr lang="fr-CA" sz="1200" dirty="0"/>
                        <a:t>Pluviomètre</a:t>
                      </a:r>
                    </a:p>
                    <a:p>
                      <a:pPr marL="171450" indent="-171450">
                        <a:buFontTx/>
                        <a:buChar char="-"/>
                      </a:pPr>
                      <a:r>
                        <a:rPr lang="fr-CA" sz="1200" dirty="0"/>
                        <a:t>Girouette</a:t>
                      </a:r>
                    </a:p>
                    <a:p>
                      <a:endParaRPr lang="fr-CA" sz="1200" dirty="0">
                        <a:latin typeface="Calibri" pitchFamily="34" charset="0"/>
                        <a:cs typeface="Calibri"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200" dirty="0"/>
                        <a:t>Anémomètre</a:t>
                      </a:r>
                    </a:p>
                    <a:p>
                      <a:endParaRPr lang="fr-CA" sz="1200" dirty="0">
                        <a:latin typeface="Calibri" pitchFamily="34" charset="0"/>
                        <a:cs typeface="Calibri" pitchFamily="34" charset="0"/>
                      </a:endParaRPr>
                    </a:p>
                  </a:txBody>
                  <a:tcPr/>
                </a:tc>
                <a:extLst>
                  <a:ext uri="{0D108BD9-81ED-4DB2-BD59-A6C34878D82A}">
                    <a16:rowId xmlns:a16="http://schemas.microsoft.com/office/drawing/2014/main" val="2835673109"/>
                  </a:ext>
                </a:extLst>
              </a:tr>
            </a:tbl>
          </a:graphicData>
        </a:graphic>
      </p:graphicFrame>
      <p:graphicFrame>
        <p:nvGraphicFramePr>
          <p:cNvPr id="19" name="Tableau 18">
            <a:extLst>
              <a:ext uri="{FF2B5EF4-FFF2-40B4-BE49-F238E27FC236}">
                <a16:creationId xmlns:a16="http://schemas.microsoft.com/office/drawing/2014/main" id="{0A09AF7B-FF54-47D9-AF05-157A9C2C58A7}"/>
              </a:ext>
            </a:extLst>
          </p:cNvPr>
          <p:cNvGraphicFramePr>
            <a:graphicFrameLocks noGrp="1"/>
          </p:cNvGraphicFramePr>
          <p:nvPr>
            <p:custDataLst>
              <p:tags r:id="rId5"/>
            </p:custDataLst>
          </p:nvPr>
        </p:nvGraphicFramePr>
        <p:xfrm>
          <a:off x="3347416" y="7852257"/>
          <a:ext cx="3090378" cy="1150928"/>
        </p:xfrm>
        <a:graphic>
          <a:graphicData uri="http://schemas.openxmlformats.org/drawingml/2006/table">
            <a:tbl>
              <a:tblPr firstRow="1" bandRow="1">
                <a:tableStyleId>{69012ECD-51FC-41F1-AA8D-1B2483CD663E}</a:tableStyleId>
              </a:tblPr>
              <a:tblGrid>
                <a:gridCol w="1353992">
                  <a:extLst>
                    <a:ext uri="{9D8B030D-6E8A-4147-A177-3AD203B41FA5}">
                      <a16:colId xmlns:a16="http://schemas.microsoft.com/office/drawing/2014/main" val="3363707056"/>
                    </a:ext>
                  </a:extLst>
                </a:gridCol>
                <a:gridCol w="1736386">
                  <a:extLst>
                    <a:ext uri="{9D8B030D-6E8A-4147-A177-3AD203B41FA5}">
                      <a16:colId xmlns:a16="http://schemas.microsoft.com/office/drawing/2014/main" val="3458592650"/>
                    </a:ext>
                  </a:extLst>
                </a:gridCol>
              </a:tblGrid>
              <a:tr h="270724">
                <a:tc gridSpan="2">
                  <a:txBody>
                    <a:bodyPr/>
                    <a:lstStyle/>
                    <a:p>
                      <a:pPr algn="ctr"/>
                      <a:r>
                        <a:rPr lang="fr-CA" sz="1200" dirty="0"/>
                        <a:t>Vocabulaire mathématique</a:t>
                      </a:r>
                      <a:endParaRPr lang="fr-CA" sz="1200" dirty="0">
                        <a:latin typeface="Calibri" pitchFamily="34" charset="0"/>
                        <a:cs typeface="Calibri" pitchFamily="34" charset="0"/>
                      </a:endParaRPr>
                    </a:p>
                  </a:txBody>
                  <a:tcPr anchor="ctr"/>
                </a:tc>
                <a:tc hMerge="1">
                  <a:txBody>
                    <a:bodyPr/>
                    <a:lstStyle/>
                    <a:p>
                      <a:endParaRPr lang="fr-CA"/>
                    </a:p>
                  </a:txBody>
                  <a:tcPr/>
                </a:tc>
                <a:extLst>
                  <a:ext uri="{0D108BD9-81ED-4DB2-BD59-A6C34878D82A}">
                    <a16:rowId xmlns:a16="http://schemas.microsoft.com/office/drawing/2014/main" val="891573495"/>
                  </a:ext>
                </a:extLst>
              </a:tr>
              <a:tr h="876608">
                <a:tc>
                  <a:txBody>
                    <a:bodyPr/>
                    <a:lstStyle/>
                    <a:p>
                      <a:pPr marL="171450" indent="-171450">
                        <a:buFontTx/>
                        <a:buChar char="-"/>
                      </a:pPr>
                      <a:r>
                        <a:rPr lang="fr-CA" sz="1200" dirty="0"/>
                        <a:t>Diagramme à bandes</a:t>
                      </a:r>
                    </a:p>
                    <a:p>
                      <a:pPr marL="171450" indent="-171450">
                        <a:buFontTx/>
                        <a:buChar char="-"/>
                      </a:pPr>
                      <a:r>
                        <a:rPr lang="fr-CA" sz="1200" dirty="0"/>
                        <a:t>Diagramme à ligne brisée</a:t>
                      </a:r>
                      <a:endParaRPr lang="fr-CA" sz="1200" dirty="0">
                        <a:latin typeface="Calibri" pitchFamily="34" charset="0"/>
                        <a:cs typeface="Calibri"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200" dirty="0"/>
                        <a:t>Millimètre (mm)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CA" sz="1200" dirty="0"/>
                        <a:t>Degré Celsius (ºC)</a:t>
                      </a:r>
                    </a:p>
                    <a:p>
                      <a:endParaRPr lang="fr-CA" sz="1200" dirty="0">
                        <a:latin typeface="Calibri" pitchFamily="34" charset="0"/>
                        <a:cs typeface="Calibri" pitchFamily="34" charset="0"/>
                      </a:endParaRPr>
                    </a:p>
                  </a:txBody>
                  <a:tcPr/>
                </a:tc>
                <a:extLst>
                  <a:ext uri="{0D108BD9-81ED-4DB2-BD59-A6C34878D82A}">
                    <a16:rowId xmlns:a16="http://schemas.microsoft.com/office/drawing/2014/main" val="2835673109"/>
                  </a:ext>
                </a:extLst>
              </a:tr>
            </a:tbl>
          </a:graphicData>
        </a:graphic>
      </p:graphicFrame>
      <p:graphicFrame>
        <p:nvGraphicFramePr>
          <p:cNvPr id="12" name="Tableau 11">
            <a:extLst>
              <a:ext uri="{FF2B5EF4-FFF2-40B4-BE49-F238E27FC236}">
                <a16:creationId xmlns:a16="http://schemas.microsoft.com/office/drawing/2014/main" id="{24656E8D-C431-4DA5-86C5-6A7D561FECBB}"/>
              </a:ext>
            </a:extLst>
          </p:cNvPr>
          <p:cNvGraphicFramePr>
            <a:graphicFrameLocks noGrp="1"/>
          </p:cNvGraphicFramePr>
          <p:nvPr>
            <p:custDataLst>
              <p:tags r:id="rId6"/>
            </p:custDataLst>
          </p:nvPr>
        </p:nvGraphicFramePr>
        <p:xfrm>
          <a:off x="76199" y="745093"/>
          <a:ext cx="6677023" cy="745387"/>
        </p:xfrm>
        <a:graphic>
          <a:graphicData uri="http://schemas.openxmlformats.org/drawingml/2006/table">
            <a:tbl>
              <a:tblPr firstRow="1" bandRow="1">
                <a:tableStyleId>{69012ECD-51FC-41F1-AA8D-1B2483CD663E}</a:tableStyleId>
              </a:tblPr>
              <a:tblGrid>
                <a:gridCol w="6677023">
                  <a:extLst>
                    <a:ext uri="{9D8B030D-6E8A-4147-A177-3AD203B41FA5}">
                      <a16:colId xmlns:a16="http://schemas.microsoft.com/office/drawing/2014/main" val="3363707056"/>
                    </a:ext>
                  </a:extLst>
                </a:gridCol>
              </a:tblGrid>
              <a:tr h="288187">
                <a:tc>
                  <a:txBody>
                    <a:bodyPr/>
                    <a:lstStyle/>
                    <a:p>
                      <a:pPr algn="l"/>
                      <a:r>
                        <a:rPr lang="fr-CA" sz="1200" dirty="0"/>
                        <a:t>Intention pédagogique</a:t>
                      </a:r>
                      <a:endParaRPr lang="fr-CA" sz="1200" dirty="0">
                        <a:latin typeface="Calibri" pitchFamily="34" charset="0"/>
                        <a:cs typeface="Calibri" pitchFamily="34" charset="0"/>
                      </a:endParaRPr>
                    </a:p>
                  </a:txBody>
                  <a:tcPr anchor="ctr"/>
                </a:tc>
                <a:extLst>
                  <a:ext uri="{0D108BD9-81ED-4DB2-BD59-A6C34878D82A}">
                    <a16:rowId xmlns:a16="http://schemas.microsoft.com/office/drawing/2014/main" val="891573495"/>
                  </a:ext>
                </a:extLst>
              </a:tr>
              <a:tr h="288187">
                <a:tc>
                  <a:txBody>
                    <a:bodyPr/>
                    <a:lstStyle/>
                    <a:p>
                      <a:pPr marL="0" indent="0" algn="just">
                        <a:spcBef>
                          <a:spcPts val="0"/>
                        </a:spcBef>
                        <a:buNone/>
                      </a:pPr>
                      <a:r>
                        <a:rPr lang="fr-CA" sz="1200" dirty="0">
                          <a:ea typeface="Tahoma" panose="020B0604030504040204" pitchFamily="34" charset="0"/>
                          <a:cs typeface="Calibri" pitchFamily="34" charset="0"/>
                        </a:rPr>
                        <a:t>Utiliser des outils de mesures afin d’analyser des données météorologiques (force et direction du vent, précipitations, température).</a:t>
                      </a:r>
                    </a:p>
                  </a:txBody>
                  <a:tcPr anchor="ctr"/>
                </a:tc>
                <a:extLst>
                  <a:ext uri="{0D108BD9-81ED-4DB2-BD59-A6C34878D82A}">
                    <a16:rowId xmlns:a16="http://schemas.microsoft.com/office/drawing/2014/main" val="10001"/>
                  </a:ext>
                </a:extLst>
              </a:tr>
            </a:tbl>
          </a:graphicData>
        </a:graphic>
      </p:graphicFrame>
      <p:graphicFrame>
        <p:nvGraphicFramePr>
          <p:cNvPr id="14" name="Tableau 13">
            <a:extLst>
              <a:ext uri="{FF2B5EF4-FFF2-40B4-BE49-F238E27FC236}">
                <a16:creationId xmlns:a16="http://schemas.microsoft.com/office/drawing/2014/main" id="{24656E8D-C431-4DA5-86C5-6A7D561FECBB}"/>
              </a:ext>
            </a:extLst>
          </p:cNvPr>
          <p:cNvGraphicFramePr>
            <a:graphicFrameLocks noGrp="1"/>
          </p:cNvGraphicFramePr>
          <p:nvPr>
            <p:custDataLst>
              <p:tags r:id="rId7"/>
            </p:custDataLst>
          </p:nvPr>
        </p:nvGraphicFramePr>
        <p:xfrm>
          <a:off x="76199" y="1598430"/>
          <a:ext cx="6677023" cy="1080667"/>
        </p:xfrm>
        <a:graphic>
          <a:graphicData uri="http://schemas.openxmlformats.org/drawingml/2006/table">
            <a:tbl>
              <a:tblPr firstRow="1" bandRow="1">
                <a:tableStyleId>{69012ECD-51FC-41F1-AA8D-1B2483CD663E}</a:tableStyleId>
              </a:tblPr>
              <a:tblGrid>
                <a:gridCol w="6677023">
                  <a:extLst>
                    <a:ext uri="{9D8B030D-6E8A-4147-A177-3AD203B41FA5}">
                      <a16:colId xmlns:a16="http://schemas.microsoft.com/office/drawing/2014/main" val="3363707056"/>
                    </a:ext>
                  </a:extLst>
                </a:gridCol>
              </a:tblGrid>
              <a:tr h="288187">
                <a:tc>
                  <a:txBody>
                    <a:bodyPr/>
                    <a:lstStyle/>
                    <a:p>
                      <a:pPr algn="l">
                        <a:spcAft>
                          <a:spcPts val="600"/>
                        </a:spcAft>
                      </a:pPr>
                      <a:r>
                        <a:rPr lang="fr-CA" sz="1200" dirty="0">
                          <a:latin typeface="+mn-lt"/>
                          <a:cs typeface="+mn-cs"/>
                        </a:rPr>
                        <a:t>Objectifs</a:t>
                      </a:r>
                      <a:r>
                        <a:rPr lang="fr-CA" sz="1200" baseline="0" dirty="0">
                          <a:latin typeface="+mn-lt"/>
                          <a:cs typeface="+mn-cs"/>
                        </a:rPr>
                        <a:t> </a:t>
                      </a:r>
                      <a:endParaRPr lang="fr-CA" sz="1200" dirty="0">
                        <a:latin typeface="Calibri" pitchFamily="34" charset="0"/>
                        <a:cs typeface="Calibri" pitchFamily="34" charset="0"/>
                      </a:endParaRPr>
                    </a:p>
                  </a:txBody>
                  <a:tcPr anchor="ctr"/>
                </a:tc>
                <a:extLst>
                  <a:ext uri="{0D108BD9-81ED-4DB2-BD59-A6C34878D82A}">
                    <a16:rowId xmlns:a16="http://schemas.microsoft.com/office/drawing/2014/main" val="891573495"/>
                  </a:ext>
                </a:extLst>
              </a:tr>
              <a:tr h="288187">
                <a:tc>
                  <a:txBody>
                    <a:bodyPr/>
                    <a:lstStyle/>
                    <a:p>
                      <a:pPr marL="0" indent="0" algn="just">
                        <a:spcBef>
                          <a:spcPts val="0"/>
                        </a:spcBef>
                        <a:spcAft>
                          <a:spcPts val="600"/>
                        </a:spcAft>
                        <a:buNone/>
                      </a:pPr>
                      <a:r>
                        <a:rPr lang="fr-CA" sz="1200" dirty="0">
                          <a:latin typeface="Calibri" pitchFamily="34" charset="0"/>
                        </a:rPr>
                        <a:t>Compréhension de base du thermomètre, de la girouette, de l’anémomètre et du pluviomètre.</a:t>
                      </a:r>
                    </a:p>
                    <a:p>
                      <a:pPr marL="0" indent="0" algn="just">
                        <a:spcBef>
                          <a:spcPts val="0"/>
                        </a:spcBef>
                        <a:spcAft>
                          <a:spcPts val="600"/>
                        </a:spcAft>
                        <a:buNone/>
                      </a:pPr>
                      <a:r>
                        <a:rPr lang="fr-CA" sz="1200" dirty="0">
                          <a:latin typeface="Calibri" pitchFamily="34" charset="0"/>
                        </a:rPr>
                        <a:t>Apprendre à collecter des données sur plusieurs semaines.</a:t>
                      </a:r>
                    </a:p>
                    <a:p>
                      <a:pPr marL="0" indent="0" algn="just">
                        <a:spcBef>
                          <a:spcPts val="0"/>
                        </a:spcBef>
                        <a:spcAft>
                          <a:spcPts val="600"/>
                        </a:spcAft>
                        <a:buNone/>
                      </a:pPr>
                      <a:r>
                        <a:rPr lang="fr-CA" sz="1200" dirty="0">
                          <a:latin typeface="Calibri" pitchFamily="34" charset="0"/>
                        </a:rPr>
                        <a:t>Associer chaque instrument de mesure à sa fonction et à son unité de mesure.</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28958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p:cNvSpPr>
            <a:spLocks noGrp="1"/>
          </p:cNvSpPr>
          <p:nvPr>
            <p:ph type="title"/>
            <p:custDataLst>
              <p:tags r:id="rId1"/>
            </p:custDataLst>
          </p:nvPr>
        </p:nvSpPr>
        <p:spPr>
          <a:xfrm>
            <a:off x="0" y="0"/>
            <a:ext cx="5485210" cy="1003300"/>
          </a:xfrm>
        </p:spPr>
        <p:txBody>
          <a:bodyPr/>
          <a:lstStyle/>
          <a:p>
            <a:pPr algn="l"/>
            <a:r>
              <a:rPr lang="fr-CA" sz="3000" dirty="0"/>
              <a:t>Fiche théorique 2</a:t>
            </a:r>
            <a:br>
              <a:rPr lang="fr-CA" sz="3000" dirty="0"/>
            </a:br>
            <a:r>
              <a:rPr lang="fr-CA" sz="2400" dirty="0">
                <a:cs typeface="Calibri" pitchFamily="34" charset="0"/>
              </a:rPr>
              <a:t>Le diagramme à ligne brisée</a:t>
            </a:r>
            <a:endParaRPr lang="fr-CA" sz="3000" dirty="0"/>
          </a:p>
        </p:txBody>
      </p:sp>
      <p:sp>
        <p:nvSpPr>
          <p:cNvPr id="7" name="Espace réservé du contenu 6"/>
          <p:cNvSpPr>
            <a:spLocks noGrp="1"/>
          </p:cNvSpPr>
          <p:nvPr>
            <p:ph sz="half" idx="1"/>
            <p:custDataLst>
              <p:tags r:id="rId2"/>
            </p:custDataLst>
          </p:nvPr>
        </p:nvSpPr>
        <p:spPr>
          <a:xfrm>
            <a:off x="285751" y="1644818"/>
            <a:ext cx="6353174" cy="5784682"/>
          </a:xfrm>
        </p:spPr>
        <p:txBody>
          <a:bodyPr>
            <a:noAutofit/>
          </a:bodyPr>
          <a:lstStyle/>
          <a:p>
            <a:pPr marL="0" indent="0" algn="just">
              <a:spcBef>
                <a:spcPts val="0"/>
              </a:spcBef>
              <a:buNone/>
            </a:pPr>
            <a:r>
              <a:rPr lang="fr-CA" sz="1400" dirty="0">
                <a:cs typeface="Calibri" pitchFamily="34" charset="0"/>
              </a:rPr>
              <a:t>Le diagramme à ligne brisée est un mode de représentation des données.</a:t>
            </a:r>
          </a:p>
          <a:p>
            <a:pPr marL="0" indent="0" algn="just">
              <a:spcBef>
                <a:spcPts val="0"/>
              </a:spcBef>
              <a:buNone/>
            </a:pPr>
            <a:endParaRPr lang="fr-CA" sz="1400" dirty="0">
              <a:cs typeface="Calibri" pitchFamily="34" charset="0"/>
            </a:endParaRPr>
          </a:p>
          <a:p>
            <a:pPr marL="0" indent="0" algn="just">
              <a:spcBef>
                <a:spcPts val="0"/>
              </a:spcBef>
              <a:buNone/>
            </a:pPr>
            <a:r>
              <a:rPr lang="fr-CA" sz="1400" dirty="0">
                <a:cs typeface="Calibri" pitchFamily="34" charset="0"/>
              </a:rPr>
              <a:t>On l’utilise généralement pour représenter l’évolution de certaines données par rapport à un autre facteur, comme le temps. C’est entre autres ce qui le distingue du diagramme à bandes, qui n’implique généralement pas « d’évolution ».</a:t>
            </a:r>
          </a:p>
          <a:p>
            <a:pPr marL="0" indent="0" algn="just">
              <a:spcBef>
                <a:spcPts val="0"/>
              </a:spcBef>
              <a:buNone/>
            </a:pPr>
            <a:endParaRPr lang="fr-CA" sz="1400" dirty="0">
              <a:cs typeface="Calibri" pitchFamily="34" charset="0"/>
            </a:endParaRPr>
          </a:p>
          <a:p>
            <a:pPr marL="0" indent="0" algn="just">
              <a:spcBef>
                <a:spcPts val="0"/>
              </a:spcBef>
              <a:buNone/>
            </a:pPr>
            <a:r>
              <a:rPr lang="fr-CA" sz="1400" dirty="0">
                <a:cs typeface="Calibri" pitchFamily="34" charset="0"/>
              </a:rPr>
              <a:t>Dans un diagramme à ligne brisée, on retrouve:</a:t>
            </a:r>
          </a:p>
          <a:p>
            <a:pPr algn="just">
              <a:spcBef>
                <a:spcPts val="0"/>
              </a:spcBef>
              <a:buFontTx/>
              <a:buChar char="-"/>
            </a:pPr>
            <a:r>
              <a:rPr lang="fr-CA" sz="1400" dirty="0">
                <a:cs typeface="Calibri" pitchFamily="34" charset="0"/>
              </a:rPr>
              <a:t>Un titre pour le diagramme</a:t>
            </a:r>
          </a:p>
          <a:p>
            <a:pPr algn="just">
              <a:spcBef>
                <a:spcPts val="0"/>
              </a:spcBef>
              <a:buFontTx/>
              <a:buChar char="-"/>
            </a:pPr>
            <a:r>
              <a:rPr lang="fr-CA" sz="1400" dirty="0">
                <a:cs typeface="Calibri" pitchFamily="34" charset="0"/>
              </a:rPr>
              <a:t>Un titre pour chaque axe (et l’unité de mesure entre parenthèses, s’il y a lieu)</a:t>
            </a:r>
          </a:p>
          <a:p>
            <a:pPr algn="just">
              <a:spcBef>
                <a:spcPts val="0"/>
              </a:spcBef>
              <a:buFontTx/>
              <a:buChar char="-"/>
            </a:pPr>
            <a:r>
              <a:rPr lang="fr-CA" sz="1400" dirty="0">
                <a:cs typeface="Calibri" pitchFamily="34" charset="0"/>
              </a:rPr>
              <a:t>Sur chaque axe : des graduations régulières</a:t>
            </a:r>
          </a:p>
          <a:p>
            <a:pPr algn="just">
              <a:spcBef>
                <a:spcPts val="0"/>
              </a:spcBef>
              <a:buFontTx/>
              <a:buChar char="-"/>
            </a:pPr>
            <a:r>
              <a:rPr lang="fr-CA" sz="1400" dirty="0">
                <a:cs typeface="Calibri" pitchFamily="34" charset="0"/>
              </a:rPr>
              <a:t>Chaque donnée représentée par un point, et des segments qui relient ces points pour former une ligne brisée</a:t>
            </a:r>
          </a:p>
          <a:p>
            <a:pPr algn="just">
              <a:spcBef>
                <a:spcPts val="0"/>
              </a:spcBef>
              <a:buFontTx/>
              <a:buChar char="-"/>
            </a:pPr>
            <a:endParaRPr lang="fr-CA" sz="1400" dirty="0">
              <a:cs typeface="Calibri" pitchFamily="34" charset="0"/>
            </a:endParaRPr>
          </a:p>
          <a:p>
            <a:pPr marL="0" indent="0" algn="just">
              <a:spcBef>
                <a:spcPts val="0"/>
              </a:spcBef>
              <a:buNone/>
            </a:pPr>
            <a:r>
              <a:rPr lang="fr-CA" sz="1400" dirty="0">
                <a:cs typeface="Calibri" pitchFamily="34" charset="0"/>
              </a:rPr>
              <a:t>Dans la vie quotidienne, on peut voir des diagrammes à ligne brisée dans différents milieux, notamment en finance et en météorologie. </a:t>
            </a:r>
          </a:p>
          <a:p>
            <a:pPr marL="0" indent="0" algn="just">
              <a:spcBef>
                <a:spcPts val="0"/>
              </a:spcBef>
              <a:buNone/>
            </a:pPr>
            <a:endParaRPr lang="fr-CA" sz="1400" dirty="0">
              <a:cs typeface="Calibri" pitchFamily="34" charset="0"/>
            </a:endParaRPr>
          </a:p>
          <a:p>
            <a:pPr marL="0" indent="0" algn="just">
              <a:spcBef>
                <a:spcPts val="0"/>
              </a:spcBef>
              <a:buNone/>
            </a:pPr>
            <a:r>
              <a:rPr lang="fr-CA" sz="1400" dirty="0">
                <a:cs typeface="Calibri" pitchFamily="34" charset="0"/>
              </a:rPr>
              <a:t>La fiche théorique 3a présente un exemple de diagramme à ligne brisée.</a:t>
            </a:r>
          </a:p>
          <a:p>
            <a:pPr marL="0" indent="0" algn="just">
              <a:spcBef>
                <a:spcPts val="0"/>
              </a:spcBef>
              <a:buNone/>
            </a:pPr>
            <a:endParaRPr lang="fr-CA" sz="1400" dirty="0">
              <a:cs typeface="Calibri" pitchFamily="34" charset="0"/>
            </a:endParaRPr>
          </a:p>
          <a:p>
            <a:pPr marL="0" indent="0" algn="just">
              <a:spcBef>
                <a:spcPts val="0"/>
              </a:spcBef>
              <a:buNone/>
            </a:pPr>
            <a:r>
              <a:rPr lang="fr-CA" sz="1400" dirty="0">
                <a:cs typeface="Calibri" pitchFamily="34" charset="0"/>
              </a:rPr>
              <a:t>Remarque : Nous avons choisi d’utiliser le diagramme à ligne brisée pour illustrer la dépendance entre la température et la date (et l’évolution de la température selon le temps qui passe). Toutefois, nous avons opté pour le diagramme à bandes dans le cas des précipitations et de la vitesse du vent (comme sur les fiches théoriques 3b et 3c), car il s’agit davantage de décrire des situations de façon ponctuelle qu’une évolution.</a:t>
            </a:r>
          </a:p>
          <a:p>
            <a:endParaRPr lang="fr-CA" sz="1400" dirty="0">
              <a:cs typeface="Calibri" pitchFamily="34" charset="0"/>
            </a:endParaRPr>
          </a:p>
        </p:txBody>
      </p:sp>
      <p:sp>
        <p:nvSpPr>
          <p:cNvPr id="5" name="Espace réservé du numéro de diapositive 4"/>
          <p:cNvSpPr>
            <a:spLocks noGrp="1"/>
          </p:cNvSpPr>
          <p:nvPr>
            <p:ph type="sldNum" sz="quarter" idx="12"/>
            <p:custDataLst>
              <p:tags r:id="rId3"/>
            </p:custDataLst>
          </p:nvPr>
        </p:nvSpPr>
        <p:spPr>
          <a:xfrm>
            <a:off x="5254183" y="8008203"/>
            <a:ext cx="1603817" cy="1135797"/>
          </a:xfrm>
        </p:spPr>
        <p:txBody>
          <a:bodyPr/>
          <a:lstStyle/>
          <a:p>
            <a:fld id="{027FB875-5C85-AB42-9DC5-178568A424B8}" type="slidenum">
              <a:rPr lang="en-US" smtClean="0"/>
              <a:pPr/>
              <a:t>30</a:t>
            </a:fld>
            <a:endParaRPr lang="en-US" dirty="0"/>
          </a:p>
        </p:txBody>
      </p:sp>
    </p:spTree>
    <p:extLst>
      <p:ext uri="{BB962C8B-B14F-4D97-AF65-F5344CB8AC3E}">
        <p14:creationId xmlns:p14="http://schemas.microsoft.com/office/powerpoint/2010/main" val="3575476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p:custDataLst>
              <p:tags r:id="rId1"/>
            </p:custDataLst>
          </p:nvPr>
        </p:nvSpPr>
        <p:spPr bwMode="auto">
          <a:xfrm>
            <a:off x="3541979" y="8372607"/>
            <a:ext cx="725214" cy="4318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ctr"/>
            <a:r>
              <a:rPr lang="fr-CA" sz="1500">
                <a:latin typeface="Arial" panose="020B0604020202020204" pitchFamily="34" charset="0"/>
                <a:cs typeface="Arial" panose="020B0604020202020204" pitchFamily="34" charset="0"/>
              </a:rPr>
              <a:t>Date</a:t>
            </a:r>
            <a:endParaRPr lang="fr-CA" sz="1500" dirty="0">
              <a:latin typeface="Arial" panose="020B0604020202020204" pitchFamily="34" charset="0"/>
              <a:cs typeface="Arial" panose="020B0604020202020204" pitchFamily="34" charset="0"/>
            </a:endParaRPr>
          </a:p>
        </p:txBody>
      </p:sp>
      <p:sp>
        <p:nvSpPr>
          <p:cNvPr id="13" name="Rectangle 2"/>
          <p:cNvSpPr>
            <a:spLocks noChangeArrowheads="1"/>
          </p:cNvSpPr>
          <p:nvPr>
            <p:custDataLst>
              <p:tags r:id="rId2"/>
            </p:custDataLst>
          </p:nvPr>
        </p:nvSpPr>
        <p:spPr bwMode="auto">
          <a:xfrm>
            <a:off x="169726" y="2890685"/>
            <a:ext cx="513195" cy="22915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anchor="ctr" anchorCtr="0" compatLnSpc="1">
            <a:prstTxWarp prst="textNoShape">
              <a:avLst/>
            </a:prstTxWarp>
          </a:bodyPr>
          <a:lstStyle/>
          <a:p>
            <a:pPr algn="ctr"/>
            <a:r>
              <a:rPr lang="fr-CA" sz="1500">
                <a:latin typeface="Arial" panose="020B0604020202020204" pitchFamily="34" charset="0"/>
                <a:cs typeface="Arial" panose="020B0604020202020204" pitchFamily="34" charset="0"/>
              </a:rPr>
              <a:t>Température (°</a:t>
            </a:r>
            <a:r>
              <a:rPr lang="fr-CA" sz="1500" dirty="0">
                <a:latin typeface="Arial" panose="020B0604020202020204" pitchFamily="34" charset="0"/>
                <a:cs typeface="Arial" panose="020B0604020202020204" pitchFamily="34" charset="0"/>
              </a:rPr>
              <a:t>C)</a:t>
            </a:r>
          </a:p>
        </p:txBody>
      </p:sp>
      <p:graphicFrame>
        <p:nvGraphicFramePr>
          <p:cNvPr id="15" name="Tableau 14"/>
          <p:cNvGraphicFramePr>
            <a:graphicFrameLocks noGrp="1"/>
          </p:cNvGraphicFramePr>
          <p:nvPr>
            <p:custDataLst>
              <p:tags r:id="rId3"/>
            </p:custDataLst>
            <p:extLst>
              <p:ext uri="{D42A27DB-BD31-4B8C-83A1-F6EECF244321}">
                <p14:modId xmlns:p14="http://schemas.microsoft.com/office/powerpoint/2010/main" val="1388899805"/>
              </p:ext>
            </p:extLst>
          </p:nvPr>
        </p:nvGraphicFramePr>
        <p:xfrm>
          <a:off x="1126985" y="2198183"/>
          <a:ext cx="5550205" cy="5976365"/>
        </p:xfrm>
        <a:graphic>
          <a:graphicData uri="http://schemas.openxmlformats.org/drawingml/2006/table">
            <a:tbl>
              <a:tblPr/>
              <a:tblGrid>
                <a:gridCol w="264102">
                  <a:extLst>
                    <a:ext uri="{9D8B030D-6E8A-4147-A177-3AD203B41FA5}">
                      <a16:colId xmlns:a16="http://schemas.microsoft.com/office/drawing/2014/main" val="20000"/>
                    </a:ext>
                  </a:extLst>
                </a:gridCol>
                <a:gridCol w="264102">
                  <a:extLst>
                    <a:ext uri="{9D8B030D-6E8A-4147-A177-3AD203B41FA5}">
                      <a16:colId xmlns:a16="http://schemas.microsoft.com/office/drawing/2014/main" val="20001"/>
                    </a:ext>
                  </a:extLst>
                </a:gridCol>
                <a:gridCol w="264102">
                  <a:extLst>
                    <a:ext uri="{9D8B030D-6E8A-4147-A177-3AD203B41FA5}">
                      <a16:colId xmlns:a16="http://schemas.microsoft.com/office/drawing/2014/main" val="20002"/>
                    </a:ext>
                  </a:extLst>
                </a:gridCol>
                <a:gridCol w="264102">
                  <a:extLst>
                    <a:ext uri="{9D8B030D-6E8A-4147-A177-3AD203B41FA5}">
                      <a16:colId xmlns:a16="http://schemas.microsoft.com/office/drawing/2014/main" val="20003"/>
                    </a:ext>
                  </a:extLst>
                </a:gridCol>
                <a:gridCol w="264341">
                  <a:extLst>
                    <a:ext uri="{9D8B030D-6E8A-4147-A177-3AD203B41FA5}">
                      <a16:colId xmlns:a16="http://schemas.microsoft.com/office/drawing/2014/main" val="20004"/>
                    </a:ext>
                  </a:extLst>
                </a:gridCol>
                <a:gridCol w="264341">
                  <a:extLst>
                    <a:ext uri="{9D8B030D-6E8A-4147-A177-3AD203B41FA5}">
                      <a16:colId xmlns:a16="http://schemas.microsoft.com/office/drawing/2014/main" val="20005"/>
                    </a:ext>
                  </a:extLst>
                </a:gridCol>
                <a:gridCol w="264341">
                  <a:extLst>
                    <a:ext uri="{9D8B030D-6E8A-4147-A177-3AD203B41FA5}">
                      <a16:colId xmlns:a16="http://schemas.microsoft.com/office/drawing/2014/main" val="20006"/>
                    </a:ext>
                  </a:extLst>
                </a:gridCol>
                <a:gridCol w="264341">
                  <a:extLst>
                    <a:ext uri="{9D8B030D-6E8A-4147-A177-3AD203B41FA5}">
                      <a16:colId xmlns:a16="http://schemas.microsoft.com/office/drawing/2014/main" val="20007"/>
                    </a:ext>
                  </a:extLst>
                </a:gridCol>
                <a:gridCol w="264341">
                  <a:extLst>
                    <a:ext uri="{9D8B030D-6E8A-4147-A177-3AD203B41FA5}">
                      <a16:colId xmlns:a16="http://schemas.microsoft.com/office/drawing/2014/main" val="20008"/>
                    </a:ext>
                  </a:extLst>
                </a:gridCol>
                <a:gridCol w="264341">
                  <a:extLst>
                    <a:ext uri="{9D8B030D-6E8A-4147-A177-3AD203B41FA5}">
                      <a16:colId xmlns:a16="http://schemas.microsoft.com/office/drawing/2014/main" val="20009"/>
                    </a:ext>
                  </a:extLst>
                </a:gridCol>
                <a:gridCol w="264341">
                  <a:extLst>
                    <a:ext uri="{9D8B030D-6E8A-4147-A177-3AD203B41FA5}">
                      <a16:colId xmlns:a16="http://schemas.microsoft.com/office/drawing/2014/main" val="20010"/>
                    </a:ext>
                  </a:extLst>
                </a:gridCol>
                <a:gridCol w="264341">
                  <a:extLst>
                    <a:ext uri="{9D8B030D-6E8A-4147-A177-3AD203B41FA5}">
                      <a16:colId xmlns:a16="http://schemas.microsoft.com/office/drawing/2014/main" val="20011"/>
                    </a:ext>
                  </a:extLst>
                </a:gridCol>
                <a:gridCol w="264341">
                  <a:extLst>
                    <a:ext uri="{9D8B030D-6E8A-4147-A177-3AD203B41FA5}">
                      <a16:colId xmlns:a16="http://schemas.microsoft.com/office/drawing/2014/main" val="20012"/>
                    </a:ext>
                  </a:extLst>
                </a:gridCol>
                <a:gridCol w="264341">
                  <a:extLst>
                    <a:ext uri="{9D8B030D-6E8A-4147-A177-3AD203B41FA5}">
                      <a16:colId xmlns:a16="http://schemas.microsoft.com/office/drawing/2014/main" val="20013"/>
                    </a:ext>
                  </a:extLst>
                </a:gridCol>
                <a:gridCol w="264341">
                  <a:extLst>
                    <a:ext uri="{9D8B030D-6E8A-4147-A177-3AD203B41FA5}">
                      <a16:colId xmlns:a16="http://schemas.microsoft.com/office/drawing/2014/main" val="20014"/>
                    </a:ext>
                  </a:extLst>
                </a:gridCol>
                <a:gridCol w="264341">
                  <a:extLst>
                    <a:ext uri="{9D8B030D-6E8A-4147-A177-3AD203B41FA5}">
                      <a16:colId xmlns:a16="http://schemas.microsoft.com/office/drawing/2014/main" val="20015"/>
                    </a:ext>
                  </a:extLst>
                </a:gridCol>
                <a:gridCol w="264341">
                  <a:extLst>
                    <a:ext uri="{9D8B030D-6E8A-4147-A177-3AD203B41FA5}">
                      <a16:colId xmlns:a16="http://schemas.microsoft.com/office/drawing/2014/main" val="20016"/>
                    </a:ext>
                  </a:extLst>
                </a:gridCol>
                <a:gridCol w="264341">
                  <a:extLst>
                    <a:ext uri="{9D8B030D-6E8A-4147-A177-3AD203B41FA5}">
                      <a16:colId xmlns:a16="http://schemas.microsoft.com/office/drawing/2014/main" val="20017"/>
                    </a:ext>
                  </a:extLst>
                </a:gridCol>
                <a:gridCol w="264341">
                  <a:extLst>
                    <a:ext uri="{9D8B030D-6E8A-4147-A177-3AD203B41FA5}">
                      <a16:colId xmlns:a16="http://schemas.microsoft.com/office/drawing/2014/main" val="20018"/>
                    </a:ext>
                  </a:extLst>
                </a:gridCol>
                <a:gridCol w="264341">
                  <a:extLst>
                    <a:ext uri="{9D8B030D-6E8A-4147-A177-3AD203B41FA5}">
                      <a16:colId xmlns:a16="http://schemas.microsoft.com/office/drawing/2014/main" val="20019"/>
                    </a:ext>
                  </a:extLst>
                </a:gridCol>
                <a:gridCol w="264341">
                  <a:extLst>
                    <a:ext uri="{9D8B030D-6E8A-4147-A177-3AD203B41FA5}">
                      <a16:colId xmlns:a16="http://schemas.microsoft.com/office/drawing/2014/main" val="20020"/>
                    </a:ext>
                  </a:extLst>
                </a:gridCol>
              </a:tblGrid>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49880">
                <a:tc>
                  <a:txBody>
                    <a:bodyPr/>
                    <a:lstStyle/>
                    <a:p>
                      <a:pPr algn="ctr">
                        <a:lnSpc>
                          <a:spcPct val="115000"/>
                        </a:lnSpc>
                        <a:spcAft>
                          <a:spcPts val="0"/>
                        </a:spcAft>
                      </a:pPr>
                      <a:endParaRPr lang="fr-CA" sz="800" dirty="0">
                        <a:latin typeface="Calibri" pitchFamily="34" charset="0"/>
                        <a:ea typeface="Calibri"/>
                        <a:cs typeface="Calibri" pitchFamily="34" charset="0"/>
                      </a:endParaRPr>
                    </a:p>
                  </a:txBody>
                  <a:tcPr marL="50303" marR="5030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a:txBody>
                    <a:bodyPr/>
                    <a:lstStyle/>
                    <a:p>
                      <a:pPr algn="ctr"/>
                      <a:r>
                        <a:rPr lang="fr-CA" sz="1200" dirty="0">
                          <a:latin typeface="Calibri" pitchFamily="34" charset="0"/>
                          <a:cs typeface="Calibri" pitchFamily="34" charset="0"/>
                        </a:rPr>
                        <a:t>15 août</a:t>
                      </a:r>
                    </a:p>
                  </a:txBody>
                  <a:tcPr marL="50303" marR="503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r>
                        <a:rPr lang="fr-CA" sz="1200" dirty="0">
                          <a:latin typeface="Calibri" pitchFamily="34" charset="0"/>
                          <a:cs typeface="Calibri" pitchFamily="34" charset="0"/>
                        </a:rPr>
                        <a:t>20</a:t>
                      </a:r>
                      <a:r>
                        <a:rPr lang="fr-CA" sz="1200" baseline="0" dirty="0">
                          <a:latin typeface="Calibri" pitchFamily="34" charset="0"/>
                          <a:cs typeface="Calibri" pitchFamily="34" charset="0"/>
                        </a:rPr>
                        <a:t> août</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dirty="0">
                          <a:latin typeface="Calibri" pitchFamily="34" charset="0"/>
                          <a:cs typeface="Calibri" pitchFamily="34" charset="0"/>
                        </a:rPr>
                        <a:t>25</a:t>
                      </a:r>
                      <a:r>
                        <a:rPr lang="fr-CA" sz="1200" baseline="0" dirty="0">
                          <a:latin typeface="Calibri" pitchFamily="34" charset="0"/>
                          <a:cs typeface="Calibri" pitchFamily="34" charset="0"/>
                        </a:rPr>
                        <a:t> août</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dirty="0">
                          <a:latin typeface="Calibri" pitchFamily="34" charset="0"/>
                          <a:cs typeface="Calibri" pitchFamily="34" charset="0"/>
                        </a:rPr>
                        <a:t>30</a:t>
                      </a:r>
                      <a:r>
                        <a:rPr lang="fr-CA" sz="1200" baseline="0" dirty="0">
                          <a:latin typeface="Calibri" pitchFamily="34" charset="0"/>
                          <a:cs typeface="Calibri" pitchFamily="34" charset="0"/>
                        </a:rPr>
                        <a:t> août</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aseline="0" dirty="0">
                          <a:latin typeface="Calibri" pitchFamily="34" charset="0"/>
                          <a:cs typeface="Calibri" pitchFamily="34" charset="0"/>
                        </a:rPr>
                        <a:t>4 septembre</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aseline="0" dirty="0">
                          <a:latin typeface="Calibri" pitchFamily="34" charset="0"/>
                          <a:cs typeface="Calibri" pitchFamily="34" charset="0"/>
                        </a:rPr>
                        <a:t>9 septembre</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aseline="0" dirty="0">
                          <a:latin typeface="Calibri" pitchFamily="34" charset="0"/>
                          <a:cs typeface="Calibri" pitchFamily="34" charset="0"/>
                        </a:rPr>
                        <a:t>14 septembre</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aseline="0" dirty="0">
                          <a:latin typeface="Calibri" pitchFamily="34" charset="0"/>
                          <a:cs typeface="Calibri" pitchFamily="34" charset="0"/>
                        </a:rPr>
                        <a:t>19 septembre</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aseline="0" dirty="0">
                          <a:latin typeface="Calibri" pitchFamily="34" charset="0"/>
                          <a:cs typeface="Calibri" pitchFamily="34" charset="0"/>
                        </a:rPr>
                        <a:t>24 septembre</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baseline="0" dirty="0">
                          <a:latin typeface="Calibri" pitchFamily="34" charset="0"/>
                          <a:cs typeface="Calibri" pitchFamily="34" charset="0"/>
                        </a:rPr>
                        <a:t>29 septembre</a:t>
                      </a:r>
                      <a:endParaRPr lang="fr-CA" sz="1200" dirty="0">
                        <a:latin typeface="Calibri" pitchFamily="34" charset="0"/>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A" sz="1200" dirty="0">
                          <a:latin typeface="Calibri" pitchFamily="34" charset="0"/>
                          <a:ea typeface="Calibri"/>
                          <a:cs typeface="Calibri" pitchFamily="34" charset="0"/>
                        </a:rPr>
                        <a:t>4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9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14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19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24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29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3 novembre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8 novembre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13 novembre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18 novembre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bl>
          </a:graphicData>
        </a:graphic>
      </p:graphicFrame>
      <p:sp>
        <p:nvSpPr>
          <p:cNvPr id="46" name="Titre 1"/>
          <p:cNvSpPr txBox="1">
            <a:spLocks/>
          </p:cNvSpPr>
          <p:nvPr>
            <p:custDataLst>
              <p:tags r:id="rId4"/>
            </p:custDataLst>
          </p:nvPr>
        </p:nvSpPr>
        <p:spPr>
          <a:xfrm>
            <a:off x="5454" y="-10214"/>
            <a:ext cx="6674745" cy="10452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a:lstStyle>
          <a:p>
            <a:pPr algn="l"/>
            <a:r>
              <a:rPr lang="fr-CA" sz="3000" dirty="0">
                <a:latin typeface="Calibri" pitchFamily="34" charset="0"/>
              </a:rPr>
              <a:t>Fiche théorique 3a</a:t>
            </a:r>
          </a:p>
          <a:p>
            <a:pPr algn="l"/>
            <a:r>
              <a:rPr lang="fr-CA" sz="2400" dirty="0">
                <a:latin typeface="Calibri" pitchFamily="34" charset="0"/>
                <a:cs typeface="Calibri" pitchFamily="34" charset="0"/>
              </a:rPr>
              <a:t>Exemple de résultats pour le facteur: température</a:t>
            </a:r>
            <a:endParaRPr lang="fr-CA" sz="3000" dirty="0">
              <a:latin typeface="Calibri" pitchFamily="34" charset="0"/>
            </a:endParaRPr>
          </a:p>
        </p:txBody>
      </p:sp>
      <p:sp>
        <p:nvSpPr>
          <p:cNvPr id="50" name="Espace réservé du numéro de diapositive 4"/>
          <p:cNvSpPr>
            <a:spLocks noGrp="1"/>
          </p:cNvSpPr>
          <p:nvPr>
            <p:ph type="sldNum" sz="quarter" idx="12"/>
            <p:custDataLst>
              <p:tags r:id="rId5"/>
            </p:custDataLst>
          </p:nvPr>
        </p:nvSpPr>
        <p:spPr>
          <a:xfrm>
            <a:off x="5282433" y="7992862"/>
            <a:ext cx="1566042" cy="1135797"/>
          </a:xfrm>
        </p:spPr>
        <p:txBody>
          <a:bodyPr/>
          <a:lstStyle/>
          <a:p>
            <a:fld id="{027FB875-5C85-AB42-9DC5-178568A424B8}" type="slidenum">
              <a:rPr lang="en-US" smtClean="0"/>
              <a:pPr/>
              <a:t>31</a:t>
            </a:fld>
            <a:endParaRPr lang="en-US" dirty="0"/>
          </a:p>
        </p:txBody>
      </p:sp>
      <p:cxnSp>
        <p:nvCxnSpPr>
          <p:cNvPr id="45" name="Connecteur droit avec flèche 44"/>
          <p:cNvCxnSpPr/>
          <p:nvPr>
            <p:custDataLst>
              <p:tags r:id="rId6"/>
            </p:custDataLst>
          </p:nvPr>
        </p:nvCxnSpPr>
        <p:spPr>
          <a:xfrm flipV="1">
            <a:off x="1403816" y="1896144"/>
            <a:ext cx="0" cy="41454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custDataLst>
              <p:tags r:id="rId7"/>
            </p:custDataLst>
          </p:nvPr>
        </p:nvCxnSpPr>
        <p:spPr>
          <a:xfrm>
            <a:off x="1394291" y="6041580"/>
            <a:ext cx="545418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e 2">
            <a:extLst>
              <a:ext uri="{FF2B5EF4-FFF2-40B4-BE49-F238E27FC236}">
                <a16:creationId xmlns:a16="http://schemas.microsoft.com/office/drawing/2014/main" id="{5653605F-D987-4841-A726-2132A3376943}"/>
              </a:ext>
            </a:extLst>
          </p:cNvPr>
          <p:cNvGrpSpPr/>
          <p:nvPr>
            <p:custDataLst>
              <p:tags r:id="rId8"/>
            </p:custDataLst>
          </p:nvPr>
        </p:nvGrpSpPr>
        <p:grpSpPr>
          <a:xfrm>
            <a:off x="826336" y="2045887"/>
            <a:ext cx="389080" cy="4129816"/>
            <a:chOff x="676208" y="2045887"/>
            <a:chExt cx="389080" cy="4129816"/>
          </a:xfrm>
        </p:grpSpPr>
        <p:sp>
          <p:nvSpPr>
            <p:cNvPr id="8" name="ZoneTexte 7"/>
            <p:cNvSpPr txBox="1"/>
            <p:nvPr/>
          </p:nvSpPr>
          <p:spPr>
            <a:xfrm>
              <a:off x="765206" y="5460554"/>
              <a:ext cx="261610" cy="276999"/>
            </a:xfrm>
            <a:prstGeom prst="rect">
              <a:avLst/>
            </a:prstGeom>
            <a:noFill/>
          </p:spPr>
          <p:txBody>
            <a:bodyPr wrap="none" rtlCol="0">
              <a:spAutoFit/>
            </a:bodyPr>
            <a:lstStyle/>
            <a:p>
              <a:r>
                <a:rPr lang="fr-FR" sz="1200" dirty="0">
                  <a:latin typeface="Calibri" pitchFamily="34" charset="0"/>
                </a:rPr>
                <a:t>3</a:t>
              </a:r>
            </a:p>
          </p:txBody>
        </p:sp>
        <p:sp>
          <p:nvSpPr>
            <p:cNvPr id="21" name="ZoneTexte 20"/>
            <p:cNvSpPr txBox="1"/>
            <p:nvPr/>
          </p:nvSpPr>
          <p:spPr>
            <a:xfrm>
              <a:off x="752051" y="5044156"/>
              <a:ext cx="261610" cy="276999"/>
            </a:xfrm>
            <a:prstGeom prst="rect">
              <a:avLst/>
            </a:prstGeom>
            <a:noFill/>
          </p:spPr>
          <p:txBody>
            <a:bodyPr wrap="none" rtlCol="0">
              <a:spAutoFit/>
            </a:bodyPr>
            <a:lstStyle/>
            <a:p>
              <a:r>
                <a:rPr lang="fr-FR" sz="1200" dirty="0">
                  <a:latin typeface="Calibri" pitchFamily="34" charset="0"/>
                </a:rPr>
                <a:t>6</a:t>
              </a:r>
            </a:p>
          </p:txBody>
        </p:sp>
        <p:sp>
          <p:nvSpPr>
            <p:cNvPr id="22" name="ZoneTexte 21"/>
            <p:cNvSpPr txBox="1"/>
            <p:nvPr/>
          </p:nvSpPr>
          <p:spPr>
            <a:xfrm>
              <a:off x="765206" y="4608710"/>
              <a:ext cx="300082" cy="276999"/>
            </a:xfrm>
            <a:prstGeom prst="rect">
              <a:avLst/>
            </a:prstGeom>
            <a:noFill/>
          </p:spPr>
          <p:txBody>
            <a:bodyPr wrap="none" rtlCol="0">
              <a:spAutoFit/>
            </a:bodyPr>
            <a:lstStyle/>
            <a:p>
              <a:r>
                <a:rPr lang="fr-FR" sz="1200" dirty="0">
                  <a:latin typeface="Calibri" pitchFamily="34" charset="0"/>
                </a:rPr>
                <a:t>9 </a:t>
              </a:r>
            </a:p>
          </p:txBody>
        </p:sp>
        <p:sp>
          <p:nvSpPr>
            <p:cNvPr id="23" name="ZoneTexte 22"/>
            <p:cNvSpPr txBox="1"/>
            <p:nvPr/>
          </p:nvSpPr>
          <p:spPr>
            <a:xfrm>
              <a:off x="702808" y="4187329"/>
              <a:ext cx="341760" cy="276999"/>
            </a:xfrm>
            <a:prstGeom prst="rect">
              <a:avLst/>
            </a:prstGeom>
            <a:noFill/>
          </p:spPr>
          <p:txBody>
            <a:bodyPr wrap="none" rtlCol="0">
              <a:spAutoFit/>
            </a:bodyPr>
            <a:lstStyle/>
            <a:p>
              <a:r>
                <a:rPr lang="fr-FR" sz="1200" dirty="0">
                  <a:latin typeface="Calibri" pitchFamily="34" charset="0"/>
                </a:rPr>
                <a:t>12</a:t>
              </a:r>
            </a:p>
          </p:txBody>
        </p:sp>
        <p:sp>
          <p:nvSpPr>
            <p:cNvPr id="24" name="ZoneTexte 23"/>
            <p:cNvSpPr txBox="1"/>
            <p:nvPr/>
          </p:nvSpPr>
          <p:spPr>
            <a:xfrm>
              <a:off x="676392" y="3761407"/>
              <a:ext cx="341760" cy="276999"/>
            </a:xfrm>
            <a:prstGeom prst="rect">
              <a:avLst/>
            </a:prstGeom>
            <a:noFill/>
          </p:spPr>
          <p:txBody>
            <a:bodyPr wrap="none" rtlCol="0">
              <a:spAutoFit/>
            </a:bodyPr>
            <a:lstStyle/>
            <a:p>
              <a:r>
                <a:rPr lang="fr-FR" sz="1200" dirty="0">
                  <a:latin typeface="Calibri" pitchFamily="34" charset="0"/>
                </a:rPr>
                <a:t>15</a:t>
              </a:r>
            </a:p>
          </p:txBody>
        </p:sp>
        <p:sp>
          <p:nvSpPr>
            <p:cNvPr id="25" name="ZoneTexte 24"/>
            <p:cNvSpPr txBox="1"/>
            <p:nvPr/>
          </p:nvSpPr>
          <p:spPr>
            <a:xfrm>
              <a:off x="687641" y="3335486"/>
              <a:ext cx="341760" cy="276999"/>
            </a:xfrm>
            <a:prstGeom prst="rect">
              <a:avLst/>
            </a:prstGeom>
            <a:noFill/>
          </p:spPr>
          <p:txBody>
            <a:bodyPr wrap="none" rtlCol="0">
              <a:spAutoFit/>
            </a:bodyPr>
            <a:lstStyle/>
            <a:p>
              <a:r>
                <a:rPr lang="fr-FR" sz="1200" dirty="0">
                  <a:latin typeface="Calibri" pitchFamily="34" charset="0"/>
                </a:rPr>
                <a:t>18</a:t>
              </a:r>
            </a:p>
          </p:txBody>
        </p:sp>
        <p:sp>
          <p:nvSpPr>
            <p:cNvPr id="26" name="ZoneTexte 25"/>
            <p:cNvSpPr txBox="1"/>
            <p:nvPr/>
          </p:nvSpPr>
          <p:spPr>
            <a:xfrm>
              <a:off x="676208" y="2906394"/>
              <a:ext cx="341760" cy="276999"/>
            </a:xfrm>
            <a:prstGeom prst="rect">
              <a:avLst/>
            </a:prstGeom>
            <a:noFill/>
          </p:spPr>
          <p:txBody>
            <a:bodyPr wrap="none" rtlCol="0">
              <a:spAutoFit/>
            </a:bodyPr>
            <a:lstStyle/>
            <a:p>
              <a:r>
                <a:rPr lang="fr-FR" sz="1200" dirty="0">
                  <a:latin typeface="Calibri" pitchFamily="34" charset="0"/>
                </a:rPr>
                <a:t>21</a:t>
              </a:r>
            </a:p>
          </p:txBody>
        </p:sp>
        <p:sp>
          <p:nvSpPr>
            <p:cNvPr id="27" name="ZoneTexte 26"/>
            <p:cNvSpPr txBox="1"/>
            <p:nvPr/>
          </p:nvSpPr>
          <p:spPr>
            <a:xfrm>
              <a:off x="693627" y="2475550"/>
              <a:ext cx="341760" cy="276999"/>
            </a:xfrm>
            <a:prstGeom prst="rect">
              <a:avLst/>
            </a:prstGeom>
            <a:noFill/>
          </p:spPr>
          <p:txBody>
            <a:bodyPr wrap="none" rtlCol="0">
              <a:spAutoFit/>
            </a:bodyPr>
            <a:lstStyle/>
            <a:p>
              <a:r>
                <a:rPr lang="fr-FR" sz="1200" dirty="0">
                  <a:latin typeface="Calibri" pitchFamily="34" charset="0"/>
                </a:rPr>
                <a:t>24</a:t>
              </a:r>
            </a:p>
          </p:txBody>
        </p:sp>
        <p:sp>
          <p:nvSpPr>
            <p:cNvPr id="28" name="ZoneTexte 27"/>
            <p:cNvSpPr txBox="1"/>
            <p:nvPr/>
          </p:nvSpPr>
          <p:spPr>
            <a:xfrm>
              <a:off x="685721" y="2045887"/>
              <a:ext cx="377026" cy="276999"/>
            </a:xfrm>
            <a:prstGeom prst="rect">
              <a:avLst/>
            </a:prstGeom>
            <a:noFill/>
          </p:spPr>
          <p:txBody>
            <a:bodyPr wrap="none" rtlCol="0">
              <a:spAutoFit/>
            </a:bodyPr>
            <a:lstStyle/>
            <a:p>
              <a:r>
                <a:rPr lang="fr-FR" sz="1200" dirty="0">
                  <a:latin typeface="Calibri" pitchFamily="34" charset="0"/>
                </a:rPr>
                <a:t>27 </a:t>
              </a:r>
            </a:p>
          </p:txBody>
        </p:sp>
        <p:sp>
          <p:nvSpPr>
            <p:cNvPr id="55" name="ZoneTexte 54"/>
            <p:cNvSpPr txBox="1"/>
            <p:nvPr/>
          </p:nvSpPr>
          <p:spPr>
            <a:xfrm>
              <a:off x="755681" y="5898704"/>
              <a:ext cx="261610" cy="276999"/>
            </a:xfrm>
            <a:prstGeom prst="rect">
              <a:avLst/>
            </a:prstGeom>
            <a:noFill/>
          </p:spPr>
          <p:txBody>
            <a:bodyPr wrap="none" rtlCol="0">
              <a:spAutoFit/>
            </a:bodyPr>
            <a:lstStyle/>
            <a:p>
              <a:r>
                <a:rPr lang="fr-FR" sz="1200" dirty="0">
                  <a:latin typeface="Calibri" pitchFamily="34" charset="0"/>
                </a:rPr>
                <a:t>0</a:t>
              </a:r>
            </a:p>
          </p:txBody>
        </p:sp>
      </p:grpSp>
      <p:cxnSp>
        <p:nvCxnSpPr>
          <p:cNvPr id="57" name="Connecteur droit 56"/>
          <p:cNvCxnSpPr/>
          <p:nvPr>
            <p:custDataLst>
              <p:tags r:id="rId9"/>
            </p:custDataLst>
          </p:nvPr>
        </p:nvCxnSpPr>
        <p:spPr>
          <a:xfrm>
            <a:off x="1126985" y="2198183"/>
            <a:ext cx="276831" cy="0"/>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 name="Ellipse 1">
            <a:extLst>
              <a:ext uri="{FF2B5EF4-FFF2-40B4-BE49-F238E27FC236}">
                <a16:creationId xmlns:a16="http://schemas.microsoft.com/office/drawing/2014/main" id="{4B61F057-B7D1-4A1D-A8B9-383A2E2EDEFA}"/>
              </a:ext>
            </a:extLst>
          </p:cNvPr>
          <p:cNvSpPr/>
          <p:nvPr>
            <p:custDataLst>
              <p:tags r:id="rId10"/>
            </p:custDataLst>
          </p:nvPr>
        </p:nvSpPr>
        <p:spPr>
          <a:xfrm>
            <a:off x="1489587" y="2475550"/>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48" name="Ellipse 47">
            <a:extLst>
              <a:ext uri="{FF2B5EF4-FFF2-40B4-BE49-F238E27FC236}">
                <a16:creationId xmlns:a16="http://schemas.microsoft.com/office/drawing/2014/main" id="{E848E0A1-374A-4C30-BBD7-86964BF35282}"/>
              </a:ext>
            </a:extLst>
          </p:cNvPr>
          <p:cNvSpPr/>
          <p:nvPr>
            <p:custDataLst>
              <p:tags r:id="rId11"/>
            </p:custDataLst>
          </p:nvPr>
        </p:nvSpPr>
        <p:spPr>
          <a:xfrm>
            <a:off x="1759127" y="2341092"/>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49" name="Ellipse 48">
            <a:extLst>
              <a:ext uri="{FF2B5EF4-FFF2-40B4-BE49-F238E27FC236}">
                <a16:creationId xmlns:a16="http://schemas.microsoft.com/office/drawing/2014/main" id="{45AEDF46-3DD0-4C30-8F05-2D6C95816948}"/>
              </a:ext>
            </a:extLst>
          </p:cNvPr>
          <p:cNvSpPr/>
          <p:nvPr>
            <p:custDataLst>
              <p:tags r:id="rId12"/>
            </p:custDataLst>
          </p:nvPr>
        </p:nvSpPr>
        <p:spPr>
          <a:xfrm>
            <a:off x="2027915" y="2173136"/>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51" name="Ellipse 50">
            <a:extLst>
              <a:ext uri="{FF2B5EF4-FFF2-40B4-BE49-F238E27FC236}">
                <a16:creationId xmlns:a16="http://schemas.microsoft.com/office/drawing/2014/main" id="{9036A8A4-4502-4F82-8315-9C80FC07F4DB}"/>
              </a:ext>
            </a:extLst>
          </p:cNvPr>
          <p:cNvSpPr/>
          <p:nvPr>
            <p:custDataLst>
              <p:tags r:id="rId13"/>
            </p:custDataLst>
          </p:nvPr>
        </p:nvSpPr>
        <p:spPr>
          <a:xfrm>
            <a:off x="2290491" y="2341091"/>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52" name="Ellipse 51">
            <a:extLst>
              <a:ext uri="{FF2B5EF4-FFF2-40B4-BE49-F238E27FC236}">
                <a16:creationId xmlns:a16="http://schemas.microsoft.com/office/drawing/2014/main" id="{D165EFF4-663C-4B47-AA00-9AFB7A9862D1}"/>
              </a:ext>
            </a:extLst>
          </p:cNvPr>
          <p:cNvSpPr/>
          <p:nvPr>
            <p:custDataLst>
              <p:tags r:id="rId14"/>
            </p:custDataLst>
          </p:nvPr>
        </p:nvSpPr>
        <p:spPr>
          <a:xfrm>
            <a:off x="2553147" y="2493491"/>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54" name="Ellipse 53">
            <a:extLst>
              <a:ext uri="{FF2B5EF4-FFF2-40B4-BE49-F238E27FC236}">
                <a16:creationId xmlns:a16="http://schemas.microsoft.com/office/drawing/2014/main" id="{9D7BB73C-8C4E-4F31-B1FF-9D1F5C951635}"/>
              </a:ext>
            </a:extLst>
          </p:cNvPr>
          <p:cNvSpPr/>
          <p:nvPr>
            <p:custDataLst>
              <p:tags r:id="rId15"/>
            </p:custDataLst>
          </p:nvPr>
        </p:nvSpPr>
        <p:spPr>
          <a:xfrm>
            <a:off x="2818393" y="2607532"/>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56" name="Ellipse 55">
            <a:extLst>
              <a:ext uri="{FF2B5EF4-FFF2-40B4-BE49-F238E27FC236}">
                <a16:creationId xmlns:a16="http://schemas.microsoft.com/office/drawing/2014/main" id="{E7E6B97C-0D9A-40A7-B7FB-CE84064B890A}"/>
              </a:ext>
            </a:extLst>
          </p:cNvPr>
          <p:cNvSpPr/>
          <p:nvPr>
            <p:custDataLst>
              <p:tags r:id="rId16"/>
            </p:custDataLst>
          </p:nvPr>
        </p:nvSpPr>
        <p:spPr>
          <a:xfrm>
            <a:off x="3094490" y="3335486"/>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58" name="Ellipse 57">
            <a:extLst>
              <a:ext uri="{FF2B5EF4-FFF2-40B4-BE49-F238E27FC236}">
                <a16:creationId xmlns:a16="http://schemas.microsoft.com/office/drawing/2014/main" id="{99D0427A-6A15-4820-B501-46647486E466}"/>
              </a:ext>
            </a:extLst>
          </p:cNvPr>
          <p:cNvSpPr/>
          <p:nvPr>
            <p:custDataLst>
              <p:tags r:id="rId17"/>
            </p:custDataLst>
          </p:nvPr>
        </p:nvSpPr>
        <p:spPr>
          <a:xfrm>
            <a:off x="3347251" y="3551807"/>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59" name="Ellipse 58">
            <a:extLst>
              <a:ext uri="{FF2B5EF4-FFF2-40B4-BE49-F238E27FC236}">
                <a16:creationId xmlns:a16="http://schemas.microsoft.com/office/drawing/2014/main" id="{7A2DE72C-AB7C-4327-9290-EB74B68354E5}"/>
              </a:ext>
            </a:extLst>
          </p:cNvPr>
          <p:cNvSpPr/>
          <p:nvPr>
            <p:custDataLst>
              <p:tags r:id="rId18"/>
            </p:custDataLst>
          </p:nvPr>
        </p:nvSpPr>
        <p:spPr>
          <a:xfrm>
            <a:off x="3615640" y="3754301"/>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0" name="Ellipse 59">
            <a:extLst>
              <a:ext uri="{FF2B5EF4-FFF2-40B4-BE49-F238E27FC236}">
                <a16:creationId xmlns:a16="http://schemas.microsoft.com/office/drawing/2014/main" id="{1BA9BFC3-846E-4E11-A509-1D285AF37F2B}"/>
              </a:ext>
            </a:extLst>
          </p:cNvPr>
          <p:cNvSpPr/>
          <p:nvPr>
            <p:custDataLst>
              <p:tags r:id="rId19"/>
            </p:custDataLst>
          </p:nvPr>
        </p:nvSpPr>
        <p:spPr>
          <a:xfrm>
            <a:off x="3892944" y="3766374"/>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1" name="Ellipse 60">
            <a:extLst>
              <a:ext uri="{FF2B5EF4-FFF2-40B4-BE49-F238E27FC236}">
                <a16:creationId xmlns:a16="http://schemas.microsoft.com/office/drawing/2014/main" id="{57952689-FAF0-4CD3-B7F0-8F93E779CFB1}"/>
              </a:ext>
            </a:extLst>
          </p:cNvPr>
          <p:cNvSpPr/>
          <p:nvPr>
            <p:custDataLst>
              <p:tags r:id="rId20"/>
            </p:custDataLst>
          </p:nvPr>
        </p:nvSpPr>
        <p:spPr>
          <a:xfrm>
            <a:off x="4140169" y="4109019"/>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2" name="Ellipse 61">
            <a:extLst>
              <a:ext uri="{FF2B5EF4-FFF2-40B4-BE49-F238E27FC236}">
                <a16:creationId xmlns:a16="http://schemas.microsoft.com/office/drawing/2014/main" id="{930C6349-E016-4476-BB5C-D1176AC8EBE0}"/>
              </a:ext>
            </a:extLst>
          </p:cNvPr>
          <p:cNvSpPr/>
          <p:nvPr>
            <p:custDataLst>
              <p:tags r:id="rId21"/>
            </p:custDataLst>
          </p:nvPr>
        </p:nvSpPr>
        <p:spPr>
          <a:xfrm>
            <a:off x="4414206" y="4284863"/>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3" name="Ellipse 62">
            <a:extLst>
              <a:ext uri="{FF2B5EF4-FFF2-40B4-BE49-F238E27FC236}">
                <a16:creationId xmlns:a16="http://schemas.microsoft.com/office/drawing/2014/main" id="{906089E2-3AE3-4524-9667-D560BE2FA683}"/>
              </a:ext>
            </a:extLst>
          </p:cNvPr>
          <p:cNvSpPr/>
          <p:nvPr>
            <p:custDataLst>
              <p:tags r:id="rId22"/>
            </p:custDataLst>
          </p:nvPr>
        </p:nvSpPr>
        <p:spPr>
          <a:xfrm>
            <a:off x="4675489" y="4410080"/>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4" name="Ellipse 63">
            <a:extLst>
              <a:ext uri="{FF2B5EF4-FFF2-40B4-BE49-F238E27FC236}">
                <a16:creationId xmlns:a16="http://schemas.microsoft.com/office/drawing/2014/main" id="{0CD3F100-8CDD-4551-9CE7-9E23E1ADA174}"/>
              </a:ext>
            </a:extLst>
          </p:cNvPr>
          <p:cNvSpPr/>
          <p:nvPr>
            <p:custDataLst>
              <p:tags r:id="rId23"/>
            </p:custDataLst>
          </p:nvPr>
        </p:nvSpPr>
        <p:spPr>
          <a:xfrm>
            <a:off x="4931944" y="4562480"/>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5" name="Ellipse 64">
            <a:extLst>
              <a:ext uri="{FF2B5EF4-FFF2-40B4-BE49-F238E27FC236}">
                <a16:creationId xmlns:a16="http://schemas.microsoft.com/office/drawing/2014/main" id="{46AEE849-8540-460D-86CC-A35B9E02976D}"/>
              </a:ext>
            </a:extLst>
          </p:cNvPr>
          <p:cNvSpPr/>
          <p:nvPr>
            <p:custDataLst>
              <p:tags r:id="rId24"/>
            </p:custDataLst>
          </p:nvPr>
        </p:nvSpPr>
        <p:spPr>
          <a:xfrm>
            <a:off x="5187291" y="4870748"/>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6" name="Ellipse 65">
            <a:extLst>
              <a:ext uri="{FF2B5EF4-FFF2-40B4-BE49-F238E27FC236}">
                <a16:creationId xmlns:a16="http://schemas.microsoft.com/office/drawing/2014/main" id="{26ADF33B-AE12-46C2-A361-60F7B1CF81F0}"/>
              </a:ext>
            </a:extLst>
          </p:cNvPr>
          <p:cNvSpPr/>
          <p:nvPr>
            <p:custDataLst>
              <p:tags r:id="rId25"/>
            </p:custDataLst>
          </p:nvPr>
        </p:nvSpPr>
        <p:spPr>
          <a:xfrm>
            <a:off x="5472475" y="5281106"/>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7" name="Ellipse 66">
            <a:extLst>
              <a:ext uri="{FF2B5EF4-FFF2-40B4-BE49-F238E27FC236}">
                <a16:creationId xmlns:a16="http://schemas.microsoft.com/office/drawing/2014/main" id="{C09884EF-88A2-4762-9BAE-1D03FBD8D665}"/>
              </a:ext>
            </a:extLst>
          </p:cNvPr>
          <p:cNvSpPr/>
          <p:nvPr>
            <p:custDataLst>
              <p:tags r:id="rId26"/>
            </p:custDataLst>
          </p:nvPr>
        </p:nvSpPr>
        <p:spPr>
          <a:xfrm>
            <a:off x="5720436" y="5271061"/>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8" name="Ellipse 67">
            <a:extLst>
              <a:ext uri="{FF2B5EF4-FFF2-40B4-BE49-F238E27FC236}">
                <a16:creationId xmlns:a16="http://schemas.microsoft.com/office/drawing/2014/main" id="{91930DBF-0D0A-43AB-B911-64391FFFD59F}"/>
              </a:ext>
            </a:extLst>
          </p:cNvPr>
          <p:cNvSpPr/>
          <p:nvPr>
            <p:custDataLst>
              <p:tags r:id="rId27"/>
            </p:custDataLst>
          </p:nvPr>
        </p:nvSpPr>
        <p:spPr>
          <a:xfrm>
            <a:off x="5990225" y="5410460"/>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69" name="Ellipse 68">
            <a:extLst>
              <a:ext uri="{FF2B5EF4-FFF2-40B4-BE49-F238E27FC236}">
                <a16:creationId xmlns:a16="http://schemas.microsoft.com/office/drawing/2014/main" id="{7D238E39-550F-4ED0-90EA-3A459262B40C}"/>
              </a:ext>
            </a:extLst>
          </p:cNvPr>
          <p:cNvSpPr/>
          <p:nvPr>
            <p:custDataLst>
              <p:tags r:id="rId28"/>
            </p:custDataLst>
          </p:nvPr>
        </p:nvSpPr>
        <p:spPr>
          <a:xfrm>
            <a:off x="6254069" y="5415057"/>
            <a:ext cx="45719" cy="50094"/>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sp>
        <p:nvSpPr>
          <p:cNvPr id="70" name="Ellipse 69">
            <a:extLst>
              <a:ext uri="{FF2B5EF4-FFF2-40B4-BE49-F238E27FC236}">
                <a16:creationId xmlns:a16="http://schemas.microsoft.com/office/drawing/2014/main" id="{3F36C1DD-5005-4D42-892E-85DC283F2AE3}"/>
              </a:ext>
            </a:extLst>
          </p:cNvPr>
          <p:cNvSpPr/>
          <p:nvPr>
            <p:custDataLst>
              <p:tags r:id="rId29"/>
            </p:custDataLst>
          </p:nvPr>
        </p:nvSpPr>
        <p:spPr>
          <a:xfrm>
            <a:off x="6518601" y="5906505"/>
            <a:ext cx="45719" cy="50094"/>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latin typeface="Calibri" pitchFamily="34" charset="0"/>
            </a:endParaRPr>
          </a:p>
        </p:txBody>
      </p:sp>
      <p:cxnSp>
        <p:nvCxnSpPr>
          <p:cNvPr id="5" name="Connecteur droit 4">
            <a:extLst>
              <a:ext uri="{FF2B5EF4-FFF2-40B4-BE49-F238E27FC236}">
                <a16:creationId xmlns:a16="http://schemas.microsoft.com/office/drawing/2014/main" id="{835BA8BB-51DE-4955-813E-340E6D7DC057}"/>
              </a:ext>
            </a:extLst>
          </p:cNvPr>
          <p:cNvCxnSpPr>
            <a:cxnSpLocks/>
            <a:stCxn id="70" idx="1"/>
          </p:cNvCxnSpPr>
          <p:nvPr>
            <p:custDataLst>
              <p:tags r:id="rId30"/>
            </p:custDataLst>
          </p:nvPr>
        </p:nvCxnSpPr>
        <p:spPr>
          <a:xfrm flipH="1" flipV="1">
            <a:off x="6276480" y="5448776"/>
            <a:ext cx="248816" cy="4650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3E7E0E76-2A42-4726-961D-657D10824EDF}"/>
              </a:ext>
            </a:extLst>
          </p:cNvPr>
          <p:cNvCxnSpPr>
            <a:cxnSpLocks/>
          </p:cNvCxnSpPr>
          <p:nvPr>
            <p:custDataLst>
              <p:tags r:id="rId31"/>
            </p:custDataLst>
          </p:nvPr>
        </p:nvCxnSpPr>
        <p:spPr>
          <a:xfrm flipH="1" flipV="1">
            <a:off x="6005003" y="5425022"/>
            <a:ext cx="280008" cy="11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Connecteur droit 72">
            <a:extLst>
              <a:ext uri="{FF2B5EF4-FFF2-40B4-BE49-F238E27FC236}">
                <a16:creationId xmlns:a16="http://schemas.microsoft.com/office/drawing/2014/main" id="{F12DBBE7-E6A0-46D8-B24A-24F05BCA754D}"/>
              </a:ext>
            </a:extLst>
          </p:cNvPr>
          <p:cNvCxnSpPr>
            <a:cxnSpLocks/>
            <a:stCxn id="2" idx="6"/>
            <a:endCxn id="48" idx="3"/>
          </p:cNvCxnSpPr>
          <p:nvPr>
            <p:custDataLst>
              <p:tags r:id="rId32"/>
            </p:custDataLst>
          </p:nvPr>
        </p:nvCxnSpPr>
        <p:spPr>
          <a:xfrm flipV="1">
            <a:off x="1535306" y="2383850"/>
            <a:ext cx="230516" cy="11674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Connecteur droit 74">
            <a:extLst>
              <a:ext uri="{FF2B5EF4-FFF2-40B4-BE49-F238E27FC236}">
                <a16:creationId xmlns:a16="http://schemas.microsoft.com/office/drawing/2014/main" id="{E97BAD3A-4A19-48BA-A639-72B409C1B7DD}"/>
              </a:ext>
            </a:extLst>
          </p:cNvPr>
          <p:cNvCxnSpPr>
            <a:cxnSpLocks/>
            <a:stCxn id="49" idx="6"/>
            <a:endCxn id="48" idx="7"/>
          </p:cNvCxnSpPr>
          <p:nvPr>
            <p:custDataLst>
              <p:tags r:id="rId33"/>
            </p:custDataLst>
          </p:nvPr>
        </p:nvCxnSpPr>
        <p:spPr>
          <a:xfrm flipH="1">
            <a:off x="1798151" y="2198183"/>
            <a:ext cx="275483" cy="150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Connecteur droit 76">
            <a:extLst>
              <a:ext uri="{FF2B5EF4-FFF2-40B4-BE49-F238E27FC236}">
                <a16:creationId xmlns:a16="http://schemas.microsoft.com/office/drawing/2014/main" id="{E9E30566-543A-47A8-8E36-C4FE892970A5}"/>
              </a:ext>
            </a:extLst>
          </p:cNvPr>
          <p:cNvCxnSpPr>
            <a:stCxn id="51" idx="5"/>
            <a:endCxn id="49" idx="6"/>
          </p:cNvCxnSpPr>
          <p:nvPr>
            <p:custDataLst>
              <p:tags r:id="rId34"/>
            </p:custDataLst>
          </p:nvPr>
        </p:nvCxnSpPr>
        <p:spPr>
          <a:xfrm flipH="1" flipV="1">
            <a:off x="2073634" y="2198183"/>
            <a:ext cx="255881" cy="185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Connecteur droit 78">
            <a:extLst>
              <a:ext uri="{FF2B5EF4-FFF2-40B4-BE49-F238E27FC236}">
                <a16:creationId xmlns:a16="http://schemas.microsoft.com/office/drawing/2014/main" id="{44F8A49D-41DE-42F3-B5A0-99FB03BBB0A5}"/>
              </a:ext>
            </a:extLst>
          </p:cNvPr>
          <p:cNvCxnSpPr>
            <a:cxnSpLocks/>
            <a:stCxn id="54" idx="7"/>
            <a:endCxn id="52" idx="6"/>
          </p:cNvCxnSpPr>
          <p:nvPr>
            <p:custDataLst>
              <p:tags r:id="rId35"/>
            </p:custDataLst>
          </p:nvPr>
        </p:nvCxnSpPr>
        <p:spPr>
          <a:xfrm flipH="1" flipV="1">
            <a:off x="2598866" y="2518538"/>
            <a:ext cx="258551" cy="9633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Connecteur droit 83">
            <a:extLst>
              <a:ext uri="{FF2B5EF4-FFF2-40B4-BE49-F238E27FC236}">
                <a16:creationId xmlns:a16="http://schemas.microsoft.com/office/drawing/2014/main" id="{C17ACC17-BD9C-460C-A7EF-E93C1F5897D2}"/>
              </a:ext>
            </a:extLst>
          </p:cNvPr>
          <p:cNvCxnSpPr>
            <a:stCxn id="52" idx="6"/>
            <a:endCxn id="51" idx="5"/>
          </p:cNvCxnSpPr>
          <p:nvPr>
            <p:custDataLst>
              <p:tags r:id="rId36"/>
            </p:custDataLst>
          </p:nvPr>
        </p:nvCxnSpPr>
        <p:spPr>
          <a:xfrm flipH="1" flipV="1">
            <a:off x="2329515" y="2383849"/>
            <a:ext cx="269351" cy="134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Connecteur droit 85">
            <a:extLst>
              <a:ext uri="{FF2B5EF4-FFF2-40B4-BE49-F238E27FC236}">
                <a16:creationId xmlns:a16="http://schemas.microsoft.com/office/drawing/2014/main" id="{6E80673D-D440-437F-8036-4A6FBF48ADFB}"/>
              </a:ext>
            </a:extLst>
          </p:cNvPr>
          <p:cNvCxnSpPr>
            <a:cxnSpLocks/>
            <a:stCxn id="54" idx="6"/>
            <a:endCxn id="56" idx="1"/>
          </p:cNvCxnSpPr>
          <p:nvPr>
            <p:custDataLst>
              <p:tags r:id="rId37"/>
            </p:custDataLst>
          </p:nvPr>
        </p:nvCxnSpPr>
        <p:spPr>
          <a:xfrm>
            <a:off x="2864112" y="2632579"/>
            <a:ext cx="237073" cy="710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Connecteur droit 89">
            <a:extLst>
              <a:ext uri="{FF2B5EF4-FFF2-40B4-BE49-F238E27FC236}">
                <a16:creationId xmlns:a16="http://schemas.microsoft.com/office/drawing/2014/main" id="{C718CE4D-82E3-4BF2-BB60-A706275926A9}"/>
              </a:ext>
            </a:extLst>
          </p:cNvPr>
          <p:cNvCxnSpPr>
            <a:cxnSpLocks/>
            <a:stCxn id="56" idx="4"/>
            <a:endCxn id="58" idx="1"/>
          </p:cNvCxnSpPr>
          <p:nvPr>
            <p:custDataLst>
              <p:tags r:id="rId38"/>
            </p:custDataLst>
          </p:nvPr>
        </p:nvCxnSpPr>
        <p:spPr>
          <a:xfrm>
            <a:off x="3117350" y="3385580"/>
            <a:ext cx="236596" cy="173563"/>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Connecteur droit 91">
            <a:extLst>
              <a:ext uri="{FF2B5EF4-FFF2-40B4-BE49-F238E27FC236}">
                <a16:creationId xmlns:a16="http://schemas.microsoft.com/office/drawing/2014/main" id="{188091AC-B7C0-449D-ACC0-471011564010}"/>
              </a:ext>
            </a:extLst>
          </p:cNvPr>
          <p:cNvCxnSpPr>
            <a:stCxn id="58" idx="5"/>
            <a:endCxn id="59" idx="6"/>
          </p:cNvCxnSpPr>
          <p:nvPr>
            <p:custDataLst>
              <p:tags r:id="rId39"/>
            </p:custDataLst>
          </p:nvPr>
        </p:nvCxnSpPr>
        <p:spPr>
          <a:xfrm>
            <a:off x="3386275" y="3594565"/>
            <a:ext cx="275084" cy="184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Connecteur droit 94">
            <a:extLst>
              <a:ext uri="{FF2B5EF4-FFF2-40B4-BE49-F238E27FC236}">
                <a16:creationId xmlns:a16="http://schemas.microsoft.com/office/drawing/2014/main" id="{7FC9738F-F180-4B40-B8F7-2C90615B2D15}"/>
              </a:ext>
            </a:extLst>
          </p:cNvPr>
          <p:cNvCxnSpPr>
            <a:stCxn id="59" idx="6"/>
            <a:endCxn id="60" idx="2"/>
          </p:cNvCxnSpPr>
          <p:nvPr>
            <p:custDataLst>
              <p:tags r:id="rId40"/>
            </p:custDataLst>
          </p:nvPr>
        </p:nvCxnSpPr>
        <p:spPr>
          <a:xfrm>
            <a:off x="3661359" y="3779348"/>
            <a:ext cx="231585" cy="12073"/>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Connecteur droit 97">
            <a:extLst>
              <a:ext uri="{FF2B5EF4-FFF2-40B4-BE49-F238E27FC236}">
                <a16:creationId xmlns:a16="http://schemas.microsoft.com/office/drawing/2014/main" id="{84E955B6-EFC1-46D8-BA39-89688F1E481A}"/>
              </a:ext>
            </a:extLst>
          </p:cNvPr>
          <p:cNvCxnSpPr>
            <a:cxnSpLocks/>
            <a:stCxn id="61" idx="1"/>
            <a:endCxn id="60" idx="5"/>
          </p:cNvCxnSpPr>
          <p:nvPr>
            <p:custDataLst>
              <p:tags r:id="rId41"/>
            </p:custDataLst>
          </p:nvPr>
        </p:nvCxnSpPr>
        <p:spPr>
          <a:xfrm flipH="1" flipV="1">
            <a:off x="3931968" y="3809132"/>
            <a:ext cx="214896" cy="3072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Connecteur droit 100">
            <a:extLst>
              <a:ext uri="{FF2B5EF4-FFF2-40B4-BE49-F238E27FC236}">
                <a16:creationId xmlns:a16="http://schemas.microsoft.com/office/drawing/2014/main" id="{C9E8450A-C6B3-48D6-A621-324E6CDC21F2}"/>
              </a:ext>
            </a:extLst>
          </p:cNvPr>
          <p:cNvCxnSpPr>
            <a:stCxn id="62" idx="1"/>
            <a:endCxn id="61" idx="5"/>
          </p:cNvCxnSpPr>
          <p:nvPr>
            <p:custDataLst>
              <p:tags r:id="rId42"/>
            </p:custDataLst>
          </p:nvPr>
        </p:nvCxnSpPr>
        <p:spPr>
          <a:xfrm flipH="1" flipV="1">
            <a:off x="4179193" y="4151777"/>
            <a:ext cx="241708" cy="1404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Connecteur droit 102">
            <a:extLst>
              <a:ext uri="{FF2B5EF4-FFF2-40B4-BE49-F238E27FC236}">
                <a16:creationId xmlns:a16="http://schemas.microsoft.com/office/drawing/2014/main" id="{E5658DFA-8B99-4CE4-80C7-D2305ED5B456}"/>
              </a:ext>
            </a:extLst>
          </p:cNvPr>
          <p:cNvCxnSpPr>
            <a:cxnSpLocks/>
            <a:stCxn id="62" idx="5"/>
            <a:endCxn id="63" idx="2"/>
          </p:cNvCxnSpPr>
          <p:nvPr>
            <p:custDataLst>
              <p:tags r:id="rId43"/>
            </p:custDataLst>
          </p:nvPr>
        </p:nvCxnSpPr>
        <p:spPr>
          <a:xfrm>
            <a:off x="4453230" y="4327621"/>
            <a:ext cx="222259" cy="1075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Connecteur droit 105">
            <a:extLst>
              <a:ext uri="{FF2B5EF4-FFF2-40B4-BE49-F238E27FC236}">
                <a16:creationId xmlns:a16="http://schemas.microsoft.com/office/drawing/2014/main" id="{1063E35E-D28E-4A2C-BEF7-161013505031}"/>
              </a:ext>
            </a:extLst>
          </p:cNvPr>
          <p:cNvCxnSpPr>
            <a:stCxn id="64" idx="2"/>
            <a:endCxn id="63" idx="5"/>
          </p:cNvCxnSpPr>
          <p:nvPr>
            <p:custDataLst>
              <p:tags r:id="rId44"/>
            </p:custDataLst>
          </p:nvPr>
        </p:nvCxnSpPr>
        <p:spPr>
          <a:xfrm flipH="1" flipV="1">
            <a:off x="4714513" y="4452838"/>
            <a:ext cx="217431" cy="134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Connecteur droit 108">
            <a:extLst>
              <a:ext uri="{FF2B5EF4-FFF2-40B4-BE49-F238E27FC236}">
                <a16:creationId xmlns:a16="http://schemas.microsoft.com/office/drawing/2014/main" id="{C69DF458-3324-4222-9856-61BB5F4168AF}"/>
              </a:ext>
            </a:extLst>
          </p:cNvPr>
          <p:cNvCxnSpPr>
            <a:stCxn id="64" idx="2"/>
            <a:endCxn id="65" idx="5"/>
          </p:cNvCxnSpPr>
          <p:nvPr>
            <p:custDataLst>
              <p:tags r:id="rId45"/>
            </p:custDataLst>
          </p:nvPr>
        </p:nvCxnSpPr>
        <p:spPr>
          <a:xfrm>
            <a:off x="4931944" y="4587527"/>
            <a:ext cx="294371" cy="3259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Connecteur droit 110">
            <a:extLst>
              <a:ext uri="{FF2B5EF4-FFF2-40B4-BE49-F238E27FC236}">
                <a16:creationId xmlns:a16="http://schemas.microsoft.com/office/drawing/2014/main" id="{DBF654FA-5DEF-4CA6-B91D-2A05C3EEEF39}"/>
              </a:ext>
            </a:extLst>
          </p:cNvPr>
          <p:cNvCxnSpPr>
            <a:stCxn id="66" idx="5"/>
            <a:endCxn id="65" idx="5"/>
          </p:cNvCxnSpPr>
          <p:nvPr>
            <p:custDataLst>
              <p:tags r:id="rId46"/>
            </p:custDataLst>
          </p:nvPr>
        </p:nvCxnSpPr>
        <p:spPr>
          <a:xfrm flipH="1" flipV="1">
            <a:off x="5226315" y="4913506"/>
            <a:ext cx="285184" cy="4103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Connecteur droit 112">
            <a:extLst>
              <a:ext uri="{FF2B5EF4-FFF2-40B4-BE49-F238E27FC236}">
                <a16:creationId xmlns:a16="http://schemas.microsoft.com/office/drawing/2014/main" id="{D31A500C-D0B8-47DE-B859-8AFAA7A1E9D6}"/>
              </a:ext>
            </a:extLst>
          </p:cNvPr>
          <p:cNvCxnSpPr>
            <a:stCxn id="67" idx="7"/>
            <a:endCxn id="66" idx="5"/>
          </p:cNvCxnSpPr>
          <p:nvPr>
            <p:custDataLst>
              <p:tags r:id="rId47"/>
            </p:custDataLst>
          </p:nvPr>
        </p:nvCxnSpPr>
        <p:spPr>
          <a:xfrm flipH="1">
            <a:off x="5511499" y="5278397"/>
            <a:ext cx="247961" cy="45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Connecteur droit 114">
            <a:extLst>
              <a:ext uri="{FF2B5EF4-FFF2-40B4-BE49-F238E27FC236}">
                <a16:creationId xmlns:a16="http://schemas.microsoft.com/office/drawing/2014/main" id="{1F1D1BF4-119E-4B3D-9A52-ED236AE74FC2}"/>
              </a:ext>
            </a:extLst>
          </p:cNvPr>
          <p:cNvCxnSpPr>
            <a:stCxn id="67" idx="2"/>
            <a:endCxn id="68" idx="6"/>
          </p:cNvCxnSpPr>
          <p:nvPr>
            <p:custDataLst>
              <p:tags r:id="rId48"/>
            </p:custDataLst>
          </p:nvPr>
        </p:nvCxnSpPr>
        <p:spPr>
          <a:xfrm>
            <a:off x="5720436" y="5296108"/>
            <a:ext cx="315508" cy="139399"/>
          </a:xfrm>
          <a:prstGeom prst="line">
            <a:avLst/>
          </a:prstGeom>
        </p:spPr>
        <p:style>
          <a:lnRef idx="2">
            <a:schemeClr val="accent1"/>
          </a:lnRef>
          <a:fillRef idx="0">
            <a:schemeClr val="accent1"/>
          </a:fillRef>
          <a:effectRef idx="1">
            <a:schemeClr val="accent1"/>
          </a:effectRef>
          <a:fontRef idx="minor">
            <a:schemeClr val="tx1"/>
          </a:fontRef>
        </p:style>
      </p:cxnSp>
      <p:sp>
        <p:nvSpPr>
          <p:cNvPr id="116" name="ZoneTexte 115">
            <a:extLst>
              <a:ext uri="{FF2B5EF4-FFF2-40B4-BE49-F238E27FC236}">
                <a16:creationId xmlns:a16="http://schemas.microsoft.com/office/drawing/2014/main" id="{4ABB1C7C-90A5-4212-8A76-479118F8343C}"/>
              </a:ext>
            </a:extLst>
          </p:cNvPr>
          <p:cNvSpPr txBox="1"/>
          <p:nvPr>
            <p:custDataLst>
              <p:tags r:id="rId49"/>
            </p:custDataLst>
          </p:nvPr>
        </p:nvSpPr>
        <p:spPr>
          <a:xfrm>
            <a:off x="1489587" y="1640417"/>
            <a:ext cx="4718763"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CA" sz="1600">
                <a:latin typeface="Arial" panose="020B0604020202020204" pitchFamily="34" charset="0"/>
                <a:cs typeface="Arial" panose="020B0604020202020204" pitchFamily="34" charset="0"/>
              </a:rPr>
              <a:t>La température (en ºC) selon la date</a:t>
            </a:r>
          </a:p>
        </p:txBody>
      </p:sp>
    </p:spTree>
    <p:extLst>
      <p:ext uri="{BB962C8B-B14F-4D97-AF65-F5344CB8AC3E}">
        <p14:creationId xmlns:p14="http://schemas.microsoft.com/office/powerpoint/2010/main" val="1306272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3" name="Tableau 14"/>
          <p:cNvGraphicFramePr>
            <a:graphicFrameLocks noGrp="1"/>
          </p:cNvGraphicFramePr>
          <p:nvPr>
            <p:custDataLst>
              <p:tags r:id="rId1"/>
            </p:custDataLst>
            <p:extLst>
              <p:ext uri="{D42A27DB-BD31-4B8C-83A1-F6EECF244321}">
                <p14:modId xmlns:p14="http://schemas.microsoft.com/office/powerpoint/2010/main" val="2360258713"/>
              </p:ext>
            </p:extLst>
          </p:nvPr>
        </p:nvGraphicFramePr>
        <p:xfrm>
          <a:off x="1094211" y="2340351"/>
          <a:ext cx="5230209" cy="5549390"/>
        </p:xfrm>
        <a:graphic>
          <a:graphicData uri="http://schemas.openxmlformats.org/drawingml/2006/table">
            <a:tbl>
              <a:tblPr/>
              <a:tblGrid>
                <a:gridCol w="475198">
                  <a:extLst>
                    <a:ext uri="{9D8B030D-6E8A-4147-A177-3AD203B41FA5}">
                      <a16:colId xmlns:a16="http://schemas.microsoft.com/office/drawing/2014/main" val="20000"/>
                    </a:ext>
                  </a:extLst>
                </a:gridCol>
                <a:gridCol w="475198">
                  <a:extLst>
                    <a:ext uri="{9D8B030D-6E8A-4147-A177-3AD203B41FA5}">
                      <a16:colId xmlns:a16="http://schemas.microsoft.com/office/drawing/2014/main" val="20001"/>
                    </a:ext>
                  </a:extLst>
                </a:gridCol>
                <a:gridCol w="475198">
                  <a:extLst>
                    <a:ext uri="{9D8B030D-6E8A-4147-A177-3AD203B41FA5}">
                      <a16:colId xmlns:a16="http://schemas.microsoft.com/office/drawing/2014/main" val="20002"/>
                    </a:ext>
                  </a:extLst>
                </a:gridCol>
                <a:gridCol w="475198">
                  <a:extLst>
                    <a:ext uri="{9D8B030D-6E8A-4147-A177-3AD203B41FA5}">
                      <a16:colId xmlns:a16="http://schemas.microsoft.com/office/drawing/2014/main" val="20003"/>
                    </a:ext>
                  </a:extLst>
                </a:gridCol>
                <a:gridCol w="475631">
                  <a:extLst>
                    <a:ext uri="{9D8B030D-6E8A-4147-A177-3AD203B41FA5}">
                      <a16:colId xmlns:a16="http://schemas.microsoft.com/office/drawing/2014/main" val="20004"/>
                    </a:ext>
                  </a:extLst>
                </a:gridCol>
                <a:gridCol w="475631">
                  <a:extLst>
                    <a:ext uri="{9D8B030D-6E8A-4147-A177-3AD203B41FA5}">
                      <a16:colId xmlns:a16="http://schemas.microsoft.com/office/drawing/2014/main" val="20005"/>
                    </a:ext>
                  </a:extLst>
                </a:gridCol>
                <a:gridCol w="475631">
                  <a:extLst>
                    <a:ext uri="{9D8B030D-6E8A-4147-A177-3AD203B41FA5}">
                      <a16:colId xmlns:a16="http://schemas.microsoft.com/office/drawing/2014/main" val="20006"/>
                    </a:ext>
                  </a:extLst>
                </a:gridCol>
                <a:gridCol w="475631">
                  <a:extLst>
                    <a:ext uri="{9D8B030D-6E8A-4147-A177-3AD203B41FA5}">
                      <a16:colId xmlns:a16="http://schemas.microsoft.com/office/drawing/2014/main" val="20007"/>
                    </a:ext>
                  </a:extLst>
                </a:gridCol>
                <a:gridCol w="475631">
                  <a:extLst>
                    <a:ext uri="{9D8B030D-6E8A-4147-A177-3AD203B41FA5}">
                      <a16:colId xmlns:a16="http://schemas.microsoft.com/office/drawing/2014/main" val="20008"/>
                    </a:ext>
                  </a:extLst>
                </a:gridCol>
                <a:gridCol w="475631">
                  <a:extLst>
                    <a:ext uri="{9D8B030D-6E8A-4147-A177-3AD203B41FA5}">
                      <a16:colId xmlns:a16="http://schemas.microsoft.com/office/drawing/2014/main" val="20009"/>
                    </a:ext>
                  </a:extLst>
                </a:gridCol>
                <a:gridCol w="475631">
                  <a:extLst>
                    <a:ext uri="{9D8B030D-6E8A-4147-A177-3AD203B41FA5}">
                      <a16:colId xmlns:a16="http://schemas.microsoft.com/office/drawing/2014/main" val="20010"/>
                    </a:ext>
                  </a:extLst>
                </a:gridCol>
              </a:tblGrid>
              <a:tr h="850330">
                <a:tc>
                  <a:txBody>
                    <a:bodyPr/>
                    <a:lstStyle/>
                    <a:p>
                      <a:pPr algn="ctr">
                        <a:lnSpc>
                          <a:spcPct val="100000"/>
                        </a:lnSpc>
                        <a:spcAft>
                          <a:spcPts val="0"/>
                        </a:spcAft>
                      </a:pPr>
                      <a:endParaRPr lang="fr-CA" sz="2000" dirty="0">
                        <a:latin typeface="Calibri" pitchFamily="34" charset="0"/>
                        <a:ea typeface="Calibri"/>
                        <a:cs typeface="Calibri" pitchFamily="34" charset="0"/>
                      </a:endParaRPr>
                    </a:p>
                  </a:txBody>
                  <a:tcPr marL="50303" marR="50303" marT="0" marB="0" anchor="ctr">
                    <a:lnL>
                      <a:noFill/>
                    </a:lnL>
                    <a:lnR w="12700" cap="flat" cmpd="sng" algn="ctr">
                      <a:solidFill>
                        <a:srgbClr val="000000"/>
                      </a:solidFill>
                      <a:prstDash val="solid"/>
                      <a:round/>
                      <a:headEnd type="none" w="med" len="med"/>
                      <a:tailEnd type="none" w="med" len="med"/>
                    </a:lnR>
                    <a:lnT w="12700" cap="flat" cmpd="sng" algn="ctr">
                      <a:no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0330">
                <a:tc>
                  <a:txBody>
                    <a:bodyPr/>
                    <a:lstStyle/>
                    <a:p>
                      <a:pPr algn="ctr">
                        <a:lnSpc>
                          <a:spcPct val="100000"/>
                        </a:lnSpc>
                        <a:spcAft>
                          <a:spcPts val="0"/>
                        </a:spcAft>
                      </a:pPr>
                      <a:endParaRPr lang="fr-CA" sz="2000" dirty="0">
                        <a:latin typeface="Calibri" pitchFamily="34" charset="0"/>
                        <a:ea typeface="Calibri"/>
                        <a:cs typeface="Calibri" pitchFamily="34" charset="0"/>
                      </a:endParaRPr>
                    </a:p>
                  </a:txBody>
                  <a:tcPr marL="50303" marR="5030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0330">
                <a:tc>
                  <a:txBody>
                    <a:bodyPr/>
                    <a:lstStyle/>
                    <a:p>
                      <a:pPr algn="ctr">
                        <a:lnSpc>
                          <a:spcPct val="100000"/>
                        </a:lnSpc>
                        <a:spcAft>
                          <a:spcPts val="0"/>
                        </a:spcAft>
                      </a:pPr>
                      <a:endParaRPr lang="fr-CA" sz="2000" dirty="0">
                        <a:latin typeface="Calibri" pitchFamily="34" charset="0"/>
                        <a:ea typeface="Calibri"/>
                        <a:cs typeface="Calibri" pitchFamily="34" charset="0"/>
                      </a:endParaRPr>
                    </a:p>
                  </a:txBody>
                  <a:tcPr marL="50303" marR="5030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0330">
                <a:tc>
                  <a:txBody>
                    <a:bodyPr/>
                    <a:lstStyle/>
                    <a:p>
                      <a:pPr algn="ctr">
                        <a:lnSpc>
                          <a:spcPct val="100000"/>
                        </a:lnSpc>
                        <a:spcAft>
                          <a:spcPts val="0"/>
                        </a:spcAft>
                      </a:pPr>
                      <a:endParaRPr lang="fr-CA" sz="2000" dirty="0">
                        <a:latin typeface="Calibri" pitchFamily="34" charset="0"/>
                        <a:ea typeface="Calibri"/>
                        <a:cs typeface="Calibri" pitchFamily="34" charset="0"/>
                      </a:endParaRPr>
                    </a:p>
                  </a:txBody>
                  <a:tcPr marL="50303" marR="5030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48070">
                <a:tc>
                  <a:txBody>
                    <a:bodyPr/>
                    <a:lstStyle/>
                    <a:p>
                      <a:pPr algn="ctr">
                        <a:lnSpc>
                          <a:spcPct val="115000"/>
                        </a:lnSpc>
                        <a:spcAft>
                          <a:spcPts val="0"/>
                        </a:spcAft>
                      </a:pPr>
                      <a:endParaRPr lang="fr-CA" sz="800" dirty="0">
                        <a:latin typeface="Calibri" pitchFamily="34" charset="0"/>
                        <a:ea typeface="Calibri"/>
                        <a:cs typeface="Calibri" pitchFamily="34" charset="0"/>
                      </a:endParaRPr>
                    </a:p>
                  </a:txBody>
                  <a:tcPr marL="50303" marR="5030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a:txBody>
                    <a:bodyPr/>
                    <a:lstStyle/>
                    <a:p>
                      <a:pPr algn="ctr">
                        <a:lnSpc>
                          <a:spcPct val="115000"/>
                        </a:lnSpc>
                        <a:spcAft>
                          <a:spcPts val="0"/>
                        </a:spcAft>
                      </a:pPr>
                      <a:r>
                        <a:rPr lang="fr-CA" sz="1200" baseline="0" dirty="0">
                          <a:latin typeface="Calibri" pitchFamily="34" charset="0"/>
                          <a:ea typeface="Calibri"/>
                          <a:cs typeface="Calibri" pitchFamily="34" charset="0"/>
                        </a:rPr>
                        <a:t>3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6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9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12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15</a:t>
                      </a:r>
                      <a:r>
                        <a:rPr lang="fr-CA" sz="1200" baseline="0" dirty="0">
                          <a:latin typeface="Calibri" pitchFamily="34" charset="0"/>
                          <a:ea typeface="Calibri"/>
                          <a:cs typeface="Calibri" pitchFamily="34" charset="0"/>
                        </a:rPr>
                        <a:t>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18</a:t>
                      </a:r>
                      <a:r>
                        <a:rPr lang="fr-CA" sz="1200" baseline="0" dirty="0">
                          <a:latin typeface="Calibri" pitchFamily="34" charset="0"/>
                          <a:ea typeface="Calibri"/>
                          <a:cs typeface="Calibri" pitchFamily="34" charset="0"/>
                        </a:rPr>
                        <a:t>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21</a:t>
                      </a:r>
                      <a:r>
                        <a:rPr lang="fr-CA" sz="1200" baseline="0" dirty="0">
                          <a:latin typeface="Calibri" pitchFamily="34" charset="0"/>
                          <a:ea typeface="Calibri"/>
                          <a:cs typeface="Calibri" pitchFamily="34" charset="0"/>
                        </a:rPr>
                        <a:t>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24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27 octobre</a:t>
                      </a:r>
                      <a:endParaRPr lang="fr-CA" sz="1200" dirty="0">
                        <a:latin typeface="Calibri" pitchFamily="34" charset="0"/>
                        <a:ea typeface="Calibri"/>
                        <a:cs typeface="Calibri" pitchFamily="34" charset="0"/>
                      </a:endParaRP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A" sz="1200" dirty="0">
                          <a:latin typeface="Calibri" pitchFamily="34" charset="0"/>
                          <a:ea typeface="Calibri"/>
                          <a:cs typeface="Calibri" pitchFamily="34" charset="0"/>
                        </a:rPr>
                        <a:t>30 octobre</a:t>
                      </a:r>
                    </a:p>
                  </a:txBody>
                  <a:tcPr marL="50303" marR="50303" marT="0" marB="0" vert="vert270" anchor="ctr">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bl>
          </a:graphicData>
        </a:graphic>
      </p:graphicFrame>
      <p:sp>
        <p:nvSpPr>
          <p:cNvPr id="9" name="Rectangle 2"/>
          <p:cNvSpPr>
            <a:spLocks noChangeArrowheads="1"/>
          </p:cNvSpPr>
          <p:nvPr>
            <p:custDataLst>
              <p:tags r:id="rId2"/>
            </p:custDataLst>
          </p:nvPr>
        </p:nvSpPr>
        <p:spPr bwMode="auto">
          <a:xfrm>
            <a:off x="3563008" y="8298294"/>
            <a:ext cx="725214" cy="4318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ctr"/>
            <a:r>
              <a:rPr lang="fr-CA" sz="1500">
                <a:latin typeface="Arial" panose="020B0604020202020204" pitchFamily="34" charset="0"/>
                <a:cs typeface="Arial" panose="020B0604020202020204" pitchFamily="34" charset="0"/>
              </a:rPr>
              <a:t>Date</a:t>
            </a:r>
            <a:endParaRPr lang="fr-CA" sz="1500" dirty="0">
              <a:latin typeface="Arial" panose="020B0604020202020204" pitchFamily="34" charset="0"/>
              <a:cs typeface="Arial" panose="020B0604020202020204" pitchFamily="34" charset="0"/>
            </a:endParaRPr>
          </a:p>
        </p:txBody>
      </p:sp>
      <p:sp>
        <p:nvSpPr>
          <p:cNvPr id="13" name="Rectangle 2"/>
          <p:cNvSpPr>
            <a:spLocks noChangeArrowheads="1"/>
          </p:cNvSpPr>
          <p:nvPr>
            <p:custDataLst>
              <p:tags r:id="rId3"/>
            </p:custDataLst>
          </p:nvPr>
        </p:nvSpPr>
        <p:spPr bwMode="auto">
          <a:xfrm>
            <a:off x="244234" y="2236781"/>
            <a:ext cx="513195" cy="351904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anchor="ctr" anchorCtr="0" compatLnSpc="1">
            <a:prstTxWarp prst="textNoShape">
              <a:avLst/>
            </a:prstTxWarp>
          </a:bodyPr>
          <a:lstStyle/>
          <a:p>
            <a:pPr algn="ctr"/>
            <a:r>
              <a:rPr lang="fr-CA" sz="1500" b="1">
                <a:latin typeface="Arial" panose="020B0604020202020204" pitchFamily="34" charset="0"/>
                <a:cs typeface="Arial" panose="020B0604020202020204" pitchFamily="34" charset="0"/>
              </a:rPr>
              <a:t>Vitesse du </a:t>
            </a:r>
            <a:r>
              <a:rPr lang="fr-CA" sz="1500" b="1" dirty="0">
                <a:latin typeface="Arial" panose="020B0604020202020204" pitchFamily="34" charset="0"/>
                <a:cs typeface="Arial" panose="020B0604020202020204" pitchFamily="34" charset="0"/>
              </a:rPr>
              <a:t>vent (nombre de tours de l’anémomètre  en 30 secondes)</a:t>
            </a:r>
          </a:p>
        </p:txBody>
      </p:sp>
      <p:sp>
        <p:nvSpPr>
          <p:cNvPr id="3" name="Rectangle 2"/>
          <p:cNvSpPr/>
          <p:nvPr>
            <p:custDataLst>
              <p:tags r:id="rId4"/>
            </p:custDataLst>
          </p:nvPr>
        </p:nvSpPr>
        <p:spPr>
          <a:xfrm>
            <a:off x="1622641" y="3204452"/>
            <a:ext cx="340206" cy="252890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17" name="Rectangle 16"/>
          <p:cNvSpPr/>
          <p:nvPr>
            <p:custDataLst>
              <p:tags r:id="rId5"/>
            </p:custDataLst>
          </p:nvPr>
        </p:nvSpPr>
        <p:spPr>
          <a:xfrm>
            <a:off x="2580197" y="2360214"/>
            <a:ext cx="340206" cy="337503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18" name="Rectangle 17"/>
          <p:cNvSpPr/>
          <p:nvPr>
            <p:custDataLst>
              <p:tags r:id="rId6"/>
            </p:custDataLst>
          </p:nvPr>
        </p:nvSpPr>
        <p:spPr>
          <a:xfrm>
            <a:off x="2103907" y="4911533"/>
            <a:ext cx="340206" cy="82241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19" name="Rectangle 18"/>
          <p:cNvSpPr/>
          <p:nvPr>
            <p:custDataLst>
              <p:tags r:id="rId7"/>
            </p:custDataLst>
          </p:nvPr>
        </p:nvSpPr>
        <p:spPr>
          <a:xfrm>
            <a:off x="3523612" y="4911534"/>
            <a:ext cx="340206" cy="82093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0" name="Rectangle 19"/>
          <p:cNvSpPr/>
          <p:nvPr>
            <p:custDataLst>
              <p:tags r:id="rId8"/>
            </p:custDataLst>
          </p:nvPr>
        </p:nvSpPr>
        <p:spPr>
          <a:xfrm>
            <a:off x="4480968" y="4911534"/>
            <a:ext cx="340206" cy="821923"/>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1" name="Rectangle 20"/>
          <p:cNvSpPr/>
          <p:nvPr>
            <p:custDataLst>
              <p:tags r:id="rId9"/>
            </p:custDataLst>
          </p:nvPr>
        </p:nvSpPr>
        <p:spPr>
          <a:xfrm>
            <a:off x="5432558" y="4081191"/>
            <a:ext cx="340206" cy="165127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2" name="Rectangle 21"/>
          <p:cNvSpPr/>
          <p:nvPr>
            <p:custDataLst>
              <p:tags r:id="rId10"/>
            </p:custDataLst>
          </p:nvPr>
        </p:nvSpPr>
        <p:spPr>
          <a:xfrm>
            <a:off x="5902484" y="4904187"/>
            <a:ext cx="340206" cy="82828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5" name="TextBox 4"/>
          <p:cNvSpPr txBox="1"/>
          <p:nvPr>
            <p:custDataLst>
              <p:tags r:id="rId11"/>
            </p:custDataLst>
          </p:nvPr>
        </p:nvSpPr>
        <p:spPr>
          <a:xfrm>
            <a:off x="2173477" y="1607318"/>
            <a:ext cx="3265638"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r-CA" sz="1600" b="1">
                <a:latin typeface="Arial" panose="020B0604020202020204" pitchFamily="34" charset="0"/>
                <a:cs typeface="Arial" panose="020B0604020202020204" pitchFamily="34" charset="0"/>
              </a:rPr>
              <a:t>La vitesse du vent selon la date</a:t>
            </a:r>
            <a:endParaRPr lang="fr-CA" sz="1600" b="1" dirty="0">
              <a:latin typeface="Arial" panose="020B0604020202020204" pitchFamily="34" charset="0"/>
              <a:cs typeface="Arial" panose="020B0604020202020204" pitchFamily="34" charset="0"/>
            </a:endParaRPr>
          </a:p>
        </p:txBody>
      </p:sp>
      <p:sp>
        <p:nvSpPr>
          <p:cNvPr id="27" name="Espace réservé du numéro de diapositive 4"/>
          <p:cNvSpPr>
            <a:spLocks noGrp="1"/>
          </p:cNvSpPr>
          <p:nvPr>
            <p:ph type="sldNum" sz="quarter" idx="12"/>
            <p:custDataLst>
              <p:tags r:id="rId12"/>
            </p:custDataLst>
          </p:nvPr>
        </p:nvSpPr>
        <p:spPr>
          <a:xfrm>
            <a:off x="5120641" y="8021969"/>
            <a:ext cx="1737360" cy="1135797"/>
          </a:xfrm>
        </p:spPr>
        <p:txBody>
          <a:bodyPr/>
          <a:lstStyle/>
          <a:p>
            <a:fld id="{027FB875-5C85-AB42-9DC5-178568A424B8}" type="slidenum">
              <a:rPr lang="en-US" smtClean="0"/>
              <a:pPr/>
              <a:t>32</a:t>
            </a:fld>
            <a:endParaRPr lang="en-US" dirty="0"/>
          </a:p>
        </p:txBody>
      </p:sp>
      <p:sp>
        <p:nvSpPr>
          <p:cNvPr id="28" name="ZoneTexte 7"/>
          <p:cNvSpPr txBox="1"/>
          <p:nvPr>
            <p:custDataLst>
              <p:tags r:id="rId13"/>
            </p:custDataLst>
          </p:nvPr>
        </p:nvSpPr>
        <p:spPr>
          <a:xfrm>
            <a:off x="818636" y="5584030"/>
            <a:ext cx="261610" cy="276999"/>
          </a:xfrm>
          <a:prstGeom prst="rect">
            <a:avLst/>
          </a:prstGeom>
          <a:noFill/>
        </p:spPr>
        <p:txBody>
          <a:bodyPr wrap="none" rtlCol="0">
            <a:spAutoFit/>
          </a:bodyPr>
          <a:lstStyle/>
          <a:p>
            <a:r>
              <a:rPr lang="fr-FR" sz="1200" b="1" dirty="0">
                <a:latin typeface="Calibri" pitchFamily="34" charset="0"/>
              </a:rPr>
              <a:t>0</a:t>
            </a:r>
          </a:p>
        </p:txBody>
      </p:sp>
      <p:sp>
        <p:nvSpPr>
          <p:cNvPr id="29" name="ZoneTexte 7"/>
          <p:cNvSpPr txBox="1"/>
          <p:nvPr>
            <p:custDataLst>
              <p:tags r:id="rId14"/>
            </p:custDataLst>
          </p:nvPr>
        </p:nvSpPr>
        <p:spPr>
          <a:xfrm>
            <a:off x="831460" y="5143500"/>
            <a:ext cx="261610" cy="276999"/>
          </a:xfrm>
          <a:prstGeom prst="rect">
            <a:avLst/>
          </a:prstGeom>
          <a:noFill/>
        </p:spPr>
        <p:txBody>
          <a:bodyPr wrap="none" rtlCol="0">
            <a:spAutoFit/>
          </a:bodyPr>
          <a:lstStyle/>
          <a:p>
            <a:r>
              <a:rPr lang="fr-FR" sz="1200" b="1" dirty="0">
                <a:latin typeface="Calibri" pitchFamily="34" charset="0"/>
              </a:rPr>
              <a:t>5</a:t>
            </a:r>
          </a:p>
        </p:txBody>
      </p:sp>
      <p:sp>
        <p:nvSpPr>
          <p:cNvPr id="30" name="ZoneTexte 7"/>
          <p:cNvSpPr txBox="1"/>
          <p:nvPr>
            <p:custDataLst>
              <p:tags r:id="rId15"/>
            </p:custDataLst>
          </p:nvPr>
        </p:nvSpPr>
        <p:spPr>
          <a:xfrm>
            <a:off x="793360" y="4743450"/>
            <a:ext cx="341760" cy="276999"/>
          </a:xfrm>
          <a:prstGeom prst="rect">
            <a:avLst/>
          </a:prstGeom>
          <a:noFill/>
        </p:spPr>
        <p:txBody>
          <a:bodyPr wrap="none" rtlCol="0">
            <a:spAutoFit/>
          </a:bodyPr>
          <a:lstStyle/>
          <a:p>
            <a:r>
              <a:rPr lang="fr-FR" sz="1200" b="1" dirty="0">
                <a:latin typeface="Calibri" pitchFamily="34" charset="0"/>
              </a:rPr>
              <a:t>10</a:t>
            </a:r>
          </a:p>
        </p:txBody>
      </p:sp>
      <p:sp>
        <p:nvSpPr>
          <p:cNvPr id="31" name="ZoneTexte 7"/>
          <p:cNvSpPr txBox="1"/>
          <p:nvPr>
            <p:custDataLst>
              <p:tags r:id="rId16"/>
            </p:custDataLst>
          </p:nvPr>
        </p:nvSpPr>
        <p:spPr>
          <a:xfrm>
            <a:off x="793360" y="4305300"/>
            <a:ext cx="341760" cy="276999"/>
          </a:xfrm>
          <a:prstGeom prst="rect">
            <a:avLst/>
          </a:prstGeom>
          <a:noFill/>
        </p:spPr>
        <p:txBody>
          <a:bodyPr wrap="none" rtlCol="0">
            <a:spAutoFit/>
          </a:bodyPr>
          <a:lstStyle/>
          <a:p>
            <a:r>
              <a:rPr lang="fr-FR" sz="1200" b="1" dirty="0">
                <a:latin typeface="Calibri" pitchFamily="34" charset="0"/>
              </a:rPr>
              <a:t>15</a:t>
            </a:r>
          </a:p>
        </p:txBody>
      </p:sp>
      <p:sp>
        <p:nvSpPr>
          <p:cNvPr id="32" name="ZoneTexte 7"/>
          <p:cNvSpPr txBox="1"/>
          <p:nvPr>
            <p:custDataLst>
              <p:tags r:id="rId17"/>
            </p:custDataLst>
          </p:nvPr>
        </p:nvSpPr>
        <p:spPr>
          <a:xfrm>
            <a:off x="793360" y="3895725"/>
            <a:ext cx="338554" cy="276999"/>
          </a:xfrm>
          <a:prstGeom prst="rect">
            <a:avLst/>
          </a:prstGeom>
          <a:noFill/>
        </p:spPr>
        <p:txBody>
          <a:bodyPr wrap="none" rtlCol="0">
            <a:spAutoFit/>
          </a:bodyPr>
          <a:lstStyle/>
          <a:p>
            <a:r>
              <a:rPr lang="fr-FR" sz="1200" b="1" dirty="0">
                <a:latin typeface="Calibri" pitchFamily="34" charset="0"/>
              </a:rPr>
              <a:t>20</a:t>
            </a:r>
          </a:p>
        </p:txBody>
      </p:sp>
      <p:sp>
        <p:nvSpPr>
          <p:cNvPr id="33" name="ZoneTexte 7"/>
          <p:cNvSpPr txBox="1"/>
          <p:nvPr>
            <p:custDataLst>
              <p:tags r:id="rId18"/>
            </p:custDataLst>
          </p:nvPr>
        </p:nvSpPr>
        <p:spPr>
          <a:xfrm>
            <a:off x="802885" y="3457575"/>
            <a:ext cx="338554" cy="276999"/>
          </a:xfrm>
          <a:prstGeom prst="rect">
            <a:avLst/>
          </a:prstGeom>
          <a:noFill/>
        </p:spPr>
        <p:txBody>
          <a:bodyPr wrap="none" rtlCol="0">
            <a:spAutoFit/>
          </a:bodyPr>
          <a:lstStyle/>
          <a:p>
            <a:r>
              <a:rPr lang="fr-FR" sz="1200" b="1" dirty="0">
                <a:latin typeface="Calibri" pitchFamily="34" charset="0"/>
              </a:rPr>
              <a:t>25</a:t>
            </a:r>
          </a:p>
        </p:txBody>
      </p:sp>
      <p:sp>
        <p:nvSpPr>
          <p:cNvPr id="34" name="ZoneTexte 7"/>
          <p:cNvSpPr txBox="1"/>
          <p:nvPr>
            <p:custDataLst>
              <p:tags r:id="rId19"/>
            </p:custDataLst>
          </p:nvPr>
        </p:nvSpPr>
        <p:spPr>
          <a:xfrm>
            <a:off x="781662" y="3038475"/>
            <a:ext cx="338554" cy="276999"/>
          </a:xfrm>
          <a:prstGeom prst="rect">
            <a:avLst/>
          </a:prstGeom>
          <a:noFill/>
        </p:spPr>
        <p:txBody>
          <a:bodyPr wrap="none" rtlCol="0">
            <a:spAutoFit/>
          </a:bodyPr>
          <a:lstStyle/>
          <a:p>
            <a:r>
              <a:rPr lang="fr-FR" sz="1200" b="1" dirty="0">
                <a:latin typeface="Calibri" pitchFamily="34" charset="0"/>
              </a:rPr>
              <a:t>30</a:t>
            </a:r>
          </a:p>
        </p:txBody>
      </p:sp>
      <p:sp>
        <p:nvSpPr>
          <p:cNvPr id="35" name="ZoneTexte 7"/>
          <p:cNvSpPr txBox="1"/>
          <p:nvPr>
            <p:custDataLst>
              <p:tags r:id="rId20"/>
            </p:custDataLst>
          </p:nvPr>
        </p:nvSpPr>
        <p:spPr>
          <a:xfrm>
            <a:off x="795234" y="2609850"/>
            <a:ext cx="338554" cy="276999"/>
          </a:xfrm>
          <a:prstGeom prst="rect">
            <a:avLst/>
          </a:prstGeom>
          <a:noFill/>
        </p:spPr>
        <p:txBody>
          <a:bodyPr wrap="none" rtlCol="0">
            <a:spAutoFit/>
          </a:bodyPr>
          <a:lstStyle/>
          <a:p>
            <a:r>
              <a:rPr lang="fr-FR" sz="1200" b="1" dirty="0">
                <a:latin typeface="Calibri" pitchFamily="34" charset="0"/>
              </a:rPr>
              <a:t>35</a:t>
            </a:r>
          </a:p>
        </p:txBody>
      </p:sp>
      <p:sp>
        <p:nvSpPr>
          <p:cNvPr id="36" name="ZoneTexte 7"/>
          <p:cNvSpPr txBox="1"/>
          <p:nvPr>
            <p:custDataLst>
              <p:tags r:id="rId21"/>
            </p:custDataLst>
          </p:nvPr>
        </p:nvSpPr>
        <p:spPr>
          <a:xfrm>
            <a:off x="795234" y="2190750"/>
            <a:ext cx="338554" cy="276999"/>
          </a:xfrm>
          <a:prstGeom prst="rect">
            <a:avLst/>
          </a:prstGeom>
          <a:noFill/>
        </p:spPr>
        <p:txBody>
          <a:bodyPr wrap="none" rtlCol="0">
            <a:spAutoFit/>
          </a:bodyPr>
          <a:lstStyle/>
          <a:p>
            <a:r>
              <a:rPr lang="fr-FR" sz="1200" b="1" dirty="0">
                <a:latin typeface="Calibri" pitchFamily="34" charset="0"/>
              </a:rPr>
              <a:t>40</a:t>
            </a:r>
          </a:p>
        </p:txBody>
      </p:sp>
      <p:cxnSp>
        <p:nvCxnSpPr>
          <p:cNvPr id="38" name="Connecteur droit 37"/>
          <p:cNvCxnSpPr/>
          <p:nvPr>
            <p:custDataLst>
              <p:tags r:id="rId22"/>
            </p:custDataLst>
          </p:nvPr>
        </p:nvCxnSpPr>
        <p:spPr>
          <a:xfrm flipH="1">
            <a:off x="1093814" y="5305425"/>
            <a:ext cx="481202"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Connecteur droit 38"/>
          <p:cNvCxnSpPr/>
          <p:nvPr>
            <p:custDataLst>
              <p:tags r:id="rId23"/>
            </p:custDataLst>
          </p:nvPr>
        </p:nvCxnSpPr>
        <p:spPr>
          <a:xfrm flipH="1">
            <a:off x="1092253" y="4467225"/>
            <a:ext cx="481202"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custDataLst>
              <p:tags r:id="rId24"/>
            </p:custDataLst>
          </p:nvPr>
        </p:nvCxnSpPr>
        <p:spPr>
          <a:xfrm flipH="1">
            <a:off x="1082728" y="3619500"/>
            <a:ext cx="481202"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Connecteur droit 40"/>
          <p:cNvCxnSpPr/>
          <p:nvPr>
            <p:custDataLst>
              <p:tags r:id="rId25"/>
            </p:custDataLst>
          </p:nvPr>
        </p:nvCxnSpPr>
        <p:spPr>
          <a:xfrm flipH="1">
            <a:off x="1092253" y="2761476"/>
            <a:ext cx="481202"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Connecteur droit 41"/>
          <p:cNvCxnSpPr/>
          <p:nvPr>
            <p:custDataLst>
              <p:tags r:id="rId26"/>
            </p:custDataLst>
          </p:nvPr>
        </p:nvCxnSpPr>
        <p:spPr>
          <a:xfrm flipH="1">
            <a:off x="1080246" y="2340351"/>
            <a:ext cx="481202"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Connecteur droit avec flèche 42"/>
          <p:cNvCxnSpPr/>
          <p:nvPr>
            <p:custDataLst>
              <p:tags r:id="rId27"/>
            </p:custDataLst>
          </p:nvPr>
        </p:nvCxnSpPr>
        <p:spPr>
          <a:xfrm flipV="1">
            <a:off x="1584793" y="2038350"/>
            <a:ext cx="0" cy="37174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 name="Connecteur droit 3">
            <a:extLst>
              <a:ext uri="{FF2B5EF4-FFF2-40B4-BE49-F238E27FC236}">
                <a16:creationId xmlns:a16="http://schemas.microsoft.com/office/drawing/2014/main" id="{3AF5121C-68AB-424F-A6F0-50AAB3F87CAF}"/>
              </a:ext>
            </a:extLst>
          </p:cNvPr>
          <p:cNvCxnSpPr/>
          <p:nvPr>
            <p:custDataLst>
              <p:tags r:id="rId28"/>
            </p:custDataLst>
          </p:nvPr>
        </p:nvCxnSpPr>
        <p:spPr>
          <a:xfrm>
            <a:off x="1573455" y="5735251"/>
            <a:ext cx="4750965" cy="20579"/>
          </a:xfrm>
          <a:prstGeom prst="line">
            <a:avLst/>
          </a:prstGeom>
        </p:spPr>
        <p:style>
          <a:lnRef idx="2">
            <a:schemeClr val="dk1"/>
          </a:lnRef>
          <a:fillRef idx="0">
            <a:schemeClr val="dk1"/>
          </a:fillRef>
          <a:effectRef idx="1">
            <a:schemeClr val="dk1"/>
          </a:effectRef>
          <a:fontRef idx="minor">
            <a:schemeClr val="tx1"/>
          </a:fontRef>
        </p:style>
      </p:cxnSp>
      <p:sp>
        <p:nvSpPr>
          <p:cNvPr id="37" name="Titre 1"/>
          <p:cNvSpPr txBox="1">
            <a:spLocks/>
          </p:cNvSpPr>
          <p:nvPr>
            <p:custDataLst>
              <p:tags r:id="rId29"/>
            </p:custDataLst>
          </p:nvPr>
        </p:nvSpPr>
        <p:spPr>
          <a:xfrm>
            <a:off x="5454" y="-10214"/>
            <a:ext cx="6674745" cy="10452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a:lstStyle>
          <a:p>
            <a:pPr algn="l"/>
            <a:r>
              <a:rPr lang="fr-CA" sz="3000" dirty="0">
                <a:latin typeface="Calibri" pitchFamily="34" charset="0"/>
              </a:rPr>
              <a:t>Fiche théorique 3b</a:t>
            </a:r>
          </a:p>
          <a:p>
            <a:pPr algn="l"/>
            <a:r>
              <a:rPr lang="fr-CA" sz="2400" dirty="0">
                <a:latin typeface="Calibri" pitchFamily="34" charset="0"/>
                <a:cs typeface="Calibri" pitchFamily="34" charset="0"/>
              </a:rPr>
              <a:t>Exemple de résultats pour le facteur: force du vent</a:t>
            </a:r>
            <a:endParaRPr lang="fr-CA" sz="3000" dirty="0">
              <a:latin typeface="Calibri" pitchFamily="34" charset="0"/>
            </a:endParaRPr>
          </a:p>
        </p:txBody>
      </p:sp>
    </p:spTree>
    <p:extLst>
      <p:ext uri="{BB962C8B-B14F-4D97-AF65-F5344CB8AC3E}">
        <p14:creationId xmlns:p14="http://schemas.microsoft.com/office/powerpoint/2010/main" val="1770839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p:custDataLst>
              <p:tags r:id="rId1"/>
            </p:custDataLst>
          </p:nvPr>
        </p:nvSpPr>
        <p:spPr bwMode="auto">
          <a:xfrm>
            <a:off x="3563008" y="8583064"/>
            <a:ext cx="725214" cy="43188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ctr"/>
            <a:r>
              <a:rPr lang="fr-CA" sz="1500">
                <a:latin typeface="Arial" panose="020B0604020202020204" pitchFamily="34" charset="0"/>
                <a:cs typeface="Arial" panose="020B0604020202020204" pitchFamily="34" charset="0"/>
              </a:rPr>
              <a:t>Date</a:t>
            </a:r>
            <a:endParaRPr lang="fr-CA" sz="1500" dirty="0">
              <a:latin typeface="Arial" panose="020B0604020202020204" pitchFamily="34" charset="0"/>
              <a:cs typeface="Arial" panose="020B0604020202020204" pitchFamily="34" charset="0"/>
            </a:endParaRPr>
          </a:p>
        </p:txBody>
      </p:sp>
      <p:sp>
        <p:nvSpPr>
          <p:cNvPr id="13" name="Rectangle 2"/>
          <p:cNvSpPr>
            <a:spLocks noChangeArrowheads="1"/>
          </p:cNvSpPr>
          <p:nvPr>
            <p:custDataLst>
              <p:tags r:id="rId2"/>
            </p:custDataLst>
          </p:nvPr>
        </p:nvSpPr>
        <p:spPr bwMode="auto">
          <a:xfrm>
            <a:off x="83486" y="2867521"/>
            <a:ext cx="513195" cy="28145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anchor="ctr" anchorCtr="0" compatLnSpc="1">
            <a:prstTxWarp prst="textNoShape">
              <a:avLst/>
            </a:prstTxWarp>
          </a:bodyPr>
          <a:lstStyle/>
          <a:p>
            <a:pPr algn="ctr"/>
            <a:r>
              <a:rPr lang="fr-CA" sz="1500">
                <a:latin typeface="Arial" panose="020B0604020202020204" pitchFamily="34" charset="0"/>
                <a:cs typeface="Arial" panose="020B0604020202020204" pitchFamily="34" charset="0"/>
              </a:rPr>
              <a:t> Quantité </a:t>
            </a:r>
            <a:r>
              <a:rPr lang="fr-CA" sz="1500" dirty="0">
                <a:latin typeface="Arial" panose="020B0604020202020204" pitchFamily="34" charset="0"/>
                <a:cs typeface="Arial" panose="020B0604020202020204" pitchFamily="34" charset="0"/>
              </a:rPr>
              <a:t>de </a:t>
            </a:r>
            <a:r>
              <a:rPr lang="fr-CA" sz="1500">
                <a:latin typeface="Arial" panose="020B0604020202020204" pitchFamily="34" charset="0"/>
                <a:cs typeface="Arial" panose="020B0604020202020204" pitchFamily="34" charset="0"/>
              </a:rPr>
              <a:t>pluie (mm)</a:t>
            </a:r>
            <a:endParaRPr lang="fr-CA" sz="1500" dirty="0">
              <a:latin typeface="Arial" panose="020B0604020202020204" pitchFamily="34" charset="0"/>
              <a:cs typeface="Arial" panose="020B0604020202020204" pitchFamily="34" charset="0"/>
            </a:endParaRPr>
          </a:p>
        </p:txBody>
      </p:sp>
      <p:graphicFrame>
        <p:nvGraphicFramePr>
          <p:cNvPr id="15" name="Tableau 14"/>
          <p:cNvGraphicFramePr>
            <a:graphicFrameLocks noGrp="1"/>
          </p:cNvGraphicFramePr>
          <p:nvPr>
            <p:custDataLst>
              <p:tags r:id="rId3"/>
            </p:custDataLst>
            <p:extLst>
              <p:ext uri="{D42A27DB-BD31-4B8C-83A1-F6EECF244321}">
                <p14:modId xmlns:p14="http://schemas.microsoft.com/office/powerpoint/2010/main" val="3465735947"/>
              </p:ext>
            </p:extLst>
          </p:nvPr>
        </p:nvGraphicFramePr>
        <p:xfrm>
          <a:off x="1244009" y="2287631"/>
          <a:ext cx="5054229" cy="6044610"/>
        </p:xfrm>
        <a:graphic>
          <a:graphicData uri="http://schemas.openxmlformats.org/drawingml/2006/table">
            <a:tbl>
              <a:tblPr/>
              <a:tblGrid>
                <a:gridCol w="299218">
                  <a:extLst>
                    <a:ext uri="{9D8B030D-6E8A-4147-A177-3AD203B41FA5}">
                      <a16:colId xmlns:a16="http://schemas.microsoft.com/office/drawing/2014/main" val="20000"/>
                    </a:ext>
                  </a:extLst>
                </a:gridCol>
                <a:gridCol w="475198">
                  <a:extLst>
                    <a:ext uri="{9D8B030D-6E8A-4147-A177-3AD203B41FA5}">
                      <a16:colId xmlns:a16="http://schemas.microsoft.com/office/drawing/2014/main" val="20001"/>
                    </a:ext>
                  </a:extLst>
                </a:gridCol>
                <a:gridCol w="475198">
                  <a:extLst>
                    <a:ext uri="{9D8B030D-6E8A-4147-A177-3AD203B41FA5}">
                      <a16:colId xmlns:a16="http://schemas.microsoft.com/office/drawing/2014/main" val="20002"/>
                    </a:ext>
                  </a:extLst>
                </a:gridCol>
                <a:gridCol w="475198">
                  <a:extLst>
                    <a:ext uri="{9D8B030D-6E8A-4147-A177-3AD203B41FA5}">
                      <a16:colId xmlns:a16="http://schemas.microsoft.com/office/drawing/2014/main" val="20003"/>
                    </a:ext>
                  </a:extLst>
                </a:gridCol>
                <a:gridCol w="475631">
                  <a:extLst>
                    <a:ext uri="{9D8B030D-6E8A-4147-A177-3AD203B41FA5}">
                      <a16:colId xmlns:a16="http://schemas.microsoft.com/office/drawing/2014/main" val="20004"/>
                    </a:ext>
                  </a:extLst>
                </a:gridCol>
                <a:gridCol w="475631">
                  <a:extLst>
                    <a:ext uri="{9D8B030D-6E8A-4147-A177-3AD203B41FA5}">
                      <a16:colId xmlns:a16="http://schemas.microsoft.com/office/drawing/2014/main" val="20005"/>
                    </a:ext>
                  </a:extLst>
                </a:gridCol>
                <a:gridCol w="475631">
                  <a:extLst>
                    <a:ext uri="{9D8B030D-6E8A-4147-A177-3AD203B41FA5}">
                      <a16:colId xmlns:a16="http://schemas.microsoft.com/office/drawing/2014/main" val="20006"/>
                    </a:ext>
                  </a:extLst>
                </a:gridCol>
                <a:gridCol w="475631">
                  <a:extLst>
                    <a:ext uri="{9D8B030D-6E8A-4147-A177-3AD203B41FA5}">
                      <a16:colId xmlns:a16="http://schemas.microsoft.com/office/drawing/2014/main" val="20007"/>
                    </a:ext>
                  </a:extLst>
                </a:gridCol>
                <a:gridCol w="475631">
                  <a:extLst>
                    <a:ext uri="{9D8B030D-6E8A-4147-A177-3AD203B41FA5}">
                      <a16:colId xmlns:a16="http://schemas.microsoft.com/office/drawing/2014/main" val="20008"/>
                    </a:ext>
                  </a:extLst>
                </a:gridCol>
                <a:gridCol w="475631">
                  <a:extLst>
                    <a:ext uri="{9D8B030D-6E8A-4147-A177-3AD203B41FA5}">
                      <a16:colId xmlns:a16="http://schemas.microsoft.com/office/drawing/2014/main" val="20009"/>
                    </a:ext>
                  </a:extLst>
                </a:gridCol>
                <a:gridCol w="475631">
                  <a:extLst>
                    <a:ext uri="{9D8B030D-6E8A-4147-A177-3AD203B41FA5}">
                      <a16:colId xmlns:a16="http://schemas.microsoft.com/office/drawing/2014/main" val="20010"/>
                    </a:ext>
                  </a:extLst>
                </a:gridCol>
              </a:tblGrid>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5165">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fr-CA" sz="800" dirty="0">
                        <a:latin typeface="Calibri" pitchFamily="34" charset="0"/>
                        <a:ea typeface="Calibri"/>
                        <a:cs typeface="Calibri" pitchFamily="34" charset="0"/>
                      </a:endParaRPr>
                    </a:p>
                  </a:txBody>
                  <a:tcPr marL="50303" marR="503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125">
                <a:tc>
                  <a:txBody>
                    <a:bodyPr/>
                    <a:lstStyle/>
                    <a:p>
                      <a:pPr algn="ctr">
                        <a:lnSpc>
                          <a:spcPct val="115000"/>
                        </a:lnSpc>
                        <a:spcAft>
                          <a:spcPts val="0"/>
                        </a:spcAft>
                      </a:pPr>
                      <a:endParaRPr lang="fr-CA" sz="800" dirty="0">
                        <a:latin typeface="Calibri" pitchFamily="34" charset="0"/>
                        <a:ea typeface="Calibri"/>
                        <a:cs typeface="Calibri" pitchFamily="34" charset="0"/>
                      </a:endParaRPr>
                    </a:p>
                  </a:txBody>
                  <a:tcPr marL="50303" marR="5030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a:txBody>
                    <a:bodyPr/>
                    <a:lstStyle/>
                    <a:p>
                      <a:pPr algn="ctr">
                        <a:lnSpc>
                          <a:spcPct val="115000"/>
                        </a:lnSpc>
                        <a:spcAft>
                          <a:spcPts val="0"/>
                        </a:spcAft>
                      </a:pPr>
                      <a:r>
                        <a:rPr lang="fr-CA" sz="1200" baseline="0" dirty="0">
                          <a:latin typeface="Calibri" pitchFamily="34" charset="0"/>
                          <a:ea typeface="Calibri"/>
                          <a:cs typeface="Calibri" pitchFamily="34" charset="0"/>
                        </a:rPr>
                        <a:t>3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6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9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12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15</a:t>
                      </a:r>
                      <a:r>
                        <a:rPr lang="fr-CA" sz="1200" baseline="0" dirty="0">
                          <a:latin typeface="Calibri" pitchFamily="34" charset="0"/>
                          <a:ea typeface="Calibri"/>
                          <a:cs typeface="Calibri" pitchFamily="34" charset="0"/>
                        </a:rPr>
                        <a:t>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18</a:t>
                      </a:r>
                      <a:r>
                        <a:rPr lang="fr-CA" sz="1200" baseline="0" dirty="0">
                          <a:latin typeface="Calibri" pitchFamily="34" charset="0"/>
                          <a:ea typeface="Calibri"/>
                          <a:cs typeface="Calibri" pitchFamily="34" charset="0"/>
                        </a:rPr>
                        <a:t>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latin typeface="Calibri" pitchFamily="34" charset="0"/>
                          <a:ea typeface="Calibri"/>
                          <a:cs typeface="Calibri" pitchFamily="34" charset="0"/>
                        </a:rPr>
                        <a:t>21</a:t>
                      </a:r>
                      <a:r>
                        <a:rPr lang="fr-CA" sz="1200" baseline="0" dirty="0">
                          <a:latin typeface="Calibri" pitchFamily="34" charset="0"/>
                          <a:ea typeface="Calibri"/>
                          <a:cs typeface="Calibri" pitchFamily="34" charset="0"/>
                        </a:rPr>
                        <a:t>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24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baseline="0" dirty="0">
                          <a:latin typeface="Calibri" pitchFamily="34" charset="0"/>
                          <a:ea typeface="Calibri"/>
                          <a:cs typeface="Calibri" pitchFamily="34" charset="0"/>
                        </a:rPr>
                        <a:t>27 octobre</a:t>
                      </a:r>
                      <a:endParaRPr lang="fr-CA" sz="1200" dirty="0">
                        <a:latin typeface="Calibri" pitchFamily="34" charset="0"/>
                        <a:ea typeface="Calibri"/>
                        <a:cs typeface="Calibri" pitchFamily="34" charset="0"/>
                      </a:endParaRP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CA" sz="1200" dirty="0">
                          <a:latin typeface="Calibri" pitchFamily="34" charset="0"/>
                          <a:ea typeface="Calibri"/>
                          <a:cs typeface="Calibri" pitchFamily="34" charset="0"/>
                        </a:rPr>
                        <a:t>30 octobre</a:t>
                      </a:r>
                    </a:p>
                  </a:txBody>
                  <a:tcPr marL="50303" marR="50303" marT="0" marB="0" vert="vert27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bl>
          </a:graphicData>
        </a:graphic>
      </p:graphicFrame>
      <p:sp>
        <p:nvSpPr>
          <p:cNvPr id="22" name="Rectangle 21"/>
          <p:cNvSpPr/>
          <p:nvPr>
            <p:custDataLst>
              <p:tags r:id="rId4"/>
            </p:custDataLst>
          </p:nvPr>
        </p:nvSpPr>
        <p:spPr>
          <a:xfrm>
            <a:off x="3494965" y="4854966"/>
            <a:ext cx="340206" cy="124884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3" name="Rectangle 22"/>
          <p:cNvSpPr/>
          <p:nvPr>
            <p:custDataLst>
              <p:tags r:id="rId5"/>
            </p:custDataLst>
          </p:nvPr>
        </p:nvSpPr>
        <p:spPr>
          <a:xfrm>
            <a:off x="4452521" y="2730755"/>
            <a:ext cx="340206" cy="3373057"/>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4" name="Rectangle 23"/>
          <p:cNvSpPr/>
          <p:nvPr>
            <p:custDataLst>
              <p:tags r:id="rId6"/>
            </p:custDataLst>
          </p:nvPr>
        </p:nvSpPr>
        <p:spPr>
          <a:xfrm>
            <a:off x="3976231" y="5710177"/>
            <a:ext cx="340206" cy="39303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5" name="Rectangle 24"/>
          <p:cNvSpPr/>
          <p:nvPr>
            <p:custDataLst>
              <p:tags r:id="rId7"/>
            </p:custDataLst>
          </p:nvPr>
        </p:nvSpPr>
        <p:spPr>
          <a:xfrm>
            <a:off x="2076050" y="5596039"/>
            <a:ext cx="340206" cy="510191"/>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6" name="Rectangle 25"/>
          <p:cNvSpPr/>
          <p:nvPr>
            <p:custDataLst>
              <p:tags r:id="rId8"/>
            </p:custDataLst>
          </p:nvPr>
        </p:nvSpPr>
        <p:spPr>
          <a:xfrm>
            <a:off x="5398736" y="5047018"/>
            <a:ext cx="340206" cy="1059212"/>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Calibri" pitchFamily="34" charset="0"/>
            </a:endParaRPr>
          </a:p>
        </p:txBody>
      </p:sp>
      <p:sp>
        <p:nvSpPr>
          <p:cNvPr id="27" name="TextBox 26"/>
          <p:cNvSpPr txBox="1"/>
          <p:nvPr>
            <p:custDataLst>
              <p:tags r:id="rId9"/>
            </p:custDataLst>
          </p:nvPr>
        </p:nvSpPr>
        <p:spPr>
          <a:xfrm>
            <a:off x="2039785" y="1688115"/>
            <a:ext cx="3414717"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fr-CA" sz="1600" b="1">
                <a:latin typeface="Arial" panose="020B0604020202020204" pitchFamily="34" charset="0"/>
                <a:cs typeface="Arial" panose="020B0604020202020204" pitchFamily="34" charset="0"/>
              </a:rPr>
              <a:t>La quantité de pluie selon la date</a:t>
            </a:r>
            <a:endParaRPr lang="fr-CA" sz="1600" b="1" dirty="0">
              <a:latin typeface="Arial" panose="020B0604020202020204" pitchFamily="34" charset="0"/>
              <a:cs typeface="Arial" panose="020B0604020202020204" pitchFamily="34" charset="0"/>
            </a:endParaRPr>
          </a:p>
        </p:txBody>
      </p:sp>
      <p:sp>
        <p:nvSpPr>
          <p:cNvPr id="30" name="Espace réservé du numéro de diapositive 4"/>
          <p:cNvSpPr>
            <a:spLocks noGrp="1"/>
          </p:cNvSpPr>
          <p:nvPr>
            <p:ph type="sldNum" sz="quarter" idx="12"/>
            <p:custDataLst>
              <p:tags r:id="rId10"/>
            </p:custDataLst>
          </p:nvPr>
        </p:nvSpPr>
        <p:spPr>
          <a:xfrm>
            <a:off x="5303988" y="8025304"/>
            <a:ext cx="1554012" cy="1135797"/>
          </a:xfrm>
        </p:spPr>
        <p:txBody>
          <a:bodyPr/>
          <a:lstStyle/>
          <a:p>
            <a:fld id="{027FB875-5C85-AB42-9DC5-178568A424B8}" type="slidenum">
              <a:rPr lang="en-US" smtClean="0"/>
              <a:pPr/>
              <a:t>33</a:t>
            </a:fld>
            <a:endParaRPr lang="en-US" dirty="0"/>
          </a:p>
        </p:txBody>
      </p:sp>
      <p:sp>
        <p:nvSpPr>
          <p:cNvPr id="31" name="ZoneTexte 7"/>
          <p:cNvSpPr txBox="1"/>
          <p:nvPr>
            <p:custDataLst>
              <p:tags r:id="rId11"/>
            </p:custDataLst>
          </p:nvPr>
        </p:nvSpPr>
        <p:spPr>
          <a:xfrm>
            <a:off x="590036" y="5536405"/>
            <a:ext cx="553357" cy="276999"/>
          </a:xfrm>
          <a:prstGeom prst="rect">
            <a:avLst/>
          </a:prstGeom>
          <a:noFill/>
        </p:spPr>
        <p:txBody>
          <a:bodyPr wrap="none" rtlCol="0">
            <a:spAutoFit/>
          </a:bodyPr>
          <a:lstStyle/>
          <a:p>
            <a:r>
              <a:rPr lang="fr-FR" sz="1200" b="1" dirty="0">
                <a:latin typeface="Calibri" pitchFamily="34" charset="0"/>
              </a:rPr>
              <a:t>5 mm</a:t>
            </a:r>
          </a:p>
        </p:txBody>
      </p:sp>
      <p:sp>
        <p:nvSpPr>
          <p:cNvPr id="32" name="ZoneTexte 10"/>
          <p:cNvSpPr txBox="1"/>
          <p:nvPr>
            <p:custDataLst>
              <p:tags r:id="rId12"/>
            </p:custDataLst>
          </p:nvPr>
        </p:nvSpPr>
        <p:spPr>
          <a:xfrm>
            <a:off x="588221" y="5109923"/>
            <a:ext cx="623825" cy="276999"/>
          </a:xfrm>
          <a:prstGeom prst="rect">
            <a:avLst/>
          </a:prstGeom>
          <a:noFill/>
        </p:spPr>
        <p:txBody>
          <a:bodyPr wrap="none" rtlCol="0">
            <a:spAutoFit/>
          </a:bodyPr>
          <a:lstStyle/>
          <a:p>
            <a:r>
              <a:rPr lang="fr-FR" sz="1200" b="1" dirty="0">
                <a:latin typeface="Calibri" pitchFamily="34" charset="0"/>
              </a:rPr>
              <a:t>10 mm</a:t>
            </a:r>
          </a:p>
        </p:txBody>
      </p:sp>
      <p:sp>
        <p:nvSpPr>
          <p:cNvPr id="33" name="ZoneTexte 11"/>
          <p:cNvSpPr txBox="1"/>
          <p:nvPr>
            <p:custDataLst>
              <p:tags r:id="rId13"/>
            </p:custDataLst>
          </p:nvPr>
        </p:nvSpPr>
        <p:spPr>
          <a:xfrm>
            <a:off x="586406" y="4686267"/>
            <a:ext cx="626903" cy="276999"/>
          </a:xfrm>
          <a:prstGeom prst="rect">
            <a:avLst/>
          </a:prstGeom>
          <a:noFill/>
        </p:spPr>
        <p:txBody>
          <a:bodyPr wrap="none" rtlCol="0">
            <a:spAutoFit/>
          </a:bodyPr>
          <a:lstStyle/>
          <a:p>
            <a:r>
              <a:rPr lang="fr-FR" sz="1200" b="1" dirty="0">
                <a:latin typeface="Calibri" pitchFamily="34" charset="0"/>
              </a:rPr>
              <a:t>15 mm</a:t>
            </a:r>
          </a:p>
        </p:txBody>
      </p:sp>
      <p:sp>
        <p:nvSpPr>
          <p:cNvPr id="34" name="ZoneTexte 13"/>
          <p:cNvSpPr txBox="1"/>
          <p:nvPr>
            <p:custDataLst>
              <p:tags r:id="rId14"/>
            </p:custDataLst>
          </p:nvPr>
        </p:nvSpPr>
        <p:spPr>
          <a:xfrm>
            <a:off x="582776" y="4256155"/>
            <a:ext cx="630301" cy="276999"/>
          </a:xfrm>
          <a:prstGeom prst="rect">
            <a:avLst/>
          </a:prstGeom>
          <a:noFill/>
        </p:spPr>
        <p:txBody>
          <a:bodyPr wrap="none" rtlCol="0">
            <a:spAutoFit/>
          </a:bodyPr>
          <a:lstStyle/>
          <a:p>
            <a:r>
              <a:rPr lang="fr-FR" sz="1200" b="1" dirty="0">
                <a:latin typeface="Calibri" pitchFamily="34" charset="0"/>
              </a:rPr>
              <a:t>20 mm</a:t>
            </a:r>
          </a:p>
        </p:txBody>
      </p:sp>
      <p:sp>
        <p:nvSpPr>
          <p:cNvPr id="35" name="ZoneTexte 15"/>
          <p:cNvSpPr txBox="1"/>
          <p:nvPr>
            <p:custDataLst>
              <p:tags r:id="rId15"/>
            </p:custDataLst>
          </p:nvPr>
        </p:nvSpPr>
        <p:spPr>
          <a:xfrm>
            <a:off x="586950" y="3829995"/>
            <a:ext cx="630301" cy="276999"/>
          </a:xfrm>
          <a:prstGeom prst="rect">
            <a:avLst/>
          </a:prstGeom>
          <a:noFill/>
        </p:spPr>
        <p:txBody>
          <a:bodyPr wrap="none" rtlCol="0">
            <a:spAutoFit/>
          </a:bodyPr>
          <a:lstStyle/>
          <a:p>
            <a:r>
              <a:rPr lang="fr-FR" sz="1200" b="1" dirty="0">
                <a:latin typeface="Calibri" pitchFamily="34" charset="0"/>
              </a:rPr>
              <a:t>25 mm</a:t>
            </a:r>
          </a:p>
        </p:txBody>
      </p:sp>
      <p:sp>
        <p:nvSpPr>
          <p:cNvPr id="36" name="ZoneTexte 16"/>
          <p:cNvSpPr txBox="1"/>
          <p:nvPr>
            <p:custDataLst>
              <p:tags r:id="rId16"/>
            </p:custDataLst>
          </p:nvPr>
        </p:nvSpPr>
        <p:spPr>
          <a:xfrm>
            <a:off x="586406" y="3405778"/>
            <a:ext cx="630301" cy="276999"/>
          </a:xfrm>
          <a:prstGeom prst="rect">
            <a:avLst/>
          </a:prstGeom>
          <a:noFill/>
        </p:spPr>
        <p:txBody>
          <a:bodyPr wrap="none" rtlCol="0">
            <a:spAutoFit/>
          </a:bodyPr>
          <a:lstStyle/>
          <a:p>
            <a:r>
              <a:rPr lang="fr-FR" sz="1200" b="1" dirty="0">
                <a:latin typeface="Calibri" pitchFamily="34" charset="0"/>
              </a:rPr>
              <a:t>30 mm</a:t>
            </a:r>
          </a:p>
        </p:txBody>
      </p:sp>
      <p:sp>
        <p:nvSpPr>
          <p:cNvPr id="37" name="ZoneTexte 17"/>
          <p:cNvSpPr txBox="1"/>
          <p:nvPr>
            <p:custDataLst>
              <p:tags r:id="rId17"/>
            </p:custDataLst>
          </p:nvPr>
        </p:nvSpPr>
        <p:spPr>
          <a:xfrm>
            <a:off x="584002" y="2986973"/>
            <a:ext cx="630301" cy="276999"/>
          </a:xfrm>
          <a:prstGeom prst="rect">
            <a:avLst/>
          </a:prstGeom>
          <a:noFill/>
        </p:spPr>
        <p:txBody>
          <a:bodyPr wrap="none" rtlCol="0">
            <a:spAutoFit/>
          </a:bodyPr>
          <a:lstStyle/>
          <a:p>
            <a:r>
              <a:rPr lang="fr-FR" sz="1200" b="1" dirty="0">
                <a:latin typeface="Calibri" pitchFamily="34" charset="0"/>
              </a:rPr>
              <a:t>35 mm</a:t>
            </a:r>
          </a:p>
        </p:txBody>
      </p:sp>
      <p:sp>
        <p:nvSpPr>
          <p:cNvPr id="38" name="ZoneTexte 18"/>
          <p:cNvSpPr txBox="1"/>
          <p:nvPr>
            <p:custDataLst>
              <p:tags r:id="rId18"/>
            </p:custDataLst>
          </p:nvPr>
        </p:nvSpPr>
        <p:spPr>
          <a:xfrm>
            <a:off x="584319" y="2543006"/>
            <a:ext cx="630301" cy="276999"/>
          </a:xfrm>
          <a:prstGeom prst="rect">
            <a:avLst/>
          </a:prstGeom>
          <a:noFill/>
        </p:spPr>
        <p:txBody>
          <a:bodyPr wrap="none" rtlCol="0">
            <a:spAutoFit/>
          </a:bodyPr>
          <a:lstStyle/>
          <a:p>
            <a:r>
              <a:rPr lang="fr-FR" sz="1200" b="1" dirty="0">
                <a:latin typeface="Calibri" pitchFamily="34" charset="0"/>
              </a:rPr>
              <a:t>40 mm</a:t>
            </a:r>
          </a:p>
        </p:txBody>
      </p:sp>
      <p:sp>
        <p:nvSpPr>
          <p:cNvPr id="39" name="ZoneTexte 7"/>
          <p:cNvSpPr txBox="1"/>
          <p:nvPr>
            <p:custDataLst>
              <p:tags r:id="rId19"/>
            </p:custDataLst>
          </p:nvPr>
        </p:nvSpPr>
        <p:spPr>
          <a:xfrm>
            <a:off x="594503" y="5965030"/>
            <a:ext cx="553357" cy="276999"/>
          </a:xfrm>
          <a:prstGeom prst="rect">
            <a:avLst/>
          </a:prstGeom>
          <a:noFill/>
        </p:spPr>
        <p:txBody>
          <a:bodyPr wrap="none" rtlCol="0">
            <a:spAutoFit/>
          </a:bodyPr>
          <a:lstStyle/>
          <a:p>
            <a:r>
              <a:rPr lang="fr-FR" sz="1200" b="1" dirty="0">
                <a:latin typeface="Calibri" pitchFamily="34" charset="0"/>
              </a:rPr>
              <a:t>0 mm</a:t>
            </a:r>
          </a:p>
        </p:txBody>
      </p:sp>
      <p:cxnSp>
        <p:nvCxnSpPr>
          <p:cNvPr id="40" name="Connecteur droit avec flèche 39"/>
          <p:cNvCxnSpPr/>
          <p:nvPr>
            <p:custDataLst>
              <p:tags r:id="rId20"/>
            </p:custDataLst>
          </p:nvPr>
        </p:nvCxnSpPr>
        <p:spPr>
          <a:xfrm flipV="1">
            <a:off x="1537168" y="2143125"/>
            <a:ext cx="0" cy="398418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Connecteur droit 41">
            <a:extLst>
              <a:ext uri="{FF2B5EF4-FFF2-40B4-BE49-F238E27FC236}">
                <a16:creationId xmlns:a16="http://schemas.microsoft.com/office/drawing/2014/main" id="{D59A6632-6DF6-4CB7-ABC2-B12AC29CA0C9}"/>
              </a:ext>
            </a:extLst>
          </p:cNvPr>
          <p:cNvCxnSpPr/>
          <p:nvPr>
            <p:custDataLst>
              <p:tags r:id="rId21"/>
            </p:custDataLst>
          </p:nvPr>
        </p:nvCxnSpPr>
        <p:spPr>
          <a:xfrm>
            <a:off x="1526007" y="6107833"/>
            <a:ext cx="4750965" cy="20579"/>
          </a:xfrm>
          <a:prstGeom prst="line">
            <a:avLst/>
          </a:prstGeom>
        </p:spPr>
        <p:style>
          <a:lnRef idx="2">
            <a:schemeClr val="dk1"/>
          </a:lnRef>
          <a:fillRef idx="0">
            <a:schemeClr val="dk1"/>
          </a:fillRef>
          <a:effectRef idx="1">
            <a:schemeClr val="dk1"/>
          </a:effectRef>
          <a:fontRef idx="minor">
            <a:schemeClr val="tx1"/>
          </a:fontRef>
        </p:style>
      </p:cxnSp>
      <p:sp>
        <p:nvSpPr>
          <p:cNvPr id="41" name="Titre 1"/>
          <p:cNvSpPr txBox="1">
            <a:spLocks/>
          </p:cNvSpPr>
          <p:nvPr>
            <p:custDataLst>
              <p:tags r:id="rId22"/>
            </p:custDataLst>
          </p:nvPr>
        </p:nvSpPr>
        <p:spPr>
          <a:xfrm>
            <a:off x="5454" y="-10214"/>
            <a:ext cx="6674745" cy="10452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a:lstStyle>
          <a:p>
            <a:pPr algn="l"/>
            <a:r>
              <a:rPr lang="fr-CA" sz="3000" dirty="0">
                <a:latin typeface="Calibri" pitchFamily="34" charset="0"/>
              </a:rPr>
              <a:t>Fiche théorique 3c</a:t>
            </a:r>
          </a:p>
          <a:p>
            <a:pPr algn="l"/>
            <a:r>
              <a:rPr lang="fr-CA" sz="2400" dirty="0">
                <a:latin typeface="Calibri" pitchFamily="34" charset="0"/>
                <a:cs typeface="Calibri" pitchFamily="34" charset="0"/>
              </a:rPr>
              <a:t>Exemple de résultats pour le facteur: pluie</a:t>
            </a:r>
            <a:endParaRPr lang="fr-CA" sz="3000" dirty="0">
              <a:latin typeface="Calibri" pitchFamily="34" charset="0"/>
            </a:endParaRPr>
          </a:p>
        </p:txBody>
      </p:sp>
    </p:spTree>
    <p:extLst>
      <p:ext uri="{BB962C8B-B14F-4D97-AF65-F5344CB8AC3E}">
        <p14:creationId xmlns:p14="http://schemas.microsoft.com/office/powerpoint/2010/main" val="3936213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287295" y="1570133"/>
            <a:ext cx="6305486" cy="871396"/>
          </a:xfrm>
        </p:spPr>
        <p:txBody>
          <a:bodyPr/>
          <a:lstStyle/>
          <a:p>
            <a:r>
              <a:rPr lang="fr-CA" sz="3400" dirty="0"/>
              <a:t>Évaluation</a:t>
            </a:r>
          </a:p>
        </p:txBody>
      </p:sp>
      <p:sp>
        <p:nvSpPr>
          <p:cNvPr id="2" name="Espace réservé du numéro de diapositive 1"/>
          <p:cNvSpPr>
            <a:spLocks noGrp="1"/>
          </p:cNvSpPr>
          <p:nvPr>
            <p:ph type="sldNum" sz="quarter" idx="12"/>
            <p:custDataLst>
              <p:tags r:id="rId2"/>
            </p:custDataLst>
          </p:nvPr>
        </p:nvSpPr>
        <p:spPr>
          <a:xfrm>
            <a:off x="5362467" y="8008203"/>
            <a:ext cx="1495533" cy="1135797"/>
          </a:xfrm>
        </p:spPr>
        <p:txBody>
          <a:bodyPr/>
          <a:lstStyle/>
          <a:p>
            <a:fld id="{027FB875-5C85-AB42-9DC5-178568A424B8}" type="slidenum">
              <a:rPr lang="fr-CA" smtClean="0"/>
              <a:pPr/>
              <a:t>34</a:t>
            </a:fld>
            <a:endParaRPr lang="fr-CA" dirty="0"/>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val="3563357344"/>
              </p:ext>
            </p:extLst>
          </p:nvPr>
        </p:nvGraphicFramePr>
        <p:xfrm>
          <a:off x="741604" y="2781300"/>
          <a:ext cx="5374793" cy="125984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val="20000"/>
                    </a:ext>
                  </a:extLst>
                </a:gridCol>
                <a:gridCol w="3436087">
                  <a:extLst>
                    <a:ext uri="{9D8B030D-6E8A-4147-A177-3AD203B41FA5}">
                      <a16:colId xmlns:a16="http://schemas.microsoft.com/office/drawing/2014/main" val="20001"/>
                    </a:ext>
                  </a:extLst>
                </a:gridCol>
                <a:gridCol w="657261">
                  <a:extLst>
                    <a:ext uri="{9D8B030D-6E8A-4147-A177-3AD203B41FA5}">
                      <a16:colId xmlns:a16="http://schemas.microsoft.com/office/drawing/2014/main" val="20002"/>
                    </a:ext>
                  </a:extLst>
                </a:gridCol>
              </a:tblGrid>
              <a:tr h="370840">
                <a:tc>
                  <a:txBody>
                    <a:bodyPr/>
                    <a:lstStyle/>
                    <a:p>
                      <a:pPr algn="ctr"/>
                      <a:r>
                        <a:rPr lang="fr-FR" sz="1400" baseline="0" dirty="0"/>
                        <a:t>Numéro de la fiche</a:t>
                      </a:r>
                      <a:endParaRPr lang="fr-FR" sz="1400" dirty="0">
                        <a:latin typeface="Calibri" pitchFamily="34" charset="0"/>
                        <a:cs typeface="Calibri" pitchFamily="34" charset="0"/>
                      </a:endParaRPr>
                    </a:p>
                  </a:txBody>
                  <a:tcPr anchor="ctr"/>
                </a:tc>
                <a:tc>
                  <a:txBody>
                    <a:bodyPr/>
                    <a:lstStyle/>
                    <a:p>
                      <a:pPr algn="ctr"/>
                      <a:r>
                        <a:rPr lang="fr-FR" sz="1400" dirty="0"/>
                        <a:t>Nom</a:t>
                      </a:r>
                      <a:endParaRPr lang="fr-FR" sz="1400" dirty="0">
                        <a:latin typeface="Calibri" pitchFamily="34" charset="0"/>
                        <a:cs typeface="Calibri" pitchFamily="34" charset="0"/>
                      </a:endParaRPr>
                    </a:p>
                  </a:txBody>
                  <a:tcPr anchor="ctr"/>
                </a:tc>
                <a:tc>
                  <a:txBody>
                    <a:bodyPr/>
                    <a:lstStyle/>
                    <a:p>
                      <a:pPr algn="ctr"/>
                      <a:r>
                        <a:rPr lang="fr-FR" sz="1400" dirty="0"/>
                        <a:t>Page</a:t>
                      </a:r>
                      <a:endParaRPr lang="fr-FR" sz="140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370840">
                <a:tc>
                  <a:txBody>
                    <a:bodyPr/>
                    <a:lstStyle/>
                    <a:p>
                      <a:pPr algn="ctr"/>
                      <a:r>
                        <a:rPr lang="fr-FR" sz="1200" dirty="0"/>
                        <a:t>1</a:t>
                      </a:r>
                      <a:endParaRPr lang="fr-FR" sz="1200" dirty="0">
                        <a:latin typeface="Calibri" pitchFamily="34" charset="0"/>
                        <a:cs typeface="Calibri" pitchFamily="34" charset="0"/>
                      </a:endParaRPr>
                    </a:p>
                  </a:txBody>
                  <a:tcPr anchor="ctr"/>
                </a:tc>
                <a:tc>
                  <a:txBody>
                    <a:bodyPr/>
                    <a:lstStyle/>
                    <a:p>
                      <a:r>
                        <a:rPr lang="fr-FR" sz="1200" dirty="0"/>
                        <a:t>Comportement</a:t>
                      </a:r>
                      <a:r>
                        <a:rPr lang="fr-FR" sz="1200" baseline="0" dirty="0"/>
                        <a:t> en classe</a:t>
                      </a:r>
                      <a:endParaRPr lang="fr-FR" sz="1200" dirty="0">
                        <a:latin typeface="Calibri" pitchFamily="34" charset="0"/>
                        <a:cs typeface="Calibri" pitchFamily="34" charset="0"/>
                      </a:endParaRPr>
                    </a:p>
                  </a:txBody>
                  <a:tcPr anchor="ctr"/>
                </a:tc>
                <a:tc>
                  <a:txBody>
                    <a:bodyPr/>
                    <a:lstStyle/>
                    <a:p>
                      <a:pPr algn="ctr"/>
                      <a:r>
                        <a:rPr lang="fr-FR" sz="1200" dirty="0"/>
                        <a:t>40</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1"/>
                  </a:ext>
                </a:extLst>
              </a:tr>
              <a:tr h="370840">
                <a:tc>
                  <a:txBody>
                    <a:bodyPr/>
                    <a:lstStyle/>
                    <a:p>
                      <a:pPr algn="ctr"/>
                      <a:r>
                        <a:rPr lang="fr-FR" sz="1200" dirty="0"/>
                        <a:t>2</a:t>
                      </a:r>
                      <a:endParaRPr lang="fr-FR" sz="1200" dirty="0">
                        <a:latin typeface="Calibri" pitchFamily="34" charset="0"/>
                        <a:cs typeface="Calibri" pitchFamily="34" charset="0"/>
                      </a:endParaRPr>
                    </a:p>
                  </a:txBody>
                  <a:tcPr anchor="ctr"/>
                </a:tc>
                <a:tc>
                  <a:txBody>
                    <a:bodyPr/>
                    <a:lstStyle/>
                    <a:p>
                      <a:r>
                        <a:rPr lang="fr-FR" sz="1200" dirty="0"/>
                        <a:t>Évaluation de la démarche scientifique</a:t>
                      </a:r>
                      <a:endParaRPr lang="fr-FR" sz="1200" dirty="0">
                        <a:latin typeface="Calibri" pitchFamily="34" charset="0"/>
                        <a:cs typeface="Calibri" pitchFamily="34" charset="0"/>
                      </a:endParaRPr>
                    </a:p>
                  </a:txBody>
                  <a:tcPr anchor="ctr"/>
                </a:tc>
                <a:tc>
                  <a:txBody>
                    <a:bodyPr/>
                    <a:lstStyle/>
                    <a:p>
                      <a:pPr algn="ctr"/>
                      <a:r>
                        <a:rPr lang="fr-FR" sz="1200" dirty="0"/>
                        <a:t>41</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23085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534717"/>
            <a:ext cx="4274057" cy="599253"/>
          </a:xfrm>
        </p:spPr>
        <p:txBody>
          <a:bodyPr>
            <a:normAutofit fontScale="90000"/>
          </a:bodyPr>
          <a:lstStyle/>
          <a:p>
            <a:pPr algn="l"/>
            <a:r>
              <a:rPr lang="en-US" sz="3000" dirty="0"/>
              <a:t>Grille </a:t>
            </a:r>
            <a:r>
              <a:rPr lang="en-US" sz="3000" dirty="0" err="1"/>
              <a:t>d’évaluation</a:t>
            </a:r>
            <a:r>
              <a:rPr lang="en-US" sz="3000" dirty="0"/>
              <a:t> 1</a:t>
            </a:r>
            <a:br>
              <a:rPr lang="en-US" sz="3000" dirty="0"/>
            </a:br>
            <a:r>
              <a:rPr lang="fr-FR" sz="2400" dirty="0"/>
              <a:t>Grille en classe</a:t>
            </a:r>
            <a:br>
              <a:rPr lang="en-US" sz="3000" dirty="0"/>
            </a:br>
            <a:endParaRPr lang="en-US" sz="3000" i="1" dirty="0"/>
          </a:p>
        </p:txBody>
      </p:sp>
      <p:graphicFrame>
        <p:nvGraphicFramePr>
          <p:cNvPr id="3" name="Tableau 2"/>
          <p:cNvGraphicFramePr>
            <a:graphicFrameLocks noGrp="1"/>
          </p:cNvGraphicFramePr>
          <p:nvPr>
            <p:custDataLst>
              <p:tags r:id="rId2"/>
            </p:custDataLst>
            <p:extLst>
              <p:ext uri="{D42A27DB-BD31-4B8C-83A1-F6EECF244321}">
                <p14:modId xmlns:p14="http://schemas.microsoft.com/office/powerpoint/2010/main" val="3697472514"/>
              </p:ext>
            </p:extLst>
          </p:nvPr>
        </p:nvGraphicFramePr>
        <p:xfrm>
          <a:off x="11229" y="1169715"/>
          <a:ext cx="6835543" cy="7974280"/>
        </p:xfrm>
        <a:graphic>
          <a:graphicData uri="http://schemas.openxmlformats.org/drawingml/2006/table">
            <a:tbl>
              <a:tblPr firstRow="1" firstCol="1" bandRow="1">
                <a:tableStyleId>{D7AC3CCA-C797-4891-BE02-D94E43425B78}</a:tableStyleId>
              </a:tblPr>
              <a:tblGrid>
                <a:gridCol w="275516">
                  <a:extLst>
                    <a:ext uri="{9D8B030D-6E8A-4147-A177-3AD203B41FA5}">
                      <a16:colId xmlns:a16="http://schemas.microsoft.com/office/drawing/2014/main" val="20000"/>
                    </a:ext>
                  </a:extLst>
                </a:gridCol>
                <a:gridCol w="1079151">
                  <a:extLst>
                    <a:ext uri="{9D8B030D-6E8A-4147-A177-3AD203B41FA5}">
                      <a16:colId xmlns:a16="http://schemas.microsoft.com/office/drawing/2014/main" val="20001"/>
                    </a:ext>
                  </a:extLst>
                </a:gridCol>
                <a:gridCol w="254000">
                  <a:extLst>
                    <a:ext uri="{9D8B030D-6E8A-4147-A177-3AD203B41FA5}">
                      <a16:colId xmlns:a16="http://schemas.microsoft.com/office/drawing/2014/main" val="20002"/>
                    </a:ext>
                  </a:extLst>
                </a:gridCol>
                <a:gridCol w="1368777">
                  <a:extLst>
                    <a:ext uri="{9D8B030D-6E8A-4147-A177-3AD203B41FA5}">
                      <a16:colId xmlns:a16="http://schemas.microsoft.com/office/drawing/2014/main" val="20003"/>
                    </a:ext>
                  </a:extLst>
                </a:gridCol>
                <a:gridCol w="282223">
                  <a:extLst>
                    <a:ext uri="{9D8B030D-6E8A-4147-A177-3AD203B41FA5}">
                      <a16:colId xmlns:a16="http://schemas.microsoft.com/office/drawing/2014/main" val="20004"/>
                    </a:ext>
                  </a:extLst>
                </a:gridCol>
                <a:gridCol w="1566333">
                  <a:extLst>
                    <a:ext uri="{9D8B030D-6E8A-4147-A177-3AD203B41FA5}">
                      <a16:colId xmlns:a16="http://schemas.microsoft.com/office/drawing/2014/main" val="20005"/>
                    </a:ext>
                  </a:extLst>
                </a:gridCol>
                <a:gridCol w="254000">
                  <a:extLst>
                    <a:ext uri="{9D8B030D-6E8A-4147-A177-3AD203B41FA5}">
                      <a16:colId xmlns:a16="http://schemas.microsoft.com/office/drawing/2014/main" val="20006"/>
                    </a:ext>
                  </a:extLst>
                </a:gridCol>
                <a:gridCol w="1755543">
                  <a:extLst>
                    <a:ext uri="{9D8B030D-6E8A-4147-A177-3AD203B41FA5}">
                      <a16:colId xmlns:a16="http://schemas.microsoft.com/office/drawing/2014/main" val="20007"/>
                    </a:ext>
                  </a:extLst>
                </a:gridCol>
              </a:tblGrid>
              <a:tr h="434420">
                <a:tc rowSpan="3" gridSpan="2">
                  <a:txBody>
                    <a:bodyPr/>
                    <a:lstStyle/>
                    <a:p>
                      <a:pPr indent="89535" algn="ctr">
                        <a:lnSpc>
                          <a:spcPct val="115000"/>
                        </a:lnSpc>
                        <a:spcAft>
                          <a:spcPts val="0"/>
                        </a:spcAft>
                      </a:pPr>
                      <a:r>
                        <a:rPr lang="fr-CA" sz="1200" dirty="0">
                          <a:effectLst/>
                          <a:latin typeface="Calibri" pitchFamily="34" charset="0"/>
                          <a:cs typeface="Calibri" pitchFamily="34" charset="0"/>
                        </a:rPr>
                        <a:t> </a:t>
                      </a:r>
                    </a:p>
                    <a:p>
                      <a:pPr indent="89535" algn="ctr">
                        <a:lnSpc>
                          <a:spcPct val="115000"/>
                        </a:lnSpc>
                        <a:spcAft>
                          <a:spcPts val="0"/>
                        </a:spcAft>
                      </a:pPr>
                      <a:r>
                        <a:rPr lang="fr-CA" sz="1200" dirty="0">
                          <a:effectLst/>
                          <a:latin typeface="Calibri" pitchFamily="34" charset="0"/>
                          <a:cs typeface="Calibri" pitchFamily="34" charset="0"/>
                        </a:rPr>
                        <a:t>Nom de l’élève</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rowSpan="3"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  Compétence 1</a:t>
                      </a:r>
                    </a:p>
                    <a:p>
                      <a:pPr algn="ctr">
                        <a:lnSpc>
                          <a:spcPct val="115000"/>
                        </a:lnSpc>
                        <a:spcAft>
                          <a:spcPts val="0"/>
                        </a:spcAft>
                      </a:pPr>
                      <a:r>
                        <a:rPr lang="fr-CA" sz="1200" dirty="0">
                          <a:effectLst/>
                          <a:latin typeface="Calibri" pitchFamily="34" charset="0"/>
                          <a:cs typeface="Calibri" pitchFamily="34" charset="0"/>
                        </a:rPr>
                        <a:t>(démarche)</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Compétence 2 </a:t>
                      </a:r>
                    </a:p>
                    <a:p>
                      <a:pPr algn="ctr">
                        <a:lnSpc>
                          <a:spcPct val="115000"/>
                        </a:lnSpc>
                        <a:spcAft>
                          <a:spcPts val="0"/>
                        </a:spcAft>
                      </a:pPr>
                      <a:r>
                        <a:rPr lang="fr-CA" sz="1200" dirty="0">
                          <a:effectLst/>
                          <a:latin typeface="Calibri" pitchFamily="34" charset="0"/>
                          <a:cs typeface="Calibri" pitchFamily="34" charset="0"/>
                        </a:rPr>
                        <a:t>(matériel)</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Compétence  1</a:t>
                      </a:r>
                    </a:p>
                    <a:p>
                      <a:pPr algn="ctr">
                        <a:lnSpc>
                          <a:spcPct val="115000"/>
                        </a:lnSpc>
                        <a:spcAft>
                          <a:spcPts val="0"/>
                        </a:spcAft>
                      </a:pPr>
                      <a:r>
                        <a:rPr lang="fr-CA" sz="1200" dirty="0">
                          <a:effectLst/>
                          <a:latin typeface="Calibri" pitchFamily="34" charset="0"/>
                          <a:cs typeface="Calibri" pitchFamily="34" charset="0"/>
                        </a:rPr>
                        <a:t>(démarche)</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extLst>
                  <a:ext uri="{0D108BD9-81ED-4DB2-BD59-A6C34878D82A}">
                    <a16:rowId xmlns:a16="http://schemas.microsoft.com/office/drawing/2014/main" val="10000"/>
                  </a:ext>
                </a:extLst>
              </a:tr>
              <a:tr h="210657">
                <a:tc gridSpan="2" vMerge="1">
                  <a:txBody>
                    <a:bodyPr/>
                    <a:lstStyle/>
                    <a:p>
                      <a:endParaRPr lang="fr-CA"/>
                    </a:p>
                  </a:txBody>
                  <a:tcPr/>
                </a:tc>
                <a:tc hMerge="1" vMerge="1">
                  <a:txBody>
                    <a:bodyPr/>
                    <a:lstStyle/>
                    <a:p>
                      <a:endParaRPr lang="fr-CA"/>
                    </a:p>
                  </a:txBody>
                  <a:tcPr/>
                </a:tc>
                <a:tc gridSpan="4">
                  <a:txBody>
                    <a:bodyPr/>
                    <a:lstStyle/>
                    <a:p>
                      <a:pPr algn="ctr">
                        <a:lnSpc>
                          <a:spcPct val="115000"/>
                        </a:lnSpc>
                        <a:spcAft>
                          <a:spcPts val="0"/>
                        </a:spcAft>
                      </a:pPr>
                      <a:r>
                        <a:rPr lang="fr-CA" sz="1200" dirty="0">
                          <a:effectLst/>
                          <a:latin typeface="Calibri" pitchFamily="34" charset="0"/>
                          <a:cs typeface="Calibri" pitchFamily="34" charset="0"/>
                        </a:rPr>
                        <a:t>Manipulations </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hMerge="1">
                  <a:txBody>
                    <a:bodyPr/>
                    <a:lstStyle/>
                    <a:p>
                      <a:endParaRPr lang="fr-FR"/>
                    </a:p>
                  </a:txBody>
                  <a:tcPr/>
                </a:tc>
                <a:tc hMerge="1">
                  <a:txBody>
                    <a:bodyPr/>
                    <a:lstStyle/>
                    <a:p>
                      <a:endParaRPr lang="fr-CA"/>
                    </a:p>
                  </a:txBody>
                  <a:tcPr/>
                </a:tc>
                <a:tc rowSpan="2" gridSpan="2">
                  <a:txBody>
                    <a:bodyPr/>
                    <a:lstStyle/>
                    <a:p>
                      <a:pPr algn="ctr">
                        <a:lnSpc>
                          <a:spcPct val="115000"/>
                        </a:lnSpc>
                        <a:spcAft>
                          <a:spcPts val="0"/>
                        </a:spcAft>
                      </a:pPr>
                      <a:r>
                        <a:rPr lang="fr-CA" sz="1200" dirty="0">
                          <a:effectLst/>
                          <a:latin typeface="Calibri" pitchFamily="34" charset="0"/>
                          <a:cs typeface="Calibri" pitchFamily="34" charset="0"/>
                        </a:rPr>
                        <a:t>Engagé  </a:t>
                      </a:r>
                    </a:p>
                    <a:p>
                      <a:pPr algn="ctr">
                        <a:lnSpc>
                          <a:spcPct val="115000"/>
                        </a:lnSpc>
                        <a:spcAft>
                          <a:spcPts val="0"/>
                        </a:spcAft>
                      </a:pPr>
                      <a:r>
                        <a:rPr lang="fr-CA" sz="1200" dirty="0">
                          <a:effectLst/>
                          <a:latin typeface="Calibri" pitchFamily="34" charset="0"/>
                          <a:cs typeface="Calibri" pitchFamily="34" charset="0"/>
                        </a:rPr>
                        <a:t>(</a:t>
                      </a:r>
                      <a:r>
                        <a:rPr lang="fr-CA" sz="1200" b="1" dirty="0">
                          <a:effectLst/>
                          <a:latin typeface="Calibri" pitchFamily="34" charset="0"/>
                          <a:cs typeface="Calibri" pitchFamily="34" charset="0"/>
                        </a:rPr>
                        <a:t>Au</a:t>
                      </a:r>
                      <a:r>
                        <a:rPr lang="fr-CA" sz="1200" dirty="0">
                          <a:effectLst/>
                          <a:latin typeface="Calibri" pitchFamily="34" charset="0"/>
                          <a:cs typeface="Calibri" pitchFamily="34" charset="0"/>
                        </a:rPr>
                        <a:t>torégulé, </a:t>
                      </a:r>
                      <a:r>
                        <a:rPr lang="fr-CA" sz="1200" b="1" dirty="0">
                          <a:effectLst/>
                          <a:latin typeface="Calibri" pitchFamily="34" charset="0"/>
                          <a:cs typeface="Calibri" pitchFamily="34" charset="0"/>
                        </a:rPr>
                        <a:t>Ac</a:t>
                      </a:r>
                      <a:r>
                        <a:rPr lang="fr-CA" sz="1200" dirty="0">
                          <a:effectLst/>
                          <a:latin typeface="Calibri" pitchFamily="34" charset="0"/>
                          <a:cs typeface="Calibri" pitchFamily="34" charset="0"/>
                        </a:rPr>
                        <a:t>tif, </a:t>
                      </a:r>
                      <a:r>
                        <a:rPr lang="fr-CA" sz="1200" b="1" dirty="0">
                          <a:effectLst/>
                          <a:latin typeface="Calibri" pitchFamily="34" charset="0"/>
                          <a:cs typeface="Calibri" pitchFamily="34" charset="0"/>
                        </a:rPr>
                        <a:t>P</a:t>
                      </a:r>
                      <a:r>
                        <a:rPr lang="fr-CA" sz="1200" dirty="0">
                          <a:effectLst/>
                          <a:latin typeface="Calibri" pitchFamily="34" charset="0"/>
                          <a:cs typeface="Calibri" pitchFamily="34" charset="0"/>
                        </a:rPr>
                        <a:t>assif, </a:t>
                      </a:r>
                      <a:r>
                        <a:rPr lang="fr-CA" sz="1200" b="1" dirty="0">
                          <a:effectLst/>
                          <a:latin typeface="Calibri" pitchFamily="34" charset="0"/>
                          <a:cs typeface="Calibri" pitchFamily="34" charset="0"/>
                        </a:rPr>
                        <a:t>D</a:t>
                      </a:r>
                      <a:r>
                        <a:rPr lang="fr-CA" sz="1200" dirty="0">
                          <a:effectLst/>
                          <a:latin typeface="Calibri" pitchFamily="34" charset="0"/>
                          <a:cs typeface="Calibri" pitchFamily="34" charset="0"/>
                        </a:rPr>
                        <a:t>ésengagé)</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rowSpan="2" hMerge="1">
                  <a:txBody>
                    <a:bodyPr/>
                    <a:lstStyle/>
                    <a:p>
                      <a:endParaRPr lang="fr-CA"/>
                    </a:p>
                  </a:txBody>
                  <a:tcPr/>
                </a:tc>
                <a:extLst>
                  <a:ext uri="{0D108BD9-81ED-4DB2-BD59-A6C34878D82A}">
                    <a16:rowId xmlns:a16="http://schemas.microsoft.com/office/drawing/2014/main" val="10001"/>
                  </a:ext>
                </a:extLst>
              </a:tr>
              <a:tr h="658183">
                <a:tc gridSpan="2" vMerge="1">
                  <a:txBody>
                    <a:bodyPr/>
                    <a:lstStyle/>
                    <a:p>
                      <a:endParaRPr lang="fr-CA"/>
                    </a:p>
                  </a:txBody>
                  <a:tcPr/>
                </a:tc>
                <a:tc hMerge="1" vMerge="1">
                  <a:txBody>
                    <a:bodyPr/>
                    <a:lstStyle/>
                    <a:p>
                      <a:endParaRPr lang="fr-CA"/>
                    </a:p>
                  </a:txBody>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itchFamily="34" charset="0"/>
                          <a:cs typeface="Calibri" pitchFamily="34" charset="0"/>
                        </a:rPr>
                        <a:t>Ordonné et structuré </a:t>
                      </a:r>
                    </a:p>
                    <a:p>
                      <a:pPr marL="0" marR="0" indent="0" algn="l" defTabSz="914400" rtl="0" eaLnBrk="1" fontAlgn="auto" latinLnBrk="0" hangingPunct="1">
                        <a:lnSpc>
                          <a:spcPct val="115000"/>
                        </a:lnSpc>
                        <a:spcBef>
                          <a:spcPts val="0"/>
                        </a:spcBef>
                        <a:spcAft>
                          <a:spcPts val="0"/>
                        </a:spcAft>
                        <a:buClrTx/>
                        <a:buSzTx/>
                        <a:buFontTx/>
                        <a:buNone/>
                        <a:tabLst/>
                        <a:defRPr/>
                      </a:pPr>
                      <a:r>
                        <a:rPr lang="fr-CA" sz="1200" dirty="0">
                          <a:effectLst/>
                          <a:latin typeface="Calibri" pitchFamily="34" charset="0"/>
                          <a:cs typeface="Calibri" pitchFamily="34" charset="0"/>
                        </a:rPr>
                        <a:t>(A-E) </a:t>
                      </a:r>
                      <a:r>
                        <a:rPr lang="fr-CA" sz="1200" i="1" dirty="0">
                          <a:effectLst/>
                          <a:latin typeface="Calibri" pitchFamily="34" charset="0"/>
                          <a:cs typeface="Calibri" pitchFamily="34" charset="0"/>
                        </a:rPr>
                        <a:t>L’élève</a:t>
                      </a:r>
                      <a:r>
                        <a:rPr lang="fr-CA" sz="1200" i="1" baseline="0" dirty="0">
                          <a:effectLst/>
                          <a:latin typeface="Calibri" pitchFamily="34" charset="0"/>
                          <a:cs typeface="Calibri" pitchFamily="34" charset="0"/>
                        </a:rPr>
                        <a:t> rempli-t-il bien la feuille d’exercice?</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Sécuritaire, minutieux (A-E) </a:t>
                      </a:r>
                      <a:r>
                        <a:rPr lang="fr-CA" sz="1200" i="1" dirty="0">
                          <a:effectLst/>
                          <a:latin typeface="Calibri" pitchFamily="34" charset="0"/>
                          <a:cs typeface="Calibri" pitchFamily="34" charset="0"/>
                        </a:rPr>
                        <a:t>L’élève fait-il attention au matériel utilisé?</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vMerge="1">
                  <a:txBody>
                    <a:bodyPr/>
                    <a:lstStyle/>
                    <a:p>
                      <a:endParaRPr lang="fr-CA"/>
                    </a:p>
                  </a:txBody>
                  <a:tcPr/>
                </a:tc>
                <a:tc hMerge="1" vMerge="1">
                  <a:txBody>
                    <a:bodyPr/>
                    <a:lstStyle/>
                    <a:p>
                      <a:endParaRPr lang="fr-CA"/>
                    </a:p>
                  </a:txBody>
                  <a:tcPr/>
                </a:tc>
                <a:extLst>
                  <a:ext uri="{0D108BD9-81ED-4DB2-BD59-A6C34878D82A}">
                    <a16:rowId xmlns:a16="http://schemas.microsoft.com/office/drawing/2014/main" val="10002"/>
                  </a:ext>
                </a:extLst>
              </a:tr>
              <a:tr h="333551">
                <a:tc>
                  <a:txBody>
                    <a:bodyPr/>
                    <a:lstStyle/>
                    <a:p>
                      <a:pPr algn="r">
                        <a:lnSpc>
                          <a:spcPct val="115000"/>
                        </a:lnSpc>
                        <a:spcAft>
                          <a:spcPts val="0"/>
                        </a:spcAft>
                      </a:pPr>
                      <a:r>
                        <a:rPr lang="fr-CA" sz="1200" dirty="0">
                          <a:effectLst/>
                          <a:latin typeface="Calibri" pitchFamily="34" charset="0"/>
                          <a:cs typeface="Calibri" pitchFamily="34" charset="0"/>
                        </a:rPr>
                        <a:t>1</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3"/>
                  </a:ext>
                </a:extLst>
              </a:tr>
              <a:tr h="333551">
                <a:tc>
                  <a:txBody>
                    <a:bodyPr/>
                    <a:lstStyle/>
                    <a:p>
                      <a:pPr algn="r">
                        <a:lnSpc>
                          <a:spcPct val="115000"/>
                        </a:lnSpc>
                        <a:spcAft>
                          <a:spcPts val="0"/>
                        </a:spcAft>
                      </a:pPr>
                      <a:r>
                        <a:rPr lang="fr-CA" sz="1200" dirty="0">
                          <a:effectLst/>
                          <a:latin typeface="Calibri" pitchFamily="34" charset="0"/>
                          <a:cs typeface="Calibri" pitchFamily="34" charset="0"/>
                        </a:rPr>
                        <a:t>2</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4"/>
                  </a:ext>
                </a:extLst>
              </a:tr>
              <a:tr h="333551">
                <a:tc>
                  <a:txBody>
                    <a:bodyPr/>
                    <a:lstStyle/>
                    <a:p>
                      <a:pPr algn="r">
                        <a:lnSpc>
                          <a:spcPct val="115000"/>
                        </a:lnSpc>
                        <a:spcAft>
                          <a:spcPts val="0"/>
                        </a:spcAft>
                      </a:pPr>
                      <a:r>
                        <a:rPr lang="fr-CA" sz="1200" dirty="0">
                          <a:effectLst/>
                          <a:latin typeface="Calibri" pitchFamily="34" charset="0"/>
                          <a:cs typeface="Calibri" pitchFamily="34" charset="0"/>
                        </a:rPr>
                        <a:t>3</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5"/>
                  </a:ext>
                </a:extLst>
              </a:tr>
              <a:tr h="333551">
                <a:tc>
                  <a:txBody>
                    <a:bodyPr/>
                    <a:lstStyle/>
                    <a:p>
                      <a:pPr algn="r">
                        <a:lnSpc>
                          <a:spcPct val="115000"/>
                        </a:lnSpc>
                        <a:spcAft>
                          <a:spcPts val="0"/>
                        </a:spcAft>
                      </a:pPr>
                      <a:r>
                        <a:rPr lang="fr-CA" sz="1200" dirty="0">
                          <a:effectLst/>
                          <a:latin typeface="Calibri" pitchFamily="34" charset="0"/>
                          <a:cs typeface="Calibri" pitchFamily="34" charset="0"/>
                        </a:rPr>
                        <a:t>4</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6"/>
                  </a:ext>
                </a:extLst>
              </a:tr>
              <a:tr h="333551">
                <a:tc>
                  <a:txBody>
                    <a:bodyPr/>
                    <a:lstStyle/>
                    <a:p>
                      <a:pPr algn="r">
                        <a:lnSpc>
                          <a:spcPct val="115000"/>
                        </a:lnSpc>
                        <a:spcAft>
                          <a:spcPts val="0"/>
                        </a:spcAft>
                      </a:pPr>
                      <a:r>
                        <a:rPr lang="fr-CA" sz="1200" dirty="0">
                          <a:effectLst/>
                          <a:latin typeface="Calibri" pitchFamily="34" charset="0"/>
                          <a:cs typeface="Calibri" pitchFamily="34" charset="0"/>
                        </a:rPr>
                        <a:t>5</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7"/>
                  </a:ext>
                </a:extLst>
              </a:tr>
              <a:tr h="333551">
                <a:tc>
                  <a:txBody>
                    <a:bodyPr/>
                    <a:lstStyle/>
                    <a:p>
                      <a:pPr algn="r">
                        <a:lnSpc>
                          <a:spcPct val="115000"/>
                        </a:lnSpc>
                        <a:spcAft>
                          <a:spcPts val="0"/>
                        </a:spcAft>
                      </a:pPr>
                      <a:r>
                        <a:rPr lang="fr-CA" sz="1200" dirty="0">
                          <a:effectLst/>
                          <a:latin typeface="Calibri" pitchFamily="34" charset="0"/>
                          <a:cs typeface="Calibri" pitchFamily="34" charset="0"/>
                        </a:rPr>
                        <a:t>6</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8"/>
                  </a:ext>
                </a:extLst>
              </a:tr>
              <a:tr h="333551">
                <a:tc>
                  <a:txBody>
                    <a:bodyPr/>
                    <a:lstStyle/>
                    <a:p>
                      <a:pPr algn="r">
                        <a:lnSpc>
                          <a:spcPct val="115000"/>
                        </a:lnSpc>
                        <a:spcAft>
                          <a:spcPts val="0"/>
                        </a:spcAft>
                      </a:pPr>
                      <a:r>
                        <a:rPr lang="fr-CA" sz="1200" dirty="0">
                          <a:effectLst/>
                          <a:latin typeface="Calibri" pitchFamily="34" charset="0"/>
                          <a:cs typeface="Calibri" pitchFamily="34" charset="0"/>
                        </a:rPr>
                        <a:t>7</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09"/>
                  </a:ext>
                </a:extLst>
              </a:tr>
              <a:tr h="333551">
                <a:tc>
                  <a:txBody>
                    <a:bodyPr/>
                    <a:lstStyle/>
                    <a:p>
                      <a:pPr algn="r">
                        <a:lnSpc>
                          <a:spcPct val="115000"/>
                        </a:lnSpc>
                        <a:spcAft>
                          <a:spcPts val="0"/>
                        </a:spcAft>
                      </a:pPr>
                      <a:r>
                        <a:rPr lang="fr-CA" sz="1200" dirty="0">
                          <a:effectLst/>
                          <a:latin typeface="Calibri" pitchFamily="34" charset="0"/>
                          <a:cs typeface="Calibri" pitchFamily="34" charset="0"/>
                        </a:rPr>
                        <a:t>8</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0"/>
                  </a:ext>
                </a:extLst>
              </a:tr>
              <a:tr h="333551">
                <a:tc>
                  <a:txBody>
                    <a:bodyPr/>
                    <a:lstStyle/>
                    <a:p>
                      <a:pPr algn="r">
                        <a:lnSpc>
                          <a:spcPct val="115000"/>
                        </a:lnSpc>
                        <a:spcAft>
                          <a:spcPts val="0"/>
                        </a:spcAft>
                      </a:pPr>
                      <a:r>
                        <a:rPr lang="fr-CA" sz="1200" dirty="0">
                          <a:effectLst/>
                          <a:latin typeface="Calibri" pitchFamily="34" charset="0"/>
                          <a:cs typeface="Calibri" pitchFamily="34" charset="0"/>
                        </a:rPr>
                        <a:t>9</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1"/>
                  </a:ext>
                </a:extLst>
              </a:tr>
              <a:tr h="333551">
                <a:tc>
                  <a:txBody>
                    <a:bodyPr/>
                    <a:lstStyle/>
                    <a:p>
                      <a:pPr algn="r">
                        <a:lnSpc>
                          <a:spcPct val="115000"/>
                        </a:lnSpc>
                        <a:spcAft>
                          <a:spcPts val="0"/>
                        </a:spcAft>
                      </a:pPr>
                      <a:r>
                        <a:rPr lang="fr-CA" sz="1200" dirty="0">
                          <a:effectLst/>
                          <a:latin typeface="Calibri" pitchFamily="34" charset="0"/>
                          <a:cs typeface="Calibri" pitchFamily="34" charset="0"/>
                        </a:rPr>
                        <a:t>10</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2"/>
                  </a:ext>
                </a:extLst>
              </a:tr>
              <a:tr h="333551">
                <a:tc>
                  <a:txBody>
                    <a:bodyPr/>
                    <a:lstStyle/>
                    <a:p>
                      <a:pPr algn="r">
                        <a:lnSpc>
                          <a:spcPct val="115000"/>
                        </a:lnSpc>
                        <a:spcAft>
                          <a:spcPts val="0"/>
                        </a:spcAft>
                      </a:pPr>
                      <a:r>
                        <a:rPr lang="fr-CA" sz="1200" dirty="0">
                          <a:effectLst/>
                          <a:latin typeface="Calibri" pitchFamily="34" charset="0"/>
                          <a:cs typeface="Calibri" pitchFamily="34" charset="0"/>
                        </a:rPr>
                        <a:t>11</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3"/>
                  </a:ext>
                </a:extLst>
              </a:tr>
              <a:tr h="333551">
                <a:tc>
                  <a:txBody>
                    <a:bodyPr/>
                    <a:lstStyle/>
                    <a:p>
                      <a:pPr algn="r">
                        <a:lnSpc>
                          <a:spcPct val="115000"/>
                        </a:lnSpc>
                        <a:spcAft>
                          <a:spcPts val="0"/>
                        </a:spcAft>
                      </a:pPr>
                      <a:r>
                        <a:rPr lang="fr-CA" sz="1200" dirty="0">
                          <a:effectLst/>
                          <a:latin typeface="Calibri" pitchFamily="34" charset="0"/>
                          <a:cs typeface="Calibri" pitchFamily="34" charset="0"/>
                        </a:rPr>
                        <a:t>12</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4"/>
                  </a:ext>
                </a:extLst>
              </a:tr>
              <a:tr h="333551">
                <a:tc>
                  <a:txBody>
                    <a:bodyPr/>
                    <a:lstStyle/>
                    <a:p>
                      <a:pPr algn="r">
                        <a:lnSpc>
                          <a:spcPct val="115000"/>
                        </a:lnSpc>
                        <a:spcAft>
                          <a:spcPts val="0"/>
                        </a:spcAft>
                      </a:pPr>
                      <a:r>
                        <a:rPr lang="fr-CA" sz="1200" dirty="0">
                          <a:effectLst/>
                          <a:latin typeface="Calibri" pitchFamily="34" charset="0"/>
                          <a:cs typeface="Calibri" pitchFamily="34" charset="0"/>
                        </a:rPr>
                        <a:t>13</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5"/>
                  </a:ext>
                </a:extLst>
              </a:tr>
              <a:tr h="333551">
                <a:tc>
                  <a:txBody>
                    <a:bodyPr/>
                    <a:lstStyle/>
                    <a:p>
                      <a:pPr algn="r">
                        <a:lnSpc>
                          <a:spcPct val="115000"/>
                        </a:lnSpc>
                        <a:spcAft>
                          <a:spcPts val="0"/>
                        </a:spcAft>
                      </a:pPr>
                      <a:r>
                        <a:rPr lang="fr-CA" sz="1200" dirty="0">
                          <a:effectLst/>
                          <a:latin typeface="Calibri" pitchFamily="34" charset="0"/>
                          <a:cs typeface="Calibri" pitchFamily="34" charset="0"/>
                        </a:rPr>
                        <a:t>14</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6"/>
                  </a:ext>
                </a:extLst>
              </a:tr>
              <a:tr h="333551">
                <a:tc>
                  <a:txBody>
                    <a:bodyPr/>
                    <a:lstStyle/>
                    <a:p>
                      <a:pPr algn="r">
                        <a:lnSpc>
                          <a:spcPct val="115000"/>
                        </a:lnSpc>
                        <a:spcAft>
                          <a:spcPts val="0"/>
                        </a:spcAft>
                      </a:pPr>
                      <a:r>
                        <a:rPr lang="fr-CA" sz="1200" dirty="0">
                          <a:effectLst/>
                          <a:latin typeface="Calibri" pitchFamily="34" charset="0"/>
                          <a:cs typeface="Calibri" pitchFamily="34" charset="0"/>
                        </a:rPr>
                        <a:t>15</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7"/>
                  </a:ext>
                </a:extLst>
              </a:tr>
              <a:tr h="333551">
                <a:tc>
                  <a:txBody>
                    <a:bodyPr/>
                    <a:lstStyle/>
                    <a:p>
                      <a:pPr algn="r">
                        <a:lnSpc>
                          <a:spcPct val="115000"/>
                        </a:lnSpc>
                        <a:spcAft>
                          <a:spcPts val="0"/>
                        </a:spcAft>
                      </a:pPr>
                      <a:r>
                        <a:rPr lang="fr-CA" sz="1200" dirty="0">
                          <a:effectLst/>
                          <a:latin typeface="Calibri" pitchFamily="34" charset="0"/>
                          <a:cs typeface="Calibri" pitchFamily="34" charset="0"/>
                        </a:rPr>
                        <a:t>16</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8"/>
                  </a:ext>
                </a:extLst>
              </a:tr>
              <a:tr h="333551">
                <a:tc>
                  <a:txBody>
                    <a:bodyPr/>
                    <a:lstStyle/>
                    <a:p>
                      <a:pPr algn="r">
                        <a:lnSpc>
                          <a:spcPct val="115000"/>
                        </a:lnSpc>
                        <a:spcAft>
                          <a:spcPts val="0"/>
                        </a:spcAft>
                      </a:pPr>
                      <a:r>
                        <a:rPr lang="fr-CA" sz="1200" dirty="0">
                          <a:effectLst/>
                          <a:latin typeface="Calibri" pitchFamily="34" charset="0"/>
                          <a:cs typeface="Calibri" pitchFamily="34" charset="0"/>
                        </a:rPr>
                        <a:t>17</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19"/>
                  </a:ext>
                </a:extLst>
              </a:tr>
              <a:tr h="333551">
                <a:tc>
                  <a:txBody>
                    <a:bodyPr/>
                    <a:lstStyle/>
                    <a:p>
                      <a:pPr algn="r">
                        <a:lnSpc>
                          <a:spcPct val="115000"/>
                        </a:lnSpc>
                        <a:spcAft>
                          <a:spcPts val="0"/>
                        </a:spcAft>
                      </a:pPr>
                      <a:r>
                        <a:rPr lang="fr-CA" sz="1200" dirty="0">
                          <a:effectLst/>
                          <a:latin typeface="Calibri" pitchFamily="34" charset="0"/>
                          <a:cs typeface="Calibri" pitchFamily="34" charset="0"/>
                        </a:rPr>
                        <a:t>18</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20"/>
                  </a:ext>
                </a:extLst>
              </a:tr>
              <a:tr h="333551">
                <a:tc>
                  <a:txBody>
                    <a:bodyPr/>
                    <a:lstStyle/>
                    <a:p>
                      <a:pPr algn="r">
                        <a:lnSpc>
                          <a:spcPct val="115000"/>
                        </a:lnSpc>
                        <a:spcAft>
                          <a:spcPts val="0"/>
                        </a:spcAft>
                      </a:pPr>
                      <a:r>
                        <a:rPr lang="fr-CA" sz="1200" dirty="0">
                          <a:effectLst/>
                          <a:latin typeface="Calibri" pitchFamily="34" charset="0"/>
                          <a:cs typeface="Calibri" pitchFamily="34" charset="0"/>
                        </a:rPr>
                        <a:t>19</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21"/>
                  </a:ext>
                </a:extLst>
              </a:tr>
              <a:tr h="333551">
                <a:tc>
                  <a:txBody>
                    <a:bodyPr/>
                    <a:lstStyle/>
                    <a:p>
                      <a:pPr algn="r">
                        <a:lnSpc>
                          <a:spcPct val="115000"/>
                        </a:lnSpc>
                        <a:spcAft>
                          <a:spcPts val="0"/>
                        </a:spcAft>
                      </a:pPr>
                      <a:r>
                        <a:rPr lang="fr-CA" sz="1200" dirty="0">
                          <a:effectLst/>
                          <a:latin typeface="Calibri" pitchFamily="34" charset="0"/>
                          <a:cs typeface="Calibri" pitchFamily="34" charset="0"/>
                        </a:rPr>
                        <a:t>20</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l">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a:txBody>
                    <a:bodyPr/>
                    <a:lstStyle/>
                    <a:p>
                      <a:pPr algn="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extLst>
                  <a:ext uri="{0D108BD9-81ED-4DB2-BD59-A6C34878D82A}">
                    <a16:rowId xmlns:a16="http://schemas.microsoft.com/office/drawing/2014/main" val="10022"/>
                  </a:ext>
                </a:extLst>
              </a:tr>
            </a:tbl>
          </a:graphicData>
        </a:graphic>
      </p:graphicFrame>
      <p:sp>
        <p:nvSpPr>
          <p:cNvPr id="5" name="ZoneTexte 4"/>
          <p:cNvSpPr txBox="1"/>
          <p:nvPr>
            <p:custDataLst>
              <p:tags r:id="rId3"/>
            </p:custDataLst>
          </p:nvPr>
        </p:nvSpPr>
        <p:spPr>
          <a:xfrm>
            <a:off x="4520726" y="764638"/>
            <a:ext cx="2232607" cy="369332"/>
          </a:xfrm>
          <a:prstGeom prst="rect">
            <a:avLst/>
          </a:prstGeom>
          <a:noFill/>
        </p:spPr>
        <p:txBody>
          <a:bodyPr wrap="square" rtlCol="0">
            <a:spAutoFit/>
          </a:bodyPr>
          <a:lstStyle/>
          <a:p>
            <a:r>
              <a:rPr lang="fr-CA" dirty="0">
                <a:latin typeface="Calibri" pitchFamily="34" charset="0"/>
              </a:rPr>
              <a:t>Date</a:t>
            </a:r>
            <a:r>
              <a:rPr lang="fr-CA" dirty="0"/>
              <a:t>:___________</a:t>
            </a:r>
          </a:p>
        </p:txBody>
      </p:sp>
    </p:spTree>
    <p:extLst>
      <p:ext uri="{BB962C8B-B14F-4D97-AF65-F5344CB8AC3E}">
        <p14:creationId xmlns:p14="http://schemas.microsoft.com/office/powerpoint/2010/main" val="3339126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custDataLst>
              <p:tags r:id="rId1"/>
            </p:custDataLst>
          </p:nvPr>
        </p:nvSpPr>
        <p:spPr>
          <a:xfrm>
            <a:off x="298073" y="7301463"/>
            <a:ext cx="1987927" cy="132862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itle 3"/>
          <p:cNvSpPr>
            <a:spLocks noGrp="1"/>
          </p:cNvSpPr>
          <p:nvPr>
            <p:ph type="title"/>
            <p:custDataLst>
              <p:tags r:id="rId2"/>
            </p:custDataLst>
          </p:nvPr>
        </p:nvSpPr>
        <p:spPr>
          <a:xfrm>
            <a:off x="69256" y="1133969"/>
            <a:ext cx="4274057" cy="599253"/>
          </a:xfrm>
        </p:spPr>
        <p:txBody>
          <a:bodyPr>
            <a:normAutofit fontScale="90000"/>
          </a:bodyPr>
          <a:lstStyle/>
          <a:p>
            <a:pPr algn="l"/>
            <a:r>
              <a:rPr lang="en-US" sz="3000" dirty="0"/>
              <a:t>Grille </a:t>
            </a:r>
            <a:r>
              <a:rPr lang="en-US" sz="3000" dirty="0" err="1"/>
              <a:t>d’évaluation</a:t>
            </a:r>
            <a:r>
              <a:rPr lang="en-US" sz="3000" dirty="0"/>
              <a:t> 2</a:t>
            </a:r>
            <a:br>
              <a:rPr lang="en-US" sz="3000" dirty="0"/>
            </a:br>
            <a:br>
              <a:rPr lang="en-US" sz="3000" dirty="0"/>
            </a:br>
            <a:br>
              <a:rPr lang="en-US" sz="3000" dirty="0"/>
            </a:br>
            <a:endParaRPr lang="en-US" sz="3000" i="1" dirty="0"/>
          </a:p>
        </p:txBody>
      </p:sp>
      <p:sp>
        <p:nvSpPr>
          <p:cNvPr id="6" name="Espace réservé du numéro de diapositive 1"/>
          <p:cNvSpPr>
            <a:spLocks noGrp="1"/>
          </p:cNvSpPr>
          <p:nvPr>
            <p:ph type="sldNum" sz="quarter" idx="12"/>
            <p:custDataLst>
              <p:tags r:id="rId3"/>
            </p:custDataLst>
          </p:nvPr>
        </p:nvSpPr>
        <p:spPr>
          <a:xfrm>
            <a:off x="5362467" y="8008203"/>
            <a:ext cx="1495533" cy="1135797"/>
          </a:xfrm>
        </p:spPr>
        <p:txBody>
          <a:bodyPr/>
          <a:lstStyle/>
          <a:p>
            <a:fld id="{027FB875-5C85-AB42-9DC5-178568A424B8}" type="slidenum">
              <a:rPr lang="fr-CA" smtClean="0"/>
              <a:pPr/>
              <a:t>36</a:t>
            </a:fld>
            <a:endParaRPr lang="fr-CA" dirty="0"/>
          </a:p>
        </p:txBody>
      </p:sp>
      <p:graphicFrame>
        <p:nvGraphicFramePr>
          <p:cNvPr id="5" name="Tableau 4"/>
          <p:cNvGraphicFramePr>
            <a:graphicFrameLocks noGrp="1"/>
          </p:cNvGraphicFramePr>
          <p:nvPr>
            <p:custDataLst>
              <p:tags r:id="rId4"/>
            </p:custDataLst>
            <p:extLst>
              <p:ext uri="{D42A27DB-BD31-4B8C-83A1-F6EECF244321}">
                <p14:modId xmlns:p14="http://schemas.microsoft.com/office/powerpoint/2010/main" val="946862130"/>
              </p:ext>
            </p:extLst>
          </p:nvPr>
        </p:nvGraphicFramePr>
        <p:xfrm>
          <a:off x="69256" y="1773992"/>
          <a:ext cx="6684077" cy="4572000"/>
        </p:xfrm>
        <a:graphic>
          <a:graphicData uri="http://schemas.openxmlformats.org/drawingml/2006/table">
            <a:tbl>
              <a:tblPr firstRow="1" firstCol="1" bandRow="1">
                <a:tableStyleId>{5940675A-B579-460E-94D1-54222C63F5DA}</a:tableStyleId>
              </a:tblPr>
              <a:tblGrid>
                <a:gridCol w="797519">
                  <a:extLst>
                    <a:ext uri="{9D8B030D-6E8A-4147-A177-3AD203B41FA5}">
                      <a16:colId xmlns:a16="http://schemas.microsoft.com/office/drawing/2014/main" val="20000"/>
                    </a:ext>
                  </a:extLst>
                </a:gridCol>
                <a:gridCol w="223955">
                  <a:extLst>
                    <a:ext uri="{9D8B030D-6E8A-4147-A177-3AD203B41FA5}">
                      <a16:colId xmlns:a16="http://schemas.microsoft.com/office/drawing/2014/main" val="20001"/>
                    </a:ext>
                  </a:extLst>
                </a:gridCol>
                <a:gridCol w="1530942">
                  <a:extLst>
                    <a:ext uri="{9D8B030D-6E8A-4147-A177-3AD203B41FA5}">
                      <a16:colId xmlns:a16="http://schemas.microsoft.com/office/drawing/2014/main" val="20002"/>
                    </a:ext>
                  </a:extLst>
                </a:gridCol>
                <a:gridCol w="1737883">
                  <a:extLst>
                    <a:ext uri="{9D8B030D-6E8A-4147-A177-3AD203B41FA5}">
                      <a16:colId xmlns:a16="http://schemas.microsoft.com/office/drawing/2014/main" val="20003"/>
                    </a:ext>
                  </a:extLst>
                </a:gridCol>
                <a:gridCol w="1393221">
                  <a:extLst>
                    <a:ext uri="{9D8B030D-6E8A-4147-A177-3AD203B41FA5}">
                      <a16:colId xmlns:a16="http://schemas.microsoft.com/office/drawing/2014/main" val="20004"/>
                    </a:ext>
                  </a:extLst>
                </a:gridCol>
                <a:gridCol w="1000557">
                  <a:extLst>
                    <a:ext uri="{9D8B030D-6E8A-4147-A177-3AD203B41FA5}">
                      <a16:colId xmlns:a16="http://schemas.microsoft.com/office/drawing/2014/main" val="20005"/>
                    </a:ext>
                  </a:extLst>
                </a:gridCol>
              </a:tblGrid>
              <a:tr h="2680758">
                <a:tc>
                  <a:txBody>
                    <a:bodyPr/>
                    <a:lstStyle/>
                    <a:p>
                      <a:pPr algn="ctr">
                        <a:spcAft>
                          <a:spcPts val="0"/>
                        </a:spcAft>
                      </a:pPr>
                      <a:endParaRPr lang="fr-CA" sz="1100" dirty="0">
                        <a:effectLst/>
                      </a:endParaRPr>
                    </a:p>
                    <a:p>
                      <a:pPr algn="ctr">
                        <a:spcAft>
                          <a:spcPts val="0"/>
                        </a:spcAft>
                      </a:pPr>
                      <a:endParaRPr lang="fr-CA" sz="1100" dirty="0">
                        <a:effectLst/>
                      </a:endParaRPr>
                    </a:p>
                    <a:p>
                      <a:pPr algn="ctr">
                        <a:spcAft>
                          <a:spcPts val="0"/>
                        </a:spcAft>
                      </a:pPr>
                      <a:r>
                        <a:rPr lang="fr-CA" sz="1100" dirty="0">
                          <a:effectLst/>
                        </a:rPr>
                        <a:t> </a:t>
                      </a:r>
                      <a:r>
                        <a:rPr lang="fr-CA" sz="1100" dirty="0">
                          <a:effectLst/>
                          <a:latin typeface="Calibri" pitchFamily="34" charset="0"/>
                          <a:cs typeface="Calibri" pitchFamily="34" charset="0"/>
                        </a:rPr>
                        <a:t>Mise en </a:t>
                      </a:r>
                    </a:p>
                    <a:p>
                      <a:pPr algn="ctr">
                        <a:spcAft>
                          <a:spcPts val="0"/>
                        </a:spcAft>
                      </a:pPr>
                      <a:r>
                        <a:rPr lang="fr-CA" sz="1100" dirty="0">
                          <a:effectLst/>
                          <a:latin typeface="Calibri" pitchFamily="34" charset="0"/>
                          <a:cs typeface="Calibri" pitchFamily="34" charset="0"/>
                        </a:rPr>
                        <a:t>œuvre d’une démarche appropriée</a:t>
                      </a:r>
                    </a:p>
                    <a:p>
                      <a:pPr algn="ctr">
                        <a:spcAft>
                          <a:spcPts val="0"/>
                        </a:spcAft>
                      </a:pPr>
                      <a:r>
                        <a:rPr lang="fr-CA" sz="600" dirty="0">
                          <a:effectLst/>
                        </a:rPr>
                        <a:t> </a:t>
                      </a:r>
                      <a:endParaRPr lang="fr-CA" sz="700" dirty="0">
                        <a:effectLst/>
                        <a:latin typeface="Cambria" panose="02040503050406030204" pitchFamily="18" charset="0"/>
                        <a:ea typeface="MS Mincho" panose="02020609040205080304" pitchFamily="49" charset="-128"/>
                        <a:cs typeface="Calibri" pitchFamily="34" charset="0"/>
                      </a:endParaRPr>
                    </a:p>
                  </a:txBody>
                  <a:tcPr marL="39138" marR="39138" marT="0" marB="0"/>
                </a:tc>
                <a:tc>
                  <a:txBody>
                    <a:bodyPr/>
                    <a:lstStyle/>
                    <a:p>
                      <a:pPr algn="ctr">
                        <a:spcAft>
                          <a:spcPts val="0"/>
                        </a:spcAft>
                      </a:pPr>
                      <a:r>
                        <a:rPr lang="fr-CA" sz="600" dirty="0">
                          <a:effectLst/>
                        </a:rPr>
                        <a:t> </a:t>
                      </a:r>
                      <a:endParaRPr lang="fr-CA" sz="700" dirty="0">
                        <a:effectLst/>
                      </a:endParaRPr>
                    </a:p>
                    <a:p>
                      <a:pPr algn="ctr">
                        <a:spcAft>
                          <a:spcPts val="0"/>
                        </a:spcAft>
                      </a:pPr>
                      <a:r>
                        <a:rPr lang="fr-CA" sz="600" dirty="0">
                          <a:effectLst/>
                        </a:rPr>
                        <a:t>  </a:t>
                      </a:r>
                      <a:endParaRPr lang="fr-CA" sz="700" dirty="0">
                        <a:effectLst/>
                      </a:endParaRPr>
                    </a:p>
                    <a:p>
                      <a:pPr algn="ctr">
                        <a:spcAft>
                          <a:spcPts val="0"/>
                        </a:spcAft>
                      </a:pPr>
                      <a:endParaRPr lang="fr-CA" sz="600" dirty="0">
                        <a:effectLst/>
                      </a:endParaRPr>
                    </a:p>
                    <a:p>
                      <a:pPr algn="ctr">
                        <a:spcAft>
                          <a:spcPts val="0"/>
                        </a:spcAft>
                      </a:pPr>
                      <a:endParaRPr lang="fr-CA" sz="600" dirty="0">
                        <a:effectLst/>
                      </a:endParaRPr>
                    </a:p>
                    <a:p>
                      <a:pPr algn="ctr">
                        <a:spcAft>
                          <a:spcPts val="0"/>
                        </a:spcAft>
                      </a:pPr>
                      <a:endParaRPr lang="fr-CA" sz="600" dirty="0">
                        <a:effectLst/>
                      </a:endParaRPr>
                    </a:p>
                    <a:p>
                      <a:pPr algn="ctr">
                        <a:spcAft>
                          <a:spcPts val="0"/>
                        </a:spcAft>
                      </a:pPr>
                      <a:endParaRPr lang="fr-CA" sz="600" dirty="0">
                        <a:effectLst/>
                      </a:endParaRPr>
                    </a:p>
                    <a:p>
                      <a:pPr algn="ctr">
                        <a:spcAft>
                          <a:spcPts val="0"/>
                        </a:spcAft>
                      </a:pPr>
                      <a:endParaRPr lang="fr-CA" sz="600" dirty="0">
                        <a:effectLst/>
                      </a:endParaRPr>
                    </a:p>
                    <a:p>
                      <a:pPr algn="ctr">
                        <a:spcAft>
                          <a:spcPts val="0"/>
                        </a:spcAft>
                      </a:pPr>
                      <a:r>
                        <a:rPr lang="fr-CA" sz="600" dirty="0">
                          <a:effectLst/>
                        </a:rPr>
                        <a:t> </a:t>
                      </a:r>
                      <a:endParaRPr lang="fr-CA" sz="700" dirty="0">
                        <a:effectLst/>
                      </a:endParaRPr>
                    </a:p>
                  </a:txBody>
                  <a:tcPr marL="39138" marR="39138" marT="0" marB="0"/>
                </a:tc>
                <a:tc>
                  <a:txBody>
                    <a:bodyPr/>
                    <a:lstStyle/>
                    <a:p>
                      <a:pPr algn="l">
                        <a:spcAft>
                          <a:spcPts val="0"/>
                        </a:spcAft>
                        <a:buFont typeface="Symbol" pitchFamily="18" charset="2"/>
                        <a:buChar char="·"/>
                      </a:pPr>
                      <a:r>
                        <a:rPr lang="fr-CA" sz="1200" i="1" dirty="0">
                          <a:effectLst/>
                          <a:latin typeface="Calibri" pitchFamily="34" charset="0"/>
                          <a:cs typeface="Calibri" pitchFamily="34" charset="0"/>
                        </a:rPr>
                        <a:t>S’engage de  manière active (se régule). </a:t>
                      </a:r>
                    </a:p>
                    <a:p>
                      <a:pPr algn="l">
                        <a:spcAft>
                          <a:spcPts val="0"/>
                        </a:spcAft>
                        <a:buFont typeface="Symbol" pitchFamily="18" charset="2"/>
                        <a:buNone/>
                      </a:pPr>
                      <a:endParaRPr lang="fr-CA" sz="1200" dirty="0">
                        <a:effectLst/>
                        <a:latin typeface="Calibri" pitchFamily="34" charset="0"/>
                        <a:cs typeface="Calibri" pitchFamily="34" charset="0"/>
                      </a:endParaRPr>
                    </a:p>
                    <a:p>
                      <a:pPr algn="l">
                        <a:spcAft>
                          <a:spcPts val="0"/>
                        </a:spcAft>
                        <a:buFont typeface="Symbol" pitchFamily="18" charset="2"/>
                        <a:buNone/>
                      </a:pPr>
                      <a:endParaRPr lang="fr-CA" sz="1200" dirty="0">
                        <a:effectLst/>
                        <a:latin typeface="Calibri" pitchFamily="34" charset="0"/>
                        <a:cs typeface="Calibri" pitchFamily="34" charset="0"/>
                      </a:endParaRPr>
                    </a:p>
                    <a:p>
                      <a:pPr algn="l">
                        <a:spcAft>
                          <a:spcPts val="0"/>
                        </a:spcAft>
                        <a:buFont typeface="Symbol" pitchFamily="18" charset="2"/>
                        <a:buNone/>
                      </a:pPr>
                      <a:endParaRPr lang="fr-CA" sz="1200" dirty="0">
                        <a:effectLst/>
                        <a:latin typeface="Calibri" pitchFamily="34" charset="0"/>
                        <a:cs typeface="Calibri" pitchFamily="34" charset="0"/>
                      </a:endParaRPr>
                    </a:p>
                    <a:p>
                      <a:pPr algn="l">
                        <a:spcAft>
                          <a:spcPts val="0"/>
                        </a:spcAft>
                        <a:buFont typeface="Symbol" pitchFamily="18" charset="2"/>
                        <a:buNone/>
                      </a:pPr>
                      <a:endParaRPr lang="fr-CA" sz="1200" dirty="0">
                        <a:effectLst/>
                        <a:latin typeface="Calibri" pitchFamily="34" charset="0"/>
                        <a:cs typeface="Calibri" pitchFamily="34" charset="0"/>
                      </a:endParaRPr>
                    </a:p>
                    <a:p>
                      <a:pPr algn="l">
                        <a:spcAft>
                          <a:spcPts val="0"/>
                        </a:spcAft>
                        <a:buFont typeface="Symbol" pitchFamily="18" charset="2"/>
                        <a:buNone/>
                      </a:pPr>
                      <a:endParaRPr lang="fr-CA" sz="1200" dirty="0">
                        <a:effectLst/>
                        <a:latin typeface="Calibri" pitchFamily="34" charset="0"/>
                        <a:cs typeface="Calibri" pitchFamily="34" charset="0"/>
                      </a:endParaRPr>
                    </a:p>
                    <a:p>
                      <a:pPr algn="l">
                        <a:spcAft>
                          <a:spcPts val="0"/>
                        </a:spcAft>
                        <a:buFont typeface="Symbol" pitchFamily="18" charset="2"/>
                        <a:buNone/>
                      </a:pPr>
                      <a:endParaRPr lang="fr-CA" sz="1200" dirty="0">
                        <a:effectLst/>
                        <a:latin typeface="Calibri" pitchFamily="34" charset="0"/>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Char char="·"/>
                        <a:tabLst/>
                        <a:defRPr/>
                      </a:pPr>
                      <a:r>
                        <a:rPr lang="fr-CA" sz="1200" i="1" dirty="0">
                          <a:latin typeface="Calibri" pitchFamily="34" charset="0"/>
                          <a:ea typeface="Calibri"/>
                          <a:cs typeface="Calibri" pitchFamily="34" charset="0"/>
                        </a:rPr>
                        <a:t>Utilise adéquatement les instruments de mesure durant l’atelier en respectant les règles de sécurité et les techniques.</a:t>
                      </a:r>
                    </a:p>
                    <a:p>
                      <a:pPr algn="just">
                        <a:spcAft>
                          <a:spcPts val="0"/>
                        </a:spcAft>
                        <a:buFont typeface="Symbol" pitchFamily="18" charset="2"/>
                        <a:buNone/>
                      </a:pPr>
                      <a:endParaRPr lang="fr-CA" sz="1200" i="1" dirty="0">
                        <a:effectLst/>
                        <a:latin typeface="Calibri" pitchFamily="34" charset="0"/>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Char char="·"/>
                        <a:tabLst/>
                        <a:defRPr/>
                      </a:pPr>
                      <a:r>
                        <a:rPr lang="fr-CA" sz="1200" i="1" dirty="0">
                          <a:latin typeface="Calibri" pitchFamily="34" charset="0"/>
                          <a:ea typeface="Calibri"/>
                          <a:cs typeface="Calibri" pitchFamily="34" charset="0"/>
                        </a:rPr>
                        <a:t>Rempli</a:t>
                      </a:r>
                      <a:r>
                        <a:rPr lang="fr-CA" sz="1200" i="1" baseline="0" dirty="0">
                          <a:latin typeface="Calibri" pitchFamily="34" charset="0"/>
                          <a:ea typeface="Calibri"/>
                          <a:cs typeface="Calibri" pitchFamily="34" charset="0"/>
                        </a:rPr>
                        <a:t> </a:t>
                      </a:r>
                      <a:r>
                        <a:rPr lang="fr-CA" sz="1200" i="1" dirty="0">
                          <a:latin typeface="Calibri" pitchFamily="34" charset="0"/>
                          <a:ea typeface="Calibri"/>
                          <a:cs typeface="Calibri" pitchFamily="34" charset="0"/>
                        </a:rPr>
                        <a:t>adéquatement les diagrammes à bandes et à ligne brisée</a:t>
                      </a:r>
                      <a:r>
                        <a:rPr lang="fr-CA" sz="1200" i="1" baseline="0" dirty="0">
                          <a:latin typeface="Calibri" pitchFamily="34" charset="0"/>
                          <a:ea typeface="Calibri"/>
                          <a:cs typeface="Calibri" pitchFamily="34" charset="0"/>
                        </a:rPr>
                        <a:t>.  Le titre est inscrit, l’axe est identifié et les dates de collecte sont présentes.</a:t>
                      </a: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baseline="0" dirty="0">
                        <a:effectLst/>
                        <a:latin typeface="Calibri" pitchFamily="34" charset="0"/>
                        <a:cs typeface="Calibri" pitchFamily="34" charset="0"/>
                      </a:endParaRPr>
                    </a:p>
                  </a:txBody>
                  <a:tcPr marL="39138" marR="39138" marT="0" marB="0"/>
                </a:tc>
                <a:tc>
                  <a:txBody>
                    <a:bodyPr/>
                    <a:lstStyle/>
                    <a:p>
                      <a:pPr algn="l">
                        <a:spcAft>
                          <a:spcPts val="0"/>
                        </a:spcAft>
                        <a:buFont typeface="Symbol" pitchFamily="18" charset="2"/>
                        <a:buChar char="·"/>
                      </a:pPr>
                      <a:r>
                        <a:rPr lang="fr-CA" sz="1200" i="1" dirty="0">
                          <a:effectLst/>
                          <a:latin typeface="Calibri" pitchFamily="34" charset="0"/>
                          <a:cs typeface="Calibri" pitchFamily="34" charset="0"/>
                        </a:rPr>
                        <a:t>Est actif pendant l’activité. Se régule un parfois lorsqu’il rencontre des difficultés, mais participe pendant la majeure partie de l’activité.</a:t>
                      </a:r>
                    </a:p>
                    <a:p>
                      <a:pPr algn="l">
                        <a:spcAft>
                          <a:spcPts val="0"/>
                        </a:spcAft>
                        <a:buFont typeface="Symbol" pitchFamily="18" charset="2"/>
                        <a:buNone/>
                      </a:pPr>
                      <a:endParaRPr lang="fr-CA" sz="1200" dirty="0">
                        <a:effectLst/>
                        <a:latin typeface="Calibri" pitchFamily="34" charset="0"/>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Char char="·"/>
                        <a:tabLst/>
                        <a:defRPr/>
                      </a:pPr>
                      <a:r>
                        <a:rPr lang="fr-CA" sz="1200" i="1" dirty="0">
                          <a:latin typeface="Calibri" pitchFamily="34" charset="0"/>
                          <a:ea typeface="Calibri"/>
                          <a:cs typeface="Calibri" pitchFamily="34" charset="0"/>
                        </a:rPr>
                        <a:t>Utilise adéquatement les instruments de mesure durant l’atelier en respectant les règles de sécurité et les techniques.</a:t>
                      </a:r>
                    </a:p>
                    <a:p>
                      <a:pPr algn="just">
                        <a:spcAft>
                          <a:spcPts val="0"/>
                        </a:spcAft>
                        <a:buFont typeface="Symbol" pitchFamily="18" charset="2"/>
                        <a:buChar char="·"/>
                      </a:pPr>
                      <a:endParaRPr lang="fr-CA" sz="1200" i="1" dirty="0">
                        <a:effectLst/>
                        <a:latin typeface="Calibri" pitchFamily="34" charset="0"/>
                        <a:cs typeface="Calibri" pitchFamily="34" charset="0"/>
                      </a:endParaRPr>
                    </a:p>
                    <a:p>
                      <a:pPr algn="just">
                        <a:spcAft>
                          <a:spcPts val="0"/>
                        </a:spcAft>
                        <a:buFont typeface="Symbol" pitchFamily="18" charset="2"/>
                        <a:buChar char="·"/>
                      </a:pPr>
                      <a:endParaRPr lang="fr-CA" sz="1200" i="1" dirty="0">
                        <a:effectLst/>
                        <a:latin typeface="Calibri" pitchFamily="34" charset="0"/>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dirty="0">
                        <a:effectLst/>
                        <a:latin typeface="Calibri" pitchFamily="34" charset="0"/>
                        <a:ea typeface="+mn-ea"/>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dirty="0">
                        <a:effectLst/>
                        <a:latin typeface="Calibri" pitchFamily="34" charset="0"/>
                        <a:ea typeface="+mn-ea"/>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Char char="·"/>
                        <a:tabLst/>
                        <a:defRPr/>
                      </a:pPr>
                      <a:r>
                        <a:rPr lang="fr-CA" sz="1200" i="1" dirty="0">
                          <a:latin typeface="Calibri" pitchFamily="34" charset="0"/>
                          <a:ea typeface="Calibri"/>
                          <a:cs typeface="Calibri" pitchFamily="34" charset="0"/>
                        </a:rPr>
                        <a:t>Rempli adéquatement les diagrammes à bandes et à ligne brisée, malgré de petits manques de précisions dans les</a:t>
                      </a:r>
                      <a:r>
                        <a:rPr lang="fr-CA" sz="1200" i="1" baseline="0" dirty="0">
                          <a:latin typeface="Calibri" pitchFamily="34" charset="0"/>
                          <a:ea typeface="Calibri"/>
                          <a:cs typeface="Calibri" pitchFamily="34" charset="0"/>
                        </a:rPr>
                        <a:t> échelles ou le tracé des bandes.</a:t>
                      </a:r>
                    </a:p>
                    <a:p>
                      <a:pPr algn="l">
                        <a:spcAft>
                          <a:spcPts val="0"/>
                        </a:spcAft>
                        <a:buFont typeface="Symbol" pitchFamily="18" charset="2"/>
                        <a:buNone/>
                      </a:pPr>
                      <a:endParaRPr lang="fr-CA" sz="1200" dirty="0">
                        <a:effectLst/>
                        <a:latin typeface="Calibri" pitchFamily="34" charset="0"/>
                        <a:cs typeface="Calibri" pitchFamily="34" charset="0"/>
                      </a:endParaRPr>
                    </a:p>
                  </a:txBody>
                  <a:tcPr marL="39138" marR="39138" marT="0" marB="0"/>
                </a:tc>
                <a:tc>
                  <a:txBody>
                    <a:bodyPr/>
                    <a:lstStyle/>
                    <a:p>
                      <a:pPr algn="l">
                        <a:spcAft>
                          <a:spcPts val="0"/>
                        </a:spcAft>
                        <a:buFont typeface="Symbol" pitchFamily="18" charset="2"/>
                        <a:buChar char="·"/>
                      </a:pPr>
                      <a:r>
                        <a:rPr lang="fr-CA" sz="1200" i="1" dirty="0">
                          <a:effectLst/>
                          <a:latin typeface="Calibri" pitchFamily="34" charset="0"/>
                          <a:cs typeface="Calibri" pitchFamily="34" charset="0"/>
                        </a:rPr>
                        <a:t>Reste passif pendant l’expérience.</a:t>
                      </a:r>
                      <a:r>
                        <a:rPr lang="fr-CA" sz="1200" i="1" baseline="0" dirty="0">
                          <a:effectLst/>
                          <a:latin typeface="Calibri" pitchFamily="34" charset="0"/>
                          <a:cs typeface="Calibri" pitchFamily="34" charset="0"/>
                        </a:rPr>
                        <a:t> </a:t>
                      </a:r>
                    </a:p>
                    <a:p>
                      <a:pPr algn="l">
                        <a:spcAft>
                          <a:spcPts val="0"/>
                        </a:spcAft>
                        <a:buFont typeface="Symbol" pitchFamily="18" charset="2"/>
                        <a:buNone/>
                      </a:pPr>
                      <a:endParaRPr lang="fr-CA" sz="1200" i="1" baseline="0" dirty="0">
                        <a:effectLst/>
                        <a:latin typeface="Calibri" pitchFamily="34" charset="0"/>
                        <a:cs typeface="Calibri" pitchFamily="34" charset="0"/>
                      </a:endParaRPr>
                    </a:p>
                    <a:p>
                      <a:pPr algn="l">
                        <a:spcAft>
                          <a:spcPts val="0"/>
                        </a:spcAft>
                        <a:buFont typeface="Symbol" pitchFamily="18" charset="2"/>
                        <a:buNone/>
                      </a:pPr>
                      <a:endParaRPr lang="fr-CA" sz="1200" baseline="0" dirty="0">
                        <a:effectLst/>
                        <a:latin typeface="Calibri" pitchFamily="34" charset="0"/>
                        <a:cs typeface="Calibri" pitchFamily="34" charset="0"/>
                      </a:endParaRPr>
                    </a:p>
                    <a:p>
                      <a:pPr algn="l">
                        <a:spcAft>
                          <a:spcPts val="0"/>
                        </a:spcAft>
                        <a:buFont typeface="Symbol" pitchFamily="18" charset="2"/>
                        <a:buNone/>
                      </a:pPr>
                      <a:endParaRPr lang="fr-CA" sz="1200" baseline="0" dirty="0">
                        <a:effectLst/>
                        <a:latin typeface="Calibri" pitchFamily="34" charset="0"/>
                        <a:cs typeface="Calibri" pitchFamily="34" charset="0"/>
                      </a:endParaRPr>
                    </a:p>
                    <a:p>
                      <a:pPr algn="l">
                        <a:spcAft>
                          <a:spcPts val="0"/>
                        </a:spcAft>
                        <a:buFont typeface="Symbol" pitchFamily="18" charset="2"/>
                        <a:buNone/>
                      </a:pPr>
                      <a:endParaRPr lang="fr-CA" sz="1200" baseline="0" dirty="0">
                        <a:effectLst/>
                        <a:latin typeface="Calibri" pitchFamily="34" charset="0"/>
                        <a:cs typeface="Calibri" pitchFamily="34" charset="0"/>
                      </a:endParaRPr>
                    </a:p>
                    <a:p>
                      <a:pPr algn="l">
                        <a:spcAft>
                          <a:spcPts val="0"/>
                        </a:spcAft>
                        <a:buFont typeface="Symbol" pitchFamily="18" charset="2"/>
                        <a:buNone/>
                      </a:pPr>
                      <a:endParaRPr lang="fr-CA" sz="1200" baseline="0" dirty="0">
                        <a:effectLst/>
                        <a:latin typeface="Calibri" pitchFamily="34" charset="0"/>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Char char="·"/>
                        <a:tabLst/>
                        <a:defRPr/>
                      </a:pPr>
                      <a:r>
                        <a:rPr lang="fr-CA" sz="1200" i="1" dirty="0">
                          <a:latin typeface="Calibri" pitchFamily="34" charset="0"/>
                          <a:ea typeface="Calibri"/>
                          <a:cs typeface="Calibri" pitchFamily="34" charset="0"/>
                        </a:rPr>
                        <a:t>Les mesures</a:t>
                      </a:r>
                      <a:r>
                        <a:rPr lang="fr-CA" sz="1200" i="1" baseline="0" dirty="0">
                          <a:latin typeface="Calibri" pitchFamily="34" charset="0"/>
                          <a:ea typeface="Calibri"/>
                          <a:cs typeface="Calibri" pitchFamily="34" charset="0"/>
                        </a:rPr>
                        <a:t> ne sont pas très rigoureuses.</a:t>
                      </a:r>
                      <a:endParaRPr lang="fr-CA" sz="1200" i="1" dirty="0">
                        <a:latin typeface="Calibri" pitchFamily="34" charset="0"/>
                        <a:ea typeface="Calibri"/>
                        <a:cs typeface="Calibri" pitchFamily="34" charset="0"/>
                      </a:endParaRPr>
                    </a:p>
                    <a:p>
                      <a:pPr algn="just">
                        <a:spcAft>
                          <a:spcPts val="0"/>
                        </a:spcAft>
                        <a:buFont typeface="Symbol" pitchFamily="18" charset="2"/>
                        <a:buChar char="·"/>
                      </a:pPr>
                      <a:endParaRPr lang="fr-CA" sz="1200" i="1" dirty="0">
                        <a:latin typeface="Calibri" pitchFamily="34" charset="0"/>
                        <a:ea typeface="Calibri"/>
                        <a:cs typeface="Calibri" pitchFamily="34" charset="0"/>
                      </a:endParaRPr>
                    </a:p>
                    <a:p>
                      <a:pPr algn="just">
                        <a:spcAft>
                          <a:spcPts val="0"/>
                        </a:spcAft>
                        <a:buFont typeface="Symbol" pitchFamily="18" charset="2"/>
                        <a:buChar char="·"/>
                      </a:pPr>
                      <a:endParaRPr lang="fr-CA" sz="1200" i="1" dirty="0">
                        <a:latin typeface="Calibri" pitchFamily="34" charset="0"/>
                        <a:ea typeface="Calibri"/>
                        <a:cs typeface="Calibri" pitchFamily="34" charset="0"/>
                      </a:endParaRPr>
                    </a:p>
                    <a:p>
                      <a:pPr algn="just">
                        <a:spcAft>
                          <a:spcPts val="0"/>
                        </a:spcAft>
                        <a:buFont typeface="Symbol" pitchFamily="18" charset="2"/>
                        <a:buChar char="·"/>
                      </a:pPr>
                      <a:endParaRPr lang="fr-CA" sz="1200" i="1" dirty="0">
                        <a:latin typeface="Calibri" pitchFamily="34" charset="0"/>
                        <a:ea typeface="Calibri"/>
                        <a:cs typeface="Calibri" pitchFamily="34" charset="0"/>
                      </a:endParaRPr>
                    </a:p>
                    <a:p>
                      <a:pPr algn="just">
                        <a:spcAft>
                          <a:spcPts val="0"/>
                        </a:spcAft>
                        <a:buFont typeface="Symbol" pitchFamily="18" charset="2"/>
                        <a:buNone/>
                      </a:pPr>
                      <a:endParaRPr lang="fr-CA" sz="1200" i="1" dirty="0">
                        <a:latin typeface="Calibri" pitchFamily="34" charset="0"/>
                        <a:ea typeface="Calibri"/>
                        <a:cs typeface="Calibri" pitchFamily="34" charset="0"/>
                      </a:endParaRPr>
                    </a:p>
                    <a:p>
                      <a:pPr algn="just">
                        <a:spcAft>
                          <a:spcPts val="0"/>
                        </a:spcAft>
                        <a:buFont typeface="Symbol" pitchFamily="18" charset="2"/>
                        <a:buNone/>
                      </a:pPr>
                      <a:endParaRPr lang="fr-CA" sz="1200" i="1" dirty="0">
                        <a:latin typeface="Calibri" pitchFamily="34" charset="0"/>
                        <a:ea typeface="Calibri"/>
                        <a:cs typeface="Calibri" pitchFamily="34" charset="0"/>
                      </a:endParaRPr>
                    </a:p>
                    <a:p>
                      <a:pPr algn="just">
                        <a:spcAft>
                          <a:spcPts val="0"/>
                        </a:spcAft>
                        <a:buFont typeface="Symbol" pitchFamily="18" charset="2"/>
                        <a:buNone/>
                      </a:pPr>
                      <a:endParaRPr lang="fr-CA" sz="1200" i="1" dirty="0">
                        <a:latin typeface="Calibri" pitchFamily="34" charset="0"/>
                        <a:ea typeface="Calibri"/>
                        <a:cs typeface="Calibri" pitchFamily="34" charset="0"/>
                      </a:endParaRPr>
                    </a:p>
                    <a:p>
                      <a:pPr algn="just">
                        <a:spcAft>
                          <a:spcPts val="0"/>
                        </a:spcAft>
                        <a:buFont typeface="Symbol" pitchFamily="18" charset="2"/>
                        <a:buNone/>
                      </a:pPr>
                      <a:endParaRPr lang="fr-CA" sz="1200" i="1" dirty="0">
                        <a:latin typeface="Calibri" pitchFamily="34" charset="0"/>
                        <a:ea typeface="Calibri"/>
                        <a:cs typeface="Calibri" pitchFamily="34" charset="0"/>
                      </a:endParaRPr>
                    </a:p>
                    <a:p>
                      <a:pPr algn="just">
                        <a:spcAft>
                          <a:spcPts val="0"/>
                        </a:spcAft>
                        <a:buFont typeface="Symbol" pitchFamily="18" charset="2"/>
                        <a:buChar char="·"/>
                      </a:pPr>
                      <a:r>
                        <a:rPr lang="fr-CA" sz="1200" i="1" dirty="0">
                          <a:latin typeface="Calibri" pitchFamily="34" charset="0"/>
                          <a:ea typeface="Calibri"/>
                          <a:cs typeface="Calibri" pitchFamily="34" charset="0"/>
                        </a:rPr>
                        <a:t> Manque des informations sur les diagrammes à </a:t>
                      </a:r>
                      <a:r>
                        <a:rPr lang="fr-CA" sz="1200" i="1" baseline="0" dirty="0">
                          <a:latin typeface="Calibri" pitchFamily="34" charset="0"/>
                          <a:ea typeface="Calibri"/>
                          <a:cs typeface="Calibri" pitchFamily="34" charset="0"/>
                        </a:rPr>
                        <a:t> bandes </a:t>
                      </a:r>
                      <a:r>
                        <a:rPr lang="fr-CA" sz="1200" i="1" dirty="0">
                          <a:latin typeface="Calibri" pitchFamily="34" charset="0"/>
                          <a:ea typeface="Calibri"/>
                          <a:cs typeface="Calibri" pitchFamily="34" charset="0"/>
                        </a:rPr>
                        <a:t>et à ligne brisée</a:t>
                      </a:r>
                      <a:r>
                        <a:rPr lang="fr-CA" sz="1200" i="1" baseline="0" dirty="0">
                          <a:latin typeface="Calibri" pitchFamily="34" charset="0"/>
                          <a:ea typeface="Calibri"/>
                          <a:cs typeface="Calibri" pitchFamily="34" charset="0"/>
                        </a:rPr>
                        <a:t> et ils ne sont pas très propres.</a:t>
                      </a:r>
                    </a:p>
                    <a:p>
                      <a:pPr algn="just">
                        <a:spcAft>
                          <a:spcPts val="0"/>
                        </a:spcAft>
                        <a:buFont typeface="Symbol" pitchFamily="18" charset="2"/>
                        <a:buChar char="·"/>
                      </a:pPr>
                      <a:endParaRPr lang="fr-CA" sz="1200" i="1" baseline="0" dirty="0">
                        <a:effectLst/>
                        <a:latin typeface="Calibri" pitchFamily="34" charset="0"/>
                        <a:cs typeface="Calibri" pitchFamily="34" charset="0"/>
                      </a:endParaRPr>
                    </a:p>
                    <a:p>
                      <a:pPr algn="just">
                        <a:spcAft>
                          <a:spcPts val="0"/>
                        </a:spcAft>
                        <a:buFont typeface="Symbol" pitchFamily="18" charset="2"/>
                        <a:buChar char="·"/>
                      </a:pPr>
                      <a:endParaRPr lang="fr-CA" sz="1200" i="1" baseline="0" dirty="0">
                        <a:effectLst/>
                        <a:latin typeface="Calibri" pitchFamily="34" charset="0"/>
                        <a:cs typeface="Calibri" pitchFamily="34" charset="0"/>
                      </a:endParaRPr>
                    </a:p>
                    <a:p>
                      <a:pPr algn="just">
                        <a:spcAft>
                          <a:spcPts val="0"/>
                        </a:spcAft>
                        <a:buFont typeface="Symbol" pitchFamily="18" charset="2"/>
                        <a:buChar char="·"/>
                      </a:pPr>
                      <a:endParaRPr lang="fr-CA" sz="1200" i="1" baseline="0" dirty="0">
                        <a:effectLst/>
                        <a:latin typeface="Calibri" pitchFamily="34" charset="0"/>
                        <a:cs typeface="Calibri" pitchFamily="34" charset="0"/>
                      </a:endParaRPr>
                    </a:p>
                  </a:txBody>
                  <a:tcPr marL="39138" marR="39138" marT="0" marB="0"/>
                </a:tc>
                <a:tc>
                  <a:txBody>
                    <a:bodyPr/>
                    <a:lstStyle/>
                    <a:p>
                      <a:pPr algn="l">
                        <a:spcAft>
                          <a:spcPts val="0"/>
                        </a:spcAft>
                        <a:buFont typeface="Symbol" pitchFamily="18" charset="2"/>
                        <a:buChar char="·"/>
                      </a:pPr>
                      <a:r>
                        <a:rPr lang="fr-CA" sz="1200" i="1" dirty="0">
                          <a:effectLst/>
                          <a:latin typeface="Calibri" pitchFamily="34" charset="0"/>
                          <a:cs typeface="Calibri" pitchFamily="34" charset="0"/>
                        </a:rPr>
                        <a:t>Est désengagé.</a:t>
                      </a:r>
                    </a:p>
                    <a:p>
                      <a:pPr algn="just">
                        <a:spcAft>
                          <a:spcPts val="0"/>
                        </a:spcAft>
                        <a:buFont typeface="Symbol" pitchFamily="18" charset="2"/>
                        <a:buNone/>
                      </a:pPr>
                      <a:endParaRPr lang="fr-CA" sz="1200" i="1" dirty="0">
                        <a:effectLst/>
                        <a:latin typeface="Calibri" pitchFamily="34" charset="0"/>
                        <a:cs typeface="Calibri" pitchFamily="34" charset="0"/>
                      </a:endParaRPr>
                    </a:p>
                    <a:p>
                      <a:pPr algn="just">
                        <a:spcAft>
                          <a:spcPts val="0"/>
                        </a:spcAft>
                        <a:buFont typeface="Symbol" pitchFamily="18" charset="2"/>
                        <a:buNone/>
                      </a:pPr>
                      <a:endParaRPr lang="fr-CA" sz="1200" i="1" dirty="0">
                        <a:effectLst/>
                        <a:latin typeface="Calibri" pitchFamily="34" charset="0"/>
                        <a:cs typeface="Calibri" pitchFamily="34" charset="0"/>
                      </a:endParaRPr>
                    </a:p>
                    <a:p>
                      <a:pPr algn="just">
                        <a:spcAft>
                          <a:spcPts val="0"/>
                        </a:spcAft>
                        <a:buFont typeface="Symbol" pitchFamily="18" charset="2"/>
                        <a:buNone/>
                      </a:pPr>
                      <a:endParaRPr lang="fr-CA" sz="1200" i="1" dirty="0">
                        <a:effectLst/>
                        <a:latin typeface="Calibri" pitchFamily="34" charset="0"/>
                        <a:cs typeface="Calibri" pitchFamily="34" charset="0"/>
                      </a:endParaRPr>
                    </a:p>
                    <a:p>
                      <a:pPr algn="just">
                        <a:spcAft>
                          <a:spcPts val="0"/>
                        </a:spcAft>
                        <a:buFont typeface="Symbol" pitchFamily="18" charset="2"/>
                        <a:buNone/>
                      </a:pPr>
                      <a:endParaRPr lang="fr-CA" sz="1200" i="1" dirty="0">
                        <a:effectLst/>
                        <a:latin typeface="Calibri" pitchFamily="34" charset="0"/>
                        <a:cs typeface="Calibri" pitchFamily="34" charset="0"/>
                      </a:endParaRPr>
                    </a:p>
                    <a:p>
                      <a:pPr algn="just">
                        <a:spcAft>
                          <a:spcPts val="0"/>
                        </a:spcAft>
                        <a:buFont typeface="Symbol" pitchFamily="18" charset="2"/>
                        <a:buNone/>
                      </a:pPr>
                      <a:endParaRPr lang="fr-CA" sz="1200" i="1" dirty="0">
                        <a:effectLst/>
                        <a:latin typeface="Calibri" pitchFamily="34" charset="0"/>
                        <a:cs typeface="Calibri" pitchFamily="34" charset="0"/>
                      </a:endParaRPr>
                    </a:p>
                    <a:p>
                      <a:pPr algn="just">
                        <a:spcAft>
                          <a:spcPts val="0"/>
                        </a:spcAft>
                        <a:buFont typeface="Symbol" pitchFamily="18" charset="2"/>
                        <a:buNone/>
                      </a:pPr>
                      <a:endParaRPr lang="fr-CA" sz="1200" i="1" dirty="0">
                        <a:effectLst/>
                        <a:latin typeface="Calibri" pitchFamily="34" charset="0"/>
                        <a:cs typeface="Calibri" pitchFamily="34" charset="0"/>
                      </a:endParaRPr>
                    </a:p>
                    <a:p>
                      <a:pPr algn="just">
                        <a:spcAft>
                          <a:spcPts val="0"/>
                        </a:spcAft>
                        <a:buFont typeface="Symbol" pitchFamily="18" charset="2"/>
                        <a:buChar char="·"/>
                      </a:pPr>
                      <a:r>
                        <a:rPr lang="fr-CA" sz="1200" i="1" dirty="0">
                          <a:latin typeface="Calibri" pitchFamily="34" charset="0"/>
                          <a:ea typeface="Calibri"/>
                          <a:cs typeface="Calibri" pitchFamily="34" charset="0"/>
                        </a:rPr>
                        <a:t>N’utilise pas ou mal  les instruments de mesure</a:t>
                      </a:r>
                    </a:p>
                    <a:p>
                      <a:pPr algn="just">
                        <a:spcAft>
                          <a:spcPts val="0"/>
                        </a:spcAft>
                        <a:buFont typeface="Symbol" pitchFamily="18" charset="2"/>
                        <a:buNone/>
                      </a:pPr>
                      <a:endParaRPr lang="fr-CA" sz="1200" i="1" dirty="0">
                        <a:latin typeface="Calibri" pitchFamily="34" charset="0"/>
                        <a:ea typeface="Calibri"/>
                        <a:cs typeface="Calibri" pitchFamily="34" charset="0"/>
                      </a:endParaRPr>
                    </a:p>
                    <a:p>
                      <a:pPr algn="just">
                        <a:spcAft>
                          <a:spcPts val="0"/>
                        </a:spcAft>
                        <a:buFont typeface="Symbol" pitchFamily="18" charset="2"/>
                        <a:buNone/>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Char char="·"/>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Symbol" pitchFamily="18" charset="2"/>
                        <a:buNone/>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lang="fr-CA" sz="1200" i="1" dirty="0">
                          <a:latin typeface="Calibri" pitchFamily="34" charset="0"/>
                          <a:ea typeface="Calibri"/>
                          <a:cs typeface="Calibri" pitchFamily="34" charset="0"/>
                        </a:rPr>
                        <a:t>N’a pas rempli les diagrammes à bandes et à ligne brisée.</a:t>
                      </a: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fr-CA" sz="1200" i="1" dirty="0">
                        <a:latin typeface="Calibri" pitchFamily="34" charset="0"/>
                        <a:ea typeface="Calibri"/>
                        <a:cs typeface="Calibri" pitchFamily="34"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fr-CA" sz="1200" i="1" dirty="0">
                        <a:latin typeface="Calibri" pitchFamily="34" charset="0"/>
                        <a:ea typeface="Calibri"/>
                        <a:cs typeface="Calibri" pitchFamily="34" charset="0"/>
                      </a:endParaRPr>
                    </a:p>
                  </a:txBody>
                  <a:tcPr marL="39138" marR="39138"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6197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907923" y="1680256"/>
            <a:ext cx="5042155" cy="871396"/>
          </a:xfrm>
        </p:spPr>
        <p:txBody>
          <a:bodyPr>
            <a:noAutofit/>
          </a:bodyPr>
          <a:lstStyle/>
          <a:p>
            <a:pPr algn="ctr"/>
            <a:br>
              <a:rPr lang="en-US" sz="3000" dirty="0"/>
            </a:br>
            <a:r>
              <a:rPr lang="en-US" sz="3000" dirty="0" err="1">
                <a:solidFill>
                  <a:schemeClr val="bg1"/>
                </a:solidFill>
                <a:latin typeface="Calibri" pitchFamily="34" charset="0"/>
              </a:rPr>
              <a:t>Préalables</a:t>
            </a:r>
            <a:r>
              <a:rPr lang="en-US" sz="3000" dirty="0">
                <a:solidFill>
                  <a:schemeClr val="bg1"/>
                </a:solidFill>
                <a:latin typeface="Calibri" pitchFamily="34" charset="0"/>
              </a:rPr>
              <a:t> mathématiques</a:t>
            </a:r>
            <a:br>
              <a:rPr lang="en-US" sz="3000" dirty="0">
                <a:solidFill>
                  <a:schemeClr val="bg1"/>
                </a:solidFill>
                <a:latin typeface="Calibri" pitchFamily="34" charset="0"/>
              </a:rPr>
            </a:br>
            <a:endParaRPr lang="en-US" sz="3000" dirty="0">
              <a:solidFill>
                <a:schemeClr val="bg1"/>
              </a:solidFill>
              <a:latin typeface="Calibri" pitchFamily="34" charset="0"/>
            </a:endParaRPr>
          </a:p>
        </p:txBody>
      </p:sp>
      <p:graphicFrame>
        <p:nvGraphicFramePr>
          <p:cNvPr id="5" name="Tableau 4"/>
          <p:cNvGraphicFramePr>
            <a:graphicFrameLocks noGrp="1"/>
          </p:cNvGraphicFramePr>
          <p:nvPr>
            <p:custDataLst>
              <p:tags r:id="rId2"/>
            </p:custDataLst>
            <p:extLst>
              <p:ext uri="{D42A27DB-BD31-4B8C-83A1-F6EECF244321}">
                <p14:modId xmlns:p14="http://schemas.microsoft.com/office/powerpoint/2010/main" val="526961705"/>
              </p:ext>
            </p:extLst>
          </p:nvPr>
        </p:nvGraphicFramePr>
        <p:xfrm>
          <a:off x="1382326" y="3078480"/>
          <a:ext cx="4093348" cy="1661160"/>
        </p:xfrm>
        <a:graphic>
          <a:graphicData uri="http://schemas.openxmlformats.org/drawingml/2006/table">
            <a:tbl>
              <a:tblPr firstRow="1" bandRow="1">
                <a:tableStyleId>{10A1B5D5-9B99-4C35-A422-299274C87663}</a:tableStyleId>
              </a:tblPr>
              <a:tblGrid>
                <a:gridCol w="3183941">
                  <a:extLst>
                    <a:ext uri="{9D8B030D-6E8A-4147-A177-3AD203B41FA5}">
                      <a16:colId xmlns:a16="http://schemas.microsoft.com/office/drawing/2014/main" val="20001"/>
                    </a:ext>
                  </a:extLst>
                </a:gridCol>
                <a:gridCol w="909407">
                  <a:extLst>
                    <a:ext uri="{9D8B030D-6E8A-4147-A177-3AD203B41FA5}">
                      <a16:colId xmlns:a16="http://schemas.microsoft.com/office/drawing/2014/main" val="20002"/>
                    </a:ext>
                  </a:extLst>
                </a:gridCol>
              </a:tblGrid>
              <a:tr h="548640">
                <a:tc>
                  <a:txBody>
                    <a:bodyPr/>
                    <a:lstStyle/>
                    <a:p>
                      <a:pPr algn="ctr"/>
                      <a:r>
                        <a:rPr lang="fr-FR" sz="1500" b="1" kern="1200" baseline="0" dirty="0">
                          <a:solidFill>
                            <a:schemeClr val="lt1"/>
                          </a:solidFill>
                          <a:latin typeface="Calibri" pitchFamily="34" charset="0"/>
                          <a:ea typeface="+mn-ea"/>
                          <a:cs typeface="Calibri" pitchFamily="34" charset="0"/>
                        </a:rPr>
                        <a:t>Section</a:t>
                      </a:r>
                    </a:p>
                  </a:txBody>
                  <a:tcPr anchor="ctr"/>
                </a:tc>
                <a:tc>
                  <a:txBody>
                    <a:bodyPr/>
                    <a:lstStyle/>
                    <a:p>
                      <a:pPr algn="ctr"/>
                      <a:r>
                        <a:rPr lang="fr-FR" sz="1500" b="1" kern="1200" baseline="0" dirty="0">
                          <a:solidFill>
                            <a:schemeClr val="lt1"/>
                          </a:solidFill>
                          <a:latin typeface="Calibri" pitchFamily="34" charset="0"/>
                          <a:ea typeface="+mn-ea"/>
                          <a:cs typeface="Calibri" pitchFamily="34" charset="0"/>
                        </a:rPr>
                        <a:t>Page</a:t>
                      </a:r>
                    </a:p>
                  </a:txBody>
                  <a:tcPr anchor="ctr"/>
                </a:tc>
                <a:extLst>
                  <a:ext uri="{0D108BD9-81ED-4DB2-BD59-A6C34878D82A}">
                    <a16:rowId xmlns:a16="http://schemas.microsoft.com/office/drawing/2014/main" val="10000"/>
                  </a:ext>
                </a:extLst>
              </a:tr>
              <a:tr h="370840">
                <a:tc>
                  <a:txBody>
                    <a:bodyPr/>
                    <a:lstStyle/>
                    <a:p>
                      <a:r>
                        <a:rPr lang="en-US" sz="1200" dirty="0">
                          <a:solidFill>
                            <a:schemeClr val="bg1"/>
                          </a:solidFill>
                          <a:latin typeface="Calibri" pitchFamily="34" charset="0"/>
                          <a:cs typeface="Calibri" pitchFamily="34" charset="0"/>
                        </a:rPr>
                        <a:t>Le </a:t>
                      </a:r>
                      <a:r>
                        <a:rPr lang="en-US" sz="1200" dirty="0" err="1">
                          <a:solidFill>
                            <a:schemeClr val="bg1"/>
                          </a:solidFill>
                          <a:latin typeface="Calibri" pitchFamily="34" charset="0"/>
                          <a:cs typeface="Calibri" pitchFamily="34" charset="0"/>
                        </a:rPr>
                        <a:t>diagramme</a:t>
                      </a:r>
                      <a:r>
                        <a:rPr lang="en-US" sz="1200" dirty="0">
                          <a:solidFill>
                            <a:schemeClr val="bg1"/>
                          </a:solidFill>
                          <a:latin typeface="Calibri" pitchFamily="34" charset="0"/>
                          <a:cs typeface="Calibri" pitchFamily="34" charset="0"/>
                        </a:rPr>
                        <a:t> à </a:t>
                      </a:r>
                      <a:r>
                        <a:rPr lang="en-US" sz="1200" dirty="0" err="1">
                          <a:solidFill>
                            <a:schemeClr val="bg1"/>
                          </a:solidFill>
                          <a:latin typeface="Calibri" pitchFamily="34" charset="0"/>
                          <a:cs typeface="Calibri" pitchFamily="34" charset="0"/>
                        </a:rPr>
                        <a:t>bande</a:t>
                      </a:r>
                      <a:endParaRPr kumimoji="0" lang="fr-FR" sz="1200" kern="1200" dirty="0">
                        <a:solidFill>
                          <a:schemeClr val="bg1"/>
                        </a:solidFill>
                        <a:highlight>
                          <a:srgbClr val="FFFF00"/>
                        </a:highlight>
                        <a:latin typeface="Calibri" pitchFamily="34" charset="0"/>
                        <a:ea typeface="+mn-ea"/>
                        <a:cs typeface="Calibri" pitchFamily="34" charset="0"/>
                      </a:endParaRPr>
                    </a:p>
                  </a:txBody>
                  <a:tcPr anchor="ctr"/>
                </a:tc>
                <a:tc>
                  <a:txBody>
                    <a:bodyPr/>
                    <a:lstStyle/>
                    <a:p>
                      <a:pPr algn="ctr"/>
                      <a:r>
                        <a:rPr kumimoji="0" lang="fr-CA" sz="1200" kern="1200" dirty="0">
                          <a:solidFill>
                            <a:schemeClr val="dk1"/>
                          </a:solidFill>
                          <a:latin typeface="Calibri" pitchFamily="34" charset="0"/>
                          <a:ea typeface="+mn-ea"/>
                          <a:cs typeface="Calibri" pitchFamily="34" charset="0"/>
                        </a:rPr>
                        <a:t>43</a:t>
                      </a:r>
                      <a:endParaRPr kumimoji="0"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1"/>
                  </a:ext>
                </a:extLst>
              </a:tr>
              <a:tr h="370840">
                <a:tc>
                  <a:txBody>
                    <a:bodyPr/>
                    <a:lstStyle/>
                    <a:p>
                      <a:r>
                        <a:rPr lang="fr-CA" sz="1200" dirty="0">
                          <a:latin typeface="Calibri" pitchFamily="34" charset="0"/>
                          <a:cs typeface="Calibri" pitchFamily="34" charset="0"/>
                        </a:rPr>
                        <a:t>Fiche</a:t>
                      </a:r>
                      <a:r>
                        <a:rPr lang="fr-CA" sz="1200" baseline="0" dirty="0">
                          <a:latin typeface="Calibri" pitchFamily="34" charset="0"/>
                          <a:cs typeface="Calibri" pitchFamily="34" charset="0"/>
                        </a:rPr>
                        <a:t> mathématique</a:t>
                      </a:r>
                      <a:endParaRPr lang="fr-FR" sz="1200" dirty="0">
                        <a:latin typeface="Calibri" pitchFamily="34" charset="0"/>
                        <a:cs typeface="Calibri" pitchFamily="34" charset="0"/>
                      </a:endParaRPr>
                    </a:p>
                  </a:txBody>
                  <a:tcPr anchor="ctr"/>
                </a:tc>
                <a:tc>
                  <a:txBody>
                    <a:bodyPr/>
                    <a:lstStyle/>
                    <a:p>
                      <a:pPr algn="ctr"/>
                      <a:r>
                        <a:rPr kumimoji="0" lang="fr-CA" sz="1200" kern="1200" dirty="0">
                          <a:solidFill>
                            <a:schemeClr val="dk1"/>
                          </a:solidFill>
                          <a:latin typeface="Calibri" pitchFamily="34" charset="0"/>
                          <a:ea typeface="+mn-ea"/>
                          <a:cs typeface="Calibri" pitchFamily="34" charset="0"/>
                        </a:rPr>
                        <a:t>44</a:t>
                      </a:r>
                      <a:endParaRPr kumimoji="0"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2"/>
                  </a:ext>
                </a:extLst>
              </a:tr>
              <a:tr h="370840">
                <a:tc>
                  <a:txBody>
                    <a:bodyPr/>
                    <a:lstStyle/>
                    <a:p>
                      <a:r>
                        <a:rPr lang="fr-CA" sz="1200" dirty="0">
                          <a:latin typeface="Calibri" pitchFamily="34" charset="0"/>
                          <a:cs typeface="Calibri" pitchFamily="34" charset="0"/>
                        </a:rPr>
                        <a:t>Solutionnaire de la fiche</a:t>
                      </a:r>
                      <a:r>
                        <a:rPr lang="fr-CA" sz="1200" baseline="0" dirty="0">
                          <a:latin typeface="Calibri" pitchFamily="34" charset="0"/>
                          <a:cs typeface="Calibri" pitchFamily="34" charset="0"/>
                        </a:rPr>
                        <a:t> mathématique</a:t>
                      </a:r>
                      <a:endParaRPr lang="fr-FR" sz="1200" dirty="0">
                        <a:latin typeface="Calibri" pitchFamily="34" charset="0"/>
                        <a:cs typeface="Calibri" pitchFamily="34" charset="0"/>
                      </a:endParaRPr>
                    </a:p>
                  </a:txBody>
                  <a:tcPr anchor="ctr"/>
                </a:tc>
                <a:tc>
                  <a:txBody>
                    <a:bodyPr/>
                    <a:lstStyle/>
                    <a:p>
                      <a:pPr algn="ctr"/>
                      <a:r>
                        <a:rPr kumimoji="0" lang="fr-CA" sz="1200" kern="1200" dirty="0">
                          <a:solidFill>
                            <a:schemeClr val="dk1"/>
                          </a:solidFill>
                          <a:latin typeface="Calibri" pitchFamily="34" charset="0"/>
                          <a:ea typeface="+mn-ea"/>
                          <a:cs typeface="Calibri" pitchFamily="34" charset="0"/>
                        </a:rPr>
                        <a:t>45</a:t>
                      </a:r>
                      <a:endParaRPr kumimoji="0"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3"/>
                  </a:ext>
                </a:extLst>
              </a:tr>
            </a:tbl>
          </a:graphicData>
        </a:graphic>
      </p:graphicFrame>
      <p:pic>
        <p:nvPicPr>
          <p:cNvPr id="7" name="Picture 4" descr="Mathematik, Sig, Summe">
            <a:hlinkClick r:id="rId7" action="ppaction://hlinksldjump"/>
          </p:cNvPr>
          <p:cNvPicPr>
            <a:picLocks noChangeAspect="1" noChangeArrowheads="1"/>
          </p:cNvPicPr>
          <p:nvPr>
            <p:custDataLst>
              <p:tags r:id="rId3"/>
            </p:custDataLst>
          </p:nvPr>
        </p:nvPicPr>
        <p:blipFill>
          <a:blip r:embed="rId8"/>
          <a:srcRect/>
          <a:stretch>
            <a:fillRect/>
          </a:stretch>
        </p:blipFill>
        <p:spPr bwMode="auto">
          <a:xfrm rot="5400000">
            <a:off x="6192786" y="370662"/>
            <a:ext cx="334996" cy="339715"/>
          </a:xfrm>
          <a:prstGeom prst="rect">
            <a:avLst/>
          </a:prstGeom>
          <a:noFill/>
        </p:spPr>
      </p:pic>
      <p:sp>
        <p:nvSpPr>
          <p:cNvPr id="8" name="Espace réservé du numéro de diapositive 1"/>
          <p:cNvSpPr>
            <a:spLocks noGrp="1"/>
          </p:cNvSpPr>
          <p:nvPr>
            <p:ph type="sldNum" sz="quarter" idx="12"/>
            <p:custDataLst>
              <p:tags r:id="rId4"/>
            </p:custDataLst>
          </p:nvPr>
        </p:nvSpPr>
        <p:spPr>
          <a:xfrm>
            <a:off x="5362467" y="8008203"/>
            <a:ext cx="1495533" cy="1135797"/>
          </a:xfrm>
        </p:spPr>
        <p:txBody>
          <a:bodyPr/>
          <a:lstStyle/>
          <a:p>
            <a:fld id="{027FB875-5C85-AB42-9DC5-178568A424B8}" type="slidenum">
              <a:rPr lang="fr-CA" sz="8200" smtClean="0">
                <a:solidFill>
                  <a:schemeClr val="tx1">
                    <a:lumMod val="95000"/>
                  </a:schemeClr>
                </a:solidFill>
                <a:latin typeface="Impact" pitchFamily="34" charset="0"/>
              </a:rPr>
              <a:pPr/>
              <a:t>37</a:t>
            </a:fld>
            <a:endParaRPr lang="fr-CA" sz="8200" dirty="0">
              <a:solidFill>
                <a:schemeClr val="tx1">
                  <a:lumMod val="95000"/>
                </a:schemeClr>
              </a:solidFill>
              <a:latin typeface="Impact" pitchFamily="34" charset="0"/>
            </a:endParaRPr>
          </a:p>
        </p:txBody>
      </p:sp>
    </p:spTree>
    <p:extLst>
      <p:ext uri="{BB962C8B-B14F-4D97-AF65-F5344CB8AC3E}">
        <p14:creationId xmlns:p14="http://schemas.microsoft.com/office/powerpoint/2010/main" val="419998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 y="18174"/>
            <a:ext cx="4792098" cy="974269"/>
          </a:xfrm>
        </p:spPr>
        <p:txBody>
          <a:bodyPr>
            <a:normAutofit/>
          </a:bodyPr>
          <a:lstStyle/>
          <a:p>
            <a:pPr lvl="0"/>
            <a:r>
              <a:rPr lang="en-US" sz="3000" dirty="0" err="1">
                <a:solidFill>
                  <a:schemeClr val="bg1"/>
                </a:solidFill>
                <a:latin typeface="Calibri" pitchFamily="34" charset="0"/>
                <a:cs typeface="Calibri" pitchFamily="34" charset="0"/>
              </a:rPr>
              <a:t>Préalables</a:t>
            </a:r>
            <a:r>
              <a:rPr lang="en-US" sz="3000" dirty="0">
                <a:solidFill>
                  <a:schemeClr val="bg1"/>
                </a:solidFill>
                <a:latin typeface="Calibri" pitchFamily="34" charset="0"/>
                <a:cs typeface="Calibri" pitchFamily="34" charset="0"/>
              </a:rPr>
              <a:t> </a:t>
            </a:r>
            <a:r>
              <a:rPr lang="en-US" sz="3000" dirty="0" err="1">
                <a:solidFill>
                  <a:schemeClr val="bg1"/>
                </a:solidFill>
                <a:latin typeface="Calibri" pitchFamily="34" charset="0"/>
                <a:cs typeface="Calibri" pitchFamily="34" charset="0"/>
              </a:rPr>
              <a:t>mathématiques</a:t>
            </a:r>
            <a:br>
              <a:rPr lang="en-US" sz="3000" dirty="0">
                <a:solidFill>
                  <a:schemeClr val="bg1"/>
                </a:solidFill>
                <a:latin typeface="Calibri" pitchFamily="34" charset="0"/>
                <a:cs typeface="Calibri" pitchFamily="34" charset="0"/>
              </a:rPr>
            </a:br>
            <a:r>
              <a:rPr lang="fr-FR" sz="2400" dirty="0">
                <a:solidFill>
                  <a:prstClr val="black"/>
                </a:solidFill>
                <a:latin typeface="Calibri" pitchFamily="34" charset="0"/>
                <a:cs typeface="Calibri" pitchFamily="34" charset="0"/>
              </a:rPr>
              <a:t>Le diagramme à bandes</a:t>
            </a:r>
            <a:endParaRPr lang="en-US" sz="2400" dirty="0">
              <a:solidFill>
                <a:schemeClr val="bg1"/>
              </a:solidFill>
              <a:latin typeface="Calibri" pitchFamily="34" charset="0"/>
              <a:cs typeface="Calibri" pitchFamily="34" charset="0"/>
            </a:endParaRPr>
          </a:p>
        </p:txBody>
      </p:sp>
      <p:sp>
        <p:nvSpPr>
          <p:cNvPr id="12" name="Content Placeholder 4"/>
          <p:cNvSpPr>
            <a:spLocks noGrp="1"/>
          </p:cNvSpPr>
          <p:nvPr>
            <p:ph sz="half" idx="2"/>
            <p:custDataLst>
              <p:tags r:id="rId2"/>
            </p:custDataLst>
          </p:nvPr>
        </p:nvSpPr>
        <p:spPr>
          <a:xfrm>
            <a:off x="1758953" y="1410395"/>
            <a:ext cx="4987474" cy="7641456"/>
          </a:xfrm>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pPr marL="0" indent="0" algn="just">
              <a:lnSpc>
                <a:spcPct val="110000"/>
              </a:lnSpc>
              <a:spcBef>
                <a:spcPts val="600"/>
              </a:spcBef>
              <a:buNone/>
            </a:pPr>
            <a:r>
              <a:rPr lang="en-US" sz="2400" i="1" dirty="0">
                <a:solidFill>
                  <a:schemeClr val="bg1"/>
                </a:solidFill>
                <a:latin typeface="Calibri" pitchFamily="34" charset="0"/>
              </a:rPr>
              <a:t>Introduction</a:t>
            </a:r>
          </a:p>
          <a:p>
            <a:pPr marL="0" indent="0" algn="just">
              <a:lnSpc>
                <a:spcPct val="110000"/>
              </a:lnSpc>
              <a:spcBef>
                <a:spcPts val="600"/>
              </a:spcBef>
              <a:buNone/>
            </a:pPr>
            <a:r>
              <a:rPr lang="en-US" sz="1200" dirty="0">
                <a:solidFill>
                  <a:schemeClr val="bg1"/>
                </a:solidFill>
                <a:latin typeface="Calibri" pitchFamily="34" charset="0"/>
              </a:rPr>
              <a:t>Le </a:t>
            </a:r>
            <a:r>
              <a:rPr lang="en-US" sz="1200" dirty="0" err="1">
                <a:solidFill>
                  <a:schemeClr val="bg1"/>
                </a:solidFill>
                <a:latin typeface="Calibri" pitchFamily="34" charset="0"/>
              </a:rPr>
              <a:t>diagramme</a:t>
            </a:r>
            <a:r>
              <a:rPr lang="en-US" sz="1200" dirty="0">
                <a:solidFill>
                  <a:schemeClr val="bg1"/>
                </a:solidFill>
                <a:latin typeface="Calibri" pitchFamily="34" charset="0"/>
              </a:rPr>
              <a:t> à </a:t>
            </a:r>
            <a:r>
              <a:rPr lang="en-US" sz="1200" dirty="0" err="1">
                <a:solidFill>
                  <a:schemeClr val="bg1"/>
                </a:solidFill>
                <a:latin typeface="Calibri" pitchFamily="34" charset="0"/>
              </a:rPr>
              <a:t>bandes</a:t>
            </a:r>
            <a:r>
              <a:rPr lang="en-US" sz="1200" dirty="0">
                <a:solidFill>
                  <a:schemeClr val="bg1"/>
                </a:solidFill>
                <a:latin typeface="Calibri" pitchFamily="34" charset="0"/>
              </a:rPr>
              <a:t> </a:t>
            </a:r>
            <a:r>
              <a:rPr lang="en-US" sz="1200" dirty="0" err="1">
                <a:solidFill>
                  <a:schemeClr val="bg1"/>
                </a:solidFill>
                <a:latin typeface="Calibri" pitchFamily="34" charset="0"/>
              </a:rPr>
              <a:t>est</a:t>
            </a:r>
            <a:r>
              <a:rPr lang="en-US" sz="1200" dirty="0">
                <a:solidFill>
                  <a:schemeClr val="bg1"/>
                </a:solidFill>
                <a:latin typeface="Calibri" pitchFamily="34" charset="0"/>
              </a:rPr>
              <a:t> </a:t>
            </a:r>
            <a:r>
              <a:rPr lang="en-US" sz="1200" dirty="0" err="1">
                <a:solidFill>
                  <a:schemeClr val="bg1"/>
                </a:solidFill>
                <a:latin typeface="Calibri" pitchFamily="34" charset="0"/>
              </a:rPr>
              <a:t>une</a:t>
            </a:r>
            <a:r>
              <a:rPr lang="en-US" sz="1200" dirty="0">
                <a:solidFill>
                  <a:schemeClr val="bg1"/>
                </a:solidFill>
                <a:latin typeface="Calibri" pitchFamily="34" charset="0"/>
              </a:rPr>
              <a:t> </a:t>
            </a:r>
            <a:r>
              <a:rPr lang="en-US" sz="1200" dirty="0" err="1">
                <a:solidFill>
                  <a:schemeClr val="bg1"/>
                </a:solidFill>
                <a:latin typeface="Calibri" pitchFamily="34" charset="0"/>
              </a:rPr>
              <a:t>façon</a:t>
            </a:r>
            <a:r>
              <a:rPr lang="en-US" sz="1200" dirty="0">
                <a:solidFill>
                  <a:schemeClr val="bg1"/>
                </a:solidFill>
                <a:latin typeface="Calibri" pitchFamily="34" charset="0"/>
              </a:rPr>
              <a:t> de </a:t>
            </a:r>
            <a:r>
              <a:rPr lang="en-US" sz="1200" dirty="0" err="1">
                <a:solidFill>
                  <a:schemeClr val="bg1"/>
                </a:solidFill>
                <a:latin typeface="Calibri" pitchFamily="34" charset="0"/>
              </a:rPr>
              <a:t>représenter</a:t>
            </a:r>
            <a:r>
              <a:rPr lang="en-US" sz="1200" dirty="0">
                <a:solidFill>
                  <a:schemeClr val="bg1"/>
                </a:solidFill>
                <a:latin typeface="Calibri" pitchFamily="34" charset="0"/>
              </a:rPr>
              <a:t> des </a:t>
            </a:r>
            <a:r>
              <a:rPr lang="en-US" sz="1200" dirty="0" err="1">
                <a:solidFill>
                  <a:schemeClr val="bg1"/>
                </a:solidFill>
                <a:latin typeface="Calibri" pitchFamily="34" charset="0"/>
              </a:rPr>
              <a:t>informations</a:t>
            </a:r>
            <a:r>
              <a:rPr lang="en-US" sz="1200" dirty="0">
                <a:solidFill>
                  <a:schemeClr val="bg1"/>
                </a:solidFill>
                <a:latin typeface="Calibri" pitchFamily="34" charset="0"/>
              </a:rPr>
              <a:t> </a:t>
            </a:r>
            <a:r>
              <a:rPr lang="en-US" sz="1200" dirty="0" err="1">
                <a:solidFill>
                  <a:schemeClr val="bg1"/>
                </a:solidFill>
                <a:latin typeface="Calibri" pitchFamily="34" charset="0"/>
              </a:rPr>
              <a:t>graphiquement</a:t>
            </a:r>
            <a:r>
              <a:rPr lang="en-US" sz="1200" dirty="0">
                <a:solidFill>
                  <a:schemeClr val="bg1"/>
                </a:solidFill>
                <a:latin typeface="Calibri" pitchFamily="34" charset="0"/>
              </a:rPr>
              <a:t>. Il </a:t>
            </a:r>
            <a:r>
              <a:rPr lang="en-US" sz="1200" dirty="0" err="1">
                <a:solidFill>
                  <a:schemeClr val="bg1"/>
                </a:solidFill>
                <a:latin typeface="Calibri" pitchFamily="34" charset="0"/>
              </a:rPr>
              <a:t>est</a:t>
            </a:r>
            <a:r>
              <a:rPr lang="en-US" sz="1200" dirty="0">
                <a:solidFill>
                  <a:schemeClr val="bg1"/>
                </a:solidFill>
                <a:latin typeface="Calibri" pitchFamily="34" charset="0"/>
              </a:rPr>
              <a:t> utile pour </a:t>
            </a:r>
            <a:r>
              <a:rPr lang="en-US" sz="1200" dirty="0" err="1">
                <a:solidFill>
                  <a:schemeClr val="bg1"/>
                </a:solidFill>
                <a:latin typeface="Calibri" pitchFamily="34" charset="0"/>
              </a:rPr>
              <a:t>pouvoir</a:t>
            </a:r>
            <a:r>
              <a:rPr lang="en-US" sz="1200" dirty="0">
                <a:solidFill>
                  <a:schemeClr val="bg1"/>
                </a:solidFill>
                <a:latin typeface="Calibri" pitchFamily="34" charset="0"/>
              </a:rPr>
              <a:t> </a:t>
            </a:r>
            <a:r>
              <a:rPr lang="en-US" sz="1200" dirty="0" err="1">
                <a:solidFill>
                  <a:schemeClr val="bg1"/>
                </a:solidFill>
                <a:latin typeface="Calibri" pitchFamily="34" charset="0"/>
              </a:rPr>
              <a:t>interpréter</a:t>
            </a:r>
            <a:r>
              <a:rPr lang="en-US" sz="1200" dirty="0">
                <a:solidFill>
                  <a:schemeClr val="bg1"/>
                </a:solidFill>
                <a:latin typeface="Calibri" pitchFamily="34" charset="0"/>
              </a:rPr>
              <a:t> les </a:t>
            </a:r>
            <a:r>
              <a:rPr lang="en-US" sz="1200" dirty="0" err="1">
                <a:solidFill>
                  <a:schemeClr val="bg1"/>
                </a:solidFill>
                <a:latin typeface="Calibri" pitchFamily="34" charset="0"/>
              </a:rPr>
              <a:t>données</a:t>
            </a:r>
            <a:r>
              <a:rPr lang="en-US" sz="1200" dirty="0">
                <a:solidFill>
                  <a:schemeClr val="bg1"/>
                </a:solidFill>
                <a:latin typeface="Calibri" pitchFamily="34" charset="0"/>
              </a:rPr>
              <a:t> en un coup </a:t>
            </a:r>
            <a:r>
              <a:rPr lang="en-US" sz="1200" dirty="0" err="1">
                <a:solidFill>
                  <a:schemeClr val="bg1"/>
                </a:solidFill>
                <a:latin typeface="Calibri" pitchFamily="34" charset="0"/>
              </a:rPr>
              <a:t>d’oeil</a:t>
            </a:r>
            <a:r>
              <a:rPr lang="en-US" sz="1200" dirty="0">
                <a:solidFill>
                  <a:schemeClr val="bg1"/>
                </a:solidFill>
                <a:latin typeface="Calibri" pitchFamily="34" charset="0"/>
              </a:rPr>
              <a:t>. </a:t>
            </a:r>
            <a:r>
              <a:rPr lang="en-US" sz="1200" dirty="0" err="1">
                <a:solidFill>
                  <a:schemeClr val="bg1"/>
                </a:solidFill>
                <a:latin typeface="Calibri" pitchFamily="34" charset="0"/>
              </a:rPr>
              <a:t>Quelques</a:t>
            </a:r>
            <a:r>
              <a:rPr lang="en-US" sz="1200" dirty="0">
                <a:solidFill>
                  <a:schemeClr val="bg1"/>
                </a:solidFill>
                <a:latin typeface="Calibri" pitchFamily="34" charset="0"/>
              </a:rPr>
              <a:t> </a:t>
            </a:r>
            <a:r>
              <a:rPr lang="en-US" sz="1200" dirty="0" err="1">
                <a:solidFill>
                  <a:schemeClr val="bg1"/>
                </a:solidFill>
                <a:latin typeface="Calibri" pitchFamily="34" charset="0"/>
              </a:rPr>
              <a:t>lignes</a:t>
            </a:r>
            <a:r>
              <a:rPr lang="en-US" sz="1200" dirty="0">
                <a:solidFill>
                  <a:schemeClr val="bg1"/>
                </a:solidFill>
                <a:latin typeface="Calibri" pitchFamily="34" charset="0"/>
              </a:rPr>
              <a:t> </a:t>
            </a:r>
            <a:r>
              <a:rPr lang="en-US" sz="1200" dirty="0" err="1">
                <a:solidFill>
                  <a:schemeClr val="bg1"/>
                </a:solidFill>
                <a:latin typeface="Calibri" pitchFamily="34" charset="0"/>
              </a:rPr>
              <a:t>directrices</a:t>
            </a:r>
            <a:r>
              <a:rPr lang="en-US" sz="1200" dirty="0">
                <a:solidFill>
                  <a:schemeClr val="bg1"/>
                </a:solidFill>
                <a:latin typeface="Calibri" pitchFamily="34" charset="0"/>
              </a:rPr>
              <a:t> </a:t>
            </a:r>
            <a:r>
              <a:rPr lang="en-US" sz="1200" dirty="0" err="1">
                <a:solidFill>
                  <a:schemeClr val="bg1"/>
                </a:solidFill>
                <a:latin typeface="Calibri" pitchFamily="34" charset="0"/>
              </a:rPr>
              <a:t>concernant</a:t>
            </a:r>
            <a:r>
              <a:rPr lang="en-US" sz="1200" dirty="0">
                <a:solidFill>
                  <a:schemeClr val="bg1"/>
                </a:solidFill>
                <a:latin typeface="Calibri" pitchFamily="34" charset="0"/>
              </a:rPr>
              <a:t> le </a:t>
            </a:r>
            <a:r>
              <a:rPr lang="en-US" sz="1200" dirty="0" err="1">
                <a:solidFill>
                  <a:schemeClr val="bg1"/>
                </a:solidFill>
                <a:latin typeface="Calibri" pitchFamily="34" charset="0"/>
              </a:rPr>
              <a:t>diagramme</a:t>
            </a:r>
            <a:r>
              <a:rPr lang="en-US" sz="1200" dirty="0">
                <a:solidFill>
                  <a:schemeClr val="bg1"/>
                </a:solidFill>
                <a:latin typeface="Calibri" pitchFamily="34" charset="0"/>
              </a:rPr>
              <a:t> à </a:t>
            </a:r>
            <a:r>
              <a:rPr lang="en-US" sz="1200" dirty="0" err="1">
                <a:solidFill>
                  <a:schemeClr val="bg1"/>
                </a:solidFill>
                <a:latin typeface="Calibri" pitchFamily="34" charset="0"/>
              </a:rPr>
              <a:t>bandes</a:t>
            </a:r>
            <a:r>
              <a:rPr lang="en-US" sz="1200" dirty="0">
                <a:solidFill>
                  <a:schemeClr val="bg1"/>
                </a:solidFill>
                <a:latin typeface="Calibri" pitchFamily="34" charset="0"/>
              </a:rPr>
              <a:t> :</a:t>
            </a:r>
          </a:p>
          <a:p>
            <a:pPr marL="171450" indent="-171450" algn="just">
              <a:lnSpc>
                <a:spcPct val="110000"/>
              </a:lnSpc>
              <a:spcBef>
                <a:spcPts val="600"/>
              </a:spcBef>
              <a:buFontTx/>
              <a:buChar char="-"/>
            </a:pPr>
            <a:r>
              <a:rPr lang="en-US" sz="1200" dirty="0">
                <a:solidFill>
                  <a:schemeClr val="bg1"/>
                </a:solidFill>
                <a:latin typeface="Calibri" pitchFamily="34" charset="0"/>
              </a:rPr>
              <a:t>Ne pas </a:t>
            </a:r>
            <a:r>
              <a:rPr lang="en-US" sz="1200" dirty="0" err="1">
                <a:solidFill>
                  <a:schemeClr val="bg1"/>
                </a:solidFill>
                <a:latin typeface="Calibri" pitchFamily="34" charset="0"/>
              </a:rPr>
              <a:t>oublier</a:t>
            </a:r>
            <a:r>
              <a:rPr lang="en-US" sz="1200" dirty="0">
                <a:solidFill>
                  <a:schemeClr val="bg1"/>
                </a:solidFill>
                <a:latin typeface="Calibri" pitchFamily="34" charset="0"/>
              </a:rPr>
              <a:t> le </a:t>
            </a:r>
            <a:r>
              <a:rPr lang="en-US" sz="1200" dirty="0" err="1">
                <a:solidFill>
                  <a:schemeClr val="bg1"/>
                </a:solidFill>
                <a:latin typeface="Calibri" pitchFamily="34" charset="0"/>
              </a:rPr>
              <a:t>titre</a:t>
            </a:r>
            <a:r>
              <a:rPr lang="en-US" sz="1200" dirty="0">
                <a:solidFill>
                  <a:schemeClr val="bg1"/>
                </a:solidFill>
                <a:latin typeface="Calibri" pitchFamily="34" charset="0"/>
              </a:rPr>
              <a:t> du </a:t>
            </a:r>
            <a:r>
              <a:rPr lang="en-US" sz="1200" dirty="0" err="1">
                <a:solidFill>
                  <a:schemeClr val="bg1"/>
                </a:solidFill>
                <a:latin typeface="Calibri" pitchFamily="34" charset="0"/>
              </a:rPr>
              <a:t>graphique</a:t>
            </a:r>
            <a:r>
              <a:rPr lang="en-US" sz="1200" dirty="0">
                <a:solidFill>
                  <a:schemeClr val="bg1"/>
                </a:solidFill>
                <a:latin typeface="Calibri" pitchFamily="34" charset="0"/>
              </a:rPr>
              <a:t> (en haut au </a:t>
            </a:r>
            <a:r>
              <a:rPr lang="en-US" sz="1200" dirty="0" err="1">
                <a:solidFill>
                  <a:schemeClr val="bg1"/>
                </a:solidFill>
                <a:latin typeface="Calibri" pitchFamily="34" charset="0"/>
              </a:rPr>
              <a:t>centre</a:t>
            </a:r>
            <a:r>
              <a:rPr lang="en-US" sz="1200" dirty="0">
                <a:solidFill>
                  <a:schemeClr val="bg1"/>
                </a:solidFill>
                <a:latin typeface="Calibri" pitchFamily="34" charset="0"/>
              </a:rPr>
              <a:t>) et les </a:t>
            </a:r>
            <a:r>
              <a:rPr lang="en-US" sz="1200" dirty="0" err="1">
                <a:solidFill>
                  <a:schemeClr val="bg1"/>
                </a:solidFill>
                <a:latin typeface="Calibri" pitchFamily="34" charset="0"/>
              </a:rPr>
              <a:t>titres</a:t>
            </a:r>
            <a:r>
              <a:rPr lang="en-US" sz="1200" dirty="0">
                <a:solidFill>
                  <a:schemeClr val="bg1"/>
                </a:solidFill>
                <a:latin typeface="Calibri" pitchFamily="34" charset="0"/>
              </a:rPr>
              <a:t> des axes (</a:t>
            </a:r>
            <a:r>
              <a:rPr lang="en-US" sz="1200" dirty="0" err="1">
                <a:solidFill>
                  <a:schemeClr val="bg1"/>
                </a:solidFill>
                <a:latin typeface="Calibri" pitchFamily="34" charset="0"/>
              </a:rPr>
              <a:t>inclure</a:t>
            </a:r>
            <a:r>
              <a:rPr lang="en-US" sz="1200" dirty="0">
                <a:solidFill>
                  <a:schemeClr val="bg1"/>
                </a:solidFill>
                <a:latin typeface="Calibri" pitchFamily="34" charset="0"/>
              </a:rPr>
              <a:t> les </a:t>
            </a:r>
            <a:r>
              <a:rPr lang="en-US" sz="1200" dirty="0" err="1">
                <a:solidFill>
                  <a:schemeClr val="bg1"/>
                </a:solidFill>
                <a:latin typeface="Calibri" pitchFamily="34" charset="0"/>
              </a:rPr>
              <a:t>unités</a:t>
            </a:r>
            <a:r>
              <a:rPr lang="en-US" sz="1200" dirty="0">
                <a:solidFill>
                  <a:schemeClr val="bg1"/>
                </a:solidFill>
                <a:latin typeface="Calibri" pitchFamily="34" charset="0"/>
              </a:rPr>
              <a:t> de </a:t>
            </a:r>
            <a:r>
              <a:rPr lang="en-US" sz="1200" dirty="0" err="1">
                <a:solidFill>
                  <a:schemeClr val="bg1"/>
                </a:solidFill>
                <a:latin typeface="Calibri" pitchFamily="34" charset="0"/>
              </a:rPr>
              <a:t>mesure</a:t>
            </a:r>
            <a:r>
              <a:rPr lang="en-US" sz="1200" dirty="0">
                <a:solidFill>
                  <a:schemeClr val="bg1"/>
                </a:solidFill>
                <a:latin typeface="Calibri" pitchFamily="34" charset="0"/>
              </a:rPr>
              <a:t> </a:t>
            </a:r>
            <a:r>
              <a:rPr lang="en-US" sz="1200" dirty="0" err="1">
                <a:solidFill>
                  <a:schemeClr val="bg1"/>
                </a:solidFill>
                <a:latin typeface="Calibri" pitchFamily="34" charset="0"/>
              </a:rPr>
              <a:t>si</a:t>
            </a:r>
            <a:r>
              <a:rPr lang="en-US" sz="1200" dirty="0">
                <a:solidFill>
                  <a:schemeClr val="bg1"/>
                </a:solidFill>
                <a:latin typeface="Calibri" pitchFamily="34" charset="0"/>
              </a:rPr>
              <a:t> applicable)</a:t>
            </a:r>
          </a:p>
          <a:p>
            <a:pPr marL="171450" indent="-171450" algn="just">
              <a:lnSpc>
                <a:spcPct val="110000"/>
              </a:lnSpc>
              <a:spcBef>
                <a:spcPts val="600"/>
              </a:spcBef>
              <a:buFontTx/>
              <a:buChar char="-"/>
            </a:pPr>
            <a:r>
              <a:rPr lang="en-US" sz="1200" dirty="0" err="1">
                <a:solidFill>
                  <a:schemeClr val="bg1"/>
                </a:solidFill>
                <a:latin typeface="Calibri" pitchFamily="34" charset="0"/>
              </a:rPr>
              <a:t>Dans</a:t>
            </a:r>
            <a:r>
              <a:rPr lang="en-US" sz="1200" dirty="0">
                <a:solidFill>
                  <a:schemeClr val="bg1"/>
                </a:solidFill>
                <a:latin typeface="Calibri" pitchFamily="34" charset="0"/>
              </a:rPr>
              <a:t> </a:t>
            </a:r>
            <a:r>
              <a:rPr lang="en-US" sz="1200" dirty="0" err="1">
                <a:solidFill>
                  <a:schemeClr val="bg1"/>
                </a:solidFill>
                <a:latin typeface="Calibri" pitchFamily="34" charset="0"/>
              </a:rPr>
              <a:t>ce</a:t>
            </a:r>
            <a:r>
              <a:rPr lang="en-US" sz="1200" dirty="0">
                <a:solidFill>
                  <a:schemeClr val="bg1"/>
                </a:solidFill>
                <a:latin typeface="Calibri" pitchFamily="34" charset="0"/>
              </a:rPr>
              <a:t> </a:t>
            </a:r>
            <a:r>
              <a:rPr lang="en-US" sz="1200" dirty="0" err="1">
                <a:solidFill>
                  <a:schemeClr val="bg1"/>
                </a:solidFill>
                <a:latin typeface="Calibri" pitchFamily="34" charset="0"/>
              </a:rPr>
              <a:t>cas</a:t>
            </a:r>
            <a:r>
              <a:rPr lang="en-US" sz="1200" dirty="0">
                <a:solidFill>
                  <a:schemeClr val="bg1"/>
                </a:solidFill>
                <a:latin typeface="Calibri" pitchFamily="34" charset="0"/>
              </a:rPr>
              <a:t> de la fiche </a:t>
            </a:r>
            <a:r>
              <a:rPr lang="en-US" sz="1200" dirty="0" err="1">
                <a:solidFill>
                  <a:schemeClr val="bg1"/>
                </a:solidFill>
                <a:latin typeface="Calibri" pitchFamily="34" charset="0"/>
              </a:rPr>
              <a:t>d’activité</a:t>
            </a:r>
            <a:r>
              <a:rPr lang="en-US" sz="1200" dirty="0">
                <a:solidFill>
                  <a:schemeClr val="bg1"/>
                </a:solidFill>
                <a:latin typeface="Calibri" pitchFamily="34" charset="0"/>
              </a:rPr>
              <a:t>, </a:t>
            </a:r>
            <a:r>
              <a:rPr lang="en-US" sz="1200" dirty="0" err="1">
                <a:solidFill>
                  <a:schemeClr val="bg1"/>
                </a:solidFill>
                <a:latin typeface="Calibri" pitchFamily="34" charset="0"/>
              </a:rPr>
              <a:t>l’axe</a:t>
            </a:r>
            <a:r>
              <a:rPr lang="en-US" sz="1200" dirty="0">
                <a:solidFill>
                  <a:schemeClr val="bg1"/>
                </a:solidFill>
                <a:latin typeface="Calibri" pitchFamily="34" charset="0"/>
              </a:rPr>
              <a:t> horizontal </a:t>
            </a:r>
            <a:r>
              <a:rPr lang="en-US" sz="1200" dirty="0" err="1">
                <a:solidFill>
                  <a:schemeClr val="bg1"/>
                </a:solidFill>
                <a:latin typeface="Calibri" pitchFamily="34" charset="0"/>
              </a:rPr>
              <a:t>représente</a:t>
            </a:r>
            <a:r>
              <a:rPr lang="en-US" sz="1200" dirty="0">
                <a:solidFill>
                  <a:schemeClr val="bg1"/>
                </a:solidFill>
                <a:latin typeface="Calibri" pitchFamily="34" charset="0"/>
              </a:rPr>
              <a:t> les </a:t>
            </a:r>
            <a:r>
              <a:rPr lang="en-US" sz="1200" dirty="0" err="1">
                <a:solidFill>
                  <a:schemeClr val="bg1"/>
                </a:solidFill>
                <a:latin typeface="Calibri" pitchFamily="34" charset="0"/>
              </a:rPr>
              <a:t>couleurs</a:t>
            </a:r>
            <a:r>
              <a:rPr lang="en-US" sz="1200" dirty="0">
                <a:solidFill>
                  <a:schemeClr val="bg1"/>
                </a:solidFill>
                <a:latin typeface="Calibri" pitchFamily="34" charset="0"/>
              </a:rPr>
              <a:t> et </a:t>
            </a:r>
            <a:r>
              <a:rPr lang="en-US" sz="1200" dirty="0" err="1">
                <a:solidFill>
                  <a:schemeClr val="bg1"/>
                </a:solidFill>
                <a:latin typeface="Calibri" pitchFamily="34" charset="0"/>
              </a:rPr>
              <a:t>l’axe</a:t>
            </a:r>
            <a:r>
              <a:rPr lang="en-US" sz="1200" dirty="0">
                <a:solidFill>
                  <a:schemeClr val="bg1"/>
                </a:solidFill>
                <a:latin typeface="Calibri" pitchFamily="34" charset="0"/>
              </a:rPr>
              <a:t> vertical </a:t>
            </a:r>
            <a:r>
              <a:rPr lang="en-US" sz="1200" dirty="0" err="1">
                <a:solidFill>
                  <a:schemeClr val="bg1"/>
                </a:solidFill>
                <a:latin typeface="Calibri" pitchFamily="34" charset="0"/>
              </a:rPr>
              <a:t>représente</a:t>
            </a:r>
            <a:r>
              <a:rPr lang="en-US" sz="1200" dirty="0">
                <a:solidFill>
                  <a:schemeClr val="bg1"/>
                </a:solidFill>
                <a:latin typeface="Calibri" pitchFamily="34" charset="0"/>
              </a:rPr>
              <a:t> le </a:t>
            </a:r>
            <a:r>
              <a:rPr lang="en-US" sz="1200" dirty="0" err="1">
                <a:solidFill>
                  <a:schemeClr val="bg1"/>
                </a:solidFill>
                <a:latin typeface="Calibri" pitchFamily="34" charset="0"/>
              </a:rPr>
              <a:t>nombre</a:t>
            </a:r>
            <a:r>
              <a:rPr lang="en-US" sz="1200" dirty="0">
                <a:solidFill>
                  <a:schemeClr val="bg1"/>
                </a:solidFill>
                <a:latin typeface="Calibri" pitchFamily="34" charset="0"/>
              </a:rPr>
              <a:t> de </a:t>
            </a:r>
            <a:r>
              <a:rPr lang="en-US" sz="1200" dirty="0" err="1">
                <a:solidFill>
                  <a:schemeClr val="bg1"/>
                </a:solidFill>
                <a:latin typeface="Calibri" pitchFamily="34" charset="0"/>
              </a:rPr>
              <a:t>répétitions</a:t>
            </a:r>
            <a:r>
              <a:rPr lang="en-US" sz="1200" dirty="0">
                <a:solidFill>
                  <a:schemeClr val="bg1"/>
                </a:solidFill>
                <a:latin typeface="Calibri" pitchFamily="34" charset="0"/>
              </a:rPr>
              <a:t> (</a:t>
            </a:r>
            <a:r>
              <a:rPr lang="en-US" sz="1200" dirty="0" err="1">
                <a:solidFill>
                  <a:schemeClr val="bg1"/>
                </a:solidFill>
                <a:latin typeface="Calibri" pitchFamily="34" charset="0"/>
              </a:rPr>
              <a:t>ou</a:t>
            </a:r>
            <a:r>
              <a:rPr lang="en-US" sz="1200" dirty="0">
                <a:solidFill>
                  <a:schemeClr val="bg1"/>
                </a:solidFill>
                <a:latin typeface="Calibri" pitchFamily="34" charset="0"/>
              </a:rPr>
              <a:t> le </a:t>
            </a:r>
            <a:r>
              <a:rPr lang="en-US" sz="1200" dirty="0" err="1">
                <a:solidFill>
                  <a:schemeClr val="bg1"/>
                </a:solidFill>
                <a:latin typeface="Calibri" pitchFamily="34" charset="0"/>
              </a:rPr>
              <a:t>nombre</a:t>
            </a:r>
            <a:r>
              <a:rPr lang="en-US" sz="1200" dirty="0">
                <a:solidFill>
                  <a:schemeClr val="bg1"/>
                </a:solidFill>
                <a:latin typeface="Calibri" pitchFamily="34" charset="0"/>
              </a:rPr>
              <a:t> de </a:t>
            </a:r>
            <a:r>
              <a:rPr lang="en-US" sz="1200" dirty="0" err="1">
                <a:solidFill>
                  <a:schemeClr val="bg1"/>
                </a:solidFill>
                <a:latin typeface="Calibri" pitchFamily="34" charset="0"/>
              </a:rPr>
              <a:t>personnes</a:t>
            </a:r>
            <a:r>
              <a:rPr lang="en-US" sz="1200" dirty="0">
                <a:solidFill>
                  <a:schemeClr val="bg1"/>
                </a:solidFill>
                <a:latin typeface="Calibri" pitchFamily="34" charset="0"/>
              </a:rPr>
              <a:t> </a:t>
            </a:r>
            <a:r>
              <a:rPr lang="en-US" sz="1200" dirty="0" err="1">
                <a:solidFill>
                  <a:schemeClr val="bg1"/>
                </a:solidFill>
                <a:latin typeface="Calibri" pitchFamily="34" charset="0"/>
              </a:rPr>
              <a:t>dans</a:t>
            </a:r>
            <a:r>
              <a:rPr lang="en-US" sz="1200" dirty="0">
                <a:solidFill>
                  <a:schemeClr val="bg1"/>
                </a:solidFill>
                <a:latin typeface="Calibri" pitchFamily="34" charset="0"/>
              </a:rPr>
              <a:t> la </a:t>
            </a:r>
            <a:r>
              <a:rPr lang="en-US" sz="1200" dirty="0" err="1">
                <a:solidFill>
                  <a:schemeClr val="bg1"/>
                </a:solidFill>
                <a:latin typeface="Calibri" pitchFamily="34" charset="0"/>
              </a:rPr>
              <a:t>classe</a:t>
            </a:r>
            <a:r>
              <a:rPr lang="en-US" sz="1200" dirty="0">
                <a:solidFill>
                  <a:schemeClr val="bg1"/>
                </a:solidFill>
                <a:latin typeface="Calibri" pitchFamily="34" charset="0"/>
              </a:rPr>
              <a:t> qui </a:t>
            </a:r>
            <a:r>
              <a:rPr lang="en-US" sz="1200" dirty="0" err="1">
                <a:solidFill>
                  <a:schemeClr val="bg1"/>
                </a:solidFill>
                <a:latin typeface="Calibri" pitchFamily="34" charset="0"/>
              </a:rPr>
              <a:t>préfèrent</a:t>
            </a:r>
            <a:r>
              <a:rPr lang="en-US" sz="1200" dirty="0">
                <a:solidFill>
                  <a:schemeClr val="bg1"/>
                </a:solidFill>
                <a:latin typeface="Calibri" pitchFamily="34" charset="0"/>
              </a:rPr>
              <a:t> </a:t>
            </a:r>
            <a:r>
              <a:rPr lang="en-US" sz="1200" dirty="0" err="1">
                <a:solidFill>
                  <a:schemeClr val="bg1"/>
                </a:solidFill>
                <a:latin typeface="Calibri" pitchFamily="34" charset="0"/>
              </a:rPr>
              <a:t>cette</a:t>
            </a:r>
            <a:r>
              <a:rPr lang="en-US" sz="1200" dirty="0">
                <a:solidFill>
                  <a:schemeClr val="bg1"/>
                </a:solidFill>
                <a:latin typeface="Calibri" pitchFamily="34" charset="0"/>
              </a:rPr>
              <a:t> </a:t>
            </a:r>
            <a:r>
              <a:rPr lang="en-US" sz="1200" dirty="0" err="1">
                <a:solidFill>
                  <a:schemeClr val="bg1"/>
                </a:solidFill>
                <a:latin typeface="Calibri" pitchFamily="34" charset="0"/>
              </a:rPr>
              <a:t>couleur</a:t>
            </a:r>
            <a:r>
              <a:rPr lang="en-US" sz="1200" dirty="0">
                <a:solidFill>
                  <a:schemeClr val="bg1"/>
                </a:solidFill>
                <a:latin typeface="Calibri" pitchFamily="34" charset="0"/>
              </a:rPr>
              <a:t>). </a:t>
            </a:r>
          </a:p>
          <a:p>
            <a:pPr marL="171450" indent="-171450" algn="just">
              <a:lnSpc>
                <a:spcPct val="110000"/>
              </a:lnSpc>
              <a:spcBef>
                <a:spcPts val="600"/>
              </a:spcBef>
              <a:buFontTx/>
              <a:buChar char="-"/>
            </a:pPr>
            <a:r>
              <a:rPr lang="en-US" sz="1200" dirty="0">
                <a:solidFill>
                  <a:schemeClr val="bg1"/>
                </a:solidFill>
                <a:latin typeface="Calibri" pitchFamily="34" charset="0"/>
              </a:rPr>
              <a:t>Pour </a:t>
            </a:r>
            <a:r>
              <a:rPr lang="en-US" sz="1200" dirty="0" err="1">
                <a:solidFill>
                  <a:schemeClr val="bg1"/>
                </a:solidFill>
                <a:latin typeface="Calibri" pitchFamily="34" charset="0"/>
              </a:rPr>
              <a:t>chaque</a:t>
            </a:r>
            <a:r>
              <a:rPr lang="en-US" sz="1200" dirty="0">
                <a:solidFill>
                  <a:schemeClr val="bg1"/>
                </a:solidFill>
                <a:latin typeface="Calibri" pitchFamily="34" charset="0"/>
              </a:rPr>
              <a:t> </a:t>
            </a:r>
            <a:r>
              <a:rPr lang="en-US" sz="1200" dirty="0" err="1">
                <a:solidFill>
                  <a:schemeClr val="bg1"/>
                </a:solidFill>
                <a:latin typeface="Calibri" pitchFamily="34" charset="0"/>
              </a:rPr>
              <a:t>couleur</a:t>
            </a:r>
            <a:r>
              <a:rPr lang="en-US" sz="1200" dirty="0">
                <a:solidFill>
                  <a:schemeClr val="bg1"/>
                </a:solidFill>
                <a:latin typeface="Calibri" pitchFamily="34" charset="0"/>
              </a:rPr>
              <a:t>, </a:t>
            </a:r>
            <a:r>
              <a:rPr lang="en-US" sz="1200" dirty="0" err="1">
                <a:solidFill>
                  <a:schemeClr val="bg1"/>
                </a:solidFill>
                <a:latin typeface="Calibri" pitchFamily="34" charset="0"/>
              </a:rPr>
              <a:t>il</a:t>
            </a:r>
            <a:r>
              <a:rPr lang="en-US" sz="1200" dirty="0">
                <a:solidFill>
                  <a:schemeClr val="bg1"/>
                </a:solidFill>
                <a:latin typeface="Calibri" pitchFamily="34" charset="0"/>
              </a:rPr>
              <a:t> </a:t>
            </a:r>
            <a:r>
              <a:rPr lang="en-US" sz="1200" dirty="0" err="1">
                <a:solidFill>
                  <a:schemeClr val="bg1"/>
                </a:solidFill>
                <a:latin typeface="Calibri" pitchFamily="34" charset="0"/>
              </a:rPr>
              <a:t>faut</a:t>
            </a:r>
            <a:r>
              <a:rPr lang="en-US" sz="1200" dirty="0">
                <a:solidFill>
                  <a:schemeClr val="bg1"/>
                </a:solidFill>
                <a:latin typeface="Calibri" pitchFamily="34" charset="0"/>
              </a:rPr>
              <a:t> </a:t>
            </a:r>
            <a:r>
              <a:rPr lang="en-US" sz="1200" dirty="0" err="1">
                <a:solidFill>
                  <a:schemeClr val="bg1"/>
                </a:solidFill>
                <a:latin typeface="Calibri" pitchFamily="34" charset="0"/>
              </a:rPr>
              <a:t>donc</a:t>
            </a:r>
            <a:r>
              <a:rPr lang="en-US" sz="1200" dirty="0">
                <a:solidFill>
                  <a:schemeClr val="bg1"/>
                </a:solidFill>
                <a:latin typeface="Calibri" pitchFamily="34" charset="0"/>
              </a:rPr>
              <a:t> </a:t>
            </a:r>
            <a:r>
              <a:rPr lang="en-US" sz="1200" dirty="0" err="1">
                <a:solidFill>
                  <a:schemeClr val="bg1"/>
                </a:solidFill>
                <a:latin typeface="Calibri" pitchFamily="34" charset="0"/>
              </a:rPr>
              <a:t>dessiner</a:t>
            </a:r>
            <a:r>
              <a:rPr lang="en-US" sz="1200" dirty="0">
                <a:solidFill>
                  <a:schemeClr val="bg1"/>
                </a:solidFill>
                <a:latin typeface="Calibri" pitchFamily="34" charset="0"/>
              </a:rPr>
              <a:t> </a:t>
            </a:r>
            <a:r>
              <a:rPr lang="en-US" sz="1200" dirty="0" err="1">
                <a:solidFill>
                  <a:schemeClr val="bg1"/>
                </a:solidFill>
                <a:latin typeface="Calibri" pitchFamily="34" charset="0"/>
              </a:rPr>
              <a:t>une</a:t>
            </a:r>
            <a:r>
              <a:rPr lang="en-US" sz="1200" dirty="0">
                <a:solidFill>
                  <a:schemeClr val="bg1"/>
                </a:solidFill>
                <a:latin typeface="Calibri" pitchFamily="34" charset="0"/>
              </a:rPr>
              <a:t> </a:t>
            </a:r>
            <a:r>
              <a:rPr lang="en-US" sz="1200" dirty="0" err="1">
                <a:solidFill>
                  <a:schemeClr val="bg1"/>
                </a:solidFill>
                <a:latin typeface="Calibri" pitchFamily="34" charset="0"/>
              </a:rPr>
              <a:t>bande</a:t>
            </a:r>
            <a:r>
              <a:rPr lang="en-US" sz="1200" dirty="0">
                <a:solidFill>
                  <a:schemeClr val="bg1"/>
                </a:solidFill>
                <a:latin typeface="Calibri" pitchFamily="34" charset="0"/>
              </a:rPr>
              <a:t> </a:t>
            </a:r>
            <a:r>
              <a:rPr lang="en-US" sz="1200" dirty="0" err="1">
                <a:solidFill>
                  <a:schemeClr val="bg1"/>
                </a:solidFill>
                <a:latin typeface="Calibri" pitchFamily="34" charset="0"/>
              </a:rPr>
              <a:t>pleine</a:t>
            </a:r>
            <a:r>
              <a:rPr lang="en-US" sz="1200" dirty="0">
                <a:solidFill>
                  <a:schemeClr val="bg1"/>
                </a:solidFill>
                <a:latin typeface="Calibri" pitchFamily="34" charset="0"/>
              </a:rPr>
              <a:t> (</a:t>
            </a:r>
            <a:r>
              <a:rPr lang="en-US" sz="1200" dirty="0" err="1">
                <a:solidFill>
                  <a:schemeClr val="bg1"/>
                </a:solidFill>
                <a:latin typeface="Calibri" pitchFamily="34" charset="0"/>
              </a:rPr>
              <a:t>coloriée</a:t>
            </a:r>
            <a:r>
              <a:rPr lang="en-US" sz="1200" dirty="0">
                <a:solidFill>
                  <a:schemeClr val="bg1"/>
                </a:solidFill>
                <a:latin typeface="Calibri" pitchFamily="34" charset="0"/>
              </a:rPr>
              <a:t>) qui part de </a:t>
            </a:r>
            <a:r>
              <a:rPr lang="en-US" sz="1200" dirty="0" err="1">
                <a:solidFill>
                  <a:schemeClr val="bg1"/>
                </a:solidFill>
                <a:latin typeface="Calibri" pitchFamily="34" charset="0"/>
              </a:rPr>
              <a:t>l’axe</a:t>
            </a:r>
            <a:r>
              <a:rPr lang="en-US" sz="1200" dirty="0">
                <a:solidFill>
                  <a:schemeClr val="bg1"/>
                </a:solidFill>
                <a:latin typeface="Calibri" pitchFamily="34" charset="0"/>
              </a:rPr>
              <a:t> horizontal </a:t>
            </a:r>
            <a:r>
              <a:rPr lang="en-US" sz="1200" dirty="0" err="1">
                <a:solidFill>
                  <a:schemeClr val="bg1"/>
                </a:solidFill>
                <a:latin typeface="Calibri" pitchFamily="34" charset="0"/>
              </a:rPr>
              <a:t>jusqu’au</a:t>
            </a:r>
            <a:r>
              <a:rPr lang="en-US" sz="1200" dirty="0">
                <a:solidFill>
                  <a:schemeClr val="bg1"/>
                </a:solidFill>
                <a:latin typeface="Calibri" pitchFamily="34" charset="0"/>
              </a:rPr>
              <a:t> trait vis-à-vis du </a:t>
            </a:r>
            <a:r>
              <a:rPr lang="en-US" sz="1200" dirty="0" err="1">
                <a:solidFill>
                  <a:schemeClr val="bg1"/>
                </a:solidFill>
                <a:latin typeface="Calibri" pitchFamily="34" charset="0"/>
              </a:rPr>
              <a:t>nombre</a:t>
            </a:r>
            <a:r>
              <a:rPr lang="en-US" sz="1200" dirty="0">
                <a:solidFill>
                  <a:schemeClr val="bg1"/>
                </a:solidFill>
                <a:latin typeface="Calibri" pitchFamily="34" charset="0"/>
              </a:rPr>
              <a:t> de </a:t>
            </a:r>
            <a:r>
              <a:rPr lang="en-US" sz="1200" dirty="0" err="1">
                <a:solidFill>
                  <a:schemeClr val="bg1"/>
                </a:solidFill>
                <a:latin typeface="Calibri" pitchFamily="34" charset="0"/>
              </a:rPr>
              <a:t>fois</a:t>
            </a:r>
            <a:r>
              <a:rPr lang="en-US" sz="1200" dirty="0">
                <a:solidFill>
                  <a:schemeClr val="bg1"/>
                </a:solidFill>
                <a:latin typeface="Calibri" pitchFamily="34" charset="0"/>
              </a:rPr>
              <a:t> </a:t>
            </a:r>
            <a:r>
              <a:rPr lang="en-US" sz="1200" dirty="0" err="1">
                <a:solidFill>
                  <a:schemeClr val="bg1"/>
                </a:solidFill>
                <a:latin typeface="Calibri" pitchFamily="34" charset="0"/>
              </a:rPr>
              <a:t>que</a:t>
            </a:r>
            <a:r>
              <a:rPr lang="en-US" sz="1200" dirty="0">
                <a:solidFill>
                  <a:schemeClr val="bg1"/>
                </a:solidFill>
                <a:latin typeface="Calibri" pitchFamily="34" charset="0"/>
              </a:rPr>
              <a:t> </a:t>
            </a:r>
            <a:r>
              <a:rPr lang="en-US" sz="1200" dirty="0" err="1">
                <a:solidFill>
                  <a:schemeClr val="bg1"/>
                </a:solidFill>
                <a:latin typeface="Calibri" pitchFamily="34" charset="0"/>
              </a:rPr>
              <a:t>cette</a:t>
            </a:r>
            <a:r>
              <a:rPr lang="en-US" sz="1200" dirty="0">
                <a:solidFill>
                  <a:schemeClr val="bg1"/>
                </a:solidFill>
                <a:latin typeface="Calibri" pitchFamily="34" charset="0"/>
              </a:rPr>
              <a:t> </a:t>
            </a:r>
            <a:r>
              <a:rPr lang="en-US" sz="1200" dirty="0" err="1">
                <a:solidFill>
                  <a:schemeClr val="bg1"/>
                </a:solidFill>
                <a:latin typeface="Calibri" pitchFamily="34" charset="0"/>
              </a:rPr>
              <a:t>couleur</a:t>
            </a:r>
            <a:r>
              <a:rPr lang="en-US" sz="1200" dirty="0">
                <a:solidFill>
                  <a:schemeClr val="bg1"/>
                </a:solidFill>
                <a:latin typeface="Calibri" pitchFamily="34" charset="0"/>
              </a:rPr>
              <a:t> a </a:t>
            </a:r>
            <a:r>
              <a:rPr lang="en-US" sz="1200" dirty="0" err="1">
                <a:solidFill>
                  <a:schemeClr val="bg1"/>
                </a:solidFill>
                <a:latin typeface="Calibri" pitchFamily="34" charset="0"/>
              </a:rPr>
              <a:t>été</a:t>
            </a:r>
            <a:r>
              <a:rPr lang="en-US" sz="1200" dirty="0">
                <a:solidFill>
                  <a:schemeClr val="bg1"/>
                </a:solidFill>
                <a:latin typeface="Calibri" pitchFamily="34" charset="0"/>
              </a:rPr>
              <a:t> </a:t>
            </a:r>
            <a:r>
              <a:rPr lang="en-US" sz="1200" dirty="0" err="1">
                <a:solidFill>
                  <a:schemeClr val="bg1"/>
                </a:solidFill>
                <a:latin typeface="Calibri" pitchFamily="34" charset="0"/>
              </a:rPr>
              <a:t>choisie</a:t>
            </a:r>
            <a:r>
              <a:rPr lang="en-US" sz="1200" dirty="0">
                <a:solidFill>
                  <a:schemeClr val="bg1"/>
                </a:solidFill>
                <a:latin typeface="Calibri" pitchFamily="34" charset="0"/>
              </a:rPr>
              <a:t>. Les </a:t>
            </a:r>
            <a:r>
              <a:rPr lang="en-US" sz="1200" dirty="0" err="1">
                <a:solidFill>
                  <a:schemeClr val="bg1"/>
                </a:solidFill>
                <a:latin typeface="Calibri" pitchFamily="34" charset="0"/>
              </a:rPr>
              <a:t>bandes</a:t>
            </a:r>
            <a:r>
              <a:rPr lang="en-US" sz="1200" dirty="0">
                <a:solidFill>
                  <a:schemeClr val="bg1"/>
                </a:solidFill>
                <a:latin typeface="Calibri" pitchFamily="34" charset="0"/>
              </a:rPr>
              <a:t> </a:t>
            </a:r>
            <a:r>
              <a:rPr lang="en-US" sz="1200" dirty="0" err="1">
                <a:solidFill>
                  <a:schemeClr val="bg1"/>
                </a:solidFill>
                <a:latin typeface="Calibri" pitchFamily="34" charset="0"/>
              </a:rPr>
              <a:t>doivent</a:t>
            </a:r>
            <a:r>
              <a:rPr lang="en-US" sz="1200" dirty="0">
                <a:solidFill>
                  <a:schemeClr val="bg1"/>
                </a:solidFill>
                <a:latin typeface="Calibri" pitchFamily="34" charset="0"/>
              </a:rPr>
              <a:t> </a:t>
            </a:r>
            <a:r>
              <a:rPr lang="en-US" sz="1200" dirty="0" err="1">
                <a:solidFill>
                  <a:schemeClr val="bg1"/>
                </a:solidFill>
                <a:latin typeface="Calibri" pitchFamily="34" charset="0"/>
              </a:rPr>
              <a:t>être</a:t>
            </a:r>
            <a:r>
              <a:rPr lang="en-US" sz="1200" dirty="0">
                <a:solidFill>
                  <a:schemeClr val="bg1"/>
                </a:solidFill>
                <a:latin typeface="Calibri" pitchFamily="34" charset="0"/>
              </a:rPr>
              <a:t> de </a:t>
            </a:r>
            <a:r>
              <a:rPr lang="en-US" sz="1200" dirty="0" err="1">
                <a:solidFill>
                  <a:schemeClr val="bg1"/>
                </a:solidFill>
                <a:latin typeface="Calibri" pitchFamily="34" charset="0"/>
              </a:rPr>
              <a:t>même</a:t>
            </a:r>
            <a:r>
              <a:rPr lang="en-US" sz="1200" dirty="0">
                <a:solidFill>
                  <a:schemeClr val="bg1"/>
                </a:solidFill>
                <a:latin typeface="Calibri" pitchFamily="34" charset="0"/>
              </a:rPr>
              <a:t> </a:t>
            </a:r>
            <a:r>
              <a:rPr lang="en-US" sz="1200" dirty="0" err="1">
                <a:solidFill>
                  <a:schemeClr val="bg1"/>
                </a:solidFill>
                <a:latin typeface="Calibri" pitchFamily="34" charset="0"/>
              </a:rPr>
              <a:t>largeur</a:t>
            </a:r>
            <a:r>
              <a:rPr lang="en-US" sz="1200" dirty="0">
                <a:solidFill>
                  <a:schemeClr val="bg1"/>
                </a:solidFill>
                <a:latin typeface="Calibri" pitchFamily="34" charset="0"/>
              </a:rPr>
              <a:t> et </a:t>
            </a:r>
            <a:r>
              <a:rPr lang="en-US" sz="1200" dirty="0" err="1">
                <a:solidFill>
                  <a:schemeClr val="bg1"/>
                </a:solidFill>
                <a:latin typeface="Calibri" pitchFamily="34" charset="0"/>
              </a:rPr>
              <a:t>espacées</a:t>
            </a:r>
            <a:r>
              <a:rPr lang="en-US" sz="1200" dirty="0">
                <a:solidFill>
                  <a:schemeClr val="bg1"/>
                </a:solidFill>
                <a:latin typeface="Calibri" pitchFamily="34" charset="0"/>
              </a:rPr>
              <a:t> </a:t>
            </a:r>
            <a:r>
              <a:rPr lang="en-US" sz="1200" dirty="0" err="1">
                <a:solidFill>
                  <a:schemeClr val="bg1"/>
                </a:solidFill>
                <a:latin typeface="Calibri" pitchFamily="34" charset="0"/>
              </a:rPr>
              <a:t>uniformément</a:t>
            </a:r>
            <a:r>
              <a:rPr lang="en-US" sz="1200" dirty="0">
                <a:solidFill>
                  <a:schemeClr val="bg1"/>
                </a:solidFill>
                <a:latin typeface="Calibri" pitchFamily="34" charset="0"/>
              </a:rPr>
              <a:t>. La première </a:t>
            </a:r>
            <a:r>
              <a:rPr lang="en-US" sz="1200" dirty="0" err="1">
                <a:solidFill>
                  <a:schemeClr val="bg1"/>
                </a:solidFill>
                <a:latin typeface="Calibri" pitchFamily="34" charset="0"/>
              </a:rPr>
              <a:t>bande</a:t>
            </a:r>
            <a:r>
              <a:rPr lang="en-US" sz="1200" dirty="0">
                <a:solidFill>
                  <a:schemeClr val="bg1"/>
                </a:solidFill>
                <a:latin typeface="Calibri" pitchFamily="34" charset="0"/>
              </a:rPr>
              <a:t> ne </a:t>
            </a:r>
            <a:r>
              <a:rPr lang="en-US" sz="1200" dirty="0" err="1">
                <a:solidFill>
                  <a:schemeClr val="bg1"/>
                </a:solidFill>
                <a:latin typeface="Calibri" pitchFamily="34" charset="0"/>
              </a:rPr>
              <a:t>doit</a:t>
            </a:r>
            <a:r>
              <a:rPr lang="en-US" sz="1200" dirty="0">
                <a:solidFill>
                  <a:schemeClr val="bg1"/>
                </a:solidFill>
                <a:latin typeface="Calibri" pitchFamily="34" charset="0"/>
              </a:rPr>
              <a:t> pas </a:t>
            </a:r>
            <a:r>
              <a:rPr lang="en-US" sz="1200" dirty="0" err="1">
                <a:solidFill>
                  <a:schemeClr val="bg1"/>
                </a:solidFill>
                <a:latin typeface="Calibri" pitchFamily="34" charset="0"/>
              </a:rPr>
              <a:t>toucher</a:t>
            </a:r>
            <a:r>
              <a:rPr lang="en-US" sz="1200" dirty="0">
                <a:solidFill>
                  <a:schemeClr val="bg1"/>
                </a:solidFill>
                <a:latin typeface="Calibri" pitchFamily="34" charset="0"/>
              </a:rPr>
              <a:t> </a:t>
            </a:r>
            <a:r>
              <a:rPr lang="en-US" sz="1200" dirty="0" err="1">
                <a:solidFill>
                  <a:schemeClr val="bg1"/>
                </a:solidFill>
                <a:latin typeface="Calibri" pitchFamily="34" charset="0"/>
              </a:rPr>
              <a:t>l’axe</a:t>
            </a:r>
            <a:r>
              <a:rPr lang="en-US" sz="1200" dirty="0">
                <a:solidFill>
                  <a:schemeClr val="bg1"/>
                </a:solidFill>
                <a:latin typeface="Calibri" pitchFamily="34" charset="0"/>
              </a:rPr>
              <a:t> qui </a:t>
            </a:r>
            <a:r>
              <a:rPr lang="en-US" sz="1200" dirty="0" err="1">
                <a:solidFill>
                  <a:schemeClr val="bg1"/>
                </a:solidFill>
                <a:latin typeface="Calibri" pitchFamily="34" charset="0"/>
              </a:rPr>
              <a:t>lui</a:t>
            </a:r>
            <a:r>
              <a:rPr lang="en-US" sz="1200" dirty="0">
                <a:solidFill>
                  <a:schemeClr val="bg1"/>
                </a:solidFill>
                <a:latin typeface="Calibri" pitchFamily="34" charset="0"/>
              </a:rPr>
              <a:t> </a:t>
            </a:r>
            <a:r>
              <a:rPr lang="en-US" sz="1200" dirty="0" err="1">
                <a:solidFill>
                  <a:schemeClr val="bg1"/>
                </a:solidFill>
                <a:latin typeface="Calibri" pitchFamily="34" charset="0"/>
              </a:rPr>
              <a:t>est</a:t>
            </a:r>
            <a:r>
              <a:rPr lang="en-US" sz="1200" dirty="0">
                <a:solidFill>
                  <a:schemeClr val="bg1"/>
                </a:solidFill>
                <a:latin typeface="Calibri" pitchFamily="34" charset="0"/>
              </a:rPr>
              <a:t> </a:t>
            </a:r>
            <a:r>
              <a:rPr lang="en-US" sz="1200" dirty="0" err="1">
                <a:solidFill>
                  <a:schemeClr val="bg1"/>
                </a:solidFill>
                <a:latin typeface="Calibri" pitchFamily="34" charset="0"/>
              </a:rPr>
              <a:t>parallèle</a:t>
            </a:r>
            <a:r>
              <a:rPr lang="en-US" sz="1200" dirty="0">
                <a:solidFill>
                  <a:schemeClr val="bg1"/>
                </a:solidFill>
                <a:latin typeface="Calibri" pitchFamily="34" charset="0"/>
              </a:rPr>
              <a:t>.</a:t>
            </a:r>
          </a:p>
          <a:p>
            <a:pPr marL="171450" indent="-171450" algn="just">
              <a:lnSpc>
                <a:spcPct val="110000"/>
              </a:lnSpc>
              <a:spcBef>
                <a:spcPts val="600"/>
              </a:spcBef>
              <a:buNone/>
            </a:pPr>
            <a:r>
              <a:rPr lang="en-US" sz="2400" i="1" dirty="0" err="1">
                <a:solidFill>
                  <a:schemeClr val="bg1"/>
                </a:solidFill>
                <a:latin typeface="Calibri" pitchFamily="34" charset="0"/>
              </a:rPr>
              <a:t>Déroulement</a:t>
            </a:r>
            <a:r>
              <a:rPr lang="en-US" sz="2400" i="1" dirty="0">
                <a:solidFill>
                  <a:schemeClr val="bg1"/>
                </a:solidFill>
                <a:latin typeface="Calibri" pitchFamily="34" charset="0"/>
              </a:rPr>
              <a:t> de </a:t>
            </a:r>
            <a:r>
              <a:rPr lang="en-US" sz="2400" i="1" dirty="0" err="1">
                <a:solidFill>
                  <a:schemeClr val="bg1"/>
                </a:solidFill>
                <a:latin typeface="Calibri" pitchFamily="34" charset="0"/>
              </a:rPr>
              <a:t>l’activité</a:t>
            </a:r>
            <a:endParaRPr lang="en-US" sz="2400" i="1" dirty="0">
              <a:solidFill>
                <a:schemeClr val="bg1"/>
              </a:solidFill>
              <a:latin typeface="Calibri" pitchFamily="34" charset="0"/>
            </a:endParaRPr>
          </a:p>
          <a:p>
            <a:pPr marL="228600" indent="-228600" algn="just">
              <a:lnSpc>
                <a:spcPct val="110000"/>
              </a:lnSpc>
              <a:spcBef>
                <a:spcPts val="600"/>
              </a:spcBef>
              <a:buFont typeface="+mj-lt"/>
              <a:buAutoNum type="arabicPeriod"/>
            </a:pPr>
            <a:r>
              <a:rPr lang="en-US" sz="1200" dirty="0" err="1">
                <a:solidFill>
                  <a:schemeClr val="bg1"/>
                </a:solidFill>
                <a:latin typeface="Calibri" pitchFamily="34" charset="0"/>
              </a:rPr>
              <a:t>Distribuer</a:t>
            </a:r>
            <a:r>
              <a:rPr lang="en-US" sz="1200" dirty="0">
                <a:solidFill>
                  <a:schemeClr val="bg1"/>
                </a:solidFill>
                <a:latin typeface="Calibri" pitchFamily="34" charset="0"/>
              </a:rPr>
              <a:t> et faire </a:t>
            </a:r>
            <a:r>
              <a:rPr lang="en-US" sz="1200" dirty="0" err="1">
                <a:solidFill>
                  <a:schemeClr val="bg1"/>
                </a:solidFill>
                <a:latin typeface="Calibri" pitchFamily="34" charset="0"/>
              </a:rPr>
              <a:t>remplir</a:t>
            </a:r>
            <a:r>
              <a:rPr lang="en-US" sz="1200" dirty="0">
                <a:solidFill>
                  <a:schemeClr val="bg1"/>
                </a:solidFill>
                <a:latin typeface="Calibri" pitchFamily="34" charset="0"/>
              </a:rPr>
              <a:t> la fiche </a:t>
            </a:r>
            <a:r>
              <a:rPr lang="en-US" sz="1200" dirty="0" err="1">
                <a:solidFill>
                  <a:schemeClr val="bg1"/>
                </a:solidFill>
                <a:latin typeface="Calibri" pitchFamily="34" charset="0"/>
              </a:rPr>
              <a:t>d’activité</a:t>
            </a:r>
            <a:r>
              <a:rPr lang="en-US" sz="1200" dirty="0">
                <a:solidFill>
                  <a:schemeClr val="bg1"/>
                </a:solidFill>
                <a:latin typeface="Calibri" pitchFamily="34" charset="0"/>
              </a:rPr>
              <a:t> math.</a:t>
            </a:r>
          </a:p>
          <a:p>
            <a:pPr marL="228600" indent="-228600" algn="just">
              <a:lnSpc>
                <a:spcPct val="110000"/>
              </a:lnSpc>
              <a:spcBef>
                <a:spcPts val="600"/>
              </a:spcBef>
              <a:buFont typeface="+mj-lt"/>
              <a:buAutoNum type="arabicPeriod"/>
            </a:pPr>
            <a:r>
              <a:rPr lang="en-US" sz="1200" dirty="0">
                <a:solidFill>
                  <a:schemeClr val="bg1"/>
                </a:solidFill>
                <a:latin typeface="Calibri" pitchFamily="34" charset="0"/>
              </a:rPr>
              <a:t>Demander </a:t>
            </a:r>
            <a:r>
              <a:rPr lang="en-US" sz="1200" dirty="0" err="1">
                <a:solidFill>
                  <a:schemeClr val="bg1"/>
                </a:solidFill>
                <a:latin typeface="Calibri" pitchFamily="34" charset="0"/>
              </a:rPr>
              <a:t>ensuite</a:t>
            </a:r>
            <a:r>
              <a:rPr lang="en-US" sz="1200" dirty="0">
                <a:solidFill>
                  <a:schemeClr val="bg1"/>
                </a:solidFill>
                <a:latin typeface="Calibri" pitchFamily="34" charset="0"/>
              </a:rPr>
              <a:t> aux </a:t>
            </a:r>
            <a:r>
              <a:rPr lang="en-US" sz="1200" dirty="0" err="1">
                <a:solidFill>
                  <a:schemeClr val="bg1"/>
                </a:solidFill>
                <a:latin typeface="Calibri" pitchFamily="34" charset="0"/>
              </a:rPr>
              <a:t>élèves</a:t>
            </a:r>
            <a:r>
              <a:rPr lang="en-US" sz="1200" dirty="0">
                <a:solidFill>
                  <a:schemeClr val="bg1"/>
                </a:solidFill>
                <a:latin typeface="Calibri" pitchFamily="34" charset="0"/>
              </a:rPr>
              <a:t> de </a:t>
            </a:r>
            <a:r>
              <a:rPr lang="en-US" sz="1200" dirty="0" err="1">
                <a:solidFill>
                  <a:schemeClr val="bg1"/>
                </a:solidFill>
                <a:latin typeface="Calibri" pitchFamily="34" charset="0"/>
              </a:rPr>
              <a:t>répondre</a:t>
            </a:r>
            <a:r>
              <a:rPr lang="en-US" sz="1200" dirty="0">
                <a:solidFill>
                  <a:schemeClr val="bg1"/>
                </a:solidFill>
                <a:latin typeface="Calibri" pitchFamily="34" charset="0"/>
              </a:rPr>
              <a:t> (à </a:t>
            </a:r>
            <a:r>
              <a:rPr lang="en-US" sz="1200" dirty="0" err="1">
                <a:solidFill>
                  <a:schemeClr val="bg1"/>
                </a:solidFill>
                <a:latin typeface="Calibri" pitchFamily="34" charset="0"/>
              </a:rPr>
              <a:t>l’oral</a:t>
            </a:r>
            <a:r>
              <a:rPr lang="en-US" sz="1200" dirty="0">
                <a:solidFill>
                  <a:schemeClr val="bg1"/>
                </a:solidFill>
                <a:latin typeface="Calibri" pitchFamily="34" charset="0"/>
              </a:rPr>
              <a:t>) aux questions </a:t>
            </a:r>
            <a:r>
              <a:rPr lang="en-US" sz="1200" dirty="0" err="1">
                <a:solidFill>
                  <a:schemeClr val="bg1"/>
                </a:solidFill>
                <a:latin typeface="Calibri" pitchFamily="34" charset="0"/>
              </a:rPr>
              <a:t>suivantes</a:t>
            </a:r>
            <a:r>
              <a:rPr lang="en-US" sz="1200" dirty="0">
                <a:solidFill>
                  <a:schemeClr val="bg1"/>
                </a:solidFill>
                <a:latin typeface="Calibri" pitchFamily="34" charset="0"/>
              </a:rPr>
              <a:t>, à </a:t>
            </a:r>
            <a:r>
              <a:rPr lang="en-US" sz="1200" dirty="0" err="1">
                <a:solidFill>
                  <a:schemeClr val="bg1"/>
                </a:solidFill>
                <a:latin typeface="Calibri" pitchFamily="34" charset="0"/>
              </a:rPr>
              <a:t>l’aide</a:t>
            </a:r>
            <a:r>
              <a:rPr lang="en-US" sz="1200" dirty="0">
                <a:solidFill>
                  <a:schemeClr val="bg1"/>
                </a:solidFill>
                <a:latin typeface="Calibri" pitchFamily="34" charset="0"/>
              </a:rPr>
              <a:t> du </a:t>
            </a:r>
            <a:r>
              <a:rPr lang="en-US" sz="1200" dirty="0" err="1">
                <a:solidFill>
                  <a:schemeClr val="bg1"/>
                </a:solidFill>
                <a:latin typeface="Calibri" pitchFamily="34" charset="0"/>
              </a:rPr>
              <a:t>diagramme</a:t>
            </a:r>
            <a:r>
              <a:rPr lang="en-US" sz="1200" dirty="0">
                <a:solidFill>
                  <a:schemeClr val="bg1"/>
                </a:solidFill>
                <a:latin typeface="Calibri" pitchFamily="34" charset="0"/>
              </a:rPr>
              <a:t> </a:t>
            </a:r>
            <a:r>
              <a:rPr lang="en-US" sz="1200" dirty="0" err="1">
                <a:solidFill>
                  <a:schemeClr val="bg1"/>
                </a:solidFill>
                <a:latin typeface="Calibri" pitchFamily="34" charset="0"/>
              </a:rPr>
              <a:t>qu’ils</a:t>
            </a:r>
            <a:r>
              <a:rPr lang="en-US" sz="1200" dirty="0">
                <a:solidFill>
                  <a:schemeClr val="bg1"/>
                </a:solidFill>
                <a:latin typeface="Calibri" pitchFamily="34" charset="0"/>
              </a:rPr>
              <a:t> </a:t>
            </a:r>
            <a:r>
              <a:rPr lang="en-US" sz="1200" dirty="0" err="1">
                <a:solidFill>
                  <a:schemeClr val="bg1"/>
                </a:solidFill>
                <a:latin typeface="Calibri" pitchFamily="34" charset="0"/>
              </a:rPr>
              <a:t>viennent</a:t>
            </a:r>
            <a:r>
              <a:rPr lang="en-US" sz="1200" dirty="0">
                <a:solidFill>
                  <a:schemeClr val="bg1"/>
                </a:solidFill>
                <a:latin typeface="Calibri" pitchFamily="34" charset="0"/>
              </a:rPr>
              <a:t> de </a:t>
            </a:r>
            <a:r>
              <a:rPr lang="en-US" sz="1200" dirty="0" err="1">
                <a:solidFill>
                  <a:schemeClr val="bg1"/>
                </a:solidFill>
                <a:latin typeface="Calibri" pitchFamily="34" charset="0"/>
              </a:rPr>
              <a:t>construire</a:t>
            </a:r>
            <a:r>
              <a:rPr lang="en-US" sz="1200" dirty="0">
                <a:solidFill>
                  <a:schemeClr val="bg1"/>
                </a:solidFill>
                <a:latin typeface="Calibri" pitchFamily="34" charset="0"/>
              </a:rPr>
              <a:t> :</a:t>
            </a:r>
          </a:p>
          <a:p>
            <a:pPr marL="473188" lvl="1" indent="-171450" algn="just">
              <a:lnSpc>
                <a:spcPct val="110000"/>
              </a:lnSpc>
              <a:spcBef>
                <a:spcPts val="600"/>
              </a:spcBef>
              <a:buFontTx/>
              <a:buChar char="-"/>
            </a:pPr>
            <a:r>
              <a:rPr lang="en-US" sz="1200" dirty="0" err="1">
                <a:solidFill>
                  <a:schemeClr val="bg1"/>
                </a:solidFill>
                <a:latin typeface="Calibri" pitchFamily="34" charset="0"/>
              </a:rPr>
              <a:t>Quelle</a:t>
            </a:r>
            <a:r>
              <a:rPr lang="en-US" sz="1200" dirty="0">
                <a:solidFill>
                  <a:schemeClr val="bg1"/>
                </a:solidFill>
                <a:latin typeface="Calibri" pitchFamily="34" charset="0"/>
              </a:rPr>
              <a:t> </a:t>
            </a:r>
            <a:r>
              <a:rPr lang="en-US" sz="1200" dirty="0" err="1">
                <a:solidFill>
                  <a:schemeClr val="bg1"/>
                </a:solidFill>
                <a:latin typeface="Calibri" pitchFamily="34" charset="0"/>
              </a:rPr>
              <a:t>est</a:t>
            </a:r>
            <a:r>
              <a:rPr lang="en-US" sz="1200" dirty="0">
                <a:solidFill>
                  <a:schemeClr val="bg1"/>
                </a:solidFill>
                <a:latin typeface="Calibri" pitchFamily="34" charset="0"/>
              </a:rPr>
              <a:t> la </a:t>
            </a:r>
            <a:r>
              <a:rPr lang="en-US" sz="1200" dirty="0" err="1">
                <a:solidFill>
                  <a:schemeClr val="bg1"/>
                </a:solidFill>
                <a:latin typeface="Calibri" pitchFamily="34" charset="0"/>
              </a:rPr>
              <a:t>couleur</a:t>
            </a:r>
            <a:r>
              <a:rPr lang="en-US" sz="1200" dirty="0">
                <a:solidFill>
                  <a:schemeClr val="bg1"/>
                </a:solidFill>
                <a:latin typeface="Calibri" pitchFamily="34" charset="0"/>
              </a:rPr>
              <a:t> la plus </a:t>
            </a:r>
            <a:r>
              <a:rPr lang="en-US" sz="1200" dirty="0" err="1">
                <a:solidFill>
                  <a:schemeClr val="bg1"/>
                </a:solidFill>
                <a:latin typeface="Calibri" pitchFamily="34" charset="0"/>
              </a:rPr>
              <a:t>populaire</a:t>
            </a:r>
            <a:r>
              <a:rPr lang="en-US" sz="1200" dirty="0">
                <a:solidFill>
                  <a:schemeClr val="bg1"/>
                </a:solidFill>
                <a:latin typeface="Calibri" pitchFamily="34" charset="0"/>
              </a:rPr>
              <a:t> ?</a:t>
            </a:r>
          </a:p>
          <a:p>
            <a:pPr marL="473188" lvl="1" indent="-171450" algn="just">
              <a:lnSpc>
                <a:spcPct val="110000"/>
              </a:lnSpc>
              <a:spcBef>
                <a:spcPts val="600"/>
              </a:spcBef>
              <a:buFontTx/>
              <a:buChar char="-"/>
            </a:pPr>
            <a:r>
              <a:rPr lang="en-US" sz="1200" dirty="0" err="1">
                <a:solidFill>
                  <a:schemeClr val="bg1"/>
                </a:solidFill>
                <a:latin typeface="Calibri" pitchFamily="34" charset="0"/>
              </a:rPr>
              <a:t>Quelle</a:t>
            </a:r>
            <a:r>
              <a:rPr lang="en-US" sz="1200" dirty="0">
                <a:solidFill>
                  <a:schemeClr val="bg1"/>
                </a:solidFill>
                <a:latin typeface="Calibri" pitchFamily="34" charset="0"/>
              </a:rPr>
              <a:t> </a:t>
            </a:r>
            <a:r>
              <a:rPr lang="en-US" sz="1200" dirty="0" err="1">
                <a:solidFill>
                  <a:schemeClr val="bg1"/>
                </a:solidFill>
                <a:latin typeface="Calibri" pitchFamily="34" charset="0"/>
              </a:rPr>
              <a:t>est</a:t>
            </a:r>
            <a:r>
              <a:rPr lang="en-US" sz="1200" dirty="0">
                <a:solidFill>
                  <a:schemeClr val="bg1"/>
                </a:solidFill>
                <a:latin typeface="Calibri" pitchFamily="34" charset="0"/>
              </a:rPr>
              <a:t> la </a:t>
            </a:r>
            <a:r>
              <a:rPr lang="en-US" sz="1200" dirty="0" err="1">
                <a:solidFill>
                  <a:schemeClr val="bg1"/>
                </a:solidFill>
                <a:latin typeface="Calibri" pitchFamily="34" charset="0"/>
              </a:rPr>
              <a:t>couleur</a:t>
            </a:r>
            <a:r>
              <a:rPr lang="en-US" sz="1200" dirty="0">
                <a:solidFill>
                  <a:schemeClr val="bg1"/>
                </a:solidFill>
                <a:latin typeface="Calibri" pitchFamily="34" charset="0"/>
              </a:rPr>
              <a:t> la </a:t>
            </a:r>
            <a:r>
              <a:rPr lang="en-US" sz="1200" dirty="0" err="1">
                <a:solidFill>
                  <a:schemeClr val="bg1"/>
                </a:solidFill>
                <a:latin typeface="Calibri" pitchFamily="34" charset="0"/>
              </a:rPr>
              <a:t>moins</a:t>
            </a:r>
            <a:r>
              <a:rPr lang="en-US" sz="1200" dirty="0">
                <a:solidFill>
                  <a:schemeClr val="bg1"/>
                </a:solidFill>
                <a:latin typeface="Calibri" pitchFamily="34" charset="0"/>
              </a:rPr>
              <a:t> </a:t>
            </a:r>
            <a:r>
              <a:rPr lang="en-US" sz="1200" dirty="0" err="1">
                <a:solidFill>
                  <a:schemeClr val="bg1"/>
                </a:solidFill>
                <a:latin typeface="Calibri" pitchFamily="34" charset="0"/>
              </a:rPr>
              <a:t>populaire</a:t>
            </a:r>
            <a:r>
              <a:rPr lang="en-US" sz="1200" dirty="0">
                <a:solidFill>
                  <a:schemeClr val="bg1"/>
                </a:solidFill>
                <a:latin typeface="Calibri" pitchFamily="34" charset="0"/>
              </a:rPr>
              <a:t>?</a:t>
            </a:r>
          </a:p>
          <a:p>
            <a:pPr marL="473188" lvl="1" indent="-171450" algn="just">
              <a:lnSpc>
                <a:spcPct val="110000"/>
              </a:lnSpc>
              <a:spcBef>
                <a:spcPts val="600"/>
              </a:spcBef>
              <a:buFontTx/>
              <a:buChar char="-"/>
            </a:pPr>
            <a:r>
              <a:rPr lang="en-US" sz="1200" dirty="0">
                <a:solidFill>
                  <a:schemeClr val="bg1"/>
                </a:solidFill>
                <a:latin typeface="Calibri" pitchFamily="34" charset="0"/>
              </a:rPr>
              <a:t>Y a-t-</a:t>
            </a:r>
            <a:r>
              <a:rPr lang="en-US" sz="1200" dirty="0" err="1">
                <a:solidFill>
                  <a:schemeClr val="bg1"/>
                </a:solidFill>
                <a:latin typeface="Calibri" pitchFamily="34" charset="0"/>
              </a:rPr>
              <a:t>il</a:t>
            </a:r>
            <a:r>
              <a:rPr lang="en-US" sz="1200" dirty="0">
                <a:solidFill>
                  <a:schemeClr val="bg1"/>
                </a:solidFill>
                <a:latin typeface="Calibri" pitchFamily="34" charset="0"/>
              </a:rPr>
              <a:t> </a:t>
            </a:r>
            <a:r>
              <a:rPr lang="en-US" sz="1200" dirty="0" err="1">
                <a:solidFill>
                  <a:schemeClr val="bg1"/>
                </a:solidFill>
                <a:latin typeface="Calibri" pitchFamily="34" charset="0"/>
              </a:rPr>
              <a:t>une</a:t>
            </a:r>
            <a:r>
              <a:rPr lang="en-US" sz="1200" dirty="0">
                <a:solidFill>
                  <a:schemeClr val="bg1"/>
                </a:solidFill>
                <a:latin typeface="Calibri" pitchFamily="34" charset="0"/>
              </a:rPr>
              <a:t> (</a:t>
            </a:r>
            <a:r>
              <a:rPr lang="en-US" sz="1200" dirty="0" err="1">
                <a:solidFill>
                  <a:schemeClr val="bg1"/>
                </a:solidFill>
                <a:latin typeface="Calibri" pitchFamily="34" charset="0"/>
              </a:rPr>
              <a:t>ou</a:t>
            </a:r>
            <a:r>
              <a:rPr lang="en-US" sz="1200" dirty="0">
                <a:solidFill>
                  <a:schemeClr val="bg1"/>
                </a:solidFill>
                <a:latin typeface="Calibri" pitchFamily="34" charset="0"/>
              </a:rPr>
              <a:t> des) </a:t>
            </a:r>
            <a:r>
              <a:rPr lang="en-US" sz="1200" dirty="0" err="1">
                <a:solidFill>
                  <a:schemeClr val="bg1"/>
                </a:solidFill>
                <a:latin typeface="Calibri" pitchFamily="34" charset="0"/>
              </a:rPr>
              <a:t>couleur</a:t>
            </a:r>
            <a:r>
              <a:rPr lang="en-US" sz="1200" dirty="0">
                <a:solidFill>
                  <a:schemeClr val="bg1"/>
                </a:solidFill>
                <a:latin typeface="Calibri" pitchFamily="34" charset="0"/>
              </a:rPr>
              <a:t>(s) qui </a:t>
            </a:r>
            <a:r>
              <a:rPr lang="en-US" sz="1200" dirty="0" err="1">
                <a:solidFill>
                  <a:schemeClr val="bg1"/>
                </a:solidFill>
                <a:latin typeface="Calibri" pitchFamily="34" charset="0"/>
              </a:rPr>
              <a:t>sont</a:t>
            </a:r>
            <a:r>
              <a:rPr lang="en-US" sz="1200" dirty="0">
                <a:solidFill>
                  <a:schemeClr val="bg1"/>
                </a:solidFill>
                <a:latin typeface="Calibri" pitchFamily="34" charset="0"/>
              </a:rPr>
              <a:t> à </a:t>
            </a:r>
            <a:r>
              <a:rPr lang="en-US" sz="1200" dirty="0" err="1">
                <a:solidFill>
                  <a:schemeClr val="bg1"/>
                </a:solidFill>
                <a:latin typeface="Calibri" pitchFamily="34" charset="0"/>
              </a:rPr>
              <a:t>égalité</a:t>
            </a:r>
            <a:r>
              <a:rPr lang="en-US" sz="1200" dirty="0">
                <a:solidFill>
                  <a:schemeClr val="bg1"/>
                </a:solidFill>
                <a:latin typeface="Calibri" pitchFamily="34" charset="0"/>
              </a:rPr>
              <a:t> ?</a:t>
            </a:r>
          </a:p>
          <a:p>
            <a:pPr marL="473188" lvl="1" indent="-171450" algn="just">
              <a:lnSpc>
                <a:spcPct val="110000"/>
              </a:lnSpc>
              <a:spcBef>
                <a:spcPts val="600"/>
              </a:spcBef>
              <a:buFontTx/>
              <a:buChar char="-"/>
            </a:pPr>
            <a:r>
              <a:rPr lang="en-US" sz="1200" dirty="0" err="1">
                <a:solidFill>
                  <a:schemeClr val="bg1"/>
                </a:solidFill>
                <a:latin typeface="Calibri" pitchFamily="34" charset="0"/>
              </a:rPr>
              <a:t>Combien</a:t>
            </a:r>
            <a:r>
              <a:rPr lang="en-US" sz="1200" dirty="0">
                <a:solidFill>
                  <a:schemeClr val="bg1"/>
                </a:solidFill>
                <a:latin typeface="Calibri" pitchFamily="34" charset="0"/>
              </a:rPr>
              <a:t> de </a:t>
            </a:r>
            <a:r>
              <a:rPr lang="en-US" sz="1200" dirty="0" err="1">
                <a:solidFill>
                  <a:schemeClr val="bg1"/>
                </a:solidFill>
                <a:latin typeface="Calibri" pitchFamily="34" charset="0"/>
              </a:rPr>
              <a:t>personnes</a:t>
            </a:r>
            <a:r>
              <a:rPr lang="en-US" sz="1200" dirty="0">
                <a:solidFill>
                  <a:schemeClr val="bg1"/>
                </a:solidFill>
                <a:latin typeface="Calibri" pitchFamily="34" charset="0"/>
              </a:rPr>
              <a:t> </a:t>
            </a:r>
            <a:r>
              <a:rPr lang="en-US" sz="1200" dirty="0" err="1">
                <a:solidFill>
                  <a:schemeClr val="bg1"/>
                </a:solidFill>
                <a:latin typeface="Calibri" pitchFamily="34" charset="0"/>
              </a:rPr>
              <a:t>ont</a:t>
            </a:r>
            <a:r>
              <a:rPr lang="en-US" sz="1200" dirty="0">
                <a:solidFill>
                  <a:schemeClr val="bg1"/>
                </a:solidFill>
                <a:latin typeface="Calibri" pitchFamily="34" charset="0"/>
              </a:rPr>
              <a:t> </a:t>
            </a:r>
            <a:r>
              <a:rPr lang="en-US" sz="1200" dirty="0" err="1">
                <a:solidFill>
                  <a:schemeClr val="bg1"/>
                </a:solidFill>
                <a:latin typeface="Calibri" pitchFamily="34" charset="0"/>
              </a:rPr>
              <a:t>choisi</a:t>
            </a:r>
            <a:r>
              <a:rPr lang="en-US" sz="1200" dirty="0">
                <a:solidFill>
                  <a:schemeClr val="bg1"/>
                </a:solidFill>
                <a:latin typeface="Calibri" pitchFamily="34" charset="0"/>
              </a:rPr>
              <a:t> le </a:t>
            </a:r>
            <a:r>
              <a:rPr lang="en-US" sz="1200" dirty="0" err="1">
                <a:solidFill>
                  <a:schemeClr val="bg1"/>
                </a:solidFill>
                <a:latin typeface="Calibri" pitchFamily="34" charset="0"/>
              </a:rPr>
              <a:t>vert</a:t>
            </a:r>
            <a:r>
              <a:rPr lang="en-US" sz="1200" dirty="0">
                <a:solidFill>
                  <a:schemeClr val="bg1"/>
                </a:solidFill>
                <a:latin typeface="Calibri" pitchFamily="34" charset="0"/>
              </a:rPr>
              <a:t> ? Le bleu ? Le rouge ?</a:t>
            </a:r>
          </a:p>
          <a:p>
            <a:pPr marL="473188" lvl="1" indent="-171450" algn="just">
              <a:lnSpc>
                <a:spcPct val="110000"/>
              </a:lnSpc>
              <a:spcBef>
                <a:spcPts val="600"/>
              </a:spcBef>
              <a:buFontTx/>
              <a:buChar char="-"/>
            </a:pPr>
            <a:r>
              <a:rPr lang="en-US" sz="1200" dirty="0" err="1">
                <a:solidFill>
                  <a:schemeClr val="bg1"/>
                </a:solidFill>
                <a:latin typeface="Calibri" pitchFamily="34" charset="0"/>
              </a:rPr>
              <a:t>Quelle</a:t>
            </a:r>
            <a:r>
              <a:rPr lang="en-US" sz="1200" dirty="0">
                <a:solidFill>
                  <a:schemeClr val="bg1"/>
                </a:solidFill>
                <a:latin typeface="Calibri" pitchFamily="34" charset="0"/>
              </a:rPr>
              <a:t> </a:t>
            </a:r>
            <a:r>
              <a:rPr lang="en-US" sz="1200" dirty="0" err="1">
                <a:solidFill>
                  <a:schemeClr val="bg1"/>
                </a:solidFill>
                <a:latin typeface="Calibri" pitchFamily="34" charset="0"/>
              </a:rPr>
              <a:t>est</a:t>
            </a:r>
            <a:r>
              <a:rPr lang="en-US" sz="1200" dirty="0">
                <a:solidFill>
                  <a:schemeClr val="bg1"/>
                </a:solidFill>
                <a:latin typeface="Calibri" pitchFamily="34" charset="0"/>
              </a:rPr>
              <a:t> la </a:t>
            </a:r>
            <a:r>
              <a:rPr lang="en-US" sz="1200" dirty="0" err="1">
                <a:solidFill>
                  <a:schemeClr val="bg1"/>
                </a:solidFill>
                <a:latin typeface="Calibri" pitchFamily="34" charset="0"/>
              </a:rPr>
              <a:t>couleur</a:t>
            </a:r>
            <a:r>
              <a:rPr lang="en-US" sz="1200" dirty="0">
                <a:solidFill>
                  <a:schemeClr val="bg1"/>
                </a:solidFill>
                <a:latin typeface="Calibri" pitchFamily="34" charset="0"/>
              </a:rPr>
              <a:t> qui a </a:t>
            </a:r>
            <a:r>
              <a:rPr lang="en-US" sz="1200" dirty="0" err="1">
                <a:solidFill>
                  <a:schemeClr val="bg1"/>
                </a:solidFill>
                <a:latin typeface="Calibri" pitchFamily="34" charset="0"/>
              </a:rPr>
              <a:t>été</a:t>
            </a:r>
            <a:r>
              <a:rPr lang="en-US" sz="1200" dirty="0">
                <a:solidFill>
                  <a:schemeClr val="bg1"/>
                </a:solidFill>
                <a:latin typeface="Calibri" pitchFamily="34" charset="0"/>
              </a:rPr>
              <a:t> </a:t>
            </a:r>
            <a:r>
              <a:rPr lang="en-US" sz="1200" dirty="0" err="1">
                <a:solidFill>
                  <a:schemeClr val="bg1"/>
                </a:solidFill>
                <a:latin typeface="Calibri" pitchFamily="34" charset="0"/>
              </a:rPr>
              <a:t>choisie</a:t>
            </a:r>
            <a:r>
              <a:rPr lang="en-US" sz="1200" dirty="0">
                <a:solidFill>
                  <a:schemeClr val="bg1"/>
                </a:solidFill>
                <a:latin typeface="Calibri" pitchFamily="34" charset="0"/>
              </a:rPr>
              <a:t> 1 </a:t>
            </a:r>
            <a:r>
              <a:rPr lang="en-US" sz="1200" dirty="0" err="1">
                <a:solidFill>
                  <a:schemeClr val="bg1"/>
                </a:solidFill>
                <a:latin typeface="Calibri" pitchFamily="34" charset="0"/>
              </a:rPr>
              <a:t>fois</a:t>
            </a:r>
            <a:r>
              <a:rPr lang="en-US" sz="1200" dirty="0">
                <a:solidFill>
                  <a:schemeClr val="bg1"/>
                </a:solidFill>
                <a:latin typeface="Calibri" pitchFamily="34" charset="0"/>
              </a:rPr>
              <a:t> ? 3 </a:t>
            </a:r>
            <a:r>
              <a:rPr lang="en-US" sz="1200" dirty="0" err="1">
                <a:solidFill>
                  <a:schemeClr val="bg1"/>
                </a:solidFill>
                <a:latin typeface="Calibri" pitchFamily="34" charset="0"/>
              </a:rPr>
              <a:t>fois</a:t>
            </a:r>
            <a:r>
              <a:rPr lang="en-US" sz="1200" dirty="0">
                <a:solidFill>
                  <a:schemeClr val="bg1"/>
                </a:solidFill>
                <a:latin typeface="Calibri" pitchFamily="34" charset="0"/>
              </a:rPr>
              <a:t> ?</a:t>
            </a:r>
          </a:p>
          <a:p>
            <a:pPr marL="473188" lvl="1" indent="-171450" algn="just">
              <a:lnSpc>
                <a:spcPct val="110000"/>
              </a:lnSpc>
              <a:spcBef>
                <a:spcPts val="600"/>
              </a:spcBef>
              <a:buFontTx/>
              <a:buChar char="-"/>
            </a:pPr>
            <a:r>
              <a:rPr lang="en-US" sz="1200" dirty="0" err="1">
                <a:solidFill>
                  <a:schemeClr val="bg1"/>
                </a:solidFill>
                <a:latin typeface="Calibri" pitchFamily="34" charset="0"/>
              </a:rPr>
              <a:t>Combien</a:t>
            </a:r>
            <a:r>
              <a:rPr lang="en-US" sz="1200" dirty="0">
                <a:solidFill>
                  <a:schemeClr val="bg1"/>
                </a:solidFill>
                <a:latin typeface="Calibri" pitchFamily="34" charset="0"/>
              </a:rPr>
              <a:t> de </a:t>
            </a:r>
            <a:r>
              <a:rPr lang="en-US" sz="1200" dirty="0" err="1">
                <a:solidFill>
                  <a:schemeClr val="bg1"/>
                </a:solidFill>
                <a:latin typeface="Calibri" pitchFamily="34" charset="0"/>
              </a:rPr>
              <a:t>personnes</a:t>
            </a:r>
            <a:r>
              <a:rPr lang="en-US" sz="1200" dirty="0">
                <a:solidFill>
                  <a:schemeClr val="bg1"/>
                </a:solidFill>
                <a:latin typeface="Calibri" pitchFamily="34" charset="0"/>
              </a:rPr>
              <a:t> y a-t-</a:t>
            </a:r>
            <a:r>
              <a:rPr lang="en-US" sz="1200" dirty="0" err="1">
                <a:solidFill>
                  <a:schemeClr val="bg1"/>
                </a:solidFill>
                <a:latin typeface="Calibri" pitchFamily="34" charset="0"/>
              </a:rPr>
              <a:t>il</a:t>
            </a:r>
            <a:r>
              <a:rPr lang="en-US" sz="1200" dirty="0">
                <a:solidFill>
                  <a:schemeClr val="bg1"/>
                </a:solidFill>
                <a:latin typeface="Calibri" pitchFamily="34" charset="0"/>
              </a:rPr>
              <a:t> </a:t>
            </a:r>
            <a:r>
              <a:rPr lang="en-US" sz="1200" dirty="0" err="1">
                <a:solidFill>
                  <a:schemeClr val="bg1"/>
                </a:solidFill>
                <a:latin typeface="Calibri" pitchFamily="34" charset="0"/>
              </a:rPr>
              <a:t>dans</a:t>
            </a:r>
            <a:r>
              <a:rPr lang="en-US" sz="1200" dirty="0">
                <a:solidFill>
                  <a:schemeClr val="bg1"/>
                </a:solidFill>
                <a:latin typeface="Calibri" pitchFamily="34" charset="0"/>
              </a:rPr>
              <a:t> la </a:t>
            </a:r>
            <a:r>
              <a:rPr lang="en-US" sz="1200" dirty="0" err="1">
                <a:solidFill>
                  <a:schemeClr val="bg1"/>
                </a:solidFill>
                <a:latin typeface="Calibri" pitchFamily="34" charset="0"/>
              </a:rPr>
              <a:t>classe</a:t>
            </a:r>
            <a:r>
              <a:rPr lang="en-US" sz="1200" dirty="0">
                <a:solidFill>
                  <a:schemeClr val="bg1"/>
                </a:solidFill>
                <a:latin typeface="Calibri" pitchFamily="34" charset="0"/>
              </a:rPr>
              <a:t> ? (Question </a:t>
            </a:r>
            <a:r>
              <a:rPr lang="en-US" sz="1200" dirty="0" err="1">
                <a:solidFill>
                  <a:schemeClr val="bg1"/>
                </a:solidFill>
                <a:latin typeface="Calibri" pitchFamily="34" charset="0"/>
              </a:rPr>
              <a:t>piège</a:t>
            </a:r>
            <a:r>
              <a:rPr lang="en-US" sz="1200" dirty="0">
                <a:solidFill>
                  <a:schemeClr val="bg1"/>
                </a:solidFill>
                <a:latin typeface="Calibri" pitchFamily="34" charset="0"/>
              </a:rPr>
              <a:t> ! Si Maria </a:t>
            </a:r>
            <a:r>
              <a:rPr lang="en-US" sz="1200" dirty="0" err="1">
                <a:solidFill>
                  <a:schemeClr val="bg1"/>
                </a:solidFill>
                <a:latin typeface="Calibri" pitchFamily="34" charset="0"/>
              </a:rPr>
              <a:t>n’a</a:t>
            </a:r>
            <a:r>
              <a:rPr lang="en-US" sz="1200" dirty="0">
                <a:solidFill>
                  <a:schemeClr val="bg1"/>
                </a:solidFill>
                <a:latin typeface="Calibri" pitchFamily="34" charset="0"/>
              </a:rPr>
              <a:t> pas </a:t>
            </a:r>
            <a:r>
              <a:rPr lang="en-US" sz="1200" dirty="0" err="1">
                <a:solidFill>
                  <a:schemeClr val="bg1"/>
                </a:solidFill>
                <a:latin typeface="Calibri" pitchFamily="34" charset="0"/>
              </a:rPr>
              <a:t>répondu</a:t>
            </a:r>
            <a:r>
              <a:rPr lang="en-US" sz="1200" dirty="0">
                <a:solidFill>
                  <a:schemeClr val="bg1"/>
                </a:solidFill>
                <a:latin typeface="Calibri" pitchFamily="34" charset="0"/>
              </a:rPr>
              <a:t> à son </a:t>
            </a:r>
            <a:r>
              <a:rPr lang="en-US" sz="1200" dirty="0" err="1">
                <a:solidFill>
                  <a:schemeClr val="bg1"/>
                </a:solidFill>
                <a:latin typeface="Calibri" pitchFamily="34" charset="0"/>
              </a:rPr>
              <a:t>propre</a:t>
            </a:r>
            <a:r>
              <a:rPr lang="en-US" sz="1200" dirty="0">
                <a:solidFill>
                  <a:schemeClr val="bg1"/>
                </a:solidFill>
                <a:latin typeface="Calibri" pitchFamily="34" charset="0"/>
              </a:rPr>
              <a:t> </a:t>
            </a:r>
            <a:r>
              <a:rPr lang="en-US" sz="1200" dirty="0" err="1">
                <a:solidFill>
                  <a:schemeClr val="bg1"/>
                </a:solidFill>
                <a:latin typeface="Calibri" pitchFamily="34" charset="0"/>
              </a:rPr>
              <a:t>sondage</a:t>
            </a:r>
            <a:r>
              <a:rPr lang="en-US" sz="1200" dirty="0">
                <a:solidFill>
                  <a:schemeClr val="bg1"/>
                </a:solidFill>
                <a:latin typeface="Calibri" pitchFamily="34" charset="0"/>
              </a:rPr>
              <a:t>, </a:t>
            </a:r>
            <a:r>
              <a:rPr lang="en-US" sz="1200" dirty="0" err="1">
                <a:solidFill>
                  <a:schemeClr val="bg1"/>
                </a:solidFill>
                <a:latin typeface="Calibri" pitchFamily="34" charset="0"/>
              </a:rPr>
              <a:t>ça</a:t>
            </a:r>
            <a:r>
              <a:rPr lang="en-US" sz="1200" dirty="0">
                <a:solidFill>
                  <a:schemeClr val="bg1"/>
                </a:solidFill>
                <a:latin typeface="Calibri" pitchFamily="34" charset="0"/>
              </a:rPr>
              <a:t> </a:t>
            </a:r>
            <a:r>
              <a:rPr lang="en-US" sz="1200" dirty="0" err="1">
                <a:solidFill>
                  <a:schemeClr val="bg1"/>
                </a:solidFill>
                <a:latin typeface="Calibri" pitchFamily="34" charset="0"/>
              </a:rPr>
              <a:t>donne</a:t>
            </a:r>
            <a:r>
              <a:rPr lang="en-US" sz="1200" dirty="0">
                <a:solidFill>
                  <a:schemeClr val="bg1"/>
                </a:solidFill>
                <a:latin typeface="Calibri" pitchFamily="34" charset="0"/>
              </a:rPr>
              <a:t> 21 </a:t>
            </a:r>
            <a:r>
              <a:rPr lang="en-US" sz="1200" dirty="0" err="1">
                <a:solidFill>
                  <a:schemeClr val="bg1"/>
                </a:solidFill>
                <a:latin typeface="Calibri" pitchFamily="34" charset="0"/>
              </a:rPr>
              <a:t>personnes</a:t>
            </a:r>
            <a:r>
              <a:rPr lang="en-US" sz="1200" dirty="0">
                <a:solidFill>
                  <a:schemeClr val="bg1"/>
                </a:solidFill>
                <a:latin typeface="Calibri" pitchFamily="34" charset="0"/>
              </a:rPr>
              <a:t> au total. Si Maria a </a:t>
            </a:r>
            <a:r>
              <a:rPr lang="en-US" sz="1200" dirty="0" err="1">
                <a:solidFill>
                  <a:schemeClr val="bg1"/>
                </a:solidFill>
                <a:latin typeface="Calibri" pitchFamily="34" charset="0"/>
              </a:rPr>
              <a:t>répondu</a:t>
            </a:r>
            <a:r>
              <a:rPr lang="en-US" sz="1200" dirty="0">
                <a:solidFill>
                  <a:schemeClr val="bg1"/>
                </a:solidFill>
                <a:latin typeface="Calibri" pitchFamily="34" charset="0"/>
              </a:rPr>
              <a:t>, </a:t>
            </a:r>
            <a:r>
              <a:rPr lang="en-US" sz="1200" dirty="0" err="1">
                <a:solidFill>
                  <a:schemeClr val="bg1"/>
                </a:solidFill>
                <a:latin typeface="Calibri" pitchFamily="34" charset="0"/>
              </a:rPr>
              <a:t>ça</a:t>
            </a:r>
            <a:r>
              <a:rPr lang="en-US" sz="1200" dirty="0">
                <a:solidFill>
                  <a:schemeClr val="bg1"/>
                </a:solidFill>
                <a:latin typeface="Calibri" pitchFamily="34" charset="0"/>
              </a:rPr>
              <a:t> </a:t>
            </a:r>
            <a:r>
              <a:rPr lang="en-US" sz="1200" dirty="0" err="1">
                <a:solidFill>
                  <a:schemeClr val="bg1"/>
                </a:solidFill>
                <a:latin typeface="Calibri" pitchFamily="34" charset="0"/>
              </a:rPr>
              <a:t>donne</a:t>
            </a:r>
            <a:r>
              <a:rPr lang="en-US" sz="1200" dirty="0">
                <a:solidFill>
                  <a:schemeClr val="bg1"/>
                </a:solidFill>
                <a:latin typeface="Calibri" pitchFamily="34" charset="0"/>
              </a:rPr>
              <a:t> 20 </a:t>
            </a:r>
            <a:r>
              <a:rPr lang="en-US" sz="1200" dirty="0" err="1">
                <a:solidFill>
                  <a:schemeClr val="bg1"/>
                </a:solidFill>
                <a:latin typeface="Calibri" pitchFamily="34" charset="0"/>
              </a:rPr>
              <a:t>personnes</a:t>
            </a:r>
            <a:r>
              <a:rPr lang="en-US" sz="1200" dirty="0">
                <a:solidFill>
                  <a:schemeClr val="bg1"/>
                </a:solidFill>
                <a:latin typeface="Calibri" pitchFamily="34" charset="0"/>
              </a:rPr>
              <a:t> au total.)</a:t>
            </a:r>
          </a:p>
          <a:p>
            <a:pPr marL="228600" indent="-228600" algn="just">
              <a:lnSpc>
                <a:spcPct val="110000"/>
              </a:lnSpc>
              <a:spcBef>
                <a:spcPts val="600"/>
              </a:spcBef>
              <a:buFont typeface="+mj-lt"/>
              <a:buAutoNum type="arabicPeriod" startAt="3"/>
            </a:pPr>
            <a:r>
              <a:rPr lang="en-US" sz="1200" dirty="0">
                <a:solidFill>
                  <a:schemeClr val="bg1"/>
                </a:solidFill>
                <a:latin typeface="Calibri" pitchFamily="34" charset="0"/>
              </a:rPr>
              <a:t>Pour </a:t>
            </a:r>
            <a:r>
              <a:rPr lang="en-US" sz="1200" dirty="0" err="1">
                <a:solidFill>
                  <a:schemeClr val="bg1"/>
                </a:solidFill>
                <a:latin typeface="Calibri" pitchFamily="34" charset="0"/>
              </a:rPr>
              <a:t>aller</a:t>
            </a:r>
            <a:r>
              <a:rPr lang="en-US" sz="1200" dirty="0">
                <a:solidFill>
                  <a:schemeClr val="bg1"/>
                </a:solidFill>
                <a:latin typeface="Calibri" pitchFamily="34" charset="0"/>
              </a:rPr>
              <a:t> plus loin, </a:t>
            </a:r>
            <a:r>
              <a:rPr lang="en-US" sz="1200" dirty="0" err="1">
                <a:solidFill>
                  <a:schemeClr val="bg1"/>
                </a:solidFill>
                <a:latin typeface="Calibri" pitchFamily="34" charset="0"/>
              </a:rPr>
              <a:t>vous</a:t>
            </a:r>
            <a:r>
              <a:rPr lang="en-US" sz="1200" dirty="0">
                <a:solidFill>
                  <a:schemeClr val="bg1"/>
                </a:solidFill>
                <a:latin typeface="Calibri" pitchFamily="34" charset="0"/>
              </a:rPr>
              <a:t> </a:t>
            </a:r>
            <a:r>
              <a:rPr lang="en-US" sz="1200" dirty="0" err="1">
                <a:solidFill>
                  <a:schemeClr val="bg1"/>
                </a:solidFill>
                <a:latin typeface="Calibri" pitchFamily="34" charset="0"/>
              </a:rPr>
              <a:t>pouvez</a:t>
            </a:r>
            <a:r>
              <a:rPr lang="en-US" sz="1200" dirty="0">
                <a:solidFill>
                  <a:schemeClr val="bg1"/>
                </a:solidFill>
                <a:latin typeface="Calibri" pitchFamily="34" charset="0"/>
              </a:rPr>
              <a:t> demander à </a:t>
            </a:r>
            <a:r>
              <a:rPr lang="en-US" sz="1200" dirty="0" err="1">
                <a:solidFill>
                  <a:schemeClr val="bg1"/>
                </a:solidFill>
                <a:latin typeface="Calibri" pitchFamily="34" charset="0"/>
              </a:rPr>
              <a:t>vos</a:t>
            </a:r>
            <a:r>
              <a:rPr lang="en-US" sz="1200" dirty="0">
                <a:solidFill>
                  <a:schemeClr val="bg1"/>
                </a:solidFill>
                <a:latin typeface="Calibri" pitchFamily="34" charset="0"/>
              </a:rPr>
              <a:t> </a:t>
            </a:r>
            <a:r>
              <a:rPr lang="en-US" sz="1200" dirty="0" err="1">
                <a:solidFill>
                  <a:schemeClr val="bg1"/>
                </a:solidFill>
                <a:latin typeface="Calibri" pitchFamily="34" charset="0"/>
              </a:rPr>
              <a:t>élèves</a:t>
            </a:r>
            <a:r>
              <a:rPr lang="en-US" sz="1200" dirty="0">
                <a:solidFill>
                  <a:schemeClr val="bg1"/>
                </a:solidFill>
                <a:latin typeface="Calibri" pitchFamily="34" charset="0"/>
              </a:rPr>
              <a:t> de </a:t>
            </a:r>
            <a:r>
              <a:rPr lang="en-US" sz="1200" dirty="0" err="1">
                <a:solidFill>
                  <a:schemeClr val="bg1"/>
                </a:solidFill>
                <a:latin typeface="Calibri" pitchFamily="34" charset="0"/>
              </a:rPr>
              <a:t>créer</a:t>
            </a:r>
            <a:r>
              <a:rPr lang="en-US" sz="1200" dirty="0">
                <a:solidFill>
                  <a:schemeClr val="bg1"/>
                </a:solidFill>
                <a:latin typeface="Calibri" pitchFamily="34" charset="0"/>
              </a:rPr>
              <a:t> </a:t>
            </a:r>
            <a:r>
              <a:rPr lang="en-US" sz="1200" dirty="0" err="1">
                <a:solidFill>
                  <a:schemeClr val="bg1"/>
                </a:solidFill>
                <a:latin typeface="Calibri" pitchFamily="34" charset="0"/>
              </a:rPr>
              <a:t>leur</a:t>
            </a:r>
            <a:r>
              <a:rPr lang="en-US" sz="1200" dirty="0">
                <a:solidFill>
                  <a:schemeClr val="bg1"/>
                </a:solidFill>
                <a:latin typeface="Calibri" pitchFamily="34" charset="0"/>
              </a:rPr>
              <a:t> </a:t>
            </a:r>
            <a:r>
              <a:rPr lang="en-US" sz="1200" dirty="0" err="1">
                <a:solidFill>
                  <a:schemeClr val="bg1"/>
                </a:solidFill>
                <a:latin typeface="Calibri" pitchFamily="34" charset="0"/>
              </a:rPr>
              <a:t>propre</a:t>
            </a:r>
            <a:r>
              <a:rPr lang="en-US" sz="1200" dirty="0">
                <a:solidFill>
                  <a:schemeClr val="bg1"/>
                </a:solidFill>
                <a:latin typeface="Calibri" pitchFamily="34" charset="0"/>
              </a:rPr>
              <a:t> </a:t>
            </a:r>
            <a:r>
              <a:rPr lang="en-US" sz="1200" dirty="0" err="1">
                <a:solidFill>
                  <a:schemeClr val="bg1"/>
                </a:solidFill>
                <a:latin typeface="Calibri" pitchFamily="34" charset="0"/>
              </a:rPr>
              <a:t>sondage</a:t>
            </a:r>
            <a:r>
              <a:rPr lang="en-US" sz="1200" dirty="0">
                <a:solidFill>
                  <a:schemeClr val="bg1"/>
                </a:solidFill>
                <a:latin typeface="Calibri" pitchFamily="34" charset="0"/>
              </a:rPr>
              <a:t> et de </a:t>
            </a:r>
            <a:r>
              <a:rPr lang="en-US" sz="1200" dirty="0" err="1">
                <a:solidFill>
                  <a:schemeClr val="bg1"/>
                </a:solidFill>
                <a:latin typeface="Calibri" pitchFamily="34" charset="0"/>
              </a:rPr>
              <a:t>représenter</a:t>
            </a:r>
            <a:r>
              <a:rPr lang="en-US" sz="1200" dirty="0">
                <a:solidFill>
                  <a:schemeClr val="bg1"/>
                </a:solidFill>
                <a:latin typeface="Calibri" pitchFamily="34" charset="0"/>
              </a:rPr>
              <a:t> les </a:t>
            </a:r>
            <a:r>
              <a:rPr lang="en-US" sz="1200" dirty="0" err="1">
                <a:solidFill>
                  <a:schemeClr val="bg1"/>
                </a:solidFill>
                <a:latin typeface="Calibri" pitchFamily="34" charset="0"/>
              </a:rPr>
              <a:t>réponses</a:t>
            </a:r>
            <a:r>
              <a:rPr lang="en-US" sz="1200" dirty="0">
                <a:solidFill>
                  <a:schemeClr val="bg1"/>
                </a:solidFill>
                <a:latin typeface="Calibri" pitchFamily="34" charset="0"/>
              </a:rPr>
              <a:t> </a:t>
            </a:r>
            <a:r>
              <a:rPr lang="en-US" sz="1200" dirty="0" err="1">
                <a:solidFill>
                  <a:schemeClr val="bg1"/>
                </a:solidFill>
                <a:latin typeface="Calibri" pitchFamily="34" charset="0"/>
              </a:rPr>
              <a:t>obtenues</a:t>
            </a:r>
            <a:r>
              <a:rPr lang="en-US" sz="1200" dirty="0">
                <a:solidFill>
                  <a:schemeClr val="bg1"/>
                </a:solidFill>
                <a:latin typeface="Calibri" pitchFamily="34" charset="0"/>
              </a:rPr>
              <a:t> en </a:t>
            </a:r>
            <a:r>
              <a:rPr lang="en-US" sz="1200" dirty="0" err="1">
                <a:solidFill>
                  <a:schemeClr val="bg1"/>
                </a:solidFill>
                <a:latin typeface="Calibri" pitchFamily="34" charset="0"/>
              </a:rPr>
              <a:t>utilisant</a:t>
            </a:r>
            <a:r>
              <a:rPr lang="en-US" sz="1200" dirty="0">
                <a:solidFill>
                  <a:schemeClr val="bg1"/>
                </a:solidFill>
                <a:latin typeface="Calibri" pitchFamily="34" charset="0"/>
              </a:rPr>
              <a:t> un </a:t>
            </a:r>
            <a:r>
              <a:rPr lang="en-US" sz="1200" dirty="0" err="1">
                <a:solidFill>
                  <a:schemeClr val="bg1"/>
                </a:solidFill>
                <a:latin typeface="Calibri" pitchFamily="34" charset="0"/>
              </a:rPr>
              <a:t>diagramme</a:t>
            </a:r>
            <a:r>
              <a:rPr lang="en-US" sz="1200" dirty="0">
                <a:solidFill>
                  <a:schemeClr val="bg1"/>
                </a:solidFill>
                <a:latin typeface="Calibri" pitchFamily="34" charset="0"/>
              </a:rPr>
              <a:t> à </a:t>
            </a:r>
            <a:r>
              <a:rPr lang="en-US" sz="1200" dirty="0" err="1">
                <a:solidFill>
                  <a:schemeClr val="bg1"/>
                </a:solidFill>
                <a:latin typeface="Calibri" pitchFamily="34" charset="0"/>
              </a:rPr>
              <a:t>bandes</a:t>
            </a:r>
            <a:r>
              <a:rPr lang="en-US" sz="1200" dirty="0">
                <a:solidFill>
                  <a:schemeClr val="bg1"/>
                </a:solidFill>
                <a:latin typeface="Calibri" pitchFamily="34" charset="0"/>
              </a:rPr>
              <a:t> </a:t>
            </a:r>
            <a:r>
              <a:rPr lang="en-US" sz="1200" dirty="0" err="1">
                <a:solidFill>
                  <a:schemeClr val="bg1"/>
                </a:solidFill>
                <a:latin typeface="Calibri" pitchFamily="34" charset="0"/>
              </a:rPr>
              <a:t>horizontales</a:t>
            </a:r>
            <a:r>
              <a:rPr lang="en-US" sz="1200" dirty="0">
                <a:solidFill>
                  <a:schemeClr val="bg1"/>
                </a:solidFill>
                <a:latin typeface="Calibri" pitchFamily="34" charset="0"/>
              </a:rPr>
              <a:t> </a:t>
            </a:r>
            <a:r>
              <a:rPr lang="en-US" sz="1200" dirty="0" err="1">
                <a:solidFill>
                  <a:schemeClr val="bg1"/>
                </a:solidFill>
                <a:latin typeface="Calibri" pitchFamily="34" charset="0"/>
              </a:rPr>
              <a:t>ou</a:t>
            </a:r>
            <a:r>
              <a:rPr lang="en-US" sz="1200" dirty="0">
                <a:solidFill>
                  <a:schemeClr val="bg1"/>
                </a:solidFill>
                <a:latin typeface="Calibri" pitchFamily="34" charset="0"/>
              </a:rPr>
              <a:t> à </a:t>
            </a:r>
            <a:r>
              <a:rPr lang="en-US" sz="1200" dirty="0" err="1">
                <a:solidFill>
                  <a:schemeClr val="bg1"/>
                </a:solidFill>
                <a:latin typeface="Calibri" pitchFamily="34" charset="0"/>
              </a:rPr>
              <a:t>bandes</a:t>
            </a:r>
            <a:r>
              <a:rPr lang="en-US" sz="1200" dirty="0">
                <a:solidFill>
                  <a:schemeClr val="bg1"/>
                </a:solidFill>
                <a:latin typeface="Calibri" pitchFamily="34" charset="0"/>
              </a:rPr>
              <a:t> </a:t>
            </a:r>
            <a:r>
              <a:rPr lang="en-US" sz="1200" dirty="0" err="1">
                <a:solidFill>
                  <a:schemeClr val="bg1"/>
                </a:solidFill>
                <a:latin typeface="Calibri" pitchFamily="34" charset="0"/>
              </a:rPr>
              <a:t>verticales</a:t>
            </a:r>
            <a:r>
              <a:rPr lang="en-US" sz="1200" dirty="0">
                <a:solidFill>
                  <a:schemeClr val="bg1"/>
                </a:solidFill>
                <a:latin typeface="Calibri" pitchFamily="34" charset="0"/>
              </a:rPr>
              <a:t>. </a:t>
            </a:r>
          </a:p>
        </p:txBody>
      </p:sp>
      <p:sp>
        <p:nvSpPr>
          <p:cNvPr id="2" name="Espace réservé du numéro de diapositive 1"/>
          <p:cNvSpPr>
            <a:spLocks noGrp="1"/>
          </p:cNvSpPr>
          <p:nvPr>
            <p:ph type="sldNum" sz="quarter" idx="12"/>
            <p:custDataLst>
              <p:tags r:id="rId3"/>
            </p:custDataLst>
          </p:nvPr>
        </p:nvSpPr>
        <p:spPr>
          <a:xfrm>
            <a:off x="6175377" y="8686091"/>
            <a:ext cx="552051" cy="3657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chemeClr val="bg1"/>
              </a:solidFill>
              <a:effectLst/>
              <a:uLnTx/>
              <a:uFillTx/>
              <a:latin typeface="Arial"/>
              <a:ea typeface="+mn-ea"/>
              <a:cs typeface="+mn-cs"/>
            </a:endParaRPr>
          </a:p>
        </p:txBody>
      </p:sp>
      <p:graphicFrame>
        <p:nvGraphicFramePr>
          <p:cNvPr id="16" name="Tableau 15"/>
          <p:cNvGraphicFramePr>
            <a:graphicFrameLocks noGrp="1"/>
          </p:cNvGraphicFramePr>
          <p:nvPr>
            <p:custDataLst>
              <p:tags r:id="rId4"/>
            </p:custDataLst>
            <p:extLst>
              <p:ext uri="{D42A27DB-BD31-4B8C-83A1-F6EECF244321}">
                <p14:modId xmlns:p14="http://schemas.microsoft.com/office/powerpoint/2010/main" val="3887753096"/>
              </p:ext>
            </p:extLst>
          </p:nvPr>
        </p:nvGraphicFramePr>
        <p:xfrm>
          <a:off x="35020" y="1414241"/>
          <a:ext cx="1654081" cy="320040"/>
        </p:xfrm>
        <a:graphic>
          <a:graphicData uri="http://schemas.openxmlformats.org/drawingml/2006/table">
            <a:tbl>
              <a:tblPr firstRow="1" bandRow="1">
                <a:tableStyleId>{69CF1AB2-1976-4502-BF36-3FF5EA218861}</a:tableStyleId>
              </a:tblPr>
              <a:tblGrid>
                <a:gridCol w="1654081">
                  <a:extLst>
                    <a:ext uri="{9D8B030D-6E8A-4147-A177-3AD203B41FA5}">
                      <a16:colId xmlns:a16="http://schemas.microsoft.com/office/drawing/2014/main" val="20000"/>
                    </a:ext>
                  </a:extLst>
                </a:gridCol>
              </a:tblGrid>
              <a:tr h="320040">
                <a:tc>
                  <a:txBody>
                    <a:bodyPr/>
                    <a:lstStyle/>
                    <a:p>
                      <a:pPr algn="ctr"/>
                      <a:r>
                        <a:rPr lang="fr-FR" sz="1400" dirty="0">
                          <a:latin typeface="Calibri" pitchFamily="34" charset="0"/>
                          <a:cs typeface="Calibri" pitchFamily="34" charset="0"/>
                        </a:rPr>
                        <a:t>Durée : </a:t>
                      </a:r>
                      <a:r>
                        <a:rPr lang="fr-FR" sz="1400" b="0" dirty="0">
                          <a:latin typeface="Calibri" pitchFamily="34" charset="0"/>
                          <a:cs typeface="Calibri" pitchFamily="34" charset="0"/>
                        </a:rPr>
                        <a:t>30 minutes</a:t>
                      </a:r>
                      <a:endParaRPr lang="fr-FR" sz="1400" b="0" i="0" dirty="0">
                        <a:solidFill>
                          <a:schemeClr val="tx1"/>
                        </a:solidFill>
                        <a:latin typeface="Calibri" pitchFamily="34" charset="0"/>
                        <a:cs typeface="Calibri" pitchFamily="34" charset="0"/>
                      </a:endParaRPr>
                    </a:p>
                  </a:txBody>
                  <a:tcPr>
                    <a:solidFill>
                      <a:schemeClr val="tx2"/>
                    </a:solidFill>
                  </a:tcPr>
                </a:tc>
                <a:extLst>
                  <a:ext uri="{0D108BD9-81ED-4DB2-BD59-A6C34878D82A}">
                    <a16:rowId xmlns:a16="http://schemas.microsoft.com/office/drawing/2014/main" val="10000"/>
                  </a:ext>
                </a:extLst>
              </a:tr>
            </a:tbl>
          </a:graphicData>
        </a:graphic>
      </p:graphicFrame>
      <p:sp>
        <p:nvSpPr>
          <p:cNvPr id="15" name="Rectangle 14"/>
          <p:cNvSpPr/>
          <p:nvPr>
            <p:custDataLst>
              <p:tags r:id="rId5"/>
            </p:custDataLst>
          </p:nvPr>
        </p:nvSpPr>
        <p:spPr>
          <a:xfrm>
            <a:off x="44994" y="3153055"/>
            <a:ext cx="1644107" cy="367793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itchFamily="34" charset="0"/>
                <a:ea typeface="+mn-ea"/>
                <a:cs typeface="+mn-cs"/>
              </a:rPr>
              <a:t>PDA </a:t>
            </a:r>
            <a:r>
              <a:rPr kumimoji="0" lang="en-US" sz="1400" b="1" i="0" u="none" strike="noStrike" kern="1200" cap="none" spc="0" normalizeH="0" baseline="0" noProof="0" dirty="0" err="1">
                <a:ln>
                  <a:noFill/>
                </a:ln>
                <a:solidFill>
                  <a:prstClr val="black"/>
                </a:solidFill>
                <a:effectLst/>
                <a:uLnTx/>
                <a:uFillTx/>
                <a:latin typeface="Calibri" pitchFamily="34" charset="0"/>
                <a:ea typeface="+mn-ea"/>
                <a:cs typeface="+mn-cs"/>
              </a:rPr>
              <a:t>mathématiques</a:t>
            </a:r>
            <a:endParaRPr kumimoji="0" lang="en-US" sz="14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just" defTabSz="457200" rtl="0" eaLnBrk="1" fontAlgn="auto" latinLnBrk="0" hangingPunct="1">
              <a:lnSpc>
                <a:spcPct val="100000"/>
              </a:lnSpc>
              <a:spcBef>
                <a:spcPts val="600"/>
              </a:spcBef>
              <a:spcAft>
                <a:spcPts val="0"/>
              </a:spcAft>
              <a:buClrTx/>
              <a:buSzTx/>
              <a:buFontTx/>
              <a:buNone/>
              <a:tabLst/>
              <a:defRPr/>
            </a:pPr>
            <a:r>
              <a:rPr lang="fr-CA" sz="1200" dirty="0">
                <a:solidFill>
                  <a:prstClr val="black"/>
                </a:solidFill>
                <a:latin typeface="Calibri" pitchFamily="34" charset="0"/>
              </a:rPr>
              <a:t>Statistique</a:t>
            </a:r>
            <a:endPar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171442" marR="0" lvl="0" indent="-171442" algn="just" defTabSz="457200" rtl="0" eaLnBrk="1" fontAlgn="auto" latinLnBrk="0" hangingPunct="1">
              <a:lnSpc>
                <a:spcPct val="100000"/>
              </a:lnSpc>
              <a:spcBef>
                <a:spcPts val="600"/>
              </a:spcBef>
              <a:spcAft>
                <a:spcPts val="0"/>
              </a:spcAft>
              <a:buClrTx/>
              <a:buSzTx/>
              <a:buFontTx/>
              <a:buChar char="-"/>
              <a:tabLst/>
              <a:defRPr/>
            </a:pP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Collecter</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décrire</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et organiser des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données</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à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l’aide</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de tableaux; </a:t>
            </a:r>
          </a:p>
          <a:p>
            <a:pPr marL="169863" marR="0" lvl="0" indent="-169863" algn="just" defTabSz="457200" rtl="0" eaLnBrk="1" fontAlgn="auto" latinLnBrk="0" hangingPunct="1">
              <a:lnSpc>
                <a:spcPct val="100000"/>
              </a:lnSpc>
              <a:spcBef>
                <a:spcPts val="600"/>
              </a:spcBef>
              <a:spcAft>
                <a:spcPts val="0"/>
              </a:spcAft>
              <a:buClrTx/>
              <a:buSzTx/>
              <a:buFontTx/>
              <a:buChar char="-"/>
              <a:tabLst/>
              <a:defRPr/>
            </a:pP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Représenter</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et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interpréter</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des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données</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à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l’aide</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d’un tableau et d’un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diagramme</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 à </a:t>
            </a:r>
            <a:r>
              <a:rPr kumimoji="0" lang="en-CA" sz="1200" b="0" i="0" u="none" strike="noStrike" kern="1200" cap="none" spc="0" normalizeH="0" baseline="0" noProof="0" dirty="0" err="1">
                <a:ln>
                  <a:noFill/>
                </a:ln>
                <a:solidFill>
                  <a:prstClr val="black"/>
                </a:solidFill>
                <a:effectLst/>
                <a:uLnTx/>
                <a:uFillTx/>
                <a:latin typeface="Calibri" pitchFamily="34" charset="0"/>
                <a:ea typeface="+mn-ea"/>
                <a:cs typeface="+mn-cs"/>
              </a:rPr>
              <a:t>bandes</a:t>
            </a:r>
            <a:r>
              <a:rPr kumimoji="0" lang="en-CA" sz="12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Arithmétique (sens et écriture des nombres):</a:t>
            </a:r>
          </a:p>
          <a:p>
            <a:pPr marL="0" marR="0" lvl="0" indent="0" algn="just" defTabSz="457200" rtl="0" eaLnBrk="1" fontAlgn="auto" latinLnBrk="0" hangingPunct="1">
              <a:lnSpc>
                <a:spcPct val="100000"/>
              </a:lnSpc>
              <a:spcBef>
                <a:spcPts val="60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 Comparer entre eux des nombres naturels.</a:t>
            </a:r>
          </a:p>
        </p:txBody>
      </p:sp>
      <p:graphicFrame>
        <p:nvGraphicFramePr>
          <p:cNvPr id="14" name="Espace réservé du contenu 5"/>
          <p:cNvGraphicFramePr>
            <a:graphicFrameLocks/>
          </p:cNvGraphicFramePr>
          <p:nvPr>
            <p:custDataLst>
              <p:tags r:id="rId6"/>
            </p:custDataLst>
            <p:extLst>
              <p:ext uri="{D42A27DB-BD31-4B8C-83A1-F6EECF244321}">
                <p14:modId xmlns:p14="http://schemas.microsoft.com/office/powerpoint/2010/main" val="2347846390"/>
              </p:ext>
            </p:extLst>
          </p:nvPr>
        </p:nvGraphicFramePr>
        <p:xfrm>
          <a:off x="38645" y="1828887"/>
          <a:ext cx="1650456" cy="1219200"/>
        </p:xfrm>
        <a:graphic>
          <a:graphicData uri="http://schemas.openxmlformats.org/drawingml/2006/table">
            <a:tbl>
              <a:tblPr firstRow="1" bandRow="1">
                <a:tableStyleId>{073A0DAA-6AF3-43AB-8588-CEC1D06C72B9}</a:tableStyleId>
              </a:tblPr>
              <a:tblGrid>
                <a:gridCol w="316189">
                  <a:extLst>
                    <a:ext uri="{9D8B030D-6E8A-4147-A177-3AD203B41FA5}">
                      <a16:colId xmlns:a16="http://schemas.microsoft.com/office/drawing/2014/main" val="20000"/>
                    </a:ext>
                  </a:extLst>
                </a:gridCol>
                <a:gridCol w="1334267">
                  <a:extLst>
                    <a:ext uri="{9D8B030D-6E8A-4147-A177-3AD203B41FA5}">
                      <a16:colId xmlns:a16="http://schemas.microsoft.com/office/drawing/2014/main" val="20001"/>
                    </a:ext>
                  </a:extLst>
                </a:gridCol>
              </a:tblGrid>
              <a:tr h="266644">
                <a:tc gridSpan="2">
                  <a:txBody>
                    <a:bodyPr/>
                    <a:lstStyle/>
                    <a:p>
                      <a:pPr algn="ctr"/>
                      <a:r>
                        <a:rPr lang="fr-FR" sz="1400" dirty="0">
                          <a:latin typeface="Calibri" pitchFamily="34" charset="0"/>
                          <a:cs typeface="Calibri" pitchFamily="34" charset="0"/>
                        </a:rPr>
                        <a:t>Matériel</a:t>
                      </a:r>
                      <a:r>
                        <a:rPr lang="fr-FR" sz="1400" baseline="0" dirty="0">
                          <a:latin typeface="Calibri" pitchFamily="34" charset="0"/>
                          <a:cs typeface="Calibri" pitchFamily="34" charset="0"/>
                        </a:rPr>
                        <a:t> nécessaire</a:t>
                      </a:r>
                      <a:endParaRPr lang="fr-FR" sz="1400" dirty="0">
                        <a:latin typeface="Calibri" pitchFamily="34" charset="0"/>
                        <a:cs typeface="Calibri" pitchFamily="34" charset="0"/>
                      </a:endParaRPr>
                    </a:p>
                  </a:txBody>
                  <a:tcPr/>
                </a:tc>
                <a:tc hMerge="1">
                  <a:txBody>
                    <a:bodyPr/>
                    <a:lstStyle/>
                    <a:p>
                      <a:endParaRPr lang="fr-FR"/>
                    </a:p>
                  </a:txBody>
                  <a:tcPr/>
                </a:tc>
                <a:extLst>
                  <a:ext uri="{0D108BD9-81ED-4DB2-BD59-A6C34878D82A}">
                    <a16:rowId xmlns:a16="http://schemas.microsoft.com/office/drawing/2014/main" val="10000"/>
                  </a:ext>
                </a:extLst>
              </a:tr>
              <a:tr h="239980">
                <a:tc gridSpan="2">
                  <a:txBody>
                    <a:bodyPr/>
                    <a:lstStyle/>
                    <a:p>
                      <a:pPr algn="ctr"/>
                      <a:r>
                        <a:rPr lang="fr-FR" sz="1200" b="1" dirty="0">
                          <a:latin typeface="Calibri" pitchFamily="34" charset="0"/>
                          <a:cs typeface="Calibri" pitchFamily="34" charset="0"/>
                        </a:rPr>
                        <a:t>Par élève</a:t>
                      </a:r>
                    </a:p>
                  </a:txBody>
                  <a:tcPr/>
                </a:tc>
                <a:tc hMerge="1">
                  <a:txBody>
                    <a:bodyPr/>
                    <a:lstStyle/>
                    <a:p>
                      <a:pPr lvl="0"/>
                      <a:endParaRPr lang="fr-CA" sz="1200" kern="1200" dirty="0">
                        <a:solidFill>
                          <a:schemeClr val="dk1"/>
                        </a:solidFill>
                        <a:latin typeface="Times New Roman" pitchFamily="18" charset="0"/>
                        <a:ea typeface="+mn-ea"/>
                        <a:cs typeface="Times New Roman" pitchFamily="18" charset="0"/>
                      </a:endParaRPr>
                    </a:p>
                  </a:txBody>
                  <a:tcPr/>
                </a:tc>
                <a:extLst>
                  <a:ext uri="{0D108BD9-81ED-4DB2-BD59-A6C34878D82A}">
                    <a16:rowId xmlns:a16="http://schemas.microsoft.com/office/drawing/2014/main" val="10004"/>
                  </a:ext>
                </a:extLst>
              </a:tr>
              <a:tr h="459942">
                <a:tc>
                  <a:txBody>
                    <a:bodyPr/>
                    <a:lstStyle/>
                    <a:p>
                      <a:pPr algn="ctr"/>
                      <a:r>
                        <a:rPr lang="fr-FR" sz="1200" dirty="0">
                          <a:latin typeface="Calibri" pitchFamily="34" charset="0"/>
                          <a:cs typeface="Calibri" pitchFamily="34" charset="0"/>
                        </a:rPr>
                        <a:t>1</a:t>
                      </a:r>
                    </a:p>
                    <a:p>
                      <a:pPr algn="ctr"/>
                      <a:endParaRPr lang="fr-FR" sz="1200" dirty="0">
                        <a:latin typeface="Calibri" pitchFamily="34" charset="0"/>
                        <a:cs typeface="Calibri"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CA" sz="1200" b="0" kern="1200" dirty="0">
                          <a:solidFill>
                            <a:schemeClr val="dk1"/>
                          </a:solidFill>
                          <a:latin typeface="Calibri" pitchFamily="34" charset="0"/>
                          <a:ea typeface="+mn-ea"/>
                          <a:cs typeface="Calibri" pitchFamily="34" charset="0"/>
                        </a:rPr>
                        <a:t>Fiche mathématique M</a:t>
                      </a:r>
                    </a:p>
                    <a:p>
                      <a:pPr marL="0" marR="0" lvl="0" indent="0" algn="just" defTabSz="914400" rtl="0" eaLnBrk="1" fontAlgn="auto" latinLnBrk="0" hangingPunct="1">
                        <a:lnSpc>
                          <a:spcPct val="100000"/>
                        </a:lnSpc>
                        <a:spcBef>
                          <a:spcPts val="0"/>
                        </a:spcBef>
                        <a:spcAft>
                          <a:spcPts val="0"/>
                        </a:spcAft>
                        <a:buClrTx/>
                        <a:buSzTx/>
                        <a:buFontTx/>
                        <a:buNone/>
                        <a:tabLst/>
                        <a:defRPr/>
                      </a:pPr>
                      <a:r>
                        <a:rPr lang="fr-CA" sz="1200" b="0" kern="1200" dirty="0">
                          <a:solidFill>
                            <a:schemeClr val="dk1"/>
                          </a:solidFill>
                          <a:latin typeface="Calibri" pitchFamily="34" charset="0"/>
                          <a:ea typeface="+mn-ea"/>
                          <a:cs typeface="Calibri" pitchFamily="34" charset="0"/>
                        </a:rPr>
                        <a:t>(page suivante)</a:t>
                      </a:r>
                    </a:p>
                  </a:txBody>
                  <a:tcPr/>
                </a:tc>
                <a:extLst>
                  <a:ext uri="{0D108BD9-81ED-4DB2-BD59-A6C34878D82A}">
                    <a16:rowId xmlns:a16="http://schemas.microsoft.com/office/drawing/2014/main" val="10005"/>
                  </a:ext>
                </a:extLst>
              </a:tr>
            </a:tbl>
          </a:graphicData>
        </a:graphic>
      </p:graphicFrame>
      <p:sp>
        <p:nvSpPr>
          <p:cNvPr id="20" name="Rectangle 19">
            <a:extLst>
              <a:ext uri="{FF2B5EF4-FFF2-40B4-BE49-F238E27FC236}">
                <a16:creationId xmlns:a16="http://schemas.microsoft.com/office/drawing/2014/main" id="{2004C189-4A20-4FC6-B648-A22EBFE31157}"/>
              </a:ext>
            </a:extLst>
          </p:cNvPr>
          <p:cNvSpPr/>
          <p:nvPr>
            <p:custDataLst>
              <p:tags r:id="rId7"/>
            </p:custDataLst>
          </p:nvPr>
        </p:nvSpPr>
        <p:spPr>
          <a:xfrm>
            <a:off x="47720" y="6910045"/>
            <a:ext cx="1641382" cy="130805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itchFamily="34" charset="0"/>
                <a:ea typeface="+mn-ea"/>
                <a:cs typeface="+mn-cs"/>
              </a:rPr>
              <a:t>Notes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200" dirty="0">
                <a:solidFill>
                  <a:prstClr val="black"/>
                </a:solidFill>
                <a:latin typeface="Calibri" pitchFamily="34" charset="0"/>
              </a:rPr>
              <a:t>Il </a:t>
            </a:r>
            <a:r>
              <a:rPr lang="en-US" sz="1200" dirty="0" err="1">
                <a:solidFill>
                  <a:prstClr val="black"/>
                </a:solidFill>
                <a:latin typeface="Calibri" pitchFamily="34" charset="0"/>
              </a:rPr>
              <a:t>existe</a:t>
            </a:r>
            <a:r>
              <a:rPr lang="en-US" sz="1200" dirty="0">
                <a:solidFill>
                  <a:prstClr val="black"/>
                </a:solidFill>
                <a:latin typeface="Calibri" pitchFamily="34" charset="0"/>
              </a:rPr>
              <a:t> des </a:t>
            </a:r>
            <a:r>
              <a:rPr lang="en-US" sz="1200" dirty="0" err="1">
                <a:solidFill>
                  <a:prstClr val="black"/>
                </a:solidFill>
                <a:latin typeface="Calibri" pitchFamily="34" charset="0"/>
              </a:rPr>
              <a:t>diagrammes</a:t>
            </a:r>
            <a:r>
              <a:rPr lang="en-US" sz="1200" dirty="0">
                <a:solidFill>
                  <a:prstClr val="black"/>
                </a:solidFill>
                <a:latin typeface="Calibri" pitchFamily="34" charset="0"/>
              </a:rPr>
              <a:t> à </a:t>
            </a:r>
            <a:r>
              <a:rPr lang="en-US" sz="1200" dirty="0" err="1">
                <a:solidFill>
                  <a:prstClr val="black"/>
                </a:solidFill>
                <a:latin typeface="Calibri" pitchFamily="34" charset="0"/>
              </a:rPr>
              <a:t>bandes</a:t>
            </a:r>
            <a:r>
              <a:rPr lang="en-US" sz="1200" dirty="0">
                <a:solidFill>
                  <a:prstClr val="black"/>
                </a:solidFill>
                <a:latin typeface="Calibri" pitchFamily="34" charset="0"/>
              </a:rPr>
              <a:t> </a:t>
            </a:r>
            <a:r>
              <a:rPr lang="en-US" sz="1200" dirty="0" err="1">
                <a:solidFill>
                  <a:prstClr val="black"/>
                </a:solidFill>
                <a:latin typeface="Calibri" pitchFamily="34" charset="0"/>
              </a:rPr>
              <a:t>horizontales</a:t>
            </a:r>
            <a:r>
              <a:rPr lang="en-US" sz="1200" dirty="0">
                <a:solidFill>
                  <a:prstClr val="black"/>
                </a:solidFill>
                <a:latin typeface="Calibri" pitchFamily="34" charset="0"/>
              </a:rPr>
              <a:t> et des </a:t>
            </a:r>
            <a:r>
              <a:rPr lang="en-US" sz="1200" dirty="0" err="1">
                <a:solidFill>
                  <a:prstClr val="black"/>
                </a:solidFill>
                <a:latin typeface="Calibri" pitchFamily="34" charset="0"/>
              </a:rPr>
              <a:t>diagrammes</a:t>
            </a:r>
            <a:r>
              <a:rPr lang="en-US" sz="1200" dirty="0">
                <a:solidFill>
                  <a:prstClr val="black"/>
                </a:solidFill>
                <a:latin typeface="Calibri" pitchFamily="34" charset="0"/>
              </a:rPr>
              <a:t> à </a:t>
            </a:r>
            <a:r>
              <a:rPr lang="en-US" sz="1200" dirty="0" err="1">
                <a:solidFill>
                  <a:prstClr val="black"/>
                </a:solidFill>
                <a:latin typeface="Calibri" pitchFamily="34" charset="0"/>
              </a:rPr>
              <a:t>bandes</a:t>
            </a:r>
            <a:r>
              <a:rPr lang="en-US" sz="1200" dirty="0">
                <a:solidFill>
                  <a:prstClr val="black"/>
                </a:solidFill>
                <a:latin typeface="Calibri" pitchFamily="34" charset="0"/>
              </a:rPr>
              <a:t> </a:t>
            </a:r>
            <a:r>
              <a:rPr lang="en-US" sz="1200" dirty="0" err="1">
                <a:solidFill>
                  <a:prstClr val="black"/>
                </a:solidFill>
                <a:latin typeface="Calibri" pitchFamily="34" charset="0"/>
              </a:rPr>
              <a:t>verticales</a:t>
            </a:r>
            <a:r>
              <a:rPr lang="en-US" sz="1200" dirty="0">
                <a:solidFill>
                  <a:prstClr val="black"/>
                </a:solidFill>
                <a:latin typeface="Calibri" pitchFamily="34" charset="0"/>
              </a:rPr>
              <a:t>.</a:t>
            </a:r>
            <a:endParaRPr kumimoji="0" lang="en-US" sz="120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1" name="Larme 10"/>
          <p:cNvSpPr/>
          <p:nvPr>
            <p:custDataLst>
              <p:tags r:id="rId8"/>
            </p:custDataLst>
          </p:nvPr>
        </p:nvSpPr>
        <p:spPr>
          <a:xfrm flipH="1">
            <a:off x="5946609" y="381312"/>
            <a:ext cx="621830" cy="708348"/>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4000" b="1" dirty="0">
                <a:solidFill>
                  <a:schemeClr val="tx1"/>
                </a:solidFill>
                <a:latin typeface="Calibri" pitchFamily="34" charset="0"/>
                <a:cs typeface="Calibri" pitchFamily="34" charset="0"/>
              </a:rPr>
              <a:t>E</a:t>
            </a:r>
            <a:endParaRPr lang="fr-FR" sz="4000" b="1" dirty="0">
              <a:solidFill>
                <a:schemeClr val="tx1"/>
              </a:solidFill>
              <a:latin typeface="Calibri" pitchFamily="34" charset="0"/>
              <a:cs typeface="Calibri" pitchFamily="34" charset="0"/>
            </a:endParaRPr>
          </a:p>
        </p:txBody>
      </p:sp>
      <p:pic>
        <p:nvPicPr>
          <p:cNvPr id="13" name="Picture 4" descr="Mathematik, Sig, Summe">
            <a:hlinkClick r:id="rId11" action="ppaction://hlinksldjump"/>
          </p:cNvPr>
          <p:cNvPicPr>
            <a:picLocks noChangeAspect="1" noChangeArrowheads="1"/>
          </p:cNvPicPr>
          <p:nvPr>
            <p:custDataLst>
              <p:tags r:id="rId9"/>
            </p:custDataLst>
          </p:nvPr>
        </p:nvPicPr>
        <p:blipFill>
          <a:blip r:embed="rId12"/>
          <a:srcRect/>
          <a:stretch>
            <a:fillRect/>
          </a:stretch>
        </p:blipFill>
        <p:spPr bwMode="auto">
          <a:xfrm rot="5400000">
            <a:off x="5066847" y="423050"/>
            <a:ext cx="565410" cy="573375"/>
          </a:xfrm>
          <a:prstGeom prst="rect">
            <a:avLst/>
          </a:prstGeom>
          <a:noFill/>
        </p:spPr>
      </p:pic>
    </p:spTree>
    <p:extLst>
      <p:ext uri="{BB962C8B-B14F-4D97-AF65-F5344CB8AC3E}">
        <p14:creationId xmlns:p14="http://schemas.microsoft.com/office/powerpoint/2010/main" val="2950407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custDataLst>
              <p:tags r:id="rId1"/>
            </p:custDataLst>
          </p:nvPr>
        </p:nvSpPr>
        <p:spPr>
          <a:xfrm>
            <a:off x="60960" y="83821"/>
            <a:ext cx="6736080" cy="8880906"/>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22" name="Rectangle 21"/>
          <p:cNvSpPr/>
          <p:nvPr>
            <p:custDataLst>
              <p:tags r:id="rId2"/>
            </p:custDataLst>
          </p:nvPr>
        </p:nvSpPr>
        <p:spPr>
          <a:xfrm>
            <a:off x="413510" y="1391560"/>
            <a:ext cx="5578000" cy="4875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1.  Maria a effectué un</a:t>
            </a:r>
            <a:r>
              <a:rPr lang="fr-CA" sz="1200" dirty="0">
                <a:solidFill>
                  <a:prstClr val="black"/>
                </a:solidFill>
                <a:latin typeface="Calibri" pitchFamily="34" charset="0"/>
              </a:rPr>
              <a:t> sondage anonyme dans sa classe. Elle a demandé à chaque élève d’écrire sur un bout de papier sa couleur préférée. Voici ce qu’elle a obtenu :</a:t>
            </a:r>
            <a:endParaRPr kumimoji="0" lang="fr-CA" sz="1200" b="0" i="0" u="none" strike="noStrike" kern="1200" cap="none" spc="0" normalizeH="0" baseline="0" noProof="0" dirty="0">
              <a:ln>
                <a:noFill/>
              </a:ln>
              <a:solidFill>
                <a:prstClr val="black"/>
              </a:solidFill>
              <a:effectLst/>
              <a:highlight>
                <a:srgbClr val="FFFF00"/>
              </a:highlight>
              <a:uLnTx/>
              <a:uFillTx/>
              <a:latin typeface="Calibri" pitchFamily="34" charset="0"/>
              <a:ea typeface="+mn-ea"/>
              <a:cs typeface="+mn-cs"/>
            </a:endParaRPr>
          </a:p>
        </p:txBody>
      </p:sp>
      <p:pic>
        <p:nvPicPr>
          <p:cNvPr id="37" name="Picture 4" descr="Mathematik, Sig, Summe">
            <a:hlinkClick r:id="rId43" action="ppaction://hlinksldjump"/>
          </p:cNvPr>
          <p:cNvPicPr>
            <a:picLocks noChangeAspect="1" noChangeArrowheads="1"/>
          </p:cNvPicPr>
          <p:nvPr>
            <p:custDataLst>
              <p:tags r:id="rId3"/>
            </p:custDataLst>
          </p:nvPr>
        </p:nvPicPr>
        <p:blipFill>
          <a:blip r:embed="rId44"/>
          <a:srcRect/>
          <a:stretch>
            <a:fillRect/>
          </a:stretch>
        </p:blipFill>
        <p:spPr bwMode="auto">
          <a:xfrm rot="5400000">
            <a:off x="3431952" y="218175"/>
            <a:ext cx="286443" cy="290477"/>
          </a:xfrm>
          <a:prstGeom prst="rect">
            <a:avLst/>
          </a:prstGeom>
          <a:noFill/>
        </p:spPr>
      </p:pic>
      <p:sp>
        <p:nvSpPr>
          <p:cNvPr id="4" name="Rectangle : coins arrondis 3">
            <a:extLst>
              <a:ext uri="{FF2B5EF4-FFF2-40B4-BE49-F238E27FC236}">
                <a16:creationId xmlns:a16="http://schemas.microsoft.com/office/drawing/2014/main" id="{C0B72226-8B7A-4022-903F-ECD6DCD0E844}"/>
              </a:ext>
            </a:extLst>
          </p:cNvPr>
          <p:cNvSpPr/>
          <p:nvPr>
            <p:custDataLst>
              <p:tags r:id="rId4"/>
            </p:custDataLst>
          </p:nvPr>
        </p:nvSpPr>
        <p:spPr>
          <a:xfrm>
            <a:off x="903765" y="197742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Bleu</a:t>
            </a:r>
          </a:p>
        </p:txBody>
      </p:sp>
      <p:sp>
        <p:nvSpPr>
          <p:cNvPr id="53" name="Rectangle : coins arrondis 52">
            <a:extLst>
              <a:ext uri="{FF2B5EF4-FFF2-40B4-BE49-F238E27FC236}">
                <a16:creationId xmlns:a16="http://schemas.microsoft.com/office/drawing/2014/main" id="{BC08BFDF-1EAC-49C7-AD92-2058A0ABEA15}"/>
              </a:ext>
            </a:extLst>
          </p:cNvPr>
          <p:cNvSpPr/>
          <p:nvPr>
            <p:custDataLst>
              <p:tags r:id="rId5"/>
            </p:custDataLst>
          </p:nvPr>
        </p:nvSpPr>
        <p:spPr>
          <a:xfrm>
            <a:off x="903764" y="23394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Rouge</a:t>
            </a:r>
          </a:p>
        </p:txBody>
      </p:sp>
      <p:sp>
        <p:nvSpPr>
          <p:cNvPr id="54" name="Rectangle : coins arrondis 53">
            <a:extLst>
              <a:ext uri="{FF2B5EF4-FFF2-40B4-BE49-F238E27FC236}">
                <a16:creationId xmlns:a16="http://schemas.microsoft.com/office/drawing/2014/main" id="{FE52B5EA-94C0-4297-B6E4-0D2148B05F2E}"/>
              </a:ext>
            </a:extLst>
          </p:cNvPr>
          <p:cNvSpPr/>
          <p:nvPr>
            <p:custDataLst>
              <p:tags r:id="rId6"/>
            </p:custDataLst>
          </p:nvPr>
        </p:nvSpPr>
        <p:spPr>
          <a:xfrm>
            <a:off x="903763" y="270155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Rouge</a:t>
            </a:r>
          </a:p>
        </p:txBody>
      </p:sp>
      <p:sp>
        <p:nvSpPr>
          <p:cNvPr id="55" name="Rectangle : coins arrondis 54">
            <a:extLst>
              <a:ext uri="{FF2B5EF4-FFF2-40B4-BE49-F238E27FC236}">
                <a16:creationId xmlns:a16="http://schemas.microsoft.com/office/drawing/2014/main" id="{B78C90C3-ADEE-42A9-8DA1-C44F42D839B9}"/>
              </a:ext>
            </a:extLst>
          </p:cNvPr>
          <p:cNvSpPr/>
          <p:nvPr>
            <p:custDataLst>
              <p:tags r:id="rId7"/>
            </p:custDataLst>
          </p:nvPr>
        </p:nvSpPr>
        <p:spPr>
          <a:xfrm>
            <a:off x="903765" y="3059577"/>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Orange</a:t>
            </a:r>
          </a:p>
        </p:txBody>
      </p:sp>
      <p:sp>
        <p:nvSpPr>
          <p:cNvPr id="56" name="Rectangle : coins arrondis 55">
            <a:extLst>
              <a:ext uri="{FF2B5EF4-FFF2-40B4-BE49-F238E27FC236}">
                <a16:creationId xmlns:a16="http://schemas.microsoft.com/office/drawing/2014/main" id="{6B96078F-2699-490A-81F1-D052D5EADE54}"/>
              </a:ext>
            </a:extLst>
          </p:cNvPr>
          <p:cNvSpPr/>
          <p:nvPr>
            <p:custDataLst>
              <p:tags r:id="rId8"/>
            </p:custDataLst>
          </p:nvPr>
        </p:nvSpPr>
        <p:spPr>
          <a:xfrm>
            <a:off x="1864236" y="197742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Jaune</a:t>
            </a:r>
          </a:p>
        </p:txBody>
      </p:sp>
      <p:sp>
        <p:nvSpPr>
          <p:cNvPr id="57" name="Rectangle : coins arrondis 56">
            <a:extLst>
              <a:ext uri="{FF2B5EF4-FFF2-40B4-BE49-F238E27FC236}">
                <a16:creationId xmlns:a16="http://schemas.microsoft.com/office/drawing/2014/main" id="{0BB329CF-5FF2-40DD-B687-5298F359C8DC}"/>
              </a:ext>
            </a:extLst>
          </p:cNvPr>
          <p:cNvSpPr/>
          <p:nvPr>
            <p:custDataLst>
              <p:tags r:id="rId9"/>
            </p:custDataLst>
          </p:nvPr>
        </p:nvSpPr>
        <p:spPr>
          <a:xfrm>
            <a:off x="1864235" y="23394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Vert</a:t>
            </a:r>
          </a:p>
        </p:txBody>
      </p:sp>
      <p:sp>
        <p:nvSpPr>
          <p:cNvPr id="58" name="Rectangle : coins arrondis 57">
            <a:extLst>
              <a:ext uri="{FF2B5EF4-FFF2-40B4-BE49-F238E27FC236}">
                <a16:creationId xmlns:a16="http://schemas.microsoft.com/office/drawing/2014/main" id="{B662BD5A-F2D2-47C1-9DE9-E7CAA0E862B4}"/>
              </a:ext>
            </a:extLst>
          </p:cNvPr>
          <p:cNvSpPr/>
          <p:nvPr>
            <p:custDataLst>
              <p:tags r:id="rId10"/>
            </p:custDataLst>
          </p:nvPr>
        </p:nvSpPr>
        <p:spPr>
          <a:xfrm>
            <a:off x="1864234" y="270155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Bleu</a:t>
            </a:r>
          </a:p>
        </p:txBody>
      </p:sp>
      <p:sp>
        <p:nvSpPr>
          <p:cNvPr id="59" name="Rectangle : coins arrondis 58">
            <a:extLst>
              <a:ext uri="{FF2B5EF4-FFF2-40B4-BE49-F238E27FC236}">
                <a16:creationId xmlns:a16="http://schemas.microsoft.com/office/drawing/2014/main" id="{733F299B-6520-48F7-A044-95CBBC6BDB16}"/>
              </a:ext>
            </a:extLst>
          </p:cNvPr>
          <p:cNvSpPr/>
          <p:nvPr>
            <p:custDataLst>
              <p:tags r:id="rId11"/>
            </p:custDataLst>
          </p:nvPr>
        </p:nvSpPr>
        <p:spPr>
          <a:xfrm>
            <a:off x="1864236" y="3059577"/>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Orange</a:t>
            </a:r>
          </a:p>
        </p:txBody>
      </p:sp>
      <p:sp>
        <p:nvSpPr>
          <p:cNvPr id="60" name="Rectangle : coins arrondis 59">
            <a:extLst>
              <a:ext uri="{FF2B5EF4-FFF2-40B4-BE49-F238E27FC236}">
                <a16:creationId xmlns:a16="http://schemas.microsoft.com/office/drawing/2014/main" id="{49970014-9DCF-4669-BE82-6C576A14D874}"/>
              </a:ext>
            </a:extLst>
          </p:cNvPr>
          <p:cNvSpPr/>
          <p:nvPr>
            <p:custDataLst>
              <p:tags r:id="rId12"/>
            </p:custDataLst>
          </p:nvPr>
        </p:nvSpPr>
        <p:spPr>
          <a:xfrm>
            <a:off x="2824709" y="198073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Mauve</a:t>
            </a:r>
          </a:p>
        </p:txBody>
      </p:sp>
      <p:sp>
        <p:nvSpPr>
          <p:cNvPr id="61" name="Rectangle : coins arrondis 60">
            <a:extLst>
              <a:ext uri="{FF2B5EF4-FFF2-40B4-BE49-F238E27FC236}">
                <a16:creationId xmlns:a16="http://schemas.microsoft.com/office/drawing/2014/main" id="{9CF8A17A-2BEE-4C8F-9422-D32DE2DFF549}"/>
              </a:ext>
            </a:extLst>
          </p:cNvPr>
          <p:cNvSpPr/>
          <p:nvPr>
            <p:custDataLst>
              <p:tags r:id="rId13"/>
            </p:custDataLst>
          </p:nvPr>
        </p:nvSpPr>
        <p:spPr>
          <a:xfrm>
            <a:off x="2824708" y="2342795"/>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Rouge</a:t>
            </a:r>
          </a:p>
        </p:txBody>
      </p:sp>
      <p:sp>
        <p:nvSpPr>
          <p:cNvPr id="62" name="Rectangle : coins arrondis 61">
            <a:extLst>
              <a:ext uri="{FF2B5EF4-FFF2-40B4-BE49-F238E27FC236}">
                <a16:creationId xmlns:a16="http://schemas.microsoft.com/office/drawing/2014/main" id="{25E2FBBD-3376-4017-A2B1-153B2291D958}"/>
              </a:ext>
            </a:extLst>
          </p:cNvPr>
          <p:cNvSpPr/>
          <p:nvPr>
            <p:custDataLst>
              <p:tags r:id="rId14"/>
            </p:custDataLst>
          </p:nvPr>
        </p:nvSpPr>
        <p:spPr>
          <a:xfrm>
            <a:off x="2824707" y="270486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Mauve</a:t>
            </a:r>
          </a:p>
        </p:txBody>
      </p:sp>
      <p:sp>
        <p:nvSpPr>
          <p:cNvPr id="63" name="Rectangle : coins arrondis 62">
            <a:extLst>
              <a:ext uri="{FF2B5EF4-FFF2-40B4-BE49-F238E27FC236}">
                <a16:creationId xmlns:a16="http://schemas.microsoft.com/office/drawing/2014/main" id="{7B16DD15-00CA-4A67-8DDD-9820F8D7F5E7}"/>
              </a:ext>
            </a:extLst>
          </p:cNvPr>
          <p:cNvSpPr/>
          <p:nvPr>
            <p:custDataLst>
              <p:tags r:id="rId15"/>
            </p:custDataLst>
          </p:nvPr>
        </p:nvSpPr>
        <p:spPr>
          <a:xfrm>
            <a:off x="2824709" y="30628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Vert</a:t>
            </a:r>
          </a:p>
        </p:txBody>
      </p:sp>
      <p:sp>
        <p:nvSpPr>
          <p:cNvPr id="64" name="Rectangle : coins arrondis 63">
            <a:extLst>
              <a:ext uri="{FF2B5EF4-FFF2-40B4-BE49-F238E27FC236}">
                <a16:creationId xmlns:a16="http://schemas.microsoft.com/office/drawing/2014/main" id="{11F3518C-C70B-47F8-95A9-2ECFC23FBB1B}"/>
              </a:ext>
            </a:extLst>
          </p:cNvPr>
          <p:cNvSpPr/>
          <p:nvPr>
            <p:custDataLst>
              <p:tags r:id="rId16"/>
            </p:custDataLst>
          </p:nvPr>
        </p:nvSpPr>
        <p:spPr>
          <a:xfrm>
            <a:off x="3785182" y="198073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Bleu</a:t>
            </a:r>
          </a:p>
        </p:txBody>
      </p:sp>
      <p:sp>
        <p:nvSpPr>
          <p:cNvPr id="65" name="Rectangle : coins arrondis 64">
            <a:extLst>
              <a:ext uri="{FF2B5EF4-FFF2-40B4-BE49-F238E27FC236}">
                <a16:creationId xmlns:a16="http://schemas.microsoft.com/office/drawing/2014/main" id="{E4DC431E-EC85-4E60-956E-C50853D86DC8}"/>
              </a:ext>
            </a:extLst>
          </p:cNvPr>
          <p:cNvSpPr/>
          <p:nvPr>
            <p:custDataLst>
              <p:tags r:id="rId17"/>
            </p:custDataLst>
          </p:nvPr>
        </p:nvSpPr>
        <p:spPr>
          <a:xfrm>
            <a:off x="3785181" y="2342795"/>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Vert</a:t>
            </a:r>
          </a:p>
        </p:txBody>
      </p:sp>
      <p:sp>
        <p:nvSpPr>
          <p:cNvPr id="66" name="Rectangle : coins arrondis 65">
            <a:extLst>
              <a:ext uri="{FF2B5EF4-FFF2-40B4-BE49-F238E27FC236}">
                <a16:creationId xmlns:a16="http://schemas.microsoft.com/office/drawing/2014/main" id="{672D370B-9A50-428D-93C1-C0347CAD7C92}"/>
              </a:ext>
            </a:extLst>
          </p:cNvPr>
          <p:cNvSpPr/>
          <p:nvPr>
            <p:custDataLst>
              <p:tags r:id="rId18"/>
            </p:custDataLst>
          </p:nvPr>
        </p:nvSpPr>
        <p:spPr>
          <a:xfrm>
            <a:off x="3785180" y="270486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Vert</a:t>
            </a:r>
          </a:p>
        </p:txBody>
      </p:sp>
      <p:sp>
        <p:nvSpPr>
          <p:cNvPr id="67" name="Rectangle : coins arrondis 66">
            <a:extLst>
              <a:ext uri="{FF2B5EF4-FFF2-40B4-BE49-F238E27FC236}">
                <a16:creationId xmlns:a16="http://schemas.microsoft.com/office/drawing/2014/main" id="{86E5BC14-4BB8-4E83-AE4F-F8A1AE9D8D9D}"/>
              </a:ext>
            </a:extLst>
          </p:cNvPr>
          <p:cNvSpPr/>
          <p:nvPr>
            <p:custDataLst>
              <p:tags r:id="rId19"/>
            </p:custDataLst>
          </p:nvPr>
        </p:nvSpPr>
        <p:spPr>
          <a:xfrm>
            <a:off x="3785182" y="30628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Mauve</a:t>
            </a:r>
          </a:p>
        </p:txBody>
      </p:sp>
      <p:sp>
        <p:nvSpPr>
          <p:cNvPr id="68" name="Rectangle : coins arrondis 67">
            <a:extLst>
              <a:ext uri="{FF2B5EF4-FFF2-40B4-BE49-F238E27FC236}">
                <a16:creationId xmlns:a16="http://schemas.microsoft.com/office/drawing/2014/main" id="{4DB1D7D0-11D0-43D9-B891-EF9EF2DA7DB5}"/>
              </a:ext>
            </a:extLst>
          </p:cNvPr>
          <p:cNvSpPr/>
          <p:nvPr>
            <p:custDataLst>
              <p:tags r:id="rId20"/>
            </p:custDataLst>
          </p:nvPr>
        </p:nvSpPr>
        <p:spPr>
          <a:xfrm>
            <a:off x="4777539" y="197742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Vert</a:t>
            </a:r>
          </a:p>
        </p:txBody>
      </p:sp>
      <p:sp>
        <p:nvSpPr>
          <p:cNvPr id="69" name="Rectangle : coins arrondis 68">
            <a:extLst>
              <a:ext uri="{FF2B5EF4-FFF2-40B4-BE49-F238E27FC236}">
                <a16:creationId xmlns:a16="http://schemas.microsoft.com/office/drawing/2014/main" id="{504541CA-F59C-4DE4-909F-F3A815B3A608}"/>
              </a:ext>
            </a:extLst>
          </p:cNvPr>
          <p:cNvSpPr/>
          <p:nvPr>
            <p:custDataLst>
              <p:tags r:id="rId21"/>
            </p:custDataLst>
          </p:nvPr>
        </p:nvSpPr>
        <p:spPr>
          <a:xfrm>
            <a:off x="4777538" y="23394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Bleu</a:t>
            </a:r>
          </a:p>
        </p:txBody>
      </p:sp>
      <p:sp>
        <p:nvSpPr>
          <p:cNvPr id="70" name="Rectangle : coins arrondis 69">
            <a:extLst>
              <a:ext uri="{FF2B5EF4-FFF2-40B4-BE49-F238E27FC236}">
                <a16:creationId xmlns:a16="http://schemas.microsoft.com/office/drawing/2014/main" id="{EB94BAA6-15FD-4A3F-B17E-5655F1234FE1}"/>
              </a:ext>
            </a:extLst>
          </p:cNvPr>
          <p:cNvSpPr/>
          <p:nvPr>
            <p:custDataLst>
              <p:tags r:id="rId22"/>
            </p:custDataLst>
          </p:nvPr>
        </p:nvSpPr>
        <p:spPr>
          <a:xfrm>
            <a:off x="4777537" y="270155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Mauve</a:t>
            </a:r>
          </a:p>
        </p:txBody>
      </p:sp>
      <p:sp>
        <p:nvSpPr>
          <p:cNvPr id="71" name="Rectangle : coins arrondis 70">
            <a:extLst>
              <a:ext uri="{FF2B5EF4-FFF2-40B4-BE49-F238E27FC236}">
                <a16:creationId xmlns:a16="http://schemas.microsoft.com/office/drawing/2014/main" id="{26913497-5737-4CB7-ADD6-6301F4046512}"/>
              </a:ext>
            </a:extLst>
          </p:cNvPr>
          <p:cNvSpPr/>
          <p:nvPr>
            <p:custDataLst>
              <p:tags r:id="rId23"/>
            </p:custDataLst>
          </p:nvPr>
        </p:nvSpPr>
        <p:spPr>
          <a:xfrm>
            <a:off x="4777539" y="3059577"/>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300"/>
              <a:t>Orange</a:t>
            </a:r>
          </a:p>
        </p:txBody>
      </p:sp>
      <p:sp>
        <p:nvSpPr>
          <p:cNvPr id="72" name="Rectangle 71">
            <a:extLst>
              <a:ext uri="{FF2B5EF4-FFF2-40B4-BE49-F238E27FC236}">
                <a16:creationId xmlns:a16="http://schemas.microsoft.com/office/drawing/2014/main" id="{44E77A4A-AB4C-4D1B-948D-9540255E07E4}"/>
              </a:ext>
            </a:extLst>
          </p:cNvPr>
          <p:cNvSpPr/>
          <p:nvPr>
            <p:custDataLst>
              <p:tags r:id="rId24"/>
            </p:custDataLst>
          </p:nvPr>
        </p:nvSpPr>
        <p:spPr>
          <a:xfrm>
            <a:off x="449888" y="3450374"/>
            <a:ext cx="5578000" cy="289951"/>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a. Compte le nombre de répétitions de chaque couleur et remplis le tableau suivant :</a:t>
            </a:r>
            <a:endParaRPr kumimoji="0" lang="fr-CA" sz="1200" b="0" i="0" u="none" strike="noStrike" kern="1200" cap="none" spc="0" normalizeH="0" baseline="0" noProof="0" dirty="0">
              <a:ln>
                <a:noFill/>
              </a:ln>
              <a:solidFill>
                <a:prstClr val="black"/>
              </a:solidFill>
              <a:effectLst/>
              <a:highlight>
                <a:srgbClr val="FFFF00"/>
              </a:highlight>
              <a:uLnTx/>
              <a:uFillTx/>
              <a:latin typeface="Calibri" pitchFamily="34" charset="0"/>
              <a:ea typeface="+mn-ea"/>
              <a:cs typeface="+mn-cs"/>
            </a:endParaRPr>
          </a:p>
        </p:txBody>
      </p:sp>
      <p:graphicFrame>
        <p:nvGraphicFramePr>
          <p:cNvPr id="6" name="Tableau 5">
            <a:extLst>
              <a:ext uri="{FF2B5EF4-FFF2-40B4-BE49-F238E27FC236}">
                <a16:creationId xmlns:a16="http://schemas.microsoft.com/office/drawing/2014/main" id="{7A695BFD-C71D-41E8-9BCA-A7047C0E39D2}"/>
              </a:ext>
            </a:extLst>
          </p:cNvPr>
          <p:cNvGraphicFramePr>
            <a:graphicFrameLocks noGrp="1"/>
          </p:cNvGraphicFramePr>
          <p:nvPr>
            <p:custDataLst>
              <p:tags r:id="rId25"/>
            </p:custDataLst>
            <p:extLst>
              <p:ext uri="{D42A27DB-BD31-4B8C-83A1-F6EECF244321}">
                <p14:modId xmlns:p14="http://schemas.microsoft.com/office/powerpoint/2010/main" val="717486477"/>
              </p:ext>
            </p:extLst>
          </p:nvPr>
        </p:nvGraphicFramePr>
        <p:xfrm>
          <a:off x="588751" y="3857126"/>
          <a:ext cx="5402758" cy="733629"/>
        </p:xfrm>
        <a:graphic>
          <a:graphicData uri="http://schemas.openxmlformats.org/drawingml/2006/table">
            <a:tbl>
              <a:tblPr firstRow="1" bandRow="1">
                <a:tableStyleId>{7E9639D4-E3E2-4D34-9284-5A2195B3D0D7}</a:tableStyleId>
              </a:tblPr>
              <a:tblGrid>
                <a:gridCol w="1011449">
                  <a:extLst>
                    <a:ext uri="{9D8B030D-6E8A-4147-A177-3AD203B41FA5}">
                      <a16:colId xmlns:a16="http://schemas.microsoft.com/office/drawing/2014/main" val="3097502423"/>
                    </a:ext>
                  </a:extLst>
                </a:gridCol>
                <a:gridCol w="636709">
                  <a:extLst>
                    <a:ext uri="{9D8B030D-6E8A-4147-A177-3AD203B41FA5}">
                      <a16:colId xmlns:a16="http://schemas.microsoft.com/office/drawing/2014/main" val="437782080"/>
                    </a:ext>
                  </a:extLst>
                </a:gridCol>
                <a:gridCol w="750920">
                  <a:extLst>
                    <a:ext uri="{9D8B030D-6E8A-4147-A177-3AD203B41FA5}">
                      <a16:colId xmlns:a16="http://schemas.microsoft.com/office/drawing/2014/main" val="2667965290"/>
                    </a:ext>
                  </a:extLst>
                </a:gridCol>
                <a:gridCol w="750920">
                  <a:extLst>
                    <a:ext uri="{9D8B030D-6E8A-4147-A177-3AD203B41FA5}">
                      <a16:colId xmlns:a16="http://schemas.microsoft.com/office/drawing/2014/main" val="3220843700"/>
                    </a:ext>
                  </a:extLst>
                </a:gridCol>
                <a:gridCol w="750920">
                  <a:extLst>
                    <a:ext uri="{9D8B030D-6E8A-4147-A177-3AD203B41FA5}">
                      <a16:colId xmlns:a16="http://schemas.microsoft.com/office/drawing/2014/main" val="2297040686"/>
                    </a:ext>
                  </a:extLst>
                </a:gridCol>
                <a:gridCol w="750920">
                  <a:extLst>
                    <a:ext uri="{9D8B030D-6E8A-4147-A177-3AD203B41FA5}">
                      <a16:colId xmlns:a16="http://schemas.microsoft.com/office/drawing/2014/main" val="4291564837"/>
                    </a:ext>
                  </a:extLst>
                </a:gridCol>
                <a:gridCol w="750920">
                  <a:extLst>
                    <a:ext uri="{9D8B030D-6E8A-4147-A177-3AD203B41FA5}">
                      <a16:colId xmlns:a16="http://schemas.microsoft.com/office/drawing/2014/main" val="1868983114"/>
                    </a:ext>
                  </a:extLst>
                </a:gridCol>
              </a:tblGrid>
              <a:tr h="276429">
                <a:tc>
                  <a:txBody>
                    <a:bodyPr/>
                    <a:lstStyle/>
                    <a:p>
                      <a:pPr algn="ctr"/>
                      <a:r>
                        <a:rPr lang="fr-CA" sz="1200">
                          <a:latin typeface="Arial" panose="020B0604020202020204" pitchFamily="34" charset="0"/>
                          <a:cs typeface="Arial" panose="020B0604020202020204" pitchFamily="34" charset="0"/>
                        </a:rPr>
                        <a:t>Couleur</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Bleu</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Rouge</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Jaune</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Vert</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Mauve</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Orange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547919"/>
                  </a:ext>
                </a:extLst>
              </a:tr>
              <a:tr h="340803">
                <a:tc>
                  <a:txBody>
                    <a:bodyPr/>
                    <a:lstStyle/>
                    <a:p>
                      <a:pPr algn="ctr"/>
                      <a:r>
                        <a:rPr lang="fr-CA" sz="1200">
                          <a:latin typeface="Arial" panose="020B0604020202020204" pitchFamily="34" charset="0"/>
                          <a:cs typeface="Arial" panose="020B0604020202020204" pitchFamily="34" charset="0"/>
                        </a:rPr>
                        <a:t>Nombre de personnes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fr-CA"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648063"/>
                  </a:ext>
                </a:extLst>
              </a:tr>
            </a:tbl>
          </a:graphicData>
        </a:graphic>
      </p:graphicFrame>
      <p:sp>
        <p:nvSpPr>
          <p:cNvPr id="73" name="Rectangle 72">
            <a:extLst>
              <a:ext uri="{FF2B5EF4-FFF2-40B4-BE49-F238E27FC236}">
                <a16:creationId xmlns:a16="http://schemas.microsoft.com/office/drawing/2014/main" id="{27C2A60E-5460-4974-900B-96B70B1D23C8}"/>
              </a:ext>
            </a:extLst>
          </p:cNvPr>
          <p:cNvSpPr/>
          <p:nvPr>
            <p:custDataLst>
              <p:tags r:id="rId26"/>
            </p:custDataLst>
          </p:nvPr>
        </p:nvSpPr>
        <p:spPr>
          <a:xfrm>
            <a:off x="439743" y="4731213"/>
            <a:ext cx="5578000" cy="289951"/>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r-CA" sz="1200" dirty="0">
                <a:solidFill>
                  <a:prstClr val="black"/>
                </a:solidFill>
                <a:latin typeface="Calibri" pitchFamily="34" charset="0"/>
              </a:rPr>
              <a:t>b</a:t>
            </a: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 Représente la situation avec un diagramme à bandes :</a:t>
            </a:r>
            <a:endParaRPr kumimoji="0" lang="fr-CA" sz="1200" b="0" i="0" u="none" strike="noStrike" kern="1200" cap="none" spc="0" normalizeH="0" baseline="0" noProof="0" dirty="0">
              <a:ln>
                <a:noFill/>
              </a:ln>
              <a:solidFill>
                <a:prstClr val="black"/>
              </a:solidFill>
              <a:effectLst/>
              <a:highlight>
                <a:srgbClr val="FFFF00"/>
              </a:highlight>
              <a:uLnTx/>
              <a:uFillTx/>
              <a:latin typeface="Calibri" pitchFamily="34" charset="0"/>
              <a:ea typeface="+mn-ea"/>
              <a:cs typeface="+mn-cs"/>
            </a:endParaRPr>
          </a:p>
        </p:txBody>
      </p:sp>
      <p:graphicFrame>
        <p:nvGraphicFramePr>
          <p:cNvPr id="8" name="Tableau 7">
            <a:extLst>
              <a:ext uri="{FF2B5EF4-FFF2-40B4-BE49-F238E27FC236}">
                <a16:creationId xmlns:a16="http://schemas.microsoft.com/office/drawing/2014/main" id="{20EA537E-632E-4E61-88B0-568402010217}"/>
              </a:ext>
            </a:extLst>
          </p:cNvPr>
          <p:cNvGraphicFramePr>
            <a:graphicFrameLocks noGrp="1"/>
          </p:cNvGraphicFramePr>
          <p:nvPr>
            <p:custDataLst>
              <p:tags r:id="rId27"/>
            </p:custDataLst>
            <p:extLst>
              <p:ext uri="{D42A27DB-BD31-4B8C-83A1-F6EECF244321}">
                <p14:modId xmlns:p14="http://schemas.microsoft.com/office/powerpoint/2010/main" val="2243088838"/>
              </p:ext>
            </p:extLst>
          </p:nvPr>
        </p:nvGraphicFramePr>
        <p:xfrm>
          <a:off x="1721339" y="5518656"/>
          <a:ext cx="3415322" cy="2742842"/>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3920469780"/>
                    </a:ext>
                  </a:extLst>
                </a:gridCol>
                <a:gridCol w="534507">
                  <a:extLst>
                    <a:ext uri="{9D8B030D-6E8A-4147-A177-3AD203B41FA5}">
                      <a16:colId xmlns:a16="http://schemas.microsoft.com/office/drawing/2014/main" val="4255868010"/>
                    </a:ext>
                  </a:extLst>
                </a:gridCol>
                <a:gridCol w="534507">
                  <a:extLst>
                    <a:ext uri="{9D8B030D-6E8A-4147-A177-3AD203B41FA5}">
                      <a16:colId xmlns:a16="http://schemas.microsoft.com/office/drawing/2014/main" val="650575389"/>
                    </a:ext>
                  </a:extLst>
                </a:gridCol>
                <a:gridCol w="534507">
                  <a:extLst>
                    <a:ext uri="{9D8B030D-6E8A-4147-A177-3AD203B41FA5}">
                      <a16:colId xmlns:a16="http://schemas.microsoft.com/office/drawing/2014/main" val="1668424967"/>
                    </a:ext>
                  </a:extLst>
                </a:gridCol>
                <a:gridCol w="534507">
                  <a:extLst>
                    <a:ext uri="{9D8B030D-6E8A-4147-A177-3AD203B41FA5}">
                      <a16:colId xmlns:a16="http://schemas.microsoft.com/office/drawing/2014/main" val="3752959089"/>
                    </a:ext>
                  </a:extLst>
                </a:gridCol>
                <a:gridCol w="534507">
                  <a:extLst>
                    <a:ext uri="{9D8B030D-6E8A-4147-A177-3AD203B41FA5}">
                      <a16:colId xmlns:a16="http://schemas.microsoft.com/office/drawing/2014/main" val="2071549258"/>
                    </a:ext>
                  </a:extLst>
                </a:gridCol>
                <a:gridCol w="534507">
                  <a:extLst>
                    <a:ext uri="{9D8B030D-6E8A-4147-A177-3AD203B41FA5}">
                      <a16:colId xmlns:a16="http://schemas.microsoft.com/office/drawing/2014/main" val="3441893794"/>
                    </a:ext>
                  </a:extLst>
                </a:gridCol>
              </a:tblGrid>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1301370734"/>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681015899"/>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3410165525"/>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2176134800"/>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3520710389"/>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fr-CA"/>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270534"/>
                  </a:ext>
                </a:extLst>
              </a:tr>
              <a:tr h="493280">
                <a:tc>
                  <a:txBody>
                    <a:bodyPr/>
                    <a:lstStyle/>
                    <a:p>
                      <a:endParaRPr lang="fr-CA"/>
                    </a:p>
                  </a:txBody>
                  <a:tcPr>
                    <a:lnL w="12700" cmpd="sng">
                      <a:noFill/>
                    </a:lnL>
                    <a:lnT w="12700" cap="flat" cmpd="sng" algn="ctr">
                      <a:noFill/>
                      <a:prstDash val="solid"/>
                      <a:round/>
                      <a:headEnd type="none" w="med" len="med"/>
                      <a:tailEnd type="none" w="med" len="med"/>
                    </a:lnT>
                    <a:lnB w="12700" cmpd="sng">
                      <a:noFill/>
                    </a:lnB>
                  </a:tcPr>
                </a:tc>
                <a:tc>
                  <a:txBody>
                    <a:bodyPr/>
                    <a:lstStyle/>
                    <a:p>
                      <a:endParaRPr lang="fr-CA"/>
                    </a:p>
                  </a:txBody>
                  <a:tcPr>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endParaRPr lang="fr-CA"/>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endParaRPr lang="fr-CA"/>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endParaRPr lang="fr-CA"/>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endParaRPr lang="fr-CA"/>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endParaRPr lang="fr-CA"/>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2610521108"/>
                  </a:ext>
                </a:extLst>
              </a:tr>
            </a:tbl>
          </a:graphicData>
        </a:graphic>
      </p:graphicFrame>
      <p:graphicFrame>
        <p:nvGraphicFramePr>
          <p:cNvPr id="12" name="Tableau 11">
            <a:extLst>
              <a:ext uri="{FF2B5EF4-FFF2-40B4-BE49-F238E27FC236}">
                <a16:creationId xmlns:a16="http://schemas.microsoft.com/office/drawing/2014/main" id="{B92BF594-9CE0-4DAF-97E9-8702F49FDAB0}"/>
              </a:ext>
            </a:extLst>
          </p:cNvPr>
          <p:cNvGraphicFramePr>
            <a:graphicFrameLocks noGrp="1"/>
          </p:cNvGraphicFramePr>
          <p:nvPr>
            <p:custDataLst>
              <p:tags r:id="rId28"/>
            </p:custDataLst>
            <p:extLst>
              <p:ext uri="{D42A27DB-BD31-4B8C-83A1-F6EECF244321}">
                <p14:modId xmlns:p14="http://schemas.microsoft.com/office/powerpoint/2010/main" val="2104764050"/>
              </p:ext>
            </p:extLst>
          </p:nvPr>
        </p:nvGraphicFramePr>
        <p:xfrm>
          <a:off x="5284381" y="8697433"/>
          <a:ext cx="208280" cy="365760"/>
        </p:xfrm>
        <a:graphic>
          <a:graphicData uri="http://schemas.openxmlformats.org/drawingml/2006/table">
            <a:tbl>
              <a:tblPr/>
              <a:tblGrid>
                <a:gridCol w="208280">
                  <a:extLst>
                    <a:ext uri="{9D8B030D-6E8A-4147-A177-3AD203B41FA5}">
                      <a16:colId xmlns:a16="http://schemas.microsoft.com/office/drawing/2014/main" val="3690171028"/>
                    </a:ext>
                  </a:extLst>
                </a:gridCol>
              </a:tblGrid>
              <a:tr h="0">
                <a:tc>
                  <a:txBody>
                    <a:bodyPr/>
                    <a:lstStyle/>
                    <a:p>
                      <a:endParaRPr lang="fr-CA"/>
                    </a:p>
                  </a:txBody>
                  <a:tcPr>
                    <a:lnL>
                      <a:noFill/>
                    </a:lnL>
                    <a:lnR>
                      <a:noFill/>
                    </a:lnR>
                    <a:lnT>
                      <a:noFill/>
                    </a:lnT>
                    <a:lnB>
                      <a:noFill/>
                    </a:lnB>
                  </a:tcPr>
                </a:tc>
                <a:extLst>
                  <a:ext uri="{0D108BD9-81ED-4DB2-BD59-A6C34878D82A}">
                    <a16:rowId xmlns:a16="http://schemas.microsoft.com/office/drawing/2014/main" val="3088150893"/>
                  </a:ext>
                </a:extLst>
              </a:tr>
            </a:tbl>
          </a:graphicData>
        </a:graphic>
      </p:graphicFrame>
      <p:cxnSp>
        <p:nvCxnSpPr>
          <p:cNvPr id="16" name="Connecteur droit avec flèche 15">
            <a:extLst>
              <a:ext uri="{FF2B5EF4-FFF2-40B4-BE49-F238E27FC236}">
                <a16:creationId xmlns:a16="http://schemas.microsoft.com/office/drawing/2014/main" id="{AF5BB795-10C3-4E82-9B70-EEC580EC63D8}"/>
              </a:ext>
            </a:extLst>
          </p:cNvPr>
          <p:cNvCxnSpPr>
            <a:cxnSpLocks/>
          </p:cNvCxnSpPr>
          <p:nvPr>
            <p:custDataLst>
              <p:tags r:id="rId29"/>
            </p:custDataLst>
          </p:nvPr>
        </p:nvCxnSpPr>
        <p:spPr>
          <a:xfrm flipV="1">
            <a:off x="1924492" y="5317387"/>
            <a:ext cx="0" cy="24664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4A2B61A2-FC3A-4D60-9D48-8DAE73AF61ED}"/>
              </a:ext>
            </a:extLst>
          </p:cNvPr>
          <p:cNvSpPr txBox="1"/>
          <p:nvPr>
            <p:custDataLst>
              <p:tags r:id="rId30"/>
            </p:custDataLst>
          </p:nvPr>
        </p:nvSpPr>
        <p:spPr>
          <a:xfrm>
            <a:off x="1477404" y="7198478"/>
            <a:ext cx="169078" cy="369332"/>
          </a:xfrm>
          <a:prstGeom prst="rect">
            <a:avLst/>
          </a:prstGeom>
          <a:noFill/>
        </p:spPr>
        <p:txBody>
          <a:bodyPr wrap="square" rtlCol="0">
            <a:spAutoFit/>
          </a:bodyPr>
          <a:lstStyle/>
          <a:p>
            <a:r>
              <a:rPr lang="fr-CA"/>
              <a:t>1</a:t>
            </a:r>
          </a:p>
        </p:txBody>
      </p:sp>
      <p:sp>
        <p:nvSpPr>
          <p:cNvPr id="74" name="ZoneTexte 73">
            <a:extLst>
              <a:ext uri="{FF2B5EF4-FFF2-40B4-BE49-F238E27FC236}">
                <a16:creationId xmlns:a16="http://schemas.microsoft.com/office/drawing/2014/main" id="{6F8CBB0E-D283-4F8D-8ECF-B68270B0474B}"/>
              </a:ext>
            </a:extLst>
          </p:cNvPr>
          <p:cNvSpPr txBox="1"/>
          <p:nvPr>
            <p:custDataLst>
              <p:tags r:id="rId31"/>
            </p:custDataLst>
          </p:nvPr>
        </p:nvSpPr>
        <p:spPr>
          <a:xfrm>
            <a:off x="1483126" y="6798195"/>
            <a:ext cx="169078" cy="369332"/>
          </a:xfrm>
          <a:prstGeom prst="rect">
            <a:avLst/>
          </a:prstGeom>
          <a:noFill/>
        </p:spPr>
        <p:txBody>
          <a:bodyPr wrap="square" rtlCol="0">
            <a:spAutoFit/>
          </a:bodyPr>
          <a:lstStyle/>
          <a:p>
            <a:r>
              <a:rPr lang="fr-CA"/>
              <a:t>2</a:t>
            </a:r>
          </a:p>
        </p:txBody>
      </p:sp>
      <p:sp>
        <p:nvSpPr>
          <p:cNvPr id="75" name="ZoneTexte 74">
            <a:extLst>
              <a:ext uri="{FF2B5EF4-FFF2-40B4-BE49-F238E27FC236}">
                <a16:creationId xmlns:a16="http://schemas.microsoft.com/office/drawing/2014/main" id="{B43C29B6-31B9-4FDD-BE03-25BB904E26D3}"/>
              </a:ext>
            </a:extLst>
          </p:cNvPr>
          <p:cNvSpPr txBox="1"/>
          <p:nvPr>
            <p:custDataLst>
              <p:tags r:id="rId32"/>
            </p:custDataLst>
          </p:nvPr>
        </p:nvSpPr>
        <p:spPr>
          <a:xfrm>
            <a:off x="1483126" y="6470018"/>
            <a:ext cx="169078" cy="369332"/>
          </a:xfrm>
          <a:prstGeom prst="rect">
            <a:avLst/>
          </a:prstGeom>
          <a:noFill/>
        </p:spPr>
        <p:txBody>
          <a:bodyPr wrap="square" rtlCol="0">
            <a:spAutoFit/>
          </a:bodyPr>
          <a:lstStyle/>
          <a:p>
            <a:r>
              <a:rPr lang="fr-CA"/>
              <a:t>3</a:t>
            </a:r>
          </a:p>
        </p:txBody>
      </p:sp>
      <p:sp>
        <p:nvSpPr>
          <p:cNvPr id="76" name="ZoneTexte 75">
            <a:extLst>
              <a:ext uri="{FF2B5EF4-FFF2-40B4-BE49-F238E27FC236}">
                <a16:creationId xmlns:a16="http://schemas.microsoft.com/office/drawing/2014/main" id="{0BA29C15-D940-43AD-A9F2-5A5A44ECE6D8}"/>
              </a:ext>
            </a:extLst>
          </p:cNvPr>
          <p:cNvSpPr txBox="1"/>
          <p:nvPr>
            <p:custDataLst>
              <p:tags r:id="rId33"/>
            </p:custDataLst>
          </p:nvPr>
        </p:nvSpPr>
        <p:spPr>
          <a:xfrm>
            <a:off x="1488396" y="6095113"/>
            <a:ext cx="169078" cy="369332"/>
          </a:xfrm>
          <a:prstGeom prst="rect">
            <a:avLst/>
          </a:prstGeom>
          <a:noFill/>
        </p:spPr>
        <p:txBody>
          <a:bodyPr wrap="square" rtlCol="0">
            <a:spAutoFit/>
          </a:bodyPr>
          <a:lstStyle/>
          <a:p>
            <a:r>
              <a:rPr lang="fr-CA"/>
              <a:t>4</a:t>
            </a:r>
          </a:p>
        </p:txBody>
      </p:sp>
      <p:sp>
        <p:nvSpPr>
          <p:cNvPr id="77" name="ZoneTexte 76">
            <a:extLst>
              <a:ext uri="{FF2B5EF4-FFF2-40B4-BE49-F238E27FC236}">
                <a16:creationId xmlns:a16="http://schemas.microsoft.com/office/drawing/2014/main" id="{B674A5B5-0067-4368-B04E-75D6465DE26D}"/>
              </a:ext>
            </a:extLst>
          </p:cNvPr>
          <p:cNvSpPr txBox="1"/>
          <p:nvPr>
            <p:custDataLst>
              <p:tags r:id="rId34"/>
            </p:custDataLst>
          </p:nvPr>
        </p:nvSpPr>
        <p:spPr>
          <a:xfrm>
            <a:off x="1499713" y="5694830"/>
            <a:ext cx="169078" cy="369332"/>
          </a:xfrm>
          <a:prstGeom prst="rect">
            <a:avLst/>
          </a:prstGeom>
          <a:noFill/>
        </p:spPr>
        <p:txBody>
          <a:bodyPr wrap="square" rtlCol="0">
            <a:spAutoFit/>
          </a:bodyPr>
          <a:lstStyle/>
          <a:p>
            <a:r>
              <a:rPr lang="fr-CA"/>
              <a:t>5</a:t>
            </a:r>
          </a:p>
        </p:txBody>
      </p:sp>
      <p:sp>
        <p:nvSpPr>
          <p:cNvPr id="20" name="Rectangle 19">
            <a:extLst>
              <a:ext uri="{FF2B5EF4-FFF2-40B4-BE49-F238E27FC236}">
                <a16:creationId xmlns:a16="http://schemas.microsoft.com/office/drawing/2014/main" id="{9F46992F-3295-4DFC-9B47-623CD2C37DF9}"/>
              </a:ext>
            </a:extLst>
          </p:cNvPr>
          <p:cNvSpPr/>
          <p:nvPr>
            <p:custDataLst>
              <p:tags r:id="rId35"/>
            </p:custDataLst>
          </p:nvPr>
        </p:nvSpPr>
        <p:spPr>
          <a:xfrm>
            <a:off x="2424223" y="5052191"/>
            <a:ext cx="2169032" cy="2841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A"/>
          </a:p>
        </p:txBody>
      </p:sp>
      <p:sp>
        <p:nvSpPr>
          <p:cNvPr id="21" name="Rectangle 20">
            <a:extLst>
              <a:ext uri="{FF2B5EF4-FFF2-40B4-BE49-F238E27FC236}">
                <a16:creationId xmlns:a16="http://schemas.microsoft.com/office/drawing/2014/main" id="{1FFEF7CF-AB5F-46E4-8CDE-96B48C7A2F84}"/>
              </a:ext>
            </a:extLst>
          </p:cNvPr>
          <p:cNvSpPr/>
          <p:nvPr>
            <p:custDataLst>
              <p:tags r:id="rId36"/>
            </p:custDataLst>
          </p:nvPr>
        </p:nvSpPr>
        <p:spPr>
          <a:xfrm>
            <a:off x="956313" y="5694830"/>
            <a:ext cx="276449" cy="17010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A"/>
          </a:p>
        </p:txBody>
      </p:sp>
      <p:sp>
        <p:nvSpPr>
          <p:cNvPr id="78" name="Rectangle 77">
            <a:extLst>
              <a:ext uri="{FF2B5EF4-FFF2-40B4-BE49-F238E27FC236}">
                <a16:creationId xmlns:a16="http://schemas.microsoft.com/office/drawing/2014/main" id="{00896917-A859-461F-AC28-FF5B5982B768}"/>
              </a:ext>
            </a:extLst>
          </p:cNvPr>
          <p:cNvSpPr/>
          <p:nvPr>
            <p:custDataLst>
              <p:tags r:id="rId37"/>
            </p:custDataLst>
          </p:nvPr>
        </p:nvSpPr>
        <p:spPr>
          <a:xfrm>
            <a:off x="2672307" y="8453242"/>
            <a:ext cx="1701015" cy="2841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CA"/>
          </a:p>
        </p:txBody>
      </p:sp>
      <p:cxnSp>
        <p:nvCxnSpPr>
          <p:cNvPr id="3" name="Connecteur droit 2">
            <a:extLst>
              <a:ext uri="{FF2B5EF4-FFF2-40B4-BE49-F238E27FC236}">
                <a16:creationId xmlns:a16="http://schemas.microsoft.com/office/drawing/2014/main" id="{A623BD8C-9AED-41BA-879A-8BF9FD263F32}"/>
              </a:ext>
            </a:extLst>
          </p:cNvPr>
          <p:cNvCxnSpPr/>
          <p:nvPr>
            <p:custDataLst>
              <p:tags r:id="rId38"/>
            </p:custDataLst>
          </p:nvPr>
        </p:nvCxnSpPr>
        <p:spPr>
          <a:xfrm>
            <a:off x="1924492" y="7774319"/>
            <a:ext cx="3212169" cy="0"/>
          </a:xfrm>
          <a:prstGeom prst="line">
            <a:avLst/>
          </a:prstGeom>
        </p:spPr>
        <p:style>
          <a:lnRef idx="2">
            <a:schemeClr val="dk1"/>
          </a:lnRef>
          <a:fillRef idx="0">
            <a:schemeClr val="dk1"/>
          </a:fillRef>
          <a:effectRef idx="1">
            <a:schemeClr val="dk1"/>
          </a:effectRef>
          <a:fontRef idx="minor">
            <a:schemeClr val="tx1"/>
          </a:fontRef>
        </p:style>
      </p:cxnSp>
      <p:grpSp>
        <p:nvGrpSpPr>
          <p:cNvPr id="45" name="Group 49">
            <a:extLst>
              <a:ext uri="{FF2B5EF4-FFF2-40B4-BE49-F238E27FC236}">
                <a16:creationId xmlns:a16="http://schemas.microsoft.com/office/drawing/2014/main" id="{026B0555-8786-4C19-8AF1-2B5E13A38512}"/>
              </a:ext>
            </a:extLst>
          </p:cNvPr>
          <p:cNvGrpSpPr/>
          <p:nvPr>
            <p:custDataLst>
              <p:tags r:id="rId39"/>
            </p:custDataLst>
          </p:nvPr>
        </p:nvGrpSpPr>
        <p:grpSpPr>
          <a:xfrm>
            <a:off x="82404" y="99529"/>
            <a:ext cx="6632721" cy="892287"/>
            <a:chOff x="82404" y="99529"/>
            <a:chExt cx="6632721" cy="892287"/>
          </a:xfrm>
        </p:grpSpPr>
        <p:sp>
          <p:nvSpPr>
            <p:cNvPr id="46" name="Title 3">
              <a:extLst>
                <a:ext uri="{FF2B5EF4-FFF2-40B4-BE49-F238E27FC236}">
                  <a16:creationId xmlns:a16="http://schemas.microsoft.com/office/drawing/2014/main" id="{2B47AE0E-05B3-4D7C-8504-71BD6A096DF7}"/>
                </a:ext>
              </a:extLst>
            </p:cNvPr>
            <p:cNvSpPr txBox="1">
              <a:spLocks/>
            </p:cNvSpPr>
            <p:nvPr>
              <p:custDataLst>
                <p:tags r:id="rId40"/>
              </p:custDataLst>
            </p:nvPr>
          </p:nvSpPr>
          <p:spPr>
            <a:xfrm>
              <a:off x="82404" y="99738"/>
              <a:ext cx="3723202" cy="876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itchFamily="34" charset="0"/>
                  <a:cs typeface="Calibri" pitchFamily="34" charset="0"/>
                </a:rPr>
                <a:t>Fiche mathématique </a:t>
              </a:r>
            </a:p>
            <a:p>
              <a:pPr algn="l"/>
              <a:r>
                <a:rPr lang="fr-CA" sz="2400" dirty="0">
                  <a:latin typeface="Calibri" pitchFamily="34" charset="0"/>
                  <a:cs typeface="Calibri" pitchFamily="34" charset="0"/>
                </a:rPr>
                <a:t>Le diagramme à bandes</a:t>
              </a:r>
            </a:p>
          </p:txBody>
        </p:sp>
        <p:sp>
          <p:nvSpPr>
            <p:cNvPr id="47" name="Content Placeholder 4">
              <a:extLst>
                <a:ext uri="{FF2B5EF4-FFF2-40B4-BE49-F238E27FC236}">
                  <a16:creationId xmlns:a16="http://schemas.microsoft.com/office/drawing/2014/main" id="{93544983-970F-41FE-944E-41D73BBE92D8}"/>
                </a:ext>
              </a:extLst>
            </p:cNvPr>
            <p:cNvSpPr txBox="1">
              <a:spLocks/>
            </p:cNvSpPr>
            <p:nvPr>
              <p:custDataLst>
                <p:tags r:id="rId41"/>
              </p:custDataLst>
            </p:nvPr>
          </p:nvSpPr>
          <p:spPr>
            <a:xfrm>
              <a:off x="3770827" y="99529"/>
              <a:ext cx="2944298" cy="892287"/>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54330" algn="l" rtl="0">
                <a:lnSpc>
                  <a:spcPct val="100000"/>
                </a:lnSpc>
                <a:spcBef>
                  <a:spcPts val="2000"/>
                </a:spcBef>
                <a:spcAft>
                  <a:spcPts val="0"/>
                </a:spcAft>
                <a:buClr>
                  <a:schemeClr val="dk1"/>
                </a:buClr>
                <a:buSzPts val="1980"/>
                <a:buFont typeface="Times New Roman"/>
                <a:buChar char="•"/>
                <a:defRPr sz="2200" b="0" i="0" u="none" strike="noStrike" cap="none">
                  <a:solidFill>
                    <a:schemeClr val="dk1"/>
                  </a:solidFill>
                  <a:latin typeface="Times New Roman"/>
                  <a:ea typeface="Times New Roman"/>
                  <a:cs typeface="Times New Roman"/>
                  <a:sym typeface="Times New Roman"/>
                </a:defRPr>
              </a:lvl1pPr>
              <a:lvl2pPr marL="914400" marR="0" lvl="1" indent="-342900" algn="l" rtl="0">
                <a:lnSpc>
                  <a:spcPct val="100000"/>
                </a:lnSpc>
                <a:spcBef>
                  <a:spcPts val="600"/>
                </a:spcBef>
                <a:spcAft>
                  <a:spcPts val="0"/>
                </a:spcAft>
                <a:buClr>
                  <a:schemeClr val="dk1"/>
                </a:buClr>
                <a:buSzPts val="18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31469" algn="l" rtl="0">
                <a:lnSpc>
                  <a:spcPct val="100000"/>
                </a:lnSpc>
                <a:spcBef>
                  <a:spcPts val="600"/>
                </a:spcBef>
                <a:spcAft>
                  <a:spcPts val="0"/>
                </a:spcAft>
                <a:buClr>
                  <a:schemeClr val="dk1"/>
                </a:buClr>
                <a:buSzPts val="162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1469" algn="l" rtl="0">
                <a:lnSpc>
                  <a:spcPct val="100000"/>
                </a:lnSpc>
                <a:spcBef>
                  <a:spcPts val="600"/>
                </a:spcBef>
                <a:spcAft>
                  <a:spcPts val="0"/>
                </a:spcAft>
                <a:buClr>
                  <a:schemeClr val="dk1"/>
                </a:buClr>
                <a:buSzPts val="162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31470" algn="l" rtl="0">
                <a:lnSpc>
                  <a:spcPct val="100000"/>
                </a:lnSpc>
                <a:spcBef>
                  <a:spcPts val="600"/>
                </a:spcBef>
                <a:spcAft>
                  <a:spcPts val="0"/>
                </a:spcAft>
                <a:buClr>
                  <a:schemeClr val="dk1"/>
                </a:buClr>
                <a:buSzPts val="162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6pPr>
              <a:lvl7pPr marL="3200400" marR="0" lvl="6"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7pPr>
              <a:lvl8pPr marL="3657600" marR="0" lvl="7"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8pPr>
              <a:lvl9pPr marL="4114800" marR="0" lvl="8"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9pPr>
            </a:lstStyle>
            <a:p>
              <a:pPr marL="0" indent="0" algn="r">
                <a:buFont typeface="Times New Roman"/>
                <a:buNone/>
              </a:pPr>
              <a:r>
                <a:rPr lang="fr-CA" sz="1200" i="1" dirty="0">
                  <a:latin typeface="Calibri" pitchFamily="34" charset="0"/>
                  <a:cs typeface="Calibri" pitchFamily="34" charset="0"/>
                </a:rPr>
                <a:t>Nom: _______________________________      </a:t>
              </a:r>
            </a:p>
            <a:p>
              <a:pPr marL="0" indent="0" algn="r">
                <a:buFont typeface="Times New Roman"/>
                <a:buNone/>
              </a:pPr>
              <a:r>
                <a:rPr lang="fr-CA" sz="1200" i="1" dirty="0">
                  <a:latin typeface="Calibri" pitchFamily="34" charset="0"/>
                  <a:cs typeface="Calibri" pitchFamily="34" charset="0"/>
                </a:rPr>
                <a:t> Date: ___________________________ </a:t>
              </a:r>
              <a:endParaRPr lang="fr-CA" sz="1200" dirty="0">
                <a:latin typeface="Calibri" pitchFamily="34" charset="0"/>
                <a:cs typeface="Calibri" pitchFamily="34" charset="0"/>
              </a:endParaRPr>
            </a:p>
          </p:txBody>
        </p:sp>
      </p:grpSp>
    </p:spTree>
    <p:extLst>
      <p:ext uri="{BB962C8B-B14F-4D97-AF65-F5344CB8AC3E}">
        <p14:creationId xmlns:p14="http://schemas.microsoft.com/office/powerpoint/2010/main" val="260104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18053" y="278130"/>
            <a:ext cx="4315972" cy="633862"/>
          </a:xfrm>
        </p:spPr>
        <p:txBody>
          <a:bodyPr/>
          <a:lstStyle/>
          <a:p>
            <a:pPr algn="l"/>
            <a:r>
              <a:rPr lang="fr-CA" sz="3000" dirty="0"/>
              <a:t>Séquence d’enseignement</a:t>
            </a:r>
          </a:p>
        </p:txBody>
      </p:sp>
      <p:sp>
        <p:nvSpPr>
          <p:cNvPr id="13" name="Espace réservé du numéro de diapositive 1"/>
          <p:cNvSpPr>
            <a:spLocks noGrp="1"/>
          </p:cNvSpPr>
          <p:nvPr>
            <p:ph type="sldNum" sz="quarter" idx="12"/>
            <p:custDataLst>
              <p:tags r:id="rId2"/>
            </p:custDataLst>
          </p:nvPr>
        </p:nvSpPr>
        <p:spPr>
          <a:xfrm>
            <a:off x="5745708" y="8008203"/>
            <a:ext cx="1112292" cy="1135797"/>
          </a:xfrm>
        </p:spPr>
        <p:txBody>
          <a:bodyPr/>
          <a:lstStyle/>
          <a:p>
            <a:fld id="{027FB875-5C85-AB42-9DC5-178568A424B8}" type="slidenum">
              <a:rPr lang="en-US" smtClean="0"/>
              <a:pPr/>
              <a:t>4</a:t>
            </a:fld>
            <a:endParaRPr lang="en-US" dirty="0"/>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val="2145282430"/>
              </p:ext>
            </p:extLst>
          </p:nvPr>
        </p:nvGraphicFramePr>
        <p:xfrm>
          <a:off x="66573" y="1184539"/>
          <a:ext cx="6715226" cy="5913120"/>
        </p:xfrm>
        <a:graphic>
          <a:graphicData uri="http://schemas.openxmlformats.org/drawingml/2006/table">
            <a:tbl>
              <a:tblPr firstRow="1" bandRow="1">
                <a:tableStyleId>{5C22544A-7EE6-4342-B048-85BDC9FD1C3A}</a:tableStyleId>
              </a:tblPr>
              <a:tblGrid>
                <a:gridCol w="450042">
                  <a:extLst>
                    <a:ext uri="{9D8B030D-6E8A-4147-A177-3AD203B41FA5}">
                      <a16:colId xmlns:a16="http://schemas.microsoft.com/office/drawing/2014/main" val="20000"/>
                    </a:ext>
                  </a:extLst>
                </a:gridCol>
                <a:gridCol w="1462534">
                  <a:extLst>
                    <a:ext uri="{9D8B030D-6E8A-4147-A177-3AD203B41FA5}">
                      <a16:colId xmlns:a16="http://schemas.microsoft.com/office/drawing/2014/main" val="20001"/>
                    </a:ext>
                  </a:extLst>
                </a:gridCol>
                <a:gridCol w="2829071">
                  <a:extLst>
                    <a:ext uri="{9D8B030D-6E8A-4147-A177-3AD203B41FA5}">
                      <a16:colId xmlns:a16="http://schemas.microsoft.com/office/drawing/2014/main" val="20002"/>
                    </a:ext>
                  </a:extLst>
                </a:gridCol>
                <a:gridCol w="572362">
                  <a:extLst>
                    <a:ext uri="{9D8B030D-6E8A-4147-A177-3AD203B41FA5}">
                      <a16:colId xmlns:a16="http://schemas.microsoft.com/office/drawing/2014/main" val="20003"/>
                    </a:ext>
                  </a:extLst>
                </a:gridCol>
                <a:gridCol w="662982">
                  <a:extLst>
                    <a:ext uri="{9D8B030D-6E8A-4147-A177-3AD203B41FA5}">
                      <a16:colId xmlns:a16="http://schemas.microsoft.com/office/drawing/2014/main" val="342826363"/>
                    </a:ext>
                  </a:extLst>
                </a:gridCol>
                <a:gridCol w="738235">
                  <a:extLst>
                    <a:ext uri="{9D8B030D-6E8A-4147-A177-3AD203B41FA5}">
                      <a16:colId xmlns:a16="http://schemas.microsoft.com/office/drawing/2014/main" val="20005"/>
                    </a:ext>
                  </a:extLst>
                </a:gridCol>
              </a:tblGrid>
              <a:tr h="277992">
                <a:tc gridSpan="2">
                  <a:txBody>
                    <a:bodyPr/>
                    <a:lstStyle/>
                    <a:p>
                      <a:pPr algn="ctr"/>
                      <a:r>
                        <a:rPr lang="fr-FR" sz="1200" dirty="0"/>
                        <a:t>Nom</a:t>
                      </a:r>
                      <a:r>
                        <a:rPr lang="fr-FR" sz="1200" baseline="0" dirty="0"/>
                        <a:t> </a:t>
                      </a:r>
                      <a:endParaRPr lang="fr-FR" sz="1200" dirty="0">
                        <a:latin typeface="Calibri" pitchFamily="34" charset="0"/>
                        <a:cs typeface="Calibri" pitchFamily="34" charset="0"/>
                      </a:endParaRPr>
                    </a:p>
                  </a:txBody>
                  <a:tcPr anchor="ctr"/>
                </a:tc>
                <a:tc hMerge="1">
                  <a:txBody>
                    <a:bodyPr/>
                    <a:lstStyle/>
                    <a:p>
                      <a:endParaRPr lang="fr-FR"/>
                    </a:p>
                  </a:txBody>
                  <a:tcPr/>
                </a:tc>
                <a:tc>
                  <a:txBody>
                    <a:bodyPr/>
                    <a:lstStyle/>
                    <a:p>
                      <a:pPr algn="ctr"/>
                      <a:r>
                        <a:rPr lang="fr-FR" sz="1200" dirty="0"/>
                        <a:t>Description</a:t>
                      </a:r>
                      <a:endParaRPr lang="fr-FR" sz="1200" dirty="0">
                        <a:latin typeface="Calibri" pitchFamily="34" charset="0"/>
                        <a:cs typeface="Calibri" pitchFamily="34" charset="0"/>
                      </a:endParaRPr>
                    </a:p>
                  </a:txBody>
                  <a:tcPr anchor="ctr"/>
                </a:tc>
                <a:tc>
                  <a:txBody>
                    <a:bodyPr/>
                    <a:lstStyle/>
                    <a:p>
                      <a:pPr algn="ctr"/>
                      <a:r>
                        <a:rPr lang="fr-FR" sz="1200" dirty="0"/>
                        <a:t>Durée</a:t>
                      </a:r>
                    </a:p>
                    <a:p>
                      <a:pPr algn="ctr"/>
                      <a:r>
                        <a:rPr lang="fr-CA" sz="1200" dirty="0"/>
                        <a:t>(min)</a:t>
                      </a:r>
                      <a:endParaRPr lang="fr-FR" sz="1200" dirty="0">
                        <a:latin typeface="Calibri" pitchFamily="34" charset="0"/>
                        <a:cs typeface="Calibri" pitchFamily="34" charset="0"/>
                      </a:endParaRPr>
                    </a:p>
                  </a:txBody>
                  <a:tcPr marL="36000" marR="36000" anchor="ctr"/>
                </a:tc>
                <a:tc>
                  <a:txBody>
                    <a:bodyPr/>
                    <a:lstStyle/>
                    <a:p>
                      <a:pPr algn="ctr"/>
                      <a:r>
                        <a:rPr lang="fr-FR" sz="1200" dirty="0"/>
                        <a:t>Fiche</a:t>
                      </a:r>
                    </a:p>
                    <a:p>
                      <a:pPr algn="ctr"/>
                      <a:r>
                        <a:rPr lang="fr-CA" sz="1200" dirty="0">
                          <a:latin typeface="+mn-lt"/>
                          <a:cs typeface="+mn-cs"/>
                        </a:rPr>
                        <a:t>TNI</a:t>
                      </a:r>
                      <a:endParaRPr lang="fr-FR" sz="1200" dirty="0">
                        <a:latin typeface="Calibri" pitchFamily="34" charset="0"/>
                        <a:cs typeface="Calibri" pitchFamily="34" charset="0"/>
                      </a:endParaRPr>
                    </a:p>
                  </a:txBody>
                  <a:tcPr marL="36000" marR="36000" anchor="ctr"/>
                </a:tc>
                <a:tc>
                  <a:txBody>
                    <a:bodyPr/>
                    <a:lstStyle/>
                    <a:p>
                      <a:pPr algn="ctr"/>
                      <a:r>
                        <a:rPr lang="fr-FR" sz="1200" dirty="0"/>
                        <a:t>Fiche imprimée</a:t>
                      </a:r>
                      <a:endParaRPr lang="fr-FR" sz="1200" dirty="0">
                        <a:latin typeface="Calibri" pitchFamily="34" charset="0"/>
                        <a:cs typeface="Calibri" pitchFamily="34" charset="0"/>
                      </a:endParaRPr>
                    </a:p>
                  </a:txBody>
                  <a:tcPr marL="36000" marR="36000" anchor="ctr"/>
                </a:tc>
                <a:extLst>
                  <a:ext uri="{0D108BD9-81ED-4DB2-BD59-A6C34878D82A}">
                    <a16:rowId xmlns:a16="http://schemas.microsoft.com/office/drawing/2014/main" val="10000"/>
                  </a:ext>
                </a:extLst>
              </a:tr>
              <a:tr h="277992">
                <a:tc>
                  <a:txBody>
                    <a:bodyPr/>
                    <a:lstStyle/>
                    <a:p>
                      <a:pPr algn="ctr"/>
                      <a:endParaRPr lang="fr-FR" sz="1200" dirty="0">
                        <a:latin typeface="Calibri" pitchFamily="34" charset="0"/>
                        <a:cs typeface="Calibri" pitchFamily="34" charset="0"/>
                      </a:endParaRPr>
                    </a:p>
                  </a:txBody>
                  <a:tcPr anchor="ctr"/>
                </a:tc>
                <a:tc>
                  <a:txBody>
                    <a:bodyPr/>
                    <a:lstStyle/>
                    <a:p>
                      <a:pPr algn="l"/>
                      <a:r>
                        <a:rPr lang="fr-FR" sz="1200" dirty="0"/>
                        <a:t>Préalables mathématiques</a:t>
                      </a:r>
                      <a:endParaRPr lang="fr-FR" sz="1200" dirty="0">
                        <a:latin typeface="Calibri" pitchFamily="34" charset="0"/>
                        <a:cs typeface="Calibri" pitchFamily="34" charset="0"/>
                      </a:endParaRPr>
                    </a:p>
                  </a:txBody>
                  <a:tcPr anchor="ctr"/>
                </a:tc>
                <a:tc>
                  <a:txBody>
                    <a:bodyPr/>
                    <a:lstStyle/>
                    <a:p>
                      <a:pPr algn="l"/>
                      <a:r>
                        <a:rPr lang="fr-FR" sz="1200" dirty="0"/>
                        <a:t>Rappels et exercices sur la construction et l’interprétation du diagramme à bandes</a:t>
                      </a:r>
                      <a:endParaRPr lang="fr-FR" sz="1200" dirty="0">
                        <a:latin typeface="Calibri" pitchFamily="34" charset="0"/>
                        <a:cs typeface="Calibri" pitchFamily="34" charset="0"/>
                      </a:endParaRPr>
                    </a:p>
                  </a:txBody>
                  <a:tcPr anchor="ctr"/>
                </a:tc>
                <a:tc>
                  <a:txBody>
                    <a:bodyPr/>
                    <a:lstStyle/>
                    <a:p>
                      <a:pPr algn="ctr"/>
                      <a:r>
                        <a:rPr lang="fr-FR" sz="1200" dirty="0"/>
                        <a:t>30</a:t>
                      </a:r>
                      <a:endParaRPr lang="fr-FR" sz="1200" dirty="0">
                        <a:latin typeface="Calibri" pitchFamily="34" charset="0"/>
                        <a:cs typeface="Calibri" pitchFamily="34" charset="0"/>
                      </a:endParaRPr>
                    </a:p>
                  </a:txBody>
                  <a:tcPr marL="36000" marR="36000" anchor="ctr"/>
                </a:tc>
                <a:tc>
                  <a:txBody>
                    <a:bodyPr/>
                    <a:lstStyle/>
                    <a:p>
                      <a:pPr algn="ctr"/>
                      <a:endParaRPr lang="fr-FR" sz="1200" dirty="0">
                        <a:latin typeface="Calibri" pitchFamily="34" charset="0"/>
                        <a:cs typeface="Calibri" pitchFamily="34" charset="0"/>
                      </a:endParaRPr>
                    </a:p>
                  </a:txBody>
                  <a:tcPr marL="36000" marR="36000" anchor="ctr"/>
                </a:tc>
                <a:tc>
                  <a:txBody>
                    <a:bodyPr/>
                    <a:lstStyle/>
                    <a:p>
                      <a:pPr algn="ctr"/>
                      <a:endParaRPr lang="fr-FR" sz="1200" dirty="0">
                        <a:latin typeface="Calibri" pitchFamily="34" charset="0"/>
                        <a:cs typeface="Calibri" pitchFamily="34" charset="0"/>
                      </a:endParaRPr>
                    </a:p>
                  </a:txBody>
                  <a:tcPr marL="36000" marR="36000" anchor="ctr"/>
                </a:tc>
                <a:extLst>
                  <a:ext uri="{0D108BD9-81ED-4DB2-BD59-A6C34878D82A}">
                    <a16:rowId xmlns:a16="http://schemas.microsoft.com/office/drawing/2014/main" val="16701037"/>
                  </a:ext>
                </a:extLst>
              </a:tr>
              <a:tr h="166795">
                <a:tc gridSpan="6">
                  <a:txBody>
                    <a:bodyPr/>
                    <a:lstStyle/>
                    <a:p>
                      <a:pPr marL="0" algn="ctr" defTabSz="914400" rtl="0" eaLnBrk="1" latinLnBrk="0" hangingPunct="1"/>
                      <a:r>
                        <a:rPr lang="fr-FR" sz="1200" kern="1200" dirty="0"/>
                        <a:t> </a:t>
                      </a:r>
                      <a:r>
                        <a:rPr lang="fr-FR" sz="1200" b="1" kern="1200" dirty="0"/>
                        <a:t>Amorce</a:t>
                      </a:r>
                      <a:endParaRPr lang="fr-FR" sz="1200" b="1" kern="1200" dirty="0">
                        <a:solidFill>
                          <a:schemeClr val="bg1"/>
                        </a:solidFill>
                        <a:latin typeface="Calibri" pitchFamily="34" charset="0"/>
                        <a:ea typeface="+mn-ea"/>
                        <a:cs typeface="Calibri" pitchFamily="34" charset="0"/>
                      </a:endParaRPr>
                    </a:p>
                  </a:txBody>
                  <a:tcPr anchor="ctr"/>
                </a:tc>
                <a:tc hMerge="1">
                  <a:txBody>
                    <a:bodyPr/>
                    <a:lstStyle/>
                    <a:p>
                      <a:endParaRPr lang="fr-FR"/>
                    </a:p>
                  </a:txBody>
                  <a:tcPr/>
                </a:tc>
                <a:tc hMerge="1">
                  <a:txBody>
                    <a:bodyPr/>
                    <a:lstStyle/>
                    <a:p>
                      <a:endParaRPr lang="fr-FR" sz="1200" dirty="0"/>
                    </a:p>
                  </a:txBody>
                  <a:tcPr/>
                </a:tc>
                <a:tc hMerge="1">
                  <a:txBody>
                    <a:bodyPr/>
                    <a:lstStyle/>
                    <a:p>
                      <a:endParaRPr lang="fr-FR"/>
                    </a:p>
                  </a:txBody>
                  <a:tcPr/>
                </a:tc>
                <a:tc hMerge="1">
                  <a:txBody>
                    <a:bodyPr/>
                    <a:lstStyle/>
                    <a:p>
                      <a:endParaRPr lang="fr-CA"/>
                    </a:p>
                  </a:txBody>
                  <a:tcPr/>
                </a:tc>
                <a:tc hMerge="1">
                  <a:txBody>
                    <a:bodyPr/>
                    <a:lstStyle/>
                    <a:p>
                      <a:endParaRPr lang="fr-FR"/>
                    </a:p>
                  </a:txBody>
                  <a:tcPr/>
                </a:tc>
                <a:extLst>
                  <a:ext uri="{0D108BD9-81ED-4DB2-BD59-A6C34878D82A}">
                    <a16:rowId xmlns:a16="http://schemas.microsoft.com/office/drawing/2014/main" val="10001"/>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1</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Qu’est-ce que la météorologie ?</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l"/>
                      <a:r>
                        <a:rPr lang="fr-FR" sz="1200" kern="1200" dirty="0"/>
                        <a:t>Discussion sur la météo. </a:t>
                      </a:r>
                      <a:r>
                        <a:rPr lang="fr-FR" sz="1200" kern="1200" baseline="0" dirty="0"/>
                        <a:t>P</a:t>
                      </a:r>
                      <a:r>
                        <a:rPr lang="fr-FR" sz="1200" kern="1200" dirty="0"/>
                        <a:t>résentation des outils pour la collecte de données.</a:t>
                      </a:r>
                      <a:endParaRPr lang="fr-FR" sz="1200" dirty="0">
                        <a:latin typeface="Calibri" pitchFamily="34" charset="0"/>
                        <a:cs typeface="Calibri" pitchFamily="34" charset="0"/>
                      </a:endParaRPr>
                    </a:p>
                  </a:txBody>
                  <a:tcPr anchor="ctr"/>
                </a:tc>
                <a:tc>
                  <a:txBody>
                    <a:bodyPr/>
                    <a:lstStyle/>
                    <a:p>
                      <a:pPr algn="ctr"/>
                      <a:r>
                        <a:rPr lang="fr-FR" sz="1200" kern="1200" dirty="0"/>
                        <a:t>60</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CA" sz="1200" kern="1200" dirty="0">
                          <a:solidFill>
                            <a:schemeClr val="dk1"/>
                          </a:solidFill>
                          <a:latin typeface="Calibri" pitchFamily="34" charset="0"/>
                          <a:ea typeface="+mn-ea"/>
                          <a:cs typeface="Calibri" pitchFamily="34" charset="0"/>
                        </a:rPr>
                        <a:t>A</a:t>
                      </a:r>
                      <a:endParaRPr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2"/>
                  </a:ext>
                </a:extLst>
              </a:tr>
              <a:tr h="217133">
                <a:tc gridSpan="6">
                  <a:txBody>
                    <a:bodyPr/>
                    <a:lstStyle/>
                    <a:p>
                      <a:pPr marL="0" algn="ctr" defTabSz="914400" rtl="0" eaLnBrk="1" latinLnBrk="0" hangingPunct="1"/>
                      <a:r>
                        <a:rPr lang="fr-FR" sz="1200" b="1" kern="1200" dirty="0"/>
                        <a:t>Réalisations</a:t>
                      </a:r>
                      <a:endParaRPr lang="fr-FR" sz="1200" b="1" kern="1200" dirty="0">
                        <a:solidFill>
                          <a:schemeClr val="bg1"/>
                        </a:solidFill>
                        <a:latin typeface="Calibri" pitchFamily="34" charset="0"/>
                        <a:ea typeface="+mn-ea"/>
                        <a:cs typeface="Calibri" pitchFamily="34" charset="0"/>
                      </a:endParaRPr>
                    </a:p>
                  </a:txBody>
                  <a:tcPr anchor="ctr"/>
                </a:tc>
                <a:tc hMerge="1">
                  <a:txBody>
                    <a:bodyPr/>
                    <a:lstStyle/>
                    <a:p>
                      <a:endParaRPr lang="fr-FR"/>
                    </a:p>
                  </a:txBody>
                  <a:tcPr/>
                </a:tc>
                <a:tc hMerge="1">
                  <a:txBody>
                    <a:bodyPr/>
                    <a:lstStyle/>
                    <a:p>
                      <a:pPr algn="ctr"/>
                      <a:endParaRPr lang="fr-FR" sz="1200" dirty="0"/>
                    </a:p>
                  </a:txBody>
                  <a:tcPr/>
                </a:tc>
                <a:tc hMerge="1">
                  <a:txBody>
                    <a:bodyPr/>
                    <a:lstStyle/>
                    <a:p>
                      <a:endParaRPr lang="fr-FR"/>
                    </a:p>
                  </a:txBody>
                  <a:tcPr/>
                </a:tc>
                <a:tc hMerge="1">
                  <a:txBody>
                    <a:bodyPr/>
                    <a:lstStyle/>
                    <a:p>
                      <a:endParaRPr lang="fr-CA"/>
                    </a:p>
                  </a:txBody>
                  <a:tcPr/>
                </a:tc>
                <a:tc hMerge="1">
                  <a:txBody>
                    <a:bodyPr/>
                    <a:lstStyle/>
                    <a:p>
                      <a:endParaRPr lang="fr-FR"/>
                    </a:p>
                  </a:txBody>
                  <a:tcPr/>
                </a:tc>
                <a:extLst>
                  <a:ext uri="{0D108BD9-81ED-4DB2-BD59-A6C34878D82A}">
                    <a16:rowId xmlns:a16="http://schemas.microsoft.com/office/drawing/2014/main" val="10003"/>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2</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Le thermomètre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Découverte et utilisation du thermomètre.</a:t>
                      </a:r>
                      <a:endParaRPr lang="fr-FR" sz="1200" dirty="0">
                        <a:latin typeface="Calibri" pitchFamily="34" charset="0"/>
                        <a:cs typeface="Calibri" pitchFamily="34" charset="0"/>
                      </a:endParaRPr>
                    </a:p>
                  </a:txBody>
                  <a:tcPr anchor="ctr"/>
                </a:tc>
                <a:tc>
                  <a:txBody>
                    <a:bodyPr/>
                    <a:lstStyle/>
                    <a:p>
                      <a:pPr marL="0" algn="ctr" defTabSz="914400" rtl="0" eaLnBrk="1" latinLnBrk="0" hangingPunct="1"/>
                      <a:r>
                        <a:rPr lang="fr-FR" sz="1200" kern="1200" dirty="0"/>
                        <a:t>30</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endParaRPr lang="fr-FR" sz="1200" dirty="0">
                        <a:latin typeface="Calibri" pitchFamily="34" charset="0"/>
                        <a:cs typeface="Calibri" pitchFamily="34" charset="0"/>
                      </a:endParaRPr>
                    </a:p>
                  </a:txBody>
                  <a:tcPr anchor="ctr"/>
                </a:tc>
                <a:tc>
                  <a:txBody>
                    <a:bodyPr/>
                    <a:lstStyle/>
                    <a:p>
                      <a:pPr algn="ctr"/>
                      <a:r>
                        <a:rPr lang="fr-CA" sz="1200" dirty="0">
                          <a:latin typeface="Calibri" pitchFamily="34" charset="0"/>
                          <a:cs typeface="Calibri" pitchFamily="34" charset="0"/>
                        </a:rPr>
                        <a:t>B</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5"/>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3</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Le pluviomètre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t>Découverte et utilisation du pluviomètre.</a:t>
                      </a:r>
                      <a:endParaRPr lang="fr-FR" sz="1200" dirty="0">
                        <a:latin typeface="Calibri" pitchFamily="34" charset="0"/>
                        <a:cs typeface="Calibri" pitchFamily="34" charset="0"/>
                      </a:endParaRPr>
                    </a:p>
                  </a:txBody>
                  <a:tcPr anchor="ctr"/>
                </a:tc>
                <a:tc>
                  <a:txBody>
                    <a:bodyPr/>
                    <a:lstStyle/>
                    <a:p>
                      <a:pPr marL="0" algn="ctr" defTabSz="914400" rtl="0" eaLnBrk="1" latinLnBrk="0" hangingPunct="1"/>
                      <a:r>
                        <a:rPr lang="fr-FR" sz="1200" kern="1200" dirty="0"/>
                        <a:t>25</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CA" sz="1200" dirty="0">
                          <a:latin typeface="Calibri" pitchFamily="34" charset="0"/>
                          <a:cs typeface="Calibri" pitchFamily="34" charset="0"/>
                        </a:rPr>
                        <a:t>1</a:t>
                      </a:r>
                      <a:endParaRPr lang="fr-FR" sz="1200" dirty="0">
                        <a:latin typeface="Calibri" pitchFamily="34" charset="0"/>
                        <a:cs typeface="Calibri" pitchFamily="34" charset="0"/>
                      </a:endParaRPr>
                    </a:p>
                  </a:txBody>
                  <a:tcPr anchor="ctr"/>
                </a:tc>
                <a:tc>
                  <a:txBody>
                    <a:bodyPr/>
                    <a:lstStyle/>
                    <a:p>
                      <a:pPr algn="ct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720163396"/>
                  </a:ext>
                </a:extLst>
              </a:tr>
              <a:tr h="1876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4</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La girouette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Découverte et utilisation de la girouette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algn="ctr" defTabSz="914400" rtl="0" eaLnBrk="1" latinLnBrk="0" hangingPunct="1"/>
                      <a:r>
                        <a:rPr lang="fr-FR" sz="1200" kern="1200" dirty="0"/>
                        <a:t>35</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CA" sz="1200" dirty="0">
                          <a:latin typeface="Calibri" pitchFamily="34" charset="0"/>
                          <a:cs typeface="Calibri" pitchFamily="34" charset="0"/>
                        </a:rPr>
                        <a:t>2</a:t>
                      </a:r>
                      <a:endParaRPr lang="fr-FR" sz="1200" dirty="0">
                        <a:latin typeface="Calibri" pitchFamily="34" charset="0"/>
                        <a:cs typeface="Calibri" pitchFamily="34" charset="0"/>
                      </a:endParaRPr>
                    </a:p>
                  </a:txBody>
                  <a:tcPr anchor="ctr"/>
                </a:tc>
                <a:tc>
                  <a:txBody>
                    <a:bodyPr/>
                    <a:lstStyle/>
                    <a:p>
                      <a:pPr algn="ct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8"/>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5</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L’anémomètre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Découverte et utilisation de l’anémomètre.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40</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CA" sz="1200" dirty="0">
                          <a:latin typeface="Calibri" pitchFamily="34" charset="0"/>
                          <a:cs typeface="Calibri" pitchFamily="34" charset="0"/>
                        </a:rPr>
                        <a:t>3</a:t>
                      </a:r>
                      <a:endParaRPr lang="fr-FR" sz="1200" dirty="0">
                        <a:latin typeface="Calibri" pitchFamily="34" charset="0"/>
                        <a:cs typeface="Calibri" pitchFamily="34" charset="0"/>
                      </a:endParaRPr>
                    </a:p>
                  </a:txBody>
                  <a:tcPr anchor="ctr"/>
                </a:tc>
                <a:tc>
                  <a:txBody>
                    <a:bodyPr/>
                    <a:lstStyle/>
                    <a:p>
                      <a:pPr algn="ct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3788534182"/>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6</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Prise de mesures</a:t>
                      </a:r>
                      <a:endParaRPr lang="fr-FR" sz="1200" b="0" kern="1200" dirty="0">
                        <a:solidFill>
                          <a:schemeClr val="tx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Collecte de </a:t>
                      </a:r>
                      <a:r>
                        <a:rPr lang="fr-FR" sz="1200" kern="1200"/>
                        <a:t>données météorologiques.</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kern="1200" dirty="0"/>
                        <a:t>Selon méthode</a:t>
                      </a:r>
                      <a:endParaRPr lang="fr-FR" sz="8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CA" sz="1200" kern="1200" dirty="0">
                          <a:solidFill>
                            <a:schemeClr val="dk1"/>
                          </a:solidFill>
                          <a:latin typeface="Calibri" pitchFamily="34" charset="0"/>
                          <a:ea typeface="+mn-ea"/>
                          <a:cs typeface="Calibri" pitchFamily="34" charset="0"/>
                        </a:rPr>
                        <a:t>C</a:t>
                      </a:r>
                      <a:endParaRPr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641139861"/>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7</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Préparation math : Le diagramme à ligne brisée</a:t>
                      </a:r>
                      <a:endParaRPr lang="fr-FR" sz="1200" b="0" kern="1200" dirty="0">
                        <a:solidFill>
                          <a:schemeClr val="tx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Identification, construction et interprétation du diagramme à ligne brisée</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25</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CA" sz="1200" kern="1200" dirty="0">
                          <a:solidFill>
                            <a:schemeClr val="dk1"/>
                          </a:solidFill>
                          <a:latin typeface="+mn-lt"/>
                          <a:ea typeface="+mn-ea"/>
                          <a:cs typeface="+mn-cs"/>
                        </a:rPr>
                        <a:t>D</a:t>
                      </a:r>
                      <a:endParaRPr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2603159982"/>
                  </a:ext>
                </a:extLst>
              </a:tr>
              <a:tr h="217133">
                <a:tc gridSpan="6">
                  <a:txBody>
                    <a:bodyPr/>
                    <a:lstStyle/>
                    <a:p>
                      <a:pPr marL="0" algn="ctr" defTabSz="914400" rtl="0" eaLnBrk="1" latinLnBrk="0" hangingPunct="1"/>
                      <a:r>
                        <a:rPr lang="fr-FR" sz="1200" b="1" kern="1200" dirty="0"/>
                        <a:t>Intégration des acquis</a:t>
                      </a:r>
                      <a:endParaRPr lang="fr-FR" sz="1200" b="1" kern="1200" dirty="0">
                        <a:solidFill>
                          <a:schemeClr val="bg1"/>
                        </a:solidFill>
                        <a:latin typeface="Calibri" pitchFamily="34" charset="0"/>
                        <a:ea typeface="+mn-ea"/>
                        <a:cs typeface="Calibri" pitchFamily="34" charset="0"/>
                      </a:endParaRPr>
                    </a:p>
                  </a:txBody>
                  <a:tcPr anchor="ctr"/>
                </a:tc>
                <a:tc hMerge="1">
                  <a:txBody>
                    <a:bodyPr/>
                    <a:lstStyle/>
                    <a:p>
                      <a:endParaRPr lang="fr-FR"/>
                    </a:p>
                  </a:txBody>
                  <a:tcPr/>
                </a:tc>
                <a:tc hMerge="1">
                  <a:txBody>
                    <a:bodyPr/>
                    <a:lstStyle/>
                    <a:p>
                      <a:pPr algn="ctr"/>
                      <a:endParaRPr lang="fr-FR" sz="1200" dirty="0"/>
                    </a:p>
                  </a:txBody>
                  <a:tcPr/>
                </a:tc>
                <a:tc hMerge="1">
                  <a:txBody>
                    <a:bodyPr/>
                    <a:lstStyle/>
                    <a:p>
                      <a:endParaRPr lang="fr-FR"/>
                    </a:p>
                  </a:txBody>
                  <a:tcPr/>
                </a:tc>
                <a:tc hMerge="1">
                  <a:txBody>
                    <a:bodyPr/>
                    <a:lstStyle/>
                    <a:p>
                      <a:endParaRPr lang="fr-CA"/>
                    </a:p>
                  </a:txBody>
                  <a:tcPr/>
                </a:tc>
                <a:tc hMerge="1">
                  <a:txBody>
                    <a:bodyPr/>
                    <a:lstStyle/>
                    <a:p>
                      <a:endParaRPr lang="fr-FR"/>
                    </a:p>
                  </a:txBody>
                  <a:tcPr/>
                </a:tc>
                <a:extLst>
                  <a:ext uri="{0D108BD9-81ED-4DB2-BD59-A6C34878D82A}">
                    <a16:rowId xmlns:a16="http://schemas.microsoft.com/office/drawing/2014/main" val="10006"/>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 8</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Synthèse et résultats</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Représentation des données dans des diagrammes à bandes et à ligne brisée. Interprétation des données à partir de ces diagrammes.</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60</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C,</a:t>
                      </a:r>
                      <a:r>
                        <a:rPr lang="fr-FR" sz="1200" kern="1200" baseline="0" dirty="0"/>
                        <a:t> </a:t>
                      </a:r>
                      <a:r>
                        <a:rPr lang="fr-FR" sz="1200" kern="1200" dirty="0"/>
                        <a:t>E,</a:t>
                      </a:r>
                      <a:r>
                        <a:rPr lang="fr-FR" sz="1200" kern="1200" baseline="0" dirty="0"/>
                        <a:t> </a:t>
                      </a:r>
                      <a:r>
                        <a:rPr lang="fr-FR" sz="1200" kern="1200" dirty="0"/>
                        <a:t>F</a:t>
                      </a:r>
                      <a:r>
                        <a:rPr lang="fr-FR" sz="1200" kern="1200" baseline="0" dirty="0"/>
                        <a:t>, </a:t>
                      </a:r>
                      <a:r>
                        <a:rPr lang="fr-FR" sz="1200" kern="1200" dirty="0"/>
                        <a:t>G</a:t>
                      </a:r>
                      <a:endParaRPr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7"/>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9</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Objectivation et réinvestissement</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t>Retour sur le lien entre les sciences et les mathématiques. Réutilisation des connaissances.</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kern="1200" dirty="0"/>
                        <a:t>20</a:t>
                      </a:r>
                      <a:endParaRPr lang="fr-FR" sz="1200" kern="1200" dirty="0">
                        <a:solidFill>
                          <a:schemeClr val="dk1"/>
                        </a:solidFill>
                        <a:latin typeface="Calibri" pitchFamily="34" charset="0"/>
                        <a:ea typeface="+mn-ea"/>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dk1"/>
                          </a:solidFill>
                          <a:latin typeface="+mn-lt"/>
                          <a:ea typeface="+mn-ea"/>
                          <a:cs typeface="+mn-cs"/>
                        </a:rPr>
                        <a:t>4</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CA" sz="1200" kern="1200" dirty="0">
                          <a:solidFill>
                            <a:schemeClr val="dk1"/>
                          </a:solidFill>
                          <a:latin typeface="+mn-lt"/>
                          <a:ea typeface="+mn-ea"/>
                          <a:cs typeface="+mn-cs"/>
                        </a:rPr>
                        <a:t>H</a:t>
                      </a:r>
                      <a:endParaRPr lang="fr-FR" sz="120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920618788"/>
                  </a:ext>
                </a:extLst>
              </a:tr>
            </a:tbl>
          </a:graphicData>
        </a:graphic>
      </p:graphicFrame>
      <p:pic>
        <p:nvPicPr>
          <p:cNvPr id="6" name="Picture 4" descr="Mathematik, Sig, Summe">
            <a:extLst>
              <a:ext uri="{FF2B5EF4-FFF2-40B4-BE49-F238E27FC236}">
                <a16:creationId xmlns:a16="http://schemas.microsoft.com/office/drawing/2014/main" id="{C1DA63A3-6795-434F-8231-FDB921DD80BA}"/>
              </a:ext>
            </a:extLst>
          </p:cNvPr>
          <p:cNvPicPr>
            <a:picLocks noChangeAspect="1" noChangeArrowheads="1"/>
          </p:cNvPicPr>
          <p:nvPr>
            <p:custDataLst>
              <p:tags r:id="rId4"/>
            </p:custDataLst>
          </p:nvPr>
        </p:nvPicPr>
        <p:blipFill>
          <a:blip r:embed="rId12"/>
          <a:srcRect/>
          <a:stretch>
            <a:fillRect/>
          </a:stretch>
        </p:blipFill>
        <p:spPr bwMode="auto">
          <a:xfrm rot="5400000">
            <a:off x="178310" y="7476595"/>
            <a:ext cx="338739" cy="343510"/>
          </a:xfrm>
          <a:prstGeom prst="rect">
            <a:avLst/>
          </a:prstGeom>
          <a:noFill/>
        </p:spPr>
      </p:pic>
      <p:grpSp>
        <p:nvGrpSpPr>
          <p:cNvPr id="8" name="Groupe 7">
            <a:extLst>
              <a:ext uri="{FF2B5EF4-FFF2-40B4-BE49-F238E27FC236}">
                <a16:creationId xmlns:a16="http://schemas.microsoft.com/office/drawing/2014/main" id="{45B446EA-1D1D-1E4A-8A73-85F83C7FB431}"/>
              </a:ext>
            </a:extLst>
          </p:cNvPr>
          <p:cNvGrpSpPr/>
          <p:nvPr>
            <p:custDataLst>
              <p:tags r:id="rId5"/>
            </p:custDataLst>
          </p:nvPr>
        </p:nvGrpSpPr>
        <p:grpSpPr>
          <a:xfrm>
            <a:off x="34122" y="7855758"/>
            <a:ext cx="611571" cy="619488"/>
            <a:chOff x="398511" y="7375861"/>
            <a:chExt cx="846012" cy="839726"/>
          </a:xfrm>
        </p:grpSpPr>
        <p:pic>
          <p:nvPicPr>
            <p:cNvPr id="9" name="Image 8">
              <a:extLst>
                <a:ext uri="{FF2B5EF4-FFF2-40B4-BE49-F238E27FC236}">
                  <a16:creationId xmlns:a16="http://schemas.microsoft.com/office/drawing/2014/main" id="{8F6444EA-8E14-C244-90D7-5838F1C4CE17}"/>
                </a:ext>
              </a:extLst>
            </p:cNvPr>
            <p:cNvPicPr>
              <a:picLocks noChangeAspect="1"/>
            </p:cNvPicPr>
            <p:nvPr/>
          </p:nvPicPr>
          <p:blipFill>
            <a:blip r:embed="rId13">
              <a:grayscl/>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561419" y="7375861"/>
              <a:ext cx="536575" cy="772510"/>
            </a:xfrm>
            <a:prstGeom prst="rect">
              <a:avLst/>
            </a:prstGeom>
          </p:spPr>
        </p:pic>
        <p:pic>
          <p:nvPicPr>
            <p:cNvPr id="10" name="Picture 4" descr="Mathematik, Sig, Summe">
              <a:extLst>
                <a:ext uri="{FF2B5EF4-FFF2-40B4-BE49-F238E27FC236}">
                  <a16:creationId xmlns:a16="http://schemas.microsoft.com/office/drawing/2014/main" id="{3BCEEAD1-296E-2640-8B01-965B931EC5C8}"/>
                </a:ext>
              </a:extLst>
            </p:cNvPr>
            <p:cNvPicPr>
              <a:picLocks noChangeAspect="1" noChangeArrowheads="1"/>
            </p:cNvPicPr>
            <p:nvPr/>
          </p:nvPicPr>
          <p:blipFill>
            <a:blip r:embed="rId12"/>
            <a:srcRect/>
            <a:stretch>
              <a:fillRect/>
            </a:stretch>
          </p:blipFill>
          <p:spPr bwMode="auto">
            <a:xfrm rot="5400000">
              <a:off x="399817" y="7789385"/>
              <a:ext cx="185423" cy="188035"/>
            </a:xfrm>
            <a:prstGeom prst="rect">
              <a:avLst/>
            </a:prstGeom>
            <a:noFill/>
          </p:spPr>
        </p:pic>
        <p:sp>
          <p:nvSpPr>
            <p:cNvPr id="11" name="ZoneTexte 10">
              <a:extLst>
                <a:ext uri="{FF2B5EF4-FFF2-40B4-BE49-F238E27FC236}">
                  <a16:creationId xmlns:a16="http://schemas.microsoft.com/office/drawing/2014/main" id="{702491E2-2E9A-1B4A-B889-DA716DB45D19}"/>
                </a:ext>
              </a:extLst>
            </p:cNvPr>
            <p:cNvSpPr txBox="1"/>
            <p:nvPr/>
          </p:nvSpPr>
          <p:spPr>
            <a:xfrm>
              <a:off x="864538" y="7673231"/>
              <a:ext cx="379985" cy="542356"/>
            </a:xfrm>
            <a:prstGeom prst="rect">
              <a:avLst/>
            </a:prstGeom>
            <a:noFill/>
          </p:spPr>
          <p:txBody>
            <a:bodyPr wrap="square" rtlCol="0">
              <a:spAutoFit/>
            </a:bodyPr>
            <a:lstStyle/>
            <a:p>
              <a:r>
                <a:rPr lang="fr-CA" sz="2000" b="1" dirty="0">
                  <a:effectLst>
                    <a:outerShdw blurRad="38100" dist="38100" dir="2700000" algn="tl">
                      <a:srgbClr val="000000">
                        <a:alpha val="43137"/>
                      </a:srgbClr>
                    </a:outerShdw>
                  </a:effectLst>
                  <a:latin typeface="Calibri" pitchFamily="34" charset="0"/>
                </a:rPr>
                <a:t>S</a:t>
              </a:r>
            </a:p>
          </p:txBody>
        </p:sp>
      </p:grpSp>
      <p:sp>
        <p:nvSpPr>
          <p:cNvPr id="12" name="Title 3">
            <a:extLst>
              <a:ext uri="{FF2B5EF4-FFF2-40B4-BE49-F238E27FC236}">
                <a16:creationId xmlns:a16="http://schemas.microsoft.com/office/drawing/2014/main" id="{2FE3E825-8264-0146-B179-9BA78D868911}"/>
              </a:ext>
            </a:extLst>
          </p:cNvPr>
          <p:cNvSpPr txBox="1">
            <a:spLocks/>
          </p:cNvSpPr>
          <p:nvPr>
            <p:custDataLst>
              <p:tags r:id="rId6"/>
            </p:custDataLst>
          </p:nvPr>
        </p:nvSpPr>
        <p:spPr>
          <a:xfrm>
            <a:off x="645693" y="7246463"/>
            <a:ext cx="6136106" cy="1805730"/>
          </a:xfrm>
          <a:prstGeom prst="rect">
            <a:avLst/>
          </a:prstGeom>
        </p:spPr>
        <p:txBody>
          <a:bodyPr vert="horz" lIns="91440" tIns="45720" rIns="91440" bIns="45720" rtlCol="0" anchor="ctr">
            <a:noAutofit/>
          </a:bodyPr>
          <a:lstStyle/>
          <a:p>
            <a:pPr defTabSz="914354">
              <a:spcBef>
                <a:spcPct val="0"/>
              </a:spcBef>
              <a:defRPr/>
            </a:pPr>
            <a:r>
              <a:rPr lang="en-US" sz="1100" dirty="0" err="1">
                <a:latin typeface="Calibri" pitchFamily="34" charset="0"/>
              </a:rPr>
              <a:t>Ce</a:t>
            </a:r>
            <a:r>
              <a:rPr lang="en-US" sz="1100" dirty="0">
                <a:latin typeface="Calibri" pitchFamily="34" charset="0"/>
              </a:rPr>
              <a:t> </a:t>
            </a:r>
            <a:r>
              <a:rPr lang="en-US" sz="1100" dirty="0" err="1">
                <a:latin typeface="Calibri" pitchFamily="34" charset="0"/>
              </a:rPr>
              <a:t>symbole</a:t>
            </a:r>
            <a:r>
              <a:rPr lang="en-US" sz="1100" dirty="0">
                <a:latin typeface="Calibri" pitchFamily="34" charset="0"/>
              </a:rPr>
              <a:t> </a:t>
            </a:r>
            <a:r>
              <a:rPr lang="en-US" sz="1100" dirty="0" err="1">
                <a:latin typeface="Calibri" pitchFamily="34" charset="0"/>
              </a:rPr>
              <a:t>signifie</a:t>
            </a:r>
            <a:r>
              <a:rPr lang="en-US" sz="1100" dirty="0">
                <a:latin typeface="Calibri" pitchFamily="34" charset="0"/>
              </a:rPr>
              <a:t> la </a:t>
            </a:r>
            <a:r>
              <a:rPr lang="en-US" sz="1100" dirty="0" err="1">
                <a:latin typeface="Calibri" pitchFamily="34" charset="0"/>
              </a:rPr>
              <a:t>présence</a:t>
            </a:r>
            <a:r>
              <a:rPr lang="en-US" sz="1100" dirty="0">
                <a:latin typeface="Calibri" pitchFamily="34" charset="0"/>
              </a:rPr>
              <a:t> de </a:t>
            </a:r>
            <a:r>
              <a:rPr lang="en-US" sz="1100" dirty="0" err="1">
                <a:latin typeface="Calibri" pitchFamily="34" charset="0"/>
              </a:rPr>
              <a:t>préalables</a:t>
            </a:r>
            <a:r>
              <a:rPr lang="en-US" sz="1100" dirty="0">
                <a:latin typeface="Calibri" pitchFamily="34" charset="0"/>
              </a:rPr>
              <a:t> </a:t>
            </a:r>
            <a:r>
              <a:rPr lang="en-US" sz="1100" dirty="0" err="1">
                <a:latin typeface="Calibri" pitchFamily="34" charset="0"/>
              </a:rPr>
              <a:t>mathématiques</a:t>
            </a:r>
            <a:r>
              <a:rPr lang="en-US" sz="1100" dirty="0">
                <a:latin typeface="Calibri" pitchFamily="34" charset="0"/>
              </a:rPr>
              <a:t>. </a:t>
            </a:r>
            <a:r>
              <a:rPr lang="en-US" sz="1100" b="1" dirty="0" err="1">
                <a:latin typeface="Calibri" pitchFamily="34" charset="0"/>
              </a:rPr>
              <a:t>Ces</a:t>
            </a:r>
            <a:r>
              <a:rPr lang="en-US" sz="1100" b="1" dirty="0">
                <a:latin typeface="Calibri" pitchFamily="34" charset="0"/>
              </a:rPr>
              <a:t> </a:t>
            </a:r>
            <a:r>
              <a:rPr lang="en-US" sz="1100" b="1" dirty="0" err="1">
                <a:latin typeface="Calibri" pitchFamily="34" charset="0"/>
              </a:rPr>
              <a:t>activités</a:t>
            </a:r>
            <a:r>
              <a:rPr lang="en-US" sz="1100" b="1" dirty="0">
                <a:latin typeface="Calibri" pitchFamily="34" charset="0"/>
              </a:rPr>
              <a:t> ne </a:t>
            </a:r>
            <a:r>
              <a:rPr lang="en-US" sz="1100" b="1" dirty="0" err="1">
                <a:latin typeface="Calibri" pitchFamily="34" charset="0"/>
              </a:rPr>
              <a:t>sont</a:t>
            </a:r>
            <a:r>
              <a:rPr lang="en-US" sz="1100" b="1" dirty="0">
                <a:latin typeface="Calibri" pitchFamily="34" charset="0"/>
              </a:rPr>
              <a:t> PAS </a:t>
            </a:r>
            <a:r>
              <a:rPr lang="en-US" sz="1100" b="1" dirty="0" err="1">
                <a:latin typeface="Calibri" pitchFamily="34" charset="0"/>
              </a:rPr>
              <a:t>obligatoires</a:t>
            </a:r>
            <a:r>
              <a:rPr lang="en-US" sz="1100" dirty="0">
                <a:latin typeface="Calibri" pitchFamily="34" charset="0"/>
              </a:rPr>
              <a:t>. Il </a:t>
            </a:r>
            <a:r>
              <a:rPr lang="en-US" sz="1100" dirty="0" err="1">
                <a:latin typeface="Calibri" pitchFamily="34" charset="0"/>
              </a:rPr>
              <a:t>est</a:t>
            </a:r>
            <a:r>
              <a:rPr lang="en-US" sz="1100" dirty="0">
                <a:latin typeface="Calibri" pitchFamily="34" charset="0"/>
              </a:rPr>
              <a:t> </a:t>
            </a:r>
            <a:r>
              <a:rPr lang="en-US" sz="1100" dirty="0" err="1">
                <a:latin typeface="Calibri" pitchFamily="34" charset="0"/>
              </a:rPr>
              <a:t>suggéré</a:t>
            </a:r>
            <a:r>
              <a:rPr lang="en-US" sz="1100" dirty="0">
                <a:latin typeface="Calibri" pitchFamily="34" charset="0"/>
              </a:rPr>
              <a:t> de les </a:t>
            </a:r>
            <a:r>
              <a:rPr lang="en-US" sz="1100" dirty="0" err="1">
                <a:latin typeface="Calibri" pitchFamily="34" charset="0"/>
              </a:rPr>
              <a:t>réaliser</a:t>
            </a:r>
            <a:r>
              <a:rPr lang="en-US" sz="1100" dirty="0">
                <a:latin typeface="Calibri" pitchFamily="34" charset="0"/>
              </a:rPr>
              <a:t> </a:t>
            </a:r>
            <a:r>
              <a:rPr lang="en-US" sz="1100" dirty="0" err="1">
                <a:latin typeface="Calibri" pitchFamily="34" charset="0"/>
              </a:rPr>
              <a:t>avant</a:t>
            </a:r>
            <a:r>
              <a:rPr lang="en-US" sz="1100" dirty="0">
                <a:latin typeface="Calibri" pitchFamily="34" charset="0"/>
              </a:rPr>
              <a:t> </a:t>
            </a:r>
            <a:r>
              <a:rPr lang="en-US" sz="1100" dirty="0" err="1">
                <a:latin typeface="Calibri" pitchFamily="34" charset="0"/>
              </a:rPr>
              <a:t>l’activité</a:t>
            </a:r>
            <a:r>
              <a:rPr lang="en-US" sz="1100" dirty="0">
                <a:latin typeface="Calibri" pitchFamily="34" charset="0"/>
              </a:rPr>
              <a:t> de sciences </a:t>
            </a:r>
            <a:r>
              <a:rPr lang="en-US" sz="1100" dirty="0" err="1">
                <a:latin typeface="Calibri" pitchFamily="34" charset="0"/>
              </a:rPr>
              <a:t>si</a:t>
            </a:r>
            <a:r>
              <a:rPr lang="en-US" sz="1100" dirty="0">
                <a:latin typeface="Calibri" pitchFamily="34" charset="0"/>
              </a:rPr>
              <a:t> </a:t>
            </a:r>
            <a:r>
              <a:rPr lang="en-US" sz="1100" dirty="0" err="1">
                <a:latin typeface="Calibri" pitchFamily="34" charset="0"/>
              </a:rPr>
              <a:t>vous</a:t>
            </a:r>
            <a:r>
              <a:rPr lang="en-US" sz="1100" dirty="0">
                <a:latin typeface="Calibri" pitchFamily="34" charset="0"/>
              </a:rPr>
              <a:t> le </a:t>
            </a:r>
            <a:r>
              <a:rPr lang="en-US" sz="1100" dirty="0" err="1">
                <a:latin typeface="Calibri" pitchFamily="34" charset="0"/>
              </a:rPr>
              <a:t>jugez</a:t>
            </a:r>
            <a:r>
              <a:rPr lang="en-US" sz="1100" dirty="0">
                <a:latin typeface="Calibri" pitchFamily="34" charset="0"/>
              </a:rPr>
              <a:t> </a:t>
            </a:r>
            <a:r>
              <a:rPr lang="en-US" sz="1100" dirty="0" err="1">
                <a:latin typeface="Calibri" pitchFamily="34" charset="0"/>
              </a:rPr>
              <a:t>nécessaire</a:t>
            </a:r>
            <a:r>
              <a:rPr lang="en-US" sz="1100" dirty="0">
                <a:latin typeface="Calibri" pitchFamily="34" charset="0"/>
              </a:rPr>
              <a:t> pour </a:t>
            </a:r>
            <a:r>
              <a:rPr lang="en-US" sz="1100" dirty="0" err="1">
                <a:latin typeface="Calibri" pitchFamily="34" charset="0"/>
              </a:rPr>
              <a:t>vos</a:t>
            </a:r>
            <a:r>
              <a:rPr lang="en-US" sz="1100" dirty="0">
                <a:latin typeface="Calibri" pitchFamily="34" charset="0"/>
              </a:rPr>
              <a:t> </a:t>
            </a:r>
            <a:r>
              <a:rPr lang="en-US" sz="1100" dirty="0" err="1">
                <a:latin typeface="Calibri" pitchFamily="34" charset="0"/>
              </a:rPr>
              <a:t>élèves</a:t>
            </a:r>
            <a:r>
              <a:rPr lang="en-US" sz="1100" dirty="0">
                <a:latin typeface="Calibri" pitchFamily="34" charset="0"/>
              </a:rPr>
              <a:t>. </a:t>
            </a:r>
          </a:p>
          <a:p>
            <a:pPr defTabSz="914354">
              <a:spcBef>
                <a:spcPct val="0"/>
              </a:spcBef>
              <a:defRPr/>
            </a:pPr>
            <a:endParaRPr lang="en-US" sz="1100" dirty="0">
              <a:latin typeface="Calibri" pitchFamily="34" charset="0"/>
              <a:ea typeface="+mj-ea"/>
              <a:cs typeface="+mj-cs"/>
            </a:endParaRPr>
          </a:p>
          <a:p>
            <a:pPr defTabSz="914354">
              <a:spcBef>
                <a:spcPct val="0"/>
              </a:spcBef>
              <a:defRPr/>
            </a:pPr>
            <a:r>
              <a:rPr lang="en-US" sz="1100" dirty="0" err="1">
                <a:latin typeface="Calibri" pitchFamily="34" charset="0"/>
                <a:ea typeface="+mj-ea"/>
                <a:cs typeface="+mj-cs"/>
              </a:rPr>
              <a:t>Vous</a:t>
            </a:r>
            <a:r>
              <a:rPr lang="en-US" sz="1100" dirty="0">
                <a:latin typeface="Calibri" pitchFamily="34" charset="0"/>
                <a:ea typeface="+mj-ea"/>
                <a:cs typeface="+mj-cs"/>
              </a:rPr>
              <a:t> </a:t>
            </a:r>
            <a:r>
              <a:rPr lang="en-US" sz="1100" dirty="0" err="1">
                <a:latin typeface="Calibri" pitchFamily="34" charset="0"/>
                <a:ea typeface="+mj-ea"/>
                <a:cs typeface="+mj-cs"/>
              </a:rPr>
              <a:t>rencontrerez</a:t>
            </a:r>
            <a:r>
              <a:rPr lang="en-US" sz="1100" dirty="0">
                <a:latin typeface="Calibri" pitchFamily="34" charset="0"/>
                <a:ea typeface="+mj-ea"/>
                <a:cs typeface="+mj-cs"/>
              </a:rPr>
              <a:t> </a:t>
            </a:r>
            <a:r>
              <a:rPr lang="en-US" sz="1100" dirty="0" err="1">
                <a:latin typeface="Calibri" pitchFamily="34" charset="0"/>
                <a:ea typeface="+mj-ea"/>
                <a:cs typeface="+mj-cs"/>
              </a:rPr>
              <a:t>ce</a:t>
            </a:r>
            <a:r>
              <a:rPr lang="en-US" sz="1100" dirty="0">
                <a:latin typeface="Calibri" pitchFamily="34" charset="0"/>
                <a:ea typeface="+mj-ea"/>
                <a:cs typeface="+mj-cs"/>
              </a:rPr>
              <a:t> </a:t>
            </a:r>
            <a:r>
              <a:rPr lang="en-US" sz="1100" dirty="0" err="1">
                <a:latin typeface="Calibri" pitchFamily="34" charset="0"/>
                <a:ea typeface="+mj-ea"/>
                <a:cs typeface="+mj-cs"/>
              </a:rPr>
              <a:t>symbole</a:t>
            </a:r>
            <a:r>
              <a:rPr lang="en-US" sz="1100" dirty="0">
                <a:latin typeface="Calibri" pitchFamily="34" charset="0"/>
                <a:ea typeface="+mj-ea"/>
                <a:cs typeface="+mj-cs"/>
              </a:rPr>
              <a:t> </a:t>
            </a:r>
            <a:r>
              <a:rPr lang="en-US" sz="1100" dirty="0" err="1">
                <a:latin typeface="Calibri" pitchFamily="34" charset="0"/>
                <a:ea typeface="+mj-ea"/>
                <a:cs typeface="+mj-cs"/>
              </a:rPr>
              <a:t>chaque</a:t>
            </a:r>
            <a:r>
              <a:rPr lang="en-US" sz="1100" dirty="0">
                <a:latin typeface="Calibri" pitchFamily="34" charset="0"/>
                <a:ea typeface="+mj-ea"/>
                <a:cs typeface="+mj-cs"/>
              </a:rPr>
              <a:t> </a:t>
            </a:r>
            <a:r>
              <a:rPr lang="en-US" sz="1100" dirty="0" err="1">
                <a:latin typeface="Calibri" pitchFamily="34" charset="0"/>
                <a:ea typeface="+mj-ea"/>
                <a:cs typeface="+mj-cs"/>
              </a:rPr>
              <a:t>fois</a:t>
            </a:r>
            <a:r>
              <a:rPr lang="en-US" sz="1100" dirty="0">
                <a:latin typeface="Calibri" pitchFamily="34" charset="0"/>
                <a:ea typeface="+mj-ea"/>
                <a:cs typeface="+mj-cs"/>
              </a:rPr>
              <a:t> </a:t>
            </a:r>
            <a:r>
              <a:rPr lang="en-US" sz="1100" dirty="0" err="1">
                <a:latin typeface="Calibri" pitchFamily="34" charset="0"/>
                <a:ea typeface="+mj-ea"/>
                <a:cs typeface="+mj-cs"/>
              </a:rPr>
              <a:t>que</a:t>
            </a:r>
            <a:r>
              <a:rPr lang="en-US" sz="1100" dirty="0">
                <a:latin typeface="Calibri" pitchFamily="34" charset="0"/>
                <a:ea typeface="+mj-ea"/>
                <a:cs typeface="+mj-cs"/>
              </a:rPr>
              <a:t> la </a:t>
            </a:r>
            <a:r>
              <a:rPr lang="en-US" sz="1100" dirty="0" err="1">
                <a:latin typeface="Calibri" pitchFamily="34" charset="0"/>
                <a:ea typeface="+mj-ea"/>
                <a:cs typeface="+mj-cs"/>
              </a:rPr>
              <a:t>tâche</a:t>
            </a:r>
            <a:r>
              <a:rPr lang="en-US" sz="1100" dirty="0">
                <a:latin typeface="Calibri" pitchFamily="34" charset="0"/>
                <a:ea typeface="+mj-ea"/>
                <a:cs typeface="+mj-cs"/>
              </a:rPr>
              <a:t> </a:t>
            </a:r>
            <a:r>
              <a:rPr lang="en-US" sz="1100" dirty="0" err="1">
                <a:latin typeface="Calibri" pitchFamily="34" charset="0"/>
                <a:ea typeface="+mj-ea"/>
                <a:cs typeface="+mj-cs"/>
              </a:rPr>
              <a:t>implique</a:t>
            </a:r>
            <a:r>
              <a:rPr lang="en-US" sz="1100" dirty="0">
                <a:latin typeface="Calibri" pitchFamily="34" charset="0"/>
                <a:ea typeface="+mj-ea"/>
                <a:cs typeface="+mj-cs"/>
              </a:rPr>
              <a:t> un lien entre les </a:t>
            </a:r>
            <a:r>
              <a:rPr lang="en-US" sz="1100" dirty="0" err="1">
                <a:latin typeface="Calibri" pitchFamily="34" charset="0"/>
                <a:ea typeface="+mj-ea"/>
                <a:cs typeface="+mj-cs"/>
              </a:rPr>
              <a:t>mathématiques</a:t>
            </a:r>
            <a:r>
              <a:rPr lang="en-US" sz="1100" dirty="0">
                <a:latin typeface="Calibri" pitchFamily="34" charset="0"/>
                <a:ea typeface="+mj-ea"/>
                <a:cs typeface="+mj-cs"/>
              </a:rPr>
              <a:t> et les sciences, </a:t>
            </a:r>
            <a:r>
              <a:rPr lang="en-US" sz="1100" dirty="0" err="1">
                <a:latin typeface="Calibri" pitchFamily="34" charset="0"/>
                <a:ea typeface="+mj-ea"/>
                <a:cs typeface="+mj-cs"/>
              </a:rPr>
              <a:t>tant</a:t>
            </a:r>
            <a:r>
              <a:rPr lang="en-US" sz="1100" dirty="0">
                <a:latin typeface="Calibri" pitchFamily="34" charset="0"/>
                <a:ea typeface="+mj-ea"/>
                <a:cs typeface="+mj-cs"/>
              </a:rPr>
              <a:t> </a:t>
            </a:r>
            <a:r>
              <a:rPr lang="en-US" sz="1100" dirty="0" err="1">
                <a:latin typeface="Calibri" pitchFamily="34" charset="0"/>
                <a:ea typeface="+mj-ea"/>
                <a:cs typeface="+mj-cs"/>
              </a:rPr>
              <a:t>dans</a:t>
            </a:r>
            <a:r>
              <a:rPr lang="en-US" sz="1100" dirty="0">
                <a:latin typeface="Calibri" pitchFamily="34" charset="0"/>
                <a:ea typeface="+mj-ea"/>
                <a:cs typeface="+mj-cs"/>
              </a:rPr>
              <a:t> le guide </a:t>
            </a:r>
            <a:r>
              <a:rPr lang="en-US" sz="1100" dirty="0" err="1">
                <a:latin typeface="Calibri" pitchFamily="34" charset="0"/>
                <a:ea typeface="+mj-ea"/>
                <a:cs typeface="+mj-cs"/>
              </a:rPr>
              <a:t>pédagogique</a:t>
            </a:r>
            <a:r>
              <a:rPr lang="en-US" sz="1100" dirty="0">
                <a:latin typeface="Calibri" pitchFamily="34" charset="0"/>
                <a:ea typeface="+mj-ea"/>
                <a:cs typeface="+mj-cs"/>
              </a:rPr>
              <a:t> </a:t>
            </a:r>
            <a:r>
              <a:rPr lang="en-US" sz="1100" dirty="0" err="1">
                <a:latin typeface="Calibri" pitchFamily="34" charset="0"/>
                <a:ea typeface="+mj-ea"/>
                <a:cs typeface="+mj-cs"/>
              </a:rPr>
              <a:t>que</a:t>
            </a:r>
            <a:r>
              <a:rPr lang="en-US" sz="1100" dirty="0">
                <a:latin typeface="Calibri" pitchFamily="34" charset="0"/>
                <a:ea typeface="+mj-ea"/>
                <a:cs typeface="+mj-cs"/>
              </a:rPr>
              <a:t> </a:t>
            </a:r>
            <a:r>
              <a:rPr lang="en-US" sz="1100" dirty="0" err="1">
                <a:latin typeface="Calibri" pitchFamily="34" charset="0"/>
                <a:ea typeface="+mj-ea"/>
                <a:cs typeface="+mj-cs"/>
              </a:rPr>
              <a:t>sur</a:t>
            </a:r>
            <a:r>
              <a:rPr lang="en-US" sz="1100" dirty="0">
                <a:latin typeface="Calibri" pitchFamily="34" charset="0"/>
                <a:ea typeface="+mj-ea"/>
                <a:cs typeface="+mj-cs"/>
              </a:rPr>
              <a:t> les fiches </a:t>
            </a:r>
            <a:r>
              <a:rPr lang="en-US" sz="1100" dirty="0" err="1">
                <a:latin typeface="Calibri" pitchFamily="34" charset="0"/>
                <a:ea typeface="+mj-ea"/>
                <a:cs typeface="+mj-cs"/>
              </a:rPr>
              <a:t>d’activité</a:t>
            </a:r>
            <a:r>
              <a:rPr lang="en-US" sz="1100" dirty="0">
                <a:latin typeface="Calibri" pitchFamily="34" charset="0"/>
                <a:ea typeface="+mj-ea"/>
                <a:cs typeface="+mj-cs"/>
              </a:rPr>
              <a:t>.</a:t>
            </a:r>
          </a:p>
          <a:p>
            <a:pPr defTabSz="914354">
              <a:spcBef>
                <a:spcPct val="0"/>
              </a:spcBef>
              <a:defRPr/>
            </a:pPr>
            <a:endParaRPr lang="en-US" sz="1100" dirty="0">
              <a:latin typeface="Calibri" pitchFamily="34" charset="0"/>
              <a:ea typeface="+mj-ea"/>
              <a:cs typeface="+mj-cs"/>
            </a:endParaRPr>
          </a:p>
          <a:p>
            <a:pPr defTabSz="914354">
              <a:spcBef>
                <a:spcPct val="0"/>
              </a:spcBef>
              <a:defRPr/>
            </a:pPr>
            <a:r>
              <a:rPr lang="fr-CA" sz="1100" dirty="0">
                <a:solidFill>
                  <a:srgbClr val="000000"/>
                </a:solidFill>
                <a:latin typeface="Calibri" pitchFamily="34" charset="0"/>
                <a:ea typeface="Times New Roman" panose="02020603050405020304" pitchFamily="18" charset="0"/>
                <a:cs typeface="Calibri" pitchFamily="34" charset="0"/>
              </a:rPr>
              <a:t>Ce symbole marque un passage qui, étant donné son contenu strictement mathématique, doit absolument être pris en charge par </a:t>
            </a:r>
            <a:r>
              <a:rPr lang="fr-CA" sz="1100" b="1" dirty="0">
                <a:solidFill>
                  <a:srgbClr val="000000"/>
                </a:solidFill>
                <a:latin typeface="Calibri" pitchFamily="34" charset="0"/>
                <a:ea typeface="Times New Roman" panose="02020603050405020304" pitchFamily="18" charset="0"/>
                <a:cs typeface="Calibri" pitchFamily="34" charset="0"/>
              </a:rPr>
              <a:t>l’</a:t>
            </a:r>
            <a:r>
              <a:rPr lang="fr-CA" sz="1100" b="1" dirty="0" err="1">
                <a:solidFill>
                  <a:srgbClr val="000000"/>
                </a:solidFill>
                <a:latin typeface="Calibri" pitchFamily="34" charset="0"/>
                <a:ea typeface="Times New Roman" panose="02020603050405020304" pitchFamily="18" charset="0"/>
                <a:cs typeface="Calibri" pitchFamily="34" charset="0"/>
              </a:rPr>
              <a:t>enseignant.e</a:t>
            </a:r>
            <a:r>
              <a:rPr lang="fr-CA" sz="1100" dirty="0">
                <a:solidFill>
                  <a:srgbClr val="000000"/>
                </a:solidFill>
                <a:latin typeface="Calibri" pitchFamily="34" charset="0"/>
                <a:ea typeface="Times New Roman" panose="02020603050405020304" pitchFamily="18" charset="0"/>
                <a:cs typeface="Calibri" pitchFamily="34" charset="0"/>
              </a:rPr>
              <a:t>, et non par l’étudiant de Cégep (programme </a:t>
            </a:r>
            <a:r>
              <a:rPr lang="fr-CA" sz="1100" dirty="0" err="1">
                <a:solidFill>
                  <a:srgbClr val="000000"/>
                </a:solidFill>
                <a:latin typeface="Calibri" pitchFamily="34" charset="0"/>
                <a:ea typeface="Times New Roman" panose="02020603050405020304" pitchFamily="18" charset="0"/>
                <a:cs typeface="Calibri" pitchFamily="34" charset="0"/>
              </a:rPr>
              <a:t>PuMS</a:t>
            </a:r>
            <a:r>
              <a:rPr lang="fr-CA" sz="1100" dirty="0">
                <a:solidFill>
                  <a:srgbClr val="000000"/>
                </a:solidFill>
                <a:latin typeface="Calibri" pitchFamily="34" charset="0"/>
                <a:ea typeface="Times New Roman" panose="02020603050405020304" pitchFamily="18" charset="0"/>
                <a:cs typeface="Calibri" pitchFamily="34" charset="0"/>
              </a:rPr>
              <a:t>)</a:t>
            </a:r>
            <a:endParaRPr lang="en-US" sz="1100" dirty="0">
              <a:latin typeface="Calibri" pitchFamily="34" charset="0"/>
              <a:ea typeface="+mj-ea"/>
              <a:cs typeface="+mj-cs"/>
            </a:endParaRPr>
          </a:p>
        </p:txBody>
      </p:sp>
      <p:pic>
        <p:nvPicPr>
          <p:cNvPr id="14" name="Picture 4" descr="Mathematik, Sig, Summe">
            <a:hlinkClick r:id="" action="ppaction://noaction"/>
            <a:extLst>
              <a:ext uri="{FF2B5EF4-FFF2-40B4-BE49-F238E27FC236}">
                <a16:creationId xmlns:a16="http://schemas.microsoft.com/office/drawing/2014/main" id="{2B0015E5-3BCF-1341-BD7B-AFA6ED6D33E3}"/>
              </a:ext>
            </a:extLst>
          </p:cNvPr>
          <p:cNvPicPr>
            <a:picLocks noChangeAspect="1" noChangeArrowheads="1"/>
          </p:cNvPicPr>
          <p:nvPr>
            <p:custDataLst>
              <p:tags r:id="rId7"/>
            </p:custDataLst>
          </p:nvPr>
        </p:nvPicPr>
        <p:blipFill>
          <a:blip r:embed="rId12"/>
          <a:srcRect/>
          <a:stretch>
            <a:fillRect/>
          </a:stretch>
        </p:blipFill>
        <p:spPr bwMode="auto">
          <a:xfrm rot="5400000">
            <a:off x="206968" y="1747684"/>
            <a:ext cx="162521" cy="164811"/>
          </a:xfrm>
          <a:prstGeom prst="rect">
            <a:avLst/>
          </a:prstGeom>
          <a:noFill/>
        </p:spPr>
      </p:pic>
      <p:sp>
        <p:nvSpPr>
          <p:cNvPr id="16" name="Larme 15"/>
          <p:cNvSpPr/>
          <p:nvPr>
            <p:custDataLst>
              <p:tags r:id="rId8"/>
            </p:custDataLst>
          </p:nvPr>
        </p:nvSpPr>
        <p:spPr>
          <a:xfrm flipH="1">
            <a:off x="205823" y="8497527"/>
            <a:ext cx="330367" cy="343317"/>
          </a:xfrm>
          <a:prstGeom prst="teardrop">
            <a:avLst/>
          </a:prstGeom>
          <a:solidFill>
            <a:srgbClr val="00B050"/>
          </a:solidFill>
          <a:ln w="28575" cmpd="tri">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000" b="1" dirty="0">
                <a:solidFill>
                  <a:schemeClr val="tx1"/>
                </a:solidFill>
                <a:latin typeface="Calibri" pitchFamily="34" charset="0"/>
                <a:cs typeface="Calibri" pitchFamily="34" charset="0"/>
              </a:rPr>
              <a:t>E</a:t>
            </a:r>
            <a:endParaRPr lang="fr-FR" sz="2000" b="1" dirty="0">
              <a:solidFill>
                <a:schemeClr val="tx1"/>
              </a:solidFill>
              <a:latin typeface="Calibri" pitchFamily="34" charset="0"/>
              <a:cs typeface="Calibri" pitchFamily="34" charset="0"/>
            </a:endParaRPr>
          </a:p>
        </p:txBody>
      </p:sp>
      <p:pic>
        <p:nvPicPr>
          <p:cNvPr id="15" name="Picture 4" descr="Mathematik, Sig, Summe">
            <a:hlinkClick r:id="" action="ppaction://noaction"/>
            <a:extLst>
              <a:ext uri="{FF2B5EF4-FFF2-40B4-BE49-F238E27FC236}">
                <a16:creationId xmlns:a16="http://schemas.microsoft.com/office/drawing/2014/main" id="{2B0015E5-3BCF-1341-BD7B-AFA6ED6D33E3}"/>
              </a:ext>
            </a:extLst>
          </p:cNvPr>
          <p:cNvPicPr>
            <a:picLocks noChangeAspect="1" noChangeArrowheads="1"/>
          </p:cNvPicPr>
          <p:nvPr>
            <p:custDataLst>
              <p:tags r:id="rId9"/>
            </p:custDataLst>
          </p:nvPr>
        </p:nvPicPr>
        <p:blipFill>
          <a:blip r:embed="rId12"/>
          <a:srcRect/>
          <a:stretch>
            <a:fillRect/>
          </a:stretch>
        </p:blipFill>
        <p:spPr bwMode="auto">
          <a:xfrm rot="5400000">
            <a:off x="6338361" y="1779434"/>
            <a:ext cx="162521" cy="164811"/>
          </a:xfrm>
          <a:prstGeom prst="rect">
            <a:avLst/>
          </a:prstGeom>
          <a:noFill/>
        </p:spPr>
      </p:pic>
    </p:spTree>
    <p:extLst>
      <p:ext uri="{BB962C8B-B14F-4D97-AF65-F5344CB8AC3E}">
        <p14:creationId xmlns:p14="http://schemas.microsoft.com/office/powerpoint/2010/main" val="423219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3"/>
          <p:cNvSpPr txBox="1">
            <a:spLocks/>
          </p:cNvSpPr>
          <p:nvPr>
            <p:custDataLst>
              <p:tags r:id="rId1"/>
            </p:custDataLst>
          </p:nvPr>
        </p:nvSpPr>
        <p:spPr>
          <a:xfrm>
            <a:off x="488881" y="814449"/>
            <a:ext cx="5578000" cy="619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2000" b="1" i="0" u="none" strike="noStrike" kern="1200" cap="none" spc="0" normalizeH="0" baseline="0" noProof="0" dirty="0">
                <a:ln>
                  <a:noFill/>
                </a:ln>
                <a:solidFill>
                  <a:srgbClr val="FF0000"/>
                </a:solidFill>
                <a:effectLst/>
                <a:uLnTx/>
                <a:uFillTx/>
                <a:latin typeface="Calibri" pitchFamily="34" charset="0"/>
                <a:ea typeface="+mj-ea"/>
                <a:cs typeface="+mj-cs"/>
              </a:rPr>
              <a:t>Solutionnaire</a:t>
            </a:r>
            <a:endParaRPr kumimoji="0" lang="fr-CA" sz="2000" b="1" i="1" u="none" strike="noStrike" kern="1200" cap="none" spc="0" normalizeH="0" baseline="0" noProof="0" dirty="0">
              <a:ln>
                <a:noFill/>
              </a:ln>
              <a:solidFill>
                <a:srgbClr val="FF0000"/>
              </a:solidFill>
              <a:effectLst/>
              <a:uLnTx/>
              <a:uFillTx/>
              <a:latin typeface="Calibri" pitchFamily="34" charset="0"/>
              <a:ea typeface="+mj-ea"/>
              <a:cs typeface="+mj-cs"/>
            </a:endParaRPr>
          </a:p>
        </p:txBody>
      </p:sp>
      <p:sp>
        <p:nvSpPr>
          <p:cNvPr id="22" name="Rectangle 21"/>
          <p:cNvSpPr/>
          <p:nvPr>
            <p:custDataLst>
              <p:tags r:id="rId2"/>
            </p:custDataLst>
          </p:nvPr>
        </p:nvSpPr>
        <p:spPr>
          <a:xfrm>
            <a:off x="413510" y="1391560"/>
            <a:ext cx="5578000" cy="487569"/>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1.  Maria a effectué un sondage anonyme dans sa classe. Elle a demandé à chaque élève d’écrire sur un bout de papier sa couleur préférée. Voici ce qu’elle a obtenu :</a:t>
            </a:r>
            <a:endParaRPr kumimoji="0" lang="fr-CA" sz="1200" b="0" i="0" u="none" strike="noStrike" kern="1200" cap="none" spc="0" normalizeH="0" baseline="0" noProof="0" dirty="0">
              <a:ln>
                <a:noFill/>
              </a:ln>
              <a:solidFill>
                <a:prstClr val="black"/>
              </a:solidFill>
              <a:effectLst/>
              <a:highlight>
                <a:srgbClr val="FFFF00"/>
              </a:highlight>
              <a:uLnTx/>
              <a:uFillTx/>
              <a:latin typeface="Calibri" pitchFamily="34" charset="0"/>
              <a:ea typeface="+mn-ea"/>
              <a:cs typeface="+mn-cs"/>
            </a:endParaRPr>
          </a:p>
        </p:txBody>
      </p:sp>
      <p:sp>
        <p:nvSpPr>
          <p:cNvPr id="4" name="Rectangle : coins arrondis 3">
            <a:extLst>
              <a:ext uri="{FF2B5EF4-FFF2-40B4-BE49-F238E27FC236}">
                <a16:creationId xmlns:a16="http://schemas.microsoft.com/office/drawing/2014/main" id="{C0B72226-8B7A-4022-903F-ECD6DCD0E844}"/>
              </a:ext>
            </a:extLst>
          </p:cNvPr>
          <p:cNvSpPr/>
          <p:nvPr>
            <p:custDataLst>
              <p:tags r:id="rId3"/>
            </p:custDataLst>
          </p:nvPr>
        </p:nvSpPr>
        <p:spPr>
          <a:xfrm>
            <a:off x="903765" y="197742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Bleu</a:t>
            </a:r>
          </a:p>
        </p:txBody>
      </p:sp>
      <p:sp>
        <p:nvSpPr>
          <p:cNvPr id="53" name="Rectangle : coins arrondis 52">
            <a:extLst>
              <a:ext uri="{FF2B5EF4-FFF2-40B4-BE49-F238E27FC236}">
                <a16:creationId xmlns:a16="http://schemas.microsoft.com/office/drawing/2014/main" id="{BC08BFDF-1EAC-49C7-AD92-2058A0ABEA15}"/>
              </a:ext>
            </a:extLst>
          </p:cNvPr>
          <p:cNvSpPr/>
          <p:nvPr>
            <p:custDataLst>
              <p:tags r:id="rId4"/>
            </p:custDataLst>
          </p:nvPr>
        </p:nvSpPr>
        <p:spPr>
          <a:xfrm>
            <a:off x="903764" y="23394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Rouge</a:t>
            </a:r>
          </a:p>
        </p:txBody>
      </p:sp>
      <p:sp>
        <p:nvSpPr>
          <p:cNvPr id="54" name="Rectangle : coins arrondis 53">
            <a:extLst>
              <a:ext uri="{FF2B5EF4-FFF2-40B4-BE49-F238E27FC236}">
                <a16:creationId xmlns:a16="http://schemas.microsoft.com/office/drawing/2014/main" id="{FE52B5EA-94C0-4297-B6E4-0D2148B05F2E}"/>
              </a:ext>
            </a:extLst>
          </p:cNvPr>
          <p:cNvSpPr/>
          <p:nvPr>
            <p:custDataLst>
              <p:tags r:id="rId5"/>
            </p:custDataLst>
          </p:nvPr>
        </p:nvSpPr>
        <p:spPr>
          <a:xfrm>
            <a:off x="903763" y="270155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Rouge</a:t>
            </a:r>
          </a:p>
        </p:txBody>
      </p:sp>
      <p:sp>
        <p:nvSpPr>
          <p:cNvPr id="55" name="Rectangle : coins arrondis 54">
            <a:extLst>
              <a:ext uri="{FF2B5EF4-FFF2-40B4-BE49-F238E27FC236}">
                <a16:creationId xmlns:a16="http://schemas.microsoft.com/office/drawing/2014/main" id="{B78C90C3-ADEE-42A9-8DA1-C44F42D839B9}"/>
              </a:ext>
            </a:extLst>
          </p:cNvPr>
          <p:cNvSpPr/>
          <p:nvPr>
            <p:custDataLst>
              <p:tags r:id="rId6"/>
            </p:custDataLst>
          </p:nvPr>
        </p:nvSpPr>
        <p:spPr>
          <a:xfrm>
            <a:off x="903765" y="3059577"/>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Orange</a:t>
            </a:r>
          </a:p>
        </p:txBody>
      </p:sp>
      <p:sp>
        <p:nvSpPr>
          <p:cNvPr id="56" name="Rectangle : coins arrondis 55">
            <a:extLst>
              <a:ext uri="{FF2B5EF4-FFF2-40B4-BE49-F238E27FC236}">
                <a16:creationId xmlns:a16="http://schemas.microsoft.com/office/drawing/2014/main" id="{6B96078F-2699-490A-81F1-D052D5EADE54}"/>
              </a:ext>
            </a:extLst>
          </p:cNvPr>
          <p:cNvSpPr/>
          <p:nvPr>
            <p:custDataLst>
              <p:tags r:id="rId7"/>
            </p:custDataLst>
          </p:nvPr>
        </p:nvSpPr>
        <p:spPr>
          <a:xfrm>
            <a:off x="1864236" y="197742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Jaune</a:t>
            </a:r>
          </a:p>
        </p:txBody>
      </p:sp>
      <p:sp>
        <p:nvSpPr>
          <p:cNvPr id="57" name="Rectangle : coins arrondis 56">
            <a:extLst>
              <a:ext uri="{FF2B5EF4-FFF2-40B4-BE49-F238E27FC236}">
                <a16:creationId xmlns:a16="http://schemas.microsoft.com/office/drawing/2014/main" id="{0BB329CF-5FF2-40DD-B687-5298F359C8DC}"/>
              </a:ext>
            </a:extLst>
          </p:cNvPr>
          <p:cNvSpPr/>
          <p:nvPr>
            <p:custDataLst>
              <p:tags r:id="rId8"/>
            </p:custDataLst>
          </p:nvPr>
        </p:nvSpPr>
        <p:spPr>
          <a:xfrm>
            <a:off x="1864235" y="23394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Vert</a:t>
            </a:r>
          </a:p>
        </p:txBody>
      </p:sp>
      <p:sp>
        <p:nvSpPr>
          <p:cNvPr id="58" name="Rectangle : coins arrondis 57">
            <a:extLst>
              <a:ext uri="{FF2B5EF4-FFF2-40B4-BE49-F238E27FC236}">
                <a16:creationId xmlns:a16="http://schemas.microsoft.com/office/drawing/2014/main" id="{B662BD5A-F2D2-47C1-9DE9-E7CAA0E862B4}"/>
              </a:ext>
            </a:extLst>
          </p:cNvPr>
          <p:cNvSpPr/>
          <p:nvPr>
            <p:custDataLst>
              <p:tags r:id="rId9"/>
            </p:custDataLst>
          </p:nvPr>
        </p:nvSpPr>
        <p:spPr>
          <a:xfrm>
            <a:off x="1864234" y="270155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Bleu</a:t>
            </a:r>
          </a:p>
        </p:txBody>
      </p:sp>
      <p:sp>
        <p:nvSpPr>
          <p:cNvPr id="59" name="Rectangle : coins arrondis 58">
            <a:extLst>
              <a:ext uri="{FF2B5EF4-FFF2-40B4-BE49-F238E27FC236}">
                <a16:creationId xmlns:a16="http://schemas.microsoft.com/office/drawing/2014/main" id="{733F299B-6520-48F7-A044-95CBBC6BDB16}"/>
              </a:ext>
            </a:extLst>
          </p:cNvPr>
          <p:cNvSpPr/>
          <p:nvPr>
            <p:custDataLst>
              <p:tags r:id="rId10"/>
            </p:custDataLst>
          </p:nvPr>
        </p:nvSpPr>
        <p:spPr>
          <a:xfrm>
            <a:off x="1864236" y="3059577"/>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Orange</a:t>
            </a:r>
          </a:p>
        </p:txBody>
      </p:sp>
      <p:sp>
        <p:nvSpPr>
          <p:cNvPr id="60" name="Rectangle : coins arrondis 59">
            <a:extLst>
              <a:ext uri="{FF2B5EF4-FFF2-40B4-BE49-F238E27FC236}">
                <a16:creationId xmlns:a16="http://schemas.microsoft.com/office/drawing/2014/main" id="{49970014-9DCF-4669-BE82-6C576A14D874}"/>
              </a:ext>
            </a:extLst>
          </p:cNvPr>
          <p:cNvSpPr/>
          <p:nvPr>
            <p:custDataLst>
              <p:tags r:id="rId11"/>
            </p:custDataLst>
          </p:nvPr>
        </p:nvSpPr>
        <p:spPr>
          <a:xfrm>
            <a:off x="2824709" y="198073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Mauve</a:t>
            </a:r>
          </a:p>
        </p:txBody>
      </p:sp>
      <p:sp>
        <p:nvSpPr>
          <p:cNvPr id="61" name="Rectangle : coins arrondis 60">
            <a:extLst>
              <a:ext uri="{FF2B5EF4-FFF2-40B4-BE49-F238E27FC236}">
                <a16:creationId xmlns:a16="http://schemas.microsoft.com/office/drawing/2014/main" id="{9CF8A17A-2BEE-4C8F-9422-D32DE2DFF549}"/>
              </a:ext>
            </a:extLst>
          </p:cNvPr>
          <p:cNvSpPr/>
          <p:nvPr>
            <p:custDataLst>
              <p:tags r:id="rId12"/>
            </p:custDataLst>
          </p:nvPr>
        </p:nvSpPr>
        <p:spPr>
          <a:xfrm>
            <a:off x="2824708" y="2342795"/>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Rouge</a:t>
            </a:r>
          </a:p>
        </p:txBody>
      </p:sp>
      <p:sp>
        <p:nvSpPr>
          <p:cNvPr id="62" name="Rectangle : coins arrondis 61">
            <a:extLst>
              <a:ext uri="{FF2B5EF4-FFF2-40B4-BE49-F238E27FC236}">
                <a16:creationId xmlns:a16="http://schemas.microsoft.com/office/drawing/2014/main" id="{25E2FBBD-3376-4017-A2B1-153B2291D958}"/>
              </a:ext>
            </a:extLst>
          </p:cNvPr>
          <p:cNvSpPr/>
          <p:nvPr>
            <p:custDataLst>
              <p:tags r:id="rId13"/>
            </p:custDataLst>
          </p:nvPr>
        </p:nvSpPr>
        <p:spPr>
          <a:xfrm>
            <a:off x="2824707" y="270486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Mauve</a:t>
            </a:r>
          </a:p>
        </p:txBody>
      </p:sp>
      <p:sp>
        <p:nvSpPr>
          <p:cNvPr id="63" name="Rectangle : coins arrondis 62">
            <a:extLst>
              <a:ext uri="{FF2B5EF4-FFF2-40B4-BE49-F238E27FC236}">
                <a16:creationId xmlns:a16="http://schemas.microsoft.com/office/drawing/2014/main" id="{7B16DD15-00CA-4A67-8DDD-9820F8D7F5E7}"/>
              </a:ext>
            </a:extLst>
          </p:cNvPr>
          <p:cNvSpPr/>
          <p:nvPr>
            <p:custDataLst>
              <p:tags r:id="rId14"/>
            </p:custDataLst>
          </p:nvPr>
        </p:nvSpPr>
        <p:spPr>
          <a:xfrm>
            <a:off x="2824709" y="30628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Vert</a:t>
            </a:r>
          </a:p>
        </p:txBody>
      </p:sp>
      <p:sp>
        <p:nvSpPr>
          <p:cNvPr id="64" name="Rectangle : coins arrondis 63">
            <a:extLst>
              <a:ext uri="{FF2B5EF4-FFF2-40B4-BE49-F238E27FC236}">
                <a16:creationId xmlns:a16="http://schemas.microsoft.com/office/drawing/2014/main" id="{11F3518C-C70B-47F8-95A9-2ECFC23FBB1B}"/>
              </a:ext>
            </a:extLst>
          </p:cNvPr>
          <p:cNvSpPr/>
          <p:nvPr>
            <p:custDataLst>
              <p:tags r:id="rId15"/>
            </p:custDataLst>
          </p:nvPr>
        </p:nvSpPr>
        <p:spPr>
          <a:xfrm>
            <a:off x="3785182" y="198073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Bleu</a:t>
            </a:r>
          </a:p>
        </p:txBody>
      </p:sp>
      <p:sp>
        <p:nvSpPr>
          <p:cNvPr id="65" name="Rectangle : coins arrondis 64">
            <a:extLst>
              <a:ext uri="{FF2B5EF4-FFF2-40B4-BE49-F238E27FC236}">
                <a16:creationId xmlns:a16="http://schemas.microsoft.com/office/drawing/2014/main" id="{E4DC431E-EC85-4E60-956E-C50853D86DC8}"/>
              </a:ext>
            </a:extLst>
          </p:cNvPr>
          <p:cNvSpPr/>
          <p:nvPr>
            <p:custDataLst>
              <p:tags r:id="rId16"/>
            </p:custDataLst>
          </p:nvPr>
        </p:nvSpPr>
        <p:spPr>
          <a:xfrm>
            <a:off x="3785181" y="2342795"/>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Vert</a:t>
            </a:r>
          </a:p>
        </p:txBody>
      </p:sp>
      <p:sp>
        <p:nvSpPr>
          <p:cNvPr id="66" name="Rectangle : coins arrondis 65">
            <a:extLst>
              <a:ext uri="{FF2B5EF4-FFF2-40B4-BE49-F238E27FC236}">
                <a16:creationId xmlns:a16="http://schemas.microsoft.com/office/drawing/2014/main" id="{672D370B-9A50-428D-93C1-C0347CAD7C92}"/>
              </a:ext>
            </a:extLst>
          </p:cNvPr>
          <p:cNvSpPr/>
          <p:nvPr>
            <p:custDataLst>
              <p:tags r:id="rId17"/>
            </p:custDataLst>
          </p:nvPr>
        </p:nvSpPr>
        <p:spPr>
          <a:xfrm>
            <a:off x="3785180" y="2704860"/>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Vert</a:t>
            </a:r>
          </a:p>
        </p:txBody>
      </p:sp>
      <p:sp>
        <p:nvSpPr>
          <p:cNvPr id="67" name="Rectangle : coins arrondis 66">
            <a:extLst>
              <a:ext uri="{FF2B5EF4-FFF2-40B4-BE49-F238E27FC236}">
                <a16:creationId xmlns:a16="http://schemas.microsoft.com/office/drawing/2014/main" id="{86E5BC14-4BB8-4E83-AE4F-F8A1AE9D8D9D}"/>
              </a:ext>
            </a:extLst>
          </p:cNvPr>
          <p:cNvSpPr/>
          <p:nvPr>
            <p:custDataLst>
              <p:tags r:id="rId18"/>
            </p:custDataLst>
          </p:nvPr>
        </p:nvSpPr>
        <p:spPr>
          <a:xfrm>
            <a:off x="3785182" y="30628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Mauve</a:t>
            </a:r>
          </a:p>
        </p:txBody>
      </p:sp>
      <p:sp>
        <p:nvSpPr>
          <p:cNvPr id="68" name="Rectangle : coins arrondis 67">
            <a:extLst>
              <a:ext uri="{FF2B5EF4-FFF2-40B4-BE49-F238E27FC236}">
                <a16:creationId xmlns:a16="http://schemas.microsoft.com/office/drawing/2014/main" id="{4DB1D7D0-11D0-43D9-B891-EF9EF2DA7DB5}"/>
              </a:ext>
            </a:extLst>
          </p:cNvPr>
          <p:cNvSpPr/>
          <p:nvPr>
            <p:custDataLst>
              <p:tags r:id="rId19"/>
            </p:custDataLst>
          </p:nvPr>
        </p:nvSpPr>
        <p:spPr>
          <a:xfrm>
            <a:off x="4777539" y="197742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Vert</a:t>
            </a:r>
          </a:p>
        </p:txBody>
      </p:sp>
      <p:sp>
        <p:nvSpPr>
          <p:cNvPr id="69" name="Rectangle : coins arrondis 68">
            <a:extLst>
              <a:ext uri="{FF2B5EF4-FFF2-40B4-BE49-F238E27FC236}">
                <a16:creationId xmlns:a16="http://schemas.microsoft.com/office/drawing/2014/main" id="{504541CA-F59C-4DE4-909F-F3A815B3A608}"/>
              </a:ext>
            </a:extLst>
          </p:cNvPr>
          <p:cNvSpPr/>
          <p:nvPr>
            <p:custDataLst>
              <p:tags r:id="rId20"/>
            </p:custDataLst>
          </p:nvPr>
        </p:nvSpPr>
        <p:spPr>
          <a:xfrm>
            <a:off x="4777538" y="2339486"/>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Bleu</a:t>
            </a:r>
          </a:p>
        </p:txBody>
      </p:sp>
      <p:sp>
        <p:nvSpPr>
          <p:cNvPr id="70" name="Rectangle : coins arrondis 69">
            <a:extLst>
              <a:ext uri="{FF2B5EF4-FFF2-40B4-BE49-F238E27FC236}">
                <a16:creationId xmlns:a16="http://schemas.microsoft.com/office/drawing/2014/main" id="{EB94BAA6-15FD-4A3F-B17E-5655F1234FE1}"/>
              </a:ext>
            </a:extLst>
          </p:cNvPr>
          <p:cNvSpPr/>
          <p:nvPr>
            <p:custDataLst>
              <p:tags r:id="rId21"/>
            </p:custDataLst>
          </p:nvPr>
        </p:nvSpPr>
        <p:spPr>
          <a:xfrm>
            <a:off x="4777537" y="2701551"/>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Mauve</a:t>
            </a:r>
          </a:p>
        </p:txBody>
      </p:sp>
      <p:sp>
        <p:nvSpPr>
          <p:cNvPr id="71" name="Rectangle : coins arrondis 70">
            <a:extLst>
              <a:ext uri="{FF2B5EF4-FFF2-40B4-BE49-F238E27FC236}">
                <a16:creationId xmlns:a16="http://schemas.microsoft.com/office/drawing/2014/main" id="{26913497-5737-4CB7-ADD6-6301F4046512}"/>
              </a:ext>
            </a:extLst>
          </p:cNvPr>
          <p:cNvSpPr/>
          <p:nvPr>
            <p:custDataLst>
              <p:tags r:id="rId22"/>
            </p:custDataLst>
          </p:nvPr>
        </p:nvSpPr>
        <p:spPr>
          <a:xfrm>
            <a:off x="4777539" y="3059577"/>
            <a:ext cx="808073" cy="2573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a:ln>
                  <a:noFill/>
                </a:ln>
                <a:solidFill>
                  <a:prstClr val="black"/>
                </a:solidFill>
                <a:effectLst/>
                <a:uLnTx/>
                <a:uFillTx/>
                <a:latin typeface="Goudy Old Style"/>
                <a:ea typeface="+mn-ea"/>
                <a:cs typeface="+mn-cs"/>
              </a:rPr>
              <a:t>Orange</a:t>
            </a:r>
          </a:p>
        </p:txBody>
      </p:sp>
      <p:sp>
        <p:nvSpPr>
          <p:cNvPr id="72" name="Rectangle 71">
            <a:extLst>
              <a:ext uri="{FF2B5EF4-FFF2-40B4-BE49-F238E27FC236}">
                <a16:creationId xmlns:a16="http://schemas.microsoft.com/office/drawing/2014/main" id="{44E77A4A-AB4C-4D1B-948D-9540255E07E4}"/>
              </a:ext>
            </a:extLst>
          </p:cNvPr>
          <p:cNvSpPr/>
          <p:nvPr>
            <p:custDataLst>
              <p:tags r:id="rId23"/>
            </p:custDataLst>
          </p:nvPr>
        </p:nvSpPr>
        <p:spPr>
          <a:xfrm>
            <a:off x="449888" y="3450374"/>
            <a:ext cx="5578000" cy="289951"/>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a. Compte le nombre de répétitions de chaque couleur et remplis le tableau suivant :</a:t>
            </a:r>
            <a:endParaRPr kumimoji="0" lang="fr-CA" sz="1200" b="0" i="0" u="none" strike="noStrike" kern="1200" cap="none" spc="0" normalizeH="0" baseline="0" noProof="0" dirty="0">
              <a:ln>
                <a:noFill/>
              </a:ln>
              <a:solidFill>
                <a:prstClr val="black"/>
              </a:solidFill>
              <a:effectLst/>
              <a:highlight>
                <a:srgbClr val="FFFF00"/>
              </a:highlight>
              <a:uLnTx/>
              <a:uFillTx/>
              <a:latin typeface="Calibri" pitchFamily="34" charset="0"/>
              <a:ea typeface="+mn-ea"/>
              <a:cs typeface="+mn-cs"/>
            </a:endParaRPr>
          </a:p>
        </p:txBody>
      </p:sp>
      <p:graphicFrame>
        <p:nvGraphicFramePr>
          <p:cNvPr id="6" name="Tableau 5">
            <a:extLst>
              <a:ext uri="{FF2B5EF4-FFF2-40B4-BE49-F238E27FC236}">
                <a16:creationId xmlns:a16="http://schemas.microsoft.com/office/drawing/2014/main" id="{7A695BFD-C71D-41E8-9BCA-A7047C0E39D2}"/>
              </a:ext>
            </a:extLst>
          </p:cNvPr>
          <p:cNvGraphicFramePr>
            <a:graphicFrameLocks noGrp="1"/>
          </p:cNvGraphicFramePr>
          <p:nvPr>
            <p:custDataLst>
              <p:tags r:id="rId24"/>
            </p:custDataLst>
            <p:extLst>
              <p:ext uri="{D42A27DB-BD31-4B8C-83A1-F6EECF244321}">
                <p14:modId xmlns:p14="http://schemas.microsoft.com/office/powerpoint/2010/main" val="3698875804"/>
              </p:ext>
            </p:extLst>
          </p:nvPr>
        </p:nvGraphicFramePr>
        <p:xfrm>
          <a:off x="588751" y="3857126"/>
          <a:ext cx="5402758" cy="733629"/>
        </p:xfrm>
        <a:graphic>
          <a:graphicData uri="http://schemas.openxmlformats.org/drawingml/2006/table">
            <a:tbl>
              <a:tblPr firstRow="1" bandRow="1">
                <a:tableStyleId>{7E9639D4-E3E2-4D34-9284-5A2195B3D0D7}</a:tableStyleId>
              </a:tblPr>
              <a:tblGrid>
                <a:gridCol w="1040024">
                  <a:extLst>
                    <a:ext uri="{9D8B030D-6E8A-4147-A177-3AD203B41FA5}">
                      <a16:colId xmlns:a16="http://schemas.microsoft.com/office/drawing/2014/main" val="3097502423"/>
                    </a:ext>
                  </a:extLst>
                </a:gridCol>
                <a:gridCol w="608134">
                  <a:extLst>
                    <a:ext uri="{9D8B030D-6E8A-4147-A177-3AD203B41FA5}">
                      <a16:colId xmlns:a16="http://schemas.microsoft.com/office/drawing/2014/main" val="437782080"/>
                    </a:ext>
                  </a:extLst>
                </a:gridCol>
                <a:gridCol w="750920">
                  <a:extLst>
                    <a:ext uri="{9D8B030D-6E8A-4147-A177-3AD203B41FA5}">
                      <a16:colId xmlns:a16="http://schemas.microsoft.com/office/drawing/2014/main" val="2667965290"/>
                    </a:ext>
                  </a:extLst>
                </a:gridCol>
                <a:gridCol w="750920">
                  <a:extLst>
                    <a:ext uri="{9D8B030D-6E8A-4147-A177-3AD203B41FA5}">
                      <a16:colId xmlns:a16="http://schemas.microsoft.com/office/drawing/2014/main" val="3220843700"/>
                    </a:ext>
                  </a:extLst>
                </a:gridCol>
                <a:gridCol w="750920">
                  <a:extLst>
                    <a:ext uri="{9D8B030D-6E8A-4147-A177-3AD203B41FA5}">
                      <a16:colId xmlns:a16="http://schemas.microsoft.com/office/drawing/2014/main" val="2297040686"/>
                    </a:ext>
                  </a:extLst>
                </a:gridCol>
                <a:gridCol w="750920">
                  <a:extLst>
                    <a:ext uri="{9D8B030D-6E8A-4147-A177-3AD203B41FA5}">
                      <a16:colId xmlns:a16="http://schemas.microsoft.com/office/drawing/2014/main" val="4291564837"/>
                    </a:ext>
                  </a:extLst>
                </a:gridCol>
                <a:gridCol w="750920">
                  <a:extLst>
                    <a:ext uri="{9D8B030D-6E8A-4147-A177-3AD203B41FA5}">
                      <a16:colId xmlns:a16="http://schemas.microsoft.com/office/drawing/2014/main" val="1868983114"/>
                    </a:ext>
                  </a:extLst>
                </a:gridCol>
              </a:tblGrid>
              <a:tr h="276429">
                <a:tc>
                  <a:txBody>
                    <a:bodyPr/>
                    <a:lstStyle/>
                    <a:p>
                      <a:pPr algn="ctr"/>
                      <a:r>
                        <a:rPr lang="fr-CA" sz="1200">
                          <a:latin typeface="Arial" panose="020B0604020202020204" pitchFamily="34" charset="0"/>
                          <a:cs typeface="Arial" panose="020B0604020202020204" pitchFamily="34" charset="0"/>
                        </a:rPr>
                        <a:t>Couleur</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Bleu</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Rouge</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Jaune</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Vert</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Mauve</a:t>
                      </a:r>
                    </a:p>
                  </a:txBody>
                  <a:tcPr anchor="ctr">
                    <a:lnB w="12700" cap="flat" cmpd="sng" algn="ctr">
                      <a:solidFill>
                        <a:schemeClr val="tx1"/>
                      </a:solidFill>
                      <a:prstDash val="solid"/>
                      <a:round/>
                      <a:headEnd type="none" w="med" len="med"/>
                      <a:tailEnd type="none" w="med" len="med"/>
                    </a:lnB>
                  </a:tcPr>
                </a:tc>
                <a:tc>
                  <a:txBody>
                    <a:bodyPr/>
                    <a:lstStyle/>
                    <a:p>
                      <a:pPr algn="ctr"/>
                      <a:r>
                        <a:rPr lang="fr-CA" sz="1200">
                          <a:latin typeface="Arial" panose="020B0604020202020204" pitchFamily="34" charset="0"/>
                          <a:cs typeface="Arial" panose="020B0604020202020204" pitchFamily="34" charset="0"/>
                        </a:rPr>
                        <a:t>Orange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9547919"/>
                  </a:ext>
                </a:extLst>
              </a:tr>
              <a:tr h="340803">
                <a:tc>
                  <a:txBody>
                    <a:bodyPr/>
                    <a:lstStyle/>
                    <a:p>
                      <a:pPr algn="ctr"/>
                      <a:r>
                        <a:rPr lang="fr-CA" sz="1200">
                          <a:latin typeface="Arial" panose="020B0604020202020204" pitchFamily="34" charset="0"/>
                          <a:cs typeface="Arial" panose="020B0604020202020204" pitchFamily="34" charset="0"/>
                        </a:rPr>
                        <a:t>Nombre de personnes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b="1">
                          <a:solidFill>
                            <a:srgbClr val="FF0000"/>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b="1">
                          <a:solidFill>
                            <a:srgbClr val="FF0000"/>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b="1">
                          <a:solidFill>
                            <a:srgbClr val="FF0000"/>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b="1">
                          <a:solidFill>
                            <a:srgbClr val="FF0000"/>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b="1">
                          <a:solidFill>
                            <a:srgbClr val="FF0000"/>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b="1">
                          <a:solidFill>
                            <a:srgbClr val="FF0000"/>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648063"/>
                  </a:ext>
                </a:extLst>
              </a:tr>
            </a:tbl>
          </a:graphicData>
        </a:graphic>
      </p:graphicFrame>
      <p:sp>
        <p:nvSpPr>
          <p:cNvPr id="73" name="Rectangle 72">
            <a:extLst>
              <a:ext uri="{FF2B5EF4-FFF2-40B4-BE49-F238E27FC236}">
                <a16:creationId xmlns:a16="http://schemas.microsoft.com/office/drawing/2014/main" id="{27C2A60E-5460-4974-900B-96B70B1D23C8}"/>
              </a:ext>
            </a:extLst>
          </p:cNvPr>
          <p:cNvSpPr/>
          <p:nvPr>
            <p:custDataLst>
              <p:tags r:id="rId25"/>
            </p:custDataLst>
          </p:nvPr>
        </p:nvSpPr>
        <p:spPr>
          <a:xfrm>
            <a:off x="439743" y="4731213"/>
            <a:ext cx="5578000" cy="289951"/>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libri" pitchFamily="34" charset="0"/>
                <a:ea typeface="+mn-ea"/>
                <a:cs typeface="+mn-cs"/>
              </a:rPr>
              <a:t>b. Représente la situation avec un diagramme à bandes :</a:t>
            </a:r>
            <a:endParaRPr kumimoji="0" lang="fr-CA" sz="1200" b="0" i="0" u="none" strike="noStrike" kern="1200" cap="none" spc="0" normalizeH="0" baseline="0" noProof="0" dirty="0">
              <a:ln>
                <a:noFill/>
              </a:ln>
              <a:solidFill>
                <a:prstClr val="black"/>
              </a:solidFill>
              <a:effectLst/>
              <a:highlight>
                <a:srgbClr val="FFFF00"/>
              </a:highlight>
              <a:uLnTx/>
              <a:uFillTx/>
              <a:latin typeface="Calibri" pitchFamily="34" charset="0"/>
              <a:ea typeface="+mn-ea"/>
              <a:cs typeface="+mn-cs"/>
            </a:endParaRPr>
          </a:p>
        </p:txBody>
      </p:sp>
      <p:graphicFrame>
        <p:nvGraphicFramePr>
          <p:cNvPr id="8" name="Tableau 7">
            <a:extLst>
              <a:ext uri="{FF2B5EF4-FFF2-40B4-BE49-F238E27FC236}">
                <a16:creationId xmlns:a16="http://schemas.microsoft.com/office/drawing/2014/main" id="{20EA537E-632E-4E61-88B0-568402010217}"/>
              </a:ext>
            </a:extLst>
          </p:cNvPr>
          <p:cNvGraphicFramePr>
            <a:graphicFrameLocks noGrp="1"/>
          </p:cNvGraphicFramePr>
          <p:nvPr>
            <p:custDataLst>
              <p:tags r:id="rId26"/>
            </p:custDataLst>
            <p:extLst>
              <p:ext uri="{D42A27DB-BD31-4B8C-83A1-F6EECF244321}">
                <p14:modId xmlns:p14="http://schemas.microsoft.com/office/powerpoint/2010/main" val="2627757943"/>
              </p:ext>
            </p:extLst>
          </p:nvPr>
        </p:nvGraphicFramePr>
        <p:xfrm>
          <a:off x="1721339" y="5518656"/>
          <a:ext cx="3415322" cy="2742842"/>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3920469780"/>
                    </a:ext>
                  </a:extLst>
                </a:gridCol>
                <a:gridCol w="534507">
                  <a:extLst>
                    <a:ext uri="{9D8B030D-6E8A-4147-A177-3AD203B41FA5}">
                      <a16:colId xmlns:a16="http://schemas.microsoft.com/office/drawing/2014/main" val="4255868010"/>
                    </a:ext>
                  </a:extLst>
                </a:gridCol>
                <a:gridCol w="534507">
                  <a:extLst>
                    <a:ext uri="{9D8B030D-6E8A-4147-A177-3AD203B41FA5}">
                      <a16:colId xmlns:a16="http://schemas.microsoft.com/office/drawing/2014/main" val="650575389"/>
                    </a:ext>
                  </a:extLst>
                </a:gridCol>
                <a:gridCol w="534507">
                  <a:extLst>
                    <a:ext uri="{9D8B030D-6E8A-4147-A177-3AD203B41FA5}">
                      <a16:colId xmlns:a16="http://schemas.microsoft.com/office/drawing/2014/main" val="1668424967"/>
                    </a:ext>
                  </a:extLst>
                </a:gridCol>
                <a:gridCol w="534507">
                  <a:extLst>
                    <a:ext uri="{9D8B030D-6E8A-4147-A177-3AD203B41FA5}">
                      <a16:colId xmlns:a16="http://schemas.microsoft.com/office/drawing/2014/main" val="3752959089"/>
                    </a:ext>
                  </a:extLst>
                </a:gridCol>
                <a:gridCol w="534507">
                  <a:extLst>
                    <a:ext uri="{9D8B030D-6E8A-4147-A177-3AD203B41FA5}">
                      <a16:colId xmlns:a16="http://schemas.microsoft.com/office/drawing/2014/main" val="2071549258"/>
                    </a:ext>
                  </a:extLst>
                </a:gridCol>
                <a:gridCol w="534507">
                  <a:extLst>
                    <a:ext uri="{9D8B030D-6E8A-4147-A177-3AD203B41FA5}">
                      <a16:colId xmlns:a16="http://schemas.microsoft.com/office/drawing/2014/main" val="3441893794"/>
                    </a:ext>
                  </a:extLst>
                </a:gridCol>
              </a:tblGrid>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dirty="0"/>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1301370734"/>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681015899"/>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3410165525"/>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2176134800"/>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fr-CA"/>
                    </a:p>
                  </a:txBody>
                  <a:tcPr>
                    <a:lnL w="12700" cap="flat" cmpd="sng" algn="ctr">
                      <a:solidFill>
                        <a:schemeClr val="tx1"/>
                      </a:solidFill>
                      <a:prstDash val="solid"/>
                      <a:round/>
                      <a:headEnd type="none" w="med" len="med"/>
                      <a:tailEnd type="none" w="med" len="med"/>
                    </a:lnL>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tc>
                  <a:txBody>
                    <a:bodyPr/>
                    <a:lstStyle/>
                    <a:p>
                      <a:endParaRPr lang="fr-CA"/>
                    </a:p>
                  </a:txBody>
                  <a:tcPr/>
                </a:tc>
                <a:extLst>
                  <a:ext uri="{0D108BD9-81ED-4DB2-BD59-A6C34878D82A}">
                    <a16:rowId xmlns:a16="http://schemas.microsoft.com/office/drawing/2014/main" val="3520710389"/>
                  </a:ext>
                </a:extLst>
              </a:tr>
              <a:tr h="374927">
                <a:tc>
                  <a:txBody>
                    <a:bodyPr/>
                    <a:lstStyle/>
                    <a:p>
                      <a:endParaRPr lang="fr-CA"/>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fr-CA"/>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tc>
                  <a:txBody>
                    <a:bodyPr/>
                    <a:lstStyle/>
                    <a:p>
                      <a:endParaRPr lang="fr-CA"/>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270534"/>
                  </a:ext>
                </a:extLst>
              </a:tr>
              <a:tr h="493280">
                <a:tc>
                  <a:txBody>
                    <a:bodyPr/>
                    <a:lstStyle/>
                    <a:p>
                      <a:endParaRPr lang="fr-CA" sz="1200" b="1">
                        <a:solidFill>
                          <a:srgbClr val="FF0000"/>
                        </a:solidFill>
                        <a:latin typeface="Bradley Hand ITC" panose="03070402050302030203" pitchFamily="66" charset="0"/>
                      </a:endParaRPr>
                    </a:p>
                  </a:txBody>
                  <a:tcPr vert="vert270">
                    <a:lnL w="12700" cmpd="sng">
                      <a:noFill/>
                    </a:lnL>
                    <a:lnT w="12700" cap="flat" cmpd="sng" algn="ctr">
                      <a:noFill/>
                      <a:prstDash val="solid"/>
                      <a:round/>
                      <a:headEnd type="none" w="med" len="med"/>
                      <a:tailEnd type="none" w="med" len="med"/>
                    </a:lnT>
                    <a:lnB w="12700" cmpd="sng">
                      <a:noFill/>
                    </a:lnB>
                  </a:tcPr>
                </a:tc>
                <a:tc>
                  <a:txBody>
                    <a:bodyPr/>
                    <a:lstStyle/>
                    <a:p>
                      <a:r>
                        <a:rPr lang="fr-CA" sz="1000" b="1">
                          <a:solidFill>
                            <a:srgbClr val="FF0000"/>
                          </a:solidFill>
                          <a:latin typeface="Bradley Hand ITC" panose="03070402050302030203" pitchFamily="66" charset="0"/>
                        </a:rPr>
                        <a:t>Bleu</a:t>
                      </a:r>
                    </a:p>
                  </a:txBody>
                  <a:tcPr vert="vert270">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r>
                        <a:rPr lang="fr-CA" sz="1000" b="1">
                          <a:solidFill>
                            <a:srgbClr val="FF0000"/>
                          </a:solidFill>
                          <a:latin typeface="Bradley Hand ITC" panose="03070402050302030203" pitchFamily="66" charset="0"/>
                        </a:rPr>
                        <a:t>Rouge</a:t>
                      </a:r>
                    </a:p>
                  </a:txBody>
                  <a:tcPr vert="vert27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r>
                        <a:rPr lang="fr-CA" sz="1000" b="1">
                          <a:solidFill>
                            <a:srgbClr val="FF0000"/>
                          </a:solidFill>
                          <a:latin typeface="Bradley Hand ITC" panose="03070402050302030203" pitchFamily="66" charset="0"/>
                        </a:rPr>
                        <a:t>Jaune</a:t>
                      </a:r>
                    </a:p>
                  </a:txBody>
                  <a:tcPr vert="vert27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r>
                        <a:rPr lang="fr-CA" sz="1000" b="1">
                          <a:solidFill>
                            <a:srgbClr val="FF0000"/>
                          </a:solidFill>
                          <a:latin typeface="Bradley Hand ITC" panose="03070402050302030203" pitchFamily="66" charset="0"/>
                        </a:rPr>
                        <a:t>Vert</a:t>
                      </a:r>
                    </a:p>
                  </a:txBody>
                  <a:tcPr vert="vert27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r>
                        <a:rPr lang="fr-CA" sz="1000" b="1">
                          <a:solidFill>
                            <a:srgbClr val="FF0000"/>
                          </a:solidFill>
                          <a:latin typeface="Bradley Hand ITC" panose="03070402050302030203" pitchFamily="66" charset="0"/>
                        </a:rPr>
                        <a:t>Mauve</a:t>
                      </a:r>
                    </a:p>
                  </a:txBody>
                  <a:tcPr vert="vert27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tc>
                  <a:txBody>
                    <a:bodyPr/>
                    <a:lstStyle/>
                    <a:p>
                      <a:r>
                        <a:rPr lang="fr-CA" sz="1000" b="1" dirty="0">
                          <a:solidFill>
                            <a:srgbClr val="FF0000"/>
                          </a:solidFill>
                          <a:latin typeface="Bradley Hand ITC" panose="03070402050302030203" pitchFamily="66" charset="0"/>
                        </a:rPr>
                        <a:t>Orange</a:t>
                      </a:r>
                    </a:p>
                  </a:txBody>
                  <a:tcPr vert="vert27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2610521108"/>
                  </a:ext>
                </a:extLst>
              </a:tr>
            </a:tbl>
          </a:graphicData>
        </a:graphic>
      </p:graphicFrame>
      <p:graphicFrame>
        <p:nvGraphicFramePr>
          <p:cNvPr id="12" name="Tableau 11">
            <a:extLst>
              <a:ext uri="{FF2B5EF4-FFF2-40B4-BE49-F238E27FC236}">
                <a16:creationId xmlns:a16="http://schemas.microsoft.com/office/drawing/2014/main" id="{B92BF594-9CE0-4DAF-97E9-8702F49FDAB0}"/>
              </a:ext>
            </a:extLst>
          </p:cNvPr>
          <p:cNvGraphicFramePr>
            <a:graphicFrameLocks noGrp="1"/>
          </p:cNvGraphicFramePr>
          <p:nvPr>
            <p:custDataLst>
              <p:tags r:id="rId27"/>
            </p:custDataLst>
          </p:nvPr>
        </p:nvGraphicFramePr>
        <p:xfrm>
          <a:off x="5284381" y="8697433"/>
          <a:ext cx="208280" cy="365760"/>
        </p:xfrm>
        <a:graphic>
          <a:graphicData uri="http://schemas.openxmlformats.org/drawingml/2006/table">
            <a:tbl>
              <a:tblPr/>
              <a:tblGrid>
                <a:gridCol w="208280">
                  <a:extLst>
                    <a:ext uri="{9D8B030D-6E8A-4147-A177-3AD203B41FA5}">
                      <a16:colId xmlns:a16="http://schemas.microsoft.com/office/drawing/2014/main" val="3690171028"/>
                    </a:ext>
                  </a:extLst>
                </a:gridCol>
              </a:tblGrid>
              <a:tr h="0">
                <a:tc>
                  <a:txBody>
                    <a:bodyPr/>
                    <a:lstStyle/>
                    <a:p>
                      <a:endParaRPr lang="fr-CA"/>
                    </a:p>
                  </a:txBody>
                  <a:tcPr>
                    <a:lnL>
                      <a:noFill/>
                    </a:lnL>
                    <a:lnR>
                      <a:noFill/>
                    </a:lnR>
                    <a:lnT>
                      <a:noFill/>
                    </a:lnT>
                    <a:lnB>
                      <a:noFill/>
                    </a:lnB>
                  </a:tcPr>
                </a:tc>
                <a:extLst>
                  <a:ext uri="{0D108BD9-81ED-4DB2-BD59-A6C34878D82A}">
                    <a16:rowId xmlns:a16="http://schemas.microsoft.com/office/drawing/2014/main" val="3088150893"/>
                  </a:ext>
                </a:extLst>
              </a:tr>
            </a:tbl>
          </a:graphicData>
        </a:graphic>
      </p:graphicFrame>
      <p:cxnSp>
        <p:nvCxnSpPr>
          <p:cNvPr id="16" name="Connecteur droit avec flèche 15">
            <a:extLst>
              <a:ext uri="{FF2B5EF4-FFF2-40B4-BE49-F238E27FC236}">
                <a16:creationId xmlns:a16="http://schemas.microsoft.com/office/drawing/2014/main" id="{AF5BB795-10C3-4E82-9B70-EEC580EC63D8}"/>
              </a:ext>
            </a:extLst>
          </p:cNvPr>
          <p:cNvCxnSpPr>
            <a:cxnSpLocks/>
          </p:cNvCxnSpPr>
          <p:nvPr>
            <p:custDataLst>
              <p:tags r:id="rId28"/>
            </p:custDataLst>
          </p:nvPr>
        </p:nvCxnSpPr>
        <p:spPr>
          <a:xfrm flipV="1">
            <a:off x="1924492" y="5317387"/>
            <a:ext cx="0" cy="246645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4A2B61A2-FC3A-4D60-9D48-8DAE73AF61ED}"/>
              </a:ext>
            </a:extLst>
          </p:cNvPr>
          <p:cNvSpPr txBox="1"/>
          <p:nvPr>
            <p:custDataLst>
              <p:tags r:id="rId29"/>
            </p:custDataLst>
          </p:nvPr>
        </p:nvSpPr>
        <p:spPr>
          <a:xfrm>
            <a:off x="1477404" y="7198478"/>
            <a:ext cx="1690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Goudy Old Style"/>
                <a:ea typeface="+mn-ea"/>
                <a:cs typeface="+mn-cs"/>
              </a:rPr>
              <a:t>1</a:t>
            </a:r>
          </a:p>
        </p:txBody>
      </p:sp>
      <p:sp>
        <p:nvSpPr>
          <p:cNvPr id="74" name="ZoneTexte 73">
            <a:extLst>
              <a:ext uri="{FF2B5EF4-FFF2-40B4-BE49-F238E27FC236}">
                <a16:creationId xmlns:a16="http://schemas.microsoft.com/office/drawing/2014/main" id="{6F8CBB0E-D283-4F8D-8ECF-B68270B0474B}"/>
              </a:ext>
            </a:extLst>
          </p:cNvPr>
          <p:cNvSpPr txBox="1"/>
          <p:nvPr>
            <p:custDataLst>
              <p:tags r:id="rId30"/>
            </p:custDataLst>
          </p:nvPr>
        </p:nvSpPr>
        <p:spPr>
          <a:xfrm>
            <a:off x="1483126" y="6798195"/>
            <a:ext cx="1690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Goudy Old Style"/>
                <a:ea typeface="+mn-ea"/>
                <a:cs typeface="+mn-cs"/>
              </a:rPr>
              <a:t>2</a:t>
            </a:r>
          </a:p>
        </p:txBody>
      </p:sp>
      <p:sp>
        <p:nvSpPr>
          <p:cNvPr id="75" name="ZoneTexte 74">
            <a:extLst>
              <a:ext uri="{FF2B5EF4-FFF2-40B4-BE49-F238E27FC236}">
                <a16:creationId xmlns:a16="http://schemas.microsoft.com/office/drawing/2014/main" id="{B43C29B6-31B9-4FDD-BE03-25BB904E26D3}"/>
              </a:ext>
            </a:extLst>
          </p:cNvPr>
          <p:cNvSpPr txBox="1"/>
          <p:nvPr>
            <p:custDataLst>
              <p:tags r:id="rId31"/>
            </p:custDataLst>
          </p:nvPr>
        </p:nvSpPr>
        <p:spPr>
          <a:xfrm>
            <a:off x="1483126" y="6470018"/>
            <a:ext cx="1690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Goudy Old Style"/>
                <a:ea typeface="+mn-ea"/>
                <a:cs typeface="+mn-cs"/>
              </a:rPr>
              <a:t>3</a:t>
            </a:r>
          </a:p>
        </p:txBody>
      </p:sp>
      <p:sp>
        <p:nvSpPr>
          <p:cNvPr id="76" name="ZoneTexte 75">
            <a:extLst>
              <a:ext uri="{FF2B5EF4-FFF2-40B4-BE49-F238E27FC236}">
                <a16:creationId xmlns:a16="http://schemas.microsoft.com/office/drawing/2014/main" id="{0BA29C15-D940-43AD-A9F2-5A5A44ECE6D8}"/>
              </a:ext>
            </a:extLst>
          </p:cNvPr>
          <p:cNvSpPr txBox="1"/>
          <p:nvPr>
            <p:custDataLst>
              <p:tags r:id="rId32"/>
            </p:custDataLst>
          </p:nvPr>
        </p:nvSpPr>
        <p:spPr>
          <a:xfrm>
            <a:off x="1488396" y="6095113"/>
            <a:ext cx="1690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Goudy Old Style"/>
                <a:ea typeface="+mn-ea"/>
                <a:cs typeface="+mn-cs"/>
              </a:rPr>
              <a:t>4</a:t>
            </a:r>
          </a:p>
        </p:txBody>
      </p:sp>
      <p:sp>
        <p:nvSpPr>
          <p:cNvPr id="77" name="ZoneTexte 76">
            <a:extLst>
              <a:ext uri="{FF2B5EF4-FFF2-40B4-BE49-F238E27FC236}">
                <a16:creationId xmlns:a16="http://schemas.microsoft.com/office/drawing/2014/main" id="{B674A5B5-0067-4368-B04E-75D6465DE26D}"/>
              </a:ext>
            </a:extLst>
          </p:cNvPr>
          <p:cNvSpPr txBox="1"/>
          <p:nvPr>
            <p:custDataLst>
              <p:tags r:id="rId33"/>
            </p:custDataLst>
          </p:nvPr>
        </p:nvSpPr>
        <p:spPr>
          <a:xfrm>
            <a:off x="1499713" y="5694830"/>
            <a:ext cx="1690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Goudy Old Style"/>
                <a:ea typeface="+mn-ea"/>
                <a:cs typeface="+mn-cs"/>
              </a:rPr>
              <a:t>5</a:t>
            </a:r>
          </a:p>
        </p:txBody>
      </p:sp>
      <p:sp>
        <p:nvSpPr>
          <p:cNvPr id="20" name="Rectangle 19">
            <a:extLst>
              <a:ext uri="{FF2B5EF4-FFF2-40B4-BE49-F238E27FC236}">
                <a16:creationId xmlns:a16="http://schemas.microsoft.com/office/drawing/2014/main" id="{9F46992F-3295-4DFC-9B47-623CD2C37DF9}"/>
              </a:ext>
            </a:extLst>
          </p:cNvPr>
          <p:cNvSpPr/>
          <p:nvPr>
            <p:custDataLst>
              <p:tags r:id="rId34"/>
            </p:custDataLst>
          </p:nvPr>
        </p:nvSpPr>
        <p:spPr>
          <a:xfrm>
            <a:off x="2258761" y="5029260"/>
            <a:ext cx="2674748" cy="438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sz="1500" b="1">
                <a:solidFill>
                  <a:srgbClr val="FF0000"/>
                </a:solidFill>
                <a:latin typeface="Bradley Hand ITC" panose="03070402050302030203" pitchFamily="66" charset="0"/>
              </a:rPr>
              <a:t>Nombre de personnes selon la couleur préférée</a:t>
            </a:r>
            <a:endParaRPr kumimoji="0" lang="fr-CA" sz="1500" b="1" i="0" u="none" strike="noStrike" kern="1200" cap="none" spc="0" normalizeH="0" baseline="0" noProof="0">
              <a:ln>
                <a:noFill/>
              </a:ln>
              <a:solidFill>
                <a:srgbClr val="FF0000"/>
              </a:solidFill>
              <a:effectLst/>
              <a:uLnTx/>
              <a:uFillTx/>
              <a:latin typeface="Bradley Hand ITC" panose="03070402050302030203" pitchFamily="66" charset="0"/>
            </a:endParaRPr>
          </a:p>
        </p:txBody>
      </p:sp>
      <p:sp>
        <p:nvSpPr>
          <p:cNvPr id="21" name="Rectangle 20">
            <a:extLst>
              <a:ext uri="{FF2B5EF4-FFF2-40B4-BE49-F238E27FC236}">
                <a16:creationId xmlns:a16="http://schemas.microsoft.com/office/drawing/2014/main" id="{1FFEF7CF-AB5F-46E4-8CDE-96B48C7A2F84}"/>
              </a:ext>
            </a:extLst>
          </p:cNvPr>
          <p:cNvSpPr/>
          <p:nvPr>
            <p:custDataLst>
              <p:tags r:id="rId35"/>
            </p:custDataLst>
          </p:nvPr>
        </p:nvSpPr>
        <p:spPr>
          <a:xfrm>
            <a:off x="956313" y="5694830"/>
            <a:ext cx="485091" cy="1701065"/>
          </a:xfrm>
          <a:prstGeom prst="rect">
            <a:avLst/>
          </a:prstGeom>
        </p:spPr>
        <p:style>
          <a:lnRef idx="2">
            <a:schemeClr val="dk1"/>
          </a:lnRef>
          <a:fillRef idx="1">
            <a:schemeClr val="lt1"/>
          </a:fillRef>
          <a:effectRef idx="0">
            <a:schemeClr val="dk1"/>
          </a:effectRef>
          <a:fontRef idx="minor">
            <a:schemeClr val="dk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a:ln>
                  <a:noFill/>
                </a:ln>
                <a:solidFill>
                  <a:srgbClr val="FF0000"/>
                </a:solidFill>
                <a:effectLst/>
                <a:uLnTx/>
                <a:uFillTx/>
                <a:latin typeface="Bradley Hand ITC" panose="03070402050302030203" pitchFamily="66" charset="0"/>
              </a:rPr>
              <a:t>Nombre de </a:t>
            </a:r>
            <a:r>
              <a:rPr lang="fr-CA" sz="1600" b="1">
                <a:solidFill>
                  <a:srgbClr val="FF0000"/>
                </a:solidFill>
                <a:latin typeface="Bradley Hand ITC" panose="03070402050302030203" pitchFamily="66" charset="0"/>
              </a:rPr>
              <a:t>personnes</a:t>
            </a:r>
            <a:endParaRPr kumimoji="0" lang="fr-CA" sz="1600" b="1" i="0" u="none" strike="noStrike" kern="1200" cap="none" spc="0" normalizeH="0" baseline="0" noProof="0">
              <a:ln>
                <a:noFill/>
              </a:ln>
              <a:solidFill>
                <a:srgbClr val="FF0000"/>
              </a:solidFill>
              <a:effectLst/>
              <a:uLnTx/>
              <a:uFillTx/>
              <a:latin typeface="Bradley Hand ITC" panose="03070402050302030203" pitchFamily="66" charset="0"/>
            </a:endParaRPr>
          </a:p>
        </p:txBody>
      </p:sp>
      <p:sp>
        <p:nvSpPr>
          <p:cNvPr id="78" name="Rectangle 77">
            <a:extLst>
              <a:ext uri="{FF2B5EF4-FFF2-40B4-BE49-F238E27FC236}">
                <a16:creationId xmlns:a16="http://schemas.microsoft.com/office/drawing/2014/main" id="{00896917-A859-461F-AC28-FF5B5982B768}"/>
              </a:ext>
            </a:extLst>
          </p:cNvPr>
          <p:cNvSpPr/>
          <p:nvPr>
            <p:custDataLst>
              <p:tags r:id="rId36"/>
            </p:custDataLst>
          </p:nvPr>
        </p:nvSpPr>
        <p:spPr>
          <a:xfrm>
            <a:off x="2672307" y="8453242"/>
            <a:ext cx="1701015" cy="2841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500" b="1" i="0" u="none" strike="noStrike" kern="1200" cap="none" spc="0" normalizeH="0" baseline="0" noProof="0">
                <a:ln>
                  <a:noFill/>
                </a:ln>
                <a:solidFill>
                  <a:srgbClr val="FF0000"/>
                </a:solidFill>
                <a:effectLst/>
                <a:uLnTx/>
                <a:uFillTx/>
                <a:latin typeface="Bradley Hand ITC" panose="03070402050302030203" pitchFamily="66" charset="0"/>
              </a:rPr>
              <a:t>Couleur</a:t>
            </a:r>
          </a:p>
        </p:txBody>
      </p:sp>
      <p:sp>
        <p:nvSpPr>
          <p:cNvPr id="2" name="Rectangle 1">
            <a:extLst>
              <a:ext uri="{FF2B5EF4-FFF2-40B4-BE49-F238E27FC236}">
                <a16:creationId xmlns:a16="http://schemas.microsoft.com/office/drawing/2014/main" id="{3B4BB60A-1C69-4D49-91AF-7710DC7798FD}"/>
              </a:ext>
            </a:extLst>
          </p:cNvPr>
          <p:cNvSpPr/>
          <p:nvPr>
            <p:custDataLst>
              <p:tags r:id="rId37"/>
            </p:custDataLst>
          </p:nvPr>
        </p:nvSpPr>
        <p:spPr>
          <a:xfrm>
            <a:off x="2064775" y="6273209"/>
            <a:ext cx="263756" cy="1498894"/>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5" name="Rectangle 44">
            <a:extLst>
              <a:ext uri="{FF2B5EF4-FFF2-40B4-BE49-F238E27FC236}">
                <a16:creationId xmlns:a16="http://schemas.microsoft.com/office/drawing/2014/main" id="{0BC48039-2163-475A-8EB4-A71C047C780A}"/>
              </a:ext>
            </a:extLst>
          </p:cNvPr>
          <p:cNvSpPr/>
          <p:nvPr>
            <p:custDataLst>
              <p:tags r:id="rId38"/>
            </p:custDataLst>
          </p:nvPr>
        </p:nvSpPr>
        <p:spPr>
          <a:xfrm>
            <a:off x="2598702" y="6652961"/>
            <a:ext cx="263756" cy="1118337"/>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6" name="Rectangle 45">
            <a:extLst>
              <a:ext uri="{FF2B5EF4-FFF2-40B4-BE49-F238E27FC236}">
                <a16:creationId xmlns:a16="http://schemas.microsoft.com/office/drawing/2014/main" id="{4E8CB97E-4649-40FE-A31A-CEB0021BF091}"/>
              </a:ext>
            </a:extLst>
          </p:cNvPr>
          <p:cNvSpPr/>
          <p:nvPr>
            <p:custDataLst>
              <p:tags r:id="rId39"/>
            </p:custDataLst>
          </p:nvPr>
        </p:nvSpPr>
        <p:spPr>
          <a:xfrm>
            <a:off x="3141231" y="7395895"/>
            <a:ext cx="263756" cy="371414"/>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7" name="Rectangle 46">
            <a:extLst>
              <a:ext uri="{FF2B5EF4-FFF2-40B4-BE49-F238E27FC236}">
                <a16:creationId xmlns:a16="http://schemas.microsoft.com/office/drawing/2014/main" id="{8F7B876F-F2A1-40B0-BC21-8202104322C7}"/>
              </a:ext>
            </a:extLst>
          </p:cNvPr>
          <p:cNvSpPr/>
          <p:nvPr>
            <p:custDataLst>
              <p:tags r:id="rId40"/>
            </p:custDataLst>
          </p:nvPr>
        </p:nvSpPr>
        <p:spPr>
          <a:xfrm>
            <a:off x="3660678" y="5895378"/>
            <a:ext cx="263756" cy="1869159"/>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8" name="Rectangle 47">
            <a:extLst>
              <a:ext uri="{FF2B5EF4-FFF2-40B4-BE49-F238E27FC236}">
                <a16:creationId xmlns:a16="http://schemas.microsoft.com/office/drawing/2014/main" id="{33A0BA34-BF97-44BC-8676-C935F4251183}"/>
              </a:ext>
            </a:extLst>
          </p:cNvPr>
          <p:cNvSpPr/>
          <p:nvPr>
            <p:custDataLst>
              <p:tags r:id="rId41"/>
            </p:custDataLst>
          </p:nvPr>
        </p:nvSpPr>
        <p:spPr>
          <a:xfrm>
            <a:off x="4204369" y="6271325"/>
            <a:ext cx="263756" cy="1498894"/>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9" name="Rectangle 48">
            <a:extLst>
              <a:ext uri="{FF2B5EF4-FFF2-40B4-BE49-F238E27FC236}">
                <a16:creationId xmlns:a16="http://schemas.microsoft.com/office/drawing/2014/main" id="{51D51CF0-720E-4400-92F2-75A212ED2A1A}"/>
              </a:ext>
            </a:extLst>
          </p:cNvPr>
          <p:cNvSpPr/>
          <p:nvPr>
            <p:custDataLst>
              <p:tags r:id="rId42"/>
            </p:custDataLst>
          </p:nvPr>
        </p:nvSpPr>
        <p:spPr>
          <a:xfrm>
            <a:off x="4739524" y="6652961"/>
            <a:ext cx="263756" cy="1119142"/>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cxnSp>
        <p:nvCxnSpPr>
          <p:cNvPr id="13" name="Connecteur droit 12">
            <a:extLst>
              <a:ext uri="{FF2B5EF4-FFF2-40B4-BE49-F238E27FC236}">
                <a16:creationId xmlns:a16="http://schemas.microsoft.com/office/drawing/2014/main" id="{9CA564B6-B9A0-4D75-8D88-2624B7A3D796}"/>
              </a:ext>
            </a:extLst>
          </p:cNvPr>
          <p:cNvCxnSpPr/>
          <p:nvPr>
            <p:custDataLst>
              <p:tags r:id="rId43"/>
            </p:custDataLst>
          </p:nvPr>
        </p:nvCxnSpPr>
        <p:spPr>
          <a:xfrm flipV="1">
            <a:off x="1924492" y="7764537"/>
            <a:ext cx="3212169" cy="7566"/>
          </a:xfrm>
          <a:prstGeom prst="line">
            <a:avLst/>
          </a:prstGeom>
        </p:spPr>
        <p:style>
          <a:lnRef idx="2">
            <a:schemeClr val="dk1"/>
          </a:lnRef>
          <a:fillRef idx="0">
            <a:schemeClr val="dk1"/>
          </a:fillRef>
          <a:effectRef idx="1">
            <a:schemeClr val="dk1"/>
          </a:effectRef>
          <a:fontRef idx="minor">
            <a:schemeClr val="tx1"/>
          </a:fontRef>
        </p:style>
      </p:cxnSp>
      <p:pic>
        <p:nvPicPr>
          <p:cNvPr id="52" name="Picture 4" descr="Mathematik, Sig, Summe">
            <a:hlinkClick r:id="rId50" action="ppaction://hlinksldjump"/>
          </p:cNvPr>
          <p:cNvPicPr>
            <a:picLocks noChangeAspect="1" noChangeArrowheads="1"/>
          </p:cNvPicPr>
          <p:nvPr>
            <p:custDataLst>
              <p:tags r:id="rId44"/>
            </p:custDataLst>
          </p:nvPr>
        </p:nvPicPr>
        <p:blipFill>
          <a:blip r:embed="rId51"/>
          <a:srcRect/>
          <a:stretch>
            <a:fillRect/>
          </a:stretch>
        </p:blipFill>
        <p:spPr bwMode="auto">
          <a:xfrm rot="5400000">
            <a:off x="3445922" y="218175"/>
            <a:ext cx="286443" cy="290477"/>
          </a:xfrm>
          <a:prstGeom prst="rect">
            <a:avLst/>
          </a:prstGeom>
          <a:noFill/>
        </p:spPr>
      </p:pic>
      <p:grpSp>
        <p:nvGrpSpPr>
          <p:cNvPr id="79" name="Group 49">
            <a:extLst>
              <a:ext uri="{FF2B5EF4-FFF2-40B4-BE49-F238E27FC236}">
                <a16:creationId xmlns:a16="http://schemas.microsoft.com/office/drawing/2014/main" id="{026B0555-8786-4C19-8AF1-2B5E13A38512}"/>
              </a:ext>
            </a:extLst>
          </p:cNvPr>
          <p:cNvGrpSpPr/>
          <p:nvPr>
            <p:custDataLst>
              <p:tags r:id="rId45"/>
            </p:custDataLst>
          </p:nvPr>
        </p:nvGrpSpPr>
        <p:grpSpPr>
          <a:xfrm>
            <a:off x="82404" y="99529"/>
            <a:ext cx="6632721" cy="892287"/>
            <a:chOff x="82404" y="99529"/>
            <a:chExt cx="6632721" cy="892287"/>
          </a:xfrm>
        </p:grpSpPr>
        <p:sp>
          <p:nvSpPr>
            <p:cNvPr id="80" name="Title 3">
              <a:extLst>
                <a:ext uri="{FF2B5EF4-FFF2-40B4-BE49-F238E27FC236}">
                  <a16:creationId xmlns:a16="http://schemas.microsoft.com/office/drawing/2014/main" id="{2B47AE0E-05B3-4D7C-8504-71BD6A096DF7}"/>
                </a:ext>
              </a:extLst>
            </p:cNvPr>
            <p:cNvSpPr txBox="1">
              <a:spLocks/>
            </p:cNvSpPr>
            <p:nvPr>
              <p:custDataLst>
                <p:tags r:id="rId47"/>
              </p:custDataLst>
            </p:nvPr>
          </p:nvSpPr>
          <p:spPr>
            <a:xfrm>
              <a:off x="82404" y="99738"/>
              <a:ext cx="3723202" cy="876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fr-CA" sz="3000" dirty="0">
                  <a:latin typeface="Calibri" pitchFamily="34" charset="0"/>
                  <a:cs typeface="Calibri" pitchFamily="34" charset="0"/>
                </a:rPr>
                <a:t>Fiche mathématique </a:t>
              </a:r>
            </a:p>
            <a:p>
              <a:pPr algn="l"/>
              <a:r>
                <a:rPr lang="fr-CA" sz="2400" dirty="0">
                  <a:latin typeface="Calibri" pitchFamily="34" charset="0"/>
                  <a:cs typeface="Calibri" pitchFamily="34" charset="0"/>
                </a:rPr>
                <a:t>Le diagramme à bandes</a:t>
              </a:r>
            </a:p>
          </p:txBody>
        </p:sp>
        <p:sp>
          <p:nvSpPr>
            <p:cNvPr id="81" name="Content Placeholder 4">
              <a:extLst>
                <a:ext uri="{FF2B5EF4-FFF2-40B4-BE49-F238E27FC236}">
                  <a16:creationId xmlns:a16="http://schemas.microsoft.com/office/drawing/2014/main" id="{93544983-970F-41FE-944E-41D73BBE92D8}"/>
                </a:ext>
              </a:extLst>
            </p:cNvPr>
            <p:cNvSpPr txBox="1">
              <a:spLocks/>
            </p:cNvSpPr>
            <p:nvPr>
              <p:custDataLst>
                <p:tags r:id="rId48"/>
              </p:custDataLst>
            </p:nvPr>
          </p:nvSpPr>
          <p:spPr>
            <a:xfrm>
              <a:off x="3770827" y="99529"/>
              <a:ext cx="2944298" cy="892287"/>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54330" algn="l" rtl="0">
                <a:lnSpc>
                  <a:spcPct val="100000"/>
                </a:lnSpc>
                <a:spcBef>
                  <a:spcPts val="2000"/>
                </a:spcBef>
                <a:spcAft>
                  <a:spcPts val="0"/>
                </a:spcAft>
                <a:buClr>
                  <a:schemeClr val="dk1"/>
                </a:buClr>
                <a:buSzPts val="1980"/>
                <a:buFont typeface="Times New Roman"/>
                <a:buChar char="•"/>
                <a:defRPr sz="2200" b="0" i="0" u="none" strike="noStrike" cap="none">
                  <a:solidFill>
                    <a:schemeClr val="dk1"/>
                  </a:solidFill>
                  <a:latin typeface="Times New Roman"/>
                  <a:ea typeface="Times New Roman"/>
                  <a:cs typeface="Times New Roman"/>
                  <a:sym typeface="Times New Roman"/>
                </a:defRPr>
              </a:lvl1pPr>
              <a:lvl2pPr marL="914400" marR="0" lvl="1" indent="-342900" algn="l" rtl="0">
                <a:lnSpc>
                  <a:spcPct val="100000"/>
                </a:lnSpc>
                <a:spcBef>
                  <a:spcPts val="600"/>
                </a:spcBef>
                <a:spcAft>
                  <a:spcPts val="0"/>
                </a:spcAft>
                <a:buClr>
                  <a:schemeClr val="dk1"/>
                </a:buClr>
                <a:buSzPts val="18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31469" algn="l" rtl="0">
                <a:lnSpc>
                  <a:spcPct val="100000"/>
                </a:lnSpc>
                <a:spcBef>
                  <a:spcPts val="600"/>
                </a:spcBef>
                <a:spcAft>
                  <a:spcPts val="0"/>
                </a:spcAft>
                <a:buClr>
                  <a:schemeClr val="dk1"/>
                </a:buClr>
                <a:buSzPts val="162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1469" algn="l" rtl="0">
                <a:lnSpc>
                  <a:spcPct val="100000"/>
                </a:lnSpc>
                <a:spcBef>
                  <a:spcPts val="600"/>
                </a:spcBef>
                <a:spcAft>
                  <a:spcPts val="0"/>
                </a:spcAft>
                <a:buClr>
                  <a:schemeClr val="dk1"/>
                </a:buClr>
                <a:buSzPts val="162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31470" algn="l" rtl="0">
                <a:lnSpc>
                  <a:spcPct val="100000"/>
                </a:lnSpc>
                <a:spcBef>
                  <a:spcPts val="600"/>
                </a:spcBef>
                <a:spcAft>
                  <a:spcPts val="0"/>
                </a:spcAft>
                <a:buClr>
                  <a:schemeClr val="dk1"/>
                </a:buClr>
                <a:buSzPts val="162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6pPr>
              <a:lvl7pPr marL="3200400" marR="0" lvl="6"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7pPr>
              <a:lvl8pPr marL="3657600" marR="0" lvl="7"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8pPr>
              <a:lvl9pPr marL="4114800" marR="0" lvl="8" indent="-331470" algn="l" rtl="0">
                <a:lnSpc>
                  <a:spcPct val="100000"/>
                </a:lnSpc>
                <a:spcBef>
                  <a:spcPts val="360"/>
                </a:spcBef>
                <a:spcAft>
                  <a:spcPts val="0"/>
                </a:spcAft>
                <a:buClr>
                  <a:schemeClr val="dk1"/>
                </a:buClr>
                <a:buSzPts val="1620"/>
                <a:buFont typeface="Sorts Mill Goudy"/>
                <a:buChar char="•"/>
                <a:defRPr sz="1800" b="0" i="0" u="none" strike="noStrike" cap="none">
                  <a:solidFill>
                    <a:schemeClr val="dk1"/>
                  </a:solidFill>
                  <a:latin typeface="Sorts Mill Goudy"/>
                  <a:ea typeface="Sorts Mill Goudy"/>
                  <a:cs typeface="Sorts Mill Goudy"/>
                  <a:sym typeface="Sorts Mill Goudy"/>
                </a:defRPr>
              </a:lvl9pPr>
            </a:lstStyle>
            <a:p>
              <a:pPr marL="0" indent="0" algn="r">
                <a:buFont typeface="Times New Roman"/>
                <a:buNone/>
              </a:pPr>
              <a:r>
                <a:rPr lang="fr-CA" sz="1200" i="1" dirty="0">
                  <a:latin typeface="Calibri" pitchFamily="34" charset="0"/>
                  <a:cs typeface="Calibri" pitchFamily="34" charset="0"/>
                </a:rPr>
                <a:t>Nom: _______________________________      </a:t>
              </a:r>
            </a:p>
            <a:p>
              <a:pPr marL="0" indent="0" algn="r">
                <a:buFont typeface="Times New Roman"/>
                <a:buNone/>
              </a:pPr>
              <a:r>
                <a:rPr lang="fr-CA" sz="1200" i="1" dirty="0">
                  <a:latin typeface="Calibri" pitchFamily="34" charset="0"/>
                  <a:cs typeface="Calibri" pitchFamily="34" charset="0"/>
                </a:rPr>
                <a:t> Date: ___________________________ </a:t>
              </a:r>
              <a:endParaRPr lang="fr-CA" sz="1200" dirty="0">
                <a:latin typeface="Calibri" pitchFamily="34" charset="0"/>
                <a:cs typeface="Calibri" pitchFamily="34" charset="0"/>
              </a:endParaRPr>
            </a:p>
          </p:txBody>
        </p:sp>
      </p:grpSp>
      <p:sp>
        <p:nvSpPr>
          <p:cNvPr id="82" name="Rectangle 81"/>
          <p:cNvSpPr/>
          <p:nvPr>
            <p:custDataLst>
              <p:tags r:id="rId46"/>
            </p:custDataLst>
          </p:nvPr>
        </p:nvSpPr>
        <p:spPr>
          <a:xfrm>
            <a:off x="60960" y="83821"/>
            <a:ext cx="6736080" cy="8880906"/>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Tree>
    <p:extLst>
      <p:ext uri="{BB962C8B-B14F-4D97-AF65-F5344CB8AC3E}">
        <p14:creationId xmlns:p14="http://schemas.microsoft.com/office/powerpoint/2010/main" val="1448848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au 4"/>
          <p:cNvGraphicFramePr>
            <a:graphicFrameLocks noGrp="1"/>
          </p:cNvGraphicFramePr>
          <p:nvPr>
            <p:custDataLst>
              <p:tags r:id="rId1"/>
            </p:custDataLst>
            <p:extLst>
              <p:ext uri="{D42A27DB-BD31-4B8C-83A1-F6EECF244321}">
                <p14:modId xmlns:p14="http://schemas.microsoft.com/office/powerpoint/2010/main" val="2896841193"/>
              </p:ext>
            </p:extLst>
          </p:nvPr>
        </p:nvGraphicFramePr>
        <p:xfrm>
          <a:off x="838996" y="2781300"/>
          <a:ext cx="5014908" cy="2001520"/>
        </p:xfrm>
        <a:graphic>
          <a:graphicData uri="http://schemas.openxmlformats.org/drawingml/2006/table">
            <a:tbl>
              <a:tblPr firstRow="1" bandRow="1">
                <a:tableStyleId>{5C22544A-7EE6-4342-B048-85BDC9FD1C3A}</a:tableStyleId>
              </a:tblPr>
              <a:tblGrid>
                <a:gridCol w="1258647">
                  <a:extLst>
                    <a:ext uri="{9D8B030D-6E8A-4147-A177-3AD203B41FA5}">
                      <a16:colId xmlns:a16="http://schemas.microsoft.com/office/drawing/2014/main" val="20000"/>
                    </a:ext>
                  </a:extLst>
                </a:gridCol>
                <a:gridCol w="2999691">
                  <a:extLst>
                    <a:ext uri="{9D8B030D-6E8A-4147-A177-3AD203B41FA5}">
                      <a16:colId xmlns:a16="http://schemas.microsoft.com/office/drawing/2014/main" val="20001"/>
                    </a:ext>
                  </a:extLst>
                </a:gridCol>
                <a:gridCol w="756570">
                  <a:extLst>
                    <a:ext uri="{9D8B030D-6E8A-4147-A177-3AD203B41FA5}">
                      <a16:colId xmlns:a16="http://schemas.microsoft.com/office/drawing/2014/main" val="20002"/>
                    </a:ext>
                  </a:extLst>
                </a:gridCol>
              </a:tblGrid>
              <a:tr h="370840">
                <a:tc>
                  <a:txBody>
                    <a:bodyPr/>
                    <a:lstStyle/>
                    <a:p>
                      <a:pPr algn="ctr"/>
                      <a:r>
                        <a:rPr lang="fr-FR" sz="1400" baseline="0" dirty="0"/>
                        <a:t>Identification</a:t>
                      </a:r>
                    </a:p>
                    <a:p>
                      <a:pPr algn="ctr"/>
                      <a:r>
                        <a:rPr lang="fr-FR" sz="1400" baseline="0" dirty="0"/>
                        <a:t>de la fiche</a:t>
                      </a:r>
                      <a:endParaRPr lang="fr-FR" sz="1400" dirty="0">
                        <a:latin typeface="Calibri" pitchFamily="34" charset="0"/>
                        <a:cs typeface="Calibri" pitchFamily="34" charset="0"/>
                      </a:endParaRPr>
                    </a:p>
                  </a:txBody>
                  <a:tcPr anchor="ctr"/>
                </a:tc>
                <a:tc>
                  <a:txBody>
                    <a:bodyPr/>
                    <a:lstStyle/>
                    <a:p>
                      <a:pPr algn="ctr"/>
                      <a:r>
                        <a:rPr lang="fr-FR" sz="1400" dirty="0"/>
                        <a:t>Nom</a:t>
                      </a:r>
                      <a:endParaRPr lang="fr-FR" sz="1400" dirty="0">
                        <a:latin typeface="Calibri" pitchFamily="34" charset="0"/>
                        <a:cs typeface="Calibri" pitchFamily="34" charset="0"/>
                      </a:endParaRPr>
                    </a:p>
                  </a:txBody>
                  <a:tcPr anchor="ctr"/>
                </a:tc>
                <a:tc>
                  <a:txBody>
                    <a:bodyPr/>
                    <a:lstStyle/>
                    <a:p>
                      <a:pPr algn="ctr"/>
                      <a:r>
                        <a:rPr lang="fr-FR" sz="1400" dirty="0"/>
                        <a:t>Pages</a:t>
                      </a:r>
                      <a:endParaRPr lang="fr-FR" sz="140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370840">
                <a:tc>
                  <a:txBody>
                    <a:bodyPr/>
                    <a:lstStyle/>
                    <a:p>
                      <a:pPr algn="ctr"/>
                      <a:r>
                        <a:rPr lang="fr-CA" sz="1200" dirty="0">
                          <a:latin typeface="+mn-lt"/>
                          <a:cs typeface="+mn-cs"/>
                        </a:rPr>
                        <a:t>1</a:t>
                      </a:r>
                      <a:endParaRPr lang="fr-FR" sz="1200" dirty="0">
                        <a:latin typeface="Calibri" pitchFamily="34" charset="0"/>
                        <a:cs typeface="Calibri" pitchFamily="34" charset="0"/>
                      </a:endParaRPr>
                    </a:p>
                  </a:txBody>
                  <a:tcPr anchor="ctr"/>
                </a:tc>
                <a:tc>
                  <a:txBody>
                    <a:bodyPr/>
                    <a:lstStyle/>
                    <a:p>
                      <a:r>
                        <a:rPr lang="fr-FR" sz="1200" dirty="0"/>
                        <a:t>Fonctionnement du pluviomètre</a:t>
                      </a:r>
                      <a:endParaRPr lang="fr-FR" sz="1200" dirty="0">
                        <a:latin typeface="Calibri" pitchFamily="34" charset="0"/>
                        <a:cs typeface="Calibri" pitchFamily="34" charset="0"/>
                      </a:endParaRPr>
                    </a:p>
                  </a:txBody>
                  <a:tcPr anchor="ctr"/>
                </a:tc>
                <a:tc>
                  <a:txBody>
                    <a:bodyPr/>
                    <a:lstStyle/>
                    <a:p>
                      <a:pPr algn="ctr"/>
                      <a:r>
                        <a:rPr lang="fr-CA" sz="1200" dirty="0">
                          <a:solidFill>
                            <a:schemeClr val="dk1"/>
                          </a:solidFill>
                          <a:latin typeface="+mn-lt"/>
                          <a:cs typeface="+mn-cs"/>
                        </a:rPr>
                        <a:t>41</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1"/>
                  </a:ext>
                </a:extLst>
              </a:tr>
              <a:tr h="370840">
                <a:tc>
                  <a:txBody>
                    <a:bodyPr/>
                    <a:lstStyle/>
                    <a:p>
                      <a:pPr algn="ctr"/>
                      <a:r>
                        <a:rPr lang="fr-CA" sz="1200" dirty="0">
                          <a:latin typeface="+mn-lt"/>
                          <a:cs typeface="+mn-cs"/>
                        </a:rPr>
                        <a:t>2</a:t>
                      </a:r>
                      <a:endParaRPr lang="fr-FR" sz="1200" dirty="0">
                        <a:latin typeface="Calibri" pitchFamily="34" charset="0"/>
                        <a:cs typeface="Calibri" pitchFamily="34" charset="0"/>
                      </a:endParaRPr>
                    </a:p>
                  </a:txBody>
                  <a:tcPr anchor="ctr"/>
                </a:tc>
                <a:tc>
                  <a:txBody>
                    <a:bodyPr/>
                    <a:lstStyle/>
                    <a:p>
                      <a:r>
                        <a:rPr lang="fr-FR" sz="1200" dirty="0"/>
                        <a:t>La</a:t>
                      </a:r>
                      <a:r>
                        <a:rPr lang="fr-FR" sz="1200" baseline="0" dirty="0"/>
                        <a:t> rose des vents</a:t>
                      </a:r>
                      <a:endParaRPr lang="fr-FR" sz="1200" dirty="0">
                        <a:latin typeface="Calibri" pitchFamily="34" charset="0"/>
                        <a:cs typeface="Calibri" pitchFamily="34" charset="0"/>
                      </a:endParaRPr>
                    </a:p>
                  </a:txBody>
                  <a:tcPr anchor="ctr"/>
                </a:tc>
                <a:tc>
                  <a:txBody>
                    <a:bodyPr/>
                    <a:lstStyle/>
                    <a:p>
                      <a:pPr algn="ctr"/>
                      <a:r>
                        <a:rPr lang="fr-CA" sz="1200" dirty="0">
                          <a:solidFill>
                            <a:schemeClr val="dk1"/>
                          </a:solidFill>
                          <a:latin typeface="+mn-lt"/>
                          <a:cs typeface="+mn-cs"/>
                        </a:rPr>
                        <a:t>42</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3"/>
                  </a:ext>
                </a:extLst>
              </a:tr>
              <a:tr h="370840">
                <a:tc>
                  <a:txBody>
                    <a:bodyPr/>
                    <a:lstStyle/>
                    <a:p>
                      <a:pPr algn="ctr"/>
                      <a:r>
                        <a:rPr lang="fr-CA" sz="1200" dirty="0">
                          <a:latin typeface="+mn-lt"/>
                          <a:cs typeface="+mn-cs"/>
                        </a:rPr>
                        <a:t>3</a:t>
                      </a:r>
                      <a:endParaRPr lang="fr-FR" sz="1200" dirty="0">
                        <a:latin typeface="Calibri" pitchFamily="34" charset="0"/>
                        <a:cs typeface="Calibri" pitchFamily="34" charset="0"/>
                      </a:endParaRPr>
                    </a:p>
                  </a:txBody>
                  <a:tcPr anchor="ctr"/>
                </a:tc>
                <a:tc>
                  <a:txBody>
                    <a:bodyPr/>
                    <a:lstStyle/>
                    <a:p>
                      <a:r>
                        <a:rPr lang="fr-FR" sz="1200" baseline="0" dirty="0"/>
                        <a:t>Échelle de mesure de la force du vent</a:t>
                      </a:r>
                      <a:endParaRPr lang="fr-FR" sz="1200" dirty="0">
                        <a:latin typeface="Calibri" pitchFamily="34" charset="0"/>
                        <a:cs typeface="Calibri" pitchFamily="34" charset="0"/>
                      </a:endParaRPr>
                    </a:p>
                  </a:txBody>
                  <a:tcPr anchor="ctr"/>
                </a:tc>
                <a:tc>
                  <a:txBody>
                    <a:bodyPr/>
                    <a:lstStyle/>
                    <a:p>
                      <a:pPr algn="ctr"/>
                      <a:r>
                        <a:rPr lang="fr-CA" sz="1200" dirty="0">
                          <a:solidFill>
                            <a:schemeClr val="dk1"/>
                          </a:solidFill>
                          <a:latin typeface="+mn-lt"/>
                          <a:cs typeface="+mn-cs"/>
                        </a:rPr>
                        <a:t>43</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4"/>
                  </a:ext>
                </a:extLst>
              </a:tr>
              <a:tr h="370840">
                <a:tc>
                  <a:txBody>
                    <a:bodyPr/>
                    <a:lstStyle/>
                    <a:p>
                      <a:pPr algn="ctr"/>
                      <a:r>
                        <a:rPr lang="fr-CA" sz="1200" dirty="0">
                          <a:latin typeface="+mn-lt"/>
                          <a:cs typeface="+mn-cs"/>
                        </a:rPr>
                        <a:t>4</a:t>
                      </a:r>
                      <a:endParaRPr lang="fr-FR" sz="1200" dirty="0">
                        <a:latin typeface="Calibri" pitchFamily="34" charset="0"/>
                        <a:cs typeface="Calibri" pitchFamily="34" charset="0"/>
                      </a:endParaRPr>
                    </a:p>
                  </a:txBody>
                  <a:tcPr anchor="ctr"/>
                </a:tc>
                <a:tc>
                  <a:txBody>
                    <a:bodyPr/>
                    <a:lstStyle/>
                    <a:p>
                      <a:r>
                        <a:rPr lang="fr-CA" sz="1200" dirty="0">
                          <a:latin typeface="+mn-lt"/>
                          <a:cs typeface="+mn-cs"/>
                        </a:rPr>
                        <a:t>Identifier</a:t>
                      </a:r>
                      <a:r>
                        <a:rPr lang="fr-CA" sz="1200" baseline="0" dirty="0">
                          <a:latin typeface="+mn-lt"/>
                          <a:cs typeface="+mn-cs"/>
                        </a:rPr>
                        <a:t> la ville</a:t>
                      </a:r>
                      <a:endParaRPr lang="fr-FR" sz="1200" dirty="0">
                        <a:latin typeface="Calibri" pitchFamily="34" charset="0"/>
                        <a:cs typeface="Calibri" pitchFamily="34" charset="0"/>
                      </a:endParaRPr>
                    </a:p>
                  </a:txBody>
                  <a:tcPr anchor="ctr"/>
                </a:tc>
                <a:tc>
                  <a:txBody>
                    <a:bodyPr/>
                    <a:lstStyle/>
                    <a:p>
                      <a:pPr algn="ctr"/>
                      <a:r>
                        <a:rPr lang="fr-CA" sz="1200" dirty="0">
                          <a:solidFill>
                            <a:schemeClr val="dk1"/>
                          </a:solidFill>
                          <a:latin typeface="+mn-lt"/>
                          <a:cs typeface="+mn-cs"/>
                        </a:rPr>
                        <a:t>44</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5"/>
                  </a:ext>
                </a:extLst>
              </a:tr>
            </a:tbl>
          </a:graphicData>
        </a:graphic>
      </p:graphicFrame>
      <p:sp>
        <p:nvSpPr>
          <p:cNvPr id="8" name="ZoneTexte 7"/>
          <p:cNvSpPr txBox="1"/>
          <p:nvPr>
            <p:custDataLst>
              <p:tags r:id="rId2"/>
            </p:custDataLst>
          </p:nvPr>
        </p:nvSpPr>
        <p:spPr>
          <a:xfrm>
            <a:off x="2542379" y="1530350"/>
            <a:ext cx="1773242" cy="553998"/>
          </a:xfrm>
          <a:prstGeom prst="rect">
            <a:avLst/>
          </a:prstGeom>
          <a:noFill/>
        </p:spPr>
        <p:txBody>
          <a:bodyPr wrap="none" rtlCol="0">
            <a:spAutoFit/>
          </a:bodyPr>
          <a:lstStyle/>
          <a:p>
            <a:r>
              <a:rPr lang="fr-CA" sz="3000" dirty="0">
                <a:latin typeface="Calibri" pitchFamily="34" charset="0"/>
                <a:cs typeface="Calibri" pitchFamily="34" charset="0"/>
              </a:rPr>
              <a:t>Fiches TNI</a:t>
            </a:r>
          </a:p>
        </p:txBody>
      </p:sp>
      <p:sp>
        <p:nvSpPr>
          <p:cNvPr id="4" name="Espace réservé du numéro de diapositive 1"/>
          <p:cNvSpPr>
            <a:spLocks noGrp="1"/>
          </p:cNvSpPr>
          <p:nvPr>
            <p:ph type="sldNum" sz="quarter" idx="12"/>
            <p:custDataLst>
              <p:tags r:id="rId3"/>
            </p:custDataLst>
          </p:nvPr>
        </p:nvSpPr>
        <p:spPr>
          <a:xfrm>
            <a:off x="5362467" y="8008203"/>
            <a:ext cx="1495533" cy="1135797"/>
          </a:xfrm>
        </p:spPr>
        <p:txBody>
          <a:bodyPr/>
          <a:lstStyle/>
          <a:p>
            <a:fld id="{027FB875-5C85-AB42-9DC5-178568A424B8}" type="slidenum">
              <a:rPr lang="fr-CA" smtClean="0"/>
              <a:pPr/>
              <a:t>41</a:t>
            </a:fld>
            <a:endParaRPr lang="fr-CA" dirty="0"/>
          </a:p>
        </p:txBody>
      </p:sp>
    </p:spTree>
    <p:extLst>
      <p:ext uri="{BB962C8B-B14F-4D97-AF65-F5344CB8AC3E}">
        <p14:creationId xmlns:p14="http://schemas.microsoft.com/office/powerpoint/2010/main" val="2093342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Image 36" descr="pluviomètre.png"/>
          <p:cNvPicPr>
            <a:picLocks noChangeAspect="1"/>
          </p:cNvPicPr>
          <p:nvPr>
            <p:custDataLst>
              <p:tags r:id="rId1"/>
            </p:custDataLst>
          </p:nvPr>
        </p:nvPicPr>
        <p:blipFill>
          <a:blip r:embed="rId37"/>
          <a:stretch>
            <a:fillRect/>
          </a:stretch>
        </p:blipFill>
        <p:spPr>
          <a:xfrm>
            <a:off x="0" y="3159113"/>
            <a:ext cx="6858000" cy="3117874"/>
          </a:xfrm>
          <a:prstGeom prst="rect">
            <a:avLst/>
          </a:prstGeom>
        </p:spPr>
      </p:pic>
      <p:sp>
        <p:nvSpPr>
          <p:cNvPr id="2" name="Titre 1"/>
          <p:cNvSpPr>
            <a:spLocks noGrp="1"/>
          </p:cNvSpPr>
          <p:nvPr>
            <p:ph type="title"/>
            <p:custDataLst>
              <p:tags r:id="rId2"/>
            </p:custDataLst>
          </p:nvPr>
        </p:nvSpPr>
        <p:spPr>
          <a:xfrm>
            <a:off x="0" y="0"/>
            <a:ext cx="5485210" cy="1050444"/>
          </a:xfrm>
        </p:spPr>
        <p:txBody>
          <a:bodyPr/>
          <a:lstStyle/>
          <a:p>
            <a:pPr algn="l"/>
            <a:r>
              <a:rPr lang="fr-CA" sz="3000" dirty="0"/>
              <a:t>Fiche TNI 1</a:t>
            </a:r>
            <a:br>
              <a:rPr lang="fr-CA" sz="2400" dirty="0"/>
            </a:br>
            <a:r>
              <a:rPr lang="fr-CA" sz="2400" dirty="0"/>
              <a:t>Fonctionnement du pluviomètre</a:t>
            </a:r>
          </a:p>
        </p:txBody>
      </p:sp>
      <p:sp>
        <p:nvSpPr>
          <p:cNvPr id="5" name="Espace réservé du numéro de diapositive 4"/>
          <p:cNvSpPr>
            <a:spLocks noGrp="1"/>
          </p:cNvSpPr>
          <p:nvPr>
            <p:ph type="sldNum" sz="quarter" idx="12"/>
            <p:custDataLst>
              <p:tags r:id="rId3"/>
            </p:custDataLst>
          </p:nvPr>
        </p:nvSpPr>
        <p:spPr>
          <a:xfrm>
            <a:off x="5292487" y="8008203"/>
            <a:ext cx="1565513" cy="1135797"/>
          </a:xfrm>
        </p:spPr>
        <p:txBody>
          <a:bodyPr/>
          <a:lstStyle/>
          <a:p>
            <a:fld id="{027FB875-5C85-AB42-9DC5-178568A424B8}" type="slidenum">
              <a:rPr lang="en-US" smtClean="0"/>
              <a:pPr/>
              <a:t>42</a:t>
            </a:fld>
            <a:endParaRPr lang="en-US" dirty="0"/>
          </a:p>
        </p:txBody>
      </p:sp>
      <p:sp>
        <p:nvSpPr>
          <p:cNvPr id="9" name="Rectangle 8"/>
          <p:cNvSpPr/>
          <p:nvPr>
            <p:custDataLst>
              <p:tags r:id="rId4"/>
            </p:custDataLst>
          </p:nvPr>
        </p:nvSpPr>
        <p:spPr>
          <a:xfrm>
            <a:off x="231576" y="6808410"/>
            <a:ext cx="2552700" cy="400110"/>
          </a:xfrm>
          <a:prstGeom prst="rect">
            <a:avLst/>
          </a:prstGeom>
          <a:solidFill>
            <a:srgbClr val="002060">
              <a:alpha val="18000"/>
            </a:srgb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ts val="600"/>
              </a:spcBef>
            </a:pPr>
            <a:r>
              <a:rPr lang="fr-CA" sz="2000" b="1" dirty="0">
                <a:latin typeface="Calibri" pitchFamily="34" charset="0"/>
              </a:rPr>
              <a:t>Récipient + verre</a:t>
            </a:r>
            <a:endParaRPr lang="fr-CA" sz="2000" dirty="0">
              <a:latin typeface="Calibri" pitchFamily="34" charset="0"/>
            </a:endParaRPr>
          </a:p>
        </p:txBody>
      </p:sp>
      <p:sp>
        <p:nvSpPr>
          <p:cNvPr id="10" name="Rectangle 9"/>
          <p:cNvSpPr/>
          <p:nvPr>
            <p:custDataLst>
              <p:tags r:id="rId5"/>
            </p:custDataLst>
          </p:nvPr>
        </p:nvSpPr>
        <p:spPr>
          <a:xfrm>
            <a:off x="4325078" y="6808410"/>
            <a:ext cx="1934818" cy="400110"/>
          </a:xfrm>
          <a:prstGeom prst="rect">
            <a:avLst/>
          </a:prstGeom>
          <a:solidFill>
            <a:srgbClr val="002060">
              <a:alpha val="18000"/>
            </a:srgb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ts val="600"/>
              </a:spcBef>
            </a:pPr>
            <a:r>
              <a:rPr lang="fr-CA" sz="2000" b="1" dirty="0">
                <a:latin typeface="Calibri" pitchFamily="34" charset="0"/>
              </a:rPr>
              <a:t>Pluviomètre</a:t>
            </a:r>
            <a:endParaRPr lang="fr-CA" sz="2000" dirty="0">
              <a:latin typeface="Calibri" pitchFamily="34" charset="0"/>
            </a:endParaRPr>
          </a:p>
        </p:txBody>
      </p:sp>
      <p:pic>
        <p:nvPicPr>
          <p:cNvPr id="12" name="Image 11" descr="pluie.png"/>
          <p:cNvPicPr>
            <a:picLocks noChangeAspect="1"/>
          </p:cNvPicPr>
          <p:nvPr>
            <p:custDataLst>
              <p:tags r:id="rId6"/>
            </p:custDataLst>
          </p:nvPr>
        </p:nvPicPr>
        <p:blipFill>
          <a:blip r:embed="rId38"/>
          <a:stretch>
            <a:fillRect/>
          </a:stretch>
        </p:blipFill>
        <p:spPr>
          <a:xfrm>
            <a:off x="3494891" y="1737206"/>
            <a:ext cx="3363109" cy="1183410"/>
          </a:xfrm>
          <a:prstGeom prst="rect">
            <a:avLst/>
          </a:prstGeom>
        </p:spPr>
      </p:pic>
      <p:pic>
        <p:nvPicPr>
          <p:cNvPr id="13" name="Image 12" descr="pluie.png"/>
          <p:cNvPicPr>
            <a:picLocks noChangeAspect="1"/>
          </p:cNvPicPr>
          <p:nvPr>
            <p:custDataLst>
              <p:tags r:id="rId7"/>
            </p:custDataLst>
          </p:nvPr>
        </p:nvPicPr>
        <p:blipFill>
          <a:blip r:embed="rId38"/>
          <a:stretch>
            <a:fillRect/>
          </a:stretch>
        </p:blipFill>
        <p:spPr>
          <a:xfrm>
            <a:off x="131782" y="1737206"/>
            <a:ext cx="3363109" cy="1183410"/>
          </a:xfrm>
          <a:prstGeom prst="rect">
            <a:avLst/>
          </a:prstGeom>
        </p:spPr>
      </p:pic>
      <p:cxnSp>
        <p:nvCxnSpPr>
          <p:cNvPr id="15" name="Connecteur droit 14"/>
          <p:cNvCxnSpPr/>
          <p:nvPr>
            <p:custDataLst>
              <p:tags r:id="rId8"/>
            </p:custDataLst>
          </p:nvPr>
        </p:nvCxnSpPr>
        <p:spPr>
          <a:xfrm>
            <a:off x="231576" y="2095500"/>
            <a:ext cx="0" cy="286512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custDataLst>
              <p:tags r:id="rId9"/>
            </p:custDataLst>
          </p:nvPr>
        </p:nvCxnSpPr>
        <p:spPr>
          <a:xfrm>
            <a:off x="594360" y="2842260"/>
            <a:ext cx="0" cy="211836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custDataLst>
              <p:tags r:id="rId10"/>
            </p:custDataLst>
          </p:nvPr>
        </p:nvCxnSpPr>
        <p:spPr>
          <a:xfrm>
            <a:off x="815340" y="2766060"/>
            <a:ext cx="0" cy="219456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custDataLst>
              <p:tags r:id="rId11"/>
            </p:custDataLst>
          </p:nvPr>
        </p:nvCxnSpPr>
        <p:spPr>
          <a:xfrm>
            <a:off x="1851660" y="2920616"/>
            <a:ext cx="0" cy="2040004"/>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custDataLst>
              <p:tags r:id="rId12"/>
            </p:custDataLst>
          </p:nvPr>
        </p:nvCxnSpPr>
        <p:spPr>
          <a:xfrm>
            <a:off x="2225040" y="2788920"/>
            <a:ext cx="0" cy="217170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custDataLst>
              <p:tags r:id="rId13"/>
            </p:custDataLst>
          </p:nvPr>
        </p:nvCxnSpPr>
        <p:spPr>
          <a:xfrm>
            <a:off x="1074420" y="2491740"/>
            <a:ext cx="0" cy="246888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custDataLst>
              <p:tags r:id="rId14"/>
            </p:custDataLst>
          </p:nvPr>
        </p:nvCxnSpPr>
        <p:spPr>
          <a:xfrm>
            <a:off x="1546860" y="2651760"/>
            <a:ext cx="0" cy="230886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custDataLst>
              <p:tags r:id="rId15"/>
            </p:custDataLst>
          </p:nvPr>
        </p:nvCxnSpPr>
        <p:spPr>
          <a:xfrm>
            <a:off x="2042160" y="2552700"/>
            <a:ext cx="0" cy="240792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custDataLst>
              <p:tags r:id="rId16"/>
            </p:custDataLst>
          </p:nvPr>
        </p:nvCxnSpPr>
        <p:spPr>
          <a:xfrm>
            <a:off x="2446020" y="2750820"/>
            <a:ext cx="0" cy="220980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custDataLst>
              <p:tags r:id="rId17"/>
            </p:custDataLst>
          </p:nvPr>
        </p:nvCxnSpPr>
        <p:spPr>
          <a:xfrm>
            <a:off x="6282756" y="3893820"/>
            <a:ext cx="0" cy="235458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custDataLst>
              <p:tags r:id="rId18"/>
            </p:custDataLst>
          </p:nvPr>
        </p:nvCxnSpPr>
        <p:spPr>
          <a:xfrm>
            <a:off x="6096000" y="6080760"/>
            <a:ext cx="0" cy="18288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custDataLst>
              <p:tags r:id="rId19"/>
            </p:custDataLst>
          </p:nvPr>
        </p:nvCxnSpPr>
        <p:spPr>
          <a:xfrm>
            <a:off x="5585460" y="2750820"/>
            <a:ext cx="0" cy="304800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custDataLst>
              <p:tags r:id="rId20"/>
            </p:custDataLst>
          </p:nvPr>
        </p:nvCxnSpPr>
        <p:spPr>
          <a:xfrm>
            <a:off x="5219700" y="2887980"/>
            <a:ext cx="0" cy="291084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custDataLst>
              <p:tags r:id="rId21"/>
            </p:custDataLst>
          </p:nvPr>
        </p:nvCxnSpPr>
        <p:spPr>
          <a:xfrm>
            <a:off x="4907280" y="2651760"/>
            <a:ext cx="0" cy="314706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custDataLst>
              <p:tags r:id="rId22"/>
            </p:custDataLst>
          </p:nvPr>
        </p:nvCxnSpPr>
        <p:spPr>
          <a:xfrm>
            <a:off x="2926080" y="2887980"/>
            <a:ext cx="0" cy="336042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custDataLst>
              <p:tags r:id="rId23"/>
            </p:custDataLst>
          </p:nvPr>
        </p:nvCxnSpPr>
        <p:spPr>
          <a:xfrm>
            <a:off x="3947160" y="2857500"/>
            <a:ext cx="0" cy="339090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custDataLst>
              <p:tags r:id="rId24"/>
            </p:custDataLst>
          </p:nvPr>
        </p:nvCxnSpPr>
        <p:spPr>
          <a:xfrm>
            <a:off x="4640580" y="2887980"/>
            <a:ext cx="0" cy="207264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custDataLst>
              <p:tags r:id="rId25"/>
            </p:custDataLst>
          </p:nvPr>
        </p:nvCxnSpPr>
        <p:spPr>
          <a:xfrm>
            <a:off x="4450080" y="2506980"/>
            <a:ext cx="0" cy="156972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custDataLst>
              <p:tags r:id="rId26"/>
            </p:custDataLst>
          </p:nvPr>
        </p:nvCxnSpPr>
        <p:spPr>
          <a:xfrm>
            <a:off x="4191000" y="2788920"/>
            <a:ext cx="0" cy="345948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custDataLst>
              <p:tags r:id="rId27"/>
            </p:custDataLst>
          </p:nvPr>
        </p:nvCxnSpPr>
        <p:spPr>
          <a:xfrm>
            <a:off x="5852160" y="2750820"/>
            <a:ext cx="0" cy="178308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p:custDataLst>
              <p:tags r:id="rId28"/>
            </p:custDataLst>
          </p:nvPr>
        </p:nvCxnSpPr>
        <p:spPr>
          <a:xfrm>
            <a:off x="6096000" y="2491740"/>
            <a:ext cx="0" cy="3307080"/>
          </a:xfrm>
          <a:prstGeom prst="line">
            <a:avLst/>
          </a:prstGeom>
          <a:ln w="12700">
            <a:solidFill>
              <a:schemeClr val="bg1">
                <a:lumMod val="75000"/>
              </a:schemeClr>
            </a:solidFill>
            <a:prstDash val="sysDot"/>
            <a:tailEnd type="none"/>
          </a:ln>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custDataLst>
              <p:tags r:id="rId29"/>
            </p:custDataLst>
          </p:nvPr>
        </p:nvCxnSpPr>
        <p:spPr>
          <a:xfrm>
            <a:off x="6290376" y="2872740"/>
            <a:ext cx="0" cy="632460"/>
          </a:xfrm>
          <a:prstGeom prst="line">
            <a:avLst/>
          </a:prstGeom>
          <a:ln w="12700">
            <a:solidFill>
              <a:schemeClr val="bg1">
                <a:lumMod val="75000"/>
              </a:schemeClr>
            </a:solidFill>
            <a:prstDash val="sysDot"/>
            <a:tailEnd type="none"/>
          </a:ln>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custDataLst>
              <p:tags r:id="rId30"/>
            </p:custDataLst>
          </p:nvPr>
        </p:nvCxnSpPr>
        <p:spPr>
          <a:xfrm>
            <a:off x="3188904" y="5326380"/>
            <a:ext cx="0" cy="92964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custDataLst>
              <p:tags r:id="rId31"/>
            </p:custDataLst>
          </p:nvPr>
        </p:nvCxnSpPr>
        <p:spPr>
          <a:xfrm>
            <a:off x="3188904" y="2644140"/>
            <a:ext cx="0" cy="2316480"/>
          </a:xfrm>
          <a:prstGeom prst="line">
            <a:avLst/>
          </a:prstGeom>
          <a:ln w="12700">
            <a:solidFill>
              <a:schemeClr val="bg1">
                <a:lumMod val="75000"/>
              </a:schemeClr>
            </a:solidFill>
            <a:prstDash val="sysDot"/>
            <a:tailEnd type="none"/>
          </a:ln>
        </p:spPr>
        <p:style>
          <a:lnRef idx="2">
            <a:schemeClr val="accent1"/>
          </a:lnRef>
          <a:fillRef idx="0">
            <a:schemeClr val="accent1"/>
          </a:fillRef>
          <a:effectRef idx="1">
            <a:schemeClr val="accent1"/>
          </a:effectRef>
          <a:fontRef idx="minor">
            <a:schemeClr val="tx1"/>
          </a:fontRef>
        </p:style>
      </p:cxnSp>
      <p:cxnSp>
        <p:nvCxnSpPr>
          <p:cNvPr id="71" name="Connecteur droit 70"/>
          <p:cNvCxnSpPr/>
          <p:nvPr>
            <p:custDataLst>
              <p:tags r:id="rId32"/>
            </p:custDataLst>
          </p:nvPr>
        </p:nvCxnSpPr>
        <p:spPr>
          <a:xfrm>
            <a:off x="1280160" y="2890136"/>
            <a:ext cx="0" cy="2070484"/>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3" name="Connecteur droit 72"/>
          <p:cNvCxnSpPr/>
          <p:nvPr>
            <p:custDataLst>
              <p:tags r:id="rId33"/>
            </p:custDataLst>
          </p:nvPr>
        </p:nvCxnSpPr>
        <p:spPr>
          <a:xfrm>
            <a:off x="365760" y="2598420"/>
            <a:ext cx="0" cy="236220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5" name="Connecteur droit 74"/>
          <p:cNvCxnSpPr/>
          <p:nvPr>
            <p:custDataLst>
              <p:tags r:id="rId34"/>
            </p:custDataLst>
          </p:nvPr>
        </p:nvCxnSpPr>
        <p:spPr>
          <a:xfrm>
            <a:off x="3726180" y="2598420"/>
            <a:ext cx="0" cy="3649980"/>
          </a:xfrm>
          <a:prstGeom prst="line">
            <a:avLst/>
          </a:prstGeom>
          <a:ln w="12700">
            <a:solidFill>
              <a:schemeClr val="bg1">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0456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re 1"/>
          <p:cNvSpPr>
            <a:spLocks noGrp="1"/>
          </p:cNvSpPr>
          <p:nvPr>
            <p:ph type="title"/>
            <p:custDataLst>
              <p:tags r:id="rId1"/>
            </p:custDataLst>
          </p:nvPr>
        </p:nvSpPr>
        <p:spPr>
          <a:xfrm>
            <a:off x="0" y="0"/>
            <a:ext cx="5485210" cy="905664"/>
          </a:xfrm>
        </p:spPr>
        <p:txBody>
          <a:bodyPr/>
          <a:lstStyle/>
          <a:p>
            <a:pPr algn="l"/>
            <a:r>
              <a:rPr lang="fr-CA" sz="3000" dirty="0"/>
              <a:t>Fiche TNI 2</a:t>
            </a:r>
            <a:br>
              <a:rPr lang="fr-CA" sz="3000" dirty="0"/>
            </a:br>
            <a:r>
              <a:rPr lang="fr-CA" sz="2400" dirty="0">
                <a:cs typeface="Calibri" pitchFamily="34" charset="0"/>
              </a:rPr>
              <a:t>La rose des vents</a:t>
            </a:r>
            <a:endParaRPr lang="fr-CA" sz="3000" dirty="0"/>
          </a:p>
        </p:txBody>
      </p:sp>
      <p:sp>
        <p:nvSpPr>
          <p:cNvPr id="5" name="Slide Number Placeholder 4">
            <a:extLst>
              <a:ext uri="{FF2B5EF4-FFF2-40B4-BE49-F238E27FC236}">
                <a16:creationId xmlns:a16="http://schemas.microsoft.com/office/drawing/2014/main" id="{62201DAC-114E-4033-9631-38644C670171}"/>
              </a:ext>
            </a:extLst>
          </p:cNvPr>
          <p:cNvSpPr>
            <a:spLocks noGrp="1"/>
          </p:cNvSpPr>
          <p:nvPr>
            <p:ph type="sldNum" sz="quarter" idx="12"/>
            <p:custDataLst>
              <p:tags r:id="rId2"/>
            </p:custDataLst>
          </p:nvPr>
        </p:nvSpPr>
        <p:spPr>
          <a:xfrm>
            <a:off x="5286267" y="8008203"/>
            <a:ext cx="1571733" cy="1135797"/>
          </a:xfrm>
        </p:spPr>
        <p:txBody>
          <a:bodyPr/>
          <a:lstStyle/>
          <a:p>
            <a:fld id="{027FB875-5C85-AB42-9DC5-178568A424B8}" type="slidenum">
              <a:rPr lang="en-US" smtClean="0"/>
              <a:pPr/>
              <a:t>43</a:t>
            </a:fld>
            <a:endParaRPr lang="en-US" dirty="0"/>
          </a:p>
        </p:txBody>
      </p:sp>
      <p:pic>
        <p:nvPicPr>
          <p:cNvPr id="1026" name="Picture 2" descr="Image result for rose des vents">
            <a:extLst>
              <a:ext uri="{FF2B5EF4-FFF2-40B4-BE49-F238E27FC236}">
                <a16:creationId xmlns:a16="http://schemas.microsoft.com/office/drawing/2014/main" id="{89799B7C-B18A-46B3-A944-C627EDC2BC67}"/>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930624"/>
            <a:ext cx="6858000" cy="686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670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0" y="0"/>
            <a:ext cx="5485210" cy="905664"/>
          </a:xfrm>
        </p:spPr>
        <p:txBody>
          <a:bodyPr/>
          <a:lstStyle/>
          <a:p>
            <a:pPr algn="l"/>
            <a:r>
              <a:rPr lang="fr-CA" sz="3000" dirty="0"/>
              <a:t>Fiche TNI 3</a:t>
            </a:r>
            <a:br>
              <a:rPr lang="fr-CA" sz="3000" dirty="0"/>
            </a:br>
            <a:r>
              <a:rPr lang="fr-CA" sz="2400" dirty="0">
                <a:cs typeface="Calibri" pitchFamily="34" charset="0"/>
              </a:rPr>
              <a:t>Échelle de mesure de la force du vent</a:t>
            </a:r>
            <a:endParaRPr lang="fr-CA" sz="3000" dirty="0"/>
          </a:p>
        </p:txBody>
      </p:sp>
      <p:sp>
        <p:nvSpPr>
          <p:cNvPr id="7" name="Espace réservé du contenu 6"/>
          <p:cNvSpPr>
            <a:spLocks noGrp="1"/>
          </p:cNvSpPr>
          <p:nvPr>
            <p:ph sz="half" idx="1"/>
            <p:custDataLst>
              <p:tags r:id="rId2"/>
            </p:custDataLst>
          </p:nvPr>
        </p:nvSpPr>
        <p:spPr>
          <a:xfrm>
            <a:off x="0" y="1173778"/>
            <a:ext cx="6797040" cy="4533899"/>
          </a:xfrm>
        </p:spPr>
        <p:txBody>
          <a:bodyPr>
            <a:normAutofit/>
          </a:bodyPr>
          <a:lstStyle/>
          <a:p>
            <a:pPr marL="0" indent="0" algn="just">
              <a:spcBef>
                <a:spcPts val="0"/>
              </a:spcBef>
              <a:buNone/>
            </a:pPr>
            <a:r>
              <a:rPr lang="fr-CA" sz="1200" dirty="0">
                <a:cs typeface="Calibri" pitchFamily="34" charset="0"/>
              </a:rPr>
              <a:t>L’amiral anglais Francis Beaufort a conçu la première échelle de vent. Il se fiait sur les vagues en mer pour déterminer la vitesse et la force du vent, mais cette échelle peut être appliquée au vent sur terre, selon le mouvement des arbres ou avec de la fumée.</a:t>
            </a:r>
          </a:p>
          <a:p>
            <a:endParaRPr lang="fr-CA" sz="1400" dirty="0">
              <a:cs typeface="Calibri" pitchFamily="34" charset="0"/>
            </a:endParaRPr>
          </a:p>
        </p:txBody>
      </p:sp>
      <p:sp>
        <p:nvSpPr>
          <p:cNvPr id="5" name="Espace réservé du numéro de diapositive 4"/>
          <p:cNvSpPr>
            <a:spLocks noGrp="1"/>
          </p:cNvSpPr>
          <p:nvPr>
            <p:ph type="sldNum" sz="quarter" idx="12"/>
            <p:custDataLst>
              <p:tags r:id="rId3"/>
            </p:custDataLst>
          </p:nvPr>
        </p:nvSpPr>
        <p:spPr>
          <a:xfrm>
            <a:off x="5559169" y="8009706"/>
            <a:ext cx="1298831" cy="1135797"/>
          </a:xfrm>
        </p:spPr>
        <p:txBody>
          <a:bodyPr/>
          <a:lstStyle/>
          <a:p>
            <a:fld id="{027FB875-5C85-AB42-9DC5-178568A424B8}" type="slidenum">
              <a:rPr lang="en-US" smtClean="0"/>
              <a:pPr/>
              <a:t>44</a:t>
            </a:fld>
            <a:endParaRPr lang="en-US" dirty="0"/>
          </a:p>
        </p:txBody>
      </p:sp>
      <p:sp>
        <p:nvSpPr>
          <p:cNvPr id="8" name="ZoneTexte 7"/>
          <p:cNvSpPr txBox="1"/>
          <p:nvPr>
            <p:custDataLst>
              <p:tags r:id="rId4"/>
            </p:custDataLst>
          </p:nvPr>
        </p:nvSpPr>
        <p:spPr>
          <a:xfrm>
            <a:off x="1347787" y="1878662"/>
            <a:ext cx="4162425" cy="307777"/>
          </a:xfrm>
          <a:prstGeom prst="rect">
            <a:avLst/>
          </a:prstGeom>
          <a:noFill/>
        </p:spPr>
        <p:txBody>
          <a:bodyPr wrap="square" rtlCol="0">
            <a:spAutoFit/>
          </a:bodyPr>
          <a:lstStyle/>
          <a:p>
            <a:pPr algn="ctr"/>
            <a:r>
              <a:rPr lang="fr-CA" sz="1400" b="1" dirty="0">
                <a:latin typeface="Calibri" pitchFamily="34" charset="0"/>
                <a:cs typeface="Calibri" pitchFamily="34" charset="0"/>
              </a:rPr>
              <a:t>Classification des vents selon l’échelle de Beaufort</a:t>
            </a:r>
            <a:endParaRPr lang="fr-CA" sz="1400" b="1" dirty="0">
              <a:latin typeface="Calibri" pitchFamily="34" charset="0"/>
            </a:endParaRPr>
          </a:p>
        </p:txBody>
      </p:sp>
      <p:graphicFrame>
        <p:nvGraphicFramePr>
          <p:cNvPr id="3" name="Table 8">
            <a:extLst>
              <a:ext uri="{FF2B5EF4-FFF2-40B4-BE49-F238E27FC236}">
                <a16:creationId xmlns:a16="http://schemas.microsoft.com/office/drawing/2014/main" id="{BA94B188-19CF-493B-9B59-BA2CFB1F4ADA}"/>
              </a:ext>
            </a:extLst>
          </p:cNvPr>
          <p:cNvGraphicFramePr>
            <a:graphicFrameLocks noGrp="1"/>
          </p:cNvGraphicFramePr>
          <p:nvPr>
            <p:custDataLst>
              <p:tags r:id="rId5"/>
            </p:custDataLst>
            <p:extLst>
              <p:ext uri="{D42A27DB-BD31-4B8C-83A1-F6EECF244321}">
                <p14:modId xmlns:p14="http://schemas.microsoft.com/office/powerpoint/2010/main" val="1167479877"/>
              </p:ext>
            </p:extLst>
          </p:nvPr>
        </p:nvGraphicFramePr>
        <p:xfrm>
          <a:off x="60960" y="2249805"/>
          <a:ext cx="6736080" cy="6597015"/>
        </p:xfrm>
        <a:graphic>
          <a:graphicData uri="http://schemas.openxmlformats.org/drawingml/2006/table">
            <a:tbl>
              <a:tblPr firstRow="1" bandRow="1">
                <a:tableStyleId>{5940675A-B579-460E-94D1-54222C63F5DA}</a:tableStyleId>
              </a:tblPr>
              <a:tblGrid>
                <a:gridCol w="716280">
                  <a:extLst>
                    <a:ext uri="{9D8B030D-6E8A-4147-A177-3AD203B41FA5}">
                      <a16:colId xmlns:a16="http://schemas.microsoft.com/office/drawing/2014/main" val="3776917436"/>
                    </a:ext>
                  </a:extLst>
                </a:gridCol>
                <a:gridCol w="1241272">
                  <a:extLst>
                    <a:ext uri="{9D8B030D-6E8A-4147-A177-3AD203B41FA5}">
                      <a16:colId xmlns:a16="http://schemas.microsoft.com/office/drawing/2014/main" val="835162169"/>
                    </a:ext>
                  </a:extLst>
                </a:gridCol>
                <a:gridCol w="945292">
                  <a:extLst>
                    <a:ext uri="{9D8B030D-6E8A-4147-A177-3AD203B41FA5}">
                      <a16:colId xmlns:a16="http://schemas.microsoft.com/office/drawing/2014/main" val="2892389216"/>
                    </a:ext>
                  </a:extLst>
                </a:gridCol>
                <a:gridCol w="2779798">
                  <a:extLst>
                    <a:ext uri="{9D8B030D-6E8A-4147-A177-3AD203B41FA5}">
                      <a16:colId xmlns:a16="http://schemas.microsoft.com/office/drawing/2014/main" val="2704649315"/>
                    </a:ext>
                  </a:extLst>
                </a:gridCol>
                <a:gridCol w="1053438">
                  <a:extLst>
                    <a:ext uri="{9D8B030D-6E8A-4147-A177-3AD203B41FA5}">
                      <a16:colId xmlns:a16="http://schemas.microsoft.com/office/drawing/2014/main" val="402355517"/>
                    </a:ext>
                  </a:extLst>
                </a:gridCol>
              </a:tblGrid>
              <a:tr h="370840">
                <a:tc>
                  <a:txBody>
                    <a:bodyPr/>
                    <a:lstStyle/>
                    <a:p>
                      <a:pPr algn="ctr"/>
                      <a:r>
                        <a:rPr lang="fr-CA" sz="1200" b="1" dirty="0">
                          <a:latin typeface="Calibri" pitchFamily="34" charset="0"/>
                          <a:cs typeface="Calibri" pitchFamily="34" charset="0"/>
                        </a:rPr>
                        <a:t>FORCE</a:t>
                      </a:r>
                    </a:p>
                  </a:txBody>
                  <a:tcPr/>
                </a:tc>
                <a:tc>
                  <a:txBody>
                    <a:bodyPr/>
                    <a:lstStyle/>
                    <a:p>
                      <a:pPr algn="ctr"/>
                      <a:r>
                        <a:rPr lang="fr-CA" sz="1200" b="1" dirty="0">
                          <a:latin typeface="Calibri" pitchFamily="34" charset="0"/>
                          <a:cs typeface="Calibri" pitchFamily="34" charset="0"/>
                        </a:rPr>
                        <a:t>DESCRIPTION</a:t>
                      </a:r>
                    </a:p>
                  </a:txBody>
                  <a:tcPr/>
                </a:tc>
                <a:tc>
                  <a:txBody>
                    <a:bodyPr/>
                    <a:lstStyle/>
                    <a:p>
                      <a:pPr algn="ctr"/>
                      <a:r>
                        <a:rPr lang="fr-CA" sz="1200" b="1" dirty="0">
                          <a:latin typeface="Calibri" pitchFamily="34" charset="0"/>
                          <a:cs typeface="Calibri" pitchFamily="34" charset="0"/>
                        </a:rPr>
                        <a:t>VITESSE (KM/H)</a:t>
                      </a:r>
                    </a:p>
                  </a:txBody>
                  <a:tcPr/>
                </a:tc>
                <a:tc>
                  <a:txBody>
                    <a:bodyPr/>
                    <a:lstStyle/>
                    <a:p>
                      <a:pPr algn="ctr"/>
                      <a:r>
                        <a:rPr lang="fr-CA" sz="1200" b="1" dirty="0">
                          <a:latin typeface="Calibri" pitchFamily="34" charset="0"/>
                          <a:cs typeface="Calibri" pitchFamily="34" charset="0"/>
                        </a:rPr>
                        <a:t>EXTÉRIEUR</a:t>
                      </a:r>
                    </a:p>
                  </a:txBody>
                  <a:tcPr/>
                </a:tc>
                <a:tc>
                  <a:txBody>
                    <a:bodyPr/>
                    <a:lstStyle/>
                    <a:p>
                      <a:pPr algn="ctr"/>
                      <a:r>
                        <a:rPr lang="fr-CA" sz="1200" b="1" dirty="0">
                          <a:latin typeface="Calibri" pitchFamily="34" charset="0"/>
                          <a:cs typeface="Calibri" pitchFamily="34" charset="0"/>
                        </a:rPr>
                        <a:t>VAGUES</a:t>
                      </a:r>
                    </a:p>
                  </a:txBody>
                  <a:tcPr/>
                </a:tc>
                <a:extLst>
                  <a:ext uri="{0D108BD9-81ED-4DB2-BD59-A6C34878D82A}">
                    <a16:rowId xmlns:a16="http://schemas.microsoft.com/office/drawing/2014/main" val="238429045"/>
                  </a:ext>
                </a:extLst>
              </a:tr>
              <a:tr h="310515">
                <a:tc>
                  <a:txBody>
                    <a:bodyPr/>
                    <a:lstStyle/>
                    <a:p>
                      <a:pPr algn="ctr"/>
                      <a:r>
                        <a:rPr lang="fr-CA" sz="1200" dirty="0">
                          <a:latin typeface="Calibri" pitchFamily="34" charset="0"/>
                          <a:cs typeface="Calibri" pitchFamily="34" charset="0"/>
                        </a:rPr>
                        <a:t>0</a:t>
                      </a:r>
                    </a:p>
                  </a:txBody>
                  <a:tcPr/>
                </a:tc>
                <a:tc>
                  <a:txBody>
                    <a:bodyPr/>
                    <a:lstStyle/>
                    <a:p>
                      <a:pPr algn="ctr"/>
                      <a:r>
                        <a:rPr lang="fr-CA" sz="1200" dirty="0">
                          <a:latin typeface="Calibri" pitchFamily="34" charset="0"/>
                          <a:cs typeface="Calibri" pitchFamily="34" charset="0"/>
                        </a:rPr>
                        <a:t>Calme</a:t>
                      </a:r>
                    </a:p>
                  </a:txBody>
                  <a:tcPr/>
                </a:tc>
                <a:tc>
                  <a:txBody>
                    <a:bodyPr/>
                    <a:lstStyle/>
                    <a:p>
                      <a:pPr algn="ctr"/>
                      <a:r>
                        <a:rPr lang="fr-CA" sz="1200" dirty="0">
                          <a:latin typeface="Calibri" pitchFamily="34" charset="0"/>
                          <a:cs typeface="Calibri" pitchFamily="34" charset="0"/>
                        </a:rPr>
                        <a:t>&lt;1 </a:t>
                      </a:r>
                    </a:p>
                  </a:txBody>
                  <a:tcPr/>
                </a:tc>
                <a:tc>
                  <a:txBody>
                    <a:bodyPr/>
                    <a:lstStyle/>
                    <a:p>
                      <a:pPr algn="ctr"/>
                      <a:r>
                        <a:rPr lang="fr-CA" sz="1200" dirty="0">
                          <a:latin typeface="Calibri" pitchFamily="34" charset="0"/>
                          <a:cs typeface="Calibri" pitchFamily="34" charset="0"/>
                        </a:rPr>
                        <a:t>Les feuilles d’arbre ne bougent pas.</a:t>
                      </a:r>
                    </a:p>
                  </a:txBody>
                  <a:tcPr/>
                </a:tc>
                <a:tc>
                  <a:txBody>
                    <a:bodyPr/>
                    <a:lstStyle/>
                    <a:p>
                      <a:pPr algn="ctr"/>
                      <a:r>
                        <a:rPr lang="fr-CA" sz="1200" dirty="0">
                          <a:latin typeface="Calibri" pitchFamily="34" charset="0"/>
                          <a:cs typeface="Calibri" pitchFamily="34" charset="0"/>
                        </a:rPr>
                        <a:t>0 </a:t>
                      </a:r>
                    </a:p>
                  </a:txBody>
                  <a:tcPr/>
                </a:tc>
                <a:extLst>
                  <a:ext uri="{0D108BD9-81ED-4DB2-BD59-A6C34878D82A}">
                    <a16:rowId xmlns:a16="http://schemas.microsoft.com/office/drawing/2014/main" val="3994406598"/>
                  </a:ext>
                </a:extLst>
              </a:tr>
              <a:tr h="0">
                <a:tc>
                  <a:txBody>
                    <a:bodyPr/>
                    <a:lstStyle/>
                    <a:p>
                      <a:pPr algn="ctr"/>
                      <a:r>
                        <a:rPr lang="fr-CA" sz="1200" dirty="0">
                          <a:latin typeface="Calibri" pitchFamily="34" charset="0"/>
                          <a:cs typeface="Calibri" pitchFamily="34" charset="0"/>
                        </a:rPr>
                        <a:t>1 </a:t>
                      </a:r>
                    </a:p>
                  </a:txBody>
                  <a:tcPr marL="95250" marR="95250" marT="95250" marB="95250"/>
                </a:tc>
                <a:tc>
                  <a:txBody>
                    <a:bodyPr/>
                    <a:lstStyle/>
                    <a:p>
                      <a:pPr algn="ctr"/>
                      <a:r>
                        <a:rPr lang="fr-CA" sz="1200" dirty="0">
                          <a:latin typeface="Calibri" pitchFamily="34" charset="0"/>
                          <a:cs typeface="Calibri" pitchFamily="34" charset="0"/>
                        </a:rPr>
                        <a:t>Très légère brise</a:t>
                      </a:r>
                    </a:p>
                  </a:txBody>
                  <a:tcPr marL="95250" marR="95250" marT="95250" marB="95250"/>
                </a:tc>
                <a:tc>
                  <a:txBody>
                    <a:bodyPr/>
                    <a:lstStyle/>
                    <a:p>
                      <a:pPr algn="ctr"/>
                      <a:r>
                        <a:rPr lang="fr-CA" sz="1200" dirty="0">
                          <a:latin typeface="Calibri" pitchFamily="34" charset="0"/>
                          <a:cs typeface="Calibri" pitchFamily="34" charset="0"/>
                        </a:rPr>
                        <a:t>1 - 5 </a:t>
                      </a:r>
                    </a:p>
                  </a:txBody>
                  <a:tcPr marL="95250" marR="95250" marT="95250" marB="95250"/>
                </a:tc>
                <a:tc>
                  <a:txBody>
                    <a:bodyPr/>
                    <a:lstStyle/>
                    <a:p>
                      <a:pPr algn="ctr"/>
                      <a:r>
                        <a:rPr lang="fr-CA" sz="1200" dirty="0">
                          <a:latin typeface="Calibri" pitchFamily="34" charset="0"/>
                          <a:cs typeface="Calibri" pitchFamily="34" charset="0"/>
                        </a:rPr>
                        <a:t>La fumée d’une cheminée n’est pas droite. Les girouettes ne tournent pas.</a:t>
                      </a:r>
                    </a:p>
                  </a:txBody>
                  <a:tcPr marL="95250" marR="95250" marT="95250" marB="9525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200" dirty="0">
                          <a:latin typeface="Calibri" pitchFamily="34" charset="0"/>
                          <a:cs typeface="Calibri" pitchFamily="34" charset="0"/>
                        </a:rPr>
                        <a:t>&lt; 10 cm </a:t>
                      </a:r>
                    </a:p>
                  </a:txBody>
                  <a:tcPr marL="95250" marR="95250" marT="95250" marB="95250"/>
                </a:tc>
                <a:extLst>
                  <a:ext uri="{0D108BD9-81ED-4DB2-BD59-A6C34878D82A}">
                    <a16:rowId xmlns:a16="http://schemas.microsoft.com/office/drawing/2014/main" val="3189520458"/>
                  </a:ext>
                </a:extLst>
              </a:tr>
              <a:tr h="370840">
                <a:tc>
                  <a:txBody>
                    <a:bodyPr/>
                    <a:lstStyle/>
                    <a:p>
                      <a:pPr algn="ctr"/>
                      <a:r>
                        <a:rPr lang="fr-CA" sz="1200" dirty="0">
                          <a:latin typeface="Calibri" pitchFamily="34" charset="0"/>
                          <a:cs typeface="Calibri" pitchFamily="34" charset="0"/>
                        </a:rPr>
                        <a:t>2 </a:t>
                      </a:r>
                    </a:p>
                  </a:txBody>
                  <a:tcPr/>
                </a:tc>
                <a:tc>
                  <a:txBody>
                    <a:bodyPr/>
                    <a:lstStyle/>
                    <a:p>
                      <a:pPr algn="ctr"/>
                      <a:r>
                        <a:rPr lang="fr-CA" sz="1200" dirty="0">
                          <a:latin typeface="Calibri" pitchFamily="34" charset="0"/>
                          <a:cs typeface="Calibri" pitchFamily="34" charset="0"/>
                        </a:rPr>
                        <a:t>Légère brise </a:t>
                      </a:r>
                    </a:p>
                  </a:txBody>
                  <a:tcPr/>
                </a:tc>
                <a:tc>
                  <a:txBody>
                    <a:bodyPr/>
                    <a:lstStyle/>
                    <a:p>
                      <a:pPr algn="ctr"/>
                      <a:r>
                        <a:rPr lang="fr-CA" sz="1200" dirty="0">
                          <a:latin typeface="Calibri" pitchFamily="34" charset="0"/>
                          <a:cs typeface="Calibri" pitchFamily="34" charset="0"/>
                        </a:rPr>
                        <a:t>6 - 11 </a:t>
                      </a:r>
                    </a:p>
                  </a:txBody>
                  <a:tcPr/>
                </a:tc>
                <a:tc>
                  <a:txBody>
                    <a:bodyPr/>
                    <a:lstStyle/>
                    <a:p>
                      <a:pPr algn="ctr"/>
                      <a:r>
                        <a:rPr lang="fr-CA" sz="1200" dirty="0">
                          <a:latin typeface="Calibri" pitchFamily="34" charset="0"/>
                          <a:cs typeface="Calibri" pitchFamily="34" charset="0"/>
                        </a:rPr>
                        <a:t>Les feuilles d’arbre d’agitent et les girouettes tournent.</a:t>
                      </a:r>
                    </a:p>
                  </a:txBody>
                  <a:tcPr/>
                </a:tc>
                <a:tc>
                  <a:txBody>
                    <a:bodyPr/>
                    <a:lstStyle/>
                    <a:p>
                      <a:pPr algn="ctr"/>
                      <a:r>
                        <a:rPr lang="fr-CA" sz="1200" dirty="0">
                          <a:latin typeface="Calibri" pitchFamily="34" charset="0"/>
                          <a:cs typeface="Calibri" pitchFamily="34" charset="0"/>
                        </a:rPr>
                        <a:t>10 à 50 cm </a:t>
                      </a:r>
                    </a:p>
                  </a:txBody>
                  <a:tcPr/>
                </a:tc>
                <a:extLst>
                  <a:ext uri="{0D108BD9-81ED-4DB2-BD59-A6C34878D82A}">
                    <a16:rowId xmlns:a16="http://schemas.microsoft.com/office/drawing/2014/main" val="2957292470"/>
                  </a:ext>
                </a:extLst>
              </a:tr>
              <a:tr h="370840">
                <a:tc>
                  <a:txBody>
                    <a:bodyPr/>
                    <a:lstStyle/>
                    <a:p>
                      <a:pPr algn="ctr"/>
                      <a:r>
                        <a:rPr lang="fr-CA" sz="1200" dirty="0">
                          <a:latin typeface="Calibri" pitchFamily="34" charset="0"/>
                          <a:cs typeface="Calibri" pitchFamily="34" charset="0"/>
                        </a:rPr>
                        <a:t>3 </a:t>
                      </a:r>
                    </a:p>
                  </a:txBody>
                  <a:tcPr/>
                </a:tc>
                <a:tc>
                  <a:txBody>
                    <a:bodyPr/>
                    <a:lstStyle/>
                    <a:p>
                      <a:pPr algn="ctr"/>
                      <a:r>
                        <a:rPr lang="fr-CA" sz="1200" dirty="0">
                          <a:latin typeface="Calibri" pitchFamily="34" charset="0"/>
                          <a:cs typeface="Calibri" pitchFamily="34" charset="0"/>
                        </a:rPr>
                        <a:t>Petite Brise </a:t>
                      </a:r>
                    </a:p>
                  </a:txBody>
                  <a:tcPr/>
                </a:tc>
                <a:tc>
                  <a:txBody>
                    <a:bodyPr/>
                    <a:lstStyle/>
                    <a:p>
                      <a:pPr algn="ctr"/>
                      <a:r>
                        <a:rPr lang="fr-CA" sz="1200" dirty="0">
                          <a:latin typeface="Calibri" pitchFamily="34" charset="0"/>
                          <a:cs typeface="Calibri" pitchFamily="34" charset="0"/>
                        </a:rPr>
                        <a:t>12 - 19 </a:t>
                      </a:r>
                    </a:p>
                  </a:txBody>
                  <a:tcPr/>
                </a:tc>
                <a:tc>
                  <a:txBody>
                    <a:bodyPr/>
                    <a:lstStyle/>
                    <a:p>
                      <a:pPr algn="ctr"/>
                      <a:r>
                        <a:rPr lang="fr-CA" sz="1200" dirty="0">
                          <a:latin typeface="Calibri" pitchFamily="34" charset="0"/>
                          <a:cs typeface="Calibri" pitchFamily="34" charset="0"/>
                        </a:rPr>
                        <a:t>Les drapeaux flottent au vent. Les feuilles d’arbre bougent en permanence.</a:t>
                      </a:r>
                    </a:p>
                  </a:txBody>
                  <a:tcPr/>
                </a:tc>
                <a:tc>
                  <a:txBody>
                    <a:bodyPr/>
                    <a:lstStyle/>
                    <a:p>
                      <a:pPr algn="ctr"/>
                      <a:r>
                        <a:rPr lang="fr-CA" sz="1200" dirty="0">
                          <a:latin typeface="Calibri" pitchFamily="34" charset="0"/>
                          <a:cs typeface="Calibri" pitchFamily="34" charset="0"/>
                        </a:rPr>
                        <a:t>50 à 1,25 m </a:t>
                      </a:r>
                    </a:p>
                  </a:txBody>
                  <a:tcPr/>
                </a:tc>
                <a:extLst>
                  <a:ext uri="{0D108BD9-81ED-4DB2-BD59-A6C34878D82A}">
                    <a16:rowId xmlns:a16="http://schemas.microsoft.com/office/drawing/2014/main" val="1419539747"/>
                  </a:ext>
                </a:extLst>
              </a:tr>
              <a:tr h="370840">
                <a:tc>
                  <a:txBody>
                    <a:bodyPr/>
                    <a:lstStyle/>
                    <a:p>
                      <a:pPr algn="ctr"/>
                      <a:r>
                        <a:rPr lang="fr-CA" sz="1200" dirty="0">
                          <a:latin typeface="Calibri" pitchFamily="34" charset="0"/>
                          <a:cs typeface="Calibri" pitchFamily="34" charset="0"/>
                        </a:rPr>
                        <a:t>4 </a:t>
                      </a:r>
                    </a:p>
                  </a:txBody>
                  <a:tcPr/>
                </a:tc>
                <a:tc>
                  <a:txBody>
                    <a:bodyPr/>
                    <a:lstStyle/>
                    <a:p>
                      <a:pPr algn="ctr"/>
                      <a:r>
                        <a:rPr lang="fr-CA" sz="1200" dirty="0">
                          <a:latin typeface="Calibri" pitchFamily="34" charset="0"/>
                          <a:cs typeface="Calibri" pitchFamily="34" charset="0"/>
                        </a:rPr>
                        <a:t>Jolie brise </a:t>
                      </a:r>
                    </a:p>
                  </a:txBody>
                  <a:tcPr/>
                </a:tc>
                <a:tc>
                  <a:txBody>
                    <a:bodyPr/>
                    <a:lstStyle/>
                    <a:p>
                      <a:pPr algn="ctr"/>
                      <a:r>
                        <a:rPr lang="fr-CA" sz="1200" dirty="0">
                          <a:latin typeface="Calibri" pitchFamily="34" charset="0"/>
                          <a:cs typeface="Calibri" pitchFamily="34" charset="0"/>
                        </a:rPr>
                        <a:t>20 - 28 </a:t>
                      </a:r>
                    </a:p>
                  </a:txBody>
                  <a:tcPr/>
                </a:tc>
                <a:tc>
                  <a:txBody>
                    <a:bodyPr/>
                    <a:lstStyle/>
                    <a:p>
                      <a:pPr algn="ctr"/>
                      <a:r>
                        <a:rPr lang="fr-CA" sz="1200" dirty="0">
                          <a:latin typeface="Calibri" pitchFamily="34" charset="0"/>
                          <a:cs typeface="Calibri" pitchFamily="34" charset="0"/>
                        </a:rPr>
                        <a:t>Les poussières s’envolent. Les petite branches d’arbre plient.</a:t>
                      </a:r>
                    </a:p>
                  </a:txBody>
                  <a:tcPr/>
                </a:tc>
                <a:tc>
                  <a:txBody>
                    <a:bodyPr/>
                    <a:lstStyle/>
                    <a:p>
                      <a:pPr algn="ctr"/>
                      <a:r>
                        <a:rPr lang="fr-CA" sz="1200" dirty="0">
                          <a:latin typeface="Calibri" pitchFamily="34" charset="0"/>
                          <a:cs typeface="Calibri" pitchFamily="34" charset="0"/>
                        </a:rPr>
                        <a:t>1,25 m </a:t>
                      </a:r>
                    </a:p>
                  </a:txBody>
                  <a:tcPr/>
                </a:tc>
                <a:extLst>
                  <a:ext uri="{0D108BD9-81ED-4DB2-BD59-A6C34878D82A}">
                    <a16:rowId xmlns:a16="http://schemas.microsoft.com/office/drawing/2014/main" val="3328907214"/>
                  </a:ext>
                </a:extLst>
              </a:tr>
              <a:tr h="370840">
                <a:tc>
                  <a:txBody>
                    <a:bodyPr/>
                    <a:lstStyle/>
                    <a:p>
                      <a:pPr algn="ctr"/>
                      <a:r>
                        <a:rPr lang="fr-CA" sz="1200" dirty="0">
                          <a:latin typeface="Calibri" pitchFamily="34" charset="0"/>
                          <a:cs typeface="Calibri" pitchFamily="34" charset="0"/>
                        </a:rPr>
                        <a:t>5</a:t>
                      </a:r>
                    </a:p>
                  </a:txBody>
                  <a:tcPr/>
                </a:tc>
                <a:tc>
                  <a:txBody>
                    <a:bodyPr/>
                    <a:lstStyle/>
                    <a:p>
                      <a:pPr algn="ctr"/>
                      <a:r>
                        <a:rPr lang="fr-CA" sz="1200" dirty="0">
                          <a:latin typeface="Calibri" pitchFamily="34" charset="0"/>
                          <a:cs typeface="Calibri" pitchFamily="34" charset="0"/>
                        </a:rPr>
                        <a:t>Bonne brise </a:t>
                      </a:r>
                    </a:p>
                  </a:txBody>
                  <a:tcPr/>
                </a:tc>
                <a:tc>
                  <a:txBody>
                    <a:bodyPr/>
                    <a:lstStyle/>
                    <a:p>
                      <a:pPr algn="ctr"/>
                      <a:r>
                        <a:rPr lang="fr-CA" sz="1200" dirty="0">
                          <a:latin typeface="Calibri" pitchFamily="34" charset="0"/>
                          <a:cs typeface="Calibri" pitchFamily="34" charset="0"/>
                        </a:rPr>
                        <a:t>29 - 38 </a:t>
                      </a:r>
                    </a:p>
                  </a:txBody>
                  <a:tcPr/>
                </a:tc>
                <a:tc>
                  <a:txBody>
                    <a:bodyPr/>
                    <a:lstStyle/>
                    <a:p>
                      <a:pPr algn="ctr"/>
                      <a:r>
                        <a:rPr lang="fr-CA" sz="1200" b="0" i="0" kern="1200" dirty="0">
                          <a:solidFill>
                            <a:schemeClr val="tx1"/>
                          </a:solidFill>
                          <a:effectLst/>
                          <a:latin typeface="Calibri" pitchFamily="34" charset="0"/>
                          <a:ea typeface="+mn-ea"/>
                          <a:cs typeface="Calibri" pitchFamily="34" charset="0"/>
                        </a:rPr>
                        <a:t>Le tronc des arbustes et arbrisseaux se balance. La cime des arbres est agitée.</a:t>
                      </a:r>
                      <a:endParaRPr lang="fr-CA" sz="1200" dirty="0">
                        <a:latin typeface="Calibri" pitchFamily="34" charset="0"/>
                        <a:cs typeface="Calibri" pitchFamily="34" charset="0"/>
                      </a:endParaRPr>
                    </a:p>
                  </a:txBody>
                  <a:tcPr/>
                </a:tc>
                <a:tc>
                  <a:txBody>
                    <a:bodyPr/>
                    <a:lstStyle/>
                    <a:p>
                      <a:pPr algn="ctr"/>
                      <a:r>
                        <a:rPr lang="fr-CA" sz="1200" dirty="0">
                          <a:latin typeface="Calibri" pitchFamily="34" charset="0"/>
                          <a:cs typeface="Calibri" pitchFamily="34" charset="0"/>
                        </a:rPr>
                        <a:t>1,25 à 2,50 m </a:t>
                      </a:r>
                    </a:p>
                  </a:txBody>
                  <a:tcPr/>
                </a:tc>
                <a:extLst>
                  <a:ext uri="{0D108BD9-81ED-4DB2-BD59-A6C34878D82A}">
                    <a16:rowId xmlns:a16="http://schemas.microsoft.com/office/drawing/2014/main" val="1743915718"/>
                  </a:ext>
                </a:extLst>
              </a:tr>
              <a:tr h="370840">
                <a:tc>
                  <a:txBody>
                    <a:bodyPr/>
                    <a:lstStyle/>
                    <a:p>
                      <a:pPr algn="ctr"/>
                      <a:r>
                        <a:rPr lang="fr-CA" sz="1200" dirty="0">
                          <a:latin typeface="Calibri" pitchFamily="34" charset="0"/>
                          <a:cs typeface="Calibri" pitchFamily="34" charset="0"/>
                        </a:rPr>
                        <a:t>6</a:t>
                      </a:r>
                    </a:p>
                  </a:txBody>
                  <a:tcPr/>
                </a:tc>
                <a:tc>
                  <a:txBody>
                    <a:bodyPr/>
                    <a:lstStyle/>
                    <a:p>
                      <a:pPr algn="ctr"/>
                      <a:r>
                        <a:rPr lang="fr-CA" sz="1200" dirty="0">
                          <a:latin typeface="Calibri" pitchFamily="34" charset="0"/>
                          <a:cs typeface="Calibri" pitchFamily="34" charset="0"/>
                        </a:rPr>
                        <a:t>Vent frais </a:t>
                      </a:r>
                    </a:p>
                  </a:txBody>
                  <a:tcPr/>
                </a:tc>
                <a:tc>
                  <a:txBody>
                    <a:bodyPr/>
                    <a:lstStyle/>
                    <a:p>
                      <a:pPr algn="ctr"/>
                      <a:r>
                        <a:rPr lang="fr-CA" sz="1200" dirty="0">
                          <a:latin typeface="Calibri" pitchFamily="34" charset="0"/>
                          <a:cs typeface="Calibri" pitchFamily="34" charset="0"/>
                        </a:rPr>
                        <a:t>39 - 49 </a:t>
                      </a:r>
                    </a:p>
                  </a:txBody>
                  <a:tcPr/>
                </a:tc>
                <a:tc>
                  <a:txBody>
                    <a:bodyPr/>
                    <a:lstStyle/>
                    <a:p>
                      <a:pPr algn="ctr"/>
                      <a:r>
                        <a:rPr lang="fr-CA" sz="1200" dirty="0">
                          <a:latin typeface="Calibri" pitchFamily="34" charset="0"/>
                          <a:cs typeface="Calibri" pitchFamily="34" charset="0"/>
                        </a:rPr>
                        <a:t>On entend le vent siffler. Les plus grosses branches plient. Les parapluies se tordent.</a:t>
                      </a:r>
                    </a:p>
                  </a:txBody>
                  <a:tcPr/>
                </a:tc>
                <a:tc>
                  <a:txBody>
                    <a:bodyPr/>
                    <a:lstStyle/>
                    <a:p>
                      <a:pPr algn="ctr"/>
                      <a:r>
                        <a:rPr lang="fr-CA" sz="1200" dirty="0">
                          <a:latin typeface="Calibri" pitchFamily="34" charset="0"/>
                          <a:cs typeface="Calibri" pitchFamily="34" charset="0"/>
                        </a:rPr>
                        <a:t>2,50 à 4 m </a:t>
                      </a:r>
                    </a:p>
                  </a:txBody>
                  <a:tcPr/>
                </a:tc>
                <a:extLst>
                  <a:ext uri="{0D108BD9-81ED-4DB2-BD59-A6C34878D82A}">
                    <a16:rowId xmlns:a16="http://schemas.microsoft.com/office/drawing/2014/main" val="3899762454"/>
                  </a:ext>
                </a:extLst>
              </a:tr>
              <a:tr h="370840">
                <a:tc>
                  <a:txBody>
                    <a:bodyPr/>
                    <a:lstStyle/>
                    <a:p>
                      <a:pPr algn="ctr"/>
                      <a:r>
                        <a:rPr lang="fr-CA" sz="1200" dirty="0">
                          <a:latin typeface="Calibri" pitchFamily="34" charset="0"/>
                          <a:cs typeface="Calibri" pitchFamily="34" charset="0"/>
                        </a:rPr>
                        <a:t>7</a:t>
                      </a:r>
                    </a:p>
                  </a:txBody>
                  <a:tcPr/>
                </a:tc>
                <a:tc>
                  <a:txBody>
                    <a:bodyPr/>
                    <a:lstStyle/>
                    <a:p>
                      <a:pPr algn="ctr"/>
                      <a:r>
                        <a:rPr lang="fr-CA" sz="1200" dirty="0">
                          <a:latin typeface="Calibri" pitchFamily="34" charset="0"/>
                          <a:cs typeface="Calibri" pitchFamily="34" charset="0"/>
                        </a:rPr>
                        <a:t>Grand frais </a:t>
                      </a:r>
                    </a:p>
                  </a:txBody>
                  <a:tcPr/>
                </a:tc>
                <a:tc>
                  <a:txBody>
                    <a:bodyPr/>
                    <a:lstStyle/>
                    <a:p>
                      <a:pPr algn="ctr"/>
                      <a:r>
                        <a:rPr lang="fr-CA" sz="1200" dirty="0">
                          <a:latin typeface="Calibri" pitchFamily="34" charset="0"/>
                          <a:cs typeface="Calibri" pitchFamily="34" charset="0"/>
                        </a:rPr>
                        <a:t>50 - 61 </a:t>
                      </a:r>
                    </a:p>
                  </a:txBody>
                  <a:tcPr/>
                </a:tc>
                <a:tc>
                  <a:txBody>
                    <a:bodyPr/>
                    <a:lstStyle/>
                    <a:p>
                      <a:pPr algn="ctr"/>
                      <a:r>
                        <a:rPr lang="fr-CA" sz="1200" dirty="0">
                          <a:latin typeface="Calibri" pitchFamily="34" charset="0"/>
                          <a:cs typeface="Calibri" pitchFamily="34" charset="0"/>
                        </a:rPr>
                        <a:t>Les arbres se balancent. La marche contre le vent est difficile.</a:t>
                      </a:r>
                    </a:p>
                  </a:txBody>
                  <a:tcPr/>
                </a:tc>
                <a:tc>
                  <a:txBody>
                    <a:bodyPr/>
                    <a:lstStyle/>
                    <a:p>
                      <a:pPr algn="ctr"/>
                      <a:r>
                        <a:rPr lang="fr-CA" sz="1200" dirty="0">
                          <a:latin typeface="Calibri" pitchFamily="34" charset="0"/>
                          <a:cs typeface="Calibri" pitchFamily="34" charset="0"/>
                        </a:rPr>
                        <a:t>4 à 6 m </a:t>
                      </a:r>
                    </a:p>
                  </a:txBody>
                  <a:tcPr/>
                </a:tc>
                <a:extLst>
                  <a:ext uri="{0D108BD9-81ED-4DB2-BD59-A6C34878D82A}">
                    <a16:rowId xmlns:a16="http://schemas.microsoft.com/office/drawing/2014/main" val="3661108940"/>
                  </a:ext>
                </a:extLst>
              </a:tr>
              <a:tr h="370840">
                <a:tc>
                  <a:txBody>
                    <a:bodyPr/>
                    <a:lstStyle/>
                    <a:p>
                      <a:pPr algn="ctr"/>
                      <a:r>
                        <a:rPr lang="fr-CA" sz="1200" dirty="0">
                          <a:latin typeface="Calibri" pitchFamily="34" charset="0"/>
                          <a:cs typeface="Calibri" pitchFamily="34" charset="0"/>
                        </a:rPr>
                        <a:t>8</a:t>
                      </a:r>
                    </a:p>
                  </a:txBody>
                  <a:tcPr/>
                </a:tc>
                <a:tc>
                  <a:txBody>
                    <a:bodyPr/>
                    <a:lstStyle/>
                    <a:p>
                      <a:pPr algn="ctr"/>
                      <a:r>
                        <a:rPr lang="fr-CA" sz="1200" dirty="0">
                          <a:latin typeface="Calibri" pitchFamily="34" charset="0"/>
                          <a:cs typeface="Calibri" pitchFamily="34" charset="0"/>
                        </a:rPr>
                        <a:t>Coup de vent </a:t>
                      </a:r>
                    </a:p>
                  </a:txBody>
                  <a:tcPr/>
                </a:tc>
                <a:tc>
                  <a:txBody>
                    <a:bodyPr/>
                    <a:lstStyle/>
                    <a:p>
                      <a:pPr algn="ctr"/>
                      <a:r>
                        <a:rPr lang="fr-CA" sz="1200" dirty="0">
                          <a:latin typeface="Calibri" pitchFamily="34" charset="0"/>
                          <a:cs typeface="Calibri" pitchFamily="34" charset="0"/>
                        </a:rPr>
                        <a:t>62 - 74 </a:t>
                      </a:r>
                    </a:p>
                  </a:txBody>
                  <a:tcPr/>
                </a:tc>
                <a:tc>
                  <a:txBody>
                    <a:bodyPr/>
                    <a:lstStyle/>
                    <a:p>
                      <a:pPr algn="ctr"/>
                      <a:r>
                        <a:rPr lang="fr-CA" sz="1200" dirty="0">
                          <a:effectLst/>
                          <a:latin typeface="Calibri" pitchFamily="34" charset="0"/>
                          <a:cs typeface="Calibri" pitchFamily="34" charset="0"/>
                        </a:rPr>
                        <a:t>Les branches sont susceptibles de casser.</a:t>
                      </a:r>
                      <a:br>
                        <a:rPr lang="fr-CA" sz="1200" dirty="0">
                          <a:effectLst/>
                          <a:latin typeface="Calibri" pitchFamily="34" charset="0"/>
                          <a:cs typeface="Calibri" pitchFamily="34" charset="0"/>
                        </a:rPr>
                      </a:br>
                      <a:r>
                        <a:rPr lang="fr-CA" sz="1200" dirty="0">
                          <a:effectLst/>
                          <a:latin typeface="Calibri" pitchFamily="34" charset="0"/>
                          <a:cs typeface="Calibri" pitchFamily="34" charset="0"/>
                        </a:rPr>
                        <a:t>La marche contre le vent est très difficile.</a:t>
                      </a:r>
                    </a:p>
                  </a:txBody>
                  <a:tcPr marL="15240" marR="15240" marT="15240" marB="15240" anchor="ctr"/>
                </a:tc>
                <a:tc>
                  <a:txBody>
                    <a:bodyPr/>
                    <a:lstStyle/>
                    <a:p>
                      <a:pPr algn="ctr"/>
                      <a:r>
                        <a:rPr lang="fr-CA" sz="1200" dirty="0">
                          <a:latin typeface="Calibri" pitchFamily="34" charset="0"/>
                          <a:cs typeface="Calibri" pitchFamily="34" charset="0"/>
                        </a:rPr>
                        <a:t>6 m </a:t>
                      </a:r>
                    </a:p>
                  </a:txBody>
                  <a:tcPr/>
                </a:tc>
                <a:extLst>
                  <a:ext uri="{0D108BD9-81ED-4DB2-BD59-A6C34878D82A}">
                    <a16:rowId xmlns:a16="http://schemas.microsoft.com/office/drawing/2014/main" val="343145047"/>
                  </a:ext>
                </a:extLst>
              </a:tr>
              <a:tr h="370840">
                <a:tc>
                  <a:txBody>
                    <a:bodyPr/>
                    <a:lstStyle/>
                    <a:p>
                      <a:pPr algn="ctr"/>
                      <a:r>
                        <a:rPr lang="fr-CA" sz="1200" dirty="0">
                          <a:latin typeface="Calibri" pitchFamily="34" charset="0"/>
                          <a:cs typeface="Calibri" pitchFamily="34" charset="0"/>
                        </a:rPr>
                        <a:t>9</a:t>
                      </a:r>
                    </a:p>
                  </a:txBody>
                  <a:tcPr/>
                </a:tc>
                <a:tc>
                  <a:txBody>
                    <a:bodyPr/>
                    <a:lstStyle/>
                    <a:p>
                      <a:pPr algn="ctr"/>
                      <a:r>
                        <a:rPr lang="fr-CA" sz="1200" dirty="0">
                          <a:latin typeface="Calibri" pitchFamily="34" charset="0"/>
                          <a:cs typeface="Calibri" pitchFamily="34" charset="0"/>
                        </a:rPr>
                        <a:t>Fort coup de vent </a:t>
                      </a:r>
                    </a:p>
                  </a:txBody>
                  <a:tcPr/>
                </a:tc>
                <a:tc>
                  <a:txBody>
                    <a:bodyPr/>
                    <a:lstStyle/>
                    <a:p>
                      <a:pPr algn="ctr"/>
                      <a:r>
                        <a:rPr lang="fr-CA" sz="1200" dirty="0">
                          <a:latin typeface="Calibri" pitchFamily="34" charset="0"/>
                          <a:cs typeface="Calibri" pitchFamily="34" charset="0"/>
                        </a:rPr>
                        <a:t>75 - 88 </a:t>
                      </a:r>
                    </a:p>
                  </a:txBody>
                  <a:tcPr/>
                </a:tc>
                <a:tc>
                  <a:txBody>
                    <a:bodyPr/>
                    <a:lstStyle/>
                    <a:p>
                      <a:pPr algn="ctr"/>
                      <a:r>
                        <a:rPr lang="fr-CA" sz="1200" dirty="0">
                          <a:latin typeface="Calibri" pitchFamily="34" charset="0"/>
                          <a:cs typeface="Calibri" pitchFamily="34" charset="0"/>
                        </a:rPr>
                        <a:t>Le vent endommage légèrement les bâtiments.</a:t>
                      </a:r>
                    </a:p>
                  </a:txBody>
                  <a:tcPr/>
                </a:tc>
                <a:tc>
                  <a:txBody>
                    <a:bodyPr/>
                    <a:lstStyle/>
                    <a:p>
                      <a:pPr algn="ctr"/>
                      <a:r>
                        <a:rPr lang="fr-CA" sz="1200" dirty="0">
                          <a:latin typeface="Calibri" pitchFamily="34" charset="0"/>
                          <a:cs typeface="Calibri" pitchFamily="34" charset="0"/>
                        </a:rPr>
                        <a:t>6 à 9 m </a:t>
                      </a:r>
                    </a:p>
                  </a:txBody>
                  <a:tcPr/>
                </a:tc>
                <a:extLst>
                  <a:ext uri="{0D108BD9-81ED-4DB2-BD59-A6C34878D82A}">
                    <a16:rowId xmlns:a16="http://schemas.microsoft.com/office/drawing/2014/main" val="2399678795"/>
                  </a:ext>
                </a:extLst>
              </a:tr>
              <a:tr h="370840">
                <a:tc>
                  <a:txBody>
                    <a:bodyPr/>
                    <a:lstStyle/>
                    <a:p>
                      <a:pPr algn="ctr"/>
                      <a:r>
                        <a:rPr lang="fr-CA" sz="1200" dirty="0">
                          <a:latin typeface="Calibri" pitchFamily="34" charset="0"/>
                          <a:cs typeface="Calibri" pitchFamily="34" charset="0"/>
                        </a:rPr>
                        <a:t>10</a:t>
                      </a:r>
                    </a:p>
                  </a:txBody>
                  <a:tcPr/>
                </a:tc>
                <a:tc>
                  <a:txBody>
                    <a:bodyPr/>
                    <a:lstStyle/>
                    <a:p>
                      <a:pPr algn="ctr"/>
                      <a:r>
                        <a:rPr lang="fr-CA" sz="1200" dirty="0">
                          <a:latin typeface="Calibri" pitchFamily="34" charset="0"/>
                          <a:cs typeface="Calibri" pitchFamily="34" charset="0"/>
                        </a:rPr>
                        <a:t>Tempête </a:t>
                      </a:r>
                    </a:p>
                  </a:txBody>
                  <a:tcPr/>
                </a:tc>
                <a:tc>
                  <a:txBody>
                    <a:bodyPr/>
                    <a:lstStyle/>
                    <a:p>
                      <a:pPr algn="ctr"/>
                      <a:r>
                        <a:rPr lang="fr-CA" sz="1200" dirty="0">
                          <a:latin typeface="Calibri" pitchFamily="34" charset="0"/>
                          <a:cs typeface="Calibri" pitchFamily="34" charset="0"/>
                        </a:rPr>
                        <a:t>89 - 102 </a:t>
                      </a:r>
                    </a:p>
                  </a:txBody>
                  <a:tcPr/>
                </a:tc>
                <a:tc>
                  <a:txBody>
                    <a:bodyPr/>
                    <a:lstStyle/>
                    <a:p>
                      <a:pPr algn="ctr"/>
                      <a:r>
                        <a:rPr lang="fr-CA" sz="1200" dirty="0">
                          <a:effectLst/>
                          <a:latin typeface="Calibri" pitchFamily="34" charset="0"/>
                          <a:cs typeface="Calibri" pitchFamily="34" charset="0"/>
                        </a:rPr>
                        <a:t>Dégâts importants aux bâtiments.</a:t>
                      </a:r>
                      <a:br>
                        <a:rPr lang="fr-CA" sz="1200" dirty="0">
                          <a:effectLst/>
                          <a:latin typeface="Calibri" pitchFamily="34" charset="0"/>
                          <a:cs typeface="Calibri" pitchFamily="34" charset="0"/>
                        </a:rPr>
                      </a:br>
                      <a:r>
                        <a:rPr lang="fr-CA" sz="1200" dirty="0">
                          <a:effectLst/>
                          <a:latin typeface="Calibri" pitchFamily="34" charset="0"/>
                          <a:cs typeface="Calibri" pitchFamily="34" charset="0"/>
                        </a:rPr>
                        <a:t>Les toits sont susceptibles de s'envoler.</a:t>
                      </a:r>
                      <a:br>
                        <a:rPr lang="fr-CA" sz="1200" dirty="0">
                          <a:effectLst/>
                          <a:latin typeface="Calibri" pitchFamily="34" charset="0"/>
                          <a:cs typeface="Calibri" pitchFamily="34" charset="0"/>
                        </a:rPr>
                      </a:br>
                      <a:r>
                        <a:rPr lang="fr-CA" sz="1200" dirty="0">
                          <a:effectLst/>
                          <a:latin typeface="Calibri" pitchFamily="34" charset="0"/>
                          <a:cs typeface="Calibri" pitchFamily="34" charset="0"/>
                        </a:rPr>
                        <a:t>Certains arbres sont déracinés.</a:t>
                      </a:r>
                    </a:p>
                  </a:txBody>
                  <a:tcPr marL="15240" marR="15240" marT="15240" marB="15240" anchor="ctr"/>
                </a:tc>
                <a:tc>
                  <a:txBody>
                    <a:bodyPr/>
                    <a:lstStyle/>
                    <a:p>
                      <a:pPr algn="ctr"/>
                      <a:r>
                        <a:rPr lang="fr-CA" sz="1200" dirty="0">
                          <a:latin typeface="Calibri" pitchFamily="34" charset="0"/>
                          <a:cs typeface="Calibri" pitchFamily="34" charset="0"/>
                        </a:rPr>
                        <a:t>9 à 14 m </a:t>
                      </a:r>
                    </a:p>
                  </a:txBody>
                  <a:tcPr/>
                </a:tc>
                <a:extLst>
                  <a:ext uri="{0D108BD9-81ED-4DB2-BD59-A6C34878D82A}">
                    <a16:rowId xmlns:a16="http://schemas.microsoft.com/office/drawing/2014/main" val="495559548"/>
                  </a:ext>
                </a:extLst>
              </a:tr>
              <a:tr h="370840">
                <a:tc>
                  <a:txBody>
                    <a:bodyPr/>
                    <a:lstStyle/>
                    <a:p>
                      <a:pPr algn="ctr"/>
                      <a:r>
                        <a:rPr lang="fr-CA" sz="1200" dirty="0">
                          <a:latin typeface="Calibri" pitchFamily="34" charset="0"/>
                          <a:cs typeface="Calibri" pitchFamily="34" charset="0"/>
                        </a:rPr>
                        <a:t>11</a:t>
                      </a:r>
                    </a:p>
                  </a:txBody>
                  <a:tcPr/>
                </a:tc>
                <a:tc>
                  <a:txBody>
                    <a:bodyPr/>
                    <a:lstStyle/>
                    <a:p>
                      <a:pPr algn="ctr"/>
                      <a:r>
                        <a:rPr lang="fr-CA" sz="1200" dirty="0">
                          <a:latin typeface="Calibri" pitchFamily="34" charset="0"/>
                          <a:cs typeface="Calibri" pitchFamily="34" charset="0"/>
                        </a:rPr>
                        <a:t>Violente tempête </a:t>
                      </a:r>
                    </a:p>
                  </a:txBody>
                  <a:tcPr/>
                </a:tc>
                <a:tc>
                  <a:txBody>
                    <a:bodyPr/>
                    <a:lstStyle/>
                    <a:p>
                      <a:pPr algn="ctr"/>
                      <a:r>
                        <a:rPr lang="fr-CA" sz="1200" dirty="0">
                          <a:latin typeface="Calibri" pitchFamily="34" charset="0"/>
                          <a:cs typeface="Calibri" pitchFamily="34" charset="0"/>
                        </a:rPr>
                        <a:t>103 - 117 </a:t>
                      </a:r>
                    </a:p>
                  </a:txBody>
                  <a:tcPr/>
                </a:tc>
                <a:tc>
                  <a:txBody>
                    <a:bodyPr/>
                    <a:lstStyle/>
                    <a:p>
                      <a:pPr algn="ctr"/>
                      <a:r>
                        <a:rPr lang="fr-CA" sz="1200" dirty="0">
                          <a:latin typeface="Calibri" pitchFamily="34" charset="0"/>
                          <a:cs typeface="Calibri" pitchFamily="34" charset="0"/>
                        </a:rPr>
                        <a:t>Ravages étendus et importants.</a:t>
                      </a:r>
                    </a:p>
                  </a:txBody>
                  <a:tcPr/>
                </a:tc>
                <a:tc>
                  <a:txBody>
                    <a:bodyPr/>
                    <a:lstStyle/>
                    <a:p>
                      <a:pPr algn="ctr"/>
                      <a:r>
                        <a:rPr lang="fr-CA" sz="1200" dirty="0">
                          <a:latin typeface="Calibri" pitchFamily="34" charset="0"/>
                          <a:cs typeface="Calibri" pitchFamily="34" charset="0"/>
                        </a:rPr>
                        <a:t>14 m</a:t>
                      </a:r>
                    </a:p>
                  </a:txBody>
                  <a:tcPr/>
                </a:tc>
                <a:extLst>
                  <a:ext uri="{0D108BD9-81ED-4DB2-BD59-A6C34878D82A}">
                    <a16:rowId xmlns:a16="http://schemas.microsoft.com/office/drawing/2014/main" val="3968216233"/>
                  </a:ext>
                </a:extLst>
              </a:tr>
              <a:tr h="370840">
                <a:tc>
                  <a:txBody>
                    <a:bodyPr/>
                    <a:lstStyle/>
                    <a:p>
                      <a:pPr algn="ctr"/>
                      <a:r>
                        <a:rPr lang="fr-CA" sz="1200" dirty="0">
                          <a:latin typeface="Calibri" pitchFamily="34" charset="0"/>
                          <a:cs typeface="Calibri" pitchFamily="34" charset="0"/>
                        </a:rPr>
                        <a:t>12</a:t>
                      </a:r>
                    </a:p>
                  </a:txBody>
                  <a:tcPr/>
                </a:tc>
                <a:tc>
                  <a:txBody>
                    <a:bodyPr/>
                    <a:lstStyle/>
                    <a:p>
                      <a:pPr algn="ctr"/>
                      <a:r>
                        <a:rPr lang="fr-CA" sz="1200" dirty="0">
                          <a:latin typeface="Calibri" pitchFamily="34" charset="0"/>
                          <a:cs typeface="Calibri" pitchFamily="34" charset="0"/>
                        </a:rPr>
                        <a:t>Ouragan</a:t>
                      </a:r>
                    </a:p>
                  </a:txBody>
                  <a:tcPr/>
                </a:tc>
                <a:tc>
                  <a:txBody>
                    <a:bodyPr/>
                    <a:lstStyle/>
                    <a:p>
                      <a:pPr algn="ctr"/>
                      <a:r>
                        <a:rPr lang="fr-CA" sz="1200" dirty="0">
                          <a:latin typeface="Calibri" pitchFamily="34" charset="0"/>
                          <a:cs typeface="Calibri" pitchFamily="34" charset="0"/>
                        </a:rPr>
                        <a:t>&gt;118 </a:t>
                      </a:r>
                    </a:p>
                  </a:txBody>
                  <a:tcPr/>
                </a:tc>
                <a:tc>
                  <a:txBody>
                    <a:bodyPr/>
                    <a:lstStyle/>
                    <a:p>
                      <a:pPr algn="ctr"/>
                      <a:r>
                        <a:rPr lang="fr-CA" sz="1200" dirty="0">
                          <a:latin typeface="Calibri" pitchFamily="34" charset="0"/>
                          <a:cs typeface="Calibri" pitchFamily="34" charset="0"/>
                        </a:rPr>
                        <a:t>Ravages de l’ordre de la catastrophe naturelle.</a:t>
                      </a:r>
                    </a:p>
                  </a:txBody>
                  <a:tcPr/>
                </a:tc>
                <a:tc>
                  <a:txBody>
                    <a:bodyPr/>
                    <a:lstStyle/>
                    <a:p>
                      <a:pPr algn="ctr"/>
                      <a:r>
                        <a:rPr lang="fr-CA" sz="1200" dirty="0">
                          <a:latin typeface="Calibri" pitchFamily="34" charset="0"/>
                          <a:cs typeface="Calibri" pitchFamily="34" charset="0"/>
                        </a:rPr>
                        <a:t>&gt; 14 m  </a:t>
                      </a:r>
                    </a:p>
                  </a:txBody>
                  <a:tcPr/>
                </a:tc>
                <a:extLst>
                  <a:ext uri="{0D108BD9-81ED-4DB2-BD59-A6C34878D82A}">
                    <a16:rowId xmlns:a16="http://schemas.microsoft.com/office/drawing/2014/main" val="3915941314"/>
                  </a:ext>
                </a:extLst>
              </a:tr>
            </a:tbl>
          </a:graphicData>
        </a:graphic>
      </p:graphicFrame>
    </p:spTree>
    <p:extLst>
      <p:ext uri="{BB962C8B-B14F-4D97-AF65-F5344CB8AC3E}">
        <p14:creationId xmlns:p14="http://schemas.microsoft.com/office/powerpoint/2010/main" val="250393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re 1"/>
          <p:cNvSpPr>
            <a:spLocks noGrp="1"/>
          </p:cNvSpPr>
          <p:nvPr>
            <p:ph type="title"/>
            <p:custDataLst>
              <p:tags r:id="rId1"/>
            </p:custDataLst>
          </p:nvPr>
        </p:nvSpPr>
        <p:spPr>
          <a:xfrm>
            <a:off x="0" y="0"/>
            <a:ext cx="5485210" cy="905664"/>
          </a:xfrm>
        </p:spPr>
        <p:txBody>
          <a:bodyPr/>
          <a:lstStyle/>
          <a:p>
            <a:pPr algn="l"/>
            <a:r>
              <a:rPr lang="fr-CA" sz="3000" dirty="0"/>
              <a:t>Fiche TNI 4</a:t>
            </a:r>
            <a:br>
              <a:rPr lang="fr-CA" sz="3000" dirty="0"/>
            </a:br>
            <a:r>
              <a:rPr lang="fr-CA" sz="2400" dirty="0">
                <a:cs typeface="Calibri" pitchFamily="34" charset="0"/>
              </a:rPr>
              <a:t>Identifier la ville</a:t>
            </a:r>
            <a:endParaRPr lang="fr-CA" sz="3000" dirty="0"/>
          </a:p>
        </p:txBody>
      </p:sp>
      <p:sp>
        <p:nvSpPr>
          <p:cNvPr id="5" name="Slide Number Placeholder 4">
            <a:extLst>
              <a:ext uri="{FF2B5EF4-FFF2-40B4-BE49-F238E27FC236}">
                <a16:creationId xmlns:a16="http://schemas.microsoft.com/office/drawing/2014/main" id="{59E0FBB9-8B38-4022-BBEF-7E102602B9DA}"/>
              </a:ext>
            </a:extLst>
          </p:cNvPr>
          <p:cNvSpPr>
            <a:spLocks noGrp="1"/>
          </p:cNvSpPr>
          <p:nvPr>
            <p:ph type="sldNum" sz="quarter" idx="12"/>
            <p:custDataLst>
              <p:tags r:id="rId2"/>
            </p:custDataLst>
          </p:nvPr>
        </p:nvSpPr>
        <p:spPr>
          <a:xfrm>
            <a:off x="5057667" y="8017326"/>
            <a:ext cx="1800333" cy="1135797"/>
          </a:xfrm>
        </p:spPr>
        <p:txBody>
          <a:bodyPr/>
          <a:lstStyle/>
          <a:p>
            <a:fld id="{027FB875-5C85-AB42-9DC5-178568A424B8}" type="slidenum">
              <a:rPr lang="en-US" smtClean="0"/>
              <a:pPr/>
              <a:t>45</a:t>
            </a:fld>
            <a:endParaRPr lang="en-US" dirty="0"/>
          </a:p>
        </p:txBody>
      </p:sp>
      <p:pic>
        <p:nvPicPr>
          <p:cNvPr id="6" name="Image 4">
            <a:extLst>
              <a:ext uri="{FF2B5EF4-FFF2-40B4-BE49-F238E27FC236}">
                <a16:creationId xmlns:a16="http://schemas.microsoft.com/office/drawing/2014/main" id="{551DA5AF-3622-47E8-B4EC-FA85EE30C613}"/>
              </a:ext>
            </a:extLst>
          </p:cNvPr>
          <p:cNvPicPr>
            <a:picLocks noChangeAspect="1"/>
          </p:cNvPicPr>
          <p:nvPr>
            <p:custDataLst>
              <p:tags r:id="rId3"/>
            </p:custDataLst>
          </p:nvPr>
        </p:nvPicPr>
        <p:blipFill>
          <a:blip r:embed="rId8">
            <a:grayscl/>
          </a:blip>
          <a:stretch>
            <a:fillRect/>
          </a:stretch>
        </p:blipFill>
        <p:spPr>
          <a:xfrm>
            <a:off x="161063" y="2432265"/>
            <a:ext cx="6535874" cy="3267936"/>
          </a:xfrm>
          <a:prstGeom prst="rect">
            <a:avLst/>
          </a:prstGeom>
        </p:spPr>
      </p:pic>
      <p:sp>
        <p:nvSpPr>
          <p:cNvPr id="7" name="Légende : flèche courbée 13">
            <a:extLst>
              <a:ext uri="{FF2B5EF4-FFF2-40B4-BE49-F238E27FC236}">
                <a16:creationId xmlns:a16="http://schemas.microsoft.com/office/drawing/2014/main" id="{F19D7004-9F29-41E3-85A9-AEAA8FB070AB}"/>
              </a:ext>
            </a:extLst>
          </p:cNvPr>
          <p:cNvSpPr/>
          <p:nvPr>
            <p:custDataLst>
              <p:tags r:id="rId4"/>
            </p:custDataLst>
          </p:nvPr>
        </p:nvSpPr>
        <p:spPr>
          <a:xfrm>
            <a:off x="5188572" y="3284220"/>
            <a:ext cx="1420437" cy="494793"/>
          </a:xfrm>
          <a:prstGeom prst="borderCallout2">
            <a:avLst>
              <a:gd name="adj1" fmla="val 103601"/>
              <a:gd name="adj2" fmla="val 26718"/>
              <a:gd name="adj3" fmla="val 152455"/>
              <a:gd name="adj4" fmla="val 26796"/>
              <a:gd name="adj5" fmla="val 243368"/>
              <a:gd name="adj6" fmla="val 10458"/>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400" dirty="0">
                <a:latin typeface="Calibri" pitchFamily="34" charset="0"/>
                <a:cs typeface="Calibri" pitchFamily="34" charset="0"/>
              </a:rPr>
              <a:t>Manille</a:t>
            </a:r>
          </a:p>
          <a:p>
            <a:pPr algn="ctr"/>
            <a:r>
              <a:rPr lang="fr-CA" sz="1400" dirty="0">
                <a:latin typeface="Calibri" pitchFamily="34" charset="0"/>
                <a:cs typeface="Calibri" pitchFamily="34" charset="0"/>
              </a:rPr>
              <a:t>(Philippines)</a:t>
            </a:r>
          </a:p>
        </p:txBody>
      </p:sp>
      <p:sp>
        <p:nvSpPr>
          <p:cNvPr id="8" name="Légende : flèche courbée 14">
            <a:extLst>
              <a:ext uri="{FF2B5EF4-FFF2-40B4-BE49-F238E27FC236}">
                <a16:creationId xmlns:a16="http://schemas.microsoft.com/office/drawing/2014/main" id="{3B4809A7-5184-458C-8078-5B1FC9A900ED}"/>
              </a:ext>
            </a:extLst>
          </p:cNvPr>
          <p:cNvSpPr/>
          <p:nvPr>
            <p:custDataLst>
              <p:tags r:id="rId5"/>
            </p:custDataLst>
          </p:nvPr>
        </p:nvSpPr>
        <p:spPr>
          <a:xfrm>
            <a:off x="2663175" y="4082254"/>
            <a:ext cx="1420437" cy="504986"/>
          </a:xfrm>
          <a:prstGeom prst="borderCallout2">
            <a:avLst>
              <a:gd name="adj1" fmla="val 750"/>
              <a:gd name="adj2" fmla="val 26718"/>
              <a:gd name="adj3" fmla="val -42961"/>
              <a:gd name="adj4" fmla="val 26095"/>
              <a:gd name="adj5" fmla="val -124997"/>
              <a:gd name="adj6" fmla="val 37568"/>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400" dirty="0">
                <a:latin typeface="Calibri" pitchFamily="34" charset="0"/>
                <a:cs typeface="Calibri" pitchFamily="34" charset="0"/>
              </a:rPr>
              <a:t>Alger</a:t>
            </a:r>
          </a:p>
          <a:p>
            <a:pPr algn="ctr"/>
            <a:r>
              <a:rPr lang="fr-CA" sz="1400" dirty="0">
                <a:latin typeface="Calibri" pitchFamily="34" charset="0"/>
                <a:cs typeface="Calibri" pitchFamily="34" charset="0"/>
              </a:rPr>
              <a:t>(Algérie)</a:t>
            </a:r>
          </a:p>
        </p:txBody>
      </p:sp>
      <p:sp>
        <p:nvSpPr>
          <p:cNvPr id="9" name="Légende : flèche courbée 15">
            <a:extLst>
              <a:ext uri="{FF2B5EF4-FFF2-40B4-BE49-F238E27FC236}">
                <a16:creationId xmlns:a16="http://schemas.microsoft.com/office/drawing/2014/main" id="{C9EC0A09-B99D-4454-8F6D-B782EC62D935}"/>
              </a:ext>
            </a:extLst>
          </p:cNvPr>
          <p:cNvSpPr/>
          <p:nvPr>
            <p:custDataLst>
              <p:tags r:id="rId6"/>
            </p:custDataLst>
          </p:nvPr>
        </p:nvSpPr>
        <p:spPr>
          <a:xfrm>
            <a:off x="248991" y="3789560"/>
            <a:ext cx="1420437" cy="538599"/>
          </a:xfrm>
          <a:prstGeom prst="borderCallout2">
            <a:avLst>
              <a:gd name="adj1" fmla="val -1218"/>
              <a:gd name="adj2" fmla="val 36374"/>
              <a:gd name="adj3" fmla="val -42961"/>
              <a:gd name="adj4" fmla="val 26095"/>
              <a:gd name="adj5" fmla="val -168843"/>
              <a:gd name="adj6" fmla="val 31692"/>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400" dirty="0">
                <a:latin typeface="Calibri" pitchFamily="34" charset="0"/>
                <a:cs typeface="Calibri" pitchFamily="34" charset="0"/>
              </a:rPr>
              <a:t>Juneau</a:t>
            </a:r>
          </a:p>
          <a:p>
            <a:pPr algn="ctr"/>
            <a:r>
              <a:rPr lang="fr-CA" sz="1400" dirty="0">
                <a:latin typeface="Calibri" pitchFamily="34" charset="0"/>
                <a:cs typeface="Calibri" pitchFamily="34" charset="0"/>
              </a:rPr>
              <a:t>(Alaska, É.-U.)</a:t>
            </a:r>
          </a:p>
        </p:txBody>
      </p:sp>
    </p:spTree>
    <p:extLst>
      <p:ext uri="{BB962C8B-B14F-4D97-AF65-F5344CB8AC3E}">
        <p14:creationId xmlns:p14="http://schemas.microsoft.com/office/powerpoint/2010/main" val="1405823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au 4"/>
          <p:cNvGraphicFramePr>
            <a:graphicFrameLocks noGrp="1"/>
          </p:cNvGraphicFramePr>
          <p:nvPr>
            <p:custDataLst>
              <p:tags r:id="rId1"/>
            </p:custDataLst>
            <p:extLst>
              <p:ext uri="{D42A27DB-BD31-4B8C-83A1-F6EECF244321}">
                <p14:modId xmlns:p14="http://schemas.microsoft.com/office/powerpoint/2010/main" val="2896841193"/>
              </p:ext>
            </p:extLst>
          </p:nvPr>
        </p:nvGraphicFramePr>
        <p:xfrm>
          <a:off x="921546" y="2680930"/>
          <a:ext cx="5014908" cy="3743960"/>
        </p:xfrm>
        <a:graphic>
          <a:graphicData uri="http://schemas.openxmlformats.org/drawingml/2006/table">
            <a:tbl>
              <a:tblPr firstRow="1" bandRow="1">
                <a:tableStyleId>{5C22544A-7EE6-4342-B048-85BDC9FD1C3A}</a:tableStyleId>
              </a:tblPr>
              <a:tblGrid>
                <a:gridCol w="1258647">
                  <a:extLst>
                    <a:ext uri="{9D8B030D-6E8A-4147-A177-3AD203B41FA5}">
                      <a16:colId xmlns:a16="http://schemas.microsoft.com/office/drawing/2014/main" val="20000"/>
                    </a:ext>
                  </a:extLst>
                </a:gridCol>
                <a:gridCol w="2999691">
                  <a:extLst>
                    <a:ext uri="{9D8B030D-6E8A-4147-A177-3AD203B41FA5}">
                      <a16:colId xmlns:a16="http://schemas.microsoft.com/office/drawing/2014/main" val="20001"/>
                    </a:ext>
                  </a:extLst>
                </a:gridCol>
                <a:gridCol w="756570">
                  <a:extLst>
                    <a:ext uri="{9D8B030D-6E8A-4147-A177-3AD203B41FA5}">
                      <a16:colId xmlns:a16="http://schemas.microsoft.com/office/drawing/2014/main" val="20002"/>
                    </a:ext>
                  </a:extLst>
                </a:gridCol>
              </a:tblGrid>
              <a:tr h="370840">
                <a:tc>
                  <a:txBody>
                    <a:bodyPr/>
                    <a:lstStyle/>
                    <a:p>
                      <a:pPr algn="ctr"/>
                      <a:r>
                        <a:rPr lang="fr-FR" sz="1400" baseline="0" dirty="0"/>
                        <a:t>Identification</a:t>
                      </a:r>
                    </a:p>
                    <a:p>
                      <a:pPr algn="ctr"/>
                      <a:r>
                        <a:rPr lang="fr-FR" sz="1400" baseline="0" dirty="0"/>
                        <a:t>de la fiche</a:t>
                      </a:r>
                      <a:endParaRPr lang="fr-FR" sz="1400" dirty="0">
                        <a:latin typeface="Calibri" pitchFamily="34" charset="0"/>
                        <a:cs typeface="Calibri" pitchFamily="34" charset="0"/>
                      </a:endParaRPr>
                    </a:p>
                  </a:txBody>
                  <a:tcPr anchor="ctr"/>
                </a:tc>
                <a:tc>
                  <a:txBody>
                    <a:bodyPr/>
                    <a:lstStyle/>
                    <a:p>
                      <a:pPr algn="ctr"/>
                      <a:r>
                        <a:rPr lang="fr-FR" sz="1400" dirty="0"/>
                        <a:t>Nom</a:t>
                      </a:r>
                      <a:endParaRPr lang="fr-FR" sz="1400" dirty="0">
                        <a:latin typeface="Calibri" pitchFamily="34" charset="0"/>
                        <a:cs typeface="Calibri" pitchFamily="34" charset="0"/>
                      </a:endParaRPr>
                    </a:p>
                  </a:txBody>
                  <a:tcPr anchor="ctr"/>
                </a:tc>
                <a:tc>
                  <a:txBody>
                    <a:bodyPr/>
                    <a:lstStyle/>
                    <a:p>
                      <a:pPr algn="ctr"/>
                      <a:r>
                        <a:rPr lang="fr-FR" sz="1400" dirty="0"/>
                        <a:t>Pages</a:t>
                      </a:r>
                      <a:endParaRPr lang="fr-FR" sz="140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370840">
                <a:tc>
                  <a:txBody>
                    <a:bodyPr/>
                    <a:lstStyle/>
                    <a:p>
                      <a:pPr algn="ctr"/>
                      <a:r>
                        <a:rPr lang="fr-FR" sz="1200" dirty="0"/>
                        <a:t>A</a:t>
                      </a:r>
                      <a:endParaRPr lang="fr-FR" sz="1200" dirty="0">
                        <a:latin typeface="Calibri" pitchFamily="34" charset="0"/>
                        <a:cs typeface="Calibri" pitchFamily="34" charset="0"/>
                      </a:endParaRPr>
                    </a:p>
                  </a:txBody>
                  <a:tcPr anchor="ctr"/>
                </a:tc>
                <a:tc>
                  <a:txBody>
                    <a:bodyPr/>
                    <a:lstStyle/>
                    <a:p>
                      <a:r>
                        <a:rPr lang="fr-FR" sz="1200" dirty="0"/>
                        <a:t>Les instruments de mesure</a:t>
                      </a:r>
                      <a:endParaRPr lang="fr-FR" sz="1200" dirty="0">
                        <a:latin typeface="Calibri" pitchFamily="34" charset="0"/>
                        <a:cs typeface="Calibri" pitchFamily="34" charset="0"/>
                      </a:endParaRPr>
                    </a:p>
                  </a:txBody>
                  <a:tcPr anchor="ctr"/>
                </a:tc>
                <a:tc>
                  <a:txBody>
                    <a:bodyPr/>
                    <a:lstStyle/>
                    <a:p>
                      <a:pPr algn="ctr"/>
                      <a:r>
                        <a:rPr lang="fr-FR" sz="1200" dirty="0"/>
                        <a:t>01</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1"/>
                  </a:ext>
                </a:extLst>
              </a:tr>
              <a:tr h="370840">
                <a:tc>
                  <a:txBody>
                    <a:bodyPr/>
                    <a:lstStyle/>
                    <a:p>
                      <a:pPr algn="ctr"/>
                      <a:r>
                        <a:rPr lang="fr-FR" sz="1200" dirty="0"/>
                        <a:t>B</a:t>
                      </a:r>
                      <a:endParaRPr lang="fr-FR" sz="1200" dirty="0">
                        <a:latin typeface="Calibri" pitchFamily="34" charset="0"/>
                        <a:cs typeface="Calibri" pitchFamily="34" charset="0"/>
                      </a:endParaRPr>
                    </a:p>
                  </a:txBody>
                  <a:tcPr anchor="ctr"/>
                </a:tc>
                <a:tc>
                  <a:txBody>
                    <a:bodyPr/>
                    <a:lstStyle/>
                    <a:p>
                      <a:r>
                        <a:rPr lang="fr-FR" sz="1200" dirty="0"/>
                        <a:t>Le thermomètre</a:t>
                      </a:r>
                      <a:endParaRPr lang="fr-FR" sz="1200" dirty="0">
                        <a:latin typeface="Calibri" pitchFamily="34" charset="0"/>
                        <a:cs typeface="Calibri" pitchFamily="34" charset="0"/>
                      </a:endParaRPr>
                    </a:p>
                  </a:txBody>
                  <a:tcPr anchor="ctr"/>
                </a:tc>
                <a:tc>
                  <a:txBody>
                    <a:bodyPr/>
                    <a:lstStyle/>
                    <a:p>
                      <a:pPr algn="ctr"/>
                      <a:r>
                        <a:rPr lang="fr-FR" sz="1200" dirty="0"/>
                        <a:t>02</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3"/>
                  </a:ext>
                </a:extLst>
              </a:tr>
              <a:tr h="370840">
                <a:tc>
                  <a:txBody>
                    <a:bodyPr/>
                    <a:lstStyle/>
                    <a:p>
                      <a:pPr algn="ctr"/>
                      <a:r>
                        <a:rPr lang="fr-FR" sz="1200" dirty="0"/>
                        <a:t>C</a:t>
                      </a:r>
                      <a:endParaRPr lang="fr-FR" sz="1200" dirty="0">
                        <a:latin typeface="Calibri" pitchFamily="34" charset="0"/>
                        <a:cs typeface="Calibri" pitchFamily="34" charset="0"/>
                      </a:endParaRPr>
                    </a:p>
                  </a:txBody>
                  <a:tcPr anchor="ctr"/>
                </a:tc>
                <a:tc>
                  <a:txBody>
                    <a:bodyPr/>
                    <a:lstStyle/>
                    <a:p>
                      <a:r>
                        <a:rPr lang="fr-FR" sz="1200" baseline="0" dirty="0"/>
                        <a:t>Relevé météorologique</a:t>
                      </a:r>
                      <a:endParaRPr lang="fr-FR" sz="1200" dirty="0">
                        <a:latin typeface="Calibri" pitchFamily="34" charset="0"/>
                        <a:cs typeface="Calibri" pitchFamily="34" charset="0"/>
                      </a:endParaRPr>
                    </a:p>
                  </a:txBody>
                  <a:tcPr anchor="ctr"/>
                </a:tc>
                <a:tc>
                  <a:txBody>
                    <a:bodyPr/>
                    <a:lstStyle/>
                    <a:p>
                      <a:pPr algn="ctr"/>
                      <a:r>
                        <a:rPr lang="fr-FR" sz="1200" dirty="0"/>
                        <a:t>03</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4"/>
                  </a:ext>
                </a:extLst>
              </a:tr>
              <a:tr h="370840">
                <a:tc>
                  <a:txBody>
                    <a:bodyPr/>
                    <a:lstStyle/>
                    <a:p>
                      <a:pPr algn="ctr"/>
                      <a:r>
                        <a:rPr lang="fr-FR" sz="1200" dirty="0"/>
                        <a:t>D</a:t>
                      </a:r>
                      <a:endParaRPr lang="fr-FR" sz="1200" dirty="0">
                        <a:latin typeface="Calibri" pitchFamily="34" charset="0"/>
                        <a:cs typeface="Calibri" pitchFamily="34" charset="0"/>
                      </a:endParaRPr>
                    </a:p>
                  </a:txBody>
                  <a:tcPr anchor="ctr"/>
                </a:tc>
                <a:tc>
                  <a:txBody>
                    <a:bodyPr/>
                    <a:lstStyle/>
                    <a:p>
                      <a:r>
                        <a:rPr lang="fr-FR" sz="1200" dirty="0"/>
                        <a:t>Le diagramme à lignes brisées</a:t>
                      </a:r>
                      <a:endParaRPr lang="fr-FR" sz="1200" dirty="0">
                        <a:latin typeface="Calibri" pitchFamily="34" charset="0"/>
                        <a:cs typeface="Calibri" pitchFamily="34" charset="0"/>
                      </a:endParaRPr>
                    </a:p>
                  </a:txBody>
                  <a:tcPr anchor="ctr"/>
                </a:tc>
                <a:tc>
                  <a:txBody>
                    <a:bodyPr/>
                    <a:lstStyle/>
                    <a:p>
                      <a:pPr algn="ctr"/>
                      <a:r>
                        <a:rPr lang="fr-FR" sz="1200" dirty="0"/>
                        <a:t>04-05</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5"/>
                  </a:ext>
                </a:extLst>
              </a:tr>
              <a:tr h="370840">
                <a:tc>
                  <a:txBody>
                    <a:bodyPr/>
                    <a:lstStyle/>
                    <a:p>
                      <a:pPr algn="ctr"/>
                      <a:r>
                        <a:rPr lang="fr-FR" sz="1200" dirty="0"/>
                        <a:t>E</a:t>
                      </a:r>
                      <a:endParaRPr lang="fr-FR" sz="1200" dirty="0">
                        <a:latin typeface="Calibri" pitchFamily="34" charset="0"/>
                        <a:cs typeface="Calibri" pitchFamily="34" charset="0"/>
                      </a:endParaRPr>
                    </a:p>
                  </a:txBody>
                  <a:tcPr anchor="ctr"/>
                </a:tc>
                <a:tc>
                  <a:txBody>
                    <a:bodyPr/>
                    <a:lstStyle/>
                    <a:p>
                      <a:r>
                        <a:rPr lang="fr-CA" sz="1200" kern="1200" dirty="0"/>
                        <a:t>Mesure de la température sur un diagramme à ligne brisée</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FR" sz="1200" dirty="0"/>
                        <a:t>06</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6"/>
                  </a:ext>
                </a:extLst>
              </a:tr>
              <a:tr h="370840">
                <a:tc>
                  <a:txBody>
                    <a:bodyPr/>
                    <a:lstStyle/>
                    <a:p>
                      <a:pPr algn="ctr"/>
                      <a:r>
                        <a:rPr lang="fr-FR" sz="1200" dirty="0"/>
                        <a:t>F</a:t>
                      </a:r>
                      <a:endParaRPr lang="fr-FR" sz="1200" dirty="0">
                        <a:latin typeface="Calibri" pitchFamily="34" charset="0"/>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a:t>Mesure de la quantité de pluie sur un diagramme à bandes</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FR" sz="1200" dirty="0"/>
                        <a:t>07</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7"/>
                  </a:ext>
                </a:extLst>
              </a:tr>
              <a:tr h="370840">
                <a:tc>
                  <a:txBody>
                    <a:bodyPr/>
                    <a:lstStyle/>
                    <a:p>
                      <a:pPr algn="ctr"/>
                      <a:r>
                        <a:rPr lang="fr-FR" sz="1200" dirty="0"/>
                        <a:t>G</a:t>
                      </a:r>
                      <a:endParaRPr lang="fr-FR" sz="1200" dirty="0">
                        <a:latin typeface="Calibri" pitchFamily="34" charset="0"/>
                        <a:cs typeface="Calibri" pitchFamily="34" charset="0"/>
                      </a:endParaRPr>
                    </a:p>
                  </a:txBody>
                  <a:tcPr anchor="ctr"/>
                </a:tc>
                <a:tc>
                  <a:txBody>
                    <a:bodyPr/>
                    <a:lstStyle/>
                    <a:p>
                      <a:r>
                        <a:rPr lang="fr-CA" sz="1200" kern="1200" dirty="0"/>
                        <a:t>Mesure de la vitesse du vent sur un diagramme à bandes</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FR" sz="1200" dirty="0"/>
                        <a:t>08</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8"/>
                  </a:ext>
                </a:extLst>
              </a:tr>
              <a:tr h="370840">
                <a:tc>
                  <a:txBody>
                    <a:bodyPr/>
                    <a:lstStyle/>
                    <a:p>
                      <a:pPr algn="ctr"/>
                      <a:r>
                        <a:rPr lang="fr-FR" sz="1200" dirty="0"/>
                        <a:t>H</a:t>
                      </a:r>
                      <a:endParaRPr lang="fr-FR" sz="1200" dirty="0">
                        <a:latin typeface="Calibri" pitchFamily="34" charset="0"/>
                        <a:cs typeface="Calibri" pitchFamily="34" charset="0"/>
                      </a:endParaRPr>
                    </a:p>
                  </a:txBody>
                  <a:tcPr anchor="ctr"/>
                </a:tc>
                <a:tc>
                  <a:txBody>
                    <a:bodyPr/>
                    <a:lstStyle/>
                    <a:p>
                      <a:r>
                        <a:rPr lang="fr-CA" sz="1200" kern="1200" dirty="0"/>
                        <a:t>Identifier la ville</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FR" sz="1200" dirty="0"/>
                        <a:t>09</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9"/>
                  </a:ext>
                </a:extLst>
              </a:tr>
            </a:tbl>
          </a:graphicData>
        </a:graphic>
      </p:graphicFrame>
      <p:sp>
        <p:nvSpPr>
          <p:cNvPr id="8" name="ZoneTexte 7"/>
          <p:cNvSpPr txBox="1"/>
          <p:nvPr>
            <p:custDataLst>
              <p:tags r:id="rId2"/>
            </p:custDataLst>
          </p:nvPr>
        </p:nvSpPr>
        <p:spPr>
          <a:xfrm>
            <a:off x="2019800" y="1752600"/>
            <a:ext cx="2743059" cy="553998"/>
          </a:xfrm>
          <a:prstGeom prst="rect">
            <a:avLst/>
          </a:prstGeom>
          <a:noFill/>
        </p:spPr>
        <p:txBody>
          <a:bodyPr wrap="none" rtlCol="0">
            <a:spAutoFit/>
          </a:bodyPr>
          <a:lstStyle/>
          <a:p>
            <a:r>
              <a:rPr lang="fr-CA" sz="3000" dirty="0">
                <a:latin typeface="Calibri" pitchFamily="34" charset="0"/>
                <a:cs typeface="Calibri" pitchFamily="34" charset="0"/>
              </a:rPr>
              <a:t>Fiches d’activité</a:t>
            </a:r>
          </a:p>
        </p:txBody>
      </p:sp>
      <p:sp>
        <p:nvSpPr>
          <p:cNvPr id="4" name="Espace réservé du numéro de diapositive 1"/>
          <p:cNvSpPr>
            <a:spLocks noGrp="1"/>
          </p:cNvSpPr>
          <p:nvPr>
            <p:ph type="sldNum" sz="quarter" idx="12"/>
            <p:custDataLst>
              <p:tags r:id="rId3"/>
            </p:custDataLst>
          </p:nvPr>
        </p:nvSpPr>
        <p:spPr>
          <a:xfrm>
            <a:off x="5362467" y="8008203"/>
            <a:ext cx="1495533" cy="1135797"/>
          </a:xfrm>
        </p:spPr>
        <p:txBody>
          <a:bodyPr/>
          <a:lstStyle/>
          <a:p>
            <a:fld id="{027FB875-5C85-AB42-9DC5-178568A424B8}" type="slidenum">
              <a:rPr lang="fr-CA" smtClean="0"/>
              <a:pPr/>
              <a:t>46</a:t>
            </a:fld>
            <a:endParaRPr lang="fr-CA" dirty="0"/>
          </a:p>
        </p:txBody>
      </p:sp>
    </p:spTree>
    <p:extLst>
      <p:ext uri="{BB962C8B-B14F-4D97-AF65-F5344CB8AC3E}">
        <p14:creationId xmlns:p14="http://schemas.microsoft.com/office/powerpoint/2010/main" val="2093342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 name="Espace réservé du contenu 61" descr="Fiches d'activité - Météorologie.jpg"/>
          <p:cNvPicPr>
            <a:picLocks noGrp="1" noChangeAspect="1"/>
          </p:cNvPicPr>
          <p:nvPr>
            <p:ph sz="half" idx="1"/>
          </p:nvPr>
        </p:nvPicPr>
        <p:blipFill>
          <a:blip r:embed="rId3"/>
          <a:stretch>
            <a:fillRect/>
          </a:stretch>
        </p:blipFill>
        <p:spPr>
          <a:xfrm>
            <a:off x="0" y="134471"/>
            <a:ext cx="6858000" cy="8875058"/>
          </a:xfrm>
        </p:spPr>
      </p:pic>
    </p:spTree>
    <p:extLst>
      <p:ext uri="{BB962C8B-B14F-4D97-AF65-F5344CB8AC3E}">
        <p14:creationId xmlns:p14="http://schemas.microsoft.com/office/powerpoint/2010/main" val="1242223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descr="Fiches d'activité - Météorologie2.jpg"/>
          <p:cNvPicPr>
            <a:picLocks noGrp="1" noChangeAspect="1"/>
          </p:cNvPicPr>
          <p:nvPr>
            <p:ph sz="half" idx="1"/>
          </p:nvPr>
        </p:nvPicPr>
        <p:blipFill>
          <a:blip r:embed="rId3"/>
          <a:stretch>
            <a:fillRect/>
          </a:stretch>
        </p:blipFill>
        <p:spPr>
          <a:xfrm>
            <a:off x="0" y="134471"/>
            <a:ext cx="6858000" cy="8875058"/>
          </a:xfrm>
        </p:spPr>
      </p:pic>
    </p:spTree>
    <p:extLst>
      <p:ext uri="{BB962C8B-B14F-4D97-AF65-F5344CB8AC3E}">
        <p14:creationId xmlns:p14="http://schemas.microsoft.com/office/powerpoint/2010/main" val="1242223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Fiches d'activité - Météorologie3.jpg"/>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260224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rot="5400000">
            <a:off x="2250820" y="3759579"/>
            <a:ext cx="8175327" cy="871396"/>
          </a:xfrm>
          <a:ln w="19050">
            <a:solidFill>
              <a:schemeClr val="tx1"/>
            </a:solidFill>
          </a:ln>
        </p:spPr>
        <p:txBody>
          <a:bodyPr anchor="ctr"/>
          <a:lstStyle/>
          <a:p>
            <a:pPr algn="l"/>
            <a:r>
              <a:rPr lang="en-US" sz="4000" dirty="0" err="1">
                <a:cs typeface="Calibri" pitchFamily="34" charset="0"/>
              </a:rPr>
              <a:t>Météorologie</a:t>
            </a:r>
            <a:r>
              <a:rPr lang="en-US" sz="4000" dirty="0">
                <a:cs typeface="Calibri" pitchFamily="34" charset="0"/>
              </a:rPr>
              <a:t> </a:t>
            </a:r>
            <a:r>
              <a:rPr lang="en-US" sz="3000" dirty="0">
                <a:cs typeface="Calibri" pitchFamily="34" charset="0"/>
              </a:rPr>
              <a:t>(3e </a:t>
            </a:r>
            <a:r>
              <a:rPr lang="en-US" sz="3000" dirty="0" err="1">
                <a:cs typeface="Calibri" pitchFamily="34" charset="0"/>
              </a:rPr>
              <a:t>année</a:t>
            </a:r>
            <a:r>
              <a:rPr lang="en-US" sz="3000" dirty="0">
                <a:cs typeface="Calibri" pitchFamily="34" charset="0"/>
              </a:rPr>
              <a:t>) – Matériel </a:t>
            </a:r>
          </a:p>
        </p:txBody>
      </p:sp>
      <p:graphicFrame>
        <p:nvGraphicFramePr>
          <p:cNvPr id="9" name="Tableau 8"/>
          <p:cNvGraphicFramePr>
            <a:graphicFrameLocks noGrp="1"/>
          </p:cNvGraphicFramePr>
          <p:nvPr>
            <p:custDataLst>
              <p:tags r:id="rId2"/>
            </p:custDataLst>
            <p:extLst>
              <p:ext uri="{D42A27DB-BD31-4B8C-83A1-F6EECF244321}">
                <p14:modId xmlns:p14="http://schemas.microsoft.com/office/powerpoint/2010/main" val="2268749687"/>
              </p:ext>
            </p:extLst>
          </p:nvPr>
        </p:nvGraphicFramePr>
        <p:xfrm>
          <a:off x="83820" y="115229"/>
          <a:ext cx="5732018" cy="6940751"/>
        </p:xfrm>
        <a:graphic>
          <a:graphicData uri="http://schemas.openxmlformats.org/drawingml/2006/table">
            <a:tbl>
              <a:tblPr firstRow="1" bandRow="1">
                <a:tableStyleId>{5940675A-B579-460E-94D1-54222C63F5DA}</a:tableStyleId>
              </a:tblPr>
              <a:tblGrid>
                <a:gridCol w="2977896">
                  <a:extLst>
                    <a:ext uri="{9D8B030D-6E8A-4147-A177-3AD203B41FA5}">
                      <a16:colId xmlns:a16="http://schemas.microsoft.com/office/drawing/2014/main" val="20000"/>
                    </a:ext>
                  </a:extLst>
                </a:gridCol>
                <a:gridCol w="71247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292">
                  <a:extLst>
                    <a:ext uri="{9D8B030D-6E8A-4147-A177-3AD203B41FA5}">
                      <a16:colId xmlns:a16="http://schemas.microsoft.com/office/drawing/2014/main" val="20003"/>
                    </a:ext>
                  </a:extLst>
                </a:gridCol>
                <a:gridCol w="670560">
                  <a:extLst>
                    <a:ext uri="{9D8B030D-6E8A-4147-A177-3AD203B41FA5}">
                      <a16:colId xmlns:a16="http://schemas.microsoft.com/office/drawing/2014/main" val="20004"/>
                    </a:ext>
                  </a:extLst>
                </a:gridCol>
              </a:tblGrid>
              <a:tr h="506393">
                <a:tc>
                  <a:txBody>
                    <a:bodyPr/>
                    <a:lstStyle/>
                    <a:p>
                      <a:r>
                        <a:rPr lang="fr-CA" sz="1400" dirty="0">
                          <a:latin typeface="Calibri" pitchFamily="34" charset="0"/>
                          <a:cs typeface="Calibri" pitchFamily="34" charset="0"/>
                        </a:rPr>
                        <a:t>Item</a:t>
                      </a:r>
                      <a:endParaRPr lang="fr-FR" sz="1400" b="0" dirty="0">
                        <a:latin typeface="Calibri" pitchFamily="34" charset="0"/>
                        <a:cs typeface="Calibri" pitchFamily="34" charset="0"/>
                      </a:endParaRPr>
                    </a:p>
                  </a:txBody>
                  <a:tcPr anchor="ctr"/>
                </a:tc>
                <a:tc>
                  <a:txBody>
                    <a:bodyPr/>
                    <a:lstStyle/>
                    <a:p>
                      <a:pPr algn="ctr"/>
                      <a:r>
                        <a:rPr lang="fr-CA" sz="1400" dirty="0">
                          <a:latin typeface="Calibri" pitchFamily="34" charset="0"/>
                          <a:cs typeface="Calibri" pitchFamily="34" charset="0"/>
                        </a:rPr>
                        <a:t>Pour 1 classe</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a:latin typeface="Calibri" pitchFamily="34" charset="0"/>
                          <a:cs typeface="Calibri" pitchFamily="34" charset="0"/>
                        </a:rPr>
                        <a:t>Pour 2 classes</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a:latin typeface="Calibri" pitchFamily="34" charset="0"/>
                          <a:cs typeface="Calibri" pitchFamily="34" charset="0"/>
                        </a:rPr>
                        <a:t>Pour 4</a:t>
                      </a:r>
                      <a:r>
                        <a:rPr lang="fr-CA" sz="1400" baseline="0" dirty="0">
                          <a:latin typeface="Calibri" pitchFamily="34" charset="0"/>
                          <a:cs typeface="Calibri" pitchFamily="34" charset="0"/>
                        </a:rPr>
                        <a:t> </a:t>
                      </a:r>
                      <a:r>
                        <a:rPr lang="fr-CA" sz="1400" dirty="0">
                          <a:latin typeface="Calibri" pitchFamily="34" charset="0"/>
                          <a:cs typeface="Calibri" pitchFamily="34" charset="0"/>
                        </a:rPr>
                        <a:t>classes</a:t>
                      </a:r>
                      <a:endParaRPr lang="fr-FR" sz="1400" b="0" dirty="0">
                        <a:latin typeface="Calibri" pitchFamily="34" charset="0"/>
                        <a:cs typeface="Calibri" pitchFamily="34" charset="0"/>
                      </a:endParaRPr>
                    </a:p>
                  </a:txBody>
                  <a:tcPr anchor="ctr"/>
                </a:tc>
                <a:tc>
                  <a:txBody>
                    <a:bodyPr/>
                    <a:lstStyle/>
                    <a:p>
                      <a:pPr algn="ctr"/>
                      <a:r>
                        <a:rPr lang="fr-CA" sz="1400" dirty="0">
                          <a:latin typeface="Calibri" pitchFamily="34" charset="0"/>
                          <a:cs typeface="Calibri" pitchFamily="34" charset="0"/>
                        </a:rPr>
                        <a:t>Dans ce bac</a:t>
                      </a:r>
                      <a:endParaRPr lang="fr-FR" sz="1400" b="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297878">
                <a:tc gridSpan="5">
                  <a:txBody>
                    <a:bodyPr/>
                    <a:lstStyle/>
                    <a:p>
                      <a:pPr algn="ctr"/>
                      <a:r>
                        <a:rPr lang="fr-CA" sz="1400" b="1" dirty="0">
                          <a:latin typeface="Calibri" pitchFamily="34" charset="0"/>
                          <a:cs typeface="Calibri" pitchFamily="34" charset="0"/>
                        </a:rPr>
                        <a:t>Matériel permanent</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268090">
                <a:tc>
                  <a:txBody>
                    <a:bodyPr/>
                    <a:lstStyle/>
                    <a:p>
                      <a:pPr rtl="0" fontAlgn="base"/>
                      <a:r>
                        <a:rPr lang="fr-CA" sz="1200" dirty="0">
                          <a:latin typeface="Calibri" pitchFamily="34" charset="0"/>
                          <a:cs typeface="Calibri" pitchFamily="34" charset="0"/>
                        </a:rPr>
                        <a:t>Rose des vents imprimée</a:t>
                      </a:r>
                    </a:p>
                  </a:txBody>
                  <a:tcPr anchor="ctr"/>
                </a:tc>
                <a:tc>
                  <a:txBody>
                    <a:bodyPr/>
                    <a:lstStyle/>
                    <a:p>
                      <a:pPr algn="ctr"/>
                      <a:r>
                        <a:rPr lang="fr-FR"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r>
                        <a:rPr lang="fr-FR" sz="1200" dirty="0">
                          <a:latin typeface="Calibri" pitchFamily="34" charset="0"/>
                          <a:cs typeface="Calibri" pitchFamily="34" charset="0"/>
                        </a:rPr>
                        <a:t>1</a:t>
                      </a:r>
                    </a:p>
                  </a:txBody>
                  <a:tcPr anchor="ctr"/>
                </a:tc>
                <a:extLst>
                  <a:ext uri="{0D108BD9-81ED-4DB2-BD59-A6C34878D82A}">
                    <a16:rowId xmlns:a16="http://schemas.microsoft.com/office/drawing/2014/main" val="10002"/>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Grand thermomètre</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10003"/>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Petits thermomètres</a:t>
                      </a:r>
                    </a:p>
                  </a:txBody>
                  <a:tcPr anchor="ctr"/>
                </a:tc>
                <a:tc>
                  <a:txBody>
                    <a:bodyPr/>
                    <a:lstStyle/>
                    <a:p>
                      <a:pPr algn="ctr">
                        <a:lnSpc>
                          <a:spcPct val="100000"/>
                        </a:lnSpc>
                        <a:spcBef>
                          <a:spcPts val="600"/>
                        </a:spcBef>
                      </a:pPr>
                      <a:r>
                        <a:rPr lang="fr-CA" sz="1200" dirty="0">
                          <a:latin typeface="Calibri" pitchFamily="34" charset="0"/>
                          <a:cs typeface="Calibri" pitchFamily="34" charset="0"/>
                        </a:rPr>
                        <a:t>12</a:t>
                      </a:r>
                    </a:p>
                  </a:txBody>
                  <a:tcPr anchor="ctr"/>
                </a:tc>
                <a:tc>
                  <a:txBody>
                    <a:bodyPr/>
                    <a:lstStyle/>
                    <a:p>
                      <a:pPr algn="ctr">
                        <a:lnSpc>
                          <a:spcPct val="100000"/>
                        </a:lnSpc>
                        <a:spcBef>
                          <a:spcPts val="600"/>
                        </a:spcBef>
                      </a:pPr>
                      <a:r>
                        <a:rPr lang="fr-CA" sz="1200" dirty="0">
                          <a:latin typeface="Calibri" pitchFamily="34" charset="0"/>
                          <a:cs typeface="Calibri" pitchFamily="34" charset="0"/>
                        </a:rPr>
                        <a:t>12</a:t>
                      </a:r>
                    </a:p>
                  </a:txBody>
                  <a:tcPr anchor="ctr"/>
                </a:tc>
                <a:tc>
                  <a:txBody>
                    <a:bodyPr/>
                    <a:lstStyle/>
                    <a:p>
                      <a:pPr algn="ctr">
                        <a:lnSpc>
                          <a:spcPct val="100000"/>
                        </a:lnSpc>
                        <a:spcBef>
                          <a:spcPts val="600"/>
                        </a:spcBef>
                      </a:pPr>
                      <a:r>
                        <a:rPr lang="fr-CA" sz="1200" dirty="0">
                          <a:latin typeface="Calibri" pitchFamily="34" charset="0"/>
                          <a:cs typeface="Calibri" pitchFamily="34" charset="0"/>
                        </a:rPr>
                        <a:t>12</a:t>
                      </a:r>
                    </a:p>
                  </a:txBody>
                  <a:tcPr anchor="ctr"/>
                </a:tc>
                <a:tc>
                  <a:txBody>
                    <a:bodyPr/>
                    <a:lstStyle/>
                    <a:p>
                      <a:pPr algn="ctr">
                        <a:lnSpc>
                          <a:spcPct val="100000"/>
                        </a:lnSpc>
                        <a:spcBef>
                          <a:spcPts val="600"/>
                        </a:spcBef>
                      </a:pPr>
                      <a:r>
                        <a:rPr lang="fr-CA" sz="1200" dirty="0">
                          <a:latin typeface="Calibri" pitchFamily="34" charset="0"/>
                          <a:cs typeface="Calibri" pitchFamily="34" charset="0"/>
                        </a:rPr>
                        <a:t>12</a:t>
                      </a:r>
                    </a:p>
                  </a:txBody>
                  <a:tcPr anchor="ctr"/>
                </a:tc>
                <a:extLst>
                  <a:ext uri="{0D108BD9-81ED-4DB2-BD59-A6C34878D82A}">
                    <a16:rowId xmlns:a16="http://schemas.microsoft.com/office/drawing/2014/main" val="10004"/>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Pluviomètres</a:t>
                      </a:r>
                    </a:p>
                  </a:txBody>
                  <a:tcPr anchor="ctr"/>
                </a:tc>
                <a:tc>
                  <a:txBody>
                    <a:bodyPr/>
                    <a:lstStyle/>
                    <a:p>
                      <a:pPr algn="ctr">
                        <a:lnSpc>
                          <a:spcPct val="100000"/>
                        </a:lnSpc>
                        <a:spcBef>
                          <a:spcPts val="600"/>
                        </a:spcBef>
                      </a:pPr>
                      <a:r>
                        <a:rPr lang="fr-CA" sz="1200" dirty="0">
                          <a:latin typeface="Calibri" pitchFamily="34" charset="0"/>
                          <a:cs typeface="Calibri" pitchFamily="34" charset="0"/>
                        </a:rPr>
                        <a:t>6</a:t>
                      </a:r>
                    </a:p>
                  </a:txBody>
                  <a:tcPr anchor="ctr"/>
                </a:tc>
                <a:tc>
                  <a:txBody>
                    <a:bodyPr/>
                    <a:lstStyle/>
                    <a:p>
                      <a:pPr algn="ctr">
                        <a:lnSpc>
                          <a:spcPct val="100000"/>
                        </a:lnSpc>
                        <a:spcBef>
                          <a:spcPts val="600"/>
                        </a:spcBef>
                      </a:pPr>
                      <a:r>
                        <a:rPr lang="fr-CA" sz="1200" dirty="0">
                          <a:latin typeface="Calibri" pitchFamily="34" charset="0"/>
                          <a:cs typeface="Calibri" pitchFamily="34" charset="0"/>
                        </a:rPr>
                        <a:t>6</a:t>
                      </a:r>
                    </a:p>
                  </a:txBody>
                  <a:tcPr anchor="ctr"/>
                </a:tc>
                <a:tc>
                  <a:txBody>
                    <a:bodyPr/>
                    <a:lstStyle/>
                    <a:p>
                      <a:pPr algn="ctr">
                        <a:lnSpc>
                          <a:spcPct val="100000"/>
                        </a:lnSpc>
                        <a:spcBef>
                          <a:spcPts val="600"/>
                        </a:spcBef>
                      </a:pPr>
                      <a:r>
                        <a:rPr lang="fr-CA" sz="1200" dirty="0">
                          <a:latin typeface="Calibri" pitchFamily="34" charset="0"/>
                          <a:cs typeface="Calibri" pitchFamily="34" charset="0"/>
                        </a:rPr>
                        <a:t>6</a:t>
                      </a:r>
                    </a:p>
                  </a:txBody>
                  <a:tcPr anchor="ctr"/>
                </a:tc>
                <a:tc>
                  <a:txBody>
                    <a:bodyPr/>
                    <a:lstStyle/>
                    <a:p>
                      <a:pPr algn="ctr">
                        <a:lnSpc>
                          <a:spcPct val="100000"/>
                        </a:lnSpc>
                        <a:spcBef>
                          <a:spcPts val="600"/>
                        </a:spcBef>
                      </a:pPr>
                      <a:r>
                        <a:rPr lang="fr-CA" sz="1200" dirty="0">
                          <a:latin typeface="Calibri" pitchFamily="34" charset="0"/>
                          <a:cs typeface="Calibri" pitchFamily="34" charset="0"/>
                        </a:rPr>
                        <a:t>6</a:t>
                      </a:r>
                    </a:p>
                  </a:txBody>
                  <a:tcPr anchor="ctr"/>
                </a:tc>
                <a:extLst>
                  <a:ext uri="{0D108BD9-81ED-4DB2-BD59-A6C34878D82A}">
                    <a16:rowId xmlns:a16="http://schemas.microsoft.com/office/drawing/2014/main" val="58492047"/>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Verre en plastique</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1854283186"/>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Bac rectangulaire</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668775703"/>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Cylindre gradué 100 ml</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1636639420"/>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Boussole</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1806596978"/>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Girouette</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3558774933"/>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Ventilateur</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4127941274"/>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dirty="0">
                          <a:latin typeface="Calibri" pitchFamily="34" charset="0"/>
                          <a:cs typeface="Calibri" pitchFamily="34" charset="0"/>
                        </a:rPr>
                        <a:t>Anémomètre</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tc>
                  <a:txBody>
                    <a:bodyPr/>
                    <a:lstStyle/>
                    <a:p>
                      <a:pPr algn="ctr">
                        <a:lnSpc>
                          <a:spcPct val="100000"/>
                        </a:lnSpc>
                        <a:spcBef>
                          <a:spcPts val="600"/>
                        </a:spcBef>
                      </a:pPr>
                      <a:r>
                        <a:rPr lang="fr-CA" sz="1200" dirty="0">
                          <a:latin typeface="Calibri" pitchFamily="34" charset="0"/>
                          <a:cs typeface="Calibri" pitchFamily="34" charset="0"/>
                        </a:rPr>
                        <a:t>1</a:t>
                      </a:r>
                    </a:p>
                  </a:txBody>
                  <a:tcPr anchor="ctr"/>
                </a:tc>
                <a:extLst>
                  <a:ext uri="{0D108BD9-81ED-4DB2-BD59-A6C34878D82A}">
                    <a16:rowId xmlns:a16="http://schemas.microsoft.com/office/drawing/2014/main" val="2425694560"/>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endParaRPr lang="fr-CA" sz="1200" dirty="0">
                        <a:latin typeface="Calibri" pitchFamily="34" charset="0"/>
                        <a:cs typeface="Calibri" pitchFamily="34" charset="0"/>
                      </a:endParaRPr>
                    </a:p>
                  </a:txBody>
                  <a:tcPr anchor="ctr"/>
                </a:tc>
                <a:extLst>
                  <a:ext uri="{0D108BD9-81ED-4DB2-BD59-A6C34878D82A}">
                    <a16:rowId xmlns:a16="http://schemas.microsoft.com/office/drawing/2014/main" val="3152984860"/>
                  </a:ext>
                </a:extLst>
              </a:tr>
              <a:tr h="268090">
                <a:tc>
                  <a:txBody>
                    <a:bodyPr/>
                    <a:lstStyle/>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endParaRPr lang="fr-CA" sz="1200" dirty="0">
                        <a:latin typeface="Calibri" pitchFamily="34" charset="0"/>
                        <a:cs typeface="Calibri" pitchFamily="34" charset="0"/>
                      </a:endParaRPr>
                    </a:p>
                  </a:txBody>
                  <a:tcPr anchor="ctr"/>
                </a:tc>
                <a:tc>
                  <a:txBody>
                    <a:bodyPr/>
                    <a:lstStyle/>
                    <a:p>
                      <a:pPr algn="ctr">
                        <a:lnSpc>
                          <a:spcPct val="100000"/>
                        </a:lnSpc>
                        <a:spcBef>
                          <a:spcPts val="600"/>
                        </a:spcBef>
                      </a:pP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5"/>
                  </a:ext>
                </a:extLst>
              </a:tr>
              <a:tr h="297878">
                <a:tc gridSpan="5">
                  <a:txBody>
                    <a:bodyPr/>
                    <a:lstStyle/>
                    <a:p>
                      <a:pPr algn="ctr"/>
                      <a:r>
                        <a:rPr lang="fr-CA" sz="1400" b="1" dirty="0">
                          <a:latin typeface="Calibri" pitchFamily="34" charset="0"/>
                          <a:cs typeface="Calibri" pitchFamily="34" charset="0"/>
                        </a:rPr>
                        <a:t>Matériel périssable</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tc>
                  <a:txBody>
                    <a:bodyPr/>
                    <a:lstStyle/>
                    <a:p>
                      <a:pPr algn="ctr">
                        <a:spcBef>
                          <a:spcPts val="600"/>
                        </a:spcBef>
                      </a:pPr>
                      <a:endParaRPr lang="fr-CA" sz="1200" dirty="0">
                        <a:latin typeface="Calibri" pitchFamily="34" charset="0"/>
                        <a:cs typeface="Calibri" pitchFamily="34" charset="0"/>
                      </a:endParaRPr>
                    </a:p>
                  </a:txBody>
                  <a:tcPr anchor="ctr"/>
                </a:tc>
                <a:extLst>
                  <a:ext uri="{0D108BD9-81ED-4DB2-BD59-A6C34878D82A}">
                    <a16:rowId xmlns:a16="http://schemas.microsoft.com/office/drawing/2014/main" val="10007"/>
                  </a:ext>
                </a:extLst>
              </a:tr>
              <a:tr h="297878">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a:latin typeface="Calibri" pitchFamily="34" charset="0"/>
                          <a:cs typeface="Calibri" pitchFamily="34" charset="0"/>
                        </a:rPr>
                        <a:t>À prendre dans</a:t>
                      </a:r>
                      <a:r>
                        <a:rPr lang="fr-CA" sz="1400" b="1" baseline="0" dirty="0">
                          <a:latin typeface="Calibri" pitchFamily="34" charset="0"/>
                          <a:cs typeface="Calibri" pitchFamily="34" charset="0"/>
                        </a:rPr>
                        <a:t> le matériel de la classe</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extLst>
                  <a:ext uri="{0D108BD9-81ED-4DB2-BD59-A6C34878D82A}">
                    <a16:rowId xmlns:a16="http://schemas.microsoft.com/office/drawing/2014/main" val="10008"/>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FR" sz="1200" b="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9"/>
                  </a:ext>
                </a:extLst>
              </a:tr>
              <a:tr h="297878">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a:latin typeface="Calibri" pitchFamily="34" charset="0"/>
                          <a:cs typeface="Calibri" pitchFamily="34" charset="0"/>
                        </a:rPr>
                        <a:t>L’</a:t>
                      </a:r>
                      <a:r>
                        <a:rPr lang="fr-CA" sz="1400" b="1" dirty="0" err="1">
                          <a:latin typeface="Calibri" pitchFamily="34" charset="0"/>
                          <a:cs typeface="Calibri" pitchFamily="34" charset="0"/>
                        </a:rPr>
                        <a:t>enseignant.e</a:t>
                      </a:r>
                      <a:r>
                        <a:rPr lang="fr-CA" sz="1400" b="1" baseline="0" dirty="0">
                          <a:latin typeface="Calibri" pitchFamily="34" charset="0"/>
                          <a:cs typeface="Calibri" pitchFamily="34" charset="0"/>
                        </a:rPr>
                        <a:t> doit apporter</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extLst>
                  <a:ext uri="{0D108BD9-81ED-4DB2-BD59-A6C34878D82A}">
                    <a16:rowId xmlns:a16="http://schemas.microsoft.com/office/drawing/2014/main" val="10010"/>
                  </a:ext>
                </a:extLst>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Char char="•"/>
                        <a:tabLst/>
                        <a:defRPr/>
                      </a:pPr>
                      <a:endParaRPr lang="fr-CA" sz="1200" b="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11"/>
                  </a:ext>
                </a:extLst>
              </a:tr>
              <a:tr h="297878">
                <a:tc gridSpan="5">
                  <a:txBody>
                    <a:bodyPr/>
                    <a:lstStyle/>
                    <a:p>
                      <a:pPr algn="ctr">
                        <a:spcBef>
                          <a:spcPts val="600"/>
                        </a:spcBef>
                      </a:pPr>
                      <a:r>
                        <a:rPr lang="fr-CA" sz="1400" b="1" dirty="0">
                          <a:latin typeface="Calibri" pitchFamily="34" charset="0"/>
                          <a:cs typeface="Calibri" pitchFamily="34" charset="0"/>
                        </a:rPr>
                        <a:t>Notes</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509471">
                <a:tc gridSpan="5">
                  <a:txBody>
                    <a:bodyPr/>
                    <a:lstStyle/>
                    <a:p>
                      <a:pPr marL="180000" indent="-180000">
                        <a:spcBef>
                          <a:spcPts val="600"/>
                        </a:spcBef>
                        <a:buFont typeface="Arial" pitchFamily="34" charset="0"/>
                        <a:buNone/>
                      </a:pPr>
                      <a:r>
                        <a:rPr lang="fr-CA" sz="1200" dirty="0">
                          <a:latin typeface="Calibri" pitchFamily="34" charset="0"/>
                          <a:cs typeface="Calibri" pitchFamily="34" charset="0"/>
                        </a:rPr>
                        <a:t>* Ces images n’apparaissent pas dans le guide pédagogique. Fichiers PDF à part.</a:t>
                      </a:r>
                    </a:p>
                  </a:txBody>
                  <a:tcPr anchor="ctr"/>
                </a:tc>
                <a:tc hMerge="1">
                  <a:txBody>
                    <a:bodyPr/>
                    <a:lstStyle/>
                    <a:p>
                      <a:pPr algn="l"/>
                      <a:endParaRPr lang="fr-FR" sz="1200" dirty="0">
                        <a:latin typeface="Times" pitchFamily="18" charset="0"/>
                        <a:cs typeface="Times" pitchFamily="18" charset="0"/>
                      </a:endParaRP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27875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Image 21" descr="Fiches d'activité - Météorologie5.jpg"/>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2702363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2" descr="Fiches d'activité - Météorologie6.jpg"/>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822592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 name="Image 106" descr="Fiches d'activité - Météorologie7.jpg"/>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2322218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 name="Image 83" descr="Fiches d'activité - Météorologie8.jpg"/>
          <p:cNvPicPr>
            <a:picLocks noChangeAspect="1"/>
          </p:cNvPicPr>
          <p:nvPr/>
        </p:nvPicPr>
        <p:blipFill>
          <a:blip r:embed="rId3"/>
          <a:stretch>
            <a:fillRect/>
          </a:stretch>
        </p:blipFill>
        <p:spPr>
          <a:xfrm>
            <a:off x="0" y="134470"/>
            <a:ext cx="6858000" cy="887505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Fiches d'activité - Météorologie8.jpg"/>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3954663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Image 39" descr="Fiches d'activité - Météorologie10.jpg"/>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271106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39977" y="1497751"/>
            <a:ext cx="6611350" cy="871396"/>
          </a:xfrm>
        </p:spPr>
        <p:txBody>
          <a:bodyPr/>
          <a:lstStyle/>
          <a:p>
            <a:r>
              <a:rPr lang="fr-CA" sz="3000" dirty="0"/>
              <a:t>Description des activités</a:t>
            </a:r>
          </a:p>
        </p:txBody>
      </p:sp>
      <p:sp>
        <p:nvSpPr>
          <p:cNvPr id="2" name="Espace réservé du numéro de diapositive 1"/>
          <p:cNvSpPr>
            <a:spLocks noGrp="1"/>
          </p:cNvSpPr>
          <p:nvPr>
            <p:ph type="sldNum" sz="quarter" idx="12"/>
            <p:custDataLst>
              <p:tags r:id="rId2"/>
            </p:custDataLst>
          </p:nvPr>
        </p:nvSpPr>
        <p:spPr>
          <a:xfrm>
            <a:off x="5745708" y="8008203"/>
            <a:ext cx="1112292" cy="1135797"/>
          </a:xfrm>
        </p:spPr>
        <p:txBody>
          <a:bodyPr/>
          <a:lstStyle/>
          <a:p>
            <a:fld id="{027FB875-5C85-AB42-9DC5-178568A424B8}" type="slidenum">
              <a:rPr lang="en-US" smtClean="0"/>
              <a:pPr/>
              <a:t>6</a:t>
            </a:fld>
            <a:endParaRPr lang="en-US" dirty="0"/>
          </a:p>
        </p:txBody>
      </p:sp>
      <p:graphicFrame>
        <p:nvGraphicFramePr>
          <p:cNvPr id="3" name="Tableau 2"/>
          <p:cNvGraphicFramePr>
            <a:graphicFrameLocks noGrp="1"/>
          </p:cNvGraphicFramePr>
          <p:nvPr>
            <p:custDataLst>
              <p:tags r:id="rId3"/>
            </p:custDataLst>
            <p:extLst>
              <p:ext uri="{D42A27DB-BD31-4B8C-83A1-F6EECF244321}">
                <p14:modId xmlns:p14="http://schemas.microsoft.com/office/powerpoint/2010/main" val="1692018550"/>
              </p:ext>
            </p:extLst>
          </p:nvPr>
        </p:nvGraphicFramePr>
        <p:xfrm>
          <a:off x="741604" y="2800350"/>
          <a:ext cx="5374793" cy="422656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val="20000"/>
                    </a:ext>
                  </a:extLst>
                </a:gridCol>
                <a:gridCol w="3302203">
                  <a:extLst>
                    <a:ext uri="{9D8B030D-6E8A-4147-A177-3AD203B41FA5}">
                      <a16:colId xmlns:a16="http://schemas.microsoft.com/office/drawing/2014/main" val="20001"/>
                    </a:ext>
                  </a:extLst>
                </a:gridCol>
                <a:gridCol w="791145">
                  <a:extLst>
                    <a:ext uri="{9D8B030D-6E8A-4147-A177-3AD203B41FA5}">
                      <a16:colId xmlns:a16="http://schemas.microsoft.com/office/drawing/2014/main" val="20002"/>
                    </a:ext>
                  </a:extLst>
                </a:gridCol>
              </a:tblGrid>
              <a:tr h="370840">
                <a:tc>
                  <a:txBody>
                    <a:bodyPr/>
                    <a:lstStyle/>
                    <a:p>
                      <a:pPr algn="ctr"/>
                      <a:r>
                        <a:rPr lang="fr-FR" sz="1400" baseline="0" dirty="0"/>
                        <a:t>Numéro de</a:t>
                      </a:r>
                    </a:p>
                    <a:p>
                      <a:pPr algn="ctr"/>
                      <a:r>
                        <a:rPr lang="fr-FR" sz="1400" baseline="0" dirty="0"/>
                        <a:t>l’</a:t>
                      </a:r>
                      <a:r>
                        <a:rPr lang="fr-FR" sz="1400" dirty="0"/>
                        <a:t>activité</a:t>
                      </a:r>
                      <a:endParaRPr lang="fr-FR" sz="1400" dirty="0">
                        <a:latin typeface="Calibri" pitchFamily="34" charset="0"/>
                        <a:cs typeface="Calibri" pitchFamily="34" charset="0"/>
                      </a:endParaRPr>
                    </a:p>
                  </a:txBody>
                  <a:tcPr anchor="ctr"/>
                </a:tc>
                <a:tc>
                  <a:txBody>
                    <a:bodyPr/>
                    <a:lstStyle/>
                    <a:p>
                      <a:pPr algn="ctr"/>
                      <a:r>
                        <a:rPr lang="fr-FR" sz="1400" dirty="0"/>
                        <a:t>Nom</a:t>
                      </a:r>
                      <a:endParaRPr lang="fr-FR" sz="1400" dirty="0">
                        <a:latin typeface="Calibri" pitchFamily="34" charset="0"/>
                        <a:cs typeface="Calibri" pitchFamily="34" charset="0"/>
                      </a:endParaRPr>
                    </a:p>
                  </a:txBody>
                  <a:tcPr anchor="ctr"/>
                </a:tc>
                <a:tc>
                  <a:txBody>
                    <a:bodyPr/>
                    <a:lstStyle/>
                    <a:p>
                      <a:pPr algn="ctr"/>
                      <a:r>
                        <a:rPr lang="fr-FR" sz="1400" dirty="0"/>
                        <a:t>Page</a:t>
                      </a:r>
                      <a:endParaRPr lang="fr-FR" sz="1400" dirty="0">
                        <a:latin typeface="Calibri" pitchFamily="34" charset="0"/>
                        <a:cs typeface="Calibri" pitchFamily="34" charset="0"/>
                      </a:endParaRPr>
                    </a:p>
                  </a:txBody>
                  <a:tcPr anchor="ctr"/>
                </a:tc>
                <a:extLst>
                  <a:ext uri="{0D108BD9-81ED-4DB2-BD59-A6C34878D82A}">
                    <a16:rowId xmlns:a16="http://schemas.microsoft.com/office/drawing/2014/main" val="10000"/>
                  </a:ext>
                </a:extLst>
              </a:tr>
              <a:tr h="370840">
                <a:tc>
                  <a:txBody>
                    <a:bodyPr/>
                    <a:lstStyle/>
                    <a:p>
                      <a:pPr algn="ctr"/>
                      <a:r>
                        <a:rPr lang="fr-FR" sz="1200" kern="1200" dirty="0"/>
                        <a:t>-</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l"/>
                      <a:r>
                        <a:rPr lang="fr-FR" sz="1200" kern="1200" dirty="0"/>
                        <a:t>Note sur les préalables mathématiques</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FR" sz="1200" kern="1200" dirty="0"/>
                        <a:t>6</a:t>
                      </a:r>
                      <a:endParaRPr lang="fr-FR" sz="1200" b="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217023601"/>
                  </a:ext>
                </a:extLst>
              </a:tr>
              <a:tr h="370840">
                <a:tc>
                  <a:txBody>
                    <a:bodyPr/>
                    <a:lstStyle/>
                    <a:p>
                      <a:pPr algn="ctr"/>
                      <a:r>
                        <a:rPr lang="fr-FR" sz="1200" kern="1200" dirty="0"/>
                        <a:t>1</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l"/>
                      <a:r>
                        <a:rPr lang="fr-FR" sz="1200" kern="1200" dirty="0"/>
                        <a:t>Qu’est-ce que la météorologie ?</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FR" sz="1200" kern="1200" dirty="0"/>
                        <a:t>7-9</a:t>
                      </a:r>
                      <a:endParaRPr lang="fr-FR" sz="1200" b="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2201745985"/>
                  </a:ext>
                </a:extLst>
              </a:tr>
              <a:tr h="370840">
                <a:tc>
                  <a:txBody>
                    <a:bodyPr/>
                    <a:lstStyle/>
                    <a:p>
                      <a:pPr algn="ctr"/>
                      <a:r>
                        <a:rPr lang="fr-FR" sz="1200" dirty="0"/>
                        <a:t>2</a:t>
                      </a:r>
                      <a:endParaRPr lang="fr-FR" sz="1200" dirty="0">
                        <a:latin typeface="Calibri" pitchFamily="34" charset="0"/>
                        <a:cs typeface="Calibri" pitchFamily="34" charset="0"/>
                      </a:endParaRPr>
                    </a:p>
                  </a:txBody>
                  <a:tcPr anchor="ctr"/>
                </a:tc>
                <a:tc>
                  <a:txBody>
                    <a:bodyPr/>
                    <a:lstStyle/>
                    <a:p>
                      <a:pPr algn="l"/>
                      <a:r>
                        <a:rPr lang="fr-FR" sz="1200" dirty="0"/>
                        <a:t>Le thermomètre</a:t>
                      </a:r>
                      <a:endParaRPr lang="fr-FR" sz="1200" b="0" dirty="0">
                        <a:latin typeface="Calibri" pitchFamily="34" charset="0"/>
                        <a:cs typeface="Calibri" pitchFamily="34" charset="0"/>
                      </a:endParaRPr>
                    </a:p>
                  </a:txBody>
                  <a:tcPr anchor="ctr"/>
                </a:tc>
                <a:tc>
                  <a:txBody>
                    <a:bodyPr/>
                    <a:lstStyle/>
                    <a:p>
                      <a:pPr algn="ctr"/>
                      <a:r>
                        <a:rPr lang="fr-FR" sz="1200" dirty="0"/>
                        <a:t>10-11</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4"/>
                  </a:ext>
                </a:extLst>
              </a:tr>
              <a:tr h="370840">
                <a:tc>
                  <a:txBody>
                    <a:bodyPr/>
                    <a:lstStyle/>
                    <a:p>
                      <a:pPr algn="ctr"/>
                      <a:r>
                        <a:rPr lang="fr-FR" sz="1200" dirty="0"/>
                        <a:t>3</a:t>
                      </a:r>
                      <a:endParaRPr lang="fr-FR" sz="1200" dirty="0">
                        <a:latin typeface="Calibri" pitchFamily="34" charset="0"/>
                        <a:cs typeface="Calibri" pitchFamily="34" charset="0"/>
                      </a:endParaRPr>
                    </a:p>
                  </a:txBody>
                  <a:tcPr anchor="ctr"/>
                </a:tc>
                <a:tc>
                  <a:txBody>
                    <a:bodyPr/>
                    <a:lstStyle/>
                    <a:p>
                      <a:pPr algn="l"/>
                      <a:r>
                        <a:rPr lang="fr-FR" sz="1200" dirty="0"/>
                        <a:t>Le pluviomètre</a:t>
                      </a:r>
                      <a:endParaRPr lang="fr-FR" sz="1200" b="0" dirty="0">
                        <a:latin typeface="Calibri" pitchFamily="34" charset="0"/>
                        <a:cs typeface="Calibri" pitchFamily="34" charset="0"/>
                      </a:endParaRPr>
                    </a:p>
                  </a:txBody>
                  <a:tcPr anchor="ctr"/>
                </a:tc>
                <a:tc>
                  <a:txBody>
                    <a:bodyPr/>
                    <a:lstStyle/>
                    <a:p>
                      <a:pPr algn="ctr"/>
                      <a:r>
                        <a:rPr lang="fr-FR" sz="1200" dirty="0"/>
                        <a:t>12-14</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2916206925"/>
                  </a:ext>
                </a:extLst>
              </a:tr>
              <a:tr h="370840">
                <a:tc>
                  <a:txBody>
                    <a:bodyPr/>
                    <a:lstStyle/>
                    <a:p>
                      <a:pPr algn="ctr"/>
                      <a:r>
                        <a:rPr lang="fr-FR" sz="1200" dirty="0"/>
                        <a:t>4</a:t>
                      </a:r>
                      <a:endParaRPr lang="fr-FR" sz="1200" dirty="0">
                        <a:latin typeface="Calibri" pitchFamily="34" charset="0"/>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La girouette</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FR" sz="1200" dirty="0"/>
                        <a:t>15-16</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10005"/>
                  </a:ext>
                </a:extLst>
              </a:tr>
              <a:tr h="370840">
                <a:tc>
                  <a:txBody>
                    <a:bodyPr/>
                    <a:lstStyle/>
                    <a:p>
                      <a:pPr algn="ctr"/>
                      <a:r>
                        <a:rPr lang="fr-FR" sz="1200" dirty="0"/>
                        <a:t>5</a:t>
                      </a:r>
                      <a:endParaRPr lang="fr-FR" sz="1200" dirty="0">
                        <a:latin typeface="Calibri" pitchFamily="34" charset="0"/>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L’anémomètre</a:t>
                      </a:r>
                      <a:endParaRPr lang="fr-FR" sz="1200" kern="1200" dirty="0">
                        <a:solidFill>
                          <a:schemeClr val="dk1"/>
                        </a:solidFill>
                        <a:latin typeface="Calibri" pitchFamily="34" charset="0"/>
                        <a:ea typeface="+mn-ea"/>
                        <a:cs typeface="Calibri" pitchFamily="34" charset="0"/>
                      </a:endParaRPr>
                    </a:p>
                  </a:txBody>
                  <a:tcPr anchor="ctr"/>
                </a:tc>
                <a:tc>
                  <a:txBody>
                    <a:bodyPr/>
                    <a:lstStyle/>
                    <a:p>
                      <a:pPr algn="ctr"/>
                      <a:r>
                        <a:rPr lang="fr-FR" sz="1200" dirty="0"/>
                        <a:t>17-18</a:t>
                      </a:r>
                      <a:endParaRPr lang="fr-FR" sz="1200" dirty="0">
                        <a:latin typeface="Calibri" pitchFamily="34" charset="0"/>
                        <a:cs typeface="Calibri" pitchFamily="34" charset="0"/>
                      </a:endParaRPr>
                    </a:p>
                  </a:txBody>
                  <a:tcPr anchor="ctr"/>
                </a:tc>
                <a:extLst>
                  <a:ext uri="{0D108BD9-81ED-4DB2-BD59-A6C34878D82A}">
                    <a16:rowId xmlns:a16="http://schemas.microsoft.com/office/drawing/2014/main" val="2255722594"/>
                  </a:ext>
                </a:extLst>
              </a:tr>
              <a:tr h="370840">
                <a:tc>
                  <a:txBody>
                    <a:bodyPr/>
                    <a:lstStyle/>
                    <a:p>
                      <a:pPr algn="ctr"/>
                      <a:r>
                        <a:rPr lang="fr-FR" sz="1200" kern="1200" dirty="0"/>
                        <a:t>6</a:t>
                      </a:r>
                      <a:endParaRPr lang="fr-FR" sz="1200" b="0" kern="1200" dirty="0">
                        <a:solidFill>
                          <a:schemeClr val="dk1"/>
                        </a:solidFill>
                        <a:latin typeface="Calibri" pitchFamily="34" charset="0"/>
                        <a:ea typeface="+mn-ea"/>
                        <a:cs typeface="Calibri" pitchFamily="34" charset="0"/>
                      </a:endParaRPr>
                    </a:p>
                  </a:txBody>
                  <a:tcPr anchor="ctr"/>
                </a:tc>
                <a:tc>
                  <a:txBody>
                    <a:bodyPr/>
                    <a:lstStyle/>
                    <a:p>
                      <a:r>
                        <a:rPr lang="fr-CA" sz="1200" kern="1200" dirty="0"/>
                        <a:t>Récolte</a:t>
                      </a:r>
                      <a:r>
                        <a:rPr lang="fr-CA" sz="1200" kern="1200" baseline="0" dirty="0"/>
                        <a:t> de données</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CA" sz="1200" kern="1200" dirty="0"/>
                        <a:t>19-20</a:t>
                      </a:r>
                      <a:endParaRPr lang="fr-FR" sz="1200" b="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336557370"/>
                  </a:ext>
                </a:extLst>
              </a:tr>
              <a:tr h="370840">
                <a:tc>
                  <a:txBody>
                    <a:bodyPr/>
                    <a:lstStyle/>
                    <a:p>
                      <a:pPr algn="ctr"/>
                      <a:r>
                        <a:rPr lang="fr-FR" sz="1200" kern="1200" dirty="0"/>
                        <a:t>7</a:t>
                      </a:r>
                      <a:endParaRPr lang="fr-FR" sz="1200" b="0" kern="1200" dirty="0">
                        <a:solidFill>
                          <a:schemeClr val="dk1"/>
                        </a:solidFill>
                        <a:latin typeface="Calibri" pitchFamily="34" charset="0"/>
                        <a:ea typeface="+mn-ea"/>
                        <a:cs typeface="Calibri" pitchFamily="34" charset="0"/>
                      </a:endParaRPr>
                    </a:p>
                  </a:txBody>
                  <a:tcPr anchor="ctr"/>
                </a:tc>
                <a:tc>
                  <a:txBody>
                    <a:bodyPr/>
                    <a:lstStyle/>
                    <a:p>
                      <a:r>
                        <a:rPr lang="fr-FR" sz="1200" kern="1200" dirty="0"/>
                        <a:t>Diagramme à ligne brisée</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FR" sz="1200" kern="1200" dirty="0"/>
                        <a:t>21-24</a:t>
                      </a:r>
                      <a:endParaRPr lang="fr-FR" sz="1200" b="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3301520055"/>
                  </a:ext>
                </a:extLst>
              </a:tr>
              <a:tr h="370840">
                <a:tc>
                  <a:txBody>
                    <a:bodyPr/>
                    <a:lstStyle/>
                    <a:p>
                      <a:pPr algn="ctr"/>
                      <a:r>
                        <a:rPr lang="fr-FR" sz="1200" kern="1200" dirty="0"/>
                        <a:t>8</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Synthèse et résultats</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FR" sz="1200" kern="1200" dirty="0"/>
                        <a:t>25-26</a:t>
                      </a:r>
                      <a:endParaRPr lang="fr-FR" sz="1200" b="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10003"/>
                  </a:ext>
                </a:extLst>
              </a:tr>
              <a:tr h="370840">
                <a:tc>
                  <a:txBody>
                    <a:bodyPr/>
                    <a:lstStyle/>
                    <a:p>
                      <a:pPr algn="ctr"/>
                      <a:r>
                        <a:rPr lang="fr-FR" sz="1200" kern="1200" dirty="0"/>
                        <a:t>9</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t>Objectivation et réinvestissement</a:t>
                      </a:r>
                      <a:endParaRPr lang="fr-FR" sz="1200" b="0" kern="1200" dirty="0">
                        <a:solidFill>
                          <a:schemeClr val="dk1"/>
                        </a:solidFill>
                        <a:latin typeface="Calibri" pitchFamily="34" charset="0"/>
                        <a:ea typeface="+mn-ea"/>
                        <a:cs typeface="Calibri" pitchFamily="34" charset="0"/>
                      </a:endParaRPr>
                    </a:p>
                  </a:txBody>
                  <a:tcPr anchor="ctr"/>
                </a:tc>
                <a:tc>
                  <a:txBody>
                    <a:bodyPr/>
                    <a:lstStyle/>
                    <a:p>
                      <a:pPr algn="ctr"/>
                      <a:r>
                        <a:rPr lang="fr-FR" sz="1200" kern="1200" dirty="0"/>
                        <a:t>26</a:t>
                      </a:r>
                      <a:endParaRPr lang="fr-FR" sz="1200" b="0" kern="1200" dirty="0">
                        <a:solidFill>
                          <a:schemeClr val="dk1"/>
                        </a:solidFill>
                        <a:latin typeface="Calibri" pitchFamily="34" charset="0"/>
                        <a:ea typeface="+mn-ea"/>
                        <a:cs typeface="Calibri" pitchFamily="34" charset="0"/>
                      </a:endParaRPr>
                    </a:p>
                  </a:txBody>
                  <a:tcPr anchor="ctr"/>
                </a:tc>
                <a:extLst>
                  <a:ext uri="{0D108BD9-81ED-4DB2-BD59-A6C34878D82A}">
                    <a16:rowId xmlns:a16="http://schemas.microsoft.com/office/drawing/2014/main" val="608139302"/>
                  </a:ext>
                </a:extLst>
              </a:tr>
            </a:tbl>
          </a:graphicData>
        </a:graphic>
      </p:graphicFrame>
    </p:spTree>
    <p:extLst>
      <p:ext uri="{BB962C8B-B14F-4D97-AF65-F5344CB8AC3E}">
        <p14:creationId xmlns:p14="http://schemas.microsoft.com/office/powerpoint/2010/main" val="223894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3CFB1D5-3B85-416C-AD92-AD8C6ED45E9A}"/>
              </a:ext>
            </a:extLst>
          </p:cNvPr>
          <p:cNvSpPr>
            <a:spLocks noGrp="1"/>
          </p:cNvSpPr>
          <p:nvPr>
            <p:ph type="sldNum" sz="quarter" idx="12"/>
            <p:custDataLst>
              <p:tags r:id="rId1"/>
            </p:custDataLst>
          </p:nvPr>
        </p:nvSpPr>
        <p:spPr>
          <a:xfrm>
            <a:off x="5745708" y="8008203"/>
            <a:ext cx="1112292" cy="1135797"/>
          </a:xfrm>
        </p:spPr>
        <p:txBody>
          <a:bodyPr/>
          <a:lstStyle/>
          <a:p>
            <a:fld id="{027FB875-5C85-AB42-9DC5-178568A424B8}" type="slidenum">
              <a:rPr lang="en-US" smtClean="0"/>
              <a:pPr/>
              <a:t>7</a:t>
            </a:fld>
            <a:endParaRPr lang="en-US" dirty="0"/>
          </a:p>
        </p:txBody>
      </p:sp>
      <p:sp>
        <p:nvSpPr>
          <p:cNvPr id="6" name="Content Placeholder 4">
            <a:extLst>
              <a:ext uri="{FF2B5EF4-FFF2-40B4-BE49-F238E27FC236}">
                <a16:creationId xmlns:a16="http://schemas.microsoft.com/office/drawing/2014/main" id="{C484631B-EFB2-424F-9FD3-31C69A9C432D}"/>
              </a:ext>
            </a:extLst>
          </p:cNvPr>
          <p:cNvSpPr txBox="1">
            <a:spLocks/>
          </p:cNvSpPr>
          <p:nvPr>
            <p:custDataLst>
              <p:tags r:id="rId2"/>
            </p:custDataLst>
          </p:nvPr>
        </p:nvSpPr>
        <p:spPr>
          <a:xfrm>
            <a:off x="160019" y="161214"/>
            <a:ext cx="6537961" cy="5203266"/>
          </a:xfrm>
          <a:prstGeom prst="rect">
            <a:avLst/>
          </a:prstGeom>
          <a:solidFill>
            <a:schemeClr val="bg1"/>
          </a:solidFill>
          <a:ln w="76200" cmpd="thinThick">
            <a:solidFill>
              <a:schemeClr val="tx1"/>
            </a:solidFill>
          </a:ln>
        </p:spPr>
        <p:style>
          <a:lnRef idx="2">
            <a:schemeClr val="accent1"/>
          </a:lnRef>
          <a:fillRef idx="1">
            <a:schemeClr val="lt1"/>
          </a:fillRef>
          <a:effectRef idx="0">
            <a:schemeClr val="accent1"/>
          </a:effectRef>
          <a:fontRef idx="minor">
            <a:schemeClr val="dk1"/>
          </a:fontRef>
        </p:style>
        <p:txBody>
          <a:bodyPr anchor="t">
            <a:normAutofit/>
          </a:bodyPr>
          <a:lstStyle>
            <a:lvl1pPr marL="463550" indent="-463550" algn="l" defTabSz="914400" rtl="0" eaLnBrk="1" latinLnBrk="0" hangingPunct="1">
              <a:spcBef>
                <a:spcPts val="2000"/>
              </a:spcBef>
              <a:buSzPct val="90000"/>
              <a:buFontTx/>
              <a:buBlip>
                <a:blip r:embed="rId6"/>
              </a:buBlip>
              <a:defRPr sz="2400" kern="1200">
                <a:solidFill>
                  <a:schemeClr val="dk1"/>
                </a:solidFill>
                <a:latin typeface="+mn-lt"/>
                <a:ea typeface="+mn-ea"/>
                <a:cs typeface="+mn-cs"/>
              </a:defRPr>
            </a:lvl1pPr>
            <a:lvl2pPr marL="914400" indent="-457200" algn="l" defTabSz="914400" rtl="0" eaLnBrk="1" latinLnBrk="0" hangingPunct="1">
              <a:spcBef>
                <a:spcPts val="600"/>
              </a:spcBef>
              <a:buSzPct val="90000"/>
              <a:buFontTx/>
              <a:buBlip>
                <a:blip r:embed="rId7"/>
              </a:buBlip>
              <a:defRPr sz="2200" kern="1200">
                <a:solidFill>
                  <a:schemeClr val="dk1"/>
                </a:solidFill>
                <a:latin typeface="+mn-lt"/>
                <a:ea typeface="+mn-ea"/>
                <a:cs typeface="+mn-cs"/>
              </a:defRPr>
            </a:lvl2pPr>
            <a:lvl3pPr marL="1255713" indent="-341313" algn="l" defTabSz="914400" rtl="0" eaLnBrk="1" latinLnBrk="0" hangingPunct="1">
              <a:spcBef>
                <a:spcPts val="600"/>
              </a:spcBef>
              <a:buSzPct val="90000"/>
              <a:buFontTx/>
              <a:buBlip>
                <a:blip r:embed="rId8"/>
              </a:buBlip>
              <a:defRPr sz="2000" kern="1200">
                <a:solidFill>
                  <a:schemeClr val="dk1"/>
                </a:solidFill>
                <a:latin typeface="+mn-lt"/>
                <a:ea typeface="+mn-ea"/>
                <a:cs typeface="+mn-cs"/>
              </a:defRPr>
            </a:lvl3pPr>
            <a:lvl4pPr marL="1597025" indent="-341313" algn="l" defTabSz="914400" rtl="0" eaLnBrk="1" latinLnBrk="0" hangingPunct="1">
              <a:spcBef>
                <a:spcPts val="600"/>
              </a:spcBef>
              <a:buSzPct val="90000"/>
              <a:buFontTx/>
              <a:buBlip>
                <a:blip r:embed="rId8"/>
              </a:buBlip>
              <a:defRPr sz="1800" kern="1200">
                <a:solidFill>
                  <a:schemeClr val="dk1"/>
                </a:solidFill>
                <a:latin typeface="+mn-lt"/>
                <a:ea typeface="+mn-ea"/>
                <a:cs typeface="+mn-cs"/>
              </a:defRPr>
            </a:lvl4pPr>
            <a:lvl5pPr marL="1938338" indent="-341313" algn="l" defTabSz="914400" rtl="0" eaLnBrk="1" latinLnBrk="0" hangingPunct="1">
              <a:spcBef>
                <a:spcPts val="600"/>
              </a:spcBef>
              <a:buSzPct val="90000"/>
              <a:buFontTx/>
              <a:buBlip>
                <a:blip r:embed="rId8"/>
              </a:buBlip>
              <a:defRPr sz="1800" kern="1200">
                <a:solidFill>
                  <a:schemeClr val="dk1"/>
                </a:solidFill>
                <a:latin typeface="+mn-lt"/>
                <a:ea typeface="+mn-ea"/>
                <a:cs typeface="+mn-cs"/>
              </a:defRPr>
            </a:lvl5pPr>
            <a:lvl6pPr marL="2290763" indent="-344488" algn="l" defTabSz="914400" rtl="0" eaLnBrk="1" latinLnBrk="0" hangingPunct="1">
              <a:spcBef>
                <a:spcPct val="20000"/>
              </a:spcBef>
              <a:buSzPct val="90000"/>
              <a:buFontTx/>
              <a:buBlip>
                <a:blip r:embed="rId6"/>
              </a:buBlip>
              <a:defRPr lang="en-US" sz="1800" kern="1200" dirty="0" smtClean="0">
                <a:solidFill>
                  <a:schemeClr val="dk1"/>
                </a:solidFill>
                <a:latin typeface="+mn-lt"/>
                <a:ea typeface="+mn-ea"/>
                <a:cs typeface="+mn-cs"/>
              </a:defRPr>
            </a:lvl6pPr>
            <a:lvl7pPr marL="2625725" indent="-344488" algn="l" defTabSz="914400" rtl="0" eaLnBrk="1" latinLnBrk="0" hangingPunct="1">
              <a:spcBef>
                <a:spcPct val="20000"/>
              </a:spcBef>
              <a:buSzPct val="90000"/>
              <a:buFontTx/>
              <a:buBlip>
                <a:blip r:embed="rId8"/>
              </a:buBlip>
              <a:defRPr lang="en-US" sz="1800" kern="1200" dirty="0" smtClean="0">
                <a:solidFill>
                  <a:schemeClr val="dk1"/>
                </a:solidFill>
                <a:latin typeface="+mn-lt"/>
                <a:ea typeface="+mn-ea"/>
                <a:cs typeface="+mn-cs"/>
              </a:defRPr>
            </a:lvl7pPr>
            <a:lvl8pPr marL="2970213" indent="-344488" algn="l" defTabSz="914400" rtl="0" eaLnBrk="1" latinLnBrk="0" hangingPunct="1">
              <a:spcBef>
                <a:spcPct val="20000"/>
              </a:spcBef>
              <a:buSzPct val="90000"/>
              <a:buFontTx/>
              <a:buBlip>
                <a:blip r:embed="rId6"/>
              </a:buBlip>
              <a:defRPr lang="en-US" sz="1800" kern="1200" dirty="0" smtClean="0">
                <a:solidFill>
                  <a:schemeClr val="dk1"/>
                </a:solidFill>
                <a:latin typeface="+mn-lt"/>
                <a:ea typeface="+mn-ea"/>
                <a:cs typeface="+mn-cs"/>
              </a:defRPr>
            </a:lvl8pPr>
            <a:lvl9pPr marL="3313113" indent="-344488" algn="l" defTabSz="914400" rtl="0" eaLnBrk="1" latinLnBrk="0" hangingPunct="1">
              <a:spcBef>
                <a:spcPct val="20000"/>
              </a:spcBef>
              <a:buSzPct val="90000"/>
              <a:buFontTx/>
              <a:buBlip>
                <a:blip r:embed="rId7"/>
              </a:buBlip>
              <a:defRPr lang="en-US" sz="1800" kern="1200" dirty="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Pct val="90000"/>
              <a:buFontTx/>
              <a:buNone/>
              <a:tabLst/>
              <a:defRPr/>
            </a:pPr>
            <a:endParaRPr kumimoji="0" lang="fr-CA" sz="20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ctr" defTabSz="914400" rtl="0" eaLnBrk="1" fontAlgn="auto" latinLnBrk="0" hangingPunct="1">
              <a:lnSpc>
                <a:spcPct val="100000"/>
              </a:lnSpc>
              <a:spcBef>
                <a:spcPts val="600"/>
              </a:spcBef>
              <a:spcAft>
                <a:spcPts val="0"/>
              </a:spcAft>
              <a:buClrTx/>
              <a:buSzPct val="90000"/>
              <a:buFontTx/>
              <a:buNone/>
              <a:tabLst/>
              <a:defRPr/>
            </a:pPr>
            <a:r>
              <a:rPr kumimoji="0" lang="fr-CA" sz="1900" b="1" i="1" u="none" strike="noStrike" kern="1200" cap="none" spc="0" normalizeH="0" baseline="0" noProof="0" dirty="0">
                <a:ln>
                  <a:noFill/>
                </a:ln>
                <a:solidFill>
                  <a:prstClr val="black"/>
                </a:solidFill>
                <a:effectLst/>
                <a:uLnTx/>
                <a:uFillTx/>
                <a:latin typeface="Calibri" pitchFamily="34" charset="0"/>
                <a:ea typeface="+mn-ea"/>
                <a:cs typeface="Calibri" pitchFamily="34" charset="0"/>
              </a:rPr>
              <a:t>Préalables vs </a:t>
            </a:r>
            <a:r>
              <a:rPr kumimoji="0" lang="fr-CA" sz="1900" b="1" i="1"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Préaparation</a:t>
            </a:r>
            <a:r>
              <a:rPr kumimoji="0" lang="fr-CA" sz="1900" b="1" i="1" u="none" strike="noStrike" kern="1200" cap="none" spc="0" normalizeH="0" baseline="0" noProof="0" dirty="0">
                <a:ln>
                  <a:noFill/>
                </a:ln>
                <a:solidFill>
                  <a:prstClr val="black"/>
                </a:solidFill>
                <a:effectLst/>
                <a:uLnTx/>
                <a:uFillTx/>
                <a:latin typeface="Calibri" pitchFamily="34" charset="0"/>
                <a:ea typeface="+mn-ea"/>
                <a:cs typeface="Calibri" pitchFamily="34" charset="0"/>
              </a:rPr>
              <a:t> mathématiques</a:t>
            </a:r>
          </a:p>
          <a:p>
            <a:pPr marL="0" marR="0" lvl="0" indent="0" algn="ctr" defTabSz="914400" rtl="0" eaLnBrk="1" fontAlgn="auto" latinLnBrk="0" hangingPunct="1">
              <a:lnSpc>
                <a:spcPct val="100000"/>
              </a:lnSpc>
              <a:spcBef>
                <a:spcPts val="600"/>
              </a:spcBef>
              <a:spcAft>
                <a:spcPts val="0"/>
              </a:spcAft>
              <a:buClrTx/>
              <a:buSzPct val="90000"/>
              <a:buFontTx/>
              <a:buNone/>
              <a:tabLst/>
              <a:defRPr/>
            </a:pPr>
            <a:endParaRPr kumimoji="0" lang="fr-CA" sz="20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just" defTabSz="914400" rtl="0" eaLnBrk="1" fontAlgn="auto" latinLnBrk="0" hangingPunct="1">
              <a:lnSpc>
                <a:spcPct val="100000"/>
              </a:lnSpc>
              <a:spcBef>
                <a:spcPts val="600"/>
              </a:spcBef>
              <a:spcAft>
                <a:spcPts val="0"/>
              </a:spcAft>
              <a:buClrTx/>
              <a:buSzPct val="90000"/>
              <a:buFontTx/>
              <a:buNone/>
              <a:tabLst/>
              <a:defRPr/>
            </a:pPr>
            <a:endParaRPr kumimoji="0" lang="fr-CA" sz="14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just" defTabSz="914400" rtl="0" eaLnBrk="1" fontAlgn="auto" latinLnBrk="0" hangingPunct="1">
              <a:lnSpc>
                <a:spcPct val="100000"/>
              </a:lnSpc>
              <a:spcBef>
                <a:spcPts val="600"/>
              </a:spcBef>
              <a:spcAft>
                <a:spcPts val="0"/>
              </a:spcAft>
              <a:buClrTx/>
              <a:buSzPct val="90000"/>
              <a:buFontTx/>
              <a:buNone/>
              <a:tabLst/>
              <a:defRPr/>
            </a:pPr>
            <a:r>
              <a:rPr kumimoji="0" lang="fr-CA" sz="140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Dans le cadre de cette activité de science, les élèves seront appelés à utiliser des diagrammes à bandes </a:t>
            </a:r>
            <a:r>
              <a:rPr kumimoji="0" lang="fr-CA" sz="1400" i="1" u="none" strike="noStrike" kern="1200" cap="none" spc="0" normalizeH="0" baseline="0" noProof="0" dirty="0">
                <a:ln>
                  <a:noFill/>
                </a:ln>
                <a:solidFill>
                  <a:prstClr val="black"/>
                </a:solidFill>
                <a:effectLst/>
                <a:uLnTx/>
                <a:uFillTx/>
                <a:latin typeface="Calibri" pitchFamily="34" charset="0"/>
                <a:ea typeface="+mn-ea"/>
                <a:cs typeface="Calibri" pitchFamily="34" charset="0"/>
              </a:rPr>
              <a:t>et</a:t>
            </a:r>
            <a:r>
              <a:rPr kumimoji="0" lang="fr-CA" sz="140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à ligne brisée.</a:t>
            </a:r>
          </a:p>
          <a:p>
            <a:pPr marL="0" marR="0" lvl="0" indent="0" algn="just" defTabSz="914400" rtl="0" eaLnBrk="1" fontAlgn="auto" latinLnBrk="0" hangingPunct="1">
              <a:lnSpc>
                <a:spcPct val="100000"/>
              </a:lnSpc>
              <a:spcBef>
                <a:spcPts val="600"/>
              </a:spcBef>
              <a:spcAft>
                <a:spcPts val="0"/>
              </a:spcAft>
              <a:buClrTx/>
              <a:buSzPct val="90000"/>
              <a:buFontTx/>
              <a:buNone/>
              <a:tabLst/>
              <a:defRPr/>
            </a:pPr>
            <a:endParaRPr kumimoji="0" lang="fr-CA" sz="140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just" defTabSz="914400" rtl="0" eaLnBrk="1" fontAlgn="auto" latinLnBrk="0" hangingPunct="1">
              <a:lnSpc>
                <a:spcPct val="100000"/>
              </a:lnSpc>
              <a:spcBef>
                <a:spcPts val="600"/>
              </a:spcBef>
              <a:spcAft>
                <a:spcPts val="0"/>
              </a:spcAft>
              <a:buClrTx/>
              <a:buSzPct val="90000"/>
              <a:buFontTx/>
              <a:buNone/>
              <a:tabLst/>
              <a:defRPr/>
            </a:pPr>
            <a:r>
              <a:rPr lang="fr-CA" sz="1600" b="1" dirty="0">
                <a:solidFill>
                  <a:prstClr val="black"/>
                </a:solidFill>
                <a:latin typeface="Calibri" pitchFamily="34" charset="0"/>
                <a:cs typeface="Calibri" pitchFamily="34" charset="0"/>
              </a:rPr>
              <a:t>Diagramme à bandes</a:t>
            </a:r>
          </a:p>
          <a:p>
            <a:pPr marL="0" lvl="0" indent="0" algn="just">
              <a:spcBef>
                <a:spcPts val="600"/>
              </a:spcBef>
              <a:buNone/>
              <a:defRPr/>
            </a:pPr>
            <a:r>
              <a:rPr lang="fr-CA" sz="1400" dirty="0">
                <a:solidFill>
                  <a:prstClr val="black"/>
                </a:solidFill>
                <a:latin typeface="Calibri" pitchFamily="34" charset="0"/>
                <a:cs typeface="Calibri" pitchFamily="34" charset="0"/>
              </a:rPr>
              <a:t>Cette notion devrait avoir été vue au 1</a:t>
            </a:r>
            <a:r>
              <a:rPr lang="fr-CA" sz="1400" baseline="30000" dirty="0">
                <a:solidFill>
                  <a:prstClr val="black"/>
                </a:solidFill>
                <a:latin typeface="Calibri" pitchFamily="34" charset="0"/>
                <a:cs typeface="Calibri" pitchFamily="34" charset="0"/>
              </a:rPr>
              <a:t>e</a:t>
            </a:r>
            <a:r>
              <a:rPr lang="fr-CA" sz="1400" dirty="0">
                <a:solidFill>
                  <a:prstClr val="black"/>
                </a:solidFill>
                <a:latin typeface="Calibri" pitchFamily="34" charset="0"/>
                <a:cs typeface="Calibri" pitchFamily="34" charset="0"/>
              </a:rPr>
              <a:t> cycle. </a:t>
            </a:r>
            <a:r>
              <a:rPr lang="fr-CA" sz="1400" b="1" dirty="0">
                <a:solidFill>
                  <a:prstClr val="black"/>
                </a:solidFill>
                <a:latin typeface="Calibri" pitchFamily="34" charset="0"/>
                <a:cs typeface="Calibri" pitchFamily="34" charset="0"/>
              </a:rPr>
              <a:t>Avant</a:t>
            </a:r>
            <a:r>
              <a:rPr lang="fr-CA" sz="1400" dirty="0">
                <a:solidFill>
                  <a:prstClr val="black"/>
                </a:solidFill>
                <a:latin typeface="Calibri" pitchFamily="34" charset="0"/>
                <a:cs typeface="Calibri" pitchFamily="34" charset="0"/>
              </a:rPr>
              <a:t> de débuter l’activité scientifique, il revient à l’</a:t>
            </a:r>
            <a:r>
              <a:rPr lang="fr-CA" sz="1400" dirty="0" err="1">
                <a:solidFill>
                  <a:prstClr val="black"/>
                </a:solidFill>
                <a:latin typeface="Calibri" pitchFamily="34" charset="0"/>
                <a:cs typeface="Calibri" pitchFamily="34" charset="0"/>
              </a:rPr>
              <a:t>enseignant.e</a:t>
            </a:r>
            <a:r>
              <a:rPr lang="fr-CA" sz="1400" dirty="0">
                <a:solidFill>
                  <a:prstClr val="black"/>
                </a:solidFill>
                <a:latin typeface="Calibri" pitchFamily="34" charset="0"/>
                <a:cs typeface="Calibri" pitchFamily="34" charset="0"/>
              </a:rPr>
              <a:t> de juger si les élèves maîtrisent cet acquis.</a:t>
            </a:r>
            <a:endParaRPr kumimoji="0" lang="fr-CA" sz="1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just" defTabSz="914400" rtl="0" eaLnBrk="1" fontAlgn="auto" latinLnBrk="0" hangingPunct="1">
              <a:lnSpc>
                <a:spcPct val="100000"/>
              </a:lnSpc>
              <a:spcBef>
                <a:spcPts val="600"/>
              </a:spcBef>
              <a:spcAft>
                <a:spcPts val="0"/>
              </a:spcAft>
              <a:buClrTx/>
              <a:buSzPct val="90000"/>
              <a:buFontTx/>
              <a:buNone/>
              <a:tabLst/>
              <a:defRPr/>
            </a:pPr>
            <a:r>
              <a:rPr kumimoji="0" lang="fr-CA" sz="1400" b="0" i="0" u="none" strike="noStrike" kern="1200" cap="none" spc="0" normalizeH="0" baseline="0" noProof="0" dirty="0">
                <a:ln>
                  <a:noFill/>
                </a:ln>
                <a:solidFill>
                  <a:prstClr val="black"/>
                </a:solidFill>
                <a:effectLst/>
                <a:uLnTx/>
                <a:uFillTx/>
                <a:latin typeface="Calibri" pitchFamily="34" charset="0"/>
                <a:ea typeface="+mn-ea"/>
                <a:cs typeface="+mn-cs"/>
              </a:rPr>
              <a:t>Au besoin, un rappel théorique</a:t>
            </a:r>
            <a:r>
              <a:rPr kumimoji="0" lang="fr-CA" sz="1400" b="0" i="0" u="none" strike="noStrike" kern="1200" cap="none" spc="0" normalizeH="0" noProof="0" dirty="0">
                <a:ln>
                  <a:noFill/>
                </a:ln>
                <a:solidFill>
                  <a:prstClr val="black"/>
                </a:solidFill>
                <a:effectLst/>
                <a:uLnTx/>
                <a:uFillTx/>
                <a:latin typeface="Calibri" pitchFamily="34" charset="0"/>
                <a:ea typeface="+mn-ea"/>
                <a:cs typeface="+mn-cs"/>
              </a:rPr>
              <a:t> ainsi que des </a:t>
            </a:r>
            <a:r>
              <a:rPr kumimoji="0" lang="fr-CA" sz="1400" b="0" i="0" u="none" strike="noStrike" kern="1200" cap="none" spc="0" normalizeH="0" baseline="0" noProof="0" dirty="0">
                <a:ln>
                  <a:noFill/>
                </a:ln>
                <a:solidFill>
                  <a:prstClr val="black"/>
                </a:solidFill>
                <a:effectLst/>
                <a:uLnTx/>
                <a:uFillTx/>
                <a:latin typeface="Calibri" pitchFamily="34" charset="0"/>
                <a:ea typeface="+mn-ea"/>
                <a:cs typeface="+mn-cs"/>
              </a:rPr>
              <a:t>exercices</a:t>
            </a:r>
            <a:r>
              <a:rPr kumimoji="0" lang="fr-CA" sz="1400" b="0" i="0" u="none" strike="noStrike" kern="1200" cap="none" spc="0" normalizeH="0" noProof="0" dirty="0">
                <a:ln>
                  <a:noFill/>
                </a:ln>
                <a:solidFill>
                  <a:prstClr val="black"/>
                </a:solidFill>
                <a:effectLst/>
                <a:uLnTx/>
                <a:uFillTx/>
                <a:latin typeface="Calibri" pitchFamily="34" charset="0"/>
                <a:ea typeface="+mn-ea"/>
                <a:cs typeface="+mn-cs"/>
              </a:rPr>
              <a:t> (fiche d’activité</a:t>
            </a:r>
            <a:r>
              <a:rPr kumimoji="0" lang="fr-CA" sz="1400" b="0" i="0" u="none" strike="noStrike" kern="1200" cap="none" spc="0" normalizeH="0" baseline="0" noProof="0" dirty="0">
                <a:ln>
                  <a:noFill/>
                </a:ln>
                <a:solidFill>
                  <a:prstClr val="black"/>
                </a:solidFill>
                <a:effectLst/>
                <a:uLnTx/>
                <a:uFillTx/>
                <a:latin typeface="Calibri" pitchFamily="34" charset="0"/>
                <a:ea typeface="+mn-ea"/>
                <a:cs typeface="+mn-cs"/>
              </a:rPr>
              <a:t>) sont mis à la disposition de l’</a:t>
            </a:r>
            <a:r>
              <a:rPr kumimoji="0" lang="fr-CA" sz="1400" b="0" i="0" u="none" strike="noStrike" kern="1200" cap="none" spc="0" normalizeH="0" baseline="0" noProof="0" dirty="0" err="1">
                <a:ln>
                  <a:noFill/>
                </a:ln>
                <a:solidFill>
                  <a:prstClr val="black"/>
                </a:solidFill>
                <a:effectLst/>
                <a:uLnTx/>
                <a:uFillTx/>
                <a:latin typeface="Calibri" pitchFamily="34" charset="0"/>
                <a:ea typeface="+mn-ea"/>
                <a:cs typeface="+mn-cs"/>
              </a:rPr>
              <a:t>enseignant.e</a:t>
            </a:r>
            <a:r>
              <a:rPr kumimoji="0" lang="fr-CA" sz="1400" b="0" i="0" u="none" strike="noStrike" kern="1200" cap="none" spc="0" normalizeH="0" baseline="0" noProof="0" dirty="0">
                <a:ln>
                  <a:noFill/>
                </a:ln>
                <a:solidFill>
                  <a:prstClr val="black"/>
                </a:solidFill>
                <a:effectLst/>
                <a:uLnTx/>
                <a:uFillTx/>
                <a:latin typeface="Calibri" pitchFamily="34" charset="0"/>
                <a:ea typeface="+mn-ea"/>
                <a:cs typeface="+mn-cs"/>
              </a:rPr>
              <a:t>, dans la section </a:t>
            </a:r>
            <a:r>
              <a:rPr kumimoji="0" lang="fr-CA" sz="1400" b="0" i="1" u="none" strike="noStrike" kern="1200" cap="none" spc="0" normalizeH="0" baseline="0" noProof="0" dirty="0">
                <a:ln>
                  <a:noFill/>
                </a:ln>
                <a:solidFill>
                  <a:prstClr val="black"/>
                </a:solidFill>
                <a:effectLst/>
                <a:uLnTx/>
                <a:uFillTx/>
                <a:latin typeface="Calibri" pitchFamily="34" charset="0"/>
                <a:ea typeface="+mn-ea"/>
                <a:cs typeface="Calibri" pitchFamily="34" charset="0"/>
                <a:hlinkClick r:id="rId9" action="ppaction://hlinksldjump"/>
              </a:rPr>
              <a:t>Préalables mathématiques</a:t>
            </a:r>
            <a:r>
              <a:rPr kumimoji="0" lang="fr-CA" sz="1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du présent guide</a:t>
            </a:r>
            <a:r>
              <a:rPr lang="fr-CA" sz="1400" dirty="0">
                <a:solidFill>
                  <a:prstClr val="black"/>
                </a:solidFill>
                <a:latin typeface="Calibri" pitchFamily="34" charset="0"/>
                <a:cs typeface="Calibri" pitchFamily="34" charset="0"/>
              </a:rPr>
              <a:t>.</a:t>
            </a:r>
          </a:p>
          <a:p>
            <a:pPr marL="0" marR="0" lvl="0" indent="0" algn="just" defTabSz="914400" rtl="0" eaLnBrk="1" fontAlgn="auto" latinLnBrk="0" hangingPunct="1">
              <a:lnSpc>
                <a:spcPct val="100000"/>
              </a:lnSpc>
              <a:spcBef>
                <a:spcPts val="600"/>
              </a:spcBef>
              <a:spcAft>
                <a:spcPts val="0"/>
              </a:spcAft>
              <a:buClrTx/>
              <a:buSzPct val="90000"/>
              <a:buFontTx/>
              <a:buNone/>
              <a:tabLst/>
              <a:defRPr/>
            </a:pPr>
            <a:endParaRPr lang="fr-CA" sz="1400" dirty="0">
              <a:solidFill>
                <a:prstClr val="black"/>
              </a:solidFill>
              <a:latin typeface="Calibri" pitchFamily="34" charset="0"/>
              <a:cs typeface="Calibri" pitchFamily="34" charset="0"/>
            </a:endParaRPr>
          </a:p>
          <a:p>
            <a:pPr marL="0" marR="0" lvl="0" indent="0" algn="just" defTabSz="914400" rtl="0" eaLnBrk="1" fontAlgn="auto" latinLnBrk="0" hangingPunct="1">
              <a:lnSpc>
                <a:spcPct val="100000"/>
              </a:lnSpc>
              <a:spcBef>
                <a:spcPts val="600"/>
              </a:spcBef>
              <a:spcAft>
                <a:spcPts val="0"/>
              </a:spcAft>
              <a:buClrTx/>
              <a:buSzPct val="90000"/>
              <a:buFontTx/>
              <a:buNone/>
              <a:tabLst/>
              <a:defRPr/>
            </a:pPr>
            <a:r>
              <a:rPr kumimoji="0" lang="fr-CA" sz="16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Diagramme à ligne</a:t>
            </a:r>
            <a:r>
              <a:rPr kumimoji="0" lang="fr-CA" sz="1600" b="1" i="0" u="none" strike="noStrike" kern="1200" cap="none" spc="0" normalizeH="0" noProof="0" dirty="0">
                <a:ln>
                  <a:noFill/>
                </a:ln>
                <a:solidFill>
                  <a:prstClr val="black"/>
                </a:solidFill>
                <a:effectLst/>
                <a:uLnTx/>
                <a:uFillTx/>
                <a:latin typeface="Calibri" pitchFamily="34" charset="0"/>
                <a:ea typeface="+mn-ea"/>
                <a:cs typeface="Calibri" pitchFamily="34" charset="0"/>
              </a:rPr>
              <a:t> brisée</a:t>
            </a:r>
          </a:p>
          <a:p>
            <a:pPr marL="0" marR="0" lvl="0" indent="0" algn="just" defTabSz="914400" rtl="0" eaLnBrk="1" fontAlgn="auto" latinLnBrk="0" hangingPunct="1">
              <a:lnSpc>
                <a:spcPct val="100000"/>
              </a:lnSpc>
              <a:spcBef>
                <a:spcPts val="600"/>
              </a:spcBef>
              <a:spcAft>
                <a:spcPts val="0"/>
              </a:spcAft>
              <a:buClrTx/>
              <a:buSzPct val="90000"/>
              <a:buFontTx/>
              <a:buNone/>
              <a:tabLst/>
              <a:defRPr/>
            </a:pPr>
            <a:r>
              <a:rPr lang="fr-CA" sz="1400" baseline="0" dirty="0">
                <a:solidFill>
                  <a:prstClr val="black"/>
                </a:solidFill>
                <a:latin typeface="Calibri" pitchFamily="34" charset="0"/>
                <a:cs typeface="Calibri" pitchFamily="34" charset="0"/>
              </a:rPr>
              <a:t>Cette</a:t>
            </a:r>
            <a:r>
              <a:rPr lang="fr-CA" sz="1400" dirty="0">
                <a:solidFill>
                  <a:prstClr val="black"/>
                </a:solidFill>
                <a:latin typeface="Calibri" pitchFamily="34" charset="0"/>
                <a:cs typeface="Calibri" pitchFamily="34" charset="0"/>
              </a:rPr>
              <a:t> notion est au programme du 2</a:t>
            </a:r>
            <a:r>
              <a:rPr lang="fr-CA" sz="1400" baseline="30000" dirty="0">
                <a:solidFill>
                  <a:prstClr val="black"/>
                </a:solidFill>
                <a:latin typeface="Calibri" pitchFamily="34" charset="0"/>
                <a:cs typeface="Calibri" pitchFamily="34" charset="0"/>
              </a:rPr>
              <a:t>e</a:t>
            </a:r>
            <a:r>
              <a:rPr lang="fr-CA" sz="1400" dirty="0">
                <a:solidFill>
                  <a:prstClr val="black"/>
                </a:solidFill>
                <a:latin typeface="Calibri" pitchFamily="34" charset="0"/>
                <a:cs typeface="Calibri" pitchFamily="34" charset="0"/>
              </a:rPr>
              <a:t> cycle. Une activité de </a:t>
            </a:r>
            <a:r>
              <a:rPr lang="fr-CA" sz="1400" i="1" dirty="0">
                <a:solidFill>
                  <a:prstClr val="black"/>
                </a:solidFill>
                <a:latin typeface="Calibri" pitchFamily="34" charset="0"/>
                <a:cs typeface="Calibri" pitchFamily="34" charset="0"/>
              </a:rPr>
              <a:t>préparation</a:t>
            </a:r>
            <a:r>
              <a:rPr lang="fr-CA" sz="1400" dirty="0">
                <a:solidFill>
                  <a:prstClr val="black"/>
                </a:solidFill>
                <a:latin typeface="Calibri" pitchFamily="34" charset="0"/>
                <a:cs typeface="Calibri" pitchFamily="34" charset="0"/>
              </a:rPr>
              <a:t> mathématique est incorporée au déroulement normal de l’activité de science.</a:t>
            </a:r>
            <a:endParaRPr kumimoji="0" lang="fr-CA" sz="1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pic>
        <p:nvPicPr>
          <p:cNvPr id="4" name="Picture 4" descr="Mathematik, Sig, Summe">
            <a:extLst>
              <a:ext uri="{FF2B5EF4-FFF2-40B4-BE49-F238E27FC236}">
                <a16:creationId xmlns:a16="http://schemas.microsoft.com/office/drawing/2014/main" id="{C1DA63A3-6795-434F-8231-FDB921DD80BA}"/>
              </a:ext>
            </a:extLst>
          </p:cNvPr>
          <p:cNvPicPr>
            <a:picLocks noChangeAspect="1" noChangeArrowheads="1"/>
          </p:cNvPicPr>
          <p:nvPr>
            <p:custDataLst>
              <p:tags r:id="rId3"/>
            </p:custDataLst>
          </p:nvPr>
        </p:nvPicPr>
        <p:blipFill>
          <a:blip r:embed="rId10"/>
          <a:srcRect/>
          <a:stretch>
            <a:fillRect/>
          </a:stretch>
        </p:blipFill>
        <p:spPr bwMode="auto">
          <a:xfrm rot="5400000">
            <a:off x="402377" y="432285"/>
            <a:ext cx="683738" cy="693368"/>
          </a:xfrm>
          <a:prstGeom prst="rect">
            <a:avLst/>
          </a:prstGeom>
          <a:noFill/>
        </p:spPr>
      </p:pic>
      <p:pic>
        <p:nvPicPr>
          <p:cNvPr id="8" name="Picture 4" descr="Mathematik, Sig, Summe">
            <a:extLst>
              <a:ext uri="{FF2B5EF4-FFF2-40B4-BE49-F238E27FC236}">
                <a16:creationId xmlns:a16="http://schemas.microsoft.com/office/drawing/2014/main" id="{C1DA63A3-6795-434F-8231-FDB921DD80BA}"/>
              </a:ext>
            </a:extLst>
          </p:cNvPr>
          <p:cNvPicPr>
            <a:picLocks noChangeAspect="1" noChangeArrowheads="1"/>
          </p:cNvPicPr>
          <p:nvPr>
            <p:custDataLst>
              <p:tags r:id="rId4"/>
            </p:custDataLst>
          </p:nvPr>
        </p:nvPicPr>
        <p:blipFill>
          <a:blip r:embed="rId10"/>
          <a:srcRect/>
          <a:stretch>
            <a:fillRect/>
          </a:stretch>
        </p:blipFill>
        <p:spPr bwMode="auto">
          <a:xfrm rot="5400000">
            <a:off x="5784637" y="432285"/>
            <a:ext cx="683738" cy="693368"/>
          </a:xfrm>
          <a:prstGeom prst="rect">
            <a:avLst/>
          </a:prstGeom>
          <a:noFill/>
        </p:spPr>
      </p:pic>
    </p:spTree>
    <p:extLst>
      <p:ext uri="{BB962C8B-B14F-4D97-AF65-F5344CB8AC3E}">
        <p14:creationId xmlns:p14="http://schemas.microsoft.com/office/powerpoint/2010/main" val="2288978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1767564" y="1240790"/>
            <a:ext cx="5040348" cy="7776210"/>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indent="0" algn="just">
              <a:spcBef>
                <a:spcPts val="600"/>
              </a:spcBef>
              <a:buNone/>
            </a:pPr>
            <a:r>
              <a:rPr lang="fr-CA" sz="2400" i="1" dirty="0">
                <a:cs typeface="Calibri" pitchFamily="34" charset="0"/>
              </a:rPr>
              <a:t>Vue d’ensemble</a:t>
            </a:r>
          </a:p>
          <a:p>
            <a:pPr marL="0" indent="0" algn="just">
              <a:spcBef>
                <a:spcPts val="600"/>
              </a:spcBef>
              <a:buNone/>
            </a:pPr>
            <a:r>
              <a:rPr lang="fr-CA" sz="1200" dirty="0">
                <a:cs typeface="Calibri" pitchFamily="34" charset="0"/>
              </a:rPr>
              <a:t>Suite à l’annonce que la classe devra déterminer à quelle date le printemps aura « vraiment » commencé, les élèves analysent un bulletin météo afin de mieux comprendre ce qu’est la météorologie. Finalement, ils découvrent les moyens et instruments qui pourront être utilisés pour remplir le mandat.</a:t>
            </a:r>
          </a:p>
          <a:p>
            <a:pPr marL="0" indent="0" algn="just">
              <a:spcBef>
                <a:spcPts val="600"/>
              </a:spcBef>
              <a:buNone/>
            </a:pPr>
            <a:endParaRPr lang="fr-CA" sz="1200" dirty="0">
              <a:cs typeface="Calibri" pitchFamily="34" charset="0"/>
            </a:endParaRPr>
          </a:p>
          <a:p>
            <a:pPr marL="0" indent="0" algn="just">
              <a:spcBef>
                <a:spcPts val="600"/>
              </a:spcBef>
              <a:buNone/>
            </a:pPr>
            <a:r>
              <a:rPr lang="fr-CA" sz="2400" i="1" dirty="0">
                <a:cs typeface="Calibri" pitchFamily="34" charset="0"/>
              </a:rPr>
              <a:t>Déroulement de l’activité</a:t>
            </a:r>
          </a:p>
          <a:p>
            <a:pPr marL="228600" indent="-228600" algn="just">
              <a:spcBef>
                <a:spcPts val="600"/>
              </a:spcBef>
              <a:buFont typeface="+mj-lt"/>
              <a:buAutoNum type="arabicPeriod"/>
            </a:pPr>
            <a:r>
              <a:rPr lang="fr-CA" sz="1200" dirty="0">
                <a:cs typeface="Calibri" pitchFamily="34" charset="0"/>
              </a:rPr>
              <a:t>Question de découverte (15 min.)</a:t>
            </a:r>
          </a:p>
          <a:p>
            <a:pPr marL="228600" indent="-228600" algn="just">
              <a:spcBef>
                <a:spcPts val="600"/>
              </a:spcBef>
              <a:buFont typeface="+mj-lt"/>
              <a:buAutoNum type="arabicPeriod"/>
            </a:pPr>
            <a:r>
              <a:rPr lang="fr-CA" sz="1200" dirty="0">
                <a:cs typeface="Calibri" pitchFamily="34" charset="0"/>
              </a:rPr>
              <a:t>Caractérisation de la météo (20 min.)</a:t>
            </a:r>
          </a:p>
          <a:p>
            <a:pPr marL="228600" indent="-228600" algn="just">
              <a:spcBef>
                <a:spcPts val="600"/>
              </a:spcBef>
              <a:buFont typeface="+mj-lt"/>
              <a:buAutoNum type="arabicPeriod"/>
            </a:pPr>
            <a:r>
              <a:rPr lang="fr-CA" sz="1200" dirty="0">
                <a:cs typeface="Calibri" pitchFamily="34" charset="0"/>
              </a:rPr>
              <a:t>Les instruments de mesure (15 min.)</a:t>
            </a:r>
          </a:p>
          <a:p>
            <a:pPr marL="228600" indent="-228600" algn="just">
              <a:spcBef>
                <a:spcPts val="600"/>
              </a:spcBef>
              <a:buFont typeface="+mj-lt"/>
              <a:buAutoNum type="arabicPeriod"/>
            </a:pPr>
            <a:r>
              <a:rPr lang="fr-CA" sz="1200" dirty="0">
                <a:cs typeface="Calibri" pitchFamily="34" charset="0"/>
              </a:rPr>
              <a:t>Le plan de match (10 min.)</a:t>
            </a:r>
          </a:p>
          <a:p>
            <a:pPr marL="228600" indent="-228600" algn="just">
              <a:spcBef>
                <a:spcPts val="600"/>
              </a:spcBef>
              <a:buFont typeface="+mj-lt"/>
              <a:buAutoNum type="arabicPeriod"/>
            </a:pPr>
            <a:endParaRPr lang="fr-CA" sz="1200" dirty="0">
              <a:cs typeface="Calibri" pitchFamily="34" charset="0"/>
            </a:endParaRPr>
          </a:p>
          <a:p>
            <a:pPr marL="0" indent="0" algn="just">
              <a:spcBef>
                <a:spcPts val="600"/>
              </a:spcBef>
              <a:buNone/>
            </a:pPr>
            <a:r>
              <a:rPr lang="fr-CA" sz="2400" i="1" dirty="0">
                <a:cs typeface="Calibri" pitchFamily="34" charset="0"/>
              </a:rPr>
              <a:t>Question de découverte</a:t>
            </a:r>
            <a:endParaRPr lang="fr-CA" sz="1200" dirty="0">
              <a:cs typeface="Calibri" pitchFamily="34" charset="0"/>
            </a:endParaRPr>
          </a:p>
          <a:p>
            <a:pPr marL="228600" indent="-228600" algn="just">
              <a:spcBef>
                <a:spcPts val="600"/>
              </a:spcBef>
              <a:buNone/>
            </a:pPr>
            <a:r>
              <a:rPr lang="fr-CA" sz="1200" b="1" dirty="0">
                <a:cs typeface="Calibri" pitchFamily="34" charset="0"/>
              </a:rPr>
              <a:t>Écrire au tableau la phrase suivante : </a:t>
            </a:r>
          </a:p>
          <a:p>
            <a:pPr marL="228600" indent="-228600" algn="ctr">
              <a:spcBef>
                <a:spcPts val="600"/>
              </a:spcBef>
              <a:buNone/>
            </a:pPr>
            <a:r>
              <a:rPr lang="fr-CA" sz="1600" u="sng" dirty="0">
                <a:cs typeface="Calibri" pitchFamily="34" charset="0"/>
              </a:rPr>
              <a:t>En avril, ne te découvre pas d’un fil</a:t>
            </a:r>
          </a:p>
          <a:p>
            <a:pPr marL="228600" indent="-228600" algn="ctr">
              <a:spcBef>
                <a:spcPts val="600"/>
              </a:spcBef>
              <a:buNone/>
            </a:pPr>
            <a:endParaRPr lang="fr-CA" sz="1600" u="sng" dirty="0">
              <a:cs typeface="Calibri" pitchFamily="34" charset="0"/>
            </a:endParaRPr>
          </a:p>
          <a:p>
            <a:pPr marL="228600" indent="-228600" algn="ctr">
              <a:spcBef>
                <a:spcPts val="600"/>
              </a:spcBef>
              <a:buNone/>
            </a:pPr>
            <a:r>
              <a:rPr lang="fr-CA" sz="1200" b="1" i="1" dirty="0">
                <a:cs typeface="Calibri" pitchFamily="34" charset="0"/>
              </a:rPr>
              <a:t>« Voici un proverbe (une expression), que ma grand-mère disait toujours. Connaissez-vous cette expression ? Savez-vous ce que ça veut dire ? Si vous ne le savez pas, essayez de deviner ! »</a:t>
            </a:r>
          </a:p>
          <a:p>
            <a:pPr marL="228600" indent="-228600" algn="just">
              <a:spcBef>
                <a:spcPts val="600"/>
              </a:spcBef>
              <a:buNone/>
            </a:pPr>
            <a:r>
              <a:rPr lang="fr-CA" sz="1200" dirty="0">
                <a:cs typeface="Calibri" pitchFamily="34" charset="0"/>
              </a:rPr>
              <a:t>La solution : bien que, selon le calendrier, le printemps commence à la fin du mois de mars (le 20 ou le 21, selon l’année), il peut faire encore très froid au mois d’avril, et il ne faut pas ranger son manteau d’hiver tout de suite !</a:t>
            </a:r>
          </a:p>
          <a:p>
            <a:pPr marL="228600" indent="-228600" algn="ctr">
              <a:spcBef>
                <a:spcPts val="600"/>
              </a:spcBef>
              <a:buNone/>
            </a:pPr>
            <a:r>
              <a:rPr lang="fr-CA" sz="1200" b="1" i="1" dirty="0">
                <a:cs typeface="Calibri" pitchFamily="34" charset="0"/>
              </a:rPr>
              <a:t>« Selon le calendrier, le printemps commence toujours (à peu près) au même moment. D’année en année, cependant, la météo n’est jamais tout à fait pareille, et c’est à des dates différentes qu’on pourra dire que le printemps est « </a:t>
            </a:r>
            <a:r>
              <a:rPr lang="fr-CA" sz="1200" b="1" dirty="0">
                <a:cs typeface="Calibri" pitchFamily="34" charset="0"/>
              </a:rPr>
              <a:t>vraiment »</a:t>
            </a:r>
            <a:r>
              <a:rPr lang="fr-CA" sz="1200" b="1" i="1" dirty="0">
                <a:cs typeface="Calibri" pitchFamily="34" charset="0"/>
              </a:rPr>
              <a:t> commencé.</a:t>
            </a:r>
          </a:p>
          <a:p>
            <a:pPr marL="228600" indent="-228600" algn="ctr">
              <a:spcBef>
                <a:spcPts val="600"/>
              </a:spcBef>
              <a:buNone/>
            </a:pPr>
            <a:r>
              <a:rPr lang="fr-CA" sz="1200" b="1" i="1" dirty="0">
                <a:cs typeface="Calibri" pitchFamily="34" charset="0"/>
              </a:rPr>
              <a:t>Voici donc le défi que je vous lance : déterminer à quelle date, cette année, le printemps  aura « </a:t>
            </a:r>
            <a:r>
              <a:rPr lang="fr-CA" sz="1200" b="1" dirty="0">
                <a:cs typeface="Calibri" pitchFamily="34" charset="0"/>
              </a:rPr>
              <a:t>réellement</a:t>
            </a:r>
            <a:r>
              <a:rPr lang="fr-CA" sz="1200" b="1" i="1" dirty="0">
                <a:cs typeface="Calibri" pitchFamily="34" charset="0"/>
              </a:rPr>
              <a:t> » débuté. Comment pourriez-vous procéder ? »</a:t>
            </a:r>
          </a:p>
          <a:p>
            <a:pPr marL="0" lvl="0" indent="0" algn="just">
              <a:spcBef>
                <a:spcPts val="600"/>
              </a:spcBef>
              <a:buNone/>
            </a:pPr>
            <a:endParaRPr lang="fr-CA" sz="1200" dirty="0">
              <a:solidFill>
                <a:prstClr val="black"/>
              </a:solidFill>
            </a:endParaRPr>
          </a:p>
        </p:txBody>
      </p:sp>
      <p:sp>
        <p:nvSpPr>
          <p:cNvPr id="8" name="Espace réservé du numéro de diapositive 1"/>
          <p:cNvSpPr txBox="1">
            <a:spLocks/>
          </p:cNvSpPr>
          <p:nvPr>
            <p:custDataLst>
              <p:tags r:id="rId2"/>
            </p:custDataLst>
          </p:nvPr>
        </p:nvSpPr>
        <p:spPr>
          <a:xfrm>
            <a:off x="5715509" y="7994883"/>
            <a:ext cx="1112292"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fr-CA"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CA"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graphicFrame>
        <p:nvGraphicFramePr>
          <p:cNvPr id="11" name="Tableau 16"/>
          <p:cNvGraphicFramePr>
            <a:graphicFrameLocks noGrp="1"/>
          </p:cNvGraphicFramePr>
          <p:nvPr>
            <p:custDataLst>
              <p:tags r:id="rId3"/>
            </p:custDataLst>
            <p:extLst>
              <p:ext uri="{D42A27DB-BD31-4B8C-83A1-F6EECF244321}">
                <p14:modId xmlns:p14="http://schemas.microsoft.com/office/powerpoint/2010/main" val="2027359689"/>
              </p:ext>
            </p:extLst>
          </p:nvPr>
        </p:nvGraphicFramePr>
        <p:xfrm>
          <a:off x="42749" y="1248117"/>
          <a:ext cx="1679665" cy="366554"/>
        </p:xfrm>
        <a:graphic>
          <a:graphicData uri="http://schemas.openxmlformats.org/drawingml/2006/table">
            <a:tbl>
              <a:tblPr firstRow="1" bandRow="1">
                <a:tableStyleId>{69CF1AB2-1976-4502-BF36-3FF5EA218861}</a:tableStyleId>
              </a:tblPr>
              <a:tblGrid>
                <a:gridCol w="1679665">
                  <a:extLst>
                    <a:ext uri="{9D8B030D-6E8A-4147-A177-3AD203B41FA5}">
                      <a16:colId xmlns:a16="http://schemas.microsoft.com/office/drawing/2014/main" val="20000"/>
                    </a:ext>
                  </a:extLst>
                </a:gridCol>
              </a:tblGrid>
              <a:tr h="366554">
                <a:tc>
                  <a:txBody>
                    <a:bodyPr/>
                    <a:lstStyle/>
                    <a:p>
                      <a:endParaRPr lang="fr-FR" sz="200" dirty="0"/>
                    </a:p>
                    <a:p>
                      <a:r>
                        <a:rPr lang="fr-FR" sz="1400" dirty="0"/>
                        <a:t>Durée :  </a:t>
                      </a:r>
                      <a:r>
                        <a:rPr lang="fr-FR" sz="1400" b="0" dirty="0"/>
                        <a:t>60 </a:t>
                      </a:r>
                      <a:r>
                        <a:rPr lang="fr-FR" sz="1400" b="0" baseline="0" dirty="0"/>
                        <a:t>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3" name="Espace réservé du contenu 5"/>
          <p:cNvGraphicFramePr>
            <a:graphicFrameLocks noGrp="1"/>
          </p:cNvGraphicFramePr>
          <p:nvPr>
            <p:ph sz="half" idx="1"/>
            <p:custDataLst>
              <p:tags r:id="rId4"/>
            </p:custDataLst>
            <p:extLst>
              <p:ext uri="{D42A27DB-BD31-4B8C-83A1-F6EECF244321}">
                <p14:modId xmlns:p14="http://schemas.microsoft.com/office/powerpoint/2010/main" val="2236794705"/>
              </p:ext>
            </p:extLst>
          </p:nvPr>
        </p:nvGraphicFramePr>
        <p:xfrm>
          <a:off x="42749" y="1740700"/>
          <a:ext cx="1679665" cy="2070626"/>
        </p:xfrm>
        <a:graphic>
          <a:graphicData uri="http://schemas.openxmlformats.org/drawingml/2006/table">
            <a:tbl>
              <a:tblPr firstRow="1" bandRow="1">
                <a:tableStyleId>{5C22544A-7EE6-4342-B048-85BDC9FD1C3A}</a:tableStyleId>
              </a:tblPr>
              <a:tblGrid>
                <a:gridCol w="341958">
                  <a:extLst>
                    <a:ext uri="{9D8B030D-6E8A-4147-A177-3AD203B41FA5}">
                      <a16:colId xmlns:a16="http://schemas.microsoft.com/office/drawing/2014/main" val="20000"/>
                    </a:ext>
                  </a:extLst>
                </a:gridCol>
                <a:gridCol w="1337707">
                  <a:extLst>
                    <a:ext uri="{9D8B030D-6E8A-4147-A177-3AD203B41FA5}">
                      <a16:colId xmlns:a16="http://schemas.microsoft.com/office/drawing/2014/main" val="20001"/>
                    </a:ext>
                  </a:extLst>
                </a:gridCol>
              </a:tblGrid>
              <a:tr h="297549">
                <a:tc gridSpan="2">
                  <a:txBody>
                    <a:bodyPr/>
                    <a:lstStyle/>
                    <a:p>
                      <a:pPr algn="ctr"/>
                      <a:r>
                        <a:rPr lang="fr-FR" sz="1400" dirty="0"/>
                        <a:t>Matériel</a:t>
                      </a:r>
                      <a:r>
                        <a:rPr lang="fr-FR" sz="1400" baseline="0" dirty="0"/>
                        <a:t> nécessaire</a:t>
                      </a:r>
                      <a:endParaRPr lang="fr-FR" sz="1400"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0"/>
                  </a:ext>
                </a:extLst>
              </a:tr>
              <a:tr h="29754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a:t>Pour l’enseignant</a:t>
                      </a:r>
                      <a:endParaRPr lang="fr-FR" sz="1200" b="1" dirty="0">
                        <a:latin typeface="Calibri" pitchFamily="34" charset="0"/>
                        <a:cs typeface="Calibri" pitchFamily="34" charset="0"/>
                      </a:endParaRPr>
                    </a:p>
                  </a:txBody>
                  <a:tcPr/>
                </a:tc>
                <a:tc hMerge="1">
                  <a:txBody>
                    <a:bodyPr/>
                    <a:lstStyle/>
                    <a:p>
                      <a:endParaRPr lang="fr-CA"/>
                    </a:p>
                  </a:txBody>
                  <a:tcPr/>
                </a:tc>
                <a:extLst>
                  <a:ext uri="{0D108BD9-81ED-4DB2-BD59-A6C34878D82A}">
                    <a16:rowId xmlns:a16="http://schemas.microsoft.com/office/drawing/2014/main" val="10001"/>
                  </a:ext>
                </a:extLst>
              </a:tr>
              <a:tr h="279557">
                <a:tc>
                  <a:txBody>
                    <a:bodyPr/>
                    <a:lstStyle/>
                    <a:p>
                      <a:pPr algn="ctr"/>
                      <a:r>
                        <a:rPr lang="fr-FR" sz="1200" dirty="0"/>
                        <a:t>1</a:t>
                      </a:r>
                    </a:p>
                    <a:p>
                      <a:pPr algn="ctr"/>
                      <a:r>
                        <a:rPr lang="fr-FR" sz="1200" dirty="0"/>
                        <a:t>1</a:t>
                      </a:r>
                    </a:p>
                    <a:p>
                      <a:pPr algn="ctr"/>
                      <a:r>
                        <a:rPr lang="fr-FR" sz="1200" dirty="0"/>
                        <a:t>1</a:t>
                      </a:r>
                    </a:p>
                    <a:p>
                      <a:pPr algn="ctr"/>
                      <a:r>
                        <a:rPr lang="fr-FR" sz="1200" dirty="0"/>
                        <a:t>1</a:t>
                      </a:r>
                      <a:endParaRPr lang="fr-FR" sz="1200" dirty="0">
                        <a:latin typeface="Calibri" pitchFamily="34" charset="0"/>
                        <a:cs typeface="Calibri" pitchFamily="34" charset="0"/>
                      </a:endParaRPr>
                    </a:p>
                  </a:txBody>
                  <a:tcPr/>
                </a:tc>
                <a:tc>
                  <a:txBody>
                    <a:bodyPr/>
                    <a:lstStyle/>
                    <a:p>
                      <a:pPr algn="l"/>
                      <a:r>
                        <a:rPr lang="fr-FR" sz="1200" baseline="0" dirty="0"/>
                        <a:t>Thermomètre</a:t>
                      </a:r>
                    </a:p>
                    <a:p>
                      <a:pPr algn="l"/>
                      <a:r>
                        <a:rPr lang="fr-FR" sz="1200" kern="1200" dirty="0"/>
                        <a:t>Pluviomètre</a:t>
                      </a:r>
                    </a:p>
                    <a:p>
                      <a:pPr algn="l"/>
                      <a:r>
                        <a:rPr lang="fr-FR" sz="1200" kern="1200" dirty="0"/>
                        <a:t>Girouette</a:t>
                      </a:r>
                    </a:p>
                    <a:p>
                      <a:pPr algn="l"/>
                      <a:r>
                        <a:rPr lang="fr-FR" sz="1200" kern="1200" dirty="0"/>
                        <a:t>Anémomètre</a:t>
                      </a:r>
                      <a:endParaRPr lang="fr-FR" sz="1200" kern="1200" dirty="0">
                        <a:solidFill>
                          <a:schemeClr val="dk1"/>
                        </a:solidFill>
                        <a:latin typeface="Calibri" pitchFamily="34" charset="0"/>
                        <a:ea typeface="+mn-ea"/>
                        <a:cs typeface="Calibri" pitchFamily="34" charset="0"/>
                      </a:endParaRPr>
                    </a:p>
                  </a:txBody>
                  <a:tcPr/>
                </a:tc>
                <a:extLst>
                  <a:ext uri="{0D108BD9-81ED-4DB2-BD59-A6C34878D82A}">
                    <a16:rowId xmlns:a16="http://schemas.microsoft.com/office/drawing/2014/main" val="10002"/>
                  </a:ext>
                </a:extLst>
              </a:tr>
              <a:tr h="27955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kern="1200" dirty="0"/>
                        <a:t>Par élève</a:t>
                      </a:r>
                      <a:endParaRPr lang="fr-FR" sz="1200" b="1" kern="1200" dirty="0">
                        <a:solidFill>
                          <a:schemeClr val="dk1"/>
                        </a:solidFill>
                        <a:latin typeface="Calibri" pitchFamily="34" charset="0"/>
                        <a:ea typeface="+mn-ea"/>
                        <a:cs typeface="Calibri" pitchFamily="34" charset="0"/>
                      </a:endParaRPr>
                    </a:p>
                  </a:txBody>
                  <a:tcPr/>
                </a:tc>
                <a:tc hMerge="1">
                  <a:txBody>
                    <a:bodyPr/>
                    <a:lstStyle/>
                    <a:p>
                      <a:pPr algn="l"/>
                      <a:endParaRPr lang="fr-F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79557">
                <a:tc>
                  <a:txBody>
                    <a:bodyPr/>
                    <a:lstStyle/>
                    <a:p>
                      <a:endParaRPr lang="fr-FR"/>
                    </a:p>
                  </a:txBody>
                  <a:tcPr/>
                </a:tc>
                <a:tc>
                  <a:txBody>
                    <a:bodyPr/>
                    <a:lstStyle/>
                    <a:p>
                      <a:pPr algn="l"/>
                      <a:r>
                        <a:rPr lang="fr-FR" sz="1200" baseline="0" dirty="0">
                          <a:hlinkClick r:id="rId8" action="ppaction://hlinksldjump"/>
                        </a:rPr>
                        <a:t>Fiche d’activité A</a:t>
                      </a:r>
                      <a:endParaRPr lang="fr-FR" sz="1200" b="0" baseline="0" dirty="0">
                        <a:latin typeface="Calibri" pitchFamily="34" charset="0"/>
                        <a:cs typeface="Calibri" pitchFamily="34" charset="0"/>
                      </a:endParaRPr>
                    </a:p>
                  </a:txBody>
                  <a:tcPr/>
                </a:tc>
                <a:extLst>
                  <a:ext uri="{0D108BD9-81ED-4DB2-BD59-A6C34878D82A}">
                    <a16:rowId xmlns:a16="http://schemas.microsoft.com/office/drawing/2014/main" val="10004"/>
                  </a:ext>
                </a:extLst>
              </a:tr>
            </a:tbl>
          </a:graphicData>
        </a:graphic>
      </p:graphicFrame>
      <p:graphicFrame>
        <p:nvGraphicFramePr>
          <p:cNvPr id="14" name="Tableau 16"/>
          <p:cNvGraphicFramePr>
            <a:graphicFrameLocks noGrp="1"/>
          </p:cNvGraphicFramePr>
          <p:nvPr>
            <p:custDataLst>
              <p:tags r:id="rId5"/>
            </p:custDataLst>
            <p:extLst>
              <p:ext uri="{D42A27DB-BD31-4B8C-83A1-F6EECF244321}">
                <p14:modId xmlns:p14="http://schemas.microsoft.com/office/powerpoint/2010/main" val="2027359689"/>
              </p:ext>
            </p:extLst>
          </p:nvPr>
        </p:nvGraphicFramePr>
        <p:xfrm>
          <a:off x="43738" y="3970496"/>
          <a:ext cx="1679665" cy="3459480"/>
        </p:xfrm>
        <a:graphic>
          <a:graphicData uri="http://schemas.openxmlformats.org/drawingml/2006/table">
            <a:tbl>
              <a:tblPr firstRow="1" bandRow="1">
                <a:tableStyleId>{69CF1AB2-1976-4502-BF36-3FF5EA218861}</a:tableStyleId>
              </a:tblPr>
              <a:tblGrid>
                <a:gridCol w="1679665">
                  <a:extLst>
                    <a:ext uri="{9D8B030D-6E8A-4147-A177-3AD203B41FA5}">
                      <a16:colId xmlns:a16="http://schemas.microsoft.com/office/drawing/2014/main" val="20000"/>
                    </a:ext>
                  </a:extLst>
                </a:gridCol>
              </a:tblGrid>
              <a:tr h="366554">
                <a:tc>
                  <a:txBody>
                    <a:bodyPr/>
                    <a:lstStyle/>
                    <a:p>
                      <a:pPr algn="ctr">
                        <a:spcBef>
                          <a:spcPts val="600"/>
                        </a:spcBef>
                      </a:pPr>
                      <a:r>
                        <a:rPr lang="fr-CA" sz="1400" b="1" dirty="0">
                          <a:latin typeface="Calibri" pitchFamily="34" charset="0"/>
                        </a:rPr>
                        <a:t>Version automne</a:t>
                      </a:r>
                    </a:p>
                    <a:p>
                      <a:pPr algn="just">
                        <a:spcBef>
                          <a:spcPts val="600"/>
                        </a:spcBef>
                      </a:pPr>
                      <a:r>
                        <a:rPr lang="fr-CA" sz="1200" b="0" dirty="0">
                          <a:latin typeface="Calibri" pitchFamily="34" charset="0"/>
                          <a:cs typeface="Calibri" pitchFamily="34" charset="0"/>
                        </a:rPr>
                        <a:t>La présente version de la thématique « </a:t>
                      </a:r>
                      <a:r>
                        <a:rPr lang="fr-CA" sz="1200" b="0" dirty="0" err="1">
                          <a:latin typeface="Calibri" pitchFamily="34" charset="0"/>
                          <a:cs typeface="Calibri" pitchFamily="34" charset="0"/>
                        </a:rPr>
                        <a:t>Météo-rologie</a:t>
                      </a:r>
                      <a:r>
                        <a:rPr lang="fr-CA" sz="1200" b="0" dirty="0">
                          <a:latin typeface="Calibri" pitchFamily="34" charset="0"/>
                          <a:cs typeface="Calibri" pitchFamily="34" charset="0"/>
                        </a:rPr>
                        <a:t> » est prévue pour être vécue au mois d’avril.</a:t>
                      </a:r>
                    </a:p>
                    <a:p>
                      <a:pPr algn="just">
                        <a:spcBef>
                          <a:spcPts val="600"/>
                        </a:spcBef>
                      </a:pPr>
                      <a:r>
                        <a:rPr lang="fr-CA" sz="1200" b="0" dirty="0">
                          <a:latin typeface="Calibri" pitchFamily="34" charset="0"/>
                          <a:cs typeface="Calibri" pitchFamily="34" charset="0"/>
                        </a:rPr>
                        <a:t>Si la thématique est vécue à l’automne, on pourra le faire dès septembre, en se demandant à quelle date l’été s’est réellement terminé.</a:t>
                      </a:r>
                    </a:p>
                    <a:p>
                      <a:pPr algn="just">
                        <a:spcBef>
                          <a:spcPts val="600"/>
                        </a:spcBef>
                      </a:pPr>
                      <a:r>
                        <a:rPr lang="fr-CA" sz="1200" b="0" dirty="0">
                          <a:latin typeface="Calibri" pitchFamily="34" charset="0"/>
                          <a:cs typeface="Calibri" pitchFamily="34" charset="0"/>
                        </a:rPr>
                        <a:t>Pour d’autres moments de l’année, il faudra trouver une nouvelle amorce.</a:t>
                      </a:r>
                    </a:p>
                  </a:txBody>
                  <a:tcPr anchor="ctr"/>
                </a:tc>
                <a:extLst>
                  <a:ext uri="{0D108BD9-81ED-4DB2-BD59-A6C34878D82A}">
                    <a16:rowId xmlns:a16="http://schemas.microsoft.com/office/drawing/2014/main" val="10000"/>
                  </a:ext>
                </a:extLst>
              </a:tr>
            </a:tbl>
          </a:graphicData>
        </a:graphic>
      </p:graphicFrame>
      <p:pic>
        <p:nvPicPr>
          <p:cNvPr id="15" name="Image 14" descr="Symbole_météo-01.png"/>
          <p:cNvPicPr>
            <a:picLocks noChangeAspect="1"/>
          </p:cNvPicPr>
          <p:nvPr/>
        </p:nvPicPr>
        <p:blipFill>
          <a:blip r:embed="rId9"/>
          <a:stretch>
            <a:fillRect/>
          </a:stretch>
        </p:blipFill>
        <p:spPr>
          <a:xfrm>
            <a:off x="5228913" y="3673"/>
            <a:ext cx="1617099" cy="1617099"/>
          </a:xfrm>
          <a:prstGeom prst="rect">
            <a:avLst/>
          </a:prstGeom>
        </p:spPr>
      </p:pic>
      <p:sp>
        <p:nvSpPr>
          <p:cNvPr id="17" name="Title 3"/>
          <p:cNvSpPr txBox="1">
            <a:spLocks/>
          </p:cNvSpPr>
          <p:nvPr>
            <p:custDataLst>
              <p:tags r:id="rId6"/>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Amorce</a:t>
            </a:r>
          </a:p>
          <a:p>
            <a:pPr lvl="0" algn="l">
              <a:defRPr/>
            </a:pPr>
            <a:r>
              <a:rPr lang="fr-CA" sz="2400" dirty="0">
                <a:latin typeface="Calibri" pitchFamily="34" charset="0"/>
                <a:cs typeface="Calibri" pitchFamily="34" charset="0"/>
              </a:rPr>
              <a:t>1. </a:t>
            </a:r>
            <a:r>
              <a:rPr lang="fr-FR" sz="2400" dirty="0">
                <a:latin typeface="Calibri" pitchFamily="34" charset="0"/>
                <a:cs typeface="Calibri" pitchFamily="34" charset="0"/>
              </a:rPr>
              <a:t>Qu’est-ce que la météorologie ?</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spTree>
    <p:extLst>
      <p:ext uri="{BB962C8B-B14F-4D97-AF65-F5344CB8AC3E}">
        <p14:creationId xmlns:p14="http://schemas.microsoft.com/office/powerpoint/2010/main" val="368153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1"/>
            <p:custDataLst>
              <p:tags r:id="rId1"/>
            </p:custDataLst>
          </p:nvPr>
        </p:nvSpPr>
        <p:spPr>
          <a:xfrm>
            <a:off x="1479550" y="1240790"/>
            <a:ext cx="5320742" cy="7795260"/>
          </a:xfrm>
          <a:ln>
            <a:solidFill>
              <a:srgbClr val="0082A5"/>
            </a:solidFill>
          </a:ln>
        </p:spPr>
        <p:style>
          <a:lnRef idx="2">
            <a:schemeClr val="accent5"/>
          </a:lnRef>
          <a:fillRef idx="1">
            <a:schemeClr val="lt1"/>
          </a:fillRef>
          <a:effectRef idx="0">
            <a:schemeClr val="accent5"/>
          </a:effectRef>
          <a:fontRef idx="minor">
            <a:schemeClr val="dk1"/>
          </a:fontRef>
        </p:style>
        <p:txBody>
          <a:bodyPr>
            <a:noAutofit/>
          </a:bodyPr>
          <a:lstStyle/>
          <a:p>
            <a:pPr marL="0" lvl="0" indent="0" algn="just">
              <a:spcBef>
                <a:spcPts val="600"/>
              </a:spcBef>
              <a:buNone/>
            </a:pPr>
            <a:r>
              <a:rPr lang="fr-CA" sz="1400" b="1" dirty="0">
                <a:solidFill>
                  <a:prstClr val="black"/>
                </a:solidFill>
                <a:cs typeface="Calibri" pitchFamily="34" charset="0"/>
              </a:rPr>
              <a:t>Idées initiales</a:t>
            </a:r>
          </a:p>
          <a:p>
            <a:pPr marL="0" lvl="0" indent="0" algn="just">
              <a:spcBef>
                <a:spcPts val="600"/>
              </a:spcBef>
              <a:buNone/>
            </a:pPr>
            <a:r>
              <a:rPr lang="fr-CA" sz="1200" dirty="0">
                <a:solidFill>
                  <a:prstClr val="black"/>
                </a:solidFill>
                <a:cs typeface="Calibri" pitchFamily="34" charset="0"/>
              </a:rPr>
              <a:t>Recueillir les idées initiales des élèves (n</a:t>
            </a:r>
            <a:r>
              <a:rPr lang="fr-CA" sz="1200" dirty="0">
                <a:solidFill>
                  <a:prstClr val="black"/>
                </a:solidFill>
              </a:rPr>
              <a:t>oter au tableau)</a:t>
            </a:r>
            <a:r>
              <a:rPr lang="fr-CA" sz="1200" dirty="0">
                <a:solidFill>
                  <a:prstClr val="black"/>
                </a:solidFill>
                <a:cs typeface="Calibri" pitchFamily="34" charset="0"/>
              </a:rPr>
              <a:t>.</a:t>
            </a:r>
          </a:p>
          <a:p>
            <a:pPr lvl="0" algn="just">
              <a:spcBef>
                <a:spcPts val="600"/>
              </a:spcBef>
              <a:buFont typeface="Arial" panose="020B0604020202020204" pitchFamily="34" charset="0"/>
              <a:buChar char="•"/>
            </a:pPr>
            <a:r>
              <a:rPr lang="fr-CA" sz="1200" b="1" dirty="0">
                <a:solidFill>
                  <a:prstClr val="black"/>
                </a:solidFill>
              </a:rPr>
              <a:t>L’</a:t>
            </a:r>
            <a:r>
              <a:rPr lang="fr-CA" sz="1200" b="1" dirty="0" err="1">
                <a:solidFill>
                  <a:prstClr val="black"/>
                </a:solidFill>
              </a:rPr>
              <a:t>enseignant.e</a:t>
            </a:r>
            <a:r>
              <a:rPr lang="fr-CA" sz="1200" b="1" dirty="0">
                <a:solidFill>
                  <a:prstClr val="black"/>
                </a:solidFill>
              </a:rPr>
              <a:t> ne doit pas commenter ni juger les idées des élèves </a:t>
            </a:r>
            <a:r>
              <a:rPr lang="fr-CA" sz="1200" dirty="0">
                <a:solidFill>
                  <a:prstClr val="black"/>
                </a:solidFill>
              </a:rPr>
              <a:t>(les valider ou les infirmer). Les élèves doivent se sentir libres de raisonner et de s’exprimer. Par contre, on peut poser des questions pour aider les élèves à clarifier leurs pensées, ou reformuler pour voir si l'on a bien compris.</a:t>
            </a:r>
          </a:p>
          <a:p>
            <a:pPr lvl="0" algn="just">
              <a:spcBef>
                <a:spcPts val="600"/>
              </a:spcBef>
              <a:buFont typeface="Arial" panose="020B0604020202020204" pitchFamily="34" charset="0"/>
              <a:buChar char="•"/>
            </a:pPr>
            <a:r>
              <a:rPr lang="fr-CA" sz="1200" b="1" dirty="0">
                <a:solidFill>
                  <a:prstClr val="black"/>
                </a:solidFill>
              </a:rPr>
              <a:t>Inviter cependant les </a:t>
            </a:r>
            <a:r>
              <a:rPr lang="fr-CA" sz="1200" b="1" i="1" dirty="0">
                <a:solidFill>
                  <a:prstClr val="black"/>
                </a:solidFill>
              </a:rPr>
              <a:t>autres</a:t>
            </a:r>
            <a:r>
              <a:rPr lang="fr-CA" sz="1200" b="1" dirty="0">
                <a:solidFill>
                  <a:prstClr val="black"/>
                </a:solidFill>
              </a:rPr>
              <a:t> élèves à commenter. </a:t>
            </a:r>
            <a:r>
              <a:rPr lang="fr-CA" sz="1200" dirty="0">
                <a:solidFill>
                  <a:prstClr val="black"/>
                </a:solidFill>
              </a:rPr>
              <a:t>« Êtes-vous d’accord avec cette idée ? Pensez-vous qu’on devrait y apporter des précisions ? etc. »</a:t>
            </a:r>
          </a:p>
          <a:p>
            <a:pPr lvl="0" algn="just">
              <a:spcBef>
                <a:spcPts val="600"/>
              </a:spcBef>
              <a:buFont typeface="Arial" panose="020B0604020202020204" pitchFamily="34" charset="0"/>
              <a:buChar char="•"/>
            </a:pPr>
            <a:r>
              <a:rPr lang="fr-CA" sz="1200" b="1" dirty="0"/>
              <a:t>Alimenter la conversation. </a:t>
            </a:r>
            <a:r>
              <a:rPr lang="fr-CA" sz="1200" dirty="0"/>
              <a:t>Se servir de son jugement pour alimenter la conversation avec de nouvelles questions, sans pour autant donner les réponses ou juger celles qui sont fournies par les élèves. </a:t>
            </a:r>
            <a:endParaRPr lang="fr-CA" sz="1200" b="1" i="1" dirty="0"/>
          </a:p>
          <a:p>
            <a:pPr marL="0" indent="0" algn="just">
              <a:spcBef>
                <a:spcPts val="600"/>
              </a:spcBef>
              <a:buNone/>
            </a:pPr>
            <a:r>
              <a:rPr lang="fr-CA" sz="2400" i="1" dirty="0">
                <a:cs typeface="Calibri" pitchFamily="34" charset="0"/>
              </a:rPr>
              <a:t>Caractérisation de la météo</a:t>
            </a:r>
          </a:p>
          <a:p>
            <a:pPr marL="228600" indent="-228600" algn="just">
              <a:spcBef>
                <a:spcPts val="600"/>
              </a:spcBef>
              <a:buNone/>
            </a:pPr>
            <a:r>
              <a:rPr lang="fr-CA" sz="1200" dirty="0">
                <a:cs typeface="Calibri" pitchFamily="34" charset="0"/>
              </a:rPr>
              <a:t>Il aura probablement été établi que le printemps est « réellement » arrivé lorsque la météo est </a:t>
            </a:r>
            <a:r>
              <a:rPr lang="fr-CA" sz="1200" i="1" dirty="0">
                <a:cs typeface="Calibri" pitchFamily="34" charset="0"/>
              </a:rPr>
              <a:t>bonne</a:t>
            </a:r>
            <a:r>
              <a:rPr lang="fr-CA" sz="1200" dirty="0">
                <a:cs typeface="Calibri" pitchFamily="34" charset="0"/>
              </a:rPr>
              <a:t>. Mais qu’est-ce que ça veut dire exactement ? </a:t>
            </a:r>
          </a:p>
          <a:p>
            <a:pPr marL="228600" indent="-228600" algn="just">
              <a:spcBef>
                <a:spcPts val="600"/>
              </a:spcBef>
              <a:buNone/>
            </a:pPr>
            <a:r>
              <a:rPr lang="fr-CA" sz="1200" dirty="0">
                <a:cs typeface="Calibri" pitchFamily="34" charset="0"/>
              </a:rPr>
              <a:t>Une bonne météo, ça veut d’abord dire qu’il fait chaud. Mais quoi d’autre ? Quels sont les autres éléments qui définissent la météo ?</a:t>
            </a:r>
          </a:p>
          <a:p>
            <a:pPr marL="228600" indent="-228600" algn="just">
              <a:spcBef>
                <a:spcPts val="600"/>
              </a:spcBef>
              <a:buAutoNum type="arabicPeriod"/>
            </a:pPr>
            <a:r>
              <a:rPr lang="fr-CA" sz="1200" b="1" dirty="0"/>
              <a:t>Faire le point sur les éléments déjà mentionnés </a:t>
            </a:r>
            <a:r>
              <a:rPr lang="fr-CA" sz="1200" dirty="0"/>
              <a:t>(le cas échéant). À partir des traces laissées au tableau lors de la discussion précédente, identifier les caractéristiques de la météo que les élèves ont déjà identifiées.</a:t>
            </a:r>
          </a:p>
          <a:p>
            <a:pPr marL="228600" indent="-228600" algn="just">
              <a:spcBef>
                <a:spcPts val="600"/>
              </a:spcBef>
              <a:buAutoNum type="arabicPeriod"/>
            </a:pPr>
            <a:r>
              <a:rPr lang="fr-CA" sz="1200" b="1" dirty="0"/>
              <a:t>Pour trouver de nouveaux éléments, afficher au TBI un vrai bulletin météo. </a:t>
            </a:r>
            <a:r>
              <a:rPr lang="fr-CA" sz="1200" dirty="0"/>
              <a:t>Utiliser le lien fourni dans l’encadré à gauche. Les élèves doivent identifier d’autres caractéristiques de la météo. </a:t>
            </a:r>
            <a:r>
              <a:rPr lang="fr-CA" sz="1200" dirty="0">
                <a:cs typeface="Calibri" pitchFamily="34" charset="0"/>
              </a:rPr>
              <a:t>Voir encart pour les éléments de description recherchés.</a:t>
            </a:r>
            <a:endParaRPr lang="fr-CA" sz="1200" i="1" dirty="0">
              <a:cs typeface="Calibri" pitchFamily="34" charset="0"/>
            </a:endParaRPr>
          </a:p>
          <a:p>
            <a:pPr marL="228600" indent="-228600" algn="just">
              <a:spcBef>
                <a:spcPts val="600"/>
              </a:spcBef>
              <a:buFontTx/>
              <a:buAutoNum type="arabicPeriod"/>
            </a:pPr>
            <a:r>
              <a:rPr lang="fr-CA" sz="1200" b="1" dirty="0">
                <a:cs typeface="Calibri" pitchFamily="34" charset="0"/>
              </a:rPr>
              <a:t>Faire remarquer la précision des informations recueillies par les météorologues. </a:t>
            </a:r>
            <a:r>
              <a:rPr lang="fr-CA" sz="1200" dirty="0">
                <a:cs typeface="Calibri" pitchFamily="34" charset="0"/>
              </a:rPr>
              <a:t>La précision est-elle importante ? Comment les météorologues font-ils pour </a:t>
            </a:r>
            <a:r>
              <a:rPr lang="fr-CA" sz="1200" dirty="0"/>
              <a:t>obtenir des informations précises ? Peut-on se fier uniquement à nos sensations (fraîcheur sur la peau, vue de la pluie, bruit du vent) ?</a:t>
            </a:r>
            <a:endParaRPr lang="fr-CA" sz="1200" dirty="0">
              <a:cs typeface="Calibri" pitchFamily="34" charset="0"/>
            </a:endParaRPr>
          </a:p>
          <a:p>
            <a:pPr marL="0" indent="0" algn="just">
              <a:spcBef>
                <a:spcPts val="600"/>
              </a:spcBef>
              <a:buNone/>
            </a:pPr>
            <a:r>
              <a:rPr lang="fr-CA" sz="2400" i="1" dirty="0">
                <a:cs typeface="Calibri" pitchFamily="34" charset="0"/>
              </a:rPr>
              <a:t>Les instruments de mesure</a:t>
            </a:r>
          </a:p>
          <a:p>
            <a:pPr marL="0" indent="0" algn="just">
              <a:spcBef>
                <a:spcPts val="600"/>
              </a:spcBef>
              <a:buNone/>
            </a:pPr>
            <a:r>
              <a:rPr lang="fr-CA" sz="1200" dirty="0">
                <a:cs typeface="Calibri" pitchFamily="34" charset="0"/>
              </a:rPr>
              <a:t>Normalement, l’idée d’utiliser des instruments de mesure, pour caractériser la météo, devrait avoir été évoquée lors de la discussion précédente.</a:t>
            </a:r>
          </a:p>
          <a:p>
            <a:pPr marL="228600" indent="-228600" algn="just">
              <a:spcBef>
                <a:spcPts val="600"/>
              </a:spcBef>
              <a:buNone/>
            </a:pPr>
            <a:r>
              <a:rPr lang="fr-CA" sz="1200" i="1" dirty="0">
                <a:cs typeface="Calibri" pitchFamily="34" charset="0"/>
              </a:rPr>
              <a:t>(suite page suivante)</a:t>
            </a:r>
          </a:p>
        </p:txBody>
      </p:sp>
      <p:sp>
        <p:nvSpPr>
          <p:cNvPr id="8" name="Espace réservé du numéro de diapositive 1"/>
          <p:cNvSpPr txBox="1">
            <a:spLocks/>
          </p:cNvSpPr>
          <p:nvPr>
            <p:custDataLst>
              <p:tags r:id="rId2"/>
            </p:custDataLst>
          </p:nvPr>
        </p:nvSpPr>
        <p:spPr>
          <a:xfrm>
            <a:off x="5715509" y="7994883"/>
            <a:ext cx="1112292"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7FB875-5C85-AB42-9DC5-178568A424B8}" type="slidenum">
              <a:rPr kumimoji="0" lang="fr-CA" sz="8200" b="0" i="0" u="none" strike="noStrike" kern="1200" cap="none" spc="0" normalizeH="0" baseline="0" noProof="0" smtClean="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CA" sz="8200" b="0" i="0" u="none" strike="noStrike" kern="1200" cap="none" spc="0" normalizeH="0" baseline="0" noProof="0" dirty="0">
              <a:ln>
                <a:noFill/>
              </a:ln>
              <a:gradFill>
                <a:gsLst>
                  <a:gs pos="0">
                    <a:prstClr val="black">
                      <a:alpha val="10000"/>
                    </a:prstClr>
                  </a:gs>
                  <a:gs pos="100000">
                    <a:prstClr val="black">
                      <a:alpha val="10000"/>
                    </a:prstClr>
                  </a:gs>
                </a:gsLst>
                <a:lin ang="5400000" scaled="0"/>
              </a:gradFill>
              <a:effectLst/>
              <a:uLnTx/>
              <a:uFillTx/>
              <a:latin typeface="Impact" pitchFamily="34" charset="0"/>
              <a:ea typeface="+mn-ea"/>
              <a:cs typeface="+mn-cs"/>
            </a:endParaRPr>
          </a:p>
        </p:txBody>
      </p:sp>
      <p:sp>
        <p:nvSpPr>
          <p:cNvPr id="15" name="Title 3"/>
          <p:cNvSpPr txBox="1">
            <a:spLocks/>
          </p:cNvSpPr>
          <p:nvPr>
            <p:custDataLst>
              <p:tags r:id="rId3"/>
            </p:custDataLst>
          </p:nvPr>
        </p:nvSpPr>
        <p:spPr>
          <a:xfrm>
            <a:off x="10254" y="0"/>
            <a:ext cx="5872386" cy="10607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A" sz="3000" b="0" u="none" strike="noStrike" kern="1200" cap="none" spc="0" normalizeH="0" baseline="0" noProof="0" dirty="0">
                <a:ln>
                  <a:noFill/>
                </a:ln>
                <a:solidFill>
                  <a:prstClr val="black"/>
                </a:solidFill>
                <a:effectLst/>
                <a:uLnTx/>
                <a:uFillTx/>
                <a:latin typeface="Calibri" pitchFamily="34" charset="0"/>
                <a:cs typeface="Calibri" pitchFamily="34" charset="0"/>
              </a:rPr>
              <a:t>Amorce</a:t>
            </a:r>
          </a:p>
          <a:p>
            <a:pPr lvl="0" algn="l">
              <a:defRPr/>
            </a:pPr>
            <a:r>
              <a:rPr lang="fr-CA" sz="2400" dirty="0">
                <a:latin typeface="Calibri" pitchFamily="34" charset="0"/>
                <a:cs typeface="Calibri" pitchFamily="34" charset="0"/>
              </a:rPr>
              <a:t>1. </a:t>
            </a:r>
            <a:r>
              <a:rPr lang="fr-FR" sz="2400" dirty="0">
                <a:latin typeface="Calibri" pitchFamily="34" charset="0"/>
                <a:cs typeface="Calibri" pitchFamily="34" charset="0"/>
              </a:rPr>
              <a:t>Qu’est-ce que la météorologie ? </a:t>
            </a:r>
            <a:r>
              <a:rPr lang="fr-FR" sz="1800" dirty="0">
                <a:latin typeface="Calibri" pitchFamily="34" charset="0"/>
                <a:cs typeface="Calibri" pitchFamily="34" charset="0"/>
              </a:rPr>
              <a:t>(suite)</a:t>
            </a:r>
            <a:endParaRPr kumimoji="0" lang="fr-CA" sz="2400" b="0" u="none" strike="noStrike" kern="1200" cap="none" spc="0" normalizeH="0" baseline="0" noProof="0" dirty="0">
              <a:ln>
                <a:noFill/>
              </a:ln>
              <a:solidFill>
                <a:prstClr val="black"/>
              </a:solidFill>
              <a:effectLst/>
              <a:uLnTx/>
              <a:uFillTx/>
              <a:latin typeface="Calibri" pitchFamily="34" charset="0"/>
              <a:cs typeface="Calibri" pitchFamily="34" charset="0"/>
            </a:endParaRPr>
          </a:p>
        </p:txBody>
      </p:sp>
      <p:graphicFrame>
        <p:nvGraphicFramePr>
          <p:cNvPr id="10" name="Tableau 16"/>
          <p:cNvGraphicFramePr>
            <a:graphicFrameLocks noGrp="1"/>
          </p:cNvGraphicFramePr>
          <p:nvPr>
            <p:custDataLst>
              <p:tags r:id="rId4"/>
            </p:custDataLst>
            <p:extLst>
              <p:ext uri="{D42A27DB-BD31-4B8C-83A1-F6EECF244321}">
                <p14:modId xmlns:p14="http://schemas.microsoft.com/office/powerpoint/2010/main" val="1167701893"/>
              </p:ext>
            </p:extLst>
          </p:nvPr>
        </p:nvGraphicFramePr>
        <p:xfrm>
          <a:off x="44451" y="1231739"/>
          <a:ext cx="1371600" cy="4800600"/>
        </p:xfrm>
        <a:graphic>
          <a:graphicData uri="http://schemas.openxmlformats.org/drawingml/2006/table">
            <a:tbl>
              <a:tblPr firstRow="1" bandRow="1">
                <a:tableStyleId>{69CF1AB2-1976-4502-BF36-3FF5EA218861}</a:tableStyleId>
              </a:tblPr>
              <a:tblGrid>
                <a:gridCol w="1371600">
                  <a:extLst>
                    <a:ext uri="{9D8B030D-6E8A-4147-A177-3AD203B41FA5}">
                      <a16:colId xmlns:a16="http://schemas.microsoft.com/office/drawing/2014/main" val="20000"/>
                    </a:ext>
                  </a:extLst>
                </a:gridCol>
              </a:tblGrid>
              <a:tr h="327085">
                <a:tc>
                  <a:txBody>
                    <a:bodyPr/>
                    <a:lstStyle/>
                    <a:p>
                      <a:pPr algn="ctr">
                        <a:spcBef>
                          <a:spcPts val="600"/>
                        </a:spcBef>
                      </a:pPr>
                      <a:r>
                        <a:rPr lang="fr-CA" sz="1400" b="1" dirty="0">
                          <a:latin typeface="Calibri" pitchFamily="34" charset="0"/>
                        </a:rPr>
                        <a:t>Bulletin météo</a:t>
                      </a:r>
                    </a:p>
                    <a:p>
                      <a:pPr lvl="0" algn="l">
                        <a:spcBef>
                          <a:spcPts val="600"/>
                        </a:spcBef>
                        <a:defRPr/>
                      </a:pPr>
                      <a:r>
                        <a:rPr lang="fr-CA" sz="1200" b="0" dirty="0">
                          <a:solidFill>
                            <a:prstClr val="black"/>
                          </a:solidFill>
                          <a:latin typeface="Calibri" pitchFamily="34" charset="0"/>
                          <a:cs typeface="Calibri" pitchFamily="34" charset="0"/>
                          <a:hlinkClick r:id="rId6"/>
                        </a:rPr>
                        <a:t>https://www.meteomedia.com/ca/meteo/quebec/montreal</a:t>
                      </a:r>
                      <a:endParaRPr lang="fr-CA" sz="1200" b="0" dirty="0">
                        <a:solidFill>
                          <a:prstClr val="black"/>
                        </a:solidFill>
                        <a:latin typeface="Calibri" pitchFamily="34" charset="0"/>
                        <a:cs typeface="Calibri" pitchFamily="34" charset="0"/>
                      </a:endParaRPr>
                    </a:p>
                    <a:p>
                      <a:pPr algn="l">
                        <a:spcBef>
                          <a:spcPts val="600"/>
                        </a:spcBef>
                        <a:defRPr/>
                      </a:pPr>
                      <a:r>
                        <a:rPr lang="fr-CA" sz="1200" b="1" dirty="0">
                          <a:latin typeface="Calibri" pitchFamily="34" charset="0"/>
                          <a:cs typeface="Calibri" pitchFamily="34" charset="0"/>
                        </a:rPr>
                        <a:t>Éléments de description recherchés : </a:t>
                      </a:r>
                    </a:p>
                    <a:p>
                      <a:pPr marL="180000" indent="-180000" algn="l">
                        <a:spcBef>
                          <a:spcPts val="600"/>
                        </a:spcBef>
                        <a:buFont typeface="Arial" pitchFamily="34" charset="0"/>
                        <a:buChar char="•"/>
                        <a:defRPr/>
                      </a:pPr>
                      <a:r>
                        <a:rPr lang="fr-CA" sz="1200" b="0" dirty="0">
                          <a:latin typeface="Calibri" pitchFamily="34" charset="0"/>
                          <a:cs typeface="Calibri" pitchFamily="34" charset="0"/>
                        </a:rPr>
                        <a:t>Lieu</a:t>
                      </a:r>
                    </a:p>
                    <a:p>
                      <a:pPr marL="180000" indent="-180000" algn="l">
                        <a:spcBef>
                          <a:spcPts val="600"/>
                        </a:spcBef>
                        <a:buFont typeface="Arial" pitchFamily="34" charset="0"/>
                        <a:buChar char="•"/>
                        <a:defRPr/>
                      </a:pPr>
                      <a:r>
                        <a:rPr lang="fr-CA" sz="1200" b="0" dirty="0">
                          <a:latin typeface="Calibri" pitchFamily="34" charset="0"/>
                          <a:cs typeface="Calibri" pitchFamily="34" charset="0"/>
                        </a:rPr>
                        <a:t>État du ciel</a:t>
                      </a:r>
                    </a:p>
                    <a:p>
                      <a:pPr marL="180000" indent="-180000" algn="l">
                        <a:spcBef>
                          <a:spcPts val="600"/>
                        </a:spcBef>
                        <a:buFont typeface="Arial" pitchFamily="34" charset="0"/>
                        <a:buChar char="•"/>
                        <a:defRPr/>
                      </a:pPr>
                      <a:r>
                        <a:rPr lang="fr-CA" sz="1200" b="0" dirty="0">
                          <a:latin typeface="Calibri" pitchFamily="34" charset="0"/>
                          <a:cs typeface="Calibri" pitchFamily="34" charset="0"/>
                        </a:rPr>
                        <a:t>Température</a:t>
                      </a:r>
                    </a:p>
                    <a:p>
                      <a:pPr marL="180000" indent="-180000" algn="l">
                        <a:spcBef>
                          <a:spcPts val="600"/>
                        </a:spcBef>
                        <a:buFont typeface="Arial" pitchFamily="34" charset="0"/>
                        <a:buChar char="•"/>
                        <a:defRPr/>
                      </a:pPr>
                      <a:r>
                        <a:rPr lang="fr-CA" sz="1200" b="0" dirty="0">
                          <a:latin typeface="Calibri" pitchFamily="34" charset="0"/>
                          <a:cs typeface="Calibri" pitchFamily="34" charset="0"/>
                        </a:rPr>
                        <a:t>Degré d’humidité</a:t>
                      </a:r>
                    </a:p>
                    <a:p>
                      <a:pPr marL="180000" indent="-180000" algn="l">
                        <a:spcBef>
                          <a:spcPts val="600"/>
                        </a:spcBef>
                        <a:buFont typeface="Arial" pitchFamily="34" charset="0"/>
                        <a:buChar char="•"/>
                        <a:defRPr/>
                      </a:pPr>
                      <a:r>
                        <a:rPr lang="fr-CA" sz="1200" b="0" dirty="0">
                          <a:latin typeface="Calibri" pitchFamily="34" charset="0"/>
                          <a:cs typeface="Calibri" pitchFamily="34" charset="0"/>
                        </a:rPr>
                        <a:t>Force du vent</a:t>
                      </a:r>
                    </a:p>
                    <a:p>
                      <a:pPr marL="180000" indent="-180000" algn="l">
                        <a:spcBef>
                          <a:spcPts val="600"/>
                        </a:spcBef>
                        <a:buFont typeface="Arial" pitchFamily="34" charset="0"/>
                        <a:buChar char="•"/>
                        <a:defRPr/>
                      </a:pPr>
                      <a:r>
                        <a:rPr lang="fr-CA" sz="1200" b="0" dirty="0">
                          <a:latin typeface="Calibri" pitchFamily="34" charset="0"/>
                          <a:cs typeface="Calibri" pitchFamily="34" charset="0"/>
                        </a:rPr>
                        <a:t>Direction du vent</a:t>
                      </a:r>
                    </a:p>
                    <a:p>
                      <a:pPr marL="180000" indent="-180000" algn="l">
                        <a:spcBef>
                          <a:spcPts val="600"/>
                        </a:spcBef>
                        <a:buFont typeface="Arial" pitchFamily="34" charset="0"/>
                        <a:buChar char="•"/>
                        <a:defRPr/>
                      </a:pPr>
                      <a:r>
                        <a:rPr lang="fr-CA" sz="1200" b="0" dirty="0">
                          <a:latin typeface="Calibri" pitchFamily="34" charset="0"/>
                          <a:cs typeface="Calibri" pitchFamily="34" charset="0"/>
                        </a:rPr>
                        <a:t>Heures de lever et de coucher du soleil</a:t>
                      </a:r>
                    </a:p>
                    <a:p>
                      <a:pPr marL="180000" indent="-180000" algn="l">
                        <a:spcBef>
                          <a:spcPts val="600"/>
                        </a:spcBef>
                        <a:buFont typeface="Arial" pitchFamily="34" charset="0"/>
                        <a:buChar char="•"/>
                        <a:defRPr/>
                      </a:pPr>
                      <a:r>
                        <a:rPr lang="fr-CA" sz="1200" b="0" dirty="0">
                          <a:latin typeface="Calibri" pitchFamily="34" charset="0"/>
                          <a:cs typeface="Calibri" pitchFamily="34" charset="0"/>
                        </a:rPr>
                        <a:t>Précipitations</a:t>
                      </a:r>
                    </a:p>
                    <a:p>
                      <a:pPr marL="180000" indent="-180000" algn="l">
                        <a:spcBef>
                          <a:spcPts val="600"/>
                        </a:spcBef>
                        <a:buFont typeface="Arial" pitchFamily="34" charset="0"/>
                        <a:buChar char="•"/>
                        <a:defRPr/>
                      </a:pPr>
                      <a:r>
                        <a:rPr lang="fr-CA" sz="1200" b="0" dirty="0">
                          <a:latin typeface="Calibri" pitchFamily="34" charset="0"/>
                          <a:cs typeface="Calibri" pitchFamily="34" charset="0"/>
                        </a:rPr>
                        <a:t>etc.</a:t>
                      </a:r>
                    </a:p>
                  </a:txBody>
                  <a:tcPr anchor="ctr"/>
                </a:tc>
                <a:extLst>
                  <a:ext uri="{0D108BD9-81ED-4DB2-BD59-A6C34878D82A}">
                    <a16:rowId xmlns:a16="http://schemas.microsoft.com/office/drawing/2014/main" val="10000"/>
                  </a:ext>
                </a:extLst>
              </a:tr>
            </a:tbl>
          </a:graphicData>
        </a:graphic>
      </p:graphicFrame>
      <p:pic>
        <p:nvPicPr>
          <p:cNvPr id="7" name="Image 6" descr="Symbole_météo-01.png"/>
          <p:cNvPicPr>
            <a:picLocks noChangeAspect="1"/>
          </p:cNvPicPr>
          <p:nvPr/>
        </p:nvPicPr>
        <p:blipFill>
          <a:blip r:embed="rId7"/>
          <a:stretch>
            <a:fillRect/>
          </a:stretch>
        </p:blipFill>
        <p:spPr>
          <a:xfrm>
            <a:off x="5228913" y="3673"/>
            <a:ext cx="1617099" cy="1617099"/>
          </a:xfrm>
          <a:prstGeom prst="rect">
            <a:avLst/>
          </a:prstGeom>
        </p:spPr>
      </p:pic>
    </p:spTree>
    <p:extLst>
      <p:ext uri="{BB962C8B-B14F-4D97-AF65-F5344CB8AC3E}">
        <p14:creationId xmlns:p14="http://schemas.microsoft.com/office/powerpoint/2010/main" val="3681532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5"/>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1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7"/>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8"/>
</p:tagLst>
</file>

<file path=ppt/tags/tag135.xml><?xml version="1.0" encoding="utf-8"?>
<p:tagLst xmlns:a="http://schemas.openxmlformats.org/drawingml/2006/main" xmlns:r="http://schemas.openxmlformats.org/officeDocument/2006/relationships" xmlns:p="http://schemas.openxmlformats.org/presentationml/2006/main">
  <p:tag name="NUM" val="9"/>
</p:tagLst>
</file>

<file path=ppt/tags/tag136.xml><?xml version="1.0" encoding="utf-8"?>
<p:tagLst xmlns:a="http://schemas.openxmlformats.org/drawingml/2006/main" xmlns:r="http://schemas.openxmlformats.org/officeDocument/2006/relationships" xmlns:p="http://schemas.openxmlformats.org/presentationml/2006/main">
  <p:tag name="NUM" val="10"/>
</p:tagLst>
</file>

<file path=ppt/tags/tag137.xml><?xml version="1.0" encoding="utf-8"?>
<p:tagLst xmlns:a="http://schemas.openxmlformats.org/drawingml/2006/main" xmlns:r="http://schemas.openxmlformats.org/officeDocument/2006/relationships" xmlns:p="http://schemas.openxmlformats.org/presentationml/2006/main">
  <p:tag name="NUM" val="1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6"/>
</p:tagLst>
</file>

<file path=ppt/tags/tag154.xml><?xml version="1.0" encoding="utf-8"?>
<p:tagLst xmlns:a="http://schemas.openxmlformats.org/drawingml/2006/main" xmlns:r="http://schemas.openxmlformats.org/officeDocument/2006/relationships" xmlns:p="http://schemas.openxmlformats.org/presentationml/2006/main">
  <p:tag name="NUM" val="7"/>
</p:tagLst>
</file>

<file path=ppt/tags/tag155.xml><?xml version="1.0" encoding="utf-8"?>
<p:tagLst xmlns:a="http://schemas.openxmlformats.org/drawingml/2006/main" xmlns:r="http://schemas.openxmlformats.org/officeDocument/2006/relationships" xmlns:p="http://schemas.openxmlformats.org/presentationml/2006/main">
  <p:tag name="NUM" val="8"/>
</p:tagLst>
</file>

<file path=ppt/tags/tag156.xml><?xml version="1.0" encoding="utf-8"?>
<p:tagLst xmlns:a="http://schemas.openxmlformats.org/drawingml/2006/main" xmlns:r="http://schemas.openxmlformats.org/officeDocument/2006/relationships" xmlns:p="http://schemas.openxmlformats.org/presentationml/2006/main">
  <p:tag name="NUM" val="9"/>
</p:tagLst>
</file>

<file path=ppt/tags/tag157.xml><?xml version="1.0" encoding="utf-8"?>
<p:tagLst xmlns:a="http://schemas.openxmlformats.org/drawingml/2006/main" xmlns:r="http://schemas.openxmlformats.org/officeDocument/2006/relationships" xmlns:p="http://schemas.openxmlformats.org/presentationml/2006/main">
  <p:tag name="NUM" val="10"/>
</p:tagLst>
</file>

<file path=ppt/tags/tag158.xml><?xml version="1.0" encoding="utf-8"?>
<p:tagLst xmlns:a="http://schemas.openxmlformats.org/drawingml/2006/main" xmlns:r="http://schemas.openxmlformats.org/officeDocument/2006/relationships" xmlns:p="http://schemas.openxmlformats.org/presentationml/2006/main">
  <p:tag name="NUM" val="11"/>
</p:tagLst>
</file>

<file path=ppt/tags/tag159.xml><?xml version="1.0" encoding="utf-8"?>
<p:tagLst xmlns:a="http://schemas.openxmlformats.org/drawingml/2006/main" xmlns:r="http://schemas.openxmlformats.org/officeDocument/2006/relationships" xmlns:p="http://schemas.openxmlformats.org/presentationml/2006/main">
  <p:tag name="NUM" val="1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13"/>
</p:tagLst>
</file>

<file path=ppt/tags/tag161.xml><?xml version="1.0" encoding="utf-8"?>
<p:tagLst xmlns:a="http://schemas.openxmlformats.org/drawingml/2006/main" xmlns:r="http://schemas.openxmlformats.org/officeDocument/2006/relationships" xmlns:p="http://schemas.openxmlformats.org/presentationml/2006/main">
  <p:tag name="NUM" val="14"/>
</p:tagLst>
</file>

<file path=ppt/tags/tag162.xml><?xml version="1.0" encoding="utf-8"?>
<p:tagLst xmlns:a="http://schemas.openxmlformats.org/drawingml/2006/main" xmlns:r="http://schemas.openxmlformats.org/officeDocument/2006/relationships" xmlns:p="http://schemas.openxmlformats.org/presentationml/2006/main">
  <p:tag name="NUM" val="15"/>
</p:tagLst>
</file>

<file path=ppt/tags/tag163.xml><?xml version="1.0" encoding="utf-8"?>
<p:tagLst xmlns:a="http://schemas.openxmlformats.org/drawingml/2006/main" xmlns:r="http://schemas.openxmlformats.org/officeDocument/2006/relationships" xmlns:p="http://schemas.openxmlformats.org/presentationml/2006/main">
  <p:tag name="NUM" val="16"/>
</p:tagLst>
</file>

<file path=ppt/tags/tag164.xml><?xml version="1.0" encoding="utf-8"?>
<p:tagLst xmlns:a="http://schemas.openxmlformats.org/drawingml/2006/main" xmlns:r="http://schemas.openxmlformats.org/officeDocument/2006/relationships" xmlns:p="http://schemas.openxmlformats.org/presentationml/2006/main">
  <p:tag name="NUM" val="17"/>
</p:tagLst>
</file>

<file path=ppt/tags/tag165.xml><?xml version="1.0" encoding="utf-8"?>
<p:tagLst xmlns:a="http://schemas.openxmlformats.org/drawingml/2006/main" xmlns:r="http://schemas.openxmlformats.org/officeDocument/2006/relationships" xmlns:p="http://schemas.openxmlformats.org/presentationml/2006/main">
  <p:tag name="NUM" val="18"/>
</p:tagLst>
</file>

<file path=ppt/tags/tag166.xml><?xml version="1.0" encoding="utf-8"?>
<p:tagLst xmlns:a="http://schemas.openxmlformats.org/drawingml/2006/main" xmlns:r="http://schemas.openxmlformats.org/officeDocument/2006/relationships" xmlns:p="http://schemas.openxmlformats.org/presentationml/2006/main">
  <p:tag name="NUM" val="19"/>
</p:tagLst>
</file>

<file path=ppt/tags/tag167.xml><?xml version="1.0" encoding="utf-8"?>
<p:tagLst xmlns:a="http://schemas.openxmlformats.org/drawingml/2006/main" xmlns:r="http://schemas.openxmlformats.org/officeDocument/2006/relationships" xmlns:p="http://schemas.openxmlformats.org/presentationml/2006/main">
  <p:tag name="NUM" val="20"/>
</p:tagLst>
</file>

<file path=ppt/tags/tag168.xml><?xml version="1.0" encoding="utf-8"?>
<p:tagLst xmlns:a="http://schemas.openxmlformats.org/drawingml/2006/main" xmlns:r="http://schemas.openxmlformats.org/officeDocument/2006/relationships" xmlns:p="http://schemas.openxmlformats.org/presentationml/2006/main">
  <p:tag name="NUM" val="21"/>
</p:tagLst>
</file>

<file path=ppt/tags/tag169.xml><?xml version="1.0" encoding="utf-8"?>
<p:tagLst xmlns:a="http://schemas.openxmlformats.org/drawingml/2006/main" xmlns:r="http://schemas.openxmlformats.org/officeDocument/2006/relationships" xmlns:p="http://schemas.openxmlformats.org/presentationml/2006/main">
  <p:tag name="NUM" val="22"/>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23"/>
</p:tagLst>
</file>

<file path=ppt/tags/tag171.xml><?xml version="1.0" encoding="utf-8"?>
<p:tagLst xmlns:a="http://schemas.openxmlformats.org/drawingml/2006/main" xmlns:r="http://schemas.openxmlformats.org/officeDocument/2006/relationships" xmlns:p="http://schemas.openxmlformats.org/presentationml/2006/main">
  <p:tag name="NUM" val="24"/>
</p:tagLst>
</file>

<file path=ppt/tags/tag172.xml><?xml version="1.0" encoding="utf-8"?>
<p:tagLst xmlns:a="http://schemas.openxmlformats.org/drawingml/2006/main" xmlns:r="http://schemas.openxmlformats.org/officeDocument/2006/relationships" xmlns:p="http://schemas.openxmlformats.org/presentationml/2006/main">
  <p:tag name="NUM" val="25"/>
</p:tagLst>
</file>

<file path=ppt/tags/tag173.xml><?xml version="1.0" encoding="utf-8"?>
<p:tagLst xmlns:a="http://schemas.openxmlformats.org/drawingml/2006/main" xmlns:r="http://schemas.openxmlformats.org/officeDocument/2006/relationships" xmlns:p="http://schemas.openxmlformats.org/presentationml/2006/main">
  <p:tag name="NUM" val="26"/>
</p:tagLst>
</file>

<file path=ppt/tags/tag174.xml><?xml version="1.0" encoding="utf-8"?>
<p:tagLst xmlns:a="http://schemas.openxmlformats.org/drawingml/2006/main" xmlns:r="http://schemas.openxmlformats.org/officeDocument/2006/relationships" xmlns:p="http://schemas.openxmlformats.org/presentationml/2006/main">
  <p:tag name="NUM" val="27"/>
</p:tagLst>
</file>

<file path=ppt/tags/tag175.xml><?xml version="1.0" encoding="utf-8"?>
<p:tagLst xmlns:a="http://schemas.openxmlformats.org/drawingml/2006/main" xmlns:r="http://schemas.openxmlformats.org/officeDocument/2006/relationships" xmlns:p="http://schemas.openxmlformats.org/presentationml/2006/main">
  <p:tag name="NUM" val="28"/>
</p:tagLst>
</file>

<file path=ppt/tags/tag176.xml><?xml version="1.0" encoding="utf-8"?>
<p:tagLst xmlns:a="http://schemas.openxmlformats.org/drawingml/2006/main" xmlns:r="http://schemas.openxmlformats.org/officeDocument/2006/relationships" xmlns:p="http://schemas.openxmlformats.org/presentationml/2006/main">
  <p:tag name="NUM" val="29"/>
</p:tagLst>
</file>

<file path=ppt/tags/tag177.xml><?xml version="1.0" encoding="utf-8"?>
<p:tagLst xmlns:a="http://schemas.openxmlformats.org/drawingml/2006/main" xmlns:r="http://schemas.openxmlformats.org/officeDocument/2006/relationships" xmlns:p="http://schemas.openxmlformats.org/presentationml/2006/main">
  <p:tag name="NUM" val="30"/>
</p:tagLst>
</file>

<file path=ppt/tags/tag178.xml><?xml version="1.0" encoding="utf-8"?>
<p:tagLst xmlns:a="http://schemas.openxmlformats.org/drawingml/2006/main" xmlns:r="http://schemas.openxmlformats.org/officeDocument/2006/relationships" xmlns:p="http://schemas.openxmlformats.org/presentationml/2006/main">
  <p:tag name="NUM" val="31"/>
</p:tagLst>
</file>

<file path=ppt/tags/tag179.xml><?xml version="1.0" encoding="utf-8"?>
<p:tagLst xmlns:a="http://schemas.openxmlformats.org/drawingml/2006/main" xmlns:r="http://schemas.openxmlformats.org/officeDocument/2006/relationships" xmlns:p="http://schemas.openxmlformats.org/presentationml/2006/main">
  <p:tag name="NUM" val="32"/>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33"/>
</p:tagLst>
</file>

<file path=ppt/tags/tag181.xml><?xml version="1.0" encoding="utf-8"?>
<p:tagLst xmlns:a="http://schemas.openxmlformats.org/drawingml/2006/main" xmlns:r="http://schemas.openxmlformats.org/officeDocument/2006/relationships" xmlns:p="http://schemas.openxmlformats.org/presentationml/2006/main">
  <p:tag name="NUM" val="34"/>
</p:tagLst>
</file>

<file path=ppt/tags/tag182.xml><?xml version="1.0" encoding="utf-8"?>
<p:tagLst xmlns:a="http://schemas.openxmlformats.org/drawingml/2006/main" xmlns:r="http://schemas.openxmlformats.org/officeDocument/2006/relationships" xmlns:p="http://schemas.openxmlformats.org/presentationml/2006/main">
  <p:tag name="NUM" val="35"/>
</p:tagLst>
</file>

<file path=ppt/tags/tag183.xml><?xml version="1.0" encoding="utf-8"?>
<p:tagLst xmlns:a="http://schemas.openxmlformats.org/drawingml/2006/main" xmlns:r="http://schemas.openxmlformats.org/officeDocument/2006/relationships" xmlns:p="http://schemas.openxmlformats.org/presentationml/2006/main">
  <p:tag name="NUM" val="36"/>
</p:tagLst>
</file>

<file path=ppt/tags/tag184.xml><?xml version="1.0" encoding="utf-8"?>
<p:tagLst xmlns:a="http://schemas.openxmlformats.org/drawingml/2006/main" xmlns:r="http://schemas.openxmlformats.org/officeDocument/2006/relationships" xmlns:p="http://schemas.openxmlformats.org/presentationml/2006/main">
  <p:tag name="NUM" val="37"/>
</p:tagLst>
</file>

<file path=ppt/tags/tag185.xml><?xml version="1.0" encoding="utf-8"?>
<p:tagLst xmlns:a="http://schemas.openxmlformats.org/drawingml/2006/main" xmlns:r="http://schemas.openxmlformats.org/officeDocument/2006/relationships" xmlns:p="http://schemas.openxmlformats.org/presentationml/2006/main">
  <p:tag name="NUM" val="38"/>
</p:tagLst>
</file>

<file path=ppt/tags/tag186.xml><?xml version="1.0" encoding="utf-8"?>
<p:tagLst xmlns:a="http://schemas.openxmlformats.org/drawingml/2006/main" xmlns:r="http://schemas.openxmlformats.org/officeDocument/2006/relationships" xmlns:p="http://schemas.openxmlformats.org/presentationml/2006/main">
  <p:tag name="NUM" val="39"/>
</p:tagLst>
</file>

<file path=ppt/tags/tag187.xml><?xml version="1.0" encoding="utf-8"?>
<p:tagLst xmlns:a="http://schemas.openxmlformats.org/drawingml/2006/main" xmlns:r="http://schemas.openxmlformats.org/officeDocument/2006/relationships" xmlns:p="http://schemas.openxmlformats.org/presentationml/2006/main">
  <p:tag name="NUM" val="40"/>
</p:tagLst>
</file>

<file path=ppt/tags/tag188.xml><?xml version="1.0" encoding="utf-8"?>
<p:tagLst xmlns:a="http://schemas.openxmlformats.org/drawingml/2006/main" xmlns:r="http://schemas.openxmlformats.org/officeDocument/2006/relationships" xmlns:p="http://schemas.openxmlformats.org/presentationml/2006/main">
  <p:tag name="NUM" val="41"/>
</p:tagLst>
</file>

<file path=ppt/tags/tag189.xml><?xml version="1.0" encoding="utf-8"?>
<p:tagLst xmlns:a="http://schemas.openxmlformats.org/drawingml/2006/main" xmlns:r="http://schemas.openxmlformats.org/officeDocument/2006/relationships" xmlns:p="http://schemas.openxmlformats.org/presentationml/2006/main">
  <p:tag name="NUM" val="42"/>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43"/>
</p:tagLst>
</file>

<file path=ppt/tags/tag191.xml><?xml version="1.0" encoding="utf-8"?>
<p:tagLst xmlns:a="http://schemas.openxmlformats.org/drawingml/2006/main" xmlns:r="http://schemas.openxmlformats.org/officeDocument/2006/relationships" xmlns:p="http://schemas.openxmlformats.org/presentationml/2006/main">
  <p:tag name="NUM" val="44"/>
</p:tagLst>
</file>

<file path=ppt/tags/tag192.xml><?xml version="1.0" encoding="utf-8"?>
<p:tagLst xmlns:a="http://schemas.openxmlformats.org/drawingml/2006/main" xmlns:r="http://schemas.openxmlformats.org/officeDocument/2006/relationships" xmlns:p="http://schemas.openxmlformats.org/presentationml/2006/main">
  <p:tag name="NUM" val="45"/>
</p:tagLst>
</file>

<file path=ppt/tags/tag193.xml><?xml version="1.0" encoding="utf-8"?>
<p:tagLst xmlns:a="http://schemas.openxmlformats.org/drawingml/2006/main" xmlns:r="http://schemas.openxmlformats.org/officeDocument/2006/relationships" xmlns:p="http://schemas.openxmlformats.org/presentationml/2006/main">
  <p:tag name="NUM" val="46"/>
</p:tagLst>
</file>

<file path=ppt/tags/tag194.xml><?xml version="1.0" encoding="utf-8"?>
<p:tagLst xmlns:a="http://schemas.openxmlformats.org/drawingml/2006/main" xmlns:r="http://schemas.openxmlformats.org/officeDocument/2006/relationships" xmlns:p="http://schemas.openxmlformats.org/presentationml/2006/main">
  <p:tag name="NUM" val="47"/>
</p:tagLst>
</file>

<file path=ppt/tags/tag195.xml><?xml version="1.0" encoding="utf-8"?>
<p:tagLst xmlns:a="http://schemas.openxmlformats.org/drawingml/2006/main" xmlns:r="http://schemas.openxmlformats.org/officeDocument/2006/relationships" xmlns:p="http://schemas.openxmlformats.org/presentationml/2006/main">
  <p:tag name="NUM" val="48"/>
</p:tagLst>
</file>

<file path=ppt/tags/tag196.xml><?xml version="1.0" encoding="utf-8"?>
<p:tagLst xmlns:a="http://schemas.openxmlformats.org/drawingml/2006/main" xmlns:r="http://schemas.openxmlformats.org/officeDocument/2006/relationships" xmlns:p="http://schemas.openxmlformats.org/presentationml/2006/main">
  <p:tag name="NUM" val="49"/>
</p:tagLst>
</file>

<file path=ppt/tags/tag197.xml><?xml version="1.0" encoding="utf-8"?>
<p:tagLst xmlns:a="http://schemas.openxmlformats.org/drawingml/2006/main" xmlns:r="http://schemas.openxmlformats.org/officeDocument/2006/relationships" xmlns:p="http://schemas.openxmlformats.org/presentationml/2006/main">
  <p:tag name="NUM" val="50"/>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7"/>
</p:tagLst>
</file>

<file path=ppt/tags/tag205.xml><?xml version="1.0" encoding="utf-8"?>
<p:tagLst xmlns:a="http://schemas.openxmlformats.org/drawingml/2006/main" xmlns:r="http://schemas.openxmlformats.org/officeDocument/2006/relationships" xmlns:p="http://schemas.openxmlformats.org/presentationml/2006/main">
  <p:tag name="NUM" val="8"/>
</p:tagLst>
</file>

<file path=ppt/tags/tag206.xml><?xml version="1.0" encoding="utf-8"?>
<p:tagLst xmlns:a="http://schemas.openxmlformats.org/drawingml/2006/main" xmlns:r="http://schemas.openxmlformats.org/officeDocument/2006/relationships" xmlns:p="http://schemas.openxmlformats.org/presentationml/2006/main">
  <p:tag name="NUM" val="9"/>
</p:tagLst>
</file>

<file path=ppt/tags/tag207.xml><?xml version="1.0" encoding="utf-8"?>
<p:tagLst xmlns:a="http://schemas.openxmlformats.org/drawingml/2006/main" xmlns:r="http://schemas.openxmlformats.org/officeDocument/2006/relationships" xmlns:p="http://schemas.openxmlformats.org/presentationml/2006/main">
  <p:tag name="NUM" val="10"/>
</p:tagLst>
</file>

<file path=ppt/tags/tag208.xml><?xml version="1.0" encoding="utf-8"?>
<p:tagLst xmlns:a="http://schemas.openxmlformats.org/drawingml/2006/main" xmlns:r="http://schemas.openxmlformats.org/officeDocument/2006/relationships" xmlns:p="http://schemas.openxmlformats.org/presentationml/2006/main">
  <p:tag name="NUM" val="11"/>
</p:tagLst>
</file>

<file path=ppt/tags/tag209.xml><?xml version="1.0" encoding="utf-8"?>
<p:tagLst xmlns:a="http://schemas.openxmlformats.org/drawingml/2006/main" xmlns:r="http://schemas.openxmlformats.org/officeDocument/2006/relationships" xmlns:p="http://schemas.openxmlformats.org/presentationml/2006/main">
  <p:tag name="NUM" val="14"/>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10.xml><?xml version="1.0" encoding="utf-8"?>
<p:tagLst xmlns:a="http://schemas.openxmlformats.org/drawingml/2006/main" xmlns:r="http://schemas.openxmlformats.org/officeDocument/2006/relationships" xmlns:p="http://schemas.openxmlformats.org/presentationml/2006/main">
  <p:tag name="NUM" val="15"/>
</p:tagLst>
</file>

<file path=ppt/tags/tag211.xml><?xml version="1.0" encoding="utf-8"?>
<p:tagLst xmlns:a="http://schemas.openxmlformats.org/drawingml/2006/main" xmlns:r="http://schemas.openxmlformats.org/officeDocument/2006/relationships" xmlns:p="http://schemas.openxmlformats.org/presentationml/2006/main">
  <p:tag name="NUM" val="16"/>
</p:tagLst>
</file>

<file path=ppt/tags/tag212.xml><?xml version="1.0" encoding="utf-8"?>
<p:tagLst xmlns:a="http://schemas.openxmlformats.org/drawingml/2006/main" xmlns:r="http://schemas.openxmlformats.org/officeDocument/2006/relationships" xmlns:p="http://schemas.openxmlformats.org/presentationml/2006/main">
  <p:tag name="NUM" val="17"/>
</p:tagLst>
</file>

<file path=ppt/tags/tag213.xml><?xml version="1.0" encoding="utf-8"?>
<p:tagLst xmlns:a="http://schemas.openxmlformats.org/drawingml/2006/main" xmlns:r="http://schemas.openxmlformats.org/officeDocument/2006/relationships" xmlns:p="http://schemas.openxmlformats.org/presentationml/2006/main">
  <p:tag name="NUM" val="18"/>
</p:tagLst>
</file>

<file path=ppt/tags/tag214.xml><?xml version="1.0" encoding="utf-8"?>
<p:tagLst xmlns:a="http://schemas.openxmlformats.org/drawingml/2006/main" xmlns:r="http://schemas.openxmlformats.org/officeDocument/2006/relationships" xmlns:p="http://schemas.openxmlformats.org/presentationml/2006/main">
  <p:tag name="NUM" val="19"/>
</p:tagLst>
</file>

<file path=ppt/tags/tag215.xml><?xml version="1.0" encoding="utf-8"?>
<p:tagLst xmlns:a="http://schemas.openxmlformats.org/drawingml/2006/main" xmlns:r="http://schemas.openxmlformats.org/officeDocument/2006/relationships" xmlns:p="http://schemas.openxmlformats.org/presentationml/2006/main">
  <p:tag name="NUM" val="20"/>
</p:tagLst>
</file>

<file path=ppt/tags/tag216.xml><?xml version="1.0" encoding="utf-8"?>
<p:tagLst xmlns:a="http://schemas.openxmlformats.org/drawingml/2006/main" xmlns:r="http://schemas.openxmlformats.org/officeDocument/2006/relationships" xmlns:p="http://schemas.openxmlformats.org/presentationml/2006/main">
  <p:tag name="NUM" val="21"/>
</p:tagLst>
</file>

<file path=ppt/tags/tag217.xml><?xml version="1.0" encoding="utf-8"?>
<p:tagLst xmlns:a="http://schemas.openxmlformats.org/drawingml/2006/main" xmlns:r="http://schemas.openxmlformats.org/officeDocument/2006/relationships" xmlns:p="http://schemas.openxmlformats.org/presentationml/2006/main">
  <p:tag name="NUM" val="22"/>
</p:tagLst>
</file>

<file path=ppt/tags/tag218.xml><?xml version="1.0" encoding="utf-8"?>
<p:tagLst xmlns:a="http://schemas.openxmlformats.org/drawingml/2006/main" xmlns:r="http://schemas.openxmlformats.org/officeDocument/2006/relationships" xmlns:p="http://schemas.openxmlformats.org/presentationml/2006/main">
  <p:tag name="NUM" val="23"/>
</p:tagLst>
</file>

<file path=ppt/tags/tag219.xml><?xml version="1.0" encoding="utf-8"?>
<p:tagLst xmlns:a="http://schemas.openxmlformats.org/drawingml/2006/main" xmlns:r="http://schemas.openxmlformats.org/officeDocument/2006/relationships" xmlns:p="http://schemas.openxmlformats.org/presentationml/2006/main">
  <p:tag name="NUM" val="24"/>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25"/>
</p:tagLst>
</file>

<file path=ppt/tags/tag221.xml><?xml version="1.0" encoding="utf-8"?>
<p:tagLst xmlns:a="http://schemas.openxmlformats.org/drawingml/2006/main" xmlns:r="http://schemas.openxmlformats.org/officeDocument/2006/relationships" xmlns:p="http://schemas.openxmlformats.org/presentationml/2006/main">
  <p:tag name="NUM" val="26"/>
</p:tagLst>
</file>

<file path=ppt/tags/tag222.xml><?xml version="1.0" encoding="utf-8"?>
<p:tagLst xmlns:a="http://schemas.openxmlformats.org/drawingml/2006/main" xmlns:r="http://schemas.openxmlformats.org/officeDocument/2006/relationships" xmlns:p="http://schemas.openxmlformats.org/presentationml/2006/main">
  <p:tag name="NUM" val="27"/>
</p:tagLst>
</file>

<file path=ppt/tags/tag223.xml><?xml version="1.0" encoding="utf-8"?>
<p:tagLst xmlns:a="http://schemas.openxmlformats.org/drawingml/2006/main" xmlns:r="http://schemas.openxmlformats.org/officeDocument/2006/relationships" xmlns:p="http://schemas.openxmlformats.org/presentationml/2006/main">
  <p:tag name="NUM" val="28"/>
</p:tagLst>
</file>

<file path=ppt/tags/tag224.xml><?xml version="1.0" encoding="utf-8"?>
<p:tagLst xmlns:a="http://schemas.openxmlformats.org/drawingml/2006/main" xmlns:r="http://schemas.openxmlformats.org/officeDocument/2006/relationships" xmlns:p="http://schemas.openxmlformats.org/presentationml/2006/main">
  <p:tag name="NUM" val="29"/>
</p:tagLst>
</file>

<file path=ppt/tags/tag225.xml><?xml version="1.0" encoding="utf-8"?>
<p:tagLst xmlns:a="http://schemas.openxmlformats.org/drawingml/2006/main" xmlns:r="http://schemas.openxmlformats.org/officeDocument/2006/relationships" xmlns:p="http://schemas.openxmlformats.org/presentationml/2006/main">
  <p:tag name="NUM" val="30"/>
</p:tagLst>
</file>

<file path=ppt/tags/tag226.xml><?xml version="1.0" encoding="utf-8"?>
<p:tagLst xmlns:a="http://schemas.openxmlformats.org/drawingml/2006/main" xmlns:r="http://schemas.openxmlformats.org/officeDocument/2006/relationships" xmlns:p="http://schemas.openxmlformats.org/presentationml/2006/main">
  <p:tag name="NUM" val="4"/>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7"/>
</p:tagLst>
</file>

<file path=ppt/tags/tag234.xml><?xml version="1.0" encoding="utf-8"?>
<p:tagLst xmlns:a="http://schemas.openxmlformats.org/drawingml/2006/main" xmlns:r="http://schemas.openxmlformats.org/officeDocument/2006/relationships" xmlns:p="http://schemas.openxmlformats.org/presentationml/2006/main">
  <p:tag name="NUM" val="8"/>
</p:tagLst>
</file>

<file path=ppt/tags/tag235.xml><?xml version="1.0" encoding="utf-8"?>
<p:tagLst xmlns:a="http://schemas.openxmlformats.org/drawingml/2006/main" xmlns:r="http://schemas.openxmlformats.org/officeDocument/2006/relationships" xmlns:p="http://schemas.openxmlformats.org/presentationml/2006/main">
  <p:tag name="NUM" val="9"/>
</p:tagLst>
</file>

<file path=ppt/tags/tag236.xml><?xml version="1.0" encoding="utf-8"?>
<p:tagLst xmlns:a="http://schemas.openxmlformats.org/drawingml/2006/main" xmlns:r="http://schemas.openxmlformats.org/officeDocument/2006/relationships" xmlns:p="http://schemas.openxmlformats.org/presentationml/2006/main">
  <p:tag name="NUM" val="12"/>
</p:tagLst>
</file>

<file path=ppt/tags/tag237.xml><?xml version="1.0" encoding="utf-8"?>
<p:tagLst xmlns:a="http://schemas.openxmlformats.org/drawingml/2006/main" xmlns:r="http://schemas.openxmlformats.org/officeDocument/2006/relationships" xmlns:p="http://schemas.openxmlformats.org/presentationml/2006/main">
  <p:tag name="NUM" val="13"/>
</p:tagLst>
</file>

<file path=ppt/tags/tag238.xml><?xml version="1.0" encoding="utf-8"?>
<p:tagLst xmlns:a="http://schemas.openxmlformats.org/drawingml/2006/main" xmlns:r="http://schemas.openxmlformats.org/officeDocument/2006/relationships" xmlns:p="http://schemas.openxmlformats.org/presentationml/2006/main">
  <p:tag name="NUM" val="14"/>
</p:tagLst>
</file>

<file path=ppt/tags/tag239.xml><?xml version="1.0" encoding="utf-8"?>
<p:tagLst xmlns:a="http://schemas.openxmlformats.org/drawingml/2006/main" xmlns:r="http://schemas.openxmlformats.org/officeDocument/2006/relationships" xmlns:p="http://schemas.openxmlformats.org/presentationml/2006/main">
  <p:tag name="NUM" val="15"/>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40.xml><?xml version="1.0" encoding="utf-8"?>
<p:tagLst xmlns:a="http://schemas.openxmlformats.org/drawingml/2006/main" xmlns:r="http://schemas.openxmlformats.org/officeDocument/2006/relationships" xmlns:p="http://schemas.openxmlformats.org/presentationml/2006/main">
  <p:tag name="NUM" val="16"/>
</p:tagLst>
</file>

<file path=ppt/tags/tag241.xml><?xml version="1.0" encoding="utf-8"?>
<p:tagLst xmlns:a="http://schemas.openxmlformats.org/drawingml/2006/main" xmlns:r="http://schemas.openxmlformats.org/officeDocument/2006/relationships" xmlns:p="http://schemas.openxmlformats.org/presentationml/2006/main">
  <p:tag name="NUM" val="17"/>
</p:tagLst>
</file>

<file path=ppt/tags/tag242.xml><?xml version="1.0" encoding="utf-8"?>
<p:tagLst xmlns:a="http://schemas.openxmlformats.org/drawingml/2006/main" xmlns:r="http://schemas.openxmlformats.org/officeDocument/2006/relationships" xmlns:p="http://schemas.openxmlformats.org/presentationml/2006/main">
  <p:tag name="NUM" val="18"/>
</p:tagLst>
</file>

<file path=ppt/tags/tag243.xml><?xml version="1.0" encoding="utf-8"?>
<p:tagLst xmlns:a="http://schemas.openxmlformats.org/drawingml/2006/main" xmlns:r="http://schemas.openxmlformats.org/officeDocument/2006/relationships" xmlns:p="http://schemas.openxmlformats.org/presentationml/2006/main">
  <p:tag name="NUM" val="19"/>
</p:tagLst>
</file>

<file path=ppt/tags/tag244.xml><?xml version="1.0" encoding="utf-8"?>
<p:tagLst xmlns:a="http://schemas.openxmlformats.org/drawingml/2006/main" xmlns:r="http://schemas.openxmlformats.org/officeDocument/2006/relationships" xmlns:p="http://schemas.openxmlformats.org/presentationml/2006/main">
  <p:tag name="NUM" val="20"/>
</p:tagLst>
</file>

<file path=ppt/tags/tag245.xml><?xml version="1.0" encoding="utf-8"?>
<p:tagLst xmlns:a="http://schemas.openxmlformats.org/drawingml/2006/main" xmlns:r="http://schemas.openxmlformats.org/officeDocument/2006/relationships" xmlns:p="http://schemas.openxmlformats.org/presentationml/2006/main">
  <p:tag name="NUM" val="21"/>
</p:tagLst>
</file>

<file path=ppt/tags/tag246.xml><?xml version="1.0" encoding="utf-8"?>
<p:tagLst xmlns:a="http://schemas.openxmlformats.org/drawingml/2006/main" xmlns:r="http://schemas.openxmlformats.org/officeDocument/2006/relationships" xmlns:p="http://schemas.openxmlformats.org/presentationml/2006/main">
  <p:tag name="NUM" val="22"/>
</p:tagLst>
</file>

<file path=ppt/tags/tag247.xml><?xml version="1.0" encoding="utf-8"?>
<p:tagLst xmlns:a="http://schemas.openxmlformats.org/drawingml/2006/main" xmlns:r="http://schemas.openxmlformats.org/officeDocument/2006/relationships" xmlns:p="http://schemas.openxmlformats.org/presentationml/2006/main">
  <p:tag name="NUM" val="23"/>
</p:tagLst>
</file>

<file path=ppt/tags/tag248.xml><?xml version="1.0" encoding="utf-8"?>
<p:tagLst xmlns:a="http://schemas.openxmlformats.org/drawingml/2006/main" xmlns:r="http://schemas.openxmlformats.org/officeDocument/2006/relationships" xmlns:p="http://schemas.openxmlformats.org/presentationml/2006/main">
  <p:tag name="NUM" val="4"/>
</p:tagLst>
</file>

<file path=ppt/tags/tag249.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2"/>
</p:tagLst>
</file>

<file path=ppt/tags/tag251.xml><?xml version="1.0" encoding="utf-8"?>
<p:tagLst xmlns:a="http://schemas.openxmlformats.org/drawingml/2006/main" xmlns:r="http://schemas.openxmlformats.org/officeDocument/2006/relationships" xmlns:p="http://schemas.openxmlformats.org/presentationml/2006/main">
  <p:tag name="NUM" val="3"/>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60.xml><?xml version="1.0" encoding="utf-8"?>
<p:tagLst xmlns:a="http://schemas.openxmlformats.org/drawingml/2006/main" xmlns:r="http://schemas.openxmlformats.org/officeDocument/2006/relationships" xmlns:p="http://schemas.openxmlformats.org/presentationml/2006/main">
  <p:tag name="NUM" val="2"/>
</p:tagLst>
</file>

<file path=ppt/tags/tag261.xml><?xml version="1.0" encoding="utf-8"?>
<p:tagLst xmlns:a="http://schemas.openxmlformats.org/drawingml/2006/main" xmlns:r="http://schemas.openxmlformats.org/officeDocument/2006/relationships" xmlns:p="http://schemas.openxmlformats.org/presentationml/2006/main">
  <p:tag name="NUM" val="3"/>
</p:tagLst>
</file>

<file path=ppt/tags/tag262.xml><?xml version="1.0" encoding="utf-8"?>
<p:tagLst xmlns:a="http://schemas.openxmlformats.org/drawingml/2006/main" xmlns:r="http://schemas.openxmlformats.org/officeDocument/2006/relationships" xmlns:p="http://schemas.openxmlformats.org/presentationml/2006/main">
  <p:tag name="NUM" val="4"/>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6"/>
</p:tagLst>
</file>

<file path=ppt/tags/tag268.xml><?xml version="1.0" encoding="utf-8"?>
<p:tagLst xmlns:a="http://schemas.openxmlformats.org/drawingml/2006/main" xmlns:r="http://schemas.openxmlformats.org/officeDocument/2006/relationships" xmlns:p="http://schemas.openxmlformats.org/presentationml/2006/main">
  <p:tag name="NUM" val="7"/>
</p:tagLst>
</file>

<file path=ppt/tags/tag269.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9"/>
</p:tagLst>
</file>

<file path=ppt/tags/tag271.xml><?xml version="1.0" encoding="utf-8"?>
<p:tagLst xmlns:a="http://schemas.openxmlformats.org/drawingml/2006/main" xmlns:r="http://schemas.openxmlformats.org/officeDocument/2006/relationships" xmlns:p="http://schemas.openxmlformats.org/presentationml/2006/main">
  <p:tag name="NUM" val="10"/>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5"/>
</p:tagLst>
</file>

<file path=ppt/tags/tag277.xml><?xml version="1.0" encoding="utf-8"?>
<p:tagLst xmlns:a="http://schemas.openxmlformats.org/drawingml/2006/main" xmlns:r="http://schemas.openxmlformats.org/officeDocument/2006/relationships" xmlns:p="http://schemas.openxmlformats.org/presentationml/2006/main">
  <p:tag name="NUM" val="6"/>
</p:tagLst>
</file>

<file path=ppt/tags/tag278.xml><?xml version="1.0" encoding="utf-8"?>
<p:tagLst xmlns:a="http://schemas.openxmlformats.org/drawingml/2006/main" xmlns:r="http://schemas.openxmlformats.org/officeDocument/2006/relationships" xmlns:p="http://schemas.openxmlformats.org/presentationml/2006/main">
  <p:tag name="NUM" val="7"/>
</p:tagLst>
</file>

<file path=ppt/tags/tag279.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9"/>
</p:tagLst>
</file>

<file path=ppt/tags/tag281.xml><?xml version="1.0" encoding="utf-8"?>
<p:tagLst xmlns:a="http://schemas.openxmlformats.org/drawingml/2006/main" xmlns:r="http://schemas.openxmlformats.org/officeDocument/2006/relationships" xmlns:p="http://schemas.openxmlformats.org/presentationml/2006/main">
  <p:tag name="NUM" val="10"/>
</p:tagLst>
</file>

<file path=ppt/tags/tag282.xml><?xml version="1.0" encoding="utf-8"?>
<p:tagLst xmlns:a="http://schemas.openxmlformats.org/drawingml/2006/main" xmlns:r="http://schemas.openxmlformats.org/officeDocument/2006/relationships" xmlns:p="http://schemas.openxmlformats.org/presentationml/2006/main">
  <p:tag name="NUM" val="11"/>
</p:tagLst>
</file>

<file path=ppt/tags/tag283.xml><?xml version="1.0" encoding="utf-8"?>
<p:tagLst xmlns:a="http://schemas.openxmlformats.org/drawingml/2006/main" xmlns:r="http://schemas.openxmlformats.org/officeDocument/2006/relationships" xmlns:p="http://schemas.openxmlformats.org/presentationml/2006/main">
  <p:tag name="NUM" val="12"/>
</p:tagLst>
</file>

<file path=ppt/tags/tag284.xml><?xml version="1.0" encoding="utf-8"?>
<p:tagLst xmlns:a="http://schemas.openxmlformats.org/drawingml/2006/main" xmlns:r="http://schemas.openxmlformats.org/officeDocument/2006/relationships" xmlns:p="http://schemas.openxmlformats.org/presentationml/2006/main">
  <p:tag name="NUM" val="13"/>
</p:tagLst>
</file>

<file path=ppt/tags/tag285.xml><?xml version="1.0" encoding="utf-8"?>
<p:tagLst xmlns:a="http://schemas.openxmlformats.org/drawingml/2006/main" xmlns:r="http://schemas.openxmlformats.org/officeDocument/2006/relationships" xmlns:p="http://schemas.openxmlformats.org/presentationml/2006/main">
  <p:tag name="NUM" val="14"/>
</p:tagLst>
</file>

<file path=ppt/tags/tag286.xml><?xml version="1.0" encoding="utf-8"?>
<p:tagLst xmlns:a="http://schemas.openxmlformats.org/drawingml/2006/main" xmlns:r="http://schemas.openxmlformats.org/officeDocument/2006/relationships" xmlns:p="http://schemas.openxmlformats.org/presentationml/2006/main">
  <p:tag name="NUM" val="15"/>
</p:tagLst>
</file>

<file path=ppt/tags/tag287.xml><?xml version="1.0" encoding="utf-8"?>
<p:tagLst xmlns:a="http://schemas.openxmlformats.org/drawingml/2006/main" xmlns:r="http://schemas.openxmlformats.org/officeDocument/2006/relationships" xmlns:p="http://schemas.openxmlformats.org/presentationml/2006/main">
  <p:tag name="NUM" val="16"/>
</p:tagLst>
</file>

<file path=ppt/tags/tag288.xml><?xml version="1.0" encoding="utf-8"?>
<p:tagLst xmlns:a="http://schemas.openxmlformats.org/drawingml/2006/main" xmlns:r="http://schemas.openxmlformats.org/officeDocument/2006/relationships" xmlns:p="http://schemas.openxmlformats.org/presentationml/2006/main">
  <p:tag name="NUM" val="17"/>
</p:tagLst>
</file>

<file path=ppt/tags/tag289.xml><?xml version="1.0" encoding="utf-8"?>
<p:tagLst xmlns:a="http://schemas.openxmlformats.org/drawingml/2006/main" xmlns:r="http://schemas.openxmlformats.org/officeDocument/2006/relationships" xmlns:p="http://schemas.openxmlformats.org/presentationml/2006/main">
  <p:tag name="NUM" val="18"/>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19"/>
</p:tagLst>
</file>

<file path=ppt/tags/tag291.xml><?xml version="1.0" encoding="utf-8"?>
<p:tagLst xmlns:a="http://schemas.openxmlformats.org/drawingml/2006/main" xmlns:r="http://schemas.openxmlformats.org/officeDocument/2006/relationships" xmlns:p="http://schemas.openxmlformats.org/presentationml/2006/main">
  <p:tag name="NUM" val="20"/>
</p:tagLst>
</file>

<file path=ppt/tags/tag292.xml><?xml version="1.0" encoding="utf-8"?>
<p:tagLst xmlns:a="http://schemas.openxmlformats.org/drawingml/2006/main" xmlns:r="http://schemas.openxmlformats.org/officeDocument/2006/relationships" xmlns:p="http://schemas.openxmlformats.org/presentationml/2006/main">
  <p:tag name="NUM" val="21"/>
</p:tagLst>
</file>

<file path=ppt/tags/tag293.xml><?xml version="1.0" encoding="utf-8"?>
<p:tagLst xmlns:a="http://schemas.openxmlformats.org/drawingml/2006/main" xmlns:r="http://schemas.openxmlformats.org/officeDocument/2006/relationships" xmlns:p="http://schemas.openxmlformats.org/presentationml/2006/main">
  <p:tag name="NUM" val="22"/>
</p:tagLst>
</file>

<file path=ppt/tags/tag294.xml><?xml version="1.0" encoding="utf-8"?>
<p:tagLst xmlns:a="http://schemas.openxmlformats.org/drawingml/2006/main" xmlns:r="http://schemas.openxmlformats.org/officeDocument/2006/relationships" xmlns:p="http://schemas.openxmlformats.org/presentationml/2006/main">
  <p:tag name="NUM" val="23"/>
</p:tagLst>
</file>

<file path=ppt/tags/tag295.xml><?xml version="1.0" encoding="utf-8"?>
<p:tagLst xmlns:a="http://schemas.openxmlformats.org/drawingml/2006/main" xmlns:r="http://schemas.openxmlformats.org/officeDocument/2006/relationships" xmlns:p="http://schemas.openxmlformats.org/presentationml/2006/main">
  <p:tag name="NUM" val="24"/>
</p:tagLst>
</file>

<file path=ppt/tags/tag296.xml><?xml version="1.0" encoding="utf-8"?>
<p:tagLst xmlns:a="http://schemas.openxmlformats.org/drawingml/2006/main" xmlns:r="http://schemas.openxmlformats.org/officeDocument/2006/relationships" xmlns:p="http://schemas.openxmlformats.org/presentationml/2006/main">
  <p:tag name="NUM" val="25"/>
</p:tagLst>
</file>

<file path=ppt/tags/tag297.xml><?xml version="1.0" encoding="utf-8"?>
<p:tagLst xmlns:a="http://schemas.openxmlformats.org/drawingml/2006/main" xmlns:r="http://schemas.openxmlformats.org/officeDocument/2006/relationships" xmlns:p="http://schemas.openxmlformats.org/presentationml/2006/main">
  <p:tag name="NUM" val="26"/>
</p:tagLst>
</file>

<file path=ppt/tags/tag298.xml><?xml version="1.0" encoding="utf-8"?>
<p:tagLst xmlns:a="http://schemas.openxmlformats.org/drawingml/2006/main" xmlns:r="http://schemas.openxmlformats.org/officeDocument/2006/relationships" xmlns:p="http://schemas.openxmlformats.org/presentationml/2006/main">
  <p:tag name="NUM" val="27"/>
</p:tagLst>
</file>

<file path=ppt/tags/tag299.xml><?xml version="1.0" encoding="utf-8"?>
<p:tagLst xmlns:a="http://schemas.openxmlformats.org/drawingml/2006/main" xmlns:r="http://schemas.openxmlformats.org/officeDocument/2006/relationships" xmlns:p="http://schemas.openxmlformats.org/presentationml/2006/main">
  <p:tag name="NUM" val="2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00.xml><?xml version="1.0" encoding="utf-8"?>
<p:tagLst xmlns:a="http://schemas.openxmlformats.org/drawingml/2006/main" xmlns:r="http://schemas.openxmlformats.org/officeDocument/2006/relationships" xmlns:p="http://schemas.openxmlformats.org/presentationml/2006/main">
  <p:tag name="NUM" val="29"/>
</p:tagLst>
</file>

<file path=ppt/tags/tag301.xml><?xml version="1.0" encoding="utf-8"?>
<p:tagLst xmlns:a="http://schemas.openxmlformats.org/drawingml/2006/main" xmlns:r="http://schemas.openxmlformats.org/officeDocument/2006/relationships" xmlns:p="http://schemas.openxmlformats.org/presentationml/2006/main">
  <p:tag name="NUM" val="30"/>
</p:tagLst>
</file>

<file path=ppt/tags/tag302.xml><?xml version="1.0" encoding="utf-8"?>
<p:tagLst xmlns:a="http://schemas.openxmlformats.org/drawingml/2006/main" xmlns:r="http://schemas.openxmlformats.org/officeDocument/2006/relationships" xmlns:p="http://schemas.openxmlformats.org/presentationml/2006/main">
  <p:tag name="NUM" val="31"/>
</p:tagLst>
</file>

<file path=ppt/tags/tag303.xml><?xml version="1.0" encoding="utf-8"?>
<p:tagLst xmlns:a="http://schemas.openxmlformats.org/drawingml/2006/main" xmlns:r="http://schemas.openxmlformats.org/officeDocument/2006/relationships" xmlns:p="http://schemas.openxmlformats.org/presentationml/2006/main">
  <p:tag name="NUM" val="32"/>
</p:tagLst>
</file>

<file path=ppt/tags/tag304.xml><?xml version="1.0" encoding="utf-8"?>
<p:tagLst xmlns:a="http://schemas.openxmlformats.org/drawingml/2006/main" xmlns:r="http://schemas.openxmlformats.org/officeDocument/2006/relationships" xmlns:p="http://schemas.openxmlformats.org/presentationml/2006/main">
  <p:tag name="NUM" val="33"/>
</p:tagLst>
</file>

<file path=ppt/tags/tag305.xml><?xml version="1.0" encoding="utf-8"?>
<p:tagLst xmlns:a="http://schemas.openxmlformats.org/drawingml/2006/main" xmlns:r="http://schemas.openxmlformats.org/officeDocument/2006/relationships" xmlns:p="http://schemas.openxmlformats.org/presentationml/2006/main">
  <p:tag name="NUM" val="34"/>
</p:tagLst>
</file>

<file path=ppt/tags/tag306.xml><?xml version="1.0" encoding="utf-8"?>
<p:tagLst xmlns:a="http://schemas.openxmlformats.org/drawingml/2006/main" xmlns:r="http://schemas.openxmlformats.org/officeDocument/2006/relationships" xmlns:p="http://schemas.openxmlformats.org/presentationml/2006/main">
  <p:tag name="NUM" val="35"/>
</p:tagLst>
</file>

<file path=ppt/tags/tag307.xml><?xml version="1.0" encoding="utf-8"?>
<p:tagLst xmlns:a="http://schemas.openxmlformats.org/drawingml/2006/main" xmlns:r="http://schemas.openxmlformats.org/officeDocument/2006/relationships" xmlns:p="http://schemas.openxmlformats.org/presentationml/2006/main">
  <p:tag name="NUM" val="36"/>
</p:tagLst>
</file>

<file path=ppt/tags/tag308.xml><?xml version="1.0" encoding="utf-8"?>
<p:tagLst xmlns:a="http://schemas.openxmlformats.org/drawingml/2006/main" xmlns:r="http://schemas.openxmlformats.org/officeDocument/2006/relationships" xmlns:p="http://schemas.openxmlformats.org/presentationml/2006/main">
  <p:tag name="NUM" val="37"/>
</p:tagLst>
</file>

<file path=ppt/tags/tag309.xml><?xml version="1.0" encoding="utf-8"?>
<p:tagLst xmlns:a="http://schemas.openxmlformats.org/drawingml/2006/main" xmlns:r="http://schemas.openxmlformats.org/officeDocument/2006/relationships" xmlns:p="http://schemas.openxmlformats.org/presentationml/2006/main">
  <p:tag name="NUM" val="38"/>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39"/>
</p:tagLst>
</file>

<file path=ppt/tags/tag311.xml><?xml version="1.0" encoding="utf-8"?>
<p:tagLst xmlns:a="http://schemas.openxmlformats.org/drawingml/2006/main" xmlns:r="http://schemas.openxmlformats.org/officeDocument/2006/relationships" xmlns:p="http://schemas.openxmlformats.org/presentationml/2006/main">
  <p:tag name="NUM" val="6"/>
</p:tagLst>
</file>

<file path=ppt/tags/tag312.xml><?xml version="1.0" encoding="utf-8"?>
<p:tagLst xmlns:a="http://schemas.openxmlformats.org/drawingml/2006/main" xmlns:r="http://schemas.openxmlformats.org/officeDocument/2006/relationships" xmlns:p="http://schemas.openxmlformats.org/presentationml/2006/main">
  <p:tag name="NUM" val="7"/>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4"/>
</p:tagLst>
</file>

<file path=ppt/tags/tag317.xml><?xml version="1.0" encoding="utf-8"?>
<p:tagLst xmlns:a="http://schemas.openxmlformats.org/drawingml/2006/main" xmlns:r="http://schemas.openxmlformats.org/officeDocument/2006/relationships" xmlns:p="http://schemas.openxmlformats.org/presentationml/2006/main">
  <p:tag name="NUM" val="5"/>
</p:tagLst>
</file>

<file path=ppt/tags/tag318.xml><?xml version="1.0" encoding="utf-8"?>
<p:tagLst xmlns:a="http://schemas.openxmlformats.org/drawingml/2006/main" xmlns:r="http://schemas.openxmlformats.org/officeDocument/2006/relationships" xmlns:p="http://schemas.openxmlformats.org/presentationml/2006/main">
  <p:tag name="NUM" val="6"/>
</p:tagLst>
</file>

<file path=ppt/tags/tag319.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8"/>
</p:tagLst>
</file>

<file path=ppt/tags/tag321.xml><?xml version="1.0" encoding="utf-8"?>
<p:tagLst xmlns:a="http://schemas.openxmlformats.org/drawingml/2006/main" xmlns:r="http://schemas.openxmlformats.org/officeDocument/2006/relationships" xmlns:p="http://schemas.openxmlformats.org/presentationml/2006/main">
  <p:tag name="NUM" val="9"/>
</p:tagLst>
</file>

<file path=ppt/tags/tag322.xml><?xml version="1.0" encoding="utf-8"?>
<p:tagLst xmlns:a="http://schemas.openxmlformats.org/drawingml/2006/main" xmlns:r="http://schemas.openxmlformats.org/officeDocument/2006/relationships" xmlns:p="http://schemas.openxmlformats.org/presentationml/2006/main">
  <p:tag name="NUM" val="10"/>
</p:tagLst>
</file>

<file path=ppt/tags/tag323.xml><?xml version="1.0" encoding="utf-8"?>
<p:tagLst xmlns:a="http://schemas.openxmlformats.org/drawingml/2006/main" xmlns:r="http://schemas.openxmlformats.org/officeDocument/2006/relationships" xmlns:p="http://schemas.openxmlformats.org/presentationml/2006/main">
  <p:tag name="NUM" val="11"/>
</p:tagLst>
</file>

<file path=ppt/tags/tag324.xml><?xml version="1.0" encoding="utf-8"?>
<p:tagLst xmlns:a="http://schemas.openxmlformats.org/drawingml/2006/main" xmlns:r="http://schemas.openxmlformats.org/officeDocument/2006/relationships" xmlns:p="http://schemas.openxmlformats.org/presentationml/2006/main">
  <p:tag name="NUM" val="12"/>
</p:tagLst>
</file>

<file path=ppt/tags/tag325.xml><?xml version="1.0" encoding="utf-8"?>
<p:tagLst xmlns:a="http://schemas.openxmlformats.org/drawingml/2006/main" xmlns:r="http://schemas.openxmlformats.org/officeDocument/2006/relationships" xmlns:p="http://schemas.openxmlformats.org/presentationml/2006/main">
  <p:tag name="NUM" val="13"/>
</p:tagLst>
</file>

<file path=ppt/tags/tag326.xml><?xml version="1.0" encoding="utf-8"?>
<p:tagLst xmlns:a="http://schemas.openxmlformats.org/drawingml/2006/main" xmlns:r="http://schemas.openxmlformats.org/officeDocument/2006/relationships" xmlns:p="http://schemas.openxmlformats.org/presentationml/2006/main">
  <p:tag name="NUM" val="14"/>
</p:tagLst>
</file>

<file path=ppt/tags/tag327.xml><?xml version="1.0" encoding="utf-8"?>
<p:tagLst xmlns:a="http://schemas.openxmlformats.org/drawingml/2006/main" xmlns:r="http://schemas.openxmlformats.org/officeDocument/2006/relationships" xmlns:p="http://schemas.openxmlformats.org/presentationml/2006/main">
  <p:tag name="NUM" val="15"/>
</p:tagLst>
</file>

<file path=ppt/tags/tag328.xml><?xml version="1.0" encoding="utf-8"?>
<p:tagLst xmlns:a="http://schemas.openxmlformats.org/drawingml/2006/main" xmlns:r="http://schemas.openxmlformats.org/officeDocument/2006/relationships" xmlns:p="http://schemas.openxmlformats.org/presentationml/2006/main">
  <p:tag name="NUM" val="16"/>
</p:tagLst>
</file>

<file path=ppt/tags/tag329.xml><?xml version="1.0" encoding="utf-8"?>
<p:tagLst xmlns:a="http://schemas.openxmlformats.org/drawingml/2006/main" xmlns:r="http://schemas.openxmlformats.org/officeDocument/2006/relationships" xmlns:p="http://schemas.openxmlformats.org/presentationml/2006/main">
  <p:tag name="NUM" val="17"/>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18"/>
</p:tagLst>
</file>

<file path=ppt/tags/tag331.xml><?xml version="1.0" encoding="utf-8"?>
<p:tagLst xmlns:a="http://schemas.openxmlformats.org/drawingml/2006/main" xmlns:r="http://schemas.openxmlformats.org/officeDocument/2006/relationships" xmlns:p="http://schemas.openxmlformats.org/presentationml/2006/main">
  <p:tag name="NUM" val="19"/>
</p:tagLst>
</file>

<file path=ppt/tags/tag332.xml><?xml version="1.0" encoding="utf-8"?>
<p:tagLst xmlns:a="http://schemas.openxmlformats.org/drawingml/2006/main" xmlns:r="http://schemas.openxmlformats.org/officeDocument/2006/relationships" xmlns:p="http://schemas.openxmlformats.org/presentationml/2006/main">
  <p:tag name="NUM" val="20"/>
</p:tagLst>
</file>

<file path=ppt/tags/tag333.xml><?xml version="1.0" encoding="utf-8"?>
<p:tagLst xmlns:a="http://schemas.openxmlformats.org/drawingml/2006/main" xmlns:r="http://schemas.openxmlformats.org/officeDocument/2006/relationships" xmlns:p="http://schemas.openxmlformats.org/presentationml/2006/main">
  <p:tag name="NUM" val="21"/>
</p:tagLst>
</file>

<file path=ppt/tags/tag334.xml><?xml version="1.0" encoding="utf-8"?>
<p:tagLst xmlns:a="http://schemas.openxmlformats.org/drawingml/2006/main" xmlns:r="http://schemas.openxmlformats.org/officeDocument/2006/relationships" xmlns:p="http://schemas.openxmlformats.org/presentationml/2006/main">
  <p:tag name="NUM" val="22"/>
</p:tagLst>
</file>

<file path=ppt/tags/tag335.xml><?xml version="1.0" encoding="utf-8"?>
<p:tagLst xmlns:a="http://schemas.openxmlformats.org/drawingml/2006/main" xmlns:r="http://schemas.openxmlformats.org/officeDocument/2006/relationships" xmlns:p="http://schemas.openxmlformats.org/presentationml/2006/main">
  <p:tag name="NUM" val="23"/>
</p:tagLst>
</file>

<file path=ppt/tags/tag336.xml><?xml version="1.0" encoding="utf-8"?>
<p:tagLst xmlns:a="http://schemas.openxmlformats.org/drawingml/2006/main" xmlns:r="http://schemas.openxmlformats.org/officeDocument/2006/relationships" xmlns:p="http://schemas.openxmlformats.org/presentationml/2006/main">
  <p:tag name="NUM" val="24"/>
</p:tagLst>
</file>

<file path=ppt/tags/tag337.xml><?xml version="1.0" encoding="utf-8"?>
<p:tagLst xmlns:a="http://schemas.openxmlformats.org/drawingml/2006/main" xmlns:r="http://schemas.openxmlformats.org/officeDocument/2006/relationships" xmlns:p="http://schemas.openxmlformats.org/presentationml/2006/main">
  <p:tag name="NUM" val="25"/>
</p:tagLst>
</file>

<file path=ppt/tags/tag338.xml><?xml version="1.0" encoding="utf-8"?>
<p:tagLst xmlns:a="http://schemas.openxmlformats.org/drawingml/2006/main" xmlns:r="http://schemas.openxmlformats.org/officeDocument/2006/relationships" xmlns:p="http://schemas.openxmlformats.org/presentationml/2006/main">
  <p:tag name="NUM" val="26"/>
</p:tagLst>
</file>

<file path=ppt/tags/tag339.xml><?xml version="1.0" encoding="utf-8"?>
<p:tagLst xmlns:a="http://schemas.openxmlformats.org/drawingml/2006/main" xmlns:r="http://schemas.openxmlformats.org/officeDocument/2006/relationships" xmlns:p="http://schemas.openxmlformats.org/presentationml/2006/main">
  <p:tag name="NUM" val="27"/>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40.xml><?xml version="1.0" encoding="utf-8"?>
<p:tagLst xmlns:a="http://schemas.openxmlformats.org/drawingml/2006/main" xmlns:r="http://schemas.openxmlformats.org/officeDocument/2006/relationships" xmlns:p="http://schemas.openxmlformats.org/presentationml/2006/main">
  <p:tag name="NUM" val="28"/>
</p:tagLst>
</file>

<file path=ppt/tags/tag341.xml><?xml version="1.0" encoding="utf-8"?>
<p:tagLst xmlns:a="http://schemas.openxmlformats.org/drawingml/2006/main" xmlns:r="http://schemas.openxmlformats.org/officeDocument/2006/relationships" xmlns:p="http://schemas.openxmlformats.org/presentationml/2006/main">
  <p:tag name="NUM" val="29"/>
</p:tagLst>
</file>

<file path=ppt/tags/tag342.xml><?xml version="1.0" encoding="utf-8"?>
<p:tagLst xmlns:a="http://schemas.openxmlformats.org/drawingml/2006/main" xmlns:r="http://schemas.openxmlformats.org/officeDocument/2006/relationships" xmlns:p="http://schemas.openxmlformats.org/presentationml/2006/main">
  <p:tag name="NUM" val="30"/>
</p:tagLst>
</file>

<file path=ppt/tags/tag343.xml><?xml version="1.0" encoding="utf-8"?>
<p:tagLst xmlns:a="http://schemas.openxmlformats.org/drawingml/2006/main" xmlns:r="http://schemas.openxmlformats.org/officeDocument/2006/relationships" xmlns:p="http://schemas.openxmlformats.org/presentationml/2006/main">
  <p:tag name="NUM" val="31"/>
</p:tagLst>
</file>

<file path=ppt/tags/tag344.xml><?xml version="1.0" encoding="utf-8"?>
<p:tagLst xmlns:a="http://schemas.openxmlformats.org/drawingml/2006/main" xmlns:r="http://schemas.openxmlformats.org/officeDocument/2006/relationships" xmlns:p="http://schemas.openxmlformats.org/presentationml/2006/main">
  <p:tag name="NUM" val="32"/>
</p:tagLst>
</file>

<file path=ppt/tags/tag345.xml><?xml version="1.0" encoding="utf-8"?>
<p:tagLst xmlns:a="http://schemas.openxmlformats.org/drawingml/2006/main" xmlns:r="http://schemas.openxmlformats.org/officeDocument/2006/relationships" xmlns:p="http://schemas.openxmlformats.org/presentationml/2006/main">
  <p:tag name="NUM" val="33"/>
</p:tagLst>
</file>

<file path=ppt/tags/tag346.xml><?xml version="1.0" encoding="utf-8"?>
<p:tagLst xmlns:a="http://schemas.openxmlformats.org/drawingml/2006/main" xmlns:r="http://schemas.openxmlformats.org/officeDocument/2006/relationships" xmlns:p="http://schemas.openxmlformats.org/presentationml/2006/main">
  <p:tag name="NUM" val="34"/>
</p:tagLst>
</file>

<file path=ppt/tags/tag347.xml><?xml version="1.0" encoding="utf-8"?>
<p:tagLst xmlns:a="http://schemas.openxmlformats.org/drawingml/2006/main" xmlns:r="http://schemas.openxmlformats.org/officeDocument/2006/relationships" xmlns:p="http://schemas.openxmlformats.org/presentationml/2006/main">
  <p:tag name="NUM" val="35"/>
</p:tagLst>
</file>

<file path=ppt/tags/tag348.xml><?xml version="1.0" encoding="utf-8"?>
<p:tagLst xmlns:a="http://schemas.openxmlformats.org/drawingml/2006/main" xmlns:r="http://schemas.openxmlformats.org/officeDocument/2006/relationships" xmlns:p="http://schemas.openxmlformats.org/presentationml/2006/main">
  <p:tag name="NUM" val="36"/>
</p:tagLst>
</file>

<file path=ppt/tags/tag349.xml><?xml version="1.0" encoding="utf-8"?>
<p:tagLst xmlns:a="http://schemas.openxmlformats.org/drawingml/2006/main" xmlns:r="http://schemas.openxmlformats.org/officeDocument/2006/relationships" xmlns:p="http://schemas.openxmlformats.org/presentationml/2006/main">
  <p:tag name="NUM" val="37"/>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50.xml><?xml version="1.0" encoding="utf-8"?>
<p:tagLst xmlns:a="http://schemas.openxmlformats.org/drawingml/2006/main" xmlns:r="http://schemas.openxmlformats.org/officeDocument/2006/relationships" xmlns:p="http://schemas.openxmlformats.org/presentationml/2006/main">
  <p:tag name="NUM" val="38"/>
</p:tagLst>
</file>

<file path=ppt/tags/tag351.xml><?xml version="1.0" encoding="utf-8"?>
<p:tagLst xmlns:a="http://schemas.openxmlformats.org/drawingml/2006/main" xmlns:r="http://schemas.openxmlformats.org/officeDocument/2006/relationships" xmlns:p="http://schemas.openxmlformats.org/presentationml/2006/main">
  <p:tag name="NUM" val="39"/>
</p:tagLst>
</file>

<file path=ppt/tags/tag352.xml><?xml version="1.0" encoding="utf-8"?>
<p:tagLst xmlns:a="http://schemas.openxmlformats.org/drawingml/2006/main" xmlns:r="http://schemas.openxmlformats.org/officeDocument/2006/relationships" xmlns:p="http://schemas.openxmlformats.org/presentationml/2006/main">
  <p:tag name="NUM" val="40"/>
</p:tagLst>
</file>

<file path=ppt/tags/tag353.xml><?xml version="1.0" encoding="utf-8"?>
<p:tagLst xmlns:a="http://schemas.openxmlformats.org/drawingml/2006/main" xmlns:r="http://schemas.openxmlformats.org/officeDocument/2006/relationships" xmlns:p="http://schemas.openxmlformats.org/presentationml/2006/main">
  <p:tag name="NUM" val="41"/>
</p:tagLst>
</file>

<file path=ppt/tags/tag354.xml><?xml version="1.0" encoding="utf-8"?>
<p:tagLst xmlns:a="http://schemas.openxmlformats.org/drawingml/2006/main" xmlns:r="http://schemas.openxmlformats.org/officeDocument/2006/relationships" xmlns:p="http://schemas.openxmlformats.org/presentationml/2006/main">
  <p:tag name="NUM" val="42"/>
</p:tagLst>
</file>

<file path=ppt/tags/tag355.xml><?xml version="1.0" encoding="utf-8"?>
<p:tagLst xmlns:a="http://schemas.openxmlformats.org/drawingml/2006/main" xmlns:r="http://schemas.openxmlformats.org/officeDocument/2006/relationships" xmlns:p="http://schemas.openxmlformats.org/presentationml/2006/main">
  <p:tag name="NUM" val="43"/>
</p:tagLst>
</file>

<file path=ppt/tags/tag356.xml><?xml version="1.0" encoding="utf-8"?>
<p:tagLst xmlns:a="http://schemas.openxmlformats.org/drawingml/2006/main" xmlns:r="http://schemas.openxmlformats.org/officeDocument/2006/relationships" xmlns:p="http://schemas.openxmlformats.org/presentationml/2006/main">
  <p:tag name="NUM" val="44"/>
</p:tagLst>
</file>

<file path=ppt/tags/tag357.xml><?xml version="1.0" encoding="utf-8"?>
<p:tagLst xmlns:a="http://schemas.openxmlformats.org/drawingml/2006/main" xmlns:r="http://schemas.openxmlformats.org/officeDocument/2006/relationships" xmlns:p="http://schemas.openxmlformats.org/presentationml/2006/main">
  <p:tag name="NUM" val="45"/>
</p:tagLst>
</file>

<file path=ppt/tags/tag358.xml><?xml version="1.0" encoding="utf-8"?>
<p:tagLst xmlns:a="http://schemas.openxmlformats.org/drawingml/2006/main" xmlns:r="http://schemas.openxmlformats.org/officeDocument/2006/relationships" xmlns:p="http://schemas.openxmlformats.org/presentationml/2006/main">
  <p:tag name="NUM" val="46"/>
</p:tagLst>
</file>

<file path=ppt/tags/tag359.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60.xml><?xml version="1.0" encoding="utf-8"?>
<p:tagLst xmlns:a="http://schemas.openxmlformats.org/drawingml/2006/main" xmlns:r="http://schemas.openxmlformats.org/officeDocument/2006/relationships" xmlns:p="http://schemas.openxmlformats.org/presentationml/2006/main">
  <p:tag name="NUM" val="7"/>
</p:tagLst>
</file>

<file path=ppt/tags/tag361.xml><?xml version="1.0" encoding="utf-8"?>
<p:tagLst xmlns:a="http://schemas.openxmlformats.org/drawingml/2006/main" xmlns:r="http://schemas.openxmlformats.org/officeDocument/2006/relationships" xmlns:p="http://schemas.openxmlformats.org/presentationml/2006/main">
  <p:tag name="NUM" val="1"/>
</p:tagLst>
</file>

<file path=ppt/tags/tag362.xml><?xml version="1.0" encoding="utf-8"?>
<p:tagLst xmlns:a="http://schemas.openxmlformats.org/drawingml/2006/main" xmlns:r="http://schemas.openxmlformats.org/officeDocument/2006/relationships" xmlns:p="http://schemas.openxmlformats.org/presentationml/2006/main">
  <p:tag name="NUM" val="2"/>
</p:tagLst>
</file>

<file path=ppt/tags/tag363.xml><?xml version="1.0" encoding="utf-8"?>
<p:tagLst xmlns:a="http://schemas.openxmlformats.org/drawingml/2006/main" xmlns:r="http://schemas.openxmlformats.org/officeDocument/2006/relationships" xmlns:p="http://schemas.openxmlformats.org/presentationml/2006/main">
  <p:tag name="NUM" val="3"/>
</p:tagLst>
</file>

<file path=ppt/tags/tag364.xml><?xml version="1.0" encoding="utf-8"?>
<p:tagLst xmlns:a="http://schemas.openxmlformats.org/drawingml/2006/main" xmlns:r="http://schemas.openxmlformats.org/officeDocument/2006/relationships" xmlns:p="http://schemas.openxmlformats.org/presentationml/2006/main">
  <p:tag name="NUM" val="1"/>
</p:tagLst>
</file>

<file path=ppt/tags/tag365.xml><?xml version="1.0" encoding="utf-8"?>
<p:tagLst xmlns:a="http://schemas.openxmlformats.org/drawingml/2006/main" xmlns:r="http://schemas.openxmlformats.org/officeDocument/2006/relationships" xmlns:p="http://schemas.openxmlformats.org/presentationml/2006/main">
  <p:tag name="NUM" val="2"/>
</p:tagLst>
</file>

<file path=ppt/tags/tag366.xml><?xml version="1.0" encoding="utf-8"?>
<p:tagLst xmlns:a="http://schemas.openxmlformats.org/drawingml/2006/main" xmlns:r="http://schemas.openxmlformats.org/officeDocument/2006/relationships" xmlns:p="http://schemas.openxmlformats.org/presentationml/2006/main">
  <p:tag name="NUM" val="3"/>
</p:tagLst>
</file>

<file path=ppt/tags/tag367.xml><?xml version="1.0" encoding="utf-8"?>
<p:tagLst xmlns:a="http://schemas.openxmlformats.org/drawingml/2006/main" xmlns:r="http://schemas.openxmlformats.org/officeDocument/2006/relationships" xmlns:p="http://schemas.openxmlformats.org/presentationml/2006/main">
  <p:tag name="NUM" val="4"/>
</p:tagLst>
</file>

<file path=ppt/tags/tag368.xml><?xml version="1.0" encoding="utf-8"?>
<p:tagLst xmlns:a="http://schemas.openxmlformats.org/drawingml/2006/main" xmlns:r="http://schemas.openxmlformats.org/officeDocument/2006/relationships" xmlns:p="http://schemas.openxmlformats.org/presentationml/2006/main">
  <p:tag name="NUM" val="5"/>
</p:tagLst>
</file>

<file path=ppt/tags/tag369.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70.xml><?xml version="1.0" encoding="utf-8"?>
<p:tagLst xmlns:a="http://schemas.openxmlformats.org/drawingml/2006/main" xmlns:r="http://schemas.openxmlformats.org/officeDocument/2006/relationships" xmlns:p="http://schemas.openxmlformats.org/presentationml/2006/main">
  <p:tag name="NUM" val="7"/>
</p:tagLst>
</file>

<file path=ppt/tags/tag371.xml><?xml version="1.0" encoding="utf-8"?>
<p:tagLst xmlns:a="http://schemas.openxmlformats.org/drawingml/2006/main" xmlns:r="http://schemas.openxmlformats.org/officeDocument/2006/relationships" xmlns:p="http://schemas.openxmlformats.org/presentationml/2006/main">
  <p:tag name="NUM" val="8"/>
</p:tagLst>
</file>

<file path=ppt/tags/tag372.xml><?xml version="1.0" encoding="utf-8"?>
<p:tagLst xmlns:a="http://schemas.openxmlformats.org/drawingml/2006/main" xmlns:r="http://schemas.openxmlformats.org/officeDocument/2006/relationships" xmlns:p="http://schemas.openxmlformats.org/presentationml/2006/main">
  <p:tag name="NUM" val="9"/>
</p:tagLst>
</file>

<file path=ppt/tags/tag373.xml><?xml version="1.0" encoding="utf-8"?>
<p:tagLst xmlns:a="http://schemas.openxmlformats.org/drawingml/2006/main" xmlns:r="http://schemas.openxmlformats.org/officeDocument/2006/relationships" xmlns:p="http://schemas.openxmlformats.org/presentationml/2006/main">
  <p:tag name="NUM" val="10"/>
</p:tagLst>
</file>

<file path=ppt/tags/tag374.xml><?xml version="1.0" encoding="utf-8"?>
<p:tagLst xmlns:a="http://schemas.openxmlformats.org/drawingml/2006/main" xmlns:r="http://schemas.openxmlformats.org/officeDocument/2006/relationships" xmlns:p="http://schemas.openxmlformats.org/presentationml/2006/main">
  <p:tag name="NUM" val="11"/>
</p:tagLst>
</file>

<file path=ppt/tags/tag375.xml><?xml version="1.0" encoding="utf-8"?>
<p:tagLst xmlns:a="http://schemas.openxmlformats.org/drawingml/2006/main" xmlns:r="http://schemas.openxmlformats.org/officeDocument/2006/relationships" xmlns:p="http://schemas.openxmlformats.org/presentationml/2006/main">
  <p:tag name="NUM" val="12"/>
</p:tagLst>
</file>

<file path=ppt/tags/tag376.xml><?xml version="1.0" encoding="utf-8"?>
<p:tagLst xmlns:a="http://schemas.openxmlformats.org/drawingml/2006/main" xmlns:r="http://schemas.openxmlformats.org/officeDocument/2006/relationships" xmlns:p="http://schemas.openxmlformats.org/presentationml/2006/main">
  <p:tag name="NUM" val="13"/>
</p:tagLst>
</file>

<file path=ppt/tags/tag377.xml><?xml version="1.0" encoding="utf-8"?>
<p:tagLst xmlns:a="http://schemas.openxmlformats.org/drawingml/2006/main" xmlns:r="http://schemas.openxmlformats.org/officeDocument/2006/relationships" xmlns:p="http://schemas.openxmlformats.org/presentationml/2006/main">
  <p:tag name="NUM" val="14"/>
</p:tagLst>
</file>

<file path=ppt/tags/tag378.xml><?xml version="1.0" encoding="utf-8"?>
<p:tagLst xmlns:a="http://schemas.openxmlformats.org/drawingml/2006/main" xmlns:r="http://schemas.openxmlformats.org/officeDocument/2006/relationships" xmlns:p="http://schemas.openxmlformats.org/presentationml/2006/main">
  <p:tag name="NUM" val="15"/>
</p:tagLst>
</file>

<file path=ppt/tags/tag379.xml><?xml version="1.0" encoding="utf-8"?>
<p:tagLst xmlns:a="http://schemas.openxmlformats.org/drawingml/2006/main" xmlns:r="http://schemas.openxmlformats.org/officeDocument/2006/relationships" xmlns:p="http://schemas.openxmlformats.org/presentationml/2006/main">
  <p:tag name="NUM" val="16"/>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80.xml><?xml version="1.0" encoding="utf-8"?>
<p:tagLst xmlns:a="http://schemas.openxmlformats.org/drawingml/2006/main" xmlns:r="http://schemas.openxmlformats.org/officeDocument/2006/relationships" xmlns:p="http://schemas.openxmlformats.org/presentationml/2006/main">
  <p:tag name="NUM" val="17"/>
</p:tagLst>
</file>

<file path=ppt/tags/tag381.xml><?xml version="1.0" encoding="utf-8"?>
<p:tagLst xmlns:a="http://schemas.openxmlformats.org/drawingml/2006/main" xmlns:r="http://schemas.openxmlformats.org/officeDocument/2006/relationships" xmlns:p="http://schemas.openxmlformats.org/presentationml/2006/main">
  <p:tag name="NUM" val="18"/>
</p:tagLst>
</file>

<file path=ppt/tags/tag382.xml><?xml version="1.0" encoding="utf-8"?>
<p:tagLst xmlns:a="http://schemas.openxmlformats.org/drawingml/2006/main" xmlns:r="http://schemas.openxmlformats.org/officeDocument/2006/relationships" xmlns:p="http://schemas.openxmlformats.org/presentationml/2006/main">
  <p:tag name="NUM" val="19"/>
</p:tagLst>
</file>

<file path=ppt/tags/tag383.xml><?xml version="1.0" encoding="utf-8"?>
<p:tagLst xmlns:a="http://schemas.openxmlformats.org/drawingml/2006/main" xmlns:r="http://schemas.openxmlformats.org/officeDocument/2006/relationships" xmlns:p="http://schemas.openxmlformats.org/presentationml/2006/main">
  <p:tag name="NUM" val="20"/>
</p:tagLst>
</file>

<file path=ppt/tags/tag384.xml><?xml version="1.0" encoding="utf-8"?>
<p:tagLst xmlns:a="http://schemas.openxmlformats.org/drawingml/2006/main" xmlns:r="http://schemas.openxmlformats.org/officeDocument/2006/relationships" xmlns:p="http://schemas.openxmlformats.org/presentationml/2006/main">
  <p:tag name="NUM" val="21"/>
</p:tagLst>
</file>

<file path=ppt/tags/tag385.xml><?xml version="1.0" encoding="utf-8"?>
<p:tagLst xmlns:a="http://schemas.openxmlformats.org/drawingml/2006/main" xmlns:r="http://schemas.openxmlformats.org/officeDocument/2006/relationships" xmlns:p="http://schemas.openxmlformats.org/presentationml/2006/main">
  <p:tag name="NUM" val="22"/>
</p:tagLst>
</file>

<file path=ppt/tags/tag386.xml><?xml version="1.0" encoding="utf-8"?>
<p:tagLst xmlns:a="http://schemas.openxmlformats.org/drawingml/2006/main" xmlns:r="http://schemas.openxmlformats.org/officeDocument/2006/relationships" xmlns:p="http://schemas.openxmlformats.org/presentationml/2006/main">
  <p:tag name="NUM" val="23"/>
</p:tagLst>
</file>

<file path=ppt/tags/tag387.xml><?xml version="1.0" encoding="utf-8"?>
<p:tagLst xmlns:a="http://schemas.openxmlformats.org/drawingml/2006/main" xmlns:r="http://schemas.openxmlformats.org/officeDocument/2006/relationships" xmlns:p="http://schemas.openxmlformats.org/presentationml/2006/main">
  <p:tag name="NUM" val="24"/>
</p:tagLst>
</file>

<file path=ppt/tags/tag388.xml><?xml version="1.0" encoding="utf-8"?>
<p:tagLst xmlns:a="http://schemas.openxmlformats.org/drawingml/2006/main" xmlns:r="http://schemas.openxmlformats.org/officeDocument/2006/relationships" xmlns:p="http://schemas.openxmlformats.org/presentationml/2006/main">
  <p:tag name="NUM" val="25"/>
</p:tagLst>
</file>

<file path=ppt/tags/tag389.xml><?xml version="1.0" encoding="utf-8"?>
<p:tagLst xmlns:a="http://schemas.openxmlformats.org/drawingml/2006/main" xmlns:r="http://schemas.openxmlformats.org/officeDocument/2006/relationships" xmlns:p="http://schemas.openxmlformats.org/presentationml/2006/main">
  <p:tag name="NUM" val="26"/>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390.xml><?xml version="1.0" encoding="utf-8"?>
<p:tagLst xmlns:a="http://schemas.openxmlformats.org/drawingml/2006/main" xmlns:r="http://schemas.openxmlformats.org/officeDocument/2006/relationships" xmlns:p="http://schemas.openxmlformats.org/presentationml/2006/main">
  <p:tag name="NUM" val="27"/>
</p:tagLst>
</file>

<file path=ppt/tags/tag391.xml><?xml version="1.0" encoding="utf-8"?>
<p:tagLst xmlns:a="http://schemas.openxmlformats.org/drawingml/2006/main" xmlns:r="http://schemas.openxmlformats.org/officeDocument/2006/relationships" xmlns:p="http://schemas.openxmlformats.org/presentationml/2006/main">
  <p:tag name="NUM" val="28"/>
</p:tagLst>
</file>

<file path=ppt/tags/tag392.xml><?xml version="1.0" encoding="utf-8"?>
<p:tagLst xmlns:a="http://schemas.openxmlformats.org/drawingml/2006/main" xmlns:r="http://schemas.openxmlformats.org/officeDocument/2006/relationships" xmlns:p="http://schemas.openxmlformats.org/presentationml/2006/main">
  <p:tag name="NUM" val="29"/>
</p:tagLst>
</file>

<file path=ppt/tags/tag393.xml><?xml version="1.0" encoding="utf-8"?>
<p:tagLst xmlns:a="http://schemas.openxmlformats.org/drawingml/2006/main" xmlns:r="http://schemas.openxmlformats.org/officeDocument/2006/relationships" xmlns:p="http://schemas.openxmlformats.org/presentationml/2006/main">
  <p:tag name="NUM" val="30"/>
</p:tagLst>
</file>

<file path=ppt/tags/tag394.xml><?xml version="1.0" encoding="utf-8"?>
<p:tagLst xmlns:a="http://schemas.openxmlformats.org/drawingml/2006/main" xmlns:r="http://schemas.openxmlformats.org/officeDocument/2006/relationships" xmlns:p="http://schemas.openxmlformats.org/presentationml/2006/main">
  <p:tag name="NUM" val="31"/>
</p:tagLst>
</file>

<file path=ppt/tags/tag395.xml><?xml version="1.0" encoding="utf-8"?>
<p:tagLst xmlns:a="http://schemas.openxmlformats.org/drawingml/2006/main" xmlns:r="http://schemas.openxmlformats.org/officeDocument/2006/relationships" xmlns:p="http://schemas.openxmlformats.org/presentationml/2006/main">
  <p:tag name="NUM" val="32"/>
</p:tagLst>
</file>

<file path=ppt/tags/tag396.xml><?xml version="1.0" encoding="utf-8"?>
<p:tagLst xmlns:a="http://schemas.openxmlformats.org/drawingml/2006/main" xmlns:r="http://schemas.openxmlformats.org/officeDocument/2006/relationships" xmlns:p="http://schemas.openxmlformats.org/presentationml/2006/main">
  <p:tag name="NUM" val="33"/>
</p:tagLst>
</file>

<file path=ppt/tags/tag397.xml><?xml version="1.0" encoding="utf-8"?>
<p:tagLst xmlns:a="http://schemas.openxmlformats.org/drawingml/2006/main" xmlns:r="http://schemas.openxmlformats.org/officeDocument/2006/relationships" xmlns:p="http://schemas.openxmlformats.org/presentationml/2006/main">
  <p:tag name="NUM" val="34"/>
</p:tagLst>
</file>

<file path=ppt/tags/tag398.xml><?xml version="1.0" encoding="utf-8"?>
<p:tagLst xmlns:a="http://schemas.openxmlformats.org/drawingml/2006/main" xmlns:r="http://schemas.openxmlformats.org/officeDocument/2006/relationships" xmlns:p="http://schemas.openxmlformats.org/presentationml/2006/main">
  <p:tag name="NUM" val="3"/>
</p:tagLst>
</file>

<file path=ppt/tags/tag39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00.xml><?xml version="1.0" encoding="utf-8"?>
<p:tagLst xmlns:a="http://schemas.openxmlformats.org/drawingml/2006/main" xmlns:r="http://schemas.openxmlformats.org/officeDocument/2006/relationships" xmlns:p="http://schemas.openxmlformats.org/presentationml/2006/main">
  <p:tag name="NUM" val="2"/>
</p:tagLst>
</file>

<file path=ppt/tags/tag401.xml><?xml version="1.0" encoding="utf-8"?>
<p:tagLst xmlns:a="http://schemas.openxmlformats.org/drawingml/2006/main" xmlns:r="http://schemas.openxmlformats.org/officeDocument/2006/relationships" xmlns:p="http://schemas.openxmlformats.org/presentationml/2006/main">
  <p:tag name="NUM" val="1"/>
</p:tagLst>
</file>

<file path=ppt/tags/tag402.xml><?xml version="1.0" encoding="utf-8"?>
<p:tagLst xmlns:a="http://schemas.openxmlformats.org/drawingml/2006/main" xmlns:r="http://schemas.openxmlformats.org/officeDocument/2006/relationships" xmlns:p="http://schemas.openxmlformats.org/presentationml/2006/main">
  <p:tag name="NUM" val="3"/>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4"/>
</p:tagLst>
</file>

<file path=ppt/tags/tag405.xml><?xml version="1.0" encoding="utf-8"?>
<p:tagLst xmlns:a="http://schemas.openxmlformats.org/drawingml/2006/main" xmlns:r="http://schemas.openxmlformats.org/officeDocument/2006/relationships" xmlns:p="http://schemas.openxmlformats.org/presentationml/2006/main">
  <p:tag name="NUM" val="5"/>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1"/>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5"/>
</p:tagLst>
</file>

<file path=ppt/tags/tag412.xml><?xml version="1.0" encoding="utf-8"?>
<p:tagLst xmlns:a="http://schemas.openxmlformats.org/drawingml/2006/main" xmlns:r="http://schemas.openxmlformats.org/officeDocument/2006/relationships" xmlns:p="http://schemas.openxmlformats.org/presentationml/2006/main">
  <p:tag name="NUM" val="1"/>
</p:tagLst>
</file>

<file path=ppt/tags/tag413.xml><?xml version="1.0" encoding="utf-8"?>
<p:tagLst xmlns:a="http://schemas.openxmlformats.org/drawingml/2006/main" xmlns:r="http://schemas.openxmlformats.org/officeDocument/2006/relationships" xmlns:p="http://schemas.openxmlformats.org/presentationml/2006/main">
  <p:tag name="NUM" val="2"/>
</p:tagLst>
</file>

<file path=ppt/tags/tag414.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9"/>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6"/>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2_Inkwell">
  <a:themeElements>
    <a:clrScheme name="A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Inkwell">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22437</TotalTime>
  <Words>10116</Words>
  <Application>Microsoft Office PowerPoint</Application>
  <PresentationFormat>Format US (216 x 279 mm)</PresentationFormat>
  <Paragraphs>1482</Paragraphs>
  <Slides>55</Slides>
  <Notes>33</Notes>
  <HiddenSlides>0</HiddenSlides>
  <MMClips>0</MMClips>
  <ScaleCrop>false</ScaleCrop>
  <HeadingPairs>
    <vt:vector size="6" baseType="variant">
      <vt:variant>
        <vt:lpstr>Polices utilisées</vt:lpstr>
      </vt:variant>
      <vt:variant>
        <vt:i4>12</vt:i4>
      </vt:variant>
      <vt:variant>
        <vt:lpstr>Thème</vt:lpstr>
      </vt:variant>
      <vt:variant>
        <vt:i4>4</vt:i4>
      </vt:variant>
      <vt:variant>
        <vt:lpstr>Titres des diapositives</vt:lpstr>
      </vt:variant>
      <vt:variant>
        <vt:i4>55</vt:i4>
      </vt:variant>
    </vt:vector>
  </HeadingPairs>
  <TitlesOfParts>
    <vt:vector size="71" baseType="lpstr">
      <vt:lpstr>Arial</vt:lpstr>
      <vt:lpstr>Bradley Hand ITC</vt:lpstr>
      <vt:lpstr>Calibri</vt:lpstr>
      <vt:lpstr>Cambria</vt:lpstr>
      <vt:lpstr>Franklin Gothic Book</vt:lpstr>
      <vt:lpstr>Goudy Old Style</vt:lpstr>
      <vt:lpstr>Impact</vt:lpstr>
      <vt:lpstr>Rockwell</vt:lpstr>
      <vt:lpstr>Symbol</vt:lpstr>
      <vt:lpstr>Tahoma</vt:lpstr>
      <vt:lpstr>Times New Roman</vt:lpstr>
      <vt:lpstr>Wingdings 2</vt:lpstr>
      <vt:lpstr>Technique</vt:lpstr>
      <vt:lpstr>2_Inkwell</vt:lpstr>
      <vt:lpstr>3_Inkwell</vt:lpstr>
      <vt:lpstr>Thème Office</vt:lpstr>
      <vt:lpstr>Présentation PowerPoint</vt:lpstr>
      <vt:lpstr>Présentation PowerPoint</vt:lpstr>
      <vt:lpstr>Présentation de la situation d’apprentissage</vt:lpstr>
      <vt:lpstr>Séquence d’enseignement</vt:lpstr>
      <vt:lpstr>Météorologie (3e année) – Matériel </vt:lpstr>
      <vt:lpstr>Description des activités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Intégration des acquis</vt:lpstr>
      <vt:lpstr>Intégration des acquis</vt:lpstr>
      <vt:lpstr>Fiches théoriques</vt:lpstr>
      <vt:lpstr>Fiche théorique 1 Le vent</vt:lpstr>
      <vt:lpstr>Fiche théorique 2 Le diagramme à ligne brisée</vt:lpstr>
      <vt:lpstr>Présentation PowerPoint</vt:lpstr>
      <vt:lpstr>Présentation PowerPoint</vt:lpstr>
      <vt:lpstr>Présentation PowerPoint</vt:lpstr>
      <vt:lpstr>Évaluation</vt:lpstr>
      <vt:lpstr>Grille d’évaluation 1 Grille en classe </vt:lpstr>
      <vt:lpstr>Grille d’évaluation 2   </vt:lpstr>
      <vt:lpstr> Préalables mathématiques </vt:lpstr>
      <vt:lpstr>Préalables mathématiques Le diagramme à bandes</vt:lpstr>
      <vt:lpstr>Présentation PowerPoint</vt:lpstr>
      <vt:lpstr>Présentation PowerPoint</vt:lpstr>
      <vt:lpstr>Présentation PowerPoint</vt:lpstr>
      <vt:lpstr>Fiche TNI 1 Fonctionnement du pluviomètre</vt:lpstr>
      <vt:lpstr>Fiche TNI 2 La rose des vents</vt:lpstr>
      <vt:lpstr>Fiche TNI 3 Échelle de mesure de la force du vent</vt:lpstr>
      <vt:lpstr>Fiche TNI 4 Identifier la ville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Stéphanie Jolicoeur</cp:lastModifiedBy>
  <cp:revision>1114</cp:revision>
  <dcterms:created xsi:type="dcterms:W3CDTF">2014-07-29T20:22:02Z</dcterms:created>
  <dcterms:modified xsi:type="dcterms:W3CDTF">2025-01-19T02:14:08Z</dcterms:modified>
</cp:coreProperties>
</file>