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tags/tag238.xml" ContentType="application/vnd.openxmlformats-officedocument.presentationml.tags+xml"/>
  <Override PartName="/ppt/tags/tag227.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Override PartName="/ppt/tags/tag252.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gs/tag241.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tags/tag243.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215.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notesSlides/notesSlide15.xml" ContentType="application/vnd.openxmlformats-officedocument.presentationml.notesSlide+xml"/>
  <Override PartName="/ppt/tags/tag204.xml" ContentType="application/vnd.openxmlformats-officedocument.presentationml.tags+xml"/>
  <Override PartName="/ppt/tags/tag222.xml" ContentType="application/vnd.openxmlformats-officedocument.presentationml.tags+xml"/>
  <Override PartName="/ppt/tags/tag251.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diagrams/data1.xml" ContentType="application/vnd.openxmlformats-officedocument.drawingml.diagramData+xml"/>
  <Override PartName="/ppt/tags/tag249.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notesSlides/notesSlide3.xml" ContentType="application/vnd.openxmlformats-officedocument.presentationml.notesSlide+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Default Extension="wdp" ContentType="image/vnd.ms-photo"/>
  <Override PartName="/ppt/notesSlides/notesSlide8.xml" ContentType="application/vnd.openxmlformats-officedocument.presentationml.notesSlide+xml"/>
  <Override PartName="/ppt/tags/tag53.xml" ContentType="application/vnd.openxmlformats-officedocument.presentationml.tags+xml"/>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tags/tag102.xml" ContentType="application/vnd.openxmlformats-officedocument.presentationml.tags+xml"/>
  <Override PartName="/ppt/tags/tag236.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8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729" r:id="rId1"/>
  </p:sldMasterIdLst>
  <p:notesMasterIdLst>
    <p:notesMasterId r:id="rId34"/>
  </p:notesMasterIdLst>
  <p:handoutMasterIdLst>
    <p:handoutMasterId r:id="rId35"/>
  </p:handoutMasterIdLst>
  <p:sldIdLst>
    <p:sldId id="256" r:id="rId2"/>
    <p:sldId id="335" r:id="rId3"/>
    <p:sldId id="257" r:id="rId4"/>
    <p:sldId id="348" r:id="rId5"/>
    <p:sldId id="301" r:id="rId6"/>
    <p:sldId id="267" r:id="rId7"/>
    <p:sldId id="260" r:id="rId8"/>
    <p:sldId id="338" r:id="rId9"/>
    <p:sldId id="354" r:id="rId10"/>
    <p:sldId id="340" r:id="rId11"/>
    <p:sldId id="263" r:id="rId12"/>
    <p:sldId id="290" r:id="rId13"/>
    <p:sldId id="345" r:id="rId14"/>
    <p:sldId id="349" r:id="rId15"/>
    <p:sldId id="261" r:id="rId16"/>
    <p:sldId id="337" r:id="rId17"/>
    <p:sldId id="269" r:id="rId18"/>
    <p:sldId id="342" r:id="rId19"/>
    <p:sldId id="346" r:id="rId20"/>
    <p:sldId id="328" r:id="rId21"/>
    <p:sldId id="336" r:id="rId22"/>
    <p:sldId id="331" r:id="rId23"/>
    <p:sldId id="332" r:id="rId24"/>
    <p:sldId id="333" r:id="rId25"/>
    <p:sldId id="268" r:id="rId26"/>
    <p:sldId id="339" r:id="rId27"/>
    <p:sldId id="299" r:id="rId28"/>
    <p:sldId id="353" r:id="rId29"/>
    <p:sldId id="352" r:id="rId30"/>
    <p:sldId id="350" r:id="rId31"/>
    <p:sldId id="351" r:id="rId32"/>
    <p:sldId id="334" r:id="rId3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tion par défaut" id="{852BA572-A39C-4A9C-8D76-6F004CE072F6}">
          <p14:sldIdLst>
            <p14:sldId id="256"/>
            <p14:sldId id="335"/>
            <p14:sldId id="257"/>
            <p14:sldId id="348"/>
            <p14:sldId id="301"/>
            <p14:sldId id="267"/>
            <p14:sldId id="260"/>
            <p14:sldId id="338"/>
            <p14:sldId id="340"/>
            <p14:sldId id="263"/>
            <p14:sldId id="290"/>
            <p14:sldId id="345"/>
            <p14:sldId id="349"/>
            <p14:sldId id="261"/>
            <p14:sldId id="337"/>
            <p14:sldId id="269"/>
            <p14:sldId id="342"/>
            <p14:sldId id="346"/>
            <p14:sldId id="328"/>
            <p14:sldId id="336"/>
            <p14:sldId id="331"/>
            <p14:sldId id="332"/>
            <p14:sldId id="333"/>
            <p14:sldId id="268"/>
            <p14:sldId id="339"/>
            <p14:sldId id="299"/>
            <p14:sldId id="347"/>
            <p14:sldId id="350"/>
            <p14:sldId id="351"/>
            <p14:sldId id="334"/>
          </p14:sldIdLst>
        </p14:section>
      </p14:sectionLst>
    </p:ex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Béchard" initials="NB" lastIdx="3" clrIdx="0">
    <p:extLst>
      <p:ext uri="{19B8F6BF-5375-455C-9EA6-DF929625EA0E}">
        <p15:presenceInfo xmlns="" xmlns:p15="http://schemas.microsoft.com/office/powerpoint/2012/main" userId="5705685deb8afddb" providerId="Windows Live"/>
      </p:ext>
    </p:extLst>
  </p:cmAuthor>
  <p:cmAuthor id="2" name="Catherine" initials="C" lastIdx="3" clrIdx="1">
    <p:extLst>
      <p:ext uri="{19B8F6BF-5375-455C-9EA6-DF929625EA0E}">
        <p15:presenceInfo xmlns="" xmlns:p15="http://schemas.microsoft.com/office/powerpoint/2012/main" userId="Cather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C99"/>
    <a:srgbClr val="FF9933"/>
    <a:srgbClr val="C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6395" autoAdjust="0"/>
  </p:normalViewPr>
  <p:slideViewPr>
    <p:cSldViewPr snapToGrid="0" snapToObjects="1">
      <p:cViewPr>
        <p:scale>
          <a:sx n="100" d="100"/>
          <a:sy n="100" d="100"/>
        </p:scale>
        <p:origin x="-1622" y="-389"/>
      </p:cViewPr>
      <p:guideLst>
        <p:guide orient="horz" pos="2880"/>
        <p:guide pos="2160"/>
      </p:guideLst>
    </p:cSldViewPr>
  </p:slideViewPr>
  <p:outlineViewPr>
    <p:cViewPr>
      <p:scale>
        <a:sx n="33" d="100"/>
        <a:sy n="33" d="100"/>
      </p:scale>
      <p:origin x="12" y="313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3B60A-4234-4115-B60B-7C22F92A4D39}"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FR"/>
        </a:p>
      </dgm:t>
    </dgm:pt>
    <dgm:pt modelId="{16885AA4-4A39-4F50-A26B-306BAE76CD73}">
      <dgm:prSet phldrT="[Texte]" custT="1"/>
      <dgm:spPr/>
      <dgm:t>
        <a:bodyPr/>
        <a:lstStyle/>
        <a:p>
          <a:r>
            <a:rPr lang="fr-CA" sz="1800" dirty="0" smtClean="0"/>
            <a:t>Nutriments dans le sol </a:t>
          </a:r>
        </a:p>
        <a:p>
          <a:r>
            <a:rPr lang="fr-CA" sz="1200" dirty="0" smtClean="0"/>
            <a:t>(+ eau + lumière)</a:t>
          </a:r>
          <a:endParaRPr lang="fr-FR" sz="1200" dirty="0"/>
        </a:p>
      </dgm:t>
    </dgm:pt>
    <dgm:pt modelId="{689DC9D0-17E4-4E90-9F83-7A21147B9735}" type="parTrans" cxnId="{A54A3CCD-691D-4C33-A3CC-4454DD2ACB46}">
      <dgm:prSet/>
      <dgm:spPr/>
      <dgm:t>
        <a:bodyPr/>
        <a:lstStyle/>
        <a:p>
          <a:endParaRPr lang="fr-FR"/>
        </a:p>
      </dgm:t>
    </dgm:pt>
    <dgm:pt modelId="{4486C0C2-E05E-4B8F-9961-144F588FE7B2}" type="sibTrans" cxnId="{A54A3CCD-691D-4C33-A3CC-4454DD2ACB46}">
      <dgm:prSet/>
      <dgm:spPr/>
      <dgm:t>
        <a:bodyPr/>
        <a:lstStyle/>
        <a:p>
          <a:endParaRPr lang="fr-FR"/>
        </a:p>
      </dgm:t>
    </dgm:pt>
    <dgm:pt modelId="{AB680B98-C9AE-4A18-AADF-8D5E9442A90B}">
      <dgm:prSet phldrT="[Texte]" custT="1"/>
      <dgm:spPr/>
      <dgm:t>
        <a:bodyPr/>
        <a:lstStyle/>
        <a:p>
          <a:r>
            <a:rPr lang="fr-CA" sz="1800" dirty="0" smtClean="0"/>
            <a:t>Végétaux</a:t>
          </a:r>
          <a:endParaRPr lang="fr-FR" sz="1800" dirty="0"/>
        </a:p>
      </dgm:t>
    </dgm:pt>
    <dgm:pt modelId="{79689620-1357-4B90-84BA-A9911B63251F}" type="parTrans" cxnId="{4746FA3E-E2D4-4522-9537-D8251398FA6B}">
      <dgm:prSet/>
      <dgm:spPr/>
      <dgm:t>
        <a:bodyPr/>
        <a:lstStyle/>
        <a:p>
          <a:endParaRPr lang="fr-FR"/>
        </a:p>
      </dgm:t>
    </dgm:pt>
    <dgm:pt modelId="{0C85AEB3-7463-4B39-BE4A-6D08501A6173}" type="sibTrans" cxnId="{4746FA3E-E2D4-4522-9537-D8251398FA6B}">
      <dgm:prSet/>
      <dgm:spPr/>
      <dgm:t>
        <a:bodyPr/>
        <a:lstStyle/>
        <a:p>
          <a:endParaRPr lang="fr-FR"/>
        </a:p>
      </dgm:t>
    </dgm:pt>
    <dgm:pt modelId="{E8018A7D-946A-4410-9E0F-7304338E21E0}">
      <dgm:prSet phldrT="[Texte]" custT="1"/>
      <dgm:spPr/>
      <dgm:t>
        <a:bodyPr/>
        <a:lstStyle/>
        <a:p>
          <a:r>
            <a:rPr lang="fr-CA" sz="1800" dirty="0" smtClean="0"/>
            <a:t>Herbivores</a:t>
          </a:r>
        </a:p>
        <a:p>
          <a:r>
            <a:rPr lang="fr-CA" sz="1200" dirty="0" smtClean="0"/>
            <a:t>(&amp; omnivores)</a:t>
          </a:r>
          <a:endParaRPr lang="fr-FR" sz="1200" dirty="0"/>
        </a:p>
      </dgm:t>
    </dgm:pt>
    <dgm:pt modelId="{25544385-115C-4958-8D02-FD15EC6CE476}" type="parTrans" cxnId="{60EBEDB2-098F-4A16-921D-3ED8F122CF12}">
      <dgm:prSet/>
      <dgm:spPr/>
      <dgm:t>
        <a:bodyPr/>
        <a:lstStyle/>
        <a:p>
          <a:endParaRPr lang="fr-FR"/>
        </a:p>
      </dgm:t>
    </dgm:pt>
    <dgm:pt modelId="{C345EA77-75BD-400C-852D-E05441C3375D}" type="sibTrans" cxnId="{60EBEDB2-098F-4A16-921D-3ED8F122CF12}">
      <dgm:prSet/>
      <dgm:spPr/>
      <dgm:t>
        <a:bodyPr/>
        <a:lstStyle/>
        <a:p>
          <a:endParaRPr lang="fr-FR"/>
        </a:p>
      </dgm:t>
    </dgm:pt>
    <dgm:pt modelId="{ACCDA87D-972D-4266-A235-22FE5B6ABCA0}">
      <dgm:prSet phldrT="[Texte]" custT="1"/>
      <dgm:spPr/>
      <dgm:t>
        <a:bodyPr/>
        <a:lstStyle/>
        <a:p>
          <a:r>
            <a:rPr lang="fr-CA" sz="1800" dirty="0" smtClean="0"/>
            <a:t>Prédateurs</a:t>
          </a:r>
        </a:p>
        <a:p>
          <a:r>
            <a:rPr lang="fr-CA" sz="1200" dirty="0" smtClean="0"/>
            <a:t>(carnivores de 1</a:t>
          </a:r>
          <a:r>
            <a:rPr lang="fr-CA" sz="1200" baseline="30000" dirty="0" smtClean="0"/>
            <a:t>er</a:t>
          </a:r>
          <a:r>
            <a:rPr lang="fr-CA" sz="1200" dirty="0" smtClean="0"/>
            <a:t> rang)</a:t>
          </a:r>
          <a:endParaRPr lang="fr-FR" sz="1200" dirty="0"/>
        </a:p>
      </dgm:t>
    </dgm:pt>
    <dgm:pt modelId="{39170EB6-B8A9-4B9B-9469-FAE3CBB58DE3}" type="parTrans" cxnId="{54B602D8-AC34-4307-BABF-F87473D56203}">
      <dgm:prSet/>
      <dgm:spPr/>
      <dgm:t>
        <a:bodyPr/>
        <a:lstStyle/>
        <a:p>
          <a:endParaRPr lang="fr-FR"/>
        </a:p>
      </dgm:t>
    </dgm:pt>
    <dgm:pt modelId="{F3447016-735C-4E1A-85F4-43C34CCB866E}" type="sibTrans" cxnId="{54B602D8-AC34-4307-BABF-F87473D56203}">
      <dgm:prSet/>
      <dgm:spPr/>
      <dgm:t>
        <a:bodyPr/>
        <a:lstStyle/>
        <a:p>
          <a:endParaRPr lang="fr-FR"/>
        </a:p>
      </dgm:t>
    </dgm:pt>
    <dgm:pt modelId="{8C1F3C99-91D3-418A-BE1F-58E2516A8448}">
      <dgm:prSet phldrT="[Texte]" custT="1"/>
      <dgm:spPr/>
      <dgm:t>
        <a:bodyPr/>
        <a:lstStyle/>
        <a:p>
          <a:r>
            <a:rPr lang="fr-CA" sz="1800" dirty="0" smtClean="0"/>
            <a:t>Grands prédateurs </a:t>
          </a:r>
        </a:p>
        <a:p>
          <a:r>
            <a:rPr lang="fr-CA" sz="1200" dirty="0" smtClean="0"/>
            <a:t>(carnivores de 2</a:t>
          </a:r>
          <a:r>
            <a:rPr lang="fr-CA" sz="1200" baseline="30000" dirty="0" smtClean="0"/>
            <a:t>e</a:t>
          </a:r>
          <a:r>
            <a:rPr lang="fr-CA" sz="1200" dirty="0" smtClean="0"/>
            <a:t> rang)</a:t>
          </a:r>
          <a:endParaRPr lang="fr-FR" sz="1200" dirty="0"/>
        </a:p>
      </dgm:t>
    </dgm:pt>
    <dgm:pt modelId="{14EC30F2-0E77-4106-AA17-218139F5AF58}" type="parTrans" cxnId="{D98F3B3A-2627-4281-B95A-008883939D73}">
      <dgm:prSet/>
      <dgm:spPr/>
      <dgm:t>
        <a:bodyPr/>
        <a:lstStyle/>
        <a:p>
          <a:endParaRPr lang="fr-FR"/>
        </a:p>
      </dgm:t>
    </dgm:pt>
    <dgm:pt modelId="{CB7EA64C-D831-4FC4-BDB4-3EFEF59EDA17}" type="sibTrans" cxnId="{D98F3B3A-2627-4281-B95A-008883939D73}">
      <dgm:prSet/>
      <dgm:spPr/>
      <dgm:t>
        <a:bodyPr/>
        <a:lstStyle/>
        <a:p>
          <a:endParaRPr lang="fr-FR"/>
        </a:p>
      </dgm:t>
    </dgm:pt>
    <dgm:pt modelId="{153BE449-9A3A-46F3-A165-75343E1080E0}">
      <dgm:prSet/>
      <dgm:spPr/>
      <dgm:t>
        <a:bodyPr/>
        <a:lstStyle/>
        <a:p>
          <a:r>
            <a:rPr lang="fr-CA" dirty="0" smtClean="0"/>
            <a:t>Décomposeurs</a:t>
          </a:r>
          <a:endParaRPr lang="fr-FR" dirty="0"/>
        </a:p>
      </dgm:t>
    </dgm:pt>
    <dgm:pt modelId="{24CFC248-1731-4A0E-BF22-395E9C34D20A}" type="parTrans" cxnId="{84CBBE2F-0181-4575-9ED0-F579B7365624}">
      <dgm:prSet/>
      <dgm:spPr/>
      <dgm:t>
        <a:bodyPr/>
        <a:lstStyle/>
        <a:p>
          <a:endParaRPr lang="fr-FR"/>
        </a:p>
      </dgm:t>
    </dgm:pt>
    <dgm:pt modelId="{958E16CB-CFC3-4DD4-9B58-DC3325C9D5C6}" type="sibTrans" cxnId="{84CBBE2F-0181-4575-9ED0-F579B7365624}">
      <dgm:prSet/>
      <dgm:spPr/>
      <dgm:t>
        <a:bodyPr/>
        <a:lstStyle/>
        <a:p>
          <a:endParaRPr lang="fr-FR"/>
        </a:p>
      </dgm:t>
    </dgm:pt>
    <dgm:pt modelId="{6453A9E0-78F8-45AD-8808-EA02CC45FF9C}" type="pres">
      <dgm:prSet presAssocID="{7893B60A-4234-4115-B60B-7C22F92A4D39}" presName="cycle" presStyleCnt="0">
        <dgm:presLayoutVars>
          <dgm:dir/>
          <dgm:resizeHandles val="exact"/>
        </dgm:presLayoutVars>
      </dgm:prSet>
      <dgm:spPr/>
      <dgm:t>
        <a:bodyPr/>
        <a:lstStyle/>
        <a:p>
          <a:endParaRPr lang="fr-FR"/>
        </a:p>
      </dgm:t>
    </dgm:pt>
    <dgm:pt modelId="{4387CE07-DA6F-407D-8E7B-ECED144AAE70}" type="pres">
      <dgm:prSet presAssocID="{16885AA4-4A39-4F50-A26B-306BAE76CD73}" presName="node" presStyleLbl="node1" presStyleIdx="0" presStyleCnt="6">
        <dgm:presLayoutVars>
          <dgm:bulletEnabled val="1"/>
        </dgm:presLayoutVars>
      </dgm:prSet>
      <dgm:spPr/>
      <dgm:t>
        <a:bodyPr/>
        <a:lstStyle/>
        <a:p>
          <a:endParaRPr lang="fr-FR"/>
        </a:p>
      </dgm:t>
    </dgm:pt>
    <dgm:pt modelId="{A3CDFE1F-1FB8-4937-9012-5844EAEEA350}" type="pres">
      <dgm:prSet presAssocID="{4486C0C2-E05E-4B8F-9961-144F588FE7B2}" presName="sibTrans" presStyleLbl="sibTrans2D1" presStyleIdx="0" presStyleCnt="6"/>
      <dgm:spPr/>
      <dgm:t>
        <a:bodyPr/>
        <a:lstStyle/>
        <a:p>
          <a:endParaRPr lang="fr-FR"/>
        </a:p>
      </dgm:t>
    </dgm:pt>
    <dgm:pt modelId="{7CCE2A71-C75C-44FD-BE49-84D2BED5BFA8}" type="pres">
      <dgm:prSet presAssocID="{4486C0C2-E05E-4B8F-9961-144F588FE7B2}" presName="connectorText" presStyleLbl="sibTrans2D1" presStyleIdx="0" presStyleCnt="6"/>
      <dgm:spPr/>
      <dgm:t>
        <a:bodyPr/>
        <a:lstStyle/>
        <a:p>
          <a:endParaRPr lang="fr-FR"/>
        </a:p>
      </dgm:t>
    </dgm:pt>
    <dgm:pt modelId="{CF893FC7-3243-4CA3-97B9-535B826CB26D}" type="pres">
      <dgm:prSet presAssocID="{AB680B98-C9AE-4A18-AADF-8D5E9442A90B}" presName="node" presStyleLbl="node1" presStyleIdx="1" presStyleCnt="6">
        <dgm:presLayoutVars>
          <dgm:bulletEnabled val="1"/>
        </dgm:presLayoutVars>
      </dgm:prSet>
      <dgm:spPr/>
      <dgm:t>
        <a:bodyPr/>
        <a:lstStyle/>
        <a:p>
          <a:endParaRPr lang="fr-FR"/>
        </a:p>
      </dgm:t>
    </dgm:pt>
    <dgm:pt modelId="{196F94E3-5FBB-4A50-A402-C5FD23AB5168}" type="pres">
      <dgm:prSet presAssocID="{0C85AEB3-7463-4B39-BE4A-6D08501A6173}" presName="sibTrans" presStyleLbl="sibTrans2D1" presStyleIdx="1" presStyleCnt="6"/>
      <dgm:spPr/>
      <dgm:t>
        <a:bodyPr/>
        <a:lstStyle/>
        <a:p>
          <a:endParaRPr lang="fr-FR"/>
        </a:p>
      </dgm:t>
    </dgm:pt>
    <dgm:pt modelId="{82893C63-E296-4B9E-906D-41E34C1DCF76}" type="pres">
      <dgm:prSet presAssocID="{0C85AEB3-7463-4B39-BE4A-6D08501A6173}" presName="connectorText" presStyleLbl="sibTrans2D1" presStyleIdx="1" presStyleCnt="6"/>
      <dgm:spPr/>
      <dgm:t>
        <a:bodyPr/>
        <a:lstStyle/>
        <a:p>
          <a:endParaRPr lang="fr-FR"/>
        </a:p>
      </dgm:t>
    </dgm:pt>
    <dgm:pt modelId="{A0FE80AA-896C-4BEF-8B6B-469E72C38851}" type="pres">
      <dgm:prSet presAssocID="{E8018A7D-946A-4410-9E0F-7304338E21E0}" presName="node" presStyleLbl="node1" presStyleIdx="2" presStyleCnt="6">
        <dgm:presLayoutVars>
          <dgm:bulletEnabled val="1"/>
        </dgm:presLayoutVars>
      </dgm:prSet>
      <dgm:spPr/>
      <dgm:t>
        <a:bodyPr/>
        <a:lstStyle/>
        <a:p>
          <a:endParaRPr lang="fr-FR"/>
        </a:p>
      </dgm:t>
    </dgm:pt>
    <dgm:pt modelId="{C7546E03-6B75-4ABC-B365-B01B6DD04590}" type="pres">
      <dgm:prSet presAssocID="{C345EA77-75BD-400C-852D-E05441C3375D}" presName="sibTrans" presStyleLbl="sibTrans2D1" presStyleIdx="2" presStyleCnt="6"/>
      <dgm:spPr/>
      <dgm:t>
        <a:bodyPr/>
        <a:lstStyle/>
        <a:p>
          <a:endParaRPr lang="fr-FR"/>
        </a:p>
      </dgm:t>
    </dgm:pt>
    <dgm:pt modelId="{51815B0B-4522-486B-93FD-D31C01BB703A}" type="pres">
      <dgm:prSet presAssocID="{C345EA77-75BD-400C-852D-E05441C3375D}" presName="connectorText" presStyleLbl="sibTrans2D1" presStyleIdx="2" presStyleCnt="6"/>
      <dgm:spPr/>
      <dgm:t>
        <a:bodyPr/>
        <a:lstStyle/>
        <a:p>
          <a:endParaRPr lang="fr-FR"/>
        </a:p>
      </dgm:t>
    </dgm:pt>
    <dgm:pt modelId="{858BFD38-0AE3-4197-A845-6848FA78B56D}" type="pres">
      <dgm:prSet presAssocID="{ACCDA87D-972D-4266-A235-22FE5B6ABCA0}" presName="node" presStyleLbl="node1" presStyleIdx="3" presStyleCnt="6">
        <dgm:presLayoutVars>
          <dgm:bulletEnabled val="1"/>
        </dgm:presLayoutVars>
      </dgm:prSet>
      <dgm:spPr/>
      <dgm:t>
        <a:bodyPr/>
        <a:lstStyle/>
        <a:p>
          <a:endParaRPr lang="fr-FR"/>
        </a:p>
      </dgm:t>
    </dgm:pt>
    <dgm:pt modelId="{A63BB34D-CC78-43D8-B073-CAF9B22CBD0D}" type="pres">
      <dgm:prSet presAssocID="{F3447016-735C-4E1A-85F4-43C34CCB866E}" presName="sibTrans" presStyleLbl="sibTrans2D1" presStyleIdx="3" presStyleCnt="6"/>
      <dgm:spPr/>
      <dgm:t>
        <a:bodyPr/>
        <a:lstStyle/>
        <a:p>
          <a:endParaRPr lang="fr-FR"/>
        </a:p>
      </dgm:t>
    </dgm:pt>
    <dgm:pt modelId="{FCB510A4-84E6-4927-86D1-055E55A5E437}" type="pres">
      <dgm:prSet presAssocID="{F3447016-735C-4E1A-85F4-43C34CCB866E}" presName="connectorText" presStyleLbl="sibTrans2D1" presStyleIdx="3" presStyleCnt="6"/>
      <dgm:spPr/>
      <dgm:t>
        <a:bodyPr/>
        <a:lstStyle/>
        <a:p>
          <a:endParaRPr lang="fr-FR"/>
        </a:p>
      </dgm:t>
    </dgm:pt>
    <dgm:pt modelId="{905A9F07-EABD-4AF0-8AF6-0B2B46DC5803}" type="pres">
      <dgm:prSet presAssocID="{8C1F3C99-91D3-418A-BE1F-58E2516A8448}" presName="node" presStyleLbl="node1" presStyleIdx="4" presStyleCnt="6">
        <dgm:presLayoutVars>
          <dgm:bulletEnabled val="1"/>
        </dgm:presLayoutVars>
      </dgm:prSet>
      <dgm:spPr/>
      <dgm:t>
        <a:bodyPr/>
        <a:lstStyle/>
        <a:p>
          <a:endParaRPr lang="fr-FR"/>
        </a:p>
      </dgm:t>
    </dgm:pt>
    <dgm:pt modelId="{295F8F56-9B0E-4040-81B3-3B077F095BF3}" type="pres">
      <dgm:prSet presAssocID="{CB7EA64C-D831-4FC4-BDB4-3EFEF59EDA17}" presName="sibTrans" presStyleLbl="sibTrans2D1" presStyleIdx="4" presStyleCnt="6"/>
      <dgm:spPr/>
      <dgm:t>
        <a:bodyPr/>
        <a:lstStyle/>
        <a:p>
          <a:endParaRPr lang="fr-FR"/>
        </a:p>
      </dgm:t>
    </dgm:pt>
    <dgm:pt modelId="{47EF1C3C-8946-4615-91C9-1ECE5F0D033E}" type="pres">
      <dgm:prSet presAssocID="{CB7EA64C-D831-4FC4-BDB4-3EFEF59EDA17}" presName="connectorText" presStyleLbl="sibTrans2D1" presStyleIdx="4" presStyleCnt="6"/>
      <dgm:spPr/>
      <dgm:t>
        <a:bodyPr/>
        <a:lstStyle/>
        <a:p>
          <a:endParaRPr lang="fr-FR"/>
        </a:p>
      </dgm:t>
    </dgm:pt>
    <dgm:pt modelId="{3F9F66FA-203E-4C61-A6FD-BEE673C1D247}" type="pres">
      <dgm:prSet presAssocID="{153BE449-9A3A-46F3-A165-75343E1080E0}" presName="node" presStyleLbl="node1" presStyleIdx="5" presStyleCnt="6">
        <dgm:presLayoutVars>
          <dgm:bulletEnabled val="1"/>
        </dgm:presLayoutVars>
      </dgm:prSet>
      <dgm:spPr/>
      <dgm:t>
        <a:bodyPr/>
        <a:lstStyle/>
        <a:p>
          <a:endParaRPr lang="fr-FR"/>
        </a:p>
      </dgm:t>
    </dgm:pt>
    <dgm:pt modelId="{423A6C3D-5FDA-4C1B-99AA-A6B7DB5BCC64}" type="pres">
      <dgm:prSet presAssocID="{958E16CB-CFC3-4DD4-9B58-DC3325C9D5C6}" presName="sibTrans" presStyleLbl="sibTrans2D1" presStyleIdx="5" presStyleCnt="6"/>
      <dgm:spPr/>
      <dgm:t>
        <a:bodyPr/>
        <a:lstStyle/>
        <a:p>
          <a:endParaRPr lang="fr-FR"/>
        </a:p>
      </dgm:t>
    </dgm:pt>
    <dgm:pt modelId="{0936CCD9-676E-4F63-9C9B-E5D9F3D4F203}" type="pres">
      <dgm:prSet presAssocID="{958E16CB-CFC3-4DD4-9B58-DC3325C9D5C6}" presName="connectorText" presStyleLbl="sibTrans2D1" presStyleIdx="5" presStyleCnt="6"/>
      <dgm:spPr/>
      <dgm:t>
        <a:bodyPr/>
        <a:lstStyle/>
        <a:p>
          <a:endParaRPr lang="fr-FR"/>
        </a:p>
      </dgm:t>
    </dgm:pt>
  </dgm:ptLst>
  <dgm:cxnLst>
    <dgm:cxn modelId="{9F4F8175-4E6E-4E07-941C-B7B57715681B}" type="presOf" srcId="{CB7EA64C-D831-4FC4-BDB4-3EFEF59EDA17}" destId="{295F8F56-9B0E-4040-81B3-3B077F095BF3}" srcOrd="0" destOrd="0" presId="urn:microsoft.com/office/officeart/2005/8/layout/cycle2"/>
    <dgm:cxn modelId="{84CBBE2F-0181-4575-9ED0-F579B7365624}" srcId="{7893B60A-4234-4115-B60B-7C22F92A4D39}" destId="{153BE449-9A3A-46F3-A165-75343E1080E0}" srcOrd="5" destOrd="0" parTransId="{24CFC248-1731-4A0E-BF22-395E9C34D20A}" sibTransId="{958E16CB-CFC3-4DD4-9B58-DC3325C9D5C6}"/>
    <dgm:cxn modelId="{3B26B657-738D-49DC-A963-4C0C5982B8DA}" type="presOf" srcId="{E8018A7D-946A-4410-9E0F-7304338E21E0}" destId="{A0FE80AA-896C-4BEF-8B6B-469E72C38851}" srcOrd="0" destOrd="0" presId="urn:microsoft.com/office/officeart/2005/8/layout/cycle2"/>
    <dgm:cxn modelId="{D98F3B3A-2627-4281-B95A-008883939D73}" srcId="{7893B60A-4234-4115-B60B-7C22F92A4D39}" destId="{8C1F3C99-91D3-418A-BE1F-58E2516A8448}" srcOrd="4" destOrd="0" parTransId="{14EC30F2-0E77-4106-AA17-218139F5AF58}" sibTransId="{CB7EA64C-D831-4FC4-BDB4-3EFEF59EDA17}"/>
    <dgm:cxn modelId="{7E75545E-6D31-4F60-BD00-43EB15CC82A7}" type="presOf" srcId="{0C85AEB3-7463-4B39-BE4A-6D08501A6173}" destId="{82893C63-E296-4B9E-906D-41E34C1DCF76}" srcOrd="1" destOrd="0" presId="urn:microsoft.com/office/officeart/2005/8/layout/cycle2"/>
    <dgm:cxn modelId="{5EFAAFAD-59A9-4984-BB52-2840C095CEB0}" type="presOf" srcId="{4486C0C2-E05E-4B8F-9961-144F588FE7B2}" destId="{7CCE2A71-C75C-44FD-BE49-84D2BED5BFA8}" srcOrd="1" destOrd="0" presId="urn:microsoft.com/office/officeart/2005/8/layout/cycle2"/>
    <dgm:cxn modelId="{6C7DAFBF-BA7F-467E-AFDA-A4C907282DE1}" type="presOf" srcId="{8C1F3C99-91D3-418A-BE1F-58E2516A8448}" destId="{905A9F07-EABD-4AF0-8AF6-0B2B46DC5803}" srcOrd="0" destOrd="0" presId="urn:microsoft.com/office/officeart/2005/8/layout/cycle2"/>
    <dgm:cxn modelId="{F6980E85-AD51-4CA6-A7AA-AE4B9F68E9A8}" type="presOf" srcId="{4486C0C2-E05E-4B8F-9961-144F588FE7B2}" destId="{A3CDFE1F-1FB8-4937-9012-5844EAEEA350}" srcOrd="0" destOrd="0" presId="urn:microsoft.com/office/officeart/2005/8/layout/cycle2"/>
    <dgm:cxn modelId="{C14DD81A-E2AF-4538-81DC-A351118C1070}" type="presOf" srcId="{958E16CB-CFC3-4DD4-9B58-DC3325C9D5C6}" destId="{0936CCD9-676E-4F63-9C9B-E5D9F3D4F203}" srcOrd="1" destOrd="0" presId="urn:microsoft.com/office/officeart/2005/8/layout/cycle2"/>
    <dgm:cxn modelId="{54B602D8-AC34-4307-BABF-F87473D56203}" srcId="{7893B60A-4234-4115-B60B-7C22F92A4D39}" destId="{ACCDA87D-972D-4266-A235-22FE5B6ABCA0}" srcOrd="3" destOrd="0" parTransId="{39170EB6-B8A9-4B9B-9469-FAE3CBB58DE3}" sibTransId="{F3447016-735C-4E1A-85F4-43C34CCB866E}"/>
    <dgm:cxn modelId="{048EB41C-7D88-4E52-B878-1B65155E074C}" type="presOf" srcId="{7893B60A-4234-4115-B60B-7C22F92A4D39}" destId="{6453A9E0-78F8-45AD-8808-EA02CC45FF9C}" srcOrd="0" destOrd="0" presId="urn:microsoft.com/office/officeart/2005/8/layout/cycle2"/>
    <dgm:cxn modelId="{BF6B662E-3B6F-4CB9-9C6F-2E69D326C5F6}" type="presOf" srcId="{CB7EA64C-D831-4FC4-BDB4-3EFEF59EDA17}" destId="{47EF1C3C-8946-4615-91C9-1ECE5F0D033E}" srcOrd="1" destOrd="0" presId="urn:microsoft.com/office/officeart/2005/8/layout/cycle2"/>
    <dgm:cxn modelId="{F7D614B0-EC6D-4B72-844F-1594CFB8BF47}" type="presOf" srcId="{C345EA77-75BD-400C-852D-E05441C3375D}" destId="{C7546E03-6B75-4ABC-B365-B01B6DD04590}" srcOrd="0" destOrd="0" presId="urn:microsoft.com/office/officeart/2005/8/layout/cycle2"/>
    <dgm:cxn modelId="{A54A3CCD-691D-4C33-A3CC-4454DD2ACB46}" srcId="{7893B60A-4234-4115-B60B-7C22F92A4D39}" destId="{16885AA4-4A39-4F50-A26B-306BAE76CD73}" srcOrd="0" destOrd="0" parTransId="{689DC9D0-17E4-4E90-9F83-7A21147B9735}" sibTransId="{4486C0C2-E05E-4B8F-9961-144F588FE7B2}"/>
    <dgm:cxn modelId="{DF440071-0A09-4D18-AF9D-726B7AB87E8E}" type="presOf" srcId="{958E16CB-CFC3-4DD4-9B58-DC3325C9D5C6}" destId="{423A6C3D-5FDA-4C1B-99AA-A6B7DB5BCC64}" srcOrd="0" destOrd="0" presId="urn:microsoft.com/office/officeart/2005/8/layout/cycle2"/>
    <dgm:cxn modelId="{05708A25-73F0-4109-B4D3-95C7D0E7D4EF}" type="presOf" srcId="{16885AA4-4A39-4F50-A26B-306BAE76CD73}" destId="{4387CE07-DA6F-407D-8E7B-ECED144AAE70}" srcOrd="0" destOrd="0" presId="urn:microsoft.com/office/officeart/2005/8/layout/cycle2"/>
    <dgm:cxn modelId="{C6AB1064-31D7-42DF-9945-31FEEE1D75DA}" type="presOf" srcId="{ACCDA87D-972D-4266-A235-22FE5B6ABCA0}" destId="{858BFD38-0AE3-4197-A845-6848FA78B56D}" srcOrd="0" destOrd="0" presId="urn:microsoft.com/office/officeart/2005/8/layout/cycle2"/>
    <dgm:cxn modelId="{60EBEDB2-098F-4A16-921D-3ED8F122CF12}" srcId="{7893B60A-4234-4115-B60B-7C22F92A4D39}" destId="{E8018A7D-946A-4410-9E0F-7304338E21E0}" srcOrd="2" destOrd="0" parTransId="{25544385-115C-4958-8D02-FD15EC6CE476}" sibTransId="{C345EA77-75BD-400C-852D-E05441C3375D}"/>
    <dgm:cxn modelId="{1B19BB97-B5EA-4F38-8E57-158BEA43ADDE}" type="presOf" srcId="{0C85AEB3-7463-4B39-BE4A-6D08501A6173}" destId="{196F94E3-5FBB-4A50-A402-C5FD23AB5168}" srcOrd="0" destOrd="0" presId="urn:microsoft.com/office/officeart/2005/8/layout/cycle2"/>
    <dgm:cxn modelId="{421E0946-8FAC-43E2-8D74-ADDAC9A58D9D}" type="presOf" srcId="{F3447016-735C-4E1A-85F4-43C34CCB866E}" destId="{A63BB34D-CC78-43D8-B073-CAF9B22CBD0D}" srcOrd="0" destOrd="0" presId="urn:microsoft.com/office/officeart/2005/8/layout/cycle2"/>
    <dgm:cxn modelId="{19453EE8-99E0-4442-BB0A-07FB8D54E894}" type="presOf" srcId="{AB680B98-C9AE-4A18-AADF-8D5E9442A90B}" destId="{CF893FC7-3243-4CA3-97B9-535B826CB26D}" srcOrd="0" destOrd="0" presId="urn:microsoft.com/office/officeart/2005/8/layout/cycle2"/>
    <dgm:cxn modelId="{EA9A29A1-91DA-495A-8F0F-140F7DB73945}" type="presOf" srcId="{C345EA77-75BD-400C-852D-E05441C3375D}" destId="{51815B0B-4522-486B-93FD-D31C01BB703A}" srcOrd="1" destOrd="0" presId="urn:microsoft.com/office/officeart/2005/8/layout/cycle2"/>
    <dgm:cxn modelId="{4AD51EAA-56D3-45D1-BF91-0A9E687C0469}" type="presOf" srcId="{153BE449-9A3A-46F3-A165-75343E1080E0}" destId="{3F9F66FA-203E-4C61-A6FD-BEE673C1D247}" srcOrd="0" destOrd="0" presId="urn:microsoft.com/office/officeart/2005/8/layout/cycle2"/>
    <dgm:cxn modelId="{E0E1E693-E33A-46CC-B4FB-BA031D66FCF0}" type="presOf" srcId="{F3447016-735C-4E1A-85F4-43C34CCB866E}" destId="{FCB510A4-84E6-4927-86D1-055E55A5E437}" srcOrd="1" destOrd="0" presId="urn:microsoft.com/office/officeart/2005/8/layout/cycle2"/>
    <dgm:cxn modelId="{4746FA3E-E2D4-4522-9537-D8251398FA6B}" srcId="{7893B60A-4234-4115-B60B-7C22F92A4D39}" destId="{AB680B98-C9AE-4A18-AADF-8D5E9442A90B}" srcOrd="1" destOrd="0" parTransId="{79689620-1357-4B90-84BA-A9911B63251F}" sibTransId="{0C85AEB3-7463-4B39-BE4A-6D08501A6173}"/>
    <dgm:cxn modelId="{0BAD14CB-361D-4F72-A002-B1CB74C74AF3}" type="presParOf" srcId="{6453A9E0-78F8-45AD-8808-EA02CC45FF9C}" destId="{4387CE07-DA6F-407D-8E7B-ECED144AAE70}" srcOrd="0" destOrd="0" presId="urn:microsoft.com/office/officeart/2005/8/layout/cycle2"/>
    <dgm:cxn modelId="{37F279B3-BC88-402A-8656-6319499FA69C}" type="presParOf" srcId="{6453A9E0-78F8-45AD-8808-EA02CC45FF9C}" destId="{A3CDFE1F-1FB8-4937-9012-5844EAEEA350}" srcOrd="1" destOrd="0" presId="urn:microsoft.com/office/officeart/2005/8/layout/cycle2"/>
    <dgm:cxn modelId="{C437D1E8-A01E-493B-9E0B-318354BB0039}" type="presParOf" srcId="{A3CDFE1F-1FB8-4937-9012-5844EAEEA350}" destId="{7CCE2A71-C75C-44FD-BE49-84D2BED5BFA8}" srcOrd="0" destOrd="0" presId="urn:microsoft.com/office/officeart/2005/8/layout/cycle2"/>
    <dgm:cxn modelId="{F46ED817-D18D-478A-B4AF-04465151D76C}" type="presParOf" srcId="{6453A9E0-78F8-45AD-8808-EA02CC45FF9C}" destId="{CF893FC7-3243-4CA3-97B9-535B826CB26D}" srcOrd="2" destOrd="0" presId="urn:microsoft.com/office/officeart/2005/8/layout/cycle2"/>
    <dgm:cxn modelId="{1A06C510-A074-4AD1-848A-4B9D86A2BECB}" type="presParOf" srcId="{6453A9E0-78F8-45AD-8808-EA02CC45FF9C}" destId="{196F94E3-5FBB-4A50-A402-C5FD23AB5168}" srcOrd="3" destOrd="0" presId="urn:microsoft.com/office/officeart/2005/8/layout/cycle2"/>
    <dgm:cxn modelId="{34F4AC94-D5DF-4F8C-82DB-5B0637DBEA95}" type="presParOf" srcId="{196F94E3-5FBB-4A50-A402-C5FD23AB5168}" destId="{82893C63-E296-4B9E-906D-41E34C1DCF76}" srcOrd="0" destOrd="0" presId="urn:microsoft.com/office/officeart/2005/8/layout/cycle2"/>
    <dgm:cxn modelId="{C28DA535-E75F-4A46-B8D0-C5CE9434C991}" type="presParOf" srcId="{6453A9E0-78F8-45AD-8808-EA02CC45FF9C}" destId="{A0FE80AA-896C-4BEF-8B6B-469E72C38851}" srcOrd="4" destOrd="0" presId="urn:microsoft.com/office/officeart/2005/8/layout/cycle2"/>
    <dgm:cxn modelId="{78860FE1-3C7A-430A-B0F2-81D8BAE11327}" type="presParOf" srcId="{6453A9E0-78F8-45AD-8808-EA02CC45FF9C}" destId="{C7546E03-6B75-4ABC-B365-B01B6DD04590}" srcOrd="5" destOrd="0" presId="urn:microsoft.com/office/officeart/2005/8/layout/cycle2"/>
    <dgm:cxn modelId="{38153A03-E5C8-4C61-B853-484E7318F881}" type="presParOf" srcId="{C7546E03-6B75-4ABC-B365-B01B6DD04590}" destId="{51815B0B-4522-486B-93FD-D31C01BB703A}" srcOrd="0" destOrd="0" presId="urn:microsoft.com/office/officeart/2005/8/layout/cycle2"/>
    <dgm:cxn modelId="{A662CD43-6DBA-4538-85F0-2A9BFA479A5A}" type="presParOf" srcId="{6453A9E0-78F8-45AD-8808-EA02CC45FF9C}" destId="{858BFD38-0AE3-4197-A845-6848FA78B56D}" srcOrd="6" destOrd="0" presId="urn:microsoft.com/office/officeart/2005/8/layout/cycle2"/>
    <dgm:cxn modelId="{6FD864DA-FE69-4E4C-BFD8-A7A40625BD37}" type="presParOf" srcId="{6453A9E0-78F8-45AD-8808-EA02CC45FF9C}" destId="{A63BB34D-CC78-43D8-B073-CAF9B22CBD0D}" srcOrd="7" destOrd="0" presId="urn:microsoft.com/office/officeart/2005/8/layout/cycle2"/>
    <dgm:cxn modelId="{17807FD0-873B-4827-B869-112C5E0A40C2}" type="presParOf" srcId="{A63BB34D-CC78-43D8-B073-CAF9B22CBD0D}" destId="{FCB510A4-84E6-4927-86D1-055E55A5E437}" srcOrd="0" destOrd="0" presId="urn:microsoft.com/office/officeart/2005/8/layout/cycle2"/>
    <dgm:cxn modelId="{E4B3919A-2233-44E3-BC87-176994984B73}" type="presParOf" srcId="{6453A9E0-78F8-45AD-8808-EA02CC45FF9C}" destId="{905A9F07-EABD-4AF0-8AF6-0B2B46DC5803}" srcOrd="8" destOrd="0" presId="urn:microsoft.com/office/officeart/2005/8/layout/cycle2"/>
    <dgm:cxn modelId="{BD0B6372-5130-490B-9834-15B800752C72}" type="presParOf" srcId="{6453A9E0-78F8-45AD-8808-EA02CC45FF9C}" destId="{295F8F56-9B0E-4040-81B3-3B077F095BF3}" srcOrd="9" destOrd="0" presId="urn:microsoft.com/office/officeart/2005/8/layout/cycle2"/>
    <dgm:cxn modelId="{51F825D7-FBE4-45E9-9AFC-2A7F5256D243}" type="presParOf" srcId="{295F8F56-9B0E-4040-81B3-3B077F095BF3}" destId="{47EF1C3C-8946-4615-91C9-1ECE5F0D033E}" srcOrd="0" destOrd="0" presId="urn:microsoft.com/office/officeart/2005/8/layout/cycle2"/>
    <dgm:cxn modelId="{0E5E04E9-06D8-4BA3-B33F-660DC0F9CDE6}" type="presParOf" srcId="{6453A9E0-78F8-45AD-8808-EA02CC45FF9C}" destId="{3F9F66FA-203E-4C61-A6FD-BEE673C1D247}" srcOrd="10" destOrd="0" presId="urn:microsoft.com/office/officeart/2005/8/layout/cycle2"/>
    <dgm:cxn modelId="{12B6CDE3-C543-4087-9F5F-44CBD1335D0C}" type="presParOf" srcId="{6453A9E0-78F8-45AD-8808-EA02CC45FF9C}" destId="{423A6C3D-5FDA-4C1B-99AA-A6B7DB5BCC64}" srcOrd="11" destOrd="0" presId="urn:microsoft.com/office/officeart/2005/8/layout/cycle2"/>
    <dgm:cxn modelId="{DFE62AD6-C7D5-488D-AB8B-E52A95AA1808}" type="presParOf" srcId="{423A6C3D-5FDA-4C1B-99AA-A6B7DB5BCC64}" destId="{0936CCD9-676E-4F63-9C9B-E5D9F3D4F203}" srcOrd="0" destOrd="0" presId="urn:microsoft.com/office/officeart/2005/8/layout/cycle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87CE07-DA6F-407D-8E7B-ECED144AAE70}">
      <dsp:nvSpPr>
        <dsp:cNvPr id="0" name=""/>
        <dsp:cNvSpPr/>
      </dsp:nvSpPr>
      <dsp:spPr>
        <a:xfrm>
          <a:off x="2422921" y="42423"/>
          <a:ext cx="1859756" cy="1859756"/>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CA" sz="1800" kern="1200" dirty="0" smtClean="0"/>
            <a:t>Nutriments dans le sol </a:t>
          </a:r>
        </a:p>
        <a:p>
          <a:pPr lvl="0" algn="ctr" defTabSz="800100">
            <a:lnSpc>
              <a:spcPct val="90000"/>
            </a:lnSpc>
            <a:spcBef>
              <a:spcPct val="0"/>
            </a:spcBef>
            <a:spcAft>
              <a:spcPct val="35000"/>
            </a:spcAft>
          </a:pPr>
          <a:r>
            <a:rPr lang="fr-CA" sz="1200" kern="1200" dirty="0" smtClean="0"/>
            <a:t>(+ eau + lumière)</a:t>
          </a:r>
          <a:endParaRPr lang="fr-FR" sz="1200" kern="1200" dirty="0"/>
        </a:p>
      </dsp:txBody>
      <dsp:txXfrm>
        <a:off x="2422921" y="42423"/>
        <a:ext cx="1859756" cy="1859756"/>
      </dsp:txXfrm>
    </dsp:sp>
    <dsp:sp modelId="{A3CDFE1F-1FB8-4937-9012-5844EAEEA350}">
      <dsp:nvSpPr>
        <dsp:cNvPr id="0" name=""/>
        <dsp:cNvSpPr/>
      </dsp:nvSpPr>
      <dsp:spPr>
        <a:xfrm rot="1800000">
          <a:off x="4303425" y="1350741"/>
          <a:ext cx="496854" cy="6276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1800000">
        <a:off x="4303425" y="1350741"/>
        <a:ext cx="496854" cy="627667"/>
      </dsp:txXfrm>
    </dsp:sp>
    <dsp:sp modelId="{CF893FC7-3243-4CA3-97B9-535B826CB26D}">
      <dsp:nvSpPr>
        <dsp:cNvPr id="0" name=""/>
        <dsp:cNvSpPr/>
      </dsp:nvSpPr>
      <dsp:spPr>
        <a:xfrm>
          <a:off x="4845382" y="1441032"/>
          <a:ext cx="1859756" cy="1859756"/>
        </a:xfrm>
        <a:prstGeom prst="ellipse">
          <a:avLst/>
        </a:prstGeom>
        <a:solidFill>
          <a:schemeClr val="accent5">
            <a:hueOff val="-2803859"/>
            <a:satOff val="4123"/>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CA" sz="1800" kern="1200" dirty="0" smtClean="0"/>
            <a:t>Végétaux</a:t>
          </a:r>
          <a:endParaRPr lang="fr-FR" sz="1800" kern="1200" dirty="0"/>
        </a:p>
      </dsp:txBody>
      <dsp:txXfrm>
        <a:off x="4845382" y="1441032"/>
        <a:ext cx="1859756" cy="1859756"/>
      </dsp:txXfrm>
    </dsp:sp>
    <dsp:sp modelId="{196F94E3-5FBB-4A50-A402-C5FD23AB5168}">
      <dsp:nvSpPr>
        <dsp:cNvPr id="0" name=""/>
        <dsp:cNvSpPr/>
      </dsp:nvSpPr>
      <dsp:spPr>
        <a:xfrm rot="5400000">
          <a:off x="5526833" y="3441622"/>
          <a:ext cx="496854" cy="627667"/>
        </a:xfrm>
        <a:prstGeom prst="rightArrow">
          <a:avLst>
            <a:gd name="adj1" fmla="val 60000"/>
            <a:gd name="adj2" fmla="val 50000"/>
          </a:avLst>
        </a:prstGeom>
        <a:solidFill>
          <a:schemeClr val="accent5">
            <a:hueOff val="-2803859"/>
            <a:satOff val="4123"/>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5400000">
        <a:off x="5526833" y="3441622"/>
        <a:ext cx="496854" cy="627667"/>
      </dsp:txXfrm>
    </dsp:sp>
    <dsp:sp modelId="{A0FE80AA-896C-4BEF-8B6B-469E72C38851}">
      <dsp:nvSpPr>
        <dsp:cNvPr id="0" name=""/>
        <dsp:cNvSpPr/>
      </dsp:nvSpPr>
      <dsp:spPr>
        <a:xfrm>
          <a:off x="4845382" y="4238248"/>
          <a:ext cx="1859756" cy="1859756"/>
        </a:xfrm>
        <a:prstGeom prst="ellipse">
          <a:avLst/>
        </a:prstGeom>
        <a:solidFill>
          <a:schemeClr val="accent5">
            <a:hueOff val="-5607719"/>
            <a:satOff val="8245"/>
            <a:lumOff val="70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CA" sz="1800" kern="1200" dirty="0" smtClean="0"/>
            <a:t>Herbivores</a:t>
          </a:r>
        </a:p>
        <a:p>
          <a:pPr lvl="0" algn="ctr" defTabSz="800100">
            <a:lnSpc>
              <a:spcPct val="90000"/>
            </a:lnSpc>
            <a:spcBef>
              <a:spcPct val="0"/>
            </a:spcBef>
            <a:spcAft>
              <a:spcPct val="35000"/>
            </a:spcAft>
          </a:pPr>
          <a:r>
            <a:rPr lang="fr-CA" sz="1200" kern="1200" dirty="0" smtClean="0"/>
            <a:t>(&amp; omnivores)</a:t>
          </a:r>
          <a:endParaRPr lang="fr-FR" sz="1200" kern="1200" dirty="0"/>
        </a:p>
      </dsp:txBody>
      <dsp:txXfrm>
        <a:off x="4845382" y="4238248"/>
        <a:ext cx="1859756" cy="1859756"/>
      </dsp:txXfrm>
    </dsp:sp>
    <dsp:sp modelId="{C7546E03-6B75-4ABC-B365-B01B6DD04590}">
      <dsp:nvSpPr>
        <dsp:cNvPr id="0" name=""/>
        <dsp:cNvSpPr/>
      </dsp:nvSpPr>
      <dsp:spPr>
        <a:xfrm rot="9000000">
          <a:off x="4327781" y="5546566"/>
          <a:ext cx="496854" cy="627667"/>
        </a:xfrm>
        <a:prstGeom prst="rightArrow">
          <a:avLst>
            <a:gd name="adj1" fmla="val 60000"/>
            <a:gd name="adj2" fmla="val 50000"/>
          </a:avLst>
        </a:prstGeom>
        <a:solidFill>
          <a:schemeClr val="accent5">
            <a:hueOff val="-5607719"/>
            <a:satOff val="8245"/>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9000000">
        <a:off x="4327781" y="5546566"/>
        <a:ext cx="496854" cy="627667"/>
      </dsp:txXfrm>
    </dsp:sp>
    <dsp:sp modelId="{858BFD38-0AE3-4197-A845-6848FA78B56D}">
      <dsp:nvSpPr>
        <dsp:cNvPr id="0" name=""/>
        <dsp:cNvSpPr/>
      </dsp:nvSpPr>
      <dsp:spPr>
        <a:xfrm>
          <a:off x="2422921" y="5636857"/>
          <a:ext cx="1859756" cy="1859756"/>
        </a:xfrm>
        <a:prstGeom prst="ellipse">
          <a:avLst/>
        </a:prstGeom>
        <a:solidFill>
          <a:schemeClr val="accent5">
            <a:hueOff val="-8411578"/>
            <a:satOff val="12368"/>
            <a:lumOff val="10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CA" sz="1800" kern="1200" dirty="0" smtClean="0"/>
            <a:t>Prédateurs</a:t>
          </a:r>
        </a:p>
        <a:p>
          <a:pPr lvl="0" algn="ctr" defTabSz="800100">
            <a:lnSpc>
              <a:spcPct val="90000"/>
            </a:lnSpc>
            <a:spcBef>
              <a:spcPct val="0"/>
            </a:spcBef>
            <a:spcAft>
              <a:spcPct val="35000"/>
            </a:spcAft>
          </a:pPr>
          <a:r>
            <a:rPr lang="fr-CA" sz="1200" kern="1200" dirty="0" smtClean="0"/>
            <a:t>(carnivores de 1</a:t>
          </a:r>
          <a:r>
            <a:rPr lang="fr-CA" sz="1200" kern="1200" baseline="30000" dirty="0" smtClean="0"/>
            <a:t>er</a:t>
          </a:r>
          <a:r>
            <a:rPr lang="fr-CA" sz="1200" kern="1200" dirty="0" smtClean="0"/>
            <a:t> rang)</a:t>
          </a:r>
          <a:endParaRPr lang="fr-FR" sz="1200" kern="1200" dirty="0"/>
        </a:p>
      </dsp:txBody>
      <dsp:txXfrm>
        <a:off x="2422921" y="5636857"/>
        <a:ext cx="1859756" cy="1859756"/>
      </dsp:txXfrm>
    </dsp:sp>
    <dsp:sp modelId="{A63BB34D-CC78-43D8-B073-CAF9B22CBD0D}">
      <dsp:nvSpPr>
        <dsp:cNvPr id="0" name=""/>
        <dsp:cNvSpPr/>
      </dsp:nvSpPr>
      <dsp:spPr>
        <a:xfrm rot="12600000">
          <a:off x="1905320" y="5560628"/>
          <a:ext cx="496854" cy="627667"/>
        </a:xfrm>
        <a:prstGeom prst="rightArrow">
          <a:avLst>
            <a:gd name="adj1" fmla="val 60000"/>
            <a:gd name="adj2" fmla="val 50000"/>
          </a:avLst>
        </a:prstGeom>
        <a:solidFill>
          <a:schemeClr val="accent5">
            <a:hueOff val="-8411578"/>
            <a:satOff val="12368"/>
            <a:lumOff val="10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12600000">
        <a:off x="1905320" y="5560628"/>
        <a:ext cx="496854" cy="627667"/>
      </dsp:txXfrm>
    </dsp:sp>
    <dsp:sp modelId="{905A9F07-EABD-4AF0-8AF6-0B2B46DC5803}">
      <dsp:nvSpPr>
        <dsp:cNvPr id="0" name=""/>
        <dsp:cNvSpPr/>
      </dsp:nvSpPr>
      <dsp:spPr>
        <a:xfrm>
          <a:off x="461" y="4238248"/>
          <a:ext cx="1859756" cy="1859756"/>
        </a:xfrm>
        <a:prstGeom prst="ellipse">
          <a:avLst/>
        </a:prstGeom>
        <a:solidFill>
          <a:schemeClr val="accent5">
            <a:hueOff val="-11215437"/>
            <a:satOff val="16490"/>
            <a:lumOff val="141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CA" sz="1800" kern="1200" dirty="0" smtClean="0"/>
            <a:t>Grands prédateurs </a:t>
          </a:r>
        </a:p>
        <a:p>
          <a:pPr lvl="0" algn="ctr" defTabSz="800100">
            <a:lnSpc>
              <a:spcPct val="90000"/>
            </a:lnSpc>
            <a:spcBef>
              <a:spcPct val="0"/>
            </a:spcBef>
            <a:spcAft>
              <a:spcPct val="35000"/>
            </a:spcAft>
          </a:pPr>
          <a:r>
            <a:rPr lang="fr-CA" sz="1200" kern="1200" dirty="0" smtClean="0"/>
            <a:t>(carnivores de 2</a:t>
          </a:r>
          <a:r>
            <a:rPr lang="fr-CA" sz="1200" kern="1200" baseline="30000" dirty="0" smtClean="0"/>
            <a:t>e</a:t>
          </a:r>
          <a:r>
            <a:rPr lang="fr-CA" sz="1200" kern="1200" dirty="0" smtClean="0"/>
            <a:t> rang)</a:t>
          </a:r>
          <a:endParaRPr lang="fr-FR" sz="1200" kern="1200" dirty="0"/>
        </a:p>
      </dsp:txBody>
      <dsp:txXfrm>
        <a:off x="461" y="4238248"/>
        <a:ext cx="1859756" cy="1859756"/>
      </dsp:txXfrm>
    </dsp:sp>
    <dsp:sp modelId="{295F8F56-9B0E-4040-81B3-3B077F095BF3}">
      <dsp:nvSpPr>
        <dsp:cNvPr id="0" name=""/>
        <dsp:cNvSpPr/>
      </dsp:nvSpPr>
      <dsp:spPr>
        <a:xfrm rot="16200000">
          <a:off x="681912" y="3469746"/>
          <a:ext cx="496854" cy="627667"/>
        </a:xfrm>
        <a:prstGeom prst="rightArrow">
          <a:avLst>
            <a:gd name="adj1" fmla="val 60000"/>
            <a:gd name="adj2" fmla="val 50000"/>
          </a:avLst>
        </a:prstGeom>
        <a:solidFill>
          <a:schemeClr val="accent5">
            <a:hueOff val="-11215437"/>
            <a:satOff val="16490"/>
            <a:lumOff val="1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16200000">
        <a:off x="681912" y="3469746"/>
        <a:ext cx="496854" cy="627667"/>
      </dsp:txXfrm>
    </dsp:sp>
    <dsp:sp modelId="{3F9F66FA-203E-4C61-A6FD-BEE673C1D247}">
      <dsp:nvSpPr>
        <dsp:cNvPr id="0" name=""/>
        <dsp:cNvSpPr/>
      </dsp:nvSpPr>
      <dsp:spPr>
        <a:xfrm>
          <a:off x="461" y="1441032"/>
          <a:ext cx="1859756" cy="1859756"/>
        </a:xfrm>
        <a:prstGeom prst="ellipse">
          <a:avLst/>
        </a:prstGeom>
        <a:solidFill>
          <a:schemeClr val="accent5">
            <a:hueOff val="-14019296"/>
            <a:satOff val="20613"/>
            <a:lumOff val="1764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Décomposeurs</a:t>
          </a:r>
          <a:endParaRPr lang="fr-FR" sz="1600" kern="1200" dirty="0"/>
        </a:p>
      </dsp:txBody>
      <dsp:txXfrm>
        <a:off x="461" y="1441032"/>
        <a:ext cx="1859756" cy="1859756"/>
      </dsp:txXfrm>
    </dsp:sp>
    <dsp:sp modelId="{423A6C3D-5FDA-4C1B-99AA-A6B7DB5BCC64}">
      <dsp:nvSpPr>
        <dsp:cNvPr id="0" name=""/>
        <dsp:cNvSpPr/>
      </dsp:nvSpPr>
      <dsp:spPr>
        <a:xfrm rot="19800000">
          <a:off x="1880964" y="1364803"/>
          <a:ext cx="496854" cy="627667"/>
        </a:xfrm>
        <a:prstGeom prst="rightArrow">
          <a:avLst>
            <a:gd name="adj1" fmla="val 60000"/>
            <a:gd name="adj2" fmla="val 50000"/>
          </a:avLst>
        </a:prstGeom>
        <a:solidFill>
          <a:schemeClr val="accent5">
            <a:hueOff val="-14019296"/>
            <a:satOff val="20613"/>
            <a:lumOff val="17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rot="19800000">
        <a:off x="1880964" y="1364803"/>
        <a:ext cx="496854" cy="6276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pPr/>
              <a:t>11/03/2023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pPr/>
              <a:t>‹N°›</a:t>
            </a:fld>
            <a:endParaRPr lang="fr-FR"/>
          </a:p>
        </p:txBody>
      </p:sp>
    </p:spTree>
    <p:extLst>
      <p:ext uri="{BB962C8B-B14F-4D97-AF65-F5344CB8AC3E}">
        <p14:creationId xmlns="" xmlns:p14="http://schemas.microsoft.com/office/powerpoint/2010/main"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CE14-1FD2-674A-BBD0-0641EEBB04C6}" type="datetimeFigureOut">
              <a:rPr lang="fr-FR" smtClean="0"/>
              <a:pPr/>
              <a:t>11/03/2023</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79CC1-2BD1-5343-98AF-522C5D9C17DB}" type="slidenum">
              <a:rPr lang="fr-FR" smtClean="0"/>
              <a:pPr/>
              <a:t>‹N°›</a:t>
            </a:fld>
            <a:endParaRPr lang="fr-FR"/>
          </a:p>
        </p:txBody>
      </p:sp>
    </p:spTree>
    <p:extLst>
      <p:ext uri="{BB962C8B-B14F-4D97-AF65-F5344CB8AC3E}">
        <p14:creationId xmlns="" xmlns:p14="http://schemas.microsoft.com/office/powerpoint/2010/main"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1</a:t>
            </a:fld>
            <a:endParaRPr lang="fr-FR"/>
          </a:p>
        </p:txBody>
      </p:sp>
    </p:spTree>
    <p:extLst>
      <p:ext uri="{BB962C8B-B14F-4D97-AF65-F5344CB8AC3E}">
        <p14:creationId xmlns="" xmlns:p14="http://schemas.microsoft.com/office/powerpoint/2010/main" val="396478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12</a:t>
            </a:fld>
            <a:endParaRPr lang="fr-FR"/>
          </a:p>
        </p:txBody>
      </p:sp>
    </p:spTree>
    <p:extLst>
      <p:ext uri="{BB962C8B-B14F-4D97-AF65-F5344CB8AC3E}">
        <p14:creationId xmlns="" xmlns:p14="http://schemas.microsoft.com/office/powerpoint/2010/main" val="294774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13</a:t>
            </a:fld>
            <a:endParaRPr lang="fr-FR"/>
          </a:p>
        </p:txBody>
      </p:sp>
    </p:spTree>
    <p:extLst>
      <p:ext uri="{BB962C8B-B14F-4D97-AF65-F5344CB8AC3E}">
        <p14:creationId xmlns="" xmlns:p14="http://schemas.microsoft.com/office/powerpoint/2010/main" val="2947745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14</a:t>
            </a:fld>
            <a:endParaRPr lang="fr-FR"/>
          </a:p>
        </p:txBody>
      </p:sp>
    </p:spTree>
    <p:extLst>
      <p:ext uri="{BB962C8B-B14F-4D97-AF65-F5344CB8AC3E}">
        <p14:creationId xmlns="" xmlns:p14="http://schemas.microsoft.com/office/powerpoint/2010/main" val="294774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16</a:t>
            </a:fld>
            <a:endParaRPr lang="fr-FR"/>
          </a:p>
        </p:txBody>
      </p:sp>
    </p:spTree>
    <p:extLst>
      <p:ext uri="{BB962C8B-B14F-4D97-AF65-F5344CB8AC3E}">
        <p14:creationId xmlns="" xmlns:p14="http://schemas.microsoft.com/office/powerpoint/2010/main" val="302637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21</a:t>
            </a:fld>
            <a:endParaRPr lang="fr-FR"/>
          </a:p>
        </p:txBody>
      </p:sp>
    </p:spTree>
    <p:extLst>
      <p:ext uri="{BB962C8B-B14F-4D97-AF65-F5344CB8AC3E}">
        <p14:creationId xmlns="" xmlns:p14="http://schemas.microsoft.com/office/powerpoint/2010/main" val="302637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25</a:t>
            </a:fld>
            <a:endParaRPr lang="fr-FR"/>
          </a:p>
        </p:txBody>
      </p:sp>
    </p:spTree>
    <p:extLst>
      <p:ext uri="{BB962C8B-B14F-4D97-AF65-F5344CB8AC3E}">
        <p14:creationId xmlns="" xmlns:p14="http://schemas.microsoft.com/office/powerpoint/2010/main" val="52806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29</a:t>
            </a:fld>
            <a:endParaRPr lang="fr-FR"/>
          </a:p>
        </p:txBody>
      </p:sp>
    </p:spTree>
    <p:extLst>
      <p:ext uri="{BB962C8B-B14F-4D97-AF65-F5344CB8AC3E}">
        <p14:creationId xmlns="" xmlns:p14="http://schemas.microsoft.com/office/powerpoint/2010/main" val="528063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32</a:t>
            </a:fld>
            <a:endParaRPr lang="fr-FR"/>
          </a:p>
        </p:txBody>
      </p:sp>
    </p:spTree>
    <p:extLst>
      <p:ext uri="{BB962C8B-B14F-4D97-AF65-F5344CB8AC3E}">
        <p14:creationId xmlns="" xmlns:p14="http://schemas.microsoft.com/office/powerpoint/2010/main" val="210691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3</a:t>
            </a:fld>
            <a:endParaRPr lang="fr-FR"/>
          </a:p>
        </p:txBody>
      </p:sp>
    </p:spTree>
    <p:extLst>
      <p:ext uri="{BB962C8B-B14F-4D97-AF65-F5344CB8AC3E}">
        <p14:creationId xmlns="" xmlns:p14="http://schemas.microsoft.com/office/powerpoint/2010/main" val="120361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5</a:t>
            </a:fld>
            <a:endParaRPr lang="fr-FR"/>
          </a:p>
        </p:txBody>
      </p:sp>
    </p:spTree>
    <p:extLst>
      <p:ext uri="{BB962C8B-B14F-4D97-AF65-F5344CB8AC3E}">
        <p14:creationId xmlns="" xmlns:p14="http://schemas.microsoft.com/office/powerpoint/2010/main" val="284105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6</a:t>
            </a:fld>
            <a:endParaRPr lang="fr-FR"/>
          </a:p>
        </p:txBody>
      </p:sp>
    </p:spTree>
    <p:extLst>
      <p:ext uri="{BB962C8B-B14F-4D97-AF65-F5344CB8AC3E}">
        <p14:creationId xmlns="" xmlns:p14="http://schemas.microsoft.com/office/powerpoint/2010/main" val="363265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7</a:t>
            </a:fld>
            <a:endParaRPr lang="fr-FR"/>
          </a:p>
        </p:txBody>
      </p:sp>
    </p:spTree>
    <p:extLst>
      <p:ext uri="{BB962C8B-B14F-4D97-AF65-F5344CB8AC3E}">
        <p14:creationId xmlns="" xmlns:p14="http://schemas.microsoft.com/office/powerpoint/2010/main" val="22766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8</a:t>
            </a:fld>
            <a:endParaRPr lang="fr-FR"/>
          </a:p>
        </p:txBody>
      </p:sp>
    </p:spTree>
    <p:extLst>
      <p:ext uri="{BB962C8B-B14F-4D97-AF65-F5344CB8AC3E}">
        <p14:creationId xmlns="" xmlns:p14="http://schemas.microsoft.com/office/powerpoint/2010/main" val="22766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9</a:t>
            </a:fld>
            <a:endParaRPr lang="fr-FR"/>
          </a:p>
        </p:txBody>
      </p:sp>
    </p:spTree>
    <p:extLst>
      <p:ext uri="{BB962C8B-B14F-4D97-AF65-F5344CB8AC3E}">
        <p14:creationId xmlns="" xmlns:p14="http://schemas.microsoft.com/office/powerpoint/2010/main" val="22766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10</a:t>
            </a:fld>
            <a:endParaRPr lang="fr-FR"/>
          </a:p>
        </p:txBody>
      </p:sp>
    </p:spTree>
    <p:extLst>
      <p:ext uri="{BB962C8B-B14F-4D97-AF65-F5344CB8AC3E}">
        <p14:creationId xmlns="" xmlns:p14="http://schemas.microsoft.com/office/powerpoint/2010/main" val="181082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11</a:t>
            </a:fld>
            <a:endParaRPr lang="fr-FR"/>
          </a:p>
        </p:txBody>
      </p:sp>
    </p:spTree>
    <p:extLst>
      <p:ext uri="{BB962C8B-B14F-4D97-AF65-F5344CB8AC3E}">
        <p14:creationId xmlns="" xmlns:p14="http://schemas.microsoft.com/office/powerpoint/2010/main" val="295774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2023-03-11</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2023-03-11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2023-03-11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2023-03-11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2023-03-11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2023-03-11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2023-03-11</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2023-03-11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2023-03-11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2023-03-11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2023-03-11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2023-03-11</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1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14.png"/><Relationship Id="rId5" Type="http://schemas.openxmlformats.org/officeDocument/2006/relationships/tags" Target="../tags/tag5.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hyperlink" Target="about:blank" TargetMode="Externa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slide" Target="slide31.xml"/><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slide" Target="slide3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 Target="slide17.xml"/><Relationship Id="rId5" Type="http://schemas.openxmlformats.org/officeDocument/2006/relationships/tags" Target="../tags/tag43.xml"/><Relationship Id="rId10" Type="http://schemas.openxmlformats.org/officeDocument/2006/relationships/image" Target="../media/image17.jpeg"/><Relationship Id="rId4" Type="http://schemas.openxmlformats.org/officeDocument/2006/relationships/tags" Target="../tags/tag42.xml"/><Relationship Id="rId9" Type="http://schemas.openxmlformats.org/officeDocument/2006/relationships/notesSlide" Target="../notesSlides/notesSlide8.xml"/><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48.xml"/><Relationship Id="rId7"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18.png"/><Relationship Id="rId5" Type="http://schemas.openxmlformats.org/officeDocument/2006/relationships/tags" Target="../tags/tag50.xml"/><Relationship Id="rId10" Type="http://schemas.openxmlformats.org/officeDocument/2006/relationships/slide" Target="slide17.xml"/><Relationship Id="rId4" Type="http://schemas.openxmlformats.org/officeDocument/2006/relationships/tags" Target="../tags/tag49.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4.xml"/><Relationship Id="rId7" Type="http://schemas.openxmlformats.org/officeDocument/2006/relationships/image" Target="../media/image17.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55.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tags" Target="../tags/tag58.xml"/><Relationship Id="rId7" Type="http://schemas.openxmlformats.org/officeDocument/2006/relationships/image" Target="../media/image17.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11.xml"/><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tags" Target="../tags/tag59.xml"/><Relationship Id="rId9" Type="http://schemas.openxmlformats.org/officeDocument/2006/relationships/slide" Target="slide31.xml"/></Relationships>
</file>

<file path=ppt/slides/_rels/slide1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tags" Target="../tags/tag62.xml"/><Relationship Id="rId7" Type="http://schemas.openxmlformats.org/officeDocument/2006/relationships/image" Target="../media/image17.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63.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7.jpeg"/><Relationship Id="rId5" Type="http://schemas.openxmlformats.org/officeDocument/2006/relationships/slideLayout" Target="../slideLayouts/slideLayout7.xml"/><Relationship Id="rId4" Type="http://schemas.openxmlformats.org/officeDocument/2006/relationships/tags" Target="../tags/tag67.xml"/></Relationships>
</file>

<file path=ppt/slides/_rels/slide16.xml.rels><?xml version="1.0" encoding="UTF-8" standalone="yes"?>
<Relationships xmlns="http://schemas.openxmlformats.org/package/2006/relationships"><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tags" Target="../tags/tag93.xml"/><Relationship Id="rId39" Type="http://schemas.openxmlformats.org/officeDocument/2006/relationships/tags" Target="../tags/tag106.xml"/><Relationship Id="rId21" Type="http://schemas.openxmlformats.org/officeDocument/2006/relationships/tags" Target="../tags/tag88.xml"/><Relationship Id="rId34" Type="http://schemas.openxmlformats.org/officeDocument/2006/relationships/tags" Target="../tags/tag101.xml"/><Relationship Id="rId42" Type="http://schemas.openxmlformats.org/officeDocument/2006/relationships/tags" Target="../tags/tag109.xml"/><Relationship Id="rId47" Type="http://schemas.openxmlformats.org/officeDocument/2006/relationships/tags" Target="../tags/tag114.xml"/><Relationship Id="rId50" Type="http://schemas.openxmlformats.org/officeDocument/2006/relationships/tags" Target="../tags/tag117.xml"/><Relationship Id="rId55" Type="http://schemas.openxmlformats.org/officeDocument/2006/relationships/tags" Target="../tags/tag122.xml"/><Relationship Id="rId63" Type="http://schemas.openxmlformats.org/officeDocument/2006/relationships/notesSlide" Target="../notesSlides/notesSlide13.xml"/><Relationship Id="rId68" Type="http://schemas.openxmlformats.org/officeDocument/2006/relationships/image" Target="../media/image23.png"/><Relationship Id="rId76" Type="http://schemas.openxmlformats.org/officeDocument/2006/relationships/image" Target="../media/image31.png"/><Relationship Id="rId84" Type="http://schemas.openxmlformats.org/officeDocument/2006/relationships/image" Target="../media/image39.png"/><Relationship Id="rId7" Type="http://schemas.openxmlformats.org/officeDocument/2006/relationships/tags" Target="../tags/tag74.xml"/><Relationship Id="rId71" Type="http://schemas.openxmlformats.org/officeDocument/2006/relationships/image" Target="../media/image26.png"/><Relationship Id="rId2" Type="http://schemas.openxmlformats.org/officeDocument/2006/relationships/tags" Target="../tags/tag69.xml"/><Relationship Id="rId16" Type="http://schemas.openxmlformats.org/officeDocument/2006/relationships/tags" Target="../tags/tag83.xml"/><Relationship Id="rId29" Type="http://schemas.openxmlformats.org/officeDocument/2006/relationships/tags" Target="../tags/tag96.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tags" Target="../tags/tag99.xml"/><Relationship Id="rId37" Type="http://schemas.openxmlformats.org/officeDocument/2006/relationships/tags" Target="../tags/tag104.xml"/><Relationship Id="rId40" Type="http://schemas.openxmlformats.org/officeDocument/2006/relationships/tags" Target="../tags/tag107.xml"/><Relationship Id="rId45" Type="http://schemas.openxmlformats.org/officeDocument/2006/relationships/tags" Target="../tags/tag112.xml"/><Relationship Id="rId53" Type="http://schemas.openxmlformats.org/officeDocument/2006/relationships/tags" Target="../tags/tag120.xml"/><Relationship Id="rId58" Type="http://schemas.openxmlformats.org/officeDocument/2006/relationships/tags" Target="../tags/tag125.xml"/><Relationship Id="rId66" Type="http://schemas.openxmlformats.org/officeDocument/2006/relationships/image" Target="../media/image21.png"/><Relationship Id="rId74" Type="http://schemas.openxmlformats.org/officeDocument/2006/relationships/image" Target="../media/image29.png"/><Relationship Id="rId79" Type="http://schemas.openxmlformats.org/officeDocument/2006/relationships/image" Target="../media/image34.png"/><Relationship Id="rId5" Type="http://schemas.openxmlformats.org/officeDocument/2006/relationships/tags" Target="../tags/tag72.xml"/><Relationship Id="rId61" Type="http://schemas.openxmlformats.org/officeDocument/2006/relationships/tags" Target="../tags/tag128.xml"/><Relationship Id="rId82" Type="http://schemas.openxmlformats.org/officeDocument/2006/relationships/image" Target="../media/image37.png"/><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tags" Target="../tags/tag98.xml"/><Relationship Id="rId44" Type="http://schemas.openxmlformats.org/officeDocument/2006/relationships/tags" Target="../tags/tag111.xml"/><Relationship Id="rId52" Type="http://schemas.openxmlformats.org/officeDocument/2006/relationships/tags" Target="../tags/tag119.xml"/><Relationship Id="rId60" Type="http://schemas.openxmlformats.org/officeDocument/2006/relationships/tags" Target="../tags/tag127.xml"/><Relationship Id="rId65" Type="http://schemas.openxmlformats.org/officeDocument/2006/relationships/image" Target="../media/image20.png"/><Relationship Id="rId73" Type="http://schemas.openxmlformats.org/officeDocument/2006/relationships/image" Target="../media/image28.png"/><Relationship Id="rId78" Type="http://schemas.openxmlformats.org/officeDocument/2006/relationships/image" Target="../media/image33.png"/><Relationship Id="rId81" Type="http://schemas.openxmlformats.org/officeDocument/2006/relationships/image" Target="../media/image36.pn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tags" Target="../tags/tag94.xml"/><Relationship Id="rId30" Type="http://schemas.openxmlformats.org/officeDocument/2006/relationships/tags" Target="../tags/tag97.xml"/><Relationship Id="rId35" Type="http://schemas.openxmlformats.org/officeDocument/2006/relationships/tags" Target="../tags/tag102.xml"/><Relationship Id="rId43" Type="http://schemas.openxmlformats.org/officeDocument/2006/relationships/tags" Target="../tags/tag110.xml"/><Relationship Id="rId48" Type="http://schemas.openxmlformats.org/officeDocument/2006/relationships/tags" Target="../tags/tag115.xml"/><Relationship Id="rId56" Type="http://schemas.openxmlformats.org/officeDocument/2006/relationships/tags" Target="../tags/tag123.xml"/><Relationship Id="rId64" Type="http://schemas.openxmlformats.org/officeDocument/2006/relationships/image" Target="../media/image19.png"/><Relationship Id="rId69" Type="http://schemas.openxmlformats.org/officeDocument/2006/relationships/image" Target="../media/image24.png"/><Relationship Id="rId77" Type="http://schemas.openxmlformats.org/officeDocument/2006/relationships/image" Target="../media/image32.png"/><Relationship Id="rId8" Type="http://schemas.openxmlformats.org/officeDocument/2006/relationships/tags" Target="../tags/tag75.xml"/><Relationship Id="rId51" Type="http://schemas.openxmlformats.org/officeDocument/2006/relationships/tags" Target="../tags/tag118.xml"/><Relationship Id="rId72" Type="http://schemas.openxmlformats.org/officeDocument/2006/relationships/image" Target="../media/image27.png"/><Relationship Id="rId80" Type="http://schemas.openxmlformats.org/officeDocument/2006/relationships/image" Target="../media/image35.png"/><Relationship Id="rId3" Type="http://schemas.openxmlformats.org/officeDocument/2006/relationships/tags" Target="../tags/tag70.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33" Type="http://schemas.openxmlformats.org/officeDocument/2006/relationships/tags" Target="../tags/tag100.xml"/><Relationship Id="rId38" Type="http://schemas.openxmlformats.org/officeDocument/2006/relationships/tags" Target="../tags/tag105.xml"/><Relationship Id="rId46" Type="http://schemas.openxmlformats.org/officeDocument/2006/relationships/tags" Target="../tags/tag113.xml"/><Relationship Id="rId59" Type="http://schemas.openxmlformats.org/officeDocument/2006/relationships/tags" Target="../tags/tag126.xml"/><Relationship Id="rId67" Type="http://schemas.openxmlformats.org/officeDocument/2006/relationships/image" Target="../media/image22.png"/><Relationship Id="rId20" Type="http://schemas.openxmlformats.org/officeDocument/2006/relationships/tags" Target="../tags/tag87.xml"/><Relationship Id="rId41" Type="http://schemas.openxmlformats.org/officeDocument/2006/relationships/tags" Target="../tags/tag108.xml"/><Relationship Id="rId54" Type="http://schemas.openxmlformats.org/officeDocument/2006/relationships/tags" Target="../tags/tag121.xml"/><Relationship Id="rId62" Type="http://schemas.openxmlformats.org/officeDocument/2006/relationships/slideLayout" Target="../slideLayouts/slideLayout7.xml"/><Relationship Id="rId70" Type="http://schemas.openxmlformats.org/officeDocument/2006/relationships/image" Target="../media/image25.png"/><Relationship Id="rId75" Type="http://schemas.openxmlformats.org/officeDocument/2006/relationships/image" Target="../media/image30.png"/><Relationship Id="rId83" Type="http://schemas.openxmlformats.org/officeDocument/2006/relationships/image" Target="../media/image38.png"/><Relationship Id="rId1" Type="http://schemas.openxmlformats.org/officeDocument/2006/relationships/tags" Target="../tags/tag68.xml"/><Relationship Id="rId6" Type="http://schemas.openxmlformats.org/officeDocument/2006/relationships/tags" Target="../tags/tag73.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tags" Target="../tags/tag95.xml"/><Relationship Id="rId36" Type="http://schemas.openxmlformats.org/officeDocument/2006/relationships/tags" Target="../tags/tag103.xml"/><Relationship Id="rId49" Type="http://schemas.openxmlformats.org/officeDocument/2006/relationships/tags" Target="../tags/tag116.xml"/><Relationship Id="rId57" Type="http://schemas.openxmlformats.org/officeDocument/2006/relationships/tags" Target="../tags/tag124.xml"/></Relationships>
</file>

<file path=ppt/slides/_rels/slide17.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image" Target="../media/image18.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7.xml"/><Relationship Id="rId5" Type="http://schemas.openxmlformats.org/officeDocument/2006/relationships/tags" Target="../tags/tag136.xml"/><Relationship Id="rId4" Type="http://schemas.openxmlformats.org/officeDocument/2006/relationships/tags" Target="../tags/tag135.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tags" Target="../tags/tag139.xml"/><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tags" Target="../tags/tag138.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tags" Target="../tags/tag13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slideLayout" Target="../slideLayouts/slideLayout7.xml"/><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tags" Target="../tags/tag140.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8.xml"/><Relationship Id="rId7" Type="http://schemas.openxmlformats.org/officeDocument/2006/relationships/hyperlink" Target="https://youtu.be/1kvLVca94Cc" TargetMode="Externa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143.xml"/><Relationship Id="rId7"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9" Type="http://schemas.openxmlformats.org/officeDocument/2006/relationships/hyperlink" Target="about:blank" TargetMode="External"/></Relationships>
</file>

<file path=ppt/slides/_rels/slide21.xml.rels><?xml version="1.0" encoding="UTF-8" standalone="yes"?>
<Relationships xmlns="http://schemas.openxmlformats.org/package/2006/relationships"><Relationship Id="rId13" Type="http://schemas.openxmlformats.org/officeDocument/2006/relationships/tags" Target="../tags/tag159.xml"/><Relationship Id="rId18" Type="http://schemas.openxmlformats.org/officeDocument/2006/relationships/tags" Target="../tags/tag164.xml"/><Relationship Id="rId26" Type="http://schemas.openxmlformats.org/officeDocument/2006/relationships/tags" Target="../tags/tag172.xml"/><Relationship Id="rId39" Type="http://schemas.openxmlformats.org/officeDocument/2006/relationships/image" Target="../media/image21.png"/><Relationship Id="rId3" Type="http://schemas.openxmlformats.org/officeDocument/2006/relationships/tags" Target="../tags/tag149.xml"/><Relationship Id="rId21" Type="http://schemas.openxmlformats.org/officeDocument/2006/relationships/tags" Target="../tags/tag167.xml"/><Relationship Id="rId34" Type="http://schemas.openxmlformats.org/officeDocument/2006/relationships/slideLayout" Target="../slideLayouts/slideLayout7.xml"/><Relationship Id="rId42" Type="http://schemas.openxmlformats.org/officeDocument/2006/relationships/image" Target="../media/image66.png"/><Relationship Id="rId47" Type="http://schemas.openxmlformats.org/officeDocument/2006/relationships/image" Target="../media/image29.png"/><Relationship Id="rId50" Type="http://schemas.openxmlformats.org/officeDocument/2006/relationships/image" Target="../media/image72.png"/><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5" Type="http://schemas.openxmlformats.org/officeDocument/2006/relationships/tags" Target="../tags/tag171.xml"/><Relationship Id="rId33" Type="http://schemas.openxmlformats.org/officeDocument/2006/relationships/tags" Target="../tags/tag179.xml"/><Relationship Id="rId38" Type="http://schemas.openxmlformats.org/officeDocument/2006/relationships/image" Target="../media/image64.png"/><Relationship Id="rId46" Type="http://schemas.openxmlformats.org/officeDocument/2006/relationships/image" Target="../media/image70.png"/><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tags" Target="../tags/tag166.xml"/><Relationship Id="rId29" Type="http://schemas.openxmlformats.org/officeDocument/2006/relationships/tags" Target="../tags/tag175.xml"/><Relationship Id="rId41" Type="http://schemas.openxmlformats.org/officeDocument/2006/relationships/image" Target="../media/image65.png"/><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tags" Target="../tags/tag170.xml"/><Relationship Id="rId32" Type="http://schemas.openxmlformats.org/officeDocument/2006/relationships/tags" Target="../tags/tag178.xml"/><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69.png"/><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tags" Target="../tags/tag169.xml"/><Relationship Id="rId28" Type="http://schemas.openxmlformats.org/officeDocument/2006/relationships/tags" Target="../tags/tag174.xml"/><Relationship Id="rId36" Type="http://schemas.openxmlformats.org/officeDocument/2006/relationships/image" Target="../media/image63.jpeg"/><Relationship Id="rId49" Type="http://schemas.openxmlformats.org/officeDocument/2006/relationships/image" Target="../media/image71.png"/><Relationship Id="rId10" Type="http://schemas.openxmlformats.org/officeDocument/2006/relationships/tags" Target="../tags/tag156.xml"/><Relationship Id="rId19" Type="http://schemas.openxmlformats.org/officeDocument/2006/relationships/tags" Target="../tags/tag165.xml"/><Relationship Id="rId31" Type="http://schemas.openxmlformats.org/officeDocument/2006/relationships/tags" Target="../tags/tag177.xml"/><Relationship Id="rId44" Type="http://schemas.openxmlformats.org/officeDocument/2006/relationships/image" Target="../media/image68.png"/><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tags" Target="../tags/tag168.xml"/><Relationship Id="rId27" Type="http://schemas.openxmlformats.org/officeDocument/2006/relationships/tags" Target="../tags/tag173.xml"/><Relationship Id="rId30" Type="http://schemas.openxmlformats.org/officeDocument/2006/relationships/tags" Target="../tags/tag176.xml"/><Relationship Id="rId35" Type="http://schemas.openxmlformats.org/officeDocument/2006/relationships/notesSlide" Target="../notesSlides/notesSlide14.xml"/><Relationship Id="rId43" Type="http://schemas.openxmlformats.org/officeDocument/2006/relationships/image" Target="../media/image67.png"/><Relationship Id="rId48" Type="http://schemas.openxmlformats.org/officeDocument/2006/relationships/image" Target="../media/image30.png"/><Relationship Id="rId8" Type="http://schemas.openxmlformats.org/officeDocument/2006/relationships/tags" Target="../tags/tag154.xml"/><Relationship Id="rId51"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5" Type="http://schemas.openxmlformats.org/officeDocument/2006/relationships/tags" Target="../tags/tag184.xml"/><Relationship Id="rId10" Type="http://schemas.openxmlformats.org/officeDocument/2006/relationships/hyperlink" Target="about:blank" TargetMode="External"/><Relationship Id="rId4" Type="http://schemas.openxmlformats.org/officeDocument/2006/relationships/tags" Target="../tags/tag183.xml"/><Relationship Id="rId9"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9.xml"/><Relationship Id="rId7" Type="http://schemas.openxmlformats.org/officeDocument/2006/relationships/tags" Target="../tags/tag193.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5" Type="http://schemas.openxmlformats.org/officeDocument/2006/relationships/tags" Target="../tags/tag191.xml"/><Relationship Id="rId10" Type="http://schemas.openxmlformats.org/officeDocument/2006/relationships/hyperlink" Target="http://www.versunavenirvert.com/www.lilimichaud.com" TargetMode="External"/><Relationship Id="rId4" Type="http://schemas.openxmlformats.org/officeDocument/2006/relationships/tags" Target="../tags/tag190.xml"/><Relationship Id="rId9" Type="http://schemas.openxmlformats.org/officeDocument/2006/relationships/image" Target="../media/image17.jpeg"/></Relationships>
</file>

<file path=ppt/slides/_rels/slide24.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tags" Target="../tags/tag196.xml"/><Relationship Id="rId7" Type="http://schemas.openxmlformats.org/officeDocument/2006/relationships/image" Target="../media/image17.jpe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slideLayout" Target="../slideLayouts/slideLayout7.xml"/><Relationship Id="rId5" Type="http://schemas.openxmlformats.org/officeDocument/2006/relationships/tags" Target="../tags/tag198.xml"/><Relationship Id="rId4" Type="http://schemas.openxmlformats.org/officeDocument/2006/relationships/tags" Target="../tags/tag197.xml"/></Relationships>
</file>

<file path=ppt/slides/_rels/slide25.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17.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204.xml"/><Relationship Id="rId7" Type="http://schemas.openxmlformats.org/officeDocument/2006/relationships/slideLayout" Target="../slideLayouts/slideLayout7.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s>
</file>

<file path=ppt/slides/_rels/slide27.xml.rels><?xml version="1.0" encoding="UTF-8" standalone="yes"?>
<Relationships xmlns="http://schemas.openxmlformats.org/package/2006/relationships"><Relationship Id="rId13" Type="http://schemas.openxmlformats.org/officeDocument/2006/relationships/tags" Target="../tags/tag220.xml"/><Relationship Id="rId18" Type="http://schemas.openxmlformats.org/officeDocument/2006/relationships/tags" Target="../tags/tag225.xml"/><Relationship Id="rId26" Type="http://schemas.openxmlformats.org/officeDocument/2006/relationships/tags" Target="../tags/tag233.xml"/><Relationship Id="rId39" Type="http://schemas.openxmlformats.org/officeDocument/2006/relationships/image" Target="../media/image77.png"/><Relationship Id="rId3" Type="http://schemas.openxmlformats.org/officeDocument/2006/relationships/tags" Target="../tags/tag210.xml"/><Relationship Id="rId21" Type="http://schemas.openxmlformats.org/officeDocument/2006/relationships/tags" Target="../tags/tag228.xml"/><Relationship Id="rId34" Type="http://schemas.openxmlformats.org/officeDocument/2006/relationships/slideLayout" Target="../slideLayouts/slideLayout7.xml"/><Relationship Id="rId42" Type="http://schemas.openxmlformats.org/officeDocument/2006/relationships/image" Target="../media/image80.png"/><Relationship Id="rId47" Type="http://schemas.openxmlformats.org/officeDocument/2006/relationships/image" Target="../media/image85.png"/><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tags" Target="../tags/tag232.xml"/><Relationship Id="rId33" Type="http://schemas.openxmlformats.org/officeDocument/2006/relationships/tags" Target="../tags/tag240.xml"/><Relationship Id="rId38" Type="http://schemas.openxmlformats.org/officeDocument/2006/relationships/image" Target="../media/image76.png"/><Relationship Id="rId46" Type="http://schemas.openxmlformats.org/officeDocument/2006/relationships/image" Target="../media/image84.png"/><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tags" Target="../tags/tag227.xml"/><Relationship Id="rId29" Type="http://schemas.openxmlformats.org/officeDocument/2006/relationships/tags" Target="../tags/tag236.xml"/><Relationship Id="rId41" Type="http://schemas.openxmlformats.org/officeDocument/2006/relationships/image" Target="../media/image79.png"/><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tags" Target="../tags/tag231.xml"/><Relationship Id="rId32" Type="http://schemas.openxmlformats.org/officeDocument/2006/relationships/tags" Target="../tags/tag239.xml"/><Relationship Id="rId37" Type="http://schemas.openxmlformats.org/officeDocument/2006/relationships/image" Target="../media/image75.png"/><Relationship Id="rId40" Type="http://schemas.openxmlformats.org/officeDocument/2006/relationships/image" Target="../media/image78.png"/><Relationship Id="rId45" Type="http://schemas.openxmlformats.org/officeDocument/2006/relationships/image" Target="../media/image83.png"/><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tags" Target="../tags/tag230.xml"/><Relationship Id="rId28" Type="http://schemas.openxmlformats.org/officeDocument/2006/relationships/tags" Target="../tags/tag235.xml"/><Relationship Id="rId36" Type="http://schemas.openxmlformats.org/officeDocument/2006/relationships/image" Target="../media/image74.png"/><Relationship Id="rId49" Type="http://schemas.openxmlformats.org/officeDocument/2006/relationships/image" Target="../media/image87.png"/><Relationship Id="rId10" Type="http://schemas.openxmlformats.org/officeDocument/2006/relationships/tags" Target="../tags/tag217.xml"/><Relationship Id="rId19" Type="http://schemas.openxmlformats.org/officeDocument/2006/relationships/tags" Target="../tags/tag226.xml"/><Relationship Id="rId31" Type="http://schemas.openxmlformats.org/officeDocument/2006/relationships/tags" Target="../tags/tag238.xml"/><Relationship Id="rId44" Type="http://schemas.openxmlformats.org/officeDocument/2006/relationships/image" Target="../media/image82.png"/><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tags" Target="../tags/tag229.xml"/><Relationship Id="rId27" Type="http://schemas.openxmlformats.org/officeDocument/2006/relationships/tags" Target="../tags/tag234.xml"/><Relationship Id="rId30" Type="http://schemas.openxmlformats.org/officeDocument/2006/relationships/tags" Target="../tags/tag237.xml"/><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png"/><Relationship Id="rId8" Type="http://schemas.openxmlformats.org/officeDocument/2006/relationships/tags" Target="../tags/tag215.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243.xml"/><Relationship Id="rId7" Type="http://schemas.openxmlformats.org/officeDocument/2006/relationships/diagramLayout" Target="../diagrams/layout1.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diagramData" Target="../diagrams/data1.xml"/><Relationship Id="rId5" Type="http://schemas.openxmlformats.org/officeDocument/2006/relationships/slideLayout" Target="../slideLayouts/slideLayout7.xml"/><Relationship Id="rId10" Type="http://schemas.microsoft.com/office/2007/relationships/diagramDrawing" Target="../diagrams/drawing1.xml"/><Relationship Id="rId4" Type="http://schemas.openxmlformats.org/officeDocument/2006/relationships/tags" Target="../tags/tag244.xml"/><Relationship Id="rId9" Type="http://schemas.openxmlformats.org/officeDocument/2006/relationships/diagramColors" Target="../diagrams/colors1.xml"/></Relationships>
</file>

<file path=ppt/slides/_rels/slide29.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17.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7.png"/><Relationship Id="rId5" Type="http://schemas.openxmlformats.org/officeDocument/2006/relationships/tags" Target="../tags/tag15.xml"/><Relationship Id="rId10" Type="http://schemas.openxmlformats.org/officeDocument/2006/relationships/image" Target="../media/image6.png"/><Relationship Id="rId4" Type="http://schemas.openxmlformats.org/officeDocument/2006/relationships/tags" Target="../tags/tag14.xml"/><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250.xml"/><Relationship Id="rId7" Type="http://schemas.openxmlformats.org/officeDocument/2006/relationships/slideLayout" Target="../slideLayouts/slideLayout7.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10" Type="http://schemas.microsoft.com/office/2007/relationships/hdphoto" Target="../media/hdphoto1.wdp"/><Relationship Id="rId4" Type="http://schemas.openxmlformats.org/officeDocument/2006/relationships/tags" Target="../tags/tag251.xml"/><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7.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8.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slide" Target="slide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 Target="slide26.xml"/><Relationship Id="rId5" Type="http://schemas.openxmlformats.org/officeDocument/2006/relationships/tags" Target="../tags/tag28.xml"/><Relationship Id="rId10" Type="http://schemas.openxmlformats.org/officeDocument/2006/relationships/image" Target="../media/image17.jpeg"/><Relationship Id="rId4" Type="http://schemas.openxmlformats.org/officeDocument/2006/relationships/tags" Target="../tags/tag27.xml"/><Relationship Id="rId9" Type="http://schemas.openxmlformats.org/officeDocument/2006/relationships/notesSlide" Target="../notesSlides/notesSlide5.xml"/><Relationship Id="rId14"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33.xml"/><Relationship Id="rId7" Type="http://schemas.openxmlformats.org/officeDocument/2006/relationships/notesSlide" Target="../notesSlides/notesSlide6.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7.xml"/><Relationship Id="rId5" Type="http://schemas.openxmlformats.org/officeDocument/2006/relationships/tags" Target="../tags/tag35.xml"/><Relationship Id="rId10" Type="http://schemas.openxmlformats.org/officeDocument/2006/relationships/image" Target="../media/image18.png"/><Relationship Id="rId4" Type="http://schemas.openxmlformats.org/officeDocument/2006/relationships/tags" Target="../tags/tag34.xml"/><Relationship Id="rId9" Type="http://schemas.openxmlformats.org/officeDocument/2006/relationships/hyperlink" Target="http://www.brainpop.fr/sciencesdelaterre/ecologie/chainealimentai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38.xml"/><Relationship Id="rId7" Type="http://schemas.openxmlformats.org/officeDocument/2006/relationships/slide" Target="slide2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7.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8" cstate="screen">
            <a:alphaModFix amt="25000"/>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custDataLst>
              <p:tags r:id="rId1"/>
            </p:custDataLst>
          </p:nvPr>
        </p:nvSpPr>
        <p:spPr>
          <a:xfrm>
            <a:off x="388917" y="5991224"/>
            <a:ext cx="5202257" cy="697449"/>
          </a:xfrm>
        </p:spPr>
        <p:txBody>
          <a:bodyPr/>
          <a:lstStyle/>
          <a:p>
            <a:r>
              <a:rPr lang="en-US" b="1" dirty="0">
                <a:latin typeface="Calibri" panose="020F0502020204030204" pitchFamily="34" charset="0"/>
                <a:cs typeface="Calibri" panose="020F0502020204030204" pitchFamily="34" charset="0"/>
              </a:rPr>
              <a:t>Lombricompostage</a:t>
            </a:r>
            <a:r>
              <a:rPr lang="en-US" dirty="0"/>
              <a:t> </a:t>
            </a:r>
          </a:p>
        </p:txBody>
      </p:sp>
      <p:sp>
        <p:nvSpPr>
          <p:cNvPr id="7" name="Subtitle 6"/>
          <p:cNvSpPr>
            <a:spLocks noGrp="1"/>
          </p:cNvSpPr>
          <p:nvPr>
            <p:ph type="subTitle" idx="1"/>
            <p:custDataLst>
              <p:tags r:id="rId2"/>
            </p:custDataLst>
          </p:nvPr>
        </p:nvSpPr>
        <p:spPr>
          <a:xfrm>
            <a:off x="353291" y="6829837"/>
            <a:ext cx="5237883" cy="542514"/>
          </a:xfrm>
        </p:spPr>
        <p:txBody>
          <a:bodyPr vert="horz" lIns="91440" tIns="0" rIns="45720" bIns="0" rtlCol="0" anchor="t">
            <a:normAutofit fontScale="92500"/>
          </a:bodyPr>
          <a:lstStyle/>
          <a:p>
            <a:r>
              <a:rPr lang="en-US" dirty="0" err="1">
                <a:latin typeface="Calibri" panose="020F0502020204030204" pitchFamily="34" charset="0"/>
                <a:cs typeface="Calibri" panose="020F0502020204030204" pitchFamily="34" charset="0"/>
              </a:rPr>
              <a:t>Univers</a:t>
            </a:r>
            <a:r>
              <a:rPr lang="en-US" dirty="0">
                <a:latin typeface="Calibri" panose="020F0502020204030204" pitchFamily="34" charset="0"/>
                <a:cs typeface="Calibri" panose="020F0502020204030204" pitchFamily="34" charset="0"/>
              </a:rPr>
              <a:t> vivant  ⎯ 3e </a:t>
            </a:r>
            <a:r>
              <a:rPr lang="en-US" dirty="0" err="1">
                <a:latin typeface="Calibri" panose="020F0502020204030204" pitchFamily="34" charset="0"/>
                <a:cs typeface="Calibri" panose="020F0502020204030204" pitchFamily="34" charset="0"/>
              </a:rPr>
              <a:t>année</a:t>
            </a:r>
            <a:r>
              <a:rPr lang="en-US" dirty="0">
                <a:latin typeface="Calibri" panose="020F0502020204030204" pitchFamily="34" charset="0"/>
                <a:cs typeface="Calibri" panose="020F0502020204030204" pitchFamily="34" charset="0"/>
              </a:rPr>
              <a:t> ⎯ 2 h 30 + 15 min/</a:t>
            </a:r>
            <a:r>
              <a:rPr lang="en-US" dirty="0" err="1">
                <a:latin typeface="Calibri" panose="020F0502020204030204" pitchFamily="34" charset="0"/>
                <a:cs typeface="Calibri" panose="020F0502020204030204" pitchFamily="34" charset="0"/>
              </a:rPr>
              <a:t>sem</a:t>
            </a:r>
            <a:r>
              <a:rPr lang="en-US" dirty="0">
                <a:latin typeface="Calibri" panose="020F0502020204030204" pitchFamily="34" charset="0"/>
                <a:cs typeface="Calibri" panose="020F0502020204030204" pitchFamily="34" charset="0"/>
              </a:rPr>
              <a:t> </a:t>
            </a:r>
          </a:p>
          <a:p>
            <a:endParaRPr lang="en-US" dirty="0">
              <a:solidFill>
                <a:srgbClr val="C00000"/>
              </a:solidFill>
              <a:latin typeface="Calibri" panose="020F0502020204030204" pitchFamily="34" charset="0"/>
              <a:cs typeface="Calibri" panose="020F0502020204030204" pitchFamily="34" charset="0"/>
            </a:endParaRPr>
          </a:p>
        </p:txBody>
      </p:sp>
      <p:pic>
        <p:nvPicPr>
          <p:cNvPr id="10" name="Picture 2">
            <a:hlinkClick r:id="rId9"/>
          </p:cNvPr>
          <p:cNvPicPr>
            <a:picLocks noChangeAspect="1" noChangeArrowheads="1"/>
          </p:cNvPicPr>
          <p:nvPr>
            <p:custDataLst>
              <p:tags r:id="rId3"/>
            </p:custDataLst>
          </p:nvPr>
        </p:nvPicPr>
        <p:blipFill>
          <a:blip r:embed="rId10"/>
          <a:srcRect/>
          <a:stretch>
            <a:fillRect/>
          </a:stretch>
        </p:blipFill>
        <p:spPr bwMode="auto">
          <a:xfrm>
            <a:off x="142875" y="8670421"/>
            <a:ext cx="838200" cy="296862"/>
          </a:xfrm>
          <a:prstGeom prst="rect">
            <a:avLst/>
          </a:prstGeom>
          <a:noFill/>
          <a:ln w="9525">
            <a:noFill/>
            <a:miter lim="800000"/>
            <a:headEnd/>
            <a:tailEnd/>
          </a:ln>
          <a:effectLst/>
        </p:spPr>
      </p:pic>
      <p:sp>
        <p:nvSpPr>
          <p:cNvPr id="12" name="Rectangle 11"/>
          <p:cNvSpPr/>
          <p:nvPr>
            <p:custDataLst>
              <p:tags r:id="rId4"/>
            </p:custDataLst>
          </p:nvPr>
        </p:nvSpPr>
        <p:spPr>
          <a:xfrm>
            <a:off x="230195" y="8381694"/>
            <a:ext cx="666328" cy="307777"/>
          </a:xfrm>
          <a:prstGeom prst="rect">
            <a:avLst/>
          </a:prstGeom>
        </p:spPr>
        <p:txBody>
          <a:bodyPr wrap="square">
            <a:spAutoFit/>
          </a:bodyPr>
          <a:lstStyle/>
          <a:p>
            <a:pPr algn="ctr"/>
            <a:r>
              <a:rPr lang="fr-CA" sz="1400" b="1" dirty="0">
                <a:latin typeface="Calibri" panose="020F0502020204030204" pitchFamily="34" charset="0"/>
                <a:cs typeface="Calibri" panose="020F0502020204030204" pitchFamily="34" charset="0"/>
              </a:rPr>
              <a:t>2021</a:t>
            </a:r>
          </a:p>
        </p:txBody>
      </p:sp>
      <p:pic>
        <p:nvPicPr>
          <p:cNvPr id="14" name="Picture 2"/>
          <p:cNvPicPr>
            <a:picLocks noChangeAspect="1" noChangeArrowheads="1"/>
          </p:cNvPicPr>
          <p:nvPr>
            <p:custDataLst>
              <p:tags r:id="rId5"/>
            </p:custDataLst>
          </p:nvPr>
        </p:nvPicPr>
        <p:blipFill>
          <a:blip r:embed="rId11"/>
          <a:srcRect/>
          <a:stretch>
            <a:fillRect/>
          </a:stretch>
        </p:blipFill>
        <p:spPr bwMode="auto">
          <a:xfrm>
            <a:off x="165735" y="207135"/>
            <a:ext cx="2459038" cy="530776"/>
          </a:xfrm>
          <a:prstGeom prst="rect">
            <a:avLst/>
          </a:prstGeom>
          <a:noFill/>
          <a:ln w="9525">
            <a:noFill/>
            <a:miter lim="800000"/>
            <a:headEnd/>
            <a:tailEnd/>
          </a:ln>
          <a:effectLst/>
        </p:spPr>
      </p:pic>
      <p:pic>
        <p:nvPicPr>
          <p:cNvPr id="3" name="Image 2">
            <a:extLst>
              <a:ext uri="{FF2B5EF4-FFF2-40B4-BE49-F238E27FC236}">
                <a16:creationId xmlns="" xmlns:a16="http://schemas.microsoft.com/office/drawing/2014/main" id="{CF309768-328D-D0AC-80DB-496A3580AE86}"/>
              </a:ext>
            </a:extLst>
          </p:cNvPr>
          <p:cNvPicPr>
            <a:picLocks noChangeAspect="1"/>
          </p:cNvPicPr>
          <p:nvPr/>
        </p:nvPicPr>
        <p:blipFill>
          <a:blip r:embed="rId12"/>
          <a:stretch>
            <a:fillRect/>
          </a:stretch>
        </p:blipFill>
        <p:spPr>
          <a:xfrm>
            <a:off x="0" y="1015"/>
            <a:ext cx="6858000" cy="9141970"/>
          </a:xfrm>
          <a:prstGeom prst="rect">
            <a:avLst/>
          </a:prstGeom>
        </p:spPr>
      </p:pic>
    </p:spTree>
    <p:extLst>
      <p:ext uri="{BB962C8B-B14F-4D97-AF65-F5344CB8AC3E}">
        <p14:creationId xmlns="" xmlns:p14="http://schemas.microsoft.com/office/powerpoint/2010/main" val="537720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alphaModFix amt="0"/>
            <a:lum/>
          </a:blip>
          <a:srcRect/>
          <a:stretch>
            <a:fillRect/>
          </a:stretch>
        </a:blipFill>
        <a:effectLst/>
      </p:bgPr>
    </p:bg>
    <p:spTree>
      <p:nvGrpSpPr>
        <p:cNvPr id="1" name=""/>
        <p:cNvGrpSpPr/>
        <p:nvPr/>
      </p:nvGrpSpPr>
      <p:grpSpPr>
        <a:xfrm>
          <a:off x="0" y="0"/>
          <a:ext cx="0" cy="0"/>
          <a:chOff x="0" y="0"/>
          <a:chExt cx="0" cy="0"/>
        </a:xfrm>
      </p:grpSpPr>
      <p:sp>
        <p:nvSpPr>
          <p:cNvPr id="33" name="Rectangle 32"/>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4" name="Title 3"/>
          <p:cNvSpPr>
            <a:spLocks noGrp="1"/>
          </p:cNvSpPr>
          <p:nvPr>
            <p:ph type="title"/>
            <p:custDataLst>
              <p:tags r:id="rId2"/>
            </p:custDataLst>
          </p:nvPr>
        </p:nvSpPr>
        <p:spPr>
          <a:xfrm>
            <a:off x="0" y="15286"/>
            <a:ext cx="6559061" cy="1242013"/>
          </a:xfrm>
        </p:spPr>
        <p:txBody>
          <a:bodyPr anchor="t"/>
          <a:lstStyle/>
          <a:p>
            <a:pPr algn="l"/>
            <a:r>
              <a:rPr lang="en-US" sz="3000" dirty="0" err="1">
                <a:latin typeface="Calibri" panose="020F0502020204030204" pitchFamily="34" charset="0"/>
                <a:cs typeface="Calibri" panose="020F0502020204030204" pitchFamily="34" charset="0"/>
              </a:rPr>
              <a:t>Réalisation</a:t>
            </a:r>
            <a:r>
              <a:rPr lang="en-US" sz="2800" dirty="0">
                <a:latin typeface="Calibri" panose="020F0502020204030204" pitchFamily="34" charset="0"/>
                <a:cs typeface="Calibri" panose="020F0502020204030204" pitchFamily="34" charset="0"/>
              </a:rPr>
              <a:t/>
            </a:r>
            <a:br>
              <a:rPr lang="en-US" sz="28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2. </a:t>
            </a:r>
            <a:r>
              <a:rPr lang="en-US" sz="2400" dirty="0" err="1" smtClean="0">
                <a:latin typeface="Calibri" panose="020F0502020204030204" pitchFamily="34" charset="0"/>
                <a:cs typeface="Calibri" panose="020F0502020204030204" pitchFamily="34" charset="0"/>
              </a:rPr>
              <a:t>Lombricompostage</a:t>
            </a:r>
            <a:endParaRPr lang="en-US" sz="2400" dirty="0">
              <a:latin typeface="Calibri" panose="020F0502020204030204" pitchFamily="34" charset="0"/>
              <a:cs typeface="Calibri" panose="020F0502020204030204" pitchFamily="34" charset="0"/>
            </a:endParaRPr>
          </a:p>
        </p:txBody>
      </p:sp>
      <p:sp>
        <p:nvSpPr>
          <p:cNvPr id="5" name="Content Placeholder 4"/>
          <p:cNvSpPr>
            <a:spLocks noGrp="1"/>
          </p:cNvSpPr>
          <p:nvPr>
            <p:ph sz="half" idx="1"/>
            <p:custDataLst>
              <p:tags r:id="rId3"/>
            </p:custDataLst>
          </p:nvPr>
        </p:nvSpPr>
        <p:spPr>
          <a:xfrm>
            <a:off x="1990725" y="1380078"/>
            <a:ext cx="4762608" cy="7619141"/>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nSpc>
                <a:spcPct val="110000"/>
              </a:lnSpc>
              <a:spcBef>
                <a:spcPts val="600"/>
              </a:spcBef>
              <a:buNone/>
            </a:pPr>
            <a:r>
              <a:rPr lang="fr-CA" sz="2400" i="1" dirty="0">
                <a:latin typeface="Calibri" panose="020F0502020204030204" pitchFamily="34" charset="0"/>
                <a:cs typeface="Calibri" panose="020F0502020204030204" pitchFamily="34" charset="0"/>
              </a:rPr>
              <a:t>Vue d’ensemble</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Après une introduction sur le </a:t>
            </a:r>
            <a:r>
              <a:rPr lang="fr-CA" sz="1200" dirty="0" err="1">
                <a:latin typeface="Calibri" panose="020F0502020204030204" pitchFamily="34" charset="0"/>
                <a:cs typeface="Calibri" panose="020F0502020204030204" pitchFamily="34" charset="0"/>
              </a:rPr>
              <a:t>lombricompostage</a:t>
            </a:r>
            <a:r>
              <a:rPr lang="fr-CA" sz="1200" dirty="0">
                <a:latin typeface="Calibri" panose="020F0502020204030204" pitchFamily="34" charset="0"/>
                <a:cs typeface="Calibri" panose="020F0502020204030204" pitchFamily="34" charset="0"/>
              </a:rPr>
              <a:t>, la classe va mettre en place un </a:t>
            </a:r>
            <a:r>
              <a:rPr lang="fr-CA" sz="1200" dirty="0" err="1">
                <a:latin typeface="Calibri" panose="020F0502020204030204" pitchFamily="34" charset="0"/>
                <a:cs typeface="Calibri" panose="020F0502020204030204" pitchFamily="34" charset="0"/>
              </a:rPr>
              <a:t>lombricomposteur</a:t>
            </a:r>
            <a:r>
              <a:rPr lang="fr-CA" sz="1200" dirty="0">
                <a:latin typeface="Calibri" panose="020F0502020204030204" pitchFamily="34" charset="0"/>
                <a:cs typeface="Calibri" panose="020F0502020204030204" pitchFamily="34" charset="0"/>
              </a:rPr>
              <a:t>, l’utiliser pendant plusieurs semaines, puis faire un bilan final. À cette fin, les vers auront été comptés et pesés </a:t>
            </a:r>
            <a:r>
              <a:rPr lang="fr-CA" sz="1200" i="1" dirty="0">
                <a:latin typeface="Calibri" panose="020F0502020204030204" pitchFamily="34" charset="0"/>
                <a:cs typeface="Calibri" panose="020F0502020204030204" pitchFamily="34" charset="0"/>
              </a:rPr>
              <a:t>avant</a:t>
            </a:r>
            <a:r>
              <a:rPr lang="fr-CA" sz="1200" dirty="0">
                <a:latin typeface="Calibri" panose="020F0502020204030204" pitchFamily="34" charset="0"/>
                <a:cs typeface="Calibri" panose="020F0502020204030204" pitchFamily="34" charset="0"/>
              </a:rPr>
              <a:t> et </a:t>
            </a:r>
            <a:r>
              <a:rPr lang="fr-CA" sz="1200" i="1" dirty="0">
                <a:latin typeface="Calibri" panose="020F0502020204030204" pitchFamily="34" charset="0"/>
                <a:cs typeface="Calibri" panose="020F0502020204030204" pitchFamily="34" charset="0"/>
              </a:rPr>
              <a:t>après</a:t>
            </a:r>
            <a:r>
              <a:rPr lang="fr-CA" sz="1200" dirty="0">
                <a:latin typeface="Calibri" panose="020F0502020204030204" pitchFamily="34" charset="0"/>
                <a:cs typeface="Calibri" panose="020F0502020204030204" pitchFamily="34" charset="0"/>
              </a:rPr>
              <a:t> la démarche.</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Il y aura un seul </a:t>
            </a:r>
            <a:r>
              <a:rPr lang="fr-CA" sz="1200" dirty="0" err="1">
                <a:latin typeface="Calibri" panose="020F0502020204030204" pitchFamily="34" charset="0"/>
                <a:cs typeface="Calibri" panose="020F0502020204030204" pitchFamily="34" charset="0"/>
              </a:rPr>
              <a:t>lombricomposteur</a:t>
            </a:r>
            <a:r>
              <a:rPr lang="fr-CA" sz="1200" dirty="0">
                <a:latin typeface="Calibri" panose="020F0502020204030204" pitchFamily="34" charset="0"/>
                <a:cs typeface="Calibri" panose="020F0502020204030204" pitchFamily="34" charset="0"/>
              </a:rPr>
              <a:t> dans la classe, mais les élèves participent en équipe à la tâche de fouiller la litière pour sortir et compter les vers, de même que les « nourrir » à chaque semaine.</a:t>
            </a:r>
          </a:p>
          <a:p>
            <a:pPr marL="0" indent="0" algn="just">
              <a:lnSpc>
                <a:spcPct val="110000"/>
              </a:lnSpc>
              <a:spcBef>
                <a:spcPts val="600"/>
              </a:spcBef>
              <a:buNone/>
            </a:pPr>
            <a:endParaRPr lang="fr-CA" sz="1200" dirty="0">
              <a:latin typeface="Calibri" panose="020F0502020204030204" pitchFamily="34" charset="0"/>
              <a:cs typeface="Calibri" panose="020F0502020204030204" pitchFamily="34" charset="0"/>
            </a:endParaRPr>
          </a:p>
          <a:p>
            <a:pPr marL="0" indent="0">
              <a:lnSpc>
                <a:spcPct val="110000"/>
              </a:lnSpc>
              <a:spcBef>
                <a:spcPts val="600"/>
              </a:spcBef>
              <a:buNone/>
            </a:pPr>
            <a:r>
              <a:rPr lang="fr-CA" sz="2400" i="1" dirty="0">
                <a:latin typeface="Calibri" panose="020F0502020204030204" pitchFamily="34" charset="0"/>
                <a:cs typeface="Calibri" panose="020F0502020204030204" pitchFamily="34" charset="0"/>
              </a:rPr>
              <a:t>Gestion du temps</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Il est difficile d’estimer le temps que durera les activités de début et de fin du </a:t>
            </a:r>
            <a:r>
              <a:rPr lang="fr-CA" sz="1200" dirty="0" err="1">
                <a:latin typeface="Calibri" panose="020F0502020204030204" pitchFamily="34" charset="0"/>
                <a:cs typeface="Calibri" panose="020F0502020204030204" pitchFamily="34" charset="0"/>
              </a:rPr>
              <a:t>lonbricomposteur</a:t>
            </a:r>
            <a:r>
              <a:rPr lang="fr-CA" sz="1200" dirty="0">
                <a:latin typeface="Calibri" panose="020F0502020204030204" pitchFamily="34" charset="0"/>
                <a:cs typeface="Calibri" panose="020F0502020204030204" pitchFamily="34" charset="0"/>
              </a:rPr>
              <a:t>. Deux conseils :</a:t>
            </a:r>
          </a:p>
          <a:p>
            <a:pPr algn="just">
              <a:lnSpc>
                <a:spcPct val="11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S’assurer que les élèves ne perdent pas trop de temps à trouver des vers immatures (qui sont très petits) ou, de manière générale, à jouer avec les vers !</a:t>
            </a:r>
          </a:p>
          <a:p>
            <a:pPr algn="just">
              <a:lnSpc>
                <a:spcPct val="11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Se garder du temps à la fin pour faire un bon ménage de la classe. Bien entendu, tout le monde doit participer !</a:t>
            </a:r>
          </a:p>
          <a:p>
            <a:pPr algn="just">
              <a:lnSpc>
                <a:spcPct val="110000"/>
              </a:lnSpc>
              <a:spcBef>
                <a:spcPts val="600"/>
              </a:spcBef>
              <a:buNone/>
            </a:pPr>
            <a:endParaRPr lang="fr-CA" sz="1200" dirty="0">
              <a:latin typeface="Calibri" panose="020F0502020204030204" pitchFamily="34" charset="0"/>
              <a:cs typeface="Calibri" panose="020F0502020204030204" pitchFamily="34" charset="0"/>
            </a:endParaRPr>
          </a:p>
          <a:p>
            <a:pPr algn="just">
              <a:lnSpc>
                <a:spcPct val="110000"/>
              </a:lnSpc>
              <a:spcBef>
                <a:spcPts val="600"/>
              </a:spcBef>
              <a:buNone/>
            </a:pPr>
            <a:r>
              <a:rPr lang="fr-CA" sz="2400" i="1" dirty="0">
                <a:latin typeface="Calibri" panose="020F0502020204030204" pitchFamily="34" charset="0"/>
                <a:cs typeface="Calibri" panose="020F0502020204030204" pitchFamily="34" charset="0"/>
              </a:rPr>
              <a:t>Déroulement de l’activité</a:t>
            </a:r>
          </a:p>
          <a:p>
            <a:pPr lvl="1" algn="just">
              <a:lnSpc>
                <a:spcPct val="110000"/>
              </a:lnSpc>
              <a:buFont typeface="+mj-lt"/>
              <a:buAutoNum type="arabicPeriod"/>
            </a:pPr>
            <a:r>
              <a:rPr lang="fr-CA" sz="1200" dirty="0">
                <a:latin typeface="Calibri" panose="020F0502020204030204" pitchFamily="34" charset="0"/>
                <a:cs typeface="Calibri" panose="020F0502020204030204" pitchFamily="34" charset="0"/>
              </a:rPr>
              <a:t>Mise en situation (15 minutes)</a:t>
            </a:r>
          </a:p>
          <a:p>
            <a:pPr lvl="1" algn="just">
              <a:lnSpc>
                <a:spcPct val="110000"/>
              </a:lnSpc>
              <a:buFont typeface="+mj-lt"/>
              <a:buAutoNum type="arabicPeriod"/>
            </a:pPr>
            <a:r>
              <a:rPr lang="fr-CA" sz="1200" dirty="0" smtClean="0">
                <a:latin typeface="Calibri" panose="020F0502020204030204" pitchFamily="34" charset="0"/>
                <a:cs typeface="Calibri" panose="020F0502020204030204" pitchFamily="34" charset="0"/>
              </a:rPr>
              <a:t>Préparation du </a:t>
            </a:r>
            <a:r>
              <a:rPr lang="fr-CA" sz="1200" dirty="0" err="1">
                <a:latin typeface="Calibri" panose="020F0502020204030204" pitchFamily="34" charset="0"/>
                <a:cs typeface="Calibri" panose="020F0502020204030204" pitchFamily="34" charset="0"/>
              </a:rPr>
              <a:t>lombricomposteur</a:t>
            </a:r>
            <a:r>
              <a:rPr lang="fr-CA" sz="1200" dirty="0">
                <a:latin typeface="Calibri" panose="020F0502020204030204" pitchFamily="34" charset="0"/>
                <a:cs typeface="Calibri" panose="020F0502020204030204" pitchFamily="34" charset="0"/>
              </a:rPr>
              <a:t> (10 minutes*)</a:t>
            </a:r>
          </a:p>
          <a:p>
            <a:pPr lvl="1" algn="just">
              <a:lnSpc>
                <a:spcPct val="110000"/>
              </a:lnSpc>
              <a:buFont typeface="+mj-lt"/>
              <a:buAutoNum type="arabicPeriod"/>
            </a:pPr>
            <a:r>
              <a:rPr lang="fr-CA" sz="1200" dirty="0">
                <a:latin typeface="Calibri" panose="020F0502020204030204" pitchFamily="34" charset="0"/>
                <a:cs typeface="Calibri" panose="020F0502020204030204" pitchFamily="34" charset="0"/>
              </a:rPr>
              <a:t>Compter et peser les vers (45+ minutes)</a:t>
            </a:r>
          </a:p>
          <a:p>
            <a:pPr lvl="1" algn="just">
              <a:lnSpc>
                <a:spcPct val="110000"/>
              </a:lnSpc>
              <a:buFont typeface="+mj-lt"/>
              <a:buAutoNum type="arabicPeriod"/>
            </a:pPr>
            <a:r>
              <a:rPr lang="fr-CA" sz="1200" dirty="0">
                <a:latin typeface="Calibri" panose="020F0502020204030204" pitchFamily="34" charset="0"/>
                <a:cs typeface="Calibri" panose="020F0502020204030204" pitchFamily="34" charset="0"/>
              </a:rPr>
              <a:t>« Nourrir » les vers (15 minutes par semaine)</a:t>
            </a:r>
          </a:p>
          <a:p>
            <a:pPr lvl="1" algn="just">
              <a:lnSpc>
                <a:spcPct val="110000"/>
              </a:lnSpc>
              <a:buFont typeface="+mj-lt"/>
              <a:buAutoNum type="arabicPeriod"/>
            </a:pPr>
            <a:r>
              <a:rPr lang="fr-CA" sz="1200" dirty="0">
                <a:latin typeface="Calibri" panose="020F0502020204030204" pitchFamily="34" charset="0"/>
                <a:cs typeface="Calibri" panose="020F0502020204030204" pitchFamily="34" charset="0"/>
              </a:rPr>
              <a:t>Conclusion de l’activité (60  minutes)</a:t>
            </a:r>
          </a:p>
          <a:p>
            <a:pPr lvl="1" algn="just">
              <a:lnSpc>
                <a:spcPct val="110000"/>
              </a:lnSpc>
              <a:buFont typeface="+mj-lt"/>
              <a:buAutoNum type="arabicPeriod"/>
            </a:pPr>
            <a:endParaRPr lang="fr-CA" sz="1200" dirty="0">
              <a:latin typeface="Calibri" panose="020F0502020204030204" pitchFamily="34" charset="0"/>
              <a:cs typeface="Calibri" panose="020F0502020204030204" pitchFamily="34" charset="0"/>
            </a:endParaRPr>
          </a:p>
          <a:p>
            <a:pPr marL="0" lvl="1" indent="0" algn="just">
              <a:lnSpc>
                <a:spcPct val="110000"/>
              </a:lnSpc>
              <a:buNone/>
            </a:pPr>
            <a:r>
              <a:rPr lang="fr-CA" sz="1200" dirty="0">
                <a:latin typeface="Calibri" panose="020F0502020204030204" pitchFamily="34" charset="0"/>
                <a:cs typeface="Calibri" panose="020F0502020204030204" pitchFamily="34" charset="0"/>
              </a:rPr>
              <a:t>* Si le bac n’a pas déjà été préparé par </a:t>
            </a:r>
            <a:r>
              <a:rPr lang="fr-CA" sz="1200" dirty="0" err="1">
                <a:latin typeface="Calibri" panose="020F0502020204030204" pitchFamily="34" charset="0"/>
                <a:cs typeface="Calibri" panose="020F0502020204030204" pitchFamily="34" charset="0"/>
              </a:rPr>
              <a:t>PuMS</a:t>
            </a:r>
            <a:r>
              <a:rPr lang="fr-CA" sz="1200" dirty="0">
                <a:latin typeface="Calibri" panose="020F0502020204030204" pitchFamily="34" charset="0"/>
                <a:cs typeface="Calibri" panose="020F0502020204030204" pitchFamily="34" charset="0"/>
              </a:rPr>
              <a:t>.</a:t>
            </a:r>
          </a:p>
          <a:p>
            <a:pPr algn="just">
              <a:lnSpc>
                <a:spcPct val="110000"/>
              </a:lnSpc>
              <a:spcBef>
                <a:spcPts val="600"/>
              </a:spcBef>
              <a:buFont typeface="+mj-lt"/>
              <a:buAutoNum type="arabicPeriod"/>
            </a:pPr>
            <a:endParaRPr lang="fr-CA" sz="1200" dirty="0">
              <a:latin typeface="Calibri" panose="020F0502020204030204" pitchFamily="34" charset="0"/>
              <a:cs typeface="Calibri" panose="020F0502020204030204" pitchFamily="34" charset="0"/>
            </a:endParaRPr>
          </a:p>
          <a:p>
            <a:pPr marL="0" indent="0">
              <a:lnSpc>
                <a:spcPct val="110000"/>
              </a:lnSpc>
              <a:spcBef>
                <a:spcPts val="600"/>
              </a:spcBef>
              <a:buNone/>
            </a:pPr>
            <a:endParaRPr lang="fr-CA" sz="1300" dirty="0">
              <a:latin typeface="Calibri" panose="020F0502020204030204" pitchFamily="34" charset="0"/>
              <a:cs typeface="Calibri" panose="020F0502020204030204" pitchFamily="34" charset="0"/>
            </a:endParaRPr>
          </a:p>
        </p:txBody>
      </p:sp>
      <p:graphicFrame>
        <p:nvGraphicFramePr>
          <p:cNvPr id="11" name="Espace réservé du contenu 5"/>
          <p:cNvGraphicFramePr>
            <a:graphicFrameLocks noGrp="1"/>
          </p:cNvGraphicFramePr>
          <p:nvPr>
            <p:ph sz="half" idx="1"/>
            <p:custDataLst>
              <p:tags r:id="rId4"/>
            </p:custDataLst>
            <p:extLst>
              <p:ext uri="{D42A27DB-BD31-4B8C-83A1-F6EECF244321}">
                <p14:modId xmlns="" xmlns:p14="http://schemas.microsoft.com/office/powerpoint/2010/main" val="132859452"/>
              </p:ext>
            </p:extLst>
          </p:nvPr>
        </p:nvGraphicFramePr>
        <p:xfrm>
          <a:off x="54402" y="1847853"/>
          <a:ext cx="1845270" cy="5212080"/>
        </p:xfrm>
        <a:graphic>
          <a:graphicData uri="http://schemas.openxmlformats.org/drawingml/2006/table">
            <a:tbl>
              <a:tblPr firstRow="1" bandRow="1">
                <a:tableStyleId>{5C22544A-7EE6-4342-B048-85BDC9FD1C3A}</a:tableStyleId>
              </a:tblPr>
              <a:tblGrid>
                <a:gridCol w="253930">
                  <a:extLst>
                    <a:ext uri="{9D8B030D-6E8A-4147-A177-3AD203B41FA5}">
                      <a16:colId xmlns="" xmlns:a16="http://schemas.microsoft.com/office/drawing/2014/main" val="20000"/>
                    </a:ext>
                  </a:extLst>
                </a:gridCol>
                <a:gridCol w="1591340">
                  <a:extLst>
                    <a:ext uri="{9D8B030D-6E8A-4147-A177-3AD203B41FA5}">
                      <a16:colId xmlns="" xmlns:a16="http://schemas.microsoft.com/office/drawing/2014/main" val="20001"/>
                    </a:ext>
                  </a:extLst>
                </a:gridCol>
              </a:tblGrid>
              <a:tr h="272885">
                <a:tc gridSpan="2">
                  <a:txBody>
                    <a:bodyPr/>
                    <a:lstStyle/>
                    <a:p>
                      <a:pPr algn="ctr"/>
                      <a:r>
                        <a:rPr lang="fr-FR" sz="1400" dirty="0">
                          <a:latin typeface="Calibri" panose="020F0502020204030204" pitchFamily="34" charset="0"/>
                          <a:cs typeface="Calibri" panose="020F0502020204030204" pitchFamily="34" charset="0"/>
                        </a:rPr>
                        <a:t>Matériel</a:t>
                      </a:r>
                      <a:r>
                        <a:rPr lang="fr-FR" sz="1400" baseline="0" dirty="0">
                          <a:latin typeface="Calibri" panose="020F0502020204030204" pitchFamily="34" charset="0"/>
                          <a:cs typeface="Calibri" panose="020F0502020204030204" pitchFamily="34" charset="0"/>
                        </a:rPr>
                        <a:t> nécessaire</a:t>
                      </a:r>
                      <a:endParaRPr lang="fr-FR" sz="1400" dirty="0">
                        <a:latin typeface="Calibri" panose="020F0502020204030204" pitchFamily="34" charset="0"/>
                        <a:cs typeface="Calibri" panose="020F0502020204030204" pitchFamily="34" charset="0"/>
                      </a:endParaRPr>
                    </a:p>
                  </a:txBody>
                  <a:tcPr/>
                </a:tc>
                <a:tc hMerge="1">
                  <a:txBody>
                    <a:bodyPr/>
                    <a:lstStyle/>
                    <a:p>
                      <a:endParaRPr lang="fr-FR"/>
                    </a:p>
                  </a:txBody>
                  <a:tcPr/>
                </a:tc>
                <a:extLst>
                  <a:ext uri="{0D108BD9-81ED-4DB2-BD59-A6C34878D82A}">
                    <a16:rowId xmlns="" xmlns:a16="http://schemas.microsoft.com/office/drawing/2014/main" val="10000"/>
                  </a:ext>
                </a:extLst>
              </a:tr>
              <a:tr h="245596">
                <a:tc gridSpan="2">
                  <a:txBody>
                    <a:bodyPr/>
                    <a:lstStyle/>
                    <a:p>
                      <a:pPr algn="ctr"/>
                      <a:r>
                        <a:rPr lang="fr-FR" sz="1200" b="1" dirty="0">
                          <a:latin typeface="Calibri" panose="020F0502020204030204" pitchFamily="34" charset="0"/>
                          <a:cs typeface="Calibri" panose="020F0502020204030204" pitchFamily="34" charset="0"/>
                        </a:rPr>
                        <a:t>Pour l’enseignant</a:t>
                      </a:r>
                    </a:p>
                  </a:txBody>
                  <a:tcPr/>
                </a:tc>
                <a:tc hMerge="1">
                  <a:txBody>
                    <a:bodyPr/>
                    <a:lstStyle/>
                    <a:p>
                      <a:endParaRPr lang="fr-FR"/>
                    </a:p>
                  </a:txBody>
                  <a:tcPr/>
                </a:tc>
                <a:extLst>
                  <a:ext uri="{0D108BD9-81ED-4DB2-BD59-A6C34878D82A}">
                    <a16:rowId xmlns="" xmlns:a16="http://schemas.microsoft.com/office/drawing/2014/main" val="10001"/>
                  </a:ext>
                </a:extLst>
              </a:tr>
              <a:tr h="2046637">
                <a:tc>
                  <a:txBody>
                    <a:bodyPr/>
                    <a:lstStyle/>
                    <a:p>
                      <a:pPr algn="ct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p>
                      <a:pPr algn="ctr"/>
                      <a:endParaRPr lang="fr-CA" sz="1200" dirty="0">
                        <a:latin typeface="Calibri" panose="020F0502020204030204" pitchFamily="34" charset="0"/>
                        <a:cs typeface="Calibri" panose="020F0502020204030204" pitchFamily="34" charset="0"/>
                      </a:endParaRPr>
                    </a:p>
                    <a:p>
                      <a:pPr algn="ctr"/>
                      <a:r>
                        <a:rPr lang="fr-CA" sz="1200" dirty="0">
                          <a:latin typeface="Calibri" panose="020F0502020204030204" pitchFamily="34" charset="0"/>
                          <a:cs typeface="Calibri" panose="020F0502020204030204" pitchFamily="34" charset="0"/>
                        </a:rPr>
                        <a:t>-</a:t>
                      </a:r>
                    </a:p>
                    <a:p>
                      <a:pPr algn="ctr"/>
                      <a:endParaRPr lang="fr-CA" sz="1200" dirty="0">
                        <a:latin typeface="Calibri" panose="020F0502020204030204" pitchFamily="34" charset="0"/>
                        <a:cs typeface="Calibri" panose="020F0502020204030204" pitchFamily="34" charset="0"/>
                      </a:endParaRPr>
                    </a:p>
                    <a:p>
                      <a:pPr algn="ctr"/>
                      <a:endParaRPr lang="fr-FR" sz="10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11</a:t>
                      </a:r>
                    </a:p>
                    <a:p>
                      <a:pPr algn="ctr"/>
                      <a:r>
                        <a:rPr lang="fr-FR" sz="1200" dirty="0">
                          <a:latin typeface="Calibri" panose="020F0502020204030204" pitchFamily="34" charset="0"/>
                          <a:cs typeface="Calibri" panose="020F0502020204030204" pitchFamily="34" charset="0"/>
                        </a:rPr>
                        <a:t>1</a:t>
                      </a:r>
                    </a:p>
                    <a:p>
                      <a:pPr algn="ctr"/>
                      <a:r>
                        <a:rPr lang="fr-CA" sz="1200" dirty="0">
                          <a:latin typeface="Calibri" panose="020F0502020204030204" pitchFamily="34" charset="0"/>
                          <a:cs typeface="Calibri" panose="020F0502020204030204" pitchFamily="34" charset="0"/>
                        </a:rPr>
                        <a:t>-</a:t>
                      </a:r>
                    </a:p>
                    <a:p>
                      <a:pPr algn="ctr"/>
                      <a:r>
                        <a:rPr lang="fr-CA" sz="1200" dirty="0">
                          <a:latin typeface="Calibri" panose="020F0502020204030204" pitchFamily="34" charset="0"/>
                          <a:cs typeface="Calibri" panose="020F0502020204030204" pitchFamily="34" charset="0"/>
                        </a:rPr>
                        <a:t>-</a:t>
                      </a:r>
                    </a:p>
                    <a:p>
                      <a:pPr algn="ctr"/>
                      <a:endParaRPr lang="fr-CA" sz="1200" dirty="0">
                        <a:latin typeface="Calibri" panose="020F0502020204030204" pitchFamily="34" charset="0"/>
                        <a:cs typeface="Calibri" panose="020F0502020204030204" pitchFamily="34" charset="0"/>
                      </a:endParaRPr>
                    </a:p>
                    <a:p>
                      <a:pPr algn="ctr"/>
                      <a:endParaRPr lang="fr-CA" sz="1200" dirty="0">
                        <a:latin typeface="Calibri" panose="020F0502020204030204" pitchFamily="34" charset="0"/>
                        <a:cs typeface="Calibri" panose="020F0502020204030204" pitchFamily="34" charset="0"/>
                      </a:endParaRPr>
                    </a:p>
                    <a:p>
                      <a:pPr algn="ctr"/>
                      <a:endParaRPr lang="fr-CA" sz="1200" dirty="0">
                        <a:latin typeface="Calibri" panose="020F0502020204030204" pitchFamily="34" charset="0"/>
                        <a:cs typeface="Calibri" panose="020F0502020204030204" pitchFamily="34" charset="0"/>
                      </a:endParaRPr>
                    </a:p>
                    <a:p>
                      <a:pPr algn="ct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Terre </a:t>
                      </a:r>
                      <a:r>
                        <a:rPr lang="fr-FR" sz="1000" b="1" dirty="0">
                          <a:latin typeface="Calibri" panose="020F0502020204030204" pitchFamily="34" charset="0"/>
                          <a:cs typeface="Calibri" panose="020F0502020204030204" pitchFamily="34" charset="0"/>
                        </a:rPr>
                        <a:t>(voir encadré)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Carton ou papier brun déchiqueté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Vers à compost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(5-100 grammes)</a:t>
                      </a:r>
                      <a:endParaRPr lang="fr-FR" sz="1000" b="1"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Bac de compostage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Balance numérique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Petite</a:t>
                      </a:r>
                      <a:r>
                        <a:rPr lang="fr-FR" sz="1200" baseline="0" dirty="0">
                          <a:latin typeface="Calibri" panose="020F0502020204030204" pitchFamily="34" charset="0"/>
                          <a:cs typeface="Calibri" panose="020F0502020204030204" pitchFamily="34" charset="0"/>
                        </a:rPr>
                        <a:t> pelle à jardin</a:t>
                      </a:r>
                    </a:p>
                    <a:p>
                      <a:r>
                        <a:rPr lang="fr-FR" sz="1200" baseline="0" dirty="0">
                          <a:solidFill>
                            <a:schemeClr val="tx1"/>
                          </a:solidFill>
                          <a:latin typeface="Calibri" panose="020F0502020204030204" pitchFamily="34" charset="0"/>
                          <a:cs typeface="Calibri" panose="020F0502020204030204" pitchFamily="34" charset="0"/>
                        </a:rPr>
                        <a:t>Bâtonnets de bois</a:t>
                      </a:r>
                    </a:p>
                    <a:p>
                      <a:r>
                        <a:rPr lang="fr-FR" sz="1200" baseline="0" dirty="0">
                          <a:solidFill>
                            <a:schemeClr val="tx1"/>
                          </a:solidFill>
                          <a:latin typeface="Calibri" panose="020F0502020204030204" pitchFamily="34" charset="0"/>
                          <a:cs typeface="Calibri" panose="020F0502020204030204" pitchFamily="34" charset="0"/>
                        </a:rPr>
                        <a:t>Déchets organiques </a:t>
                      </a:r>
                      <a:r>
                        <a:rPr lang="fr-FR" sz="1000" baseline="0" dirty="0">
                          <a:solidFill>
                            <a:schemeClr val="tx1"/>
                          </a:solidFill>
                          <a:latin typeface="Calibri" panose="020F0502020204030204" pitchFamily="34" charset="0"/>
                          <a:cs typeface="Calibri" panose="020F0502020204030204" pitchFamily="34" charset="0"/>
                        </a:rPr>
                        <a:t>(</a:t>
                      </a:r>
                      <a:r>
                        <a:rPr lang="fr-FR" sz="1000" b="1" baseline="0" dirty="0">
                          <a:solidFill>
                            <a:schemeClr val="tx1"/>
                          </a:solidFill>
                          <a:latin typeface="Calibri" panose="020F0502020204030204" pitchFamily="34" charset="0"/>
                          <a:cs typeface="Calibri" panose="020F0502020204030204" pitchFamily="34" charset="0"/>
                        </a:rPr>
                        <a:t>voir Déroulement</a:t>
                      </a:r>
                      <a:r>
                        <a:rPr lang="fr-FR" sz="1200" baseline="0" dirty="0">
                          <a:solidFill>
                            <a:schemeClr val="tx1"/>
                          </a:solidFill>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hlinkClick r:id="rId11" action="ppaction://hlinksldjump"/>
                        </a:rPr>
                        <a:t>Fiches théorique 2, 3</a:t>
                      </a:r>
                      <a:r>
                        <a:rPr lang="fr-FR" sz="1200" baseline="0" dirty="0">
                          <a:latin typeface="Calibri" panose="020F0502020204030204" pitchFamily="34" charset="0"/>
                          <a:cs typeface="Calibri" panose="020F0502020204030204" pitchFamily="34" charset="0"/>
                          <a:hlinkClick r:id="rId11" action="ppaction://hlinksldjump"/>
                        </a:rPr>
                        <a:t> et </a:t>
                      </a:r>
                      <a:r>
                        <a:rPr lang="fr-FR" sz="1200" dirty="0">
                          <a:latin typeface="Calibri" panose="020F0502020204030204" pitchFamily="34" charset="0"/>
                          <a:cs typeface="Calibri" panose="020F0502020204030204" pitchFamily="34" charset="0"/>
                          <a:hlinkClick r:id="rId11" action="ppaction://hlinksldjump"/>
                        </a:rPr>
                        <a:t>4</a:t>
                      </a:r>
                      <a:endParaRPr lang="fr-FR" sz="1200"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hlinkClick r:id="rId12" action="ppaction://hlinksldjump"/>
                        </a:rPr>
                        <a:t>Fiche d’activité C</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2"/>
                  </a:ext>
                </a:extLst>
              </a:tr>
              <a:tr h="245596">
                <a:tc gridSpan="2">
                  <a:txBody>
                    <a:bodyPr/>
                    <a:lstStyle/>
                    <a:p>
                      <a:pPr algn="ctr"/>
                      <a:r>
                        <a:rPr lang="fr-FR" sz="1200" b="1" dirty="0">
                          <a:latin typeface="Calibri" panose="020F0502020204030204" pitchFamily="34" charset="0"/>
                          <a:cs typeface="Calibri" panose="020F0502020204030204" pitchFamily="34" charset="0"/>
                        </a:rPr>
                        <a:t>Par équipe de 2</a:t>
                      </a:r>
                    </a:p>
                  </a:txBody>
                  <a:tcPr/>
                </a:tc>
                <a:tc hMerge="1">
                  <a:txBody>
                    <a:bodyPr/>
                    <a:lstStyle/>
                    <a:p>
                      <a:endParaRPr lang="fr-FR"/>
                    </a:p>
                  </a:txBody>
                  <a:tcPr/>
                </a:tc>
                <a:extLst>
                  <a:ext uri="{0D108BD9-81ED-4DB2-BD59-A6C34878D82A}">
                    <a16:rowId xmlns="" xmlns:a16="http://schemas.microsoft.com/office/drawing/2014/main" val="10003"/>
                  </a:ext>
                </a:extLst>
              </a:tr>
              <a:tr h="900520">
                <a:tc>
                  <a:txBody>
                    <a:bodyPr/>
                    <a:lstStyle/>
                    <a:p>
                      <a:pPr algn="ctr"/>
                      <a:r>
                        <a:rPr lang="fr-CA" sz="1200" dirty="0">
                          <a:latin typeface="Calibri" panose="020F0502020204030204" pitchFamily="34" charset="0"/>
                          <a:cs typeface="Calibri" panose="020F0502020204030204" pitchFamily="34" charset="0"/>
                        </a:rPr>
                        <a:t>2</a:t>
                      </a: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1</a:t>
                      </a:r>
                    </a:p>
                    <a:p>
                      <a:pPr algn="ctr"/>
                      <a:endParaRPr lang="fr-FR" sz="1200" dirty="0">
                        <a:latin typeface="Calibri" panose="020F0502020204030204" pitchFamily="34" charset="0"/>
                        <a:cs typeface="Calibri" panose="020F0502020204030204" pitchFamily="34" charset="0"/>
                      </a:endParaRPr>
                    </a:p>
                  </a:txBody>
                  <a:tcPr/>
                </a:tc>
                <a:tc>
                  <a:txBody>
                    <a:bodyPr/>
                    <a:lstStyle/>
                    <a:p>
                      <a:r>
                        <a:rPr lang="fr-FR" sz="1200" baseline="0" dirty="0">
                          <a:solidFill>
                            <a:schemeClr val="tx1"/>
                          </a:solidFill>
                          <a:latin typeface="Calibri" panose="020F0502020204030204" pitchFamily="34" charset="0"/>
                          <a:cs typeface="Calibri" panose="020F0502020204030204" pitchFamily="34" charset="0"/>
                        </a:rPr>
                        <a:t>Contenant en plastique</a:t>
                      </a:r>
                    </a:p>
                    <a:p>
                      <a:r>
                        <a:rPr lang="fr-FR" sz="1000" b="1" baseline="0" dirty="0">
                          <a:solidFill>
                            <a:schemeClr val="tx1"/>
                          </a:solidFill>
                          <a:latin typeface="Calibri" panose="020F0502020204030204" pitchFamily="34" charset="0"/>
                          <a:cs typeface="Calibri" panose="020F0502020204030204" pitchFamily="34" charset="0"/>
                        </a:rPr>
                        <a:t>(capacités 500ml et 5L</a:t>
                      </a:r>
                      <a:r>
                        <a:rPr lang="fr-FR" sz="1200" b="1" kern="1200" baseline="0" dirty="0">
                          <a:solidFill>
                            <a:schemeClr val="tx1"/>
                          </a:solidFill>
                          <a:latin typeface="Calibri" panose="020F0502020204030204" pitchFamily="34" charset="0"/>
                          <a:ea typeface="+mn-ea"/>
                          <a:cs typeface="Calibri" panose="020F0502020204030204" pitchFamily="34" charset="0"/>
                        </a:rPr>
                        <a:t>)</a:t>
                      </a:r>
                    </a:p>
                    <a:p>
                      <a:r>
                        <a:rPr lang="fr-FR" sz="1200" baseline="0" dirty="0">
                          <a:solidFill>
                            <a:schemeClr val="tx1"/>
                          </a:solidFill>
                          <a:latin typeface="Calibri" panose="020F0502020204030204" pitchFamily="34" charset="0"/>
                          <a:cs typeface="Calibri" panose="020F0502020204030204" pitchFamily="34" charset="0"/>
                        </a:rPr>
                        <a:t>Cuillère en plastique</a:t>
                      </a:r>
                    </a:p>
                    <a:p>
                      <a:r>
                        <a:rPr lang="fr-FR" sz="1200" baseline="0" dirty="0">
                          <a:solidFill>
                            <a:schemeClr val="tx1"/>
                          </a:solidFill>
                          <a:latin typeface="Calibri" panose="020F0502020204030204" pitchFamily="34" charset="0"/>
                          <a:cs typeface="Calibri" panose="020F0502020204030204" pitchFamily="34" charset="0"/>
                        </a:rPr>
                        <a:t>Grand pot solo</a:t>
                      </a:r>
                    </a:p>
                  </a:txBody>
                  <a:tcPr/>
                </a:tc>
                <a:extLst>
                  <a:ext uri="{0D108BD9-81ED-4DB2-BD59-A6C34878D82A}">
                    <a16:rowId xmlns="" xmlns:a16="http://schemas.microsoft.com/office/drawing/2014/main" val="10004"/>
                  </a:ext>
                </a:extLst>
              </a:tr>
              <a:tr h="245596">
                <a:tc gridSpan="2">
                  <a:txBody>
                    <a:bodyPr/>
                    <a:lstStyle/>
                    <a:p>
                      <a:pPr algn="ctr"/>
                      <a:r>
                        <a:rPr lang="fr-FR" sz="1200" b="1" dirty="0">
                          <a:latin typeface="Calibri" panose="020F0502020204030204" pitchFamily="34" charset="0"/>
                          <a:cs typeface="Calibri" panose="020F0502020204030204" pitchFamily="34" charset="0"/>
                        </a:rPr>
                        <a:t>Par élève</a:t>
                      </a:r>
                    </a:p>
                  </a:txBody>
                  <a:tcPr/>
                </a:tc>
                <a:tc hMerge="1">
                  <a:txBody>
                    <a:bodyPr/>
                    <a:lstStyle/>
                    <a:p>
                      <a:endParaRPr lang="fr-FR" sz="1200" baseline="0" dirty="0">
                        <a:solidFill>
                          <a:schemeClr val="tx1"/>
                        </a:solidFill>
                        <a:latin typeface="Times New Roman" pitchFamily="18" charset="0"/>
                      </a:endParaRPr>
                    </a:p>
                  </a:txBody>
                  <a:tcPr/>
                </a:tc>
                <a:extLst>
                  <a:ext uri="{0D108BD9-81ED-4DB2-BD59-A6C34878D82A}">
                    <a16:rowId xmlns="" xmlns:a16="http://schemas.microsoft.com/office/drawing/2014/main" val="10005"/>
                  </a:ext>
                </a:extLst>
              </a:tr>
              <a:tr h="245596">
                <a:tc gridSpan="2">
                  <a:txBody>
                    <a:bodyPr/>
                    <a:lstStyle/>
                    <a:p>
                      <a:r>
                        <a:rPr lang="fr-FR" sz="1200" baseline="0" dirty="0">
                          <a:solidFill>
                            <a:schemeClr val="tx1"/>
                          </a:solidFill>
                          <a:latin typeface="Calibri" panose="020F0502020204030204" pitchFamily="34" charset="0"/>
                          <a:cs typeface="Calibri" panose="020F0502020204030204" pitchFamily="34" charset="0"/>
                          <a:hlinkClick r:id="rId13" action="ppaction://hlinksldjump"/>
                        </a:rPr>
                        <a:t>Fiches d’activité B</a:t>
                      </a:r>
                      <a:endParaRPr lang="fr-FR" sz="1200" baseline="0" dirty="0">
                        <a:solidFill>
                          <a:schemeClr val="tx1"/>
                        </a:solidFill>
                        <a:latin typeface="Calibri" panose="020F0502020204030204" pitchFamily="34" charset="0"/>
                        <a:cs typeface="Calibri" panose="020F0502020204030204" pitchFamily="34" charset="0"/>
                      </a:endParaRPr>
                    </a:p>
                  </a:txBody>
                  <a:tcPr/>
                </a:tc>
                <a:tc hMerge="1">
                  <a:txBody>
                    <a:bodyPr/>
                    <a:lstStyle/>
                    <a:p>
                      <a:endParaRPr lang="fr-FR" sz="1200" baseline="0" dirty="0">
                        <a:solidFill>
                          <a:schemeClr val="tx1"/>
                        </a:solidFill>
                        <a:latin typeface="Times New Roman" pitchFamily="18" charset="0"/>
                      </a:endParaRPr>
                    </a:p>
                  </a:txBody>
                  <a:tcPr/>
                </a:tc>
                <a:extLst>
                  <a:ext uri="{0D108BD9-81ED-4DB2-BD59-A6C34878D82A}">
                    <a16:rowId xmlns="" xmlns:a16="http://schemas.microsoft.com/office/drawing/2014/main" val="10006"/>
                  </a:ext>
                </a:extLst>
              </a:tr>
            </a:tbl>
          </a:graphicData>
        </a:graphic>
      </p:graphicFrame>
      <p:sp>
        <p:nvSpPr>
          <p:cNvPr id="12" name="Rectangle 11"/>
          <p:cNvSpPr/>
          <p:nvPr>
            <p:custDataLst>
              <p:tags r:id="rId5"/>
            </p:custDataLst>
          </p:nvPr>
        </p:nvSpPr>
        <p:spPr>
          <a:xfrm>
            <a:off x="54401" y="7770796"/>
            <a:ext cx="1841074" cy="1231106"/>
          </a:xfrm>
          <a:prstGeom prst="rect">
            <a:avLst/>
          </a:prstGeom>
          <a:solidFill>
            <a:schemeClr val="accent1">
              <a:lumMod val="60000"/>
              <a:lumOff val="40000"/>
            </a:schemeClr>
          </a:solidFill>
        </p:spPr>
        <p:txBody>
          <a:bodyPr wrap="square">
            <a:spAutoFit/>
          </a:bodyPr>
          <a:lstStyle/>
          <a:p>
            <a:pPr algn="ctr"/>
            <a:r>
              <a:rPr lang="en-US" sz="1400" b="1" dirty="0">
                <a:latin typeface="Calibri" panose="020F0502020204030204" pitchFamily="34" charset="0"/>
                <a:cs typeface="Calibri" panose="020F0502020204030204" pitchFamily="34" charset="0"/>
              </a:rPr>
              <a:t>Zone </a:t>
            </a:r>
            <a:r>
              <a:rPr lang="en-US" sz="1400" b="1" dirty="0" err="1">
                <a:latin typeface="Calibri" panose="020F0502020204030204" pitchFamily="34" charset="0"/>
                <a:cs typeface="Calibri" panose="020F0502020204030204" pitchFamily="34" charset="0"/>
              </a:rPr>
              <a:t>vocabulaire</a:t>
            </a:r>
            <a:endParaRPr lang="en-US" sz="1400" b="1" dirty="0">
              <a:latin typeface="Calibri" panose="020F0502020204030204" pitchFamily="34" charset="0"/>
              <a:cs typeface="Calibri" panose="020F0502020204030204" pitchFamily="34" charset="0"/>
            </a:endParaRPr>
          </a:p>
          <a:p>
            <a:pPr marL="171450" indent="-171450">
              <a:buFont typeface="Arial" pitchFamily="34" charset="0"/>
              <a:buChar char="•"/>
            </a:pPr>
            <a:r>
              <a:rPr lang="fr-FR" sz="1200" dirty="0">
                <a:latin typeface="Calibri" panose="020F0502020204030204" pitchFamily="34" charset="0"/>
                <a:cs typeface="Calibri" panose="020F0502020204030204" pitchFamily="34" charset="0"/>
              </a:rPr>
              <a:t>Litière</a:t>
            </a:r>
          </a:p>
          <a:p>
            <a:pPr marL="171450" indent="-171450">
              <a:buFont typeface="Arial" pitchFamily="34" charset="0"/>
              <a:buChar char="•"/>
            </a:pPr>
            <a:r>
              <a:rPr lang="fr-FR" sz="1200" dirty="0">
                <a:latin typeface="Calibri" panose="020F0502020204030204" pitchFamily="34" charset="0"/>
                <a:cs typeface="Calibri" panose="020F0502020204030204" pitchFamily="34" charset="0"/>
              </a:rPr>
              <a:t>Matière organique</a:t>
            </a:r>
          </a:p>
          <a:p>
            <a:pPr marL="171450" indent="-171450">
              <a:buFont typeface="Arial" pitchFamily="34" charset="0"/>
              <a:buChar char="•"/>
            </a:pPr>
            <a:r>
              <a:rPr lang="fr-FR" sz="1200" dirty="0">
                <a:latin typeface="Calibri" panose="020F0502020204030204" pitchFamily="34" charset="0"/>
                <a:cs typeface="Calibri" panose="020F0502020204030204" pitchFamily="34" charset="0"/>
              </a:rPr>
              <a:t>Faune</a:t>
            </a:r>
          </a:p>
          <a:p>
            <a:pPr marL="171450" indent="-171450">
              <a:buFont typeface="Arial" pitchFamily="34" charset="0"/>
              <a:buChar char="•"/>
            </a:pPr>
            <a:r>
              <a:rPr lang="fr-FR" sz="1200" dirty="0">
                <a:latin typeface="Calibri" panose="020F0502020204030204" pitchFamily="34" charset="0"/>
                <a:cs typeface="Calibri" panose="020F0502020204030204" pitchFamily="34" charset="0"/>
              </a:rPr>
              <a:t>Microfaune</a:t>
            </a:r>
          </a:p>
          <a:p>
            <a:pPr marL="171450" indent="-171450">
              <a:buFont typeface="Arial" pitchFamily="34" charset="0"/>
              <a:buChar char="•"/>
            </a:pPr>
            <a:r>
              <a:rPr lang="fr-FR" sz="1200" dirty="0">
                <a:latin typeface="Calibri" panose="020F0502020204030204" pitchFamily="34" charset="0"/>
                <a:cs typeface="Calibri" panose="020F0502020204030204" pitchFamily="34" charset="0"/>
              </a:rPr>
              <a:t>Compost</a:t>
            </a:r>
          </a:p>
        </p:txBody>
      </p:sp>
      <p:graphicFrame>
        <p:nvGraphicFramePr>
          <p:cNvPr id="13" name="Tableau 12"/>
          <p:cNvGraphicFramePr>
            <a:graphicFrameLocks noGrp="1"/>
          </p:cNvGraphicFramePr>
          <p:nvPr>
            <p:custDataLst>
              <p:tags r:id="rId6"/>
            </p:custDataLst>
            <p:extLst>
              <p:ext uri="{D42A27DB-BD31-4B8C-83A1-F6EECF244321}">
                <p14:modId xmlns="" xmlns:p14="http://schemas.microsoft.com/office/powerpoint/2010/main" val="4284489796"/>
              </p:ext>
            </p:extLst>
          </p:nvPr>
        </p:nvGraphicFramePr>
        <p:xfrm>
          <a:off x="54402" y="1380078"/>
          <a:ext cx="1841073" cy="370617"/>
        </p:xfrm>
        <a:graphic>
          <a:graphicData uri="http://schemas.openxmlformats.org/drawingml/2006/table">
            <a:tbl>
              <a:tblPr firstRow="1" bandRow="1">
                <a:tableStyleId>{69CF1AB2-1976-4502-BF36-3FF5EA218861}</a:tableStyleId>
              </a:tblPr>
              <a:tblGrid>
                <a:gridCol w="1841073">
                  <a:extLst>
                    <a:ext uri="{9D8B030D-6E8A-4147-A177-3AD203B41FA5}">
                      <a16:colId xmlns="" xmlns:a16="http://schemas.microsoft.com/office/drawing/2014/main" val="20000"/>
                    </a:ext>
                  </a:extLst>
                </a:gridCol>
              </a:tblGrid>
              <a:tr h="370617">
                <a:tc>
                  <a:txBody>
                    <a:bodyPr/>
                    <a:lstStyle/>
                    <a:p>
                      <a:pPr algn="ctr"/>
                      <a:r>
                        <a:rPr lang="fr-FR" sz="1400" dirty="0">
                          <a:latin typeface="Calibri" panose="020F0502020204030204" pitchFamily="34" charset="0"/>
                          <a:cs typeface="Calibri" panose="020F0502020204030204" pitchFamily="34" charset="0"/>
                        </a:rPr>
                        <a:t>Durée : 60-90 min</a:t>
                      </a:r>
                      <a:endParaRPr lang="fr-FR" sz="1400" b="0" i="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0"/>
                  </a:ext>
                </a:extLst>
              </a:tr>
            </a:tbl>
          </a:graphicData>
        </a:graphic>
      </p:graphicFrame>
      <p:sp>
        <p:nvSpPr>
          <p:cNvPr id="2" name="Espace réservé du numéro de diapositive 1"/>
          <p:cNvSpPr>
            <a:spLocks noGrp="1"/>
          </p:cNvSpPr>
          <p:nvPr>
            <p:ph type="sldNum" sz="quarter" idx="12"/>
            <p:custDataLst>
              <p:tags r:id="rId7"/>
            </p:custDataLst>
          </p:nvPr>
        </p:nvSpPr>
        <p:spPr>
          <a:xfrm>
            <a:off x="5379720" y="8008203"/>
            <a:ext cx="1490046" cy="1135797"/>
          </a:xfrm>
        </p:spPr>
        <p:txBody>
          <a:bodyPr/>
          <a:lstStyle/>
          <a:p>
            <a:fld id="{027FB875-5C85-AB42-9DC5-178568A424B8}" type="slidenum">
              <a:rPr lang="en-US" smtClean="0">
                <a:cs typeface="Calibri" panose="020F0502020204030204" pitchFamily="34" charset="0"/>
              </a:rPr>
              <a:pPr/>
              <a:t>10</a:t>
            </a:fld>
            <a:endParaRPr lang="en-US" dirty="0">
              <a:cs typeface="Calibri" panose="020F0502020204030204" pitchFamily="34" charset="0"/>
            </a:endParaRPr>
          </a:p>
        </p:txBody>
      </p:sp>
      <p:pic>
        <p:nvPicPr>
          <p:cNvPr id="14" name="Image 13">
            <a:extLst>
              <a:ext uri="{FF2B5EF4-FFF2-40B4-BE49-F238E27FC236}">
                <a16:creationId xmlns="" xmlns:a16="http://schemas.microsoft.com/office/drawing/2014/main" id="{FE6EFA4E-58A9-909F-AA49-2E5C61755453}"/>
              </a:ext>
            </a:extLst>
          </p:cNvPr>
          <p:cNvPicPr>
            <a:picLocks noChangeAspect="1"/>
          </p:cNvPicPr>
          <p:nvPr/>
        </p:nvPicPr>
        <p:blipFill>
          <a:blip r:embed="rId14"/>
          <a:stretch>
            <a:fillRect/>
          </a:stretch>
        </p:blipFill>
        <p:spPr>
          <a:xfrm>
            <a:off x="4373117" y="-517079"/>
            <a:ext cx="2548349" cy="2548349"/>
          </a:xfrm>
          <a:prstGeom prst="rect">
            <a:avLst/>
          </a:prstGeom>
        </p:spPr>
      </p:pic>
    </p:spTree>
    <p:extLst>
      <p:ext uri="{BB962C8B-B14F-4D97-AF65-F5344CB8AC3E}">
        <p14:creationId xmlns="" xmlns:p14="http://schemas.microsoft.com/office/powerpoint/2010/main" val="1085071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11" name="Content Placeholder 4"/>
          <p:cNvSpPr>
            <a:spLocks noGrp="1"/>
          </p:cNvSpPr>
          <p:nvPr>
            <p:ph sz="half" idx="1"/>
            <p:custDataLst>
              <p:tags r:id="rId2"/>
            </p:custDataLst>
          </p:nvPr>
        </p:nvSpPr>
        <p:spPr>
          <a:xfrm>
            <a:off x="2011679" y="1394460"/>
            <a:ext cx="4762800" cy="7576005"/>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nSpc>
                <a:spcPct val="110000"/>
              </a:lnSpc>
              <a:spcBef>
                <a:spcPts val="600"/>
              </a:spcBef>
              <a:buNone/>
            </a:pPr>
            <a:r>
              <a:rPr lang="fr-CA" sz="2400" i="1" dirty="0">
                <a:latin typeface="Calibri" panose="020F0502020204030204" pitchFamily="34" charset="0"/>
                <a:cs typeface="Calibri" panose="020F0502020204030204" pitchFamily="34" charset="0"/>
              </a:rPr>
              <a:t>Mise en situation</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L’</a:t>
            </a:r>
            <a:r>
              <a:rPr lang="fr-CA" sz="1200" dirty="0" err="1">
                <a:latin typeface="Calibri" panose="020F0502020204030204" pitchFamily="34" charset="0"/>
                <a:cs typeface="Calibri" panose="020F0502020204030204" pitchFamily="34" charset="0"/>
              </a:rPr>
              <a:t>enseignant.e</a:t>
            </a:r>
            <a:r>
              <a:rPr lang="fr-CA" sz="1200" dirty="0">
                <a:latin typeface="Calibri" panose="020F0502020204030204" pitchFamily="34" charset="0"/>
                <a:cs typeface="Calibri" panose="020F0502020204030204" pitchFamily="34" charset="0"/>
              </a:rPr>
              <a:t> annonce aux élèves qu’ils vont faire du </a:t>
            </a:r>
            <a:r>
              <a:rPr lang="fr-CA" sz="1200" i="1" dirty="0" err="1">
                <a:latin typeface="Calibri" panose="020F0502020204030204" pitchFamily="34" charset="0"/>
                <a:cs typeface="Calibri" panose="020F0502020204030204" pitchFamily="34" charset="0"/>
              </a:rPr>
              <a:t>lombricompostage</a:t>
            </a:r>
            <a:r>
              <a:rPr lang="fr-CA" sz="1200" dirty="0">
                <a:latin typeface="Calibri" panose="020F0502020204030204" pitchFamily="34" charset="0"/>
                <a:cs typeface="Calibri" panose="020F0502020204030204" pitchFamily="34" charset="0"/>
              </a:rPr>
              <a:t>.</a:t>
            </a:r>
          </a:p>
          <a:p>
            <a:pPr marL="0" indent="0" algn="ctr">
              <a:lnSpc>
                <a:spcPct val="110000"/>
              </a:lnSpc>
              <a:spcBef>
                <a:spcPts val="600"/>
              </a:spcBef>
              <a:buNone/>
            </a:pPr>
            <a:r>
              <a:rPr lang="fr-CA" sz="1200" b="1" i="1" dirty="0">
                <a:latin typeface="Calibri" panose="020F0502020204030204" pitchFamily="34" charset="0"/>
                <a:cs typeface="Calibri" panose="020F0502020204030204" pitchFamily="34" charset="0"/>
              </a:rPr>
              <a:t>“Qu’est-ce que c’est,  d’après vous ?”</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Ça consiste à reproduire dans un récipient – le </a:t>
            </a:r>
            <a:r>
              <a:rPr lang="fr-CA" sz="1200" i="1" dirty="0" err="1">
                <a:latin typeface="Calibri" panose="020F0502020204030204" pitchFamily="34" charset="0"/>
                <a:cs typeface="Calibri" panose="020F0502020204030204" pitchFamily="34" charset="0"/>
              </a:rPr>
              <a:t>lombricomposteur</a:t>
            </a:r>
            <a:r>
              <a:rPr lang="fr-CA" sz="1200" dirty="0">
                <a:latin typeface="Calibri" panose="020F0502020204030204" pitchFamily="34" charset="0"/>
                <a:cs typeface="Calibri" panose="020F0502020204030204" pitchFamily="34" charset="0"/>
              </a:rPr>
              <a:t> – le phénomène naturel de la décomposition de la matière organique (le bas de la pyramide alimentaire). Dans ce cas-ci, ce sont des vers qui se nourriront des déchets organiques produits lors de la préparation des repas. </a:t>
            </a:r>
          </a:p>
          <a:p>
            <a:pPr marL="0" indent="0" algn="ctr">
              <a:lnSpc>
                <a:spcPct val="110000"/>
              </a:lnSpc>
              <a:spcBef>
                <a:spcPts val="600"/>
              </a:spcBef>
              <a:buNone/>
            </a:pPr>
            <a:r>
              <a:rPr lang="fr-CA" sz="1200" b="1" i="1" dirty="0">
                <a:latin typeface="Calibri" panose="020F0502020204030204" pitchFamily="34" charset="0"/>
                <a:cs typeface="Calibri" panose="020F0502020204030204" pitchFamily="34" charset="0"/>
              </a:rPr>
              <a:t>“Pourquoi faire du </a:t>
            </a:r>
            <a:r>
              <a:rPr lang="fr-CA" sz="1200" b="1" i="1" dirty="0" err="1">
                <a:latin typeface="Calibri" panose="020F0502020204030204" pitchFamily="34" charset="0"/>
                <a:cs typeface="Calibri" panose="020F0502020204030204" pitchFamily="34" charset="0"/>
              </a:rPr>
              <a:t>lombricompostage</a:t>
            </a:r>
            <a:r>
              <a:rPr lang="fr-CA" sz="1200" b="1" i="1" dirty="0">
                <a:latin typeface="Calibri" panose="020F0502020204030204" pitchFamily="34" charset="0"/>
                <a:cs typeface="Calibri" panose="020F0502020204030204" pitchFamily="34" charset="0"/>
              </a:rPr>
              <a:t> ?”</a:t>
            </a:r>
          </a:p>
          <a:p>
            <a:pPr marL="0" indent="0" algn="just">
              <a:lnSpc>
                <a:spcPct val="110000"/>
              </a:lnSpc>
              <a:spcBef>
                <a:spcPts val="600"/>
              </a:spcBef>
              <a:buNone/>
            </a:pPr>
            <a:r>
              <a:rPr lang="fr-CA" sz="1200" dirty="0">
                <a:latin typeface="Calibri" panose="020F0502020204030204" pitchFamily="34" charset="0"/>
                <a:cs typeface="Calibri" panose="020F0502020204030204" pitchFamily="34" charset="0"/>
              </a:rPr>
              <a:t>Pour réduire la quantité de déchets produits par la classe et/ou pour fabriquer du </a:t>
            </a:r>
            <a:r>
              <a:rPr lang="fr-CA" sz="1200" dirty="0" err="1">
                <a:latin typeface="Calibri" panose="020F0502020204030204" pitchFamily="34" charset="0"/>
                <a:cs typeface="Calibri" panose="020F0502020204030204" pitchFamily="34" charset="0"/>
              </a:rPr>
              <a:t>lombricompost</a:t>
            </a:r>
            <a:r>
              <a:rPr lang="fr-CA" sz="1200" dirty="0">
                <a:latin typeface="Calibri" panose="020F0502020204030204" pitchFamily="34" charset="0"/>
                <a:cs typeface="Calibri" panose="020F0502020204030204" pitchFamily="34" charset="0"/>
              </a:rPr>
              <a:t>, un compost riche en éléments nutritifs, idéal pour fertiliser les végétaux (jardinage, plantes d’intérieur, etc.). </a:t>
            </a:r>
            <a:endParaRPr lang="fr-CA" sz="1200" dirty="0">
              <a:solidFill>
                <a:schemeClr val="tx1"/>
              </a:solidFill>
              <a:latin typeface="Calibri" panose="020F0502020204030204" pitchFamily="34" charset="0"/>
              <a:cs typeface="Calibri" panose="020F0502020204030204" pitchFamily="34" charset="0"/>
            </a:endParaRPr>
          </a:p>
          <a:p>
            <a:pPr marL="0" indent="0" algn="ctr">
              <a:lnSpc>
                <a:spcPct val="110000"/>
              </a:lnSpc>
              <a:spcBef>
                <a:spcPts val="600"/>
              </a:spcBef>
              <a:buNone/>
            </a:pPr>
            <a:r>
              <a:rPr lang="fr-CA" sz="1200" b="1" i="1" dirty="0">
                <a:latin typeface="Calibri" panose="020F0502020204030204" pitchFamily="34" charset="0"/>
                <a:cs typeface="Calibri" panose="020F0502020204030204" pitchFamily="34" charset="0"/>
              </a:rPr>
              <a:t>« Notre </a:t>
            </a:r>
            <a:r>
              <a:rPr lang="fr-CA" sz="1200" b="1" i="1" dirty="0" err="1">
                <a:latin typeface="Calibri" panose="020F0502020204030204" pitchFamily="34" charset="0"/>
                <a:cs typeface="Calibri" panose="020F0502020204030204" pitchFamily="34" charset="0"/>
              </a:rPr>
              <a:t>lombricomposteur</a:t>
            </a:r>
            <a:r>
              <a:rPr lang="fr-CA" sz="1200" b="1" i="1" dirty="0">
                <a:latin typeface="Calibri" panose="020F0502020204030204" pitchFamily="34" charset="0"/>
                <a:cs typeface="Calibri" panose="020F0502020204030204" pitchFamily="34" charset="0"/>
              </a:rPr>
              <a:t> devra reproduire l’habitat naturel des vers. Qu’est-ce que c’est un habitat naturel ? À quoi ressemble l’habitat naturel des vers ? » </a:t>
            </a:r>
          </a:p>
          <a:p>
            <a:pPr algn="just">
              <a:lnSpc>
                <a:spcPct val="110000"/>
              </a:lnSpc>
              <a:spcBef>
                <a:spcPts val="600"/>
              </a:spcBef>
              <a:buFont typeface="Arial" pitchFamily="34" charset="0"/>
              <a:buChar char="•"/>
            </a:pPr>
            <a:r>
              <a:rPr lang="fr-CA" sz="1200" b="1" dirty="0">
                <a:latin typeface="Calibri" panose="020F0502020204030204" pitchFamily="34" charset="0"/>
                <a:cs typeface="Calibri" panose="020F0502020204030204" pitchFamily="34" charset="0"/>
              </a:rPr>
              <a:t>Recueillir les idées initiales des élèves. </a:t>
            </a:r>
            <a:r>
              <a:rPr lang="fr-CA" sz="1200" dirty="0">
                <a:latin typeface="Calibri" panose="020F0502020204030204" pitchFamily="34" charset="0"/>
                <a:cs typeface="Calibri" panose="020F0502020204030204" pitchFamily="34" charset="0"/>
              </a:rPr>
              <a:t>Stimuler leur réflexion à partir des points identifiés à la page suivante. </a:t>
            </a:r>
          </a:p>
          <a:p>
            <a:pPr algn="just">
              <a:lnSpc>
                <a:spcPct val="110000"/>
              </a:lnSpc>
              <a:spcBef>
                <a:spcPts val="600"/>
              </a:spcBef>
              <a:buNone/>
            </a:pPr>
            <a:r>
              <a:rPr lang="fr-CA" sz="1400" b="1" dirty="0" smtClean="0">
                <a:solidFill>
                  <a:prstClr val="black"/>
                </a:solidFill>
                <a:latin typeface="Calibri" panose="020F0502020204030204" pitchFamily="34" charset="0"/>
                <a:cs typeface="Calibri" panose="020F0502020204030204" pitchFamily="34" charset="0"/>
              </a:rPr>
              <a:t>Habitat </a:t>
            </a:r>
            <a:r>
              <a:rPr lang="fr-CA" sz="1400" b="1" dirty="0">
                <a:solidFill>
                  <a:prstClr val="black"/>
                </a:solidFill>
                <a:latin typeface="Calibri" panose="020F0502020204030204" pitchFamily="34" charset="0"/>
                <a:cs typeface="Calibri" panose="020F0502020204030204" pitchFamily="34" charset="0"/>
              </a:rPr>
              <a:t>des vers à compost</a:t>
            </a:r>
          </a:p>
          <a:p>
            <a:pPr marL="0" lvl="0" indent="0">
              <a:lnSpc>
                <a:spcPct val="110000"/>
              </a:lnSpc>
              <a:spcBef>
                <a:spcPts val="600"/>
              </a:spcBef>
              <a:buNone/>
            </a:pPr>
            <a:r>
              <a:rPr lang="fr-CA" sz="1200" dirty="0">
                <a:solidFill>
                  <a:prstClr val="black"/>
                </a:solidFill>
                <a:latin typeface="Calibri" panose="020F0502020204030204" pitchFamily="34" charset="0"/>
                <a:cs typeface="Calibri" panose="020F0502020204030204" pitchFamily="34" charset="0"/>
              </a:rPr>
              <a:t>Au besoin, compléter les idées des élèves (voir encadré sur la terre) :</a:t>
            </a:r>
          </a:p>
          <a:p>
            <a:pPr lvl="0" algn="just">
              <a:lnSpc>
                <a:spcPct val="110000"/>
              </a:lnSpc>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Température idéale </a:t>
            </a:r>
            <a:r>
              <a:rPr lang="fr-CA" sz="1200" dirty="0">
                <a:solidFill>
                  <a:prstClr val="black"/>
                </a:solidFill>
                <a:latin typeface="Calibri" panose="020F0502020204030204" pitchFamily="34" charset="0"/>
                <a:cs typeface="Calibri" panose="020F0502020204030204" pitchFamily="34" charset="0"/>
              </a:rPr>
              <a:t>: entre </a:t>
            </a:r>
            <a:r>
              <a:rPr lang="fr-FR" sz="1200" dirty="0">
                <a:solidFill>
                  <a:prstClr val="black"/>
                </a:solidFill>
                <a:latin typeface="Calibri" panose="020F0502020204030204" pitchFamily="34" charset="0"/>
                <a:cs typeface="Calibri" panose="020F0502020204030204" pitchFamily="34" charset="0"/>
              </a:rPr>
              <a:t>13 et 25 °C. Sous les 13 °C, les vers mangent peu et ont de la difficulté à se reproduire.  Au-delà de 25 °C, il fait trop chaud et les vers peuvent mourir.</a:t>
            </a:r>
          </a:p>
          <a:p>
            <a:pPr lvl="0" algn="just">
              <a:lnSpc>
                <a:spcPct val="110000"/>
              </a:lnSpc>
              <a:spcBef>
                <a:spcPts val="600"/>
              </a:spcBef>
              <a:buFont typeface="Arial" pitchFamily="34" charset="0"/>
              <a:buChar char="•"/>
            </a:pPr>
            <a:r>
              <a:rPr lang="fr-FR" sz="1200" b="1" dirty="0">
                <a:solidFill>
                  <a:prstClr val="black"/>
                </a:solidFill>
                <a:latin typeface="Calibri" panose="020F0502020204030204" pitchFamily="34" charset="0"/>
                <a:cs typeface="Calibri" panose="020F0502020204030204" pitchFamily="34" charset="0"/>
              </a:rPr>
              <a:t>Humidité</a:t>
            </a:r>
            <a:r>
              <a:rPr lang="fr-FR" sz="1200" dirty="0">
                <a:solidFill>
                  <a:prstClr val="black"/>
                </a:solidFill>
                <a:latin typeface="Calibri" panose="020F0502020204030204" pitchFamily="34" charset="0"/>
                <a:cs typeface="Calibri" panose="020F0502020204030204" pitchFamily="34" charset="0"/>
              </a:rPr>
              <a:t> : </a:t>
            </a:r>
            <a:r>
              <a:rPr lang="fr-CA" sz="1200" dirty="0">
                <a:solidFill>
                  <a:prstClr val="black"/>
                </a:solidFill>
                <a:latin typeface="Calibri" panose="020F0502020204030204" pitchFamily="34" charset="0"/>
                <a:cs typeface="Calibri" panose="020F0502020204030204" pitchFamily="34" charset="0"/>
              </a:rPr>
              <a:t>Pour respirer, le corps des vers doit demeurer humide. Si le sol est trop sec, les vers sécheront. S’il est trop engorgé d’eau,  ils se noieront (pas de contact avec l’air).</a:t>
            </a:r>
          </a:p>
          <a:p>
            <a:pPr lvl="0" algn="just">
              <a:lnSpc>
                <a:spcPct val="110000"/>
              </a:lnSpc>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Lumière</a:t>
            </a:r>
            <a:r>
              <a:rPr lang="fr-CA" sz="1200" dirty="0">
                <a:solidFill>
                  <a:prstClr val="black"/>
                </a:solidFill>
                <a:latin typeface="Calibri" panose="020F0502020204030204" pitchFamily="34" charset="0"/>
                <a:cs typeface="Calibri" panose="020F0502020204030204" pitchFamily="34" charset="0"/>
              </a:rPr>
              <a:t> : Les vers sont très sensibles à la lumière, alors ils cherchent à s’en éloigner. Il est donc préférable d’éviter de les exposer à trop de lumière trop longtemps.</a:t>
            </a:r>
          </a:p>
          <a:p>
            <a:pPr lvl="0" algn="just">
              <a:lnSpc>
                <a:spcPct val="110000"/>
              </a:lnSpc>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Air</a:t>
            </a:r>
            <a:r>
              <a:rPr lang="fr-CA" sz="1200" dirty="0">
                <a:solidFill>
                  <a:prstClr val="black"/>
                </a:solidFill>
                <a:latin typeface="Calibri" panose="020F0502020204030204" pitchFamily="34" charset="0"/>
                <a:cs typeface="Calibri" panose="020F0502020204030204" pitchFamily="34" charset="0"/>
              </a:rPr>
              <a:t> : même s’ils vivent dans la terre, les vers ont besoin d’air frais. Comme des insectes, ils finiraient par mourir si on les enfermait dans un pot scellé.</a:t>
            </a:r>
          </a:p>
          <a:p>
            <a:pPr marL="0" lvl="0" indent="0" algn="just">
              <a:lnSpc>
                <a:spcPct val="110000"/>
              </a:lnSpc>
              <a:spcBef>
                <a:spcPts val="600"/>
              </a:spcBef>
              <a:buNone/>
            </a:pPr>
            <a:r>
              <a:rPr lang="en-US" sz="1200" dirty="0">
                <a:solidFill>
                  <a:prstClr val="black"/>
                </a:solidFill>
                <a:latin typeface="Calibri" panose="020F0502020204030204" pitchFamily="34" charset="0"/>
                <a:cs typeface="Calibri" panose="020F0502020204030204" pitchFamily="34" charset="0"/>
              </a:rPr>
              <a:t>Pour plus </a:t>
            </a:r>
            <a:r>
              <a:rPr lang="en-US" sz="1200" dirty="0" err="1">
                <a:solidFill>
                  <a:prstClr val="black"/>
                </a:solidFill>
                <a:latin typeface="Calibri" panose="020F0502020204030204" pitchFamily="34" charset="0"/>
                <a:cs typeface="Calibri" panose="020F0502020204030204" pitchFamily="34" charset="0"/>
              </a:rPr>
              <a:t>d’information</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sur</a:t>
            </a:r>
            <a:r>
              <a:rPr lang="en-US" sz="1200" dirty="0">
                <a:solidFill>
                  <a:prstClr val="black"/>
                </a:solidFill>
                <a:latin typeface="Calibri" panose="020F0502020204030204" pitchFamily="34" charset="0"/>
                <a:cs typeface="Calibri" panose="020F0502020204030204" pitchFamily="34" charset="0"/>
              </a:rPr>
              <a:t> les </a:t>
            </a:r>
            <a:r>
              <a:rPr lang="en-US" sz="1200" dirty="0" err="1">
                <a:solidFill>
                  <a:prstClr val="black"/>
                </a:solidFill>
                <a:latin typeface="Calibri" panose="020F0502020204030204" pitchFamily="34" charset="0"/>
                <a:cs typeface="Calibri" panose="020F0502020204030204" pitchFamily="34" charset="0"/>
              </a:rPr>
              <a:t>vers</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ainsi</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que</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sur</a:t>
            </a:r>
            <a:r>
              <a:rPr lang="en-US" sz="1200" dirty="0">
                <a:solidFill>
                  <a:prstClr val="black"/>
                </a:solidFill>
                <a:latin typeface="Calibri" panose="020F0502020204030204" pitchFamily="34" charset="0"/>
                <a:cs typeface="Calibri" panose="020F0502020204030204" pitchFamily="34" charset="0"/>
              </a:rPr>
              <a:t> le </a:t>
            </a:r>
            <a:r>
              <a:rPr lang="en-US" sz="1200" dirty="0" err="1">
                <a:solidFill>
                  <a:prstClr val="black"/>
                </a:solidFill>
                <a:latin typeface="Calibri" panose="020F0502020204030204" pitchFamily="34" charset="0"/>
                <a:cs typeface="Calibri" panose="020F0502020204030204" pitchFamily="34" charset="0"/>
              </a:rPr>
              <a:t>lombricompostage</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voir</a:t>
            </a:r>
            <a:r>
              <a:rPr lang="en-US" sz="1200" dirty="0">
                <a:solidFill>
                  <a:prstClr val="black"/>
                </a:solidFill>
                <a:latin typeface="Calibri" panose="020F0502020204030204" pitchFamily="34" charset="0"/>
                <a:cs typeface="Calibri" panose="020F0502020204030204" pitchFamily="34" charset="0"/>
              </a:rPr>
              <a:t> les </a:t>
            </a:r>
            <a:r>
              <a:rPr lang="fr-FR" sz="1200" dirty="0">
                <a:solidFill>
                  <a:prstClr val="black"/>
                </a:solidFill>
                <a:latin typeface="Calibri" panose="020F0502020204030204" pitchFamily="34" charset="0"/>
                <a:cs typeface="Calibri" panose="020F0502020204030204" pitchFamily="34" charset="0"/>
                <a:hlinkClick r:id="rId10" action="ppaction://hlinksldjump"/>
              </a:rPr>
              <a:t>fiche théorique 4 et 5</a:t>
            </a:r>
            <a:r>
              <a:rPr lang="en-US" sz="1200" dirty="0">
                <a:solidFill>
                  <a:prstClr val="black"/>
                </a:solidFill>
                <a:latin typeface="Calibri" panose="020F0502020204030204" pitchFamily="34" charset="0"/>
                <a:cs typeface="Calibri" panose="020F0502020204030204" pitchFamily="34" charset="0"/>
              </a:rPr>
              <a:t>.</a:t>
            </a:r>
          </a:p>
        </p:txBody>
      </p:sp>
      <p:sp>
        <p:nvSpPr>
          <p:cNvPr id="2" name="Espace réservé du numéro de diapositive 1"/>
          <p:cNvSpPr>
            <a:spLocks noGrp="1"/>
          </p:cNvSpPr>
          <p:nvPr>
            <p:ph type="sldNum" sz="quarter" idx="12"/>
            <p:custDataLst>
              <p:tags r:id="rId3"/>
            </p:custDataLst>
          </p:nvPr>
        </p:nvSpPr>
        <p:spPr>
          <a:xfrm>
            <a:off x="5181600" y="8008203"/>
            <a:ext cx="1676400" cy="1135797"/>
          </a:xfrm>
        </p:spPr>
        <p:txBody>
          <a:bodyPr/>
          <a:lstStyle/>
          <a:p>
            <a:fld id="{027FB875-5C85-AB42-9DC5-178568A424B8}" type="slidenum">
              <a:rPr lang="en-US" smtClean="0">
                <a:cs typeface="Calibri" panose="020F0502020204030204" pitchFamily="34" charset="0"/>
              </a:rPr>
              <a:pPr/>
              <a:t>11</a:t>
            </a:fld>
            <a:endParaRPr lang="en-US" dirty="0">
              <a:cs typeface="Calibri" panose="020F0502020204030204" pitchFamily="34" charset="0"/>
            </a:endParaRPr>
          </a:p>
        </p:txBody>
      </p:sp>
      <p:sp>
        <p:nvSpPr>
          <p:cNvPr id="13" name="Rectangle 12"/>
          <p:cNvSpPr/>
          <p:nvPr>
            <p:custDataLst>
              <p:tags r:id="rId4"/>
            </p:custDataLst>
          </p:nvPr>
        </p:nvSpPr>
        <p:spPr>
          <a:xfrm>
            <a:off x="77507" y="3999874"/>
            <a:ext cx="1846800" cy="4970591"/>
          </a:xfrm>
          <a:prstGeom prst="rect">
            <a:avLst/>
          </a:prstGeom>
          <a:solidFill>
            <a:schemeClr val="accent1">
              <a:lumMod val="40000"/>
              <a:lumOff val="60000"/>
            </a:schemeClr>
          </a:solidFill>
          <a:ln w="6350">
            <a:solidFill>
              <a:schemeClr val="tx1"/>
            </a:solidFill>
          </a:ln>
        </p:spPr>
        <p:txBody>
          <a:bodyPr wrap="square">
            <a:spAutoFit/>
          </a:bodyPr>
          <a:lstStyle/>
          <a:p>
            <a:pPr lvl="0" algn="ctr"/>
            <a:r>
              <a:rPr lang="fr-CA" sz="1400" b="1" dirty="0">
                <a:solidFill>
                  <a:prstClr val="black"/>
                </a:solidFill>
                <a:latin typeface="Calibri" panose="020F0502020204030204" pitchFamily="34" charset="0"/>
                <a:cs typeface="Calibri" panose="020F0502020204030204" pitchFamily="34" charset="0"/>
              </a:rPr>
              <a:t>Note sur la terre</a:t>
            </a:r>
            <a:endParaRPr lang="fr-CA" sz="1200" b="1" dirty="0">
              <a:solidFill>
                <a:prstClr val="black"/>
              </a:solidFill>
              <a:latin typeface="Calibri" panose="020F0502020204030204" pitchFamily="34" charset="0"/>
              <a:cs typeface="Calibri" panose="020F0502020204030204" pitchFamily="34" charset="0"/>
            </a:endParaRPr>
          </a:p>
          <a:p>
            <a:pPr lvl="0"/>
            <a:endParaRPr lang="fr-CA" sz="500" b="1"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Bien qu’il soit possible d’acheter de la terre en sac, de la terre « vivante » offrira  un meilleur écosystème aux vers (présence de micro-organismes dans la terre – la </a:t>
            </a:r>
            <a:r>
              <a:rPr lang="fr-CA" sz="1200" i="1" dirty="0">
                <a:solidFill>
                  <a:prstClr val="black"/>
                </a:solidFill>
                <a:latin typeface="Calibri" panose="020F0502020204030204" pitchFamily="34" charset="0"/>
                <a:cs typeface="Calibri" panose="020F0502020204030204" pitchFamily="34" charset="0"/>
              </a:rPr>
              <a:t>microfaune</a:t>
            </a:r>
            <a:r>
              <a:rPr lang="fr-CA" sz="1200" dirty="0">
                <a:solidFill>
                  <a:prstClr val="black"/>
                </a:solidFill>
                <a:latin typeface="Calibri" panose="020F0502020204030204" pitchFamily="34" charset="0"/>
                <a:cs typeface="Calibri" panose="020F0502020204030204" pitchFamily="34" charset="0"/>
              </a:rPr>
              <a:t>). </a:t>
            </a:r>
          </a:p>
          <a:p>
            <a:pPr lvl="0"/>
            <a:endParaRPr lang="fr-CA" sz="5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Si l’activité se déroule en hiver, l’idéal est de ramasser de la terre à l’automne et de la conserver dans un grand bac dans la classe. Maintenir la terre humide et l’alimenter de temps en temps avec un peu de déchets organiques (déchets alimentaires hachés finement).</a:t>
            </a:r>
          </a:p>
          <a:p>
            <a:pPr lvl="0"/>
            <a:endParaRPr lang="fr-CA" sz="5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Pour aide et conseils, contacter un </a:t>
            </a:r>
            <a:r>
              <a:rPr lang="fr-CA" sz="1200" dirty="0" err="1">
                <a:solidFill>
                  <a:prstClr val="black"/>
                </a:solidFill>
                <a:latin typeface="Calibri" panose="020F0502020204030204" pitchFamily="34" charset="0"/>
                <a:cs typeface="Calibri" panose="020F0502020204030204" pitchFamily="34" charset="0"/>
              </a:rPr>
              <a:t>écocentre</a:t>
            </a:r>
            <a:r>
              <a:rPr lang="fr-CA" sz="1200" dirty="0">
                <a:solidFill>
                  <a:prstClr val="black"/>
                </a:solidFill>
                <a:latin typeface="Calibri" panose="020F0502020204030204" pitchFamily="34" charset="0"/>
                <a:cs typeface="Calibri" panose="020F0502020204030204" pitchFamily="34" charset="0"/>
              </a:rPr>
              <a:t> ou un </a:t>
            </a:r>
            <a:r>
              <a:rPr lang="fr-CA" sz="1200" dirty="0" err="1">
                <a:solidFill>
                  <a:prstClr val="black"/>
                </a:solidFill>
                <a:latin typeface="Calibri" panose="020F0502020204030204" pitchFamily="34" charset="0"/>
                <a:cs typeface="Calibri" panose="020F0502020204030204" pitchFamily="34" charset="0"/>
              </a:rPr>
              <a:t>écoquartier</a:t>
            </a:r>
            <a:r>
              <a:rPr lang="fr-CA" sz="1200" dirty="0">
                <a:solidFill>
                  <a:prstClr val="black"/>
                </a:solidFill>
                <a:latin typeface="Calibri" panose="020F0502020204030204" pitchFamily="34" charset="0"/>
                <a:cs typeface="Calibri" panose="020F0502020204030204" pitchFamily="34" charset="0"/>
              </a:rPr>
              <a:t> près de chez vous.</a:t>
            </a:r>
          </a:p>
        </p:txBody>
      </p:sp>
      <p:sp>
        <p:nvSpPr>
          <p:cNvPr id="15" name="Rectangle 14"/>
          <p:cNvSpPr/>
          <p:nvPr>
            <p:custDataLst>
              <p:tags r:id="rId5"/>
            </p:custDataLst>
          </p:nvPr>
        </p:nvSpPr>
        <p:spPr>
          <a:xfrm>
            <a:off x="77507" y="1394460"/>
            <a:ext cx="1846800" cy="2492990"/>
          </a:xfrm>
          <a:prstGeom prst="rect">
            <a:avLst/>
          </a:prstGeom>
          <a:solidFill>
            <a:schemeClr val="accent1">
              <a:lumMod val="40000"/>
              <a:lumOff val="60000"/>
            </a:schemeClr>
          </a:solidFill>
          <a:ln w="6350">
            <a:solidFill>
              <a:schemeClr val="tx1"/>
            </a:solidFill>
          </a:ln>
        </p:spPr>
        <p:txBody>
          <a:bodyPr wrap="square">
            <a:spAutoFit/>
          </a:bodyPr>
          <a:lstStyle/>
          <a:p>
            <a:pPr lvl="0" algn="ctr"/>
            <a:r>
              <a:rPr lang="fr-CA" sz="1400" b="1" dirty="0">
                <a:solidFill>
                  <a:prstClr val="black"/>
                </a:solidFill>
                <a:latin typeface="Calibri" panose="020F0502020204030204" pitchFamily="34" charset="0"/>
                <a:cs typeface="Calibri" panose="020F0502020204030204" pitchFamily="34" charset="0"/>
              </a:rPr>
              <a:t>Un peu de math !</a:t>
            </a:r>
            <a:endParaRPr lang="fr-CA" sz="1200" b="1" dirty="0">
              <a:solidFill>
                <a:prstClr val="black"/>
              </a:solidFill>
              <a:latin typeface="Calibri" panose="020F0502020204030204" pitchFamily="34" charset="0"/>
              <a:cs typeface="Calibri" panose="020F0502020204030204" pitchFamily="34" charset="0"/>
            </a:endParaRPr>
          </a:p>
          <a:p>
            <a:pPr lvl="0"/>
            <a:endParaRPr lang="fr-CA" sz="500" b="1"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Avant de peser les vers (ou leur nourriture), il faut peser le contenant </a:t>
            </a:r>
            <a:r>
              <a:rPr lang="fr-CA" sz="1200" i="1" dirty="0">
                <a:solidFill>
                  <a:prstClr val="black"/>
                </a:solidFill>
                <a:latin typeface="Calibri" panose="020F0502020204030204" pitchFamily="34" charset="0"/>
                <a:cs typeface="Calibri" panose="020F0502020204030204" pitchFamily="34" charset="0"/>
              </a:rPr>
              <a:t>vide</a:t>
            </a:r>
            <a:r>
              <a:rPr lang="fr-CA" sz="1200" dirty="0">
                <a:solidFill>
                  <a:prstClr val="black"/>
                </a:solidFill>
                <a:latin typeface="Calibri" panose="020F0502020204030204" pitchFamily="34" charset="0"/>
                <a:cs typeface="Calibri" panose="020F0502020204030204" pitchFamily="34" charset="0"/>
              </a:rPr>
              <a:t>. Les élèves devront ensuite soustraire cette masse de la masse « contenant + vers ».</a:t>
            </a:r>
          </a:p>
          <a:p>
            <a:pPr lvl="0"/>
            <a:endParaRPr lang="fr-CA" sz="5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Il y a une fonction « tare » sur la balance, mais pourquoi pas leur faire faire un peu de math !</a:t>
            </a:r>
          </a:p>
        </p:txBody>
      </p:sp>
      <p:sp>
        <p:nvSpPr>
          <p:cNvPr id="16" name="Title 3"/>
          <p:cNvSpPr txBox="1">
            <a:spLocks/>
          </p:cNvSpPr>
          <p:nvPr>
            <p:custDataLst>
              <p:tags r:id="rId6"/>
            </p:custDataLst>
          </p:nvPr>
        </p:nvSpPr>
        <p:spPr>
          <a:xfrm>
            <a:off x="0" y="15286"/>
            <a:ext cx="6559061" cy="137917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Réalisation</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r>
            <a:b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2. </a:t>
            </a:r>
            <a:r>
              <a:rPr kumimoji="0" lang="en-US" sz="2400" b="0" i="0" u="none" strike="noStrike" kern="1200" cap="none" spc="0" normalizeH="0" baseline="0" noProof="0" dirty="0" err="1" smtClean="0">
                <a:ln>
                  <a:noFill/>
                </a:ln>
                <a:solidFill>
                  <a:schemeClr val="tx1"/>
                </a:solidFill>
                <a:effectLst/>
                <a:uLnTx/>
                <a:uFillTx/>
                <a:latin typeface="Calibri" panose="020F0502020204030204" pitchFamily="34" charset="0"/>
                <a:ea typeface="+mj-ea"/>
                <a:cs typeface="Calibri" panose="020F0502020204030204" pitchFamily="34" charset="0"/>
              </a:rPr>
              <a:t>Lombricompostage</a:t>
            </a:r>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a:t>
            </a:r>
            <a:r>
              <a:rPr kumimoji="0" 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suite)</a:t>
            </a:r>
          </a:p>
        </p:txBody>
      </p:sp>
      <p:pic>
        <p:nvPicPr>
          <p:cNvPr id="9" name="Image 8">
            <a:extLst>
              <a:ext uri="{FF2B5EF4-FFF2-40B4-BE49-F238E27FC236}">
                <a16:creationId xmlns="" xmlns:a16="http://schemas.microsoft.com/office/drawing/2014/main" id="{FE6EFA4E-58A9-909F-AA49-2E5C61755453}"/>
              </a:ext>
            </a:extLst>
          </p:cNvPr>
          <p:cNvPicPr>
            <a:picLocks noChangeAspect="1"/>
          </p:cNvPicPr>
          <p:nvPr/>
        </p:nvPicPr>
        <p:blipFill>
          <a:blip r:embed="rId11"/>
          <a:stretch>
            <a:fillRect/>
          </a:stretch>
        </p:blipFill>
        <p:spPr>
          <a:xfrm>
            <a:off x="4373117" y="-517079"/>
            <a:ext cx="2548349" cy="2548349"/>
          </a:xfrm>
          <a:prstGeom prst="rect">
            <a:avLst/>
          </a:prstGeom>
        </p:spPr>
      </p:pic>
    </p:spTree>
    <p:extLst>
      <p:ext uri="{BB962C8B-B14F-4D97-AF65-F5344CB8AC3E}">
        <p14:creationId xmlns="" xmlns:p14="http://schemas.microsoft.com/office/powerpoint/2010/main" val="1671141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11" name="Content Placeholder 4"/>
          <p:cNvSpPr>
            <a:spLocks noGrp="1"/>
          </p:cNvSpPr>
          <p:nvPr>
            <p:ph sz="half" idx="1"/>
            <p:custDataLst>
              <p:tags r:id="rId2"/>
            </p:custDataLst>
          </p:nvPr>
        </p:nvSpPr>
        <p:spPr>
          <a:xfrm>
            <a:off x="104775" y="1383468"/>
            <a:ext cx="6648558" cy="6622846"/>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2400" i="1" dirty="0">
                <a:latin typeface="Calibri" panose="020F0502020204030204" pitchFamily="34" charset="0"/>
                <a:cs typeface="Calibri" panose="020F0502020204030204" pitchFamily="34" charset="0"/>
              </a:rPr>
              <a:t>Préparation du </a:t>
            </a:r>
            <a:r>
              <a:rPr lang="fr-CA" sz="2400" i="1" dirty="0" err="1">
                <a:latin typeface="Calibri" panose="020F0502020204030204" pitchFamily="34" charset="0"/>
                <a:cs typeface="Calibri" panose="020F0502020204030204" pitchFamily="34" charset="0"/>
              </a:rPr>
              <a:t>lombricomposteur</a:t>
            </a:r>
            <a:endParaRPr lang="fr-CA" sz="2400" i="1" dirty="0">
              <a:latin typeface="Calibri" panose="020F0502020204030204" pitchFamily="34" charset="0"/>
              <a:cs typeface="Calibri" panose="020F0502020204030204" pitchFamily="34" charset="0"/>
            </a:endParaRP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Terre</a:t>
            </a:r>
            <a:r>
              <a:rPr lang="fr-CA" sz="1200" dirty="0">
                <a:latin typeface="Calibri" panose="020F0502020204030204" pitchFamily="34" charset="0"/>
                <a:cs typeface="Calibri" panose="020F0502020204030204" pitchFamily="34" charset="0"/>
              </a:rPr>
              <a:t> : remplir le bac au tiers, avec de la terre. Si les vers viennent avec un peu de terre ajouter cette terre à la litière, car elle est bourrée de micro-organismes favorables (et peut-être de bébé vers !).</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Carton ou papier brun (sac) </a:t>
            </a:r>
            <a:r>
              <a:rPr lang="fr-CA" sz="1200" dirty="0">
                <a:latin typeface="Calibri" panose="020F0502020204030204" pitchFamily="34" charset="0"/>
                <a:cs typeface="Calibri" panose="020F0502020204030204" pitchFamily="34" charset="0"/>
              </a:rPr>
              <a:t>: ajouter du carton déchiqueté, en proportion égale à la terre, et mélanger. Ce peut aussi être du papier journal, sans encre de couleur, ou du papier brun.</a:t>
            </a:r>
          </a:p>
          <a:p>
            <a:pPr marL="228600" indent="-228600" algn="just">
              <a:spcBef>
                <a:spcPts val="600"/>
              </a:spcBef>
              <a:buFont typeface="+mj-lt"/>
              <a:buAutoNum type="arabicPeriod"/>
            </a:pPr>
            <a:r>
              <a:rPr lang="fr-CA" sz="1200" b="1" dirty="0">
                <a:solidFill>
                  <a:schemeClr val="tx1"/>
                </a:solidFill>
                <a:latin typeface="Calibri" panose="020F0502020204030204" pitchFamily="34" charset="0"/>
                <a:cs typeface="Calibri" panose="020F0502020204030204" pitchFamily="34" charset="0"/>
              </a:rPr>
              <a:t>Eau</a:t>
            </a:r>
            <a:r>
              <a:rPr lang="fr-CA" sz="1200" dirty="0">
                <a:solidFill>
                  <a:schemeClr val="tx1"/>
                </a:solidFill>
                <a:latin typeface="Calibri" panose="020F0502020204030204" pitchFamily="34" charset="0"/>
                <a:cs typeface="Calibri" panose="020F0502020204030204" pitchFamily="34" charset="0"/>
              </a:rPr>
              <a:t> : pour humidifier la litière, ajouter de l’eau jusqu’à ce qu’elle soit bien imbibée. Mieux vaut en ajouter graduellement plutôt que d’en mettre trop. Règle générale, si des gouttes tombent en pressant une poignée de litière, c’est qu’il y a trop d’eau. </a:t>
            </a:r>
          </a:p>
          <a:p>
            <a:pPr marL="228600" indent="-228600" algn="just">
              <a:spcBef>
                <a:spcPts val="600"/>
              </a:spcBef>
              <a:buFont typeface="+mj-lt"/>
              <a:buAutoNum type="arabicPeriod"/>
            </a:pPr>
            <a:r>
              <a:rPr lang="fr-CA" sz="1200" b="1" dirty="0">
                <a:solidFill>
                  <a:schemeClr val="tx1"/>
                </a:solidFill>
                <a:latin typeface="Calibri" panose="020F0502020204030204" pitchFamily="34" charset="0"/>
                <a:cs typeface="Calibri" panose="020F0502020204030204" pitchFamily="34" charset="0"/>
              </a:rPr>
              <a:t>Photo ? </a:t>
            </a:r>
            <a:r>
              <a:rPr lang="fr-CA" sz="1200" dirty="0">
                <a:solidFill>
                  <a:schemeClr val="tx1"/>
                </a:solidFill>
                <a:latin typeface="Calibri" panose="020F0502020204030204" pitchFamily="34" charset="0"/>
                <a:cs typeface="Calibri" panose="020F0502020204030204" pitchFamily="34" charset="0"/>
              </a:rPr>
              <a:t>: Il peut être intéressant de prendre des photos de la litière du </a:t>
            </a:r>
            <a:r>
              <a:rPr lang="fr-CA" sz="1200" dirty="0" err="1">
                <a:solidFill>
                  <a:schemeClr val="tx1"/>
                </a:solidFill>
                <a:latin typeface="Calibri" panose="020F0502020204030204" pitchFamily="34" charset="0"/>
                <a:cs typeface="Calibri" panose="020F0502020204030204" pitchFamily="34" charset="0"/>
              </a:rPr>
              <a:t>lombricomposteur</a:t>
            </a:r>
            <a:r>
              <a:rPr lang="fr-CA" sz="1200" dirty="0">
                <a:solidFill>
                  <a:schemeClr val="tx1"/>
                </a:solidFill>
                <a:latin typeface="Calibri" panose="020F0502020204030204" pitchFamily="34" charset="0"/>
                <a:cs typeface="Calibri" panose="020F0502020204030204" pitchFamily="34" charset="0"/>
              </a:rPr>
              <a:t> (terre), afin d’aider dans l’analyse de l’évolution qualitative (section 2 de la fiche d’activité B). </a:t>
            </a:r>
          </a:p>
          <a:p>
            <a:pPr marL="228600" indent="-228600" algn="just">
              <a:spcBef>
                <a:spcPts val="600"/>
              </a:spcBef>
              <a:buNone/>
            </a:pPr>
            <a:endParaRPr lang="fr-CA" sz="1200" i="1" dirty="0">
              <a:solidFill>
                <a:schemeClr val="tx1"/>
              </a:solidFill>
              <a:latin typeface="Calibri" panose="020F0502020204030204" pitchFamily="34" charset="0"/>
              <a:cs typeface="Calibri" panose="020F0502020204030204" pitchFamily="34" charset="0"/>
            </a:endParaRPr>
          </a:p>
          <a:p>
            <a:pPr marL="228600" indent="-228600" algn="just">
              <a:spcBef>
                <a:spcPts val="600"/>
              </a:spcBef>
              <a:buNone/>
            </a:pPr>
            <a:r>
              <a:rPr lang="fr-CA" sz="2400" i="1" dirty="0">
                <a:solidFill>
                  <a:schemeClr val="tx1"/>
                </a:solidFill>
                <a:latin typeface="Calibri" panose="020F0502020204030204" pitchFamily="34" charset="0"/>
                <a:cs typeface="Calibri" panose="020F0502020204030204" pitchFamily="34" charset="0"/>
              </a:rPr>
              <a:t>Compter et peser les vers</a:t>
            </a:r>
          </a:p>
          <a:p>
            <a:pPr marL="216000" lvl="0" indent="-216000" algn="just">
              <a:spcBef>
                <a:spcPts val="600"/>
              </a:spcBef>
              <a:buFont typeface="Arial" pitchFamily="34" charset="0"/>
              <a:buChar char="•"/>
            </a:pPr>
            <a:r>
              <a:rPr lang="fr-CA" sz="1200" dirty="0">
                <a:solidFill>
                  <a:prstClr val="black"/>
                </a:solidFill>
                <a:latin typeface="Calibri" panose="020F0502020204030204" pitchFamily="34" charset="0"/>
                <a:cs typeface="Calibri" panose="020F0502020204030204" pitchFamily="34" charset="0"/>
              </a:rPr>
              <a:t>Pour les activités de comptage, </a:t>
            </a:r>
            <a:r>
              <a:rPr lang="fr-CA" sz="1200" b="1" dirty="0">
                <a:solidFill>
                  <a:prstClr val="black"/>
                </a:solidFill>
                <a:latin typeface="Calibri" panose="020F0502020204030204" pitchFamily="34" charset="0"/>
                <a:cs typeface="Calibri" panose="020F0502020204030204" pitchFamily="34" charset="0"/>
              </a:rPr>
              <a:t>répartir la litière entre les différentes équipes, dans les contenants de 5 litres</a:t>
            </a:r>
            <a:r>
              <a:rPr lang="fr-CA" sz="1200" dirty="0">
                <a:solidFill>
                  <a:prstClr val="black"/>
                </a:solidFill>
                <a:latin typeface="Calibri" panose="020F0502020204030204" pitchFamily="34" charset="0"/>
                <a:cs typeface="Calibri" panose="020F0502020204030204" pitchFamily="34" charset="0"/>
              </a:rPr>
              <a:t>. Les équipes mettront en commun leurs résultats à la fin (additionner le nombre de vers comptés).</a:t>
            </a:r>
          </a:p>
          <a:p>
            <a:pPr marL="216000" lvl="0" indent="-216000" algn="just">
              <a:spcBef>
                <a:spcPts val="600"/>
              </a:spcBef>
              <a:buFont typeface="Arial" pitchFamily="34" charset="0"/>
              <a:buChar char="•"/>
            </a:pPr>
            <a:r>
              <a:rPr lang="fr-CA" sz="1200" dirty="0">
                <a:solidFill>
                  <a:prstClr val="black"/>
                </a:solidFill>
                <a:latin typeface="Calibri" panose="020F0502020204030204" pitchFamily="34" charset="0"/>
                <a:cs typeface="Calibri" panose="020F0502020204030204" pitchFamily="34" charset="0"/>
              </a:rPr>
              <a:t>Pour faciliter le comptage </a:t>
            </a:r>
            <a:r>
              <a:rPr lang="fr-CA" sz="1200" u="sng" dirty="0">
                <a:solidFill>
                  <a:prstClr val="black"/>
                </a:solidFill>
                <a:latin typeface="Calibri" panose="020F0502020204030204" pitchFamily="34" charset="0"/>
                <a:cs typeface="Calibri" panose="020F0502020204030204" pitchFamily="34" charset="0"/>
              </a:rPr>
              <a:t>final</a:t>
            </a:r>
            <a:r>
              <a:rPr lang="fr-CA" sz="1200" dirty="0">
                <a:solidFill>
                  <a:prstClr val="black"/>
                </a:solidFill>
                <a:latin typeface="Calibri" panose="020F0502020204030204" pitchFamily="34" charset="0"/>
                <a:cs typeface="Calibri" panose="020F0502020204030204" pitchFamily="34" charset="0"/>
              </a:rPr>
              <a:t>, </a:t>
            </a:r>
            <a:r>
              <a:rPr lang="fr-CA" sz="1200" b="1" dirty="0">
                <a:solidFill>
                  <a:prstClr val="black"/>
                </a:solidFill>
                <a:latin typeface="Calibri" panose="020F0502020204030204" pitchFamily="34" charset="0"/>
                <a:cs typeface="Calibri" panose="020F0502020204030204" pitchFamily="34" charset="0"/>
              </a:rPr>
              <a:t>retirer le plus de terre possible </a:t>
            </a:r>
            <a:r>
              <a:rPr lang="fr-CA" sz="1200" b="1" i="1" dirty="0">
                <a:solidFill>
                  <a:prstClr val="black"/>
                </a:solidFill>
                <a:latin typeface="Calibri" panose="020F0502020204030204" pitchFamily="34" charset="0"/>
                <a:cs typeface="Calibri" panose="020F0502020204030204" pitchFamily="34" charset="0"/>
              </a:rPr>
              <a:t>avant</a:t>
            </a:r>
            <a:r>
              <a:rPr lang="fr-CA" sz="1200" b="1" dirty="0">
                <a:solidFill>
                  <a:prstClr val="black"/>
                </a:solidFill>
                <a:latin typeface="Calibri" panose="020F0502020204030204" pitchFamily="34" charset="0"/>
                <a:cs typeface="Calibri" panose="020F0502020204030204" pitchFamily="34" charset="0"/>
              </a:rPr>
              <a:t> de répartir la litière</a:t>
            </a:r>
            <a:r>
              <a:rPr lang="fr-CA" sz="1200" dirty="0">
                <a:solidFill>
                  <a:prstClr val="black"/>
                </a:solidFill>
                <a:latin typeface="Calibri" panose="020F0502020204030204" pitchFamily="34" charset="0"/>
                <a:cs typeface="Calibri" panose="020F0502020204030204" pitchFamily="34" charset="0"/>
              </a:rPr>
              <a:t>. Il s’agit de placer le bac sous une lumière vive. Les vers chercheront à s’enfuir au fond. Il sera alors facile d’enlever des couches de terre sans perdre de vers (gratter la couche du dessus toutes les 5 minutes).</a:t>
            </a:r>
          </a:p>
          <a:p>
            <a:pPr marL="0" lvl="0" indent="0" algn="just">
              <a:spcBef>
                <a:spcPts val="600"/>
              </a:spcBef>
              <a:buNone/>
            </a:pPr>
            <a:r>
              <a:rPr lang="fr-CA" sz="1200" dirty="0">
                <a:solidFill>
                  <a:prstClr val="black"/>
                </a:solidFill>
                <a:latin typeface="Calibri" panose="020F0502020204030204" pitchFamily="34" charset="0"/>
                <a:cs typeface="Calibri" panose="020F0502020204030204" pitchFamily="34" charset="0"/>
              </a:rPr>
              <a:t>Pour travailler, chaque équipe a deux contenants de plastique et un pot Solo.</a:t>
            </a:r>
          </a:p>
          <a:p>
            <a:pPr marL="228600" lvl="0" indent="-228600" algn="just">
              <a:spcBef>
                <a:spcPts val="600"/>
              </a:spcBef>
              <a:buFont typeface="+mj-lt"/>
              <a:buAutoNum type="arabicPeriod"/>
            </a:pPr>
            <a:r>
              <a:rPr lang="fr-CA" sz="1200" dirty="0">
                <a:solidFill>
                  <a:prstClr val="black"/>
                </a:solidFill>
                <a:latin typeface="Calibri" panose="020F0502020204030204" pitchFamily="34" charset="0"/>
                <a:cs typeface="Calibri" panose="020F0502020204030204" pitchFamily="34" charset="0"/>
              </a:rPr>
              <a:t>Les équipes reçoivent leur part de litière+vers dans le contenant de plastique de 5 litres.</a:t>
            </a:r>
          </a:p>
          <a:p>
            <a:pPr marL="228600" indent="-228600" algn="just">
              <a:spcBef>
                <a:spcPts val="600"/>
              </a:spcBef>
              <a:buFont typeface="+mj-lt"/>
              <a:buAutoNum type="arabicPeriod"/>
            </a:pPr>
            <a:r>
              <a:rPr lang="fr-CA" sz="1200" dirty="0">
                <a:solidFill>
                  <a:prstClr val="black"/>
                </a:solidFill>
                <a:latin typeface="Calibri" panose="020F0502020204030204" pitchFamily="34" charset="0"/>
                <a:cs typeface="Calibri" panose="020F0502020204030204" pitchFamily="34" charset="0"/>
              </a:rPr>
              <a:t>Elles doivent transférer les vers dans le petit contenant de plastique (500 ml), en s’assurant qu’il y ait le moins possible de litière/compost collé sur les vers, sinon cette matière va fausser la pesée des vers.</a:t>
            </a:r>
          </a:p>
          <a:p>
            <a:pPr marL="228600" lvl="0" indent="-228600" algn="just">
              <a:spcBef>
                <a:spcPts val="600"/>
              </a:spcBef>
              <a:buFont typeface="+mj-lt"/>
              <a:buAutoNum type="arabicPeriod"/>
            </a:pPr>
            <a:r>
              <a:rPr lang="fr-CA" sz="1200" dirty="0">
                <a:solidFill>
                  <a:prstClr val="black"/>
                </a:solidFill>
                <a:latin typeface="Calibri" panose="020F0502020204030204" pitchFamily="34" charset="0"/>
                <a:cs typeface="Calibri" panose="020F0502020204030204" pitchFamily="34" charset="0"/>
              </a:rPr>
              <a:t>Les encourager à utiliser le pot solo en y transférant un peu de litière à la fois, pour dégager le contenant de 5 L et que ce soit de plus en plus facile d’en extraire les vers.</a:t>
            </a:r>
          </a:p>
          <a:p>
            <a:pPr marL="228600" lvl="0" indent="-228600" algn="just">
              <a:spcBef>
                <a:spcPts val="600"/>
              </a:spcBef>
              <a:buFont typeface="+mj-lt"/>
              <a:buAutoNum type="arabicPeriod"/>
            </a:pPr>
            <a:r>
              <a:rPr lang="fr-CA" sz="1200" dirty="0">
                <a:solidFill>
                  <a:prstClr val="black"/>
                </a:solidFill>
                <a:latin typeface="Calibri" panose="020F0502020204030204" pitchFamily="34" charset="0"/>
                <a:cs typeface="Calibri" panose="020F0502020204030204" pitchFamily="34" charset="0"/>
              </a:rPr>
              <a:t>Chaque équipe compte ses vers, on fait le total à la fin, puis tous les vers sont transférés dans le même pot pour la pesée.</a:t>
            </a:r>
          </a:p>
          <a:p>
            <a:pPr marL="228600" lvl="0" indent="-228600" algn="just">
              <a:spcBef>
                <a:spcPts val="600"/>
              </a:spcBef>
              <a:buNone/>
            </a:pPr>
            <a:endParaRPr lang="fr-CA" sz="1200" dirty="0">
              <a:solidFill>
                <a:prstClr val="black"/>
              </a:solidFill>
              <a:latin typeface="Calibri" panose="020F0502020204030204" pitchFamily="34" charset="0"/>
              <a:cs typeface="Calibri" panose="020F0502020204030204" pitchFamily="34" charset="0"/>
            </a:endParaRPr>
          </a:p>
          <a:p>
            <a:pPr marL="0" indent="0" algn="just">
              <a:spcBef>
                <a:spcPts val="600"/>
              </a:spcBef>
              <a:buNone/>
            </a:pPr>
            <a:endParaRPr lang="fr-CA" sz="1200" dirty="0">
              <a:solidFill>
                <a:prstClr val="black"/>
              </a:solidFill>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215178" y="8006313"/>
            <a:ext cx="1642822" cy="1135797"/>
          </a:xfrm>
        </p:spPr>
        <p:txBody>
          <a:bodyPr/>
          <a:lstStyle/>
          <a:p>
            <a:fld id="{027FB875-5C85-AB42-9DC5-178568A424B8}" type="slidenum">
              <a:rPr lang="en-US" smtClean="0">
                <a:cs typeface="Calibri" panose="020F0502020204030204" pitchFamily="34" charset="0"/>
              </a:rPr>
              <a:pPr/>
              <a:t>12</a:t>
            </a:fld>
            <a:endParaRPr lang="en-US" dirty="0">
              <a:cs typeface="Calibri" panose="020F0502020204030204" pitchFamily="34" charset="0"/>
            </a:endParaRPr>
          </a:p>
        </p:txBody>
      </p:sp>
      <p:pic>
        <p:nvPicPr>
          <p:cNvPr id="7" name="Image 6">
            <a:extLst>
              <a:ext uri="{FF2B5EF4-FFF2-40B4-BE49-F238E27FC236}">
                <a16:creationId xmlns="" xmlns:a16="http://schemas.microsoft.com/office/drawing/2014/main" id="{FE6EFA4E-58A9-909F-AA49-2E5C61755453}"/>
              </a:ext>
            </a:extLst>
          </p:cNvPr>
          <p:cNvPicPr>
            <a:picLocks noChangeAspect="1"/>
          </p:cNvPicPr>
          <p:nvPr/>
        </p:nvPicPr>
        <p:blipFill>
          <a:blip r:embed="rId8"/>
          <a:stretch>
            <a:fillRect/>
          </a:stretch>
        </p:blipFill>
        <p:spPr>
          <a:xfrm>
            <a:off x="4373117" y="-517079"/>
            <a:ext cx="2548349" cy="2548349"/>
          </a:xfrm>
          <a:prstGeom prst="rect">
            <a:avLst/>
          </a:prstGeom>
        </p:spPr>
      </p:pic>
      <p:sp>
        <p:nvSpPr>
          <p:cNvPr id="8" name="Title 3"/>
          <p:cNvSpPr txBox="1">
            <a:spLocks/>
          </p:cNvSpPr>
          <p:nvPr>
            <p:custDataLst>
              <p:tags r:id="rId4"/>
            </p:custDataLst>
          </p:nvPr>
        </p:nvSpPr>
        <p:spPr>
          <a:xfrm>
            <a:off x="0" y="15286"/>
            <a:ext cx="6559061" cy="137917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Réalisation</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r>
            <a:b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2. </a:t>
            </a:r>
            <a:r>
              <a:rPr kumimoji="0" lang="en-US" sz="2400" b="0" i="0" u="none" strike="noStrike" kern="1200" cap="none" spc="0" normalizeH="0" baseline="0" noProof="0" dirty="0" err="1" smtClean="0">
                <a:ln>
                  <a:noFill/>
                </a:ln>
                <a:solidFill>
                  <a:schemeClr val="tx1"/>
                </a:solidFill>
                <a:effectLst/>
                <a:uLnTx/>
                <a:uFillTx/>
                <a:latin typeface="Calibri" panose="020F0502020204030204" pitchFamily="34" charset="0"/>
                <a:ea typeface="+mj-ea"/>
                <a:cs typeface="Calibri" panose="020F0502020204030204" pitchFamily="34" charset="0"/>
              </a:rPr>
              <a:t>Lombricompostage</a:t>
            </a:r>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a:t>
            </a:r>
            <a:r>
              <a:rPr kumimoji="0" 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suite)</a:t>
            </a:r>
          </a:p>
        </p:txBody>
      </p:sp>
    </p:spTree>
    <p:extLst>
      <p:ext uri="{BB962C8B-B14F-4D97-AF65-F5344CB8AC3E}">
        <p14:creationId xmlns="" xmlns:p14="http://schemas.microsoft.com/office/powerpoint/2010/main" val="1671141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11" name="Content Placeholder 4"/>
          <p:cNvSpPr>
            <a:spLocks noGrp="1"/>
          </p:cNvSpPr>
          <p:nvPr>
            <p:ph sz="half" idx="1"/>
            <p:custDataLst>
              <p:tags r:id="rId2"/>
            </p:custDataLst>
          </p:nvPr>
        </p:nvSpPr>
        <p:spPr>
          <a:xfrm>
            <a:off x="104775" y="1392977"/>
            <a:ext cx="6648558" cy="6432763"/>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2400" i="1" dirty="0">
                <a:solidFill>
                  <a:schemeClr val="tx1"/>
                </a:solidFill>
                <a:latin typeface="Calibri" panose="020F0502020204030204" pitchFamily="34" charset="0"/>
                <a:cs typeface="Calibri" panose="020F0502020204030204" pitchFamily="34" charset="0"/>
              </a:rPr>
              <a:t>« Nourrir » les vers</a:t>
            </a:r>
          </a:p>
          <a:p>
            <a:pPr marL="0" lvl="0" indent="0" algn="just">
              <a:spcBef>
                <a:spcPts val="600"/>
              </a:spcBef>
              <a:buNone/>
            </a:pPr>
            <a:r>
              <a:rPr lang="fr-CA" sz="1200" dirty="0">
                <a:solidFill>
                  <a:prstClr val="black"/>
                </a:solidFill>
                <a:latin typeface="Calibri" panose="020F0502020204030204" pitchFamily="34" charset="0"/>
                <a:cs typeface="Calibri" panose="020F0502020204030204" pitchFamily="34" charset="0"/>
              </a:rPr>
              <a:t>Attention ! On parle ici de nourrir les vers, mais il faut se rappeler que ce ne sont pas des animaux de compagnie ! Ils servent à décomposer des </a:t>
            </a:r>
            <a:r>
              <a:rPr lang="fr-CA" sz="1200" b="1" dirty="0">
                <a:solidFill>
                  <a:prstClr val="black"/>
                </a:solidFill>
                <a:latin typeface="Calibri" panose="020F0502020204030204" pitchFamily="34" charset="0"/>
                <a:cs typeface="Calibri" panose="020F0502020204030204" pitchFamily="34" charset="0"/>
              </a:rPr>
              <a:t>déchets</a:t>
            </a:r>
            <a:r>
              <a:rPr lang="fr-CA" sz="1200" dirty="0">
                <a:solidFill>
                  <a:prstClr val="black"/>
                </a:solidFill>
                <a:latin typeface="Calibri" panose="020F0502020204030204" pitchFamily="34" charset="0"/>
                <a:cs typeface="Calibri" panose="020F0502020204030204" pitchFamily="34" charset="0"/>
              </a:rPr>
              <a:t> (déchets de table ou de cuisine).</a:t>
            </a:r>
          </a:p>
          <a:p>
            <a:pPr marL="216000" lvl="0" indent="-216000" algn="just">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Quoi donner ? </a:t>
            </a:r>
            <a:r>
              <a:rPr lang="fr-CA" sz="1200" dirty="0">
                <a:solidFill>
                  <a:prstClr val="black"/>
                </a:solidFill>
                <a:latin typeface="Calibri" panose="020F0502020204030204" pitchFamily="34" charset="0"/>
                <a:cs typeface="Calibri" panose="020F0502020204030204" pitchFamily="34" charset="0"/>
              </a:rPr>
              <a:t>Pour savoir ce qui peut et ne peut pas être donné aux vers, consulter la </a:t>
            </a:r>
            <a:r>
              <a:rPr lang="fr-CA" sz="1200" dirty="0">
                <a:solidFill>
                  <a:prstClr val="black"/>
                </a:solidFill>
                <a:latin typeface="Calibri" panose="020F0502020204030204" pitchFamily="34" charset="0"/>
                <a:cs typeface="Calibri" panose="020F0502020204030204" pitchFamily="34" charset="0"/>
                <a:hlinkClick r:id="rId8" action="ppaction://hlinksldjump"/>
              </a:rPr>
              <a:t>fiche théorique 4. </a:t>
            </a:r>
            <a:r>
              <a:rPr lang="fr-CA" sz="1200" dirty="0">
                <a:solidFill>
                  <a:prstClr val="black"/>
                </a:solidFill>
                <a:latin typeface="Calibri" panose="020F0502020204030204" pitchFamily="34" charset="0"/>
                <a:cs typeface="Calibri" panose="020F0502020204030204" pitchFamily="34" charset="0"/>
              </a:rPr>
              <a:t>Ce peut être une bonne idée d’imprimer cette fiche et de l’afficher près du </a:t>
            </a:r>
            <a:r>
              <a:rPr lang="fr-CA" sz="1200" dirty="0" err="1">
                <a:solidFill>
                  <a:prstClr val="black"/>
                </a:solidFill>
                <a:latin typeface="Calibri" panose="020F0502020204030204" pitchFamily="34" charset="0"/>
                <a:cs typeface="Calibri" panose="020F0502020204030204" pitchFamily="34" charset="0"/>
              </a:rPr>
              <a:t>lombricomposteur</a:t>
            </a:r>
            <a:r>
              <a:rPr lang="fr-CA" sz="1200" dirty="0">
                <a:solidFill>
                  <a:prstClr val="black"/>
                </a:solidFill>
                <a:latin typeface="Calibri" panose="020F0502020204030204" pitchFamily="34" charset="0"/>
                <a:cs typeface="Calibri" panose="020F0502020204030204" pitchFamily="34" charset="0"/>
              </a:rPr>
              <a:t>.</a:t>
            </a:r>
          </a:p>
          <a:p>
            <a:pPr marL="216000" lvl="0" indent="-216000"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À quelle fréquence ? </a:t>
            </a:r>
            <a:r>
              <a:rPr lang="fr-CA" sz="1200" dirty="0">
                <a:latin typeface="Calibri" panose="020F0502020204030204" pitchFamily="34" charset="0"/>
                <a:cs typeface="Calibri" panose="020F0502020204030204" pitchFamily="34" charset="0"/>
              </a:rPr>
              <a:t>Nourrir les vers une à deux fois par semaine.</a:t>
            </a:r>
          </a:p>
          <a:p>
            <a:pPr marL="216000" lvl="0" indent="-216000" algn="just">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Quelle quantité ? </a:t>
            </a:r>
            <a:r>
              <a:rPr lang="fr-CA" sz="1200" dirty="0">
                <a:solidFill>
                  <a:prstClr val="black"/>
                </a:solidFill>
                <a:latin typeface="Calibri" panose="020F0502020204030204" pitchFamily="34" charset="0"/>
                <a:cs typeface="Calibri" panose="020F0502020204030204" pitchFamily="34" charset="0"/>
              </a:rPr>
              <a:t>En moyenne, les vers peuvent manger environ leur poids chaque jour. Donc, par exemple, 50 grammes de vers pourraient décomposer environ 350 grammes de déchets par semaine.</a:t>
            </a:r>
          </a:p>
          <a:p>
            <a:pPr marL="0" lvl="0" indent="0" algn="just">
              <a:spcBef>
                <a:spcPts val="600"/>
              </a:spcBef>
              <a:buNone/>
            </a:pPr>
            <a:endParaRPr lang="fr-CA" sz="1600" b="1" dirty="0">
              <a:solidFill>
                <a:prstClr val="black"/>
              </a:solidFill>
              <a:latin typeface="Calibri" panose="020F0502020204030204" pitchFamily="34" charset="0"/>
              <a:cs typeface="Calibri" panose="020F0502020204030204" pitchFamily="34" charset="0"/>
            </a:endParaRPr>
          </a:p>
          <a:p>
            <a:pPr marL="0" lvl="0" indent="0" algn="just">
              <a:spcBef>
                <a:spcPts val="600"/>
              </a:spcBef>
              <a:buNone/>
            </a:pPr>
            <a:r>
              <a:rPr lang="fr-CA" sz="1400" b="1" dirty="0">
                <a:solidFill>
                  <a:prstClr val="black"/>
                </a:solidFill>
                <a:latin typeface="Calibri" panose="020F0502020204030204" pitchFamily="34" charset="0"/>
                <a:cs typeface="Calibri" panose="020F0502020204030204" pitchFamily="34" charset="0"/>
              </a:rPr>
              <a:t>La procédure :</a:t>
            </a:r>
          </a:p>
          <a:p>
            <a:pPr algn="just">
              <a:spcBef>
                <a:spcPts val="600"/>
              </a:spcBef>
              <a:buFont typeface="+mj-lt"/>
              <a:buAutoNum type="arabicPeriod"/>
            </a:pPr>
            <a:r>
              <a:rPr lang="fr-CA" sz="1200" b="1" dirty="0">
                <a:latin typeface="Calibri" panose="020F0502020204030204" pitchFamily="34" charset="0"/>
                <a:cs typeface="Calibri" panose="020F0502020204030204" pitchFamily="34" charset="0"/>
              </a:rPr>
              <a:t>Peser la quantité de déchets et noter </a:t>
            </a:r>
            <a:r>
              <a:rPr lang="fr-CA" sz="1200" dirty="0">
                <a:latin typeface="Calibri" panose="020F0502020204030204" pitchFamily="34" charset="0"/>
                <a:cs typeface="Calibri" panose="020F0502020204030204" pitchFamily="34" charset="0"/>
              </a:rPr>
              <a:t>sur </a:t>
            </a:r>
            <a:r>
              <a:rPr lang="fr-CA" sz="1200" dirty="0">
                <a:solidFill>
                  <a:srgbClr val="000000"/>
                </a:solidFill>
                <a:latin typeface="Calibri" panose="020F0502020204030204" pitchFamily="34" charset="0"/>
                <a:cs typeface="Calibri" panose="020F0502020204030204" pitchFamily="34" charset="0"/>
              </a:rPr>
              <a:t>la </a:t>
            </a:r>
            <a:r>
              <a:rPr lang="fr-CA" sz="1200" dirty="0">
                <a:solidFill>
                  <a:srgbClr val="000000"/>
                </a:solidFill>
                <a:latin typeface="Calibri" panose="020F0502020204030204" pitchFamily="34" charset="0"/>
                <a:cs typeface="Calibri" panose="020F0502020204030204" pitchFamily="34" charset="0"/>
                <a:hlinkClick r:id="rId9" action="ppaction://hlinksldjump"/>
              </a:rPr>
              <a:t>fiche d'activité C</a:t>
            </a:r>
            <a:r>
              <a:rPr lang="fr-CA" sz="1200" dirty="0">
                <a:solidFill>
                  <a:srgbClr val="000000"/>
                </a:solidFill>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Préférablement, les déchets organiques sont déchiquetés ou coupés en petits morceaux, pour faciliter le travail des vers.</a:t>
            </a:r>
            <a:endParaRPr lang="fr-CA" sz="1200" dirty="0">
              <a:solidFill>
                <a:srgbClr val="000000"/>
              </a:solidFill>
              <a:latin typeface="Calibri" panose="020F0502020204030204" pitchFamily="34" charset="0"/>
              <a:cs typeface="Calibri" panose="020F0502020204030204" pitchFamily="34" charset="0"/>
            </a:endParaRPr>
          </a:p>
          <a:p>
            <a:pPr algn="just">
              <a:spcBef>
                <a:spcPts val="600"/>
              </a:spcBef>
              <a:buFont typeface="+mj-lt"/>
              <a:buAutoNum type="arabicPeriod"/>
            </a:pPr>
            <a:r>
              <a:rPr lang="fr-CA" sz="1200" b="1" dirty="0">
                <a:latin typeface="Calibri" panose="020F0502020204030204" pitchFamily="34" charset="0"/>
                <a:cs typeface="Calibri" panose="020F0502020204030204" pitchFamily="34" charset="0"/>
              </a:rPr>
              <a:t>Avec la cuillère, creuser un trou dans la litière. </a:t>
            </a:r>
            <a:r>
              <a:rPr lang="fr-CA" sz="1200" dirty="0">
                <a:latin typeface="Calibri" panose="020F0502020204030204" pitchFamily="34" charset="0"/>
                <a:cs typeface="Calibri" panose="020F0502020204030204" pitchFamily="34" charset="0"/>
              </a:rPr>
              <a:t>Autant que possible, creuser jusqu’au fond du bac. Cela aidera à mélanger la terre pour en uniformiser le taux d’humidité (voir section </a:t>
            </a:r>
            <a:r>
              <a:rPr lang="fr-CA" sz="1200" i="1" dirty="0">
                <a:latin typeface="Calibri" panose="020F0502020204030204" pitchFamily="34" charset="0"/>
                <a:cs typeface="Calibri" panose="020F0502020204030204" pitchFamily="34" charset="0"/>
              </a:rPr>
              <a:t>Entretien</a:t>
            </a:r>
            <a:r>
              <a:rPr lang="fr-CA" sz="1200" dirty="0">
                <a:latin typeface="Calibri" panose="020F0502020204030204" pitchFamily="34" charset="0"/>
                <a:cs typeface="Calibri" panose="020F0502020204030204" pitchFamily="34" charset="0"/>
              </a:rPr>
              <a:t> </a:t>
            </a:r>
            <a:r>
              <a:rPr lang="fr-CA" sz="1200" dirty="0" err="1">
                <a:latin typeface="Calibri" panose="020F0502020204030204" pitchFamily="34" charset="0"/>
                <a:cs typeface="Calibri" panose="020F0502020204030204" pitchFamily="34" charset="0"/>
              </a:rPr>
              <a:t>ci-bas</a:t>
            </a:r>
            <a:r>
              <a:rPr lang="fr-CA" sz="1200" dirty="0">
                <a:latin typeface="Calibri" panose="020F0502020204030204" pitchFamily="34" charset="0"/>
                <a:cs typeface="Calibri" panose="020F0502020204030204" pitchFamily="34" charset="0"/>
              </a:rPr>
              <a:t>).</a:t>
            </a:r>
          </a:p>
          <a:p>
            <a:pPr algn="just">
              <a:spcBef>
                <a:spcPts val="600"/>
              </a:spcBef>
              <a:buFont typeface="+mj-lt"/>
              <a:buAutoNum type="arabicPeriod"/>
            </a:pPr>
            <a:r>
              <a:rPr lang="fr-CA" sz="1200" b="1" dirty="0">
                <a:latin typeface="Calibri" panose="020F0502020204030204" pitchFamily="34" charset="0"/>
                <a:cs typeface="Calibri" panose="020F0502020204030204" pitchFamily="34" charset="0"/>
              </a:rPr>
              <a:t>Mettre les déchets organiques dans le trou puis recouvrir de litière</a:t>
            </a:r>
            <a:r>
              <a:rPr lang="fr-CA" sz="1200" dirty="0">
                <a:latin typeface="Calibri" panose="020F0502020204030204" pitchFamily="34" charset="0"/>
                <a:cs typeface="Calibri" panose="020F0502020204030204" pitchFamily="34" charset="0"/>
              </a:rPr>
              <a:t>. Enfouir les déchets à des endroits différents, afin d’observer le temps que prennent les vers pour manger les déchets. </a:t>
            </a:r>
          </a:p>
          <a:p>
            <a:pPr algn="just">
              <a:spcBef>
                <a:spcPts val="600"/>
              </a:spcBef>
              <a:buFont typeface="+mj-lt"/>
              <a:buAutoNum type="arabicPeriod"/>
            </a:pPr>
            <a:r>
              <a:rPr lang="fr-CA" sz="1200" b="1" dirty="0">
                <a:latin typeface="Calibri" panose="020F0502020204030204" pitchFamily="34" charset="0"/>
                <a:cs typeface="Calibri" panose="020F0502020204030204" pitchFamily="34" charset="0"/>
              </a:rPr>
              <a:t>Marquer cet endroit à l’aide d’un bâtonnet</a:t>
            </a:r>
            <a:r>
              <a:rPr lang="fr-CA" sz="1200" dirty="0">
                <a:latin typeface="Calibri" panose="020F0502020204030204" pitchFamily="34" charset="0"/>
                <a:cs typeface="Calibri" panose="020F0502020204030204" pitchFamily="34" charset="0"/>
              </a:rPr>
              <a:t>. </a:t>
            </a:r>
            <a:r>
              <a:rPr lang="fr-CA" sz="1200" b="1" dirty="0">
                <a:latin typeface="Calibri" panose="020F0502020204030204" pitchFamily="34" charset="0"/>
                <a:cs typeface="Calibri" panose="020F0502020204030204" pitchFamily="34" charset="0"/>
              </a:rPr>
              <a:t>Quoi surveiller à chaque semaine</a:t>
            </a:r>
          </a:p>
          <a:p>
            <a:pPr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Ajuster les quantités de déchets au besoin</a:t>
            </a:r>
            <a:r>
              <a:rPr lang="fr-CA" sz="1200" dirty="0">
                <a:latin typeface="Calibri" panose="020F0502020204030204" pitchFamily="34" charset="0"/>
                <a:cs typeface="Calibri" panose="020F0502020204030204" pitchFamily="34" charset="0"/>
              </a:rPr>
              <a:t>. S’il en reste beaucoup, c’est que les vers en reçoivent trop; espacer les « nourrissages » et/ou en mettre moins. Si tous les déchets avaient été mangés, augmenter la cadence.</a:t>
            </a:r>
          </a:p>
          <a:p>
            <a:pPr algn="just">
              <a:spcBef>
                <a:spcPts val="600"/>
              </a:spcBef>
              <a:buFont typeface="Arial" pitchFamily="34" charset="0"/>
              <a:buChar char="•"/>
            </a:pPr>
            <a:r>
              <a:rPr lang="fr-CA" sz="1200" b="1" dirty="0">
                <a:solidFill>
                  <a:srgbClr val="000000"/>
                </a:solidFill>
                <a:latin typeface="Calibri" panose="020F0502020204030204" pitchFamily="34" charset="0"/>
                <a:cs typeface="Calibri" panose="020F0502020204030204" pitchFamily="34" charset="0"/>
              </a:rPr>
              <a:t>Vérifier l’humidité de la litière. </a:t>
            </a:r>
            <a:r>
              <a:rPr lang="fr-CA" sz="1200" dirty="0">
                <a:solidFill>
                  <a:srgbClr val="000000"/>
                </a:solidFill>
                <a:latin typeface="Calibri" panose="020F0502020204030204" pitchFamily="34" charset="0"/>
                <a:cs typeface="Calibri" panose="020F0502020204030204" pitchFamily="34" charset="0"/>
              </a:rPr>
              <a:t>Généralement, l’eau contenue dans les déchets de table suffit à garder la litière bien humide. L’eau aura cependant tendance à s’accumuler au </a:t>
            </a:r>
            <a:r>
              <a:rPr lang="fr-CA" sz="1200" i="1" dirty="0">
                <a:solidFill>
                  <a:srgbClr val="000000"/>
                </a:solidFill>
                <a:latin typeface="Calibri" panose="020F0502020204030204" pitchFamily="34" charset="0"/>
                <a:cs typeface="Calibri" panose="020F0502020204030204" pitchFamily="34" charset="0"/>
              </a:rPr>
              <a:t>fond</a:t>
            </a:r>
            <a:r>
              <a:rPr lang="fr-CA" sz="1200" dirty="0">
                <a:solidFill>
                  <a:srgbClr val="000000"/>
                </a:solidFill>
                <a:latin typeface="Calibri" panose="020F0502020204030204" pitchFamily="34" charset="0"/>
                <a:cs typeface="Calibri" panose="020F0502020204030204" pitchFamily="34" charset="0"/>
              </a:rPr>
              <a:t> de la litière. </a:t>
            </a:r>
            <a:r>
              <a:rPr lang="fr-CA" sz="1200" i="1" dirty="0">
                <a:solidFill>
                  <a:srgbClr val="000000"/>
                </a:solidFill>
                <a:latin typeface="Calibri" panose="020F0502020204030204" pitchFamily="34" charset="0"/>
                <a:cs typeface="Calibri" panose="020F0502020204030204" pitchFamily="34" charset="0"/>
              </a:rPr>
              <a:t>Pour maintenir une certaine uniformité, il est possible de déplacer la litière du fond, gorgée d’eau, vers le dessus, par exemple lors des nourrissages.</a:t>
            </a:r>
            <a:endParaRPr lang="en-US" sz="1200"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341620" y="8006313"/>
            <a:ext cx="1516380" cy="1135797"/>
          </a:xfrm>
        </p:spPr>
        <p:txBody>
          <a:bodyPr/>
          <a:lstStyle/>
          <a:p>
            <a:fld id="{027FB875-5C85-AB42-9DC5-178568A424B8}" type="slidenum">
              <a:rPr lang="en-US" smtClean="0">
                <a:cs typeface="Calibri" panose="020F0502020204030204" pitchFamily="34" charset="0"/>
              </a:rPr>
              <a:pPr/>
              <a:t>13</a:t>
            </a:fld>
            <a:endParaRPr lang="en-US" dirty="0">
              <a:cs typeface="Calibri" panose="020F0502020204030204" pitchFamily="34" charset="0"/>
            </a:endParaRPr>
          </a:p>
        </p:txBody>
      </p:sp>
      <p:pic>
        <p:nvPicPr>
          <p:cNvPr id="7" name="Image 6">
            <a:extLst>
              <a:ext uri="{FF2B5EF4-FFF2-40B4-BE49-F238E27FC236}">
                <a16:creationId xmlns="" xmlns:a16="http://schemas.microsoft.com/office/drawing/2014/main" id="{FE6EFA4E-58A9-909F-AA49-2E5C61755453}"/>
              </a:ext>
            </a:extLst>
          </p:cNvPr>
          <p:cNvPicPr>
            <a:picLocks noChangeAspect="1"/>
          </p:cNvPicPr>
          <p:nvPr/>
        </p:nvPicPr>
        <p:blipFill>
          <a:blip r:embed="rId10"/>
          <a:stretch>
            <a:fillRect/>
          </a:stretch>
        </p:blipFill>
        <p:spPr>
          <a:xfrm>
            <a:off x="4373117" y="-517079"/>
            <a:ext cx="2548349" cy="2548349"/>
          </a:xfrm>
          <a:prstGeom prst="rect">
            <a:avLst/>
          </a:prstGeom>
        </p:spPr>
      </p:pic>
      <p:sp>
        <p:nvSpPr>
          <p:cNvPr id="8" name="Title 3"/>
          <p:cNvSpPr txBox="1">
            <a:spLocks/>
          </p:cNvSpPr>
          <p:nvPr>
            <p:custDataLst>
              <p:tags r:id="rId4"/>
            </p:custDataLst>
          </p:nvPr>
        </p:nvSpPr>
        <p:spPr>
          <a:xfrm>
            <a:off x="0" y="15286"/>
            <a:ext cx="6559061" cy="137917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Réalisation</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r>
            <a:b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2. </a:t>
            </a:r>
            <a:r>
              <a:rPr kumimoji="0" lang="en-US" sz="2400" b="0" i="0" u="none" strike="noStrike" kern="1200" cap="none" spc="0" normalizeH="0" baseline="0" noProof="0" dirty="0" err="1" smtClean="0">
                <a:ln>
                  <a:noFill/>
                </a:ln>
                <a:solidFill>
                  <a:schemeClr val="tx1"/>
                </a:solidFill>
                <a:effectLst/>
                <a:uLnTx/>
                <a:uFillTx/>
                <a:latin typeface="Calibri" panose="020F0502020204030204" pitchFamily="34" charset="0"/>
                <a:ea typeface="+mj-ea"/>
                <a:cs typeface="Calibri" panose="020F0502020204030204" pitchFamily="34" charset="0"/>
              </a:rPr>
              <a:t>Lombricompostage</a:t>
            </a:r>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a:t>
            </a:r>
            <a:r>
              <a:rPr kumimoji="0" 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suite)</a:t>
            </a:r>
          </a:p>
        </p:txBody>
      </p:sp>
    </p:spTree>
    <p:extLst>
      <p:ext uri="{BB962C8B-B14F-4D97-AF65-F5344CB8AC3E}">
        <p14:creationId xmlns="" xmlns:p14="http://schemas.microsoft.com/office/powerpoint/2010/main" val="384057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11" name="Content Placeholder 4"/>
          <p:cNvSpPr>
            <a:spLocks noGrp="1"/>
          </p:cNvSpPr>
          <p:nvPr>
            <p:ph sz="half" idx="1"/>
            <p:custDataLst>
              <p:tags r:id="rId2"/>
            </p:custDataLst>
          </p:nvPr>
        </p:nvSpPr>
        <p:spPr>
          <a:xfrm>
            <a:off x="104775" y="1385357"/>
            <a:ext cx="6648558" cy="5739343"/>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2400" i="1" dirty="0">
                <a:solidFill>
                  <a:schemeClr val="tx1"/>
                </a:solidFill>
                <a:latin typeface="Calibri" panose="020F0502020204030204" pitchFamily="34" charset="0"/>
                <a:cs typeface="Calibri" panose="020F0502020204030204" pitchFamily="34" charset="0"/>
              </a:rPr>
              <a:t>Conclusion de l’activité </a:t>
            </a:r>
            <a:r>
              <a:rPr lang="fr-CA" sz="1400" dirty="0">
                <a:solidFill>
                  <a:schemeClr val="tx1"/>
                </a:solidFill>
                <a:latin typeface="Calibri" panose="020F0502020204030204" pitchFamily="34" charset="0"/>
                <a:cs typeface="Calibri" panose="020F0502020204030204" pitchFamily="34" charset="0"/>
              </a:rPr>
              <a:t>(60+ minutes)</a:t>
            </a:r>
          </a:p>
          <a:p>
            <a:pPr marL="0" indent="0" algn="just">
              <a:spcBef>
                <a:spcPts val="600"/>
              </a:spcBef>
              <a:buNone/>
            </a:pPr>
            <a:r>
              <a:rPr lang="fr-CA" sz="1200" dirty="0">
                <a:solidFill>
                  <a:schemeClr val="tx1"/>
                </a:solidFill>
                <a:latin typeface="Calibri" panose="020F0502020204030204" pitchFamily="34" charset="0"/>
                <a:cs typeface="Calibri" panose="020F0502020204030204" pitchFamily="34" charset="0"/>
              </a:rPr>
              <a:t>L’activité peut s’étaler sur plusieurs semaines, plusieurs mois, ou sur toute l’année scolaire.</a:t>
            </a:r>
          </a:p>
          <a:p>
            <a:pPr marL="252000" indent="-252000" algn="just">
              <a:spcBef>
                <a:spcPts val="600"/>
              </a:spcBef>
              <a:buFont typeface="Arial" pitchFamily="34" charset="0"/>
              <a:buChar char="•"/>
            </a:pPr>
            <a:r>
              <a:rPr lang="fr-CA" sz="1200" b="1" dirty="0">
                <a:solidFill>
                  <a:schemeClr val="tx1"/>
                </a:solidFill>
                <a:latin typeface="Calibri" panose="020F0502020204030204" pitchFamily="34" charset="0"/>
                <a:cs typeface="Calibri" panose="020F0502020204030204" pitchFamily="34" charset="0"/>
              </a:rPr>
              <a:t>À la fin de l’activité, procéder à un comptage/pesée des vers</a:t>
            </a:r>
            <a:r>
              <a:rPr lang="fr-CA" sz="1200" dirty="0">
                <a:solidFill>
                  <a:schemeClr val="tx1"/>
                </a:solidFill>
                <a:latin typeface="Calibri" panose="020F0502020204030204" pitchFamily="34" charset="0"/>
                <a:cs typeface="Calibri" panose="020F0502020204030204" pitchFamily="34" charset="0"/>
              </a:rPr>
              <a:t>.</a:t>
            </a:r>
          </a:p>
          <a:p>
            <a:pPr marL="252000" indent="-252000" algn="just">
              <a:spcBef>
                <a:spcPts val="600"/>
              </a:spcBef>
              <a:buFont typeface="Arial" pitchFamily="34" charset="0"/>
              <a:buChar char="•"/>
            </a:pPr>
            <a:r>
              <a:rPr lang="fr-CA" sz="1200" dirty="0">
                <a:solidFill>
                  <a:schemeClr val="tx1"/>
                </a:solidFill>
                <a:latin typeface="Calibri" panose="020F0502020204030204" pitchFamily="34" charset="0"/>
                <a:cs typeface="Calibri" panose="020F0502020204030204" pitchFamily="34" charset="0"/>
              </a:rPr>
              <a:t>À partir de ce qui avait déjà été noté sur la </a:t>
            </a:r>
            <a:r>
              <a:rPr lang="fr-CA" sz="1200" dirty="0">
                <a:solidFill>
                  <a:schemeClr val="tx1"/>
                </a:solidFill>
                <a:latin typeface="Calibri" panose="020F0502020204030204" pitchFamily="34" charset="0"/>
                <a:cs typeface="Calibri" panose="020F0502020204030204" pitchFamily="34" charset="0"/>
                <a:hlinkClick r:id="rId8" action="ppaction://hlinksldjump"/>
              </a:rPr>
              <a:t>fiche d’activité B</a:t>
            </a:r>
            <a:r>
              <a:rPr lang="fr-CA" sz="1200" dirty="0">
                <a:solidFill>
                  <a:schemeClr val="tx1"/>
                </a:solidFill>
                <a:latin typeface="Calibri" panose="020F0502020204030204" pitchFamily="34" charset="0"/>
                <a:cs typeface="Calibri" panose="020F0502020204030204" pitchFamily="34" charset="0"/>
              </a:rPr>
              <a:t>, il sera ainsi possible d’observer </a:t>
            </a:r>
            <a:r>
              <a:rPr lang="fr-CA" sz="1200" b="1" dirty="0">
                <a:solidFill>
                  <a:schemeClr val="tx1"/>
                </a:solidFill>
                <a:latin typeface="Calibri" panose="020F0502020204030204" pitchFamily="34" charset="0"/>
                <a:cs typeface="Calibri" panose="020F0502020204030204" pitchFamily="34" charset="0"/>
              </a:rPr>
              <a:t>l’évolution du nombre de vers ainsi que de leur masse totale.</a:t>
            </a:r>
            <a:r>
              <a:rPr lang="fr-CA" sz="1200" dirty="0">
                <a:solidFill>
                  <a:schemeClr val="tx1"/>
                </a:solidFill>
                <a:latin typeface="Calibri" panose="020F0502020204030204" pitchFamily="34" charset="0"/>
                <a:cs typeface="Calibri" panose="020F0502020204030204" pitchFamily="34" charset="0"/>
              </a:rPr>
              <a:t>.</a:t>
            </a:r>
          </a:p>
          <a:p>
            <a:pPr marL="252000" indent="-252000" algn="just">
              <a:spcBef>
                <a:spcPts val="600"/>
              </a:spcBef>
              <a:buFont typeface="Arial" pitchFamily="34" charset="0"/>
              <a:buChar char="•"/>
            </a:pPr>
            <a:r>
              <a:rPr lang="fr-CA" sz="1200" dirty="0">
                <a:solidFill>
                  <a:schemeClr val="tx1"/>
                </a:solidFill>
                <a:latin typeface="Calibri" panose="020F0502020204030204" pitchFamily="34" charset="0"/>
                <a:cs typeface="Calibri" panose="020F0502020204030204" pitchFamily="34" charset="0"/>
              </a:rPr>
              <a:t>Les élèves pourront aussi calculer (à l’aide des informations notées sur la fiche C) la </a:t>
            </a:r>
            <a:r>
              <a:rPr lang="fr-CA" sz="1200" b="1" dirty="0">
                <a:solidFill>
                  <a:schemeClr val="tx1"/>
                </a:solidFill>
                <a:latin typeface="Calibri" panose="020F0502020204030204" pitchFamily="34" charset="0"/>
                <a:cs typeface="Calibri" panose="020F0502020204030204" pitchFamily="34" charset="0"/>
              </a:rPr>
              <a:t>quantité de déchets que les vers auront consommés</a:t>
            </a:r>
            <a:r>
              <a:rPr lang="fr-CA" sz="1200" dirty="0">
                <a:solidFill>
                  <a:schemeClr val="tx1"/>
                </a:solidFill>
                <a:latin typeface="Calibri" panose="020F0502020204030204" pitchFamily="34" charset="0"/>
                <a:cs typeface="Calibri" panose="020F0502020204030204" pitchFamily="34" charset="0"/>
              </a:rPr>
              <a:t>. Ils pourront ainsi estimer la quantité de déchets qu’ils auront détournés des sites d’enfouissements.</a:t>
            </a:r>
          </a:p>
          <a:p>
            <a:pPr marL="0">
              <a:spcBef>
                <a:spcPts val="600"/>
              </a:spcBef>
              <a:buNone/>
            </a:pPr>
            <a:endParaRPr lang="fr-CA" sz="1400" b="1" dirty="0">
              <a:latin typeface="Calibri" panose="020F0502020204030204" pitchFamily="34" charset="0"/>
              <a:cs typeface="Calibri" panose="020F0502020204030204" pitchFamily="34" charset="0"/>
            </a:endParaRPr>
          </a:p>
          <a:p>
            <a:pPr marL="0">
              <a:spcBef>
                <a:spcPts val="600"/>
              </a:spcBef>
              <a:buNone/>
            </a:pPr>
            <a:r>
              <a:rPr lang="fr-CA" sz="1400" b="1" dirty="0">
                <a:latin typeface="Calibri" panose="020F0502020204030204" pitchFamily="34" charset="0"/>
                <a:cs typeface="Calibri" panose="020F0502020204030204" pitchFamily="34" charset="0"/>
              </a:rPr>
              <a:t>Interprétation des résultats</a:t>
            </a:r>
          </a:p>
          <a:p>
            <a:pPr marL="252000" indent="-25200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Si tout se passe bien, les élèves devraient constater que la masse totale des vers a augmenté entre le début et la fin de l’activité. C’est la preuve que les vers se sont bien alimentés pendant plusieurs semaines. (L’augmentation du </a:t>
            </a:r>
            <a:r>
              <a:rPr lang="fr-CA" sz="1200" i="1" dirty="0">
                <a:latin typeface="Calibri" panose="020F0502020204030204" pitchFamily="34" charset="0"/>
                <a:cs typeface="Calibri" panose="020F0502020204030204" pitchFamily="34" charset="0"/>
              </a:rPr>
              <a:t>nombre</a:t>
            </a:r>
            <a:r>
              <a:rPr lang="fr-CA" sz="1200" dirty="0">
                <a:latin typeface="Calibri" panose="020F0502020204030204" pitchFamily="34" charset="0"/>
                <a:cs typeface="Calibri" panose="020F0502020204030204" pitchFamily="34" charset="0"/>
              </a:rPr>
              <a:t> de vers confirmera qu’il y a eu </a:t>
            </a:r>
            <a:r>
              <a:rPr lang="fr-CA" sz="1200" i="1" dirty="0">
                <a:latin typeface="Calibri" panose="020F0502020204030204" pitchFamily="34" charset="0"/>
                <a:cs typeface="Calibri" panose="020F0502020204030204" pitchFamily="34" charset="0"/>
              </a:rPr>
              <a:t>reproduction.</a:t>
            </a:r>
            <a:r>
              <a:rPr lang="fr-CA" sz="1200" dirty="0">
                <a:latin typeface="Calibri" panose="020F0502020204030204" pitchFamily="34" charset="0"/>
                <a:cs typeface="Calibri" panose="020F0502020204030204" pitchFamily="34" charset="0"/>
              </a:rPr>
              <a:t>)</a:t>
            </a:r>
          </a:p>
          <a:p>
            <a:pPr marL="252000" indent="-252000" algn="just">
              <a:spcBef>
                <a:spcPts val="600"/>
              </a:spcBef>
              <a:buFont typeface="Arial" pitchFamily="34" charset="0"/>
              <a:buChar char="•"/>
            </a:pPr>
            <a:r>
              <a:rPr lang="fr-CA" sz="1200" dirty="0">
                <a:solidFill>
                  <a:schemeClr val="tx1"/>
                </a:solidFill>
                <a:latin typeface="Calibri" panose="020F0502020204030204" pitchFamily="34" charset="0"/>
                <a:cs typeface="Calibri" panose="020F0502020204030204" pitchFamily="34" charset="0"/>
              </a:rPr>
              <a:t>Il est toutefois possible qu’il y ait </a:t>
            </a:r>
            <a:r>
              <a:rPr lang="fr-CA" sz="1200" i="1" dirty="0">
                <a:solidFill>
                  <a:schemeClr val="tx1"/>
                </a:solidFill>
                <a:latin typeface="Calibri" panose="020F0502020204030204" pitchFamily="34" charset="0"/>
                <a:cs typeface="Calibri" panose="020F0502020204030204" pitchFamily="34" charset="0"/>
              </a:rPr>
              <a:t>moins</a:t>
            </a:r>
            <a:r>
              <a:rPr lang="fr-CA" sz="1200" dirty="0">
                <a:solidFill>
                  <a:schemeClr val="tx1"/>
                </a:solidFill>
                <a:latin typeface="Calibri" panose="020F0502020204030204" pitchFamily="34" charset="0"/>
                <a:cs typeface="Calibri" panose="020F0502020204030204" pitchFamily="34" charset="0"/>
              </a:rPr>
              <a:t> de vers à la fin de l’activité. Il est intéressant d’analyser les types de nourriture qui ont été donnés et de réfléchir à l’impact que cela pourrait avoir eu lieu. Par exemple, si on a donné beaucoup de déchets qui se sont avérés lents à digérer (</a:t>
            </a:r>
            <a:r>
              <a:rPr lang="fr-CA" sz="1200" dirty="0" err="1">
                <a:solidFill>
                  <a:schemeClr val="tx1"/>
                </a:solidFill>
                <a:latin typeface="Calibri" panose="020F0502020204030204" pitchFamily="34" charset="0"/>
                <a:cs typeface="Calibri" panose="020F0502020204030204" pitchFamily="34" charset="0"/>
              </a:rPr>
              <a:t>eg</a:t>
            </a:r>
            <a:r>
              <a:rPr lang="fr-CA" sz="1200" dirty="0">
                <a:solidFill>
                  <a:schemeClr val="tx1"/>
                </a:solidFill>
                <a:latin typeface="Calibri" panose="020F0502020204030204" pitchFamily="34" charset="0"/>
                <a:cs typeface="Calibri" panose="020F0502020204030204" pitchFamily="34" charset="0"/>
              </a:rPr>
              <a:t>. des carottes en gros morceaux), cela pourra expliquer une performance médiocre. Une litière qu’on aura laissé sécher pourrait aussi être une cause de la décroissance.</a:t>
            </a:r>
          </a:p>
          <a:p>
            <a:pPr marL="252000" indent="-25200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On peut généralement constater que la terre a noirci depuis le début de l’activité, car il y a maintenant davantage de matière organique (provenant des déchets de table et des excréments des vers) mélangée à la terre.</a:t>
            </a:r>
          </a:p>
          <a:p>
            <a:pPr marL="252000" indent="-25200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Tel que mentionné, en additionnant la quantité totale de déchets donnés aux vers, nous avons la quantité totale de déchets détournés des sites d’enfouissement. Cette donnée est intéressante pour sensibiliser les élèves à adopter des comportements pro-environnement.</a:t>
            </a:r>
          </a:p>
        </p:txBody>
      </p:sp>
      <p:sp>
        <p:nvSpPr>
          <p:cNvPr id="2" name="Espace réservé du numéro de diapositive 1"/>
          <p:cNvSpPr>
            <a:spLocks noGrp="1"/>
          </p:cNvSpPr>
          <p:nvPr>
            <p:ph type="sldNum" sz="quarter" idx="12"/>
            <p:custDataLst>
              <p:tags r:id="rId3"/>
            </p:custDataLst>
          </p:nvPr>
        </p:nvSpPr>
        <p:spPr>
          <a:xfrm>
            <a:off x="5334000" y="8006313"/>
            <a:ext cx="1524000" cy="1135797"/>
          </a:xfrm>
        </p:spPr>
        <p:txBody>
          <a:bodyPr/>
          <a:lstStyle/>
          <a:p>
            <a:fld id="{027FB875-5C85-AB42-9DC5-178568A424B8}" type="slidenum">
              <a:rPr lang="en-US" smtClean="0">
                <a:cs typeface="Calibri" panose="020F0502020204030204" pitchFamily="34" charset="0"/>
              </a:rPr>
              <a:pPr/>
              <a:t>14</a:t>
            </a:fld>
            <a:endParaRPr lang="en-US" dirty="0">
              <a:cs typeface="Calibri" panose="020F0502020204030204" pitchFamily="34" charset="0"/>
            </a:endParaRPr>
          </a:p>
        </p:txBody>
      </p:sp>
      <p:pic>
        <p:nvPicPr>
          <p:cNvPr id="7" name="Image 6">
            <a:extLst>
              <a:ext uri="{FF2B5EF4-FFF2-40B4-BE49-F238E27FC236}">
                <a16:creationId xmlns="" xmlns:a16="http://schemas.microsoft.com/office/drawing/2014/main" id="{FE6EFA4E-58A9-909F-AA49-2E5C61755453}"/>
              </a:ext>
            </a:extLst>
          </p:cNvPr>
          <p:cNvPicPr>
            <a:picLocks noChangeAspect="1"/>
          </p:cNvPicPr>
          <p:nvPr/>
        </p:nvPicPr>
        <p:blipFill>
          <a:blip r:embed="rId9"/>
          <a:stretch>
            <a:fillRect/>
          </a:stretch>
        </p:blipFill>
        <p:spPr>
          <a:xfrm>
            <a:off x="4373117" y="-517079"/>
            <a:ext cx="2548349" cy="2548349"/>
          </a:xfrm>
          <a:prstGeom prst="rect">
            <a:avLst/>
          </a:prstGeom>
        </p:spPr>
      </p:pic>
      <p:sp>
        <p:nvSpPr>
          <p:cNvPr id="12" name="Title 3"/>
          <p:cNvSpPr txBox="1">
            <a:spLocks/>
          </p:cNvSpPr>
          <p:nvPr>
            <p:custDataLst>
              <p:tags r:id="rId4"/>
            </p:custDataLst>
          </p:nvPr>
        </p:nvSpPr>
        <p:spPr>
          <a:xfrm>
            <a:off x="0" y="15286"/>
            <a:ext cx="6559061" cy="137917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Réalisation</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r>
            <a:b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2. </a:t>
            </a:r>
            <a:r>
              <a:rPr kumimoji="0" lang="en-US" sz="2400" b="0" i="0" u="none" strike="noStrike" kern="1200" cap="none" spc="0" normalizeH="0" baseline="0" noProof="0" dirty="0" err="1" smtClean="0">
                <a:ln>
                  <a:noFill/>
                </a:ln>
                <a:solidFill>
                  <a:schemeClr val="tx1"/>
                </a:solidFill>
                <a:effectLst/>
                <a:uLnTx/>
                <a:uFillTx/>
                <a:latin typeface="Calibri" panose="020F0502020204030204" pitchFamily="34" charset="0"/>
                <a:ea typeface="+mj-ea"/>
                <a:cs typeface="Calibri" panose="020F0502020204030204" pitchFamily="34" charset="0"/>
              </a:rPr>
              <a:t>Lombricompostage</a:t>
            </a:r>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a:t>
            </a:r>
            <a:r>
              <a:rPr kumimoji="0" lang="en-US" sz="1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suite)</a:t>
            </a:r>
          </a:p>
        </p:txBody>
      </p:sp>
    </p:spTree>
    <p:extLst>
      <p:ext uri="{BB962C8B-B14F-4D97-AF65-F5344CB8AC3E}">
        <p14:creationId xmlns="" xmlns:p14="http://schemas.microsoft.com/office/powerpoint/2010/main" val="3840577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Title 3"/>
          <p:cNvSpPr>
            <a:spLocks noGrp="1"/>
          </p:cNvSpPr>
          <p:nvPr>
            <p:ph type="title"/>
            <p:custDataLst>
              <p:tags r:id="rId2"/>
            </p:custDataLst>
          </p:nvPr>
        </p:nvSpPr>
        <p:spPr>
          <a:xfrm>
            <a:off x="0" y="1516380"/>
            <a:ext cx="6858000" cy="871396"/>
          </a:xfrm>
        </p:spPr>
        <p:txBody>
          <a:bodyPr/>
          <a:lstStyle/>
          <a:p>
            <a:r>
              <a:rPr lang="en-US" sz="3000" dirty="0">
                <a:latin typeface="Calibri" panose="020F0502020204030204" pitchFamily="34" charset="0"/>
                <a:cs typeface="Calibri" panose="020F0502020204030204" pitchFamily="34" charset="0"/>
              </a:rPr>
              <a:t>Fiches </a:t>
            </a:r>
            <a:r>
              <a:rPr lang="en-US" sz="3000" dirty="0" err="1">
                <a:latin typeface="Calibri" panose="020F0502020204030204" pitchFamily="34" charset="0"/>
                <a:cs typeface="Calibri" panose="020F0502020204030204" pitchFamily="34" charset="0"/>
              </a:rPr>
              <a:t>théoriques</a:t>
            </a:r>
            <a:endParaRPr lang="en-US" sz="30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3"/>
            </p:custDataLst>
          </p:nvPr>
        </p:nvSpPr>
        <p:spPr>
          <a:xfrm>
            <a:off x="5547974" y="8006313"/>
            <a:ext cx="1310026" cy="1135797"/>
          </a:xfrm>
        </p:spPr>
        <p:txBody>
          <a:bodyPr/>
          <a:lstStyle/>
          <a:p>
            <a:fld id="{027FB875-5C85-AB42-9DC5-178568A424B8}" type="slidenum">
              <a:rPr lang="en-US" smtClean="0"/>
              <a:pPr/>
              <a:t>15</a:t>
            </a:fld>
            <a:endParaRPr lang="en-US" dirty="0"/>
          </a:p>
        </p:txBody>
      </p:sp>
      <p:graphicFrame>
        <p:nvGraphicFramePr>
          <p:cNvPr id="5" name="Tableau 4"/>
          <p:cNvGraphicFramePr>
            <a:graphicFrameLocks noGrp="1"/>
          </p:cNvGraphicFramePr>
          <p:nvPr>
            <p:custDataLst>
              <p:tags r:id="rId4"/>
            </p:custDataLst>
            <p:extLst>
              <p:ext uri="{D42A27DB-BD31-4B8C-83A1-F6EECF244321}">
                <p14:modId xmlns="" xmlns:p14="http://schemas.microsoft.com/office/powerpoint/2010/main" val="322109241"/>
              </p:ext>
            </p:extLst>
          </p:nvPr>
        </p:nvGraphicFramePr>
        <p:xfrm>
          <a:off x="730466" y="2766060"/>
          <a:ext cx="5374793" cy="1891760"/>
        </p:xfrm>
        <a:graphic>
          <a:graphicData uri="http://schemas.openxmlformats.org/drawingml/2006/table">
            <a:tbl>
              <a:tblPr firstRow="1" bandRow="1">
                <a:tableStyleId>{5C22544A-7EE6-4342-B048-85BDC9FD1C3A}</a:tableStyleId>
              </a:tblPr>
              <a:tblGrid>
                <a:gridCol w="1281445">
                  <a:extLst>
                    <a:ext uri="{9D8B030D-6E8A-4147-A177-3AD203B41FA5}">
                      <a16:colId xmlns="" xmlns:a16="http://schemas.microsoft.com/office/drawing/2014/main" val="20000"/>
                    </a:ext>
                  </a:extLst>
                </a:gridCol>
                <a:gridCol w="3256908">
                  <a:extLst>
                    <a:ext uri="{9D8B030D-6E8A-4147-A177-3AD203B41FA5}">
                      <a16:colId xmlns="" xmlns:a16="http://schemas.microsoft.com/office/drawing/2014/main" val="20001"/>
                    </a:ext>
                  </a:extLst>
                </a:gridCol>
                <a:gridCol w="836440">
                  <a:extLst>
                    <a:ext uri="{9D8B030D-6E8A-4147-A177-3AD203B41FA5}">
                      <a16:colId xmlns="" xmlns:a16="http://schemas.microsoft.com/office/drawing/2014/main" val="20002"/>
                    </a:ext>
                  </a:extLst>
                </a:gridCol>
              </a:tblGrid>
              <a:tr h="370840">
                <a:tc>
                  <a:txBody>
                    <a:bodyPr/>
                    <a:lstStyle/>
                    <a:p>
                      <a:pPr algn="ctr"/>
                      <a:r>
                        <a:rPr lang="fr-FR" sz="1400" baseline="0" dirty="0">
                          <a:latin typeface="Calibri" panose="020F0502020204030204" pitchFamily="34" charset="0"/>
                          <a:cs typeface="Calibri" panose="020F0502020204030204" pitchFamily="34" charset="0"/>
                        </a:rPr>
                        <a:t>Numéro de</a:t>
                      </a:r>
                    </a:p>
                    <a:p>
                      <a:pPr algn="ctr"/>
                      <a:r>
                        <a:rPr lang="fr-FR" sz="1400" baseline="0" dirty="0">
                          <a:latin typeface="Calibri" panose="020F0502020204030204" pitchFamily="34" charset="0"/>
                          <a:cs typeface="Calibri" panose="020F0502020204030204" pitchFamily="34" charset="0"/>
                        </a:rPr>
                        <a:t>la fiche</a:t>
                      </a:r>
                      <a:endParaRPr lang="fr-FR" sz="1400" dirty="0">
                        <a:latin typeface="Calibri" panose="020F0502020204030204" pitchFamily="34" charset="0"/>
                        <a:cs typeface="Calibri" panose="020F0502020204030204" pitchFamily="34" charset="0"/>
                      </a:endParaRPr>
                    </a:p>
                  </a:txBody>
                  <a:tcPr anchor="ctr"/>
                </a:tc>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 xmlns:a16="http://schemas.microsoft.com/office/drawing/2014/main" val="10000"/>
                  </a:ext>
                </a:extLst>
              </a:tr>
              <a:tr h="343400">
                <a:tc>
                  <a:txBody>
                    <a:bodyPr/>
                    <a:lstStyle/>
                    <a:p>
                      <a:pPr algn="ctr"/>
                      <a:r>
                        <a:rPr lang="fr-FR" sz="1200" dirty="0">
                          <a:latin typeface="Calibri" panose="020F0502020204030204" pitchFamily="34" charset="0"/>
                          <a:cs typeface="Calibri" panose="020F0502020204030204" pitchFamily="34" charset="0"/>
                        </a:rPr>
                        <a:t>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Images chaîne alimentaire (pour impression</a:t>
                      </a:r>
                      <a:r>
                        <a:rPr lang="fr-FR" sz="1200" baseline="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16</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1"/>
                  </a:ext>
                </a:extLst>
              </a:tr>
              <a:tr h="343400">
                <a:tc>
                  <a:txBody>
                    <a:bodyPr/>
                    <a:lstStyle/>
                    <a:p>
                      <a:pPr algn="ctr"/>
                      <a:r>
                        <a:rPr lang="fr-FR" sz="1200" dirty="0">
                          <a:latin typeface="Calibri" panose="020F0502020204030204" pitchFamily="34" charset="0"/>
                          <a:cs typeface="Calibri" panose="020F0502020204030204" pitchFamily="34" charset="0"/>
                        </a:rPr>
                        <a:t>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Les vers à compost</a:t>
                      </a:r>
                    </a:p>
                  </a:txBody>
                  <a:tcPr anchor="ctr"/>
                </a:tc>
                <a:tc>
                  <a:txBody>
                    <a:bodyPr/>
                    <a:lstStyle/>
                    <a:p>
                      <a:pPr algn="ctr"/>
                      <a:r>
                        <a:rPr lang="fr-FR" sz="1200" dirty="0" smtClean="0">
                          <a:latin typeface="Calibri" panose="020F0502020204030204" pitchFamily="34" charset="0"/>
                          <a:cs typeface="Calibri" panose="020F0502020204030204" pitchFamily="34" charset="0"/>
                        </a:rPr>
                        <a:t>17</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2"/>
                  </a:ext>
                </a:extLst>
              </a:tr>
              <a:tr h="343400">
                <a:tc>
                  <a:txBody>
                    <a:bodyPr/>
                    <a:lstStyle/>
                    <a:p>
                      <a:pPr algn="ctr"/>
                      <a:r>
                        <a:rPr lang="fr-FR" sz="1200" dirty="0">
                          <a:latin typeface="Calibri" panose="020F0502020204030204" pitchFamily="34" charset="0"/>
                          <a:cs typeface="Calibri" panose="020F0502020204030204" pitchFamily="34" charset="0"/>
                        </a:rPr>
                        <a:t>3</a:t>
                      </a:r>
                    </a:p>
                  </a:txBody>
                  <a:tcPr anchor="ctr"/>
                </a:tc>
                <a:tc>
                  <a:txBody>
                    <a:bodyPr/>
                    <a:lstStyle/>
                    <a:p>
                      <a:pPr algn="l"/>
                      <a:r>
                        <a:rPr lang="fr-FR" sz="1200" dirty="0">
                          <a:latin typeface="Calibri" panose="020F0502020204030204" pitchFamily="34" charset="0"/>
                          <a:cs typeface="Calibri" panose="020F0502020204030204" pitchFamily="34" charset="0"/>
                        </a:rPr>
                        <a:t>Le</a:t>
                      </a:r>
                      <a:r>
                        <a:rPr lang="fr-FR" sz="1200" baseline="0" dirty="0">
                          <a:latin typeface="Calibri" panose="020F0502020204030204" pitchFamily="34" charset="0"/>
                          <a:cs typeface="Calibri" panose="020F0502020204030204" pitchFamily="34" charset="0"/>
                        </a:rPr>
                        <a:t> </a:t>
                      </a:r>
                      <a:r>
                        <a:rPr lang="fr-FR" sz="1200" baseline="0" dirty="0" err="1">
                          <a:latin typeface="Calibri" panose="020F0502020204030204" pitchFamily="34" charset="0"/>
                          <a:cs typeface="Calibri" panose="020F0502020204030204" pitchFamily="34" charset="0"/>
                        </a:rPr>
                        <a:t>l</a:t>
                      </a:r>
                      <a:r>
                        <a:rPr lang="fr-FR" sz="1200" dirty="0" err="1">
                          <a:latin typeface="Calibri" panose="020F0502020204030204" pitchFamily="34" charset="0"/>
                          <a:cs typeface="Calibri" panose="020F0502020204030204" pitchFamily="34" charset="0"/>
                        </a:rPr>
                        <a:t>ombricompostage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18</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3"/>
                  </a:ext>
                </a:extLst>
              </a:tr>
              <a:tr h="343400">
                <a:tc>
                  <a:txBody>
                    <a:bodyPr/>
                    <a:lstStyle/>
                    <a:p>
                      <a:pPr algn="ctr"/>
                      <a:r>
                        <a:rPr lang="fr-FR" sz="1200" dirty="0">
                          <a:latin typeface="Calibri" panose="020F0502020204030204" pitchFamily="34" charset="0"/>
                          <a:cs typeface="Calibri" panose="020F0502020204030204" pitchFamily="34" charset="0"/>
                        </a:rPr>
                        <a:t>4</a:t>
                      </a:r>
                    </a:p>
                  </a:txBody>
                  <a:tcPr anchor="ctr"/>
                </a:tc>
                <a:tc>
                  <a:txBody>
                    <a:bodyPr/>
                    <a:lstStyle/>
                    <a:p>
                      <a:pPr algn="l"/>
                      <a:r>
                        <a:rPr lang="fr-CA" sz="1200" dirty="0">
                          <a:latin typeface="Calibri" panose="020F0502020204030204" pitchFamily="34" charset="0"/>
                          <a:cs typeface="Calibri" panose="020F0502020204030204" pitchFamily="34" charset="0"/>
                        </a:rPr>
                        <a:t>Quoi donner aux vers</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19</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626203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Image 25"/>
          <p:cNvPicPr/>
          <p:nvPr>
            <p:custDataLst>
              <p:tags r:id="rId1"/>
            </p:custDataLst>
          </p:nvPr>
        </p:nvPicPr>
        <p:blipFill>
          <a:blip r:embed="rId64" cstate="screen">
            <a:extLst>
              <a:ext uri="{28A0092B-C50C-407E-A947-70E740481C1C}">
                <a14:useLocalDpi xmlns="" xmlns:a14="http://schemas.microsoft.com/office/drawing/2010/main"/>
              </a:ext>
            </a:extLst>
          </a:blip>
          <a:stretch>
            <a:fillRect/>
          </a:stretch>
        </p:blipFill>
        <p:spPr>
          <a:xfrm>
            <a:off x="2015971" y="75537"/>
            <a:ext cx="889949"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 26"/>
          <p:cNvPicPr/>
          <p:nvPr>
            <p:custDataLst>
              <p:tags r:id="rId2"/>
            </p:custDataLst>
          </p:nvPr>
        </p:nvPicPr>
        <p:blipFill>
          <a:blip r:embed="rId65" cstate="screen">
            <a:extLst>
              <a:ext uri="{28A0092B-C50C-407E-A947-70E740481C1C}">
                <a14:useLocalDpi xmlns="" xmlns:a14="http://schemas.microsoft.com/office/drawing/2010/main"/>
              </a:ext>
            </a:extLst>
          </a:blip>
          <a:stretch>
            <a:fillRect/>
          </a:stretch>
        </p:blipFill>
        <p:spPr>
          <a:xfrm>
            <a:off x="1050379" y="74543"/>
            <a:ext cx="889949" cy="872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Espace réservé du contenu 30"/>
          <p:cNvPicPr>
            <a:picLocks noGrp="1"/>
          </p:cNvPicPr>
          <p:nvPr>
            <p:ph sz="half" idx="1"/>
            <p:custDataLst>
              <p:tags r:id="rId3"/>
            </p:custDataLst>
          </p:nvPr>
        </p:nvPicPr>
        <p:blipFill>
          <a:blip r:embed="rId66" cstate="screen">
            <a:extLst>
              <a:ext uri="{28A0092B-C50C-407E-A947-70E740481C1C}">
                <a14:useLocalDpi xmlns="" xmlns:a14="http://schemas.microsoft.com/office/drawing/2010/main"/>
              </a:ext>
            </a:extLst>
          </a:blip>
          <a:stretch>
            <a:fillRect/>
          </a:stretch>
        </p:blipFill>
        <p:spPr>
          <a:xfrm>
            <a:off x="28586" y="74230"/>
            <a:ext cx="946387" cy="87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 29"/>
          <p:cNvPicPr/>
          <p:nvPr>
            <p:custDataLst>
              <p:tags r:id="rId4"/>
            </p:custDataLst>
          </p:nvPr>
        </p:nvPicPr>
        <p:blipFill>
          <a:blip r:embed="rId67" cstate="screen">
            <a:extLst>
              <a:ext uri="{28A0092B-C50C-407E-A947-70E740481C1C}">
                <a14:useLocalDpi xmlns="" xmlns:a14="http://schemas.microsoft.com/office/drawing/2010/main"/>
              </a:ext>
            </a:extLst>
          </a:blip>
          <a:stretch>
            <a:fillRect/>
          </a:stretch>
        </p:blipFill>
        <p:spPr>
          <a:xfrm>
            <a:off x="1050378" y="1022685"/>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Image 30"/>
          <p:cNvPicPr/>
          <p:nvPr>
            <p:custDataLst>
              <p:tags r:id="rId5"/>
            </p:custDataLst>
          </p:nvPr>
        </p:nvPicPr>
        <p:blipFill>
          <a:blip r:embed="rId68" cstate="screen">
            <a:extLst>
              <a:ext uri="{28A0092B-C50C-407E-A947-70E740481C1C}">
                <a14:useLocalDpi xmlns="" xmlns:a14="http://schemas.microsoft.com/office/drawing/2010/main"/>
              </a:ext>
            </a:extLst>
          </a:blip>
          <a:stretch>
            <a:fillRect/>
          </a:stretch>
        </p:blipFill>
        <p:spPr>
          <a:xfrm>
            <a:off x="1987751" y="1017922"/>
            <a:ext cx="918169" cy="940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Image 31"/>
          <p:cNvPicPr/>
          <p:nvPr>
            <p:custDataLst>
              <p:tags r:id="rId6"/>
            </p:custDataLst>
          </p:nvPr>
        </p:nvPicPr>
        <p:blipFill>
          <a:blip r:embed="rId69" cstate="screen">
            <a:extLst>
              <a:ext uri="{28A0092B-C50C-407E-A947-70E740481C1C}">
                <a14:useLocalDpi xmlns="" xmlns:a14="http://schemas.microsoft.com/office/drawing/2010/main"/>
              </a:ext>
            </a:extLst>
          </a:blip>
          <a:stretch>
            <a:fillRect/>
          </a:stretch>
        </p:blipFill>
        <p:spPr>
          <a:xfrm>
            <a:off x="31245" y="1022685"/>
            <a:ext cx="943728" cy="94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age 32"/>
          <p:cNvPicPr/>
          <p:nvPr>
            <p:custDataLst>
              <p:tags r:id="rId7"/>
            </p:custDataLst>
          </p:nvPr>
        </p:nvPicPr>
        <p:blipFill>
          <a:blip r:embed="rId70" cstate="screen">
            <a:extLst>
              <a:ext uri="{28A0092B-C50C-407E-A947-70E740481C1C}">
                <a14:useLocalDpi xmlns="" xmlns:a14="http://schemas.microsoft.com/office/drawing/2010/main"/>
              </a:ext>
            </a:extLst>
          </a:blip>
          <a:stretch>
            <a:fillRect/>
          </a:stretch>
        </p:blipFill>
        <p:spPr>
          <a:xfrm>
            <a:off x="35969" y="2048815"/>
            <a:ext cx="939004" cy="978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Image 33"/>
          <p:cNvPicPr/>
          <p:nvPr>
            <p:custDataLst>
              <p:tags r:id="rId8"/>
            </p:custDataLst>
          </p:nvPr>
        </p:nvPicPr>
        <p:blipFill>
          <a:blip r:embed="rId71" cstate="screen">
            <a:extLst>
              <a:ext uri="{28A0092B-C50C-407E-A947-70E740481C1C}">
                <a14:useLocalDpi xmlns="" xmlns:a14="http://schemas.microsoft.com/office/drawing/2010/main"/>
              </a:ext>
            </a:extLst>
          </a:blip>
          <a:stretch>
            <a:fillRect/>
          </a:stretch>
        </p:blipFill>
        <p:spPr>
          <a:xfrm>
            <a:off x="1050379" y="2034526"/>
            <a:ext cx="889948" cy="99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Image 34"/>
          <p:cNvPicPr/>
          <p:nvPr>
            <p:custDataLst>
              <p:tags r:id="rId9"/>
            </p:custDataLst>
          </p:nvPr>
        </p:nvPicPr>
        <p:blipFill>
          <a:blip r:embed="rId72" cstate="screen">
            <a:extLst>
              <a:ext uri="{28A0092B-C50C-407E-A947-70E740481C1C}">
                <a14:useLocalDpi xmlns="" xmlns:a14="http://schemas.microsoft.com/office/drawing/2010/main"/>
              </a:ext>
            </a:extLst>
          </a:blip>
          <a:stretch>
            <a:fillRect/>
          </a:stretch>
        </p:blipFill>
        <p:spPr>
          <a:xfrm>
            <a:off x="2015950" y="2033255"/>
            <a:ext cx="889969" cy="9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Image 35"/>
          <p:cNvPicPr/>
          <p:nvPr>
            <p:custDataLst>
              <p:tags r:id="rId10"/>
            </p:custDataLst>
          </p:nvPr>
        </p:nvPicPr>
        <p:blipFill>
          <a:blip r:embed="rId73" cstate="screen">
            <a:extLst>
              <a:ext uri="{28A0092B-C50C-407E-A947-70E740481C1C}">
                <a14:useLocalDpi xmlns="" xmlns:a14="http://schemas.microsoft.com/office/drawing/2010/main"/>
              </a:ext>
            </a:extLst>
          </a:blip>
          <a:stretch>
            <a:fillRect/>
          </a:stretch>
        </p:blipFill>
        <p:spPr>
          <a:xfrm>
            <a:off x="34879" y="3102458"/>
            <a:ext cx="940094"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 36"/>
          <p:cNvPicPr/>
          <p:nvPr>
            <p:custDataLst>
              <p:tags r:id="rId11"/>
            </p:custDataLst>
          </p:nvPr>
        </p:nvPicPr>
        <p:blipFill rotWithShape="1">
          <a:blip r:embed="rId74" cstate="screen">
            <a:extLst>
              <a:ext uri="{28A0092B-C50C-407E-A947-70E740481C1C}">
                <a14:useLocalDpi xmlns="" xmlns:a14="http://schemas.microsoft.com/office/drawing/2010/main"/>
              </a:ext>
            </a:extLst>
          </a:blip>
          <a:srcRect/>
          <a:stretch/>
        </p:blipFill>
        <p:spPr>
          <a:xfrm>
            <a:off x="1053848" y="3102459"/>
            <a:ext cx="891252"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 37"/>
          <p:cNvPicPr/>
          <p:nvPr>
            <p:custDataLst>
              <p:tags r:id="rId12"/>
            </p:custDataLst>
          </p:nvPr>
        </p:nvPicPr>
        <p:blipFill>
          <a:blip r:embed="rId75" cstate="screen">
            <a:extLst>
              <a:ext uri="{28A0092B-C50C-407E-A947-70E740481C1C}">
                <a14:useLocalDpi xmlns="" xmlns:a14="http://schemas.microsoft.com/office/drawing/2010/main"/>
              </a:ext>
            </a:extLst>
          </a:blip>
          <a:stretch>
            <a:fillRect/>
          </a:stretch>
        </p:blipFill>
        <p:spPr>
          <a:xfrm>
            <a:off x="2020734" y="3102459"/>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 38"/>
          <p:cNvPicPr/>
          <p:nvPr>
            <p:custDataLst>
              <p:tags r:id="rId13"/>
            </p:custDataLst>
          </p:nvPr>
        </p:nvPicPr>
        <p:blipFill>
          <a:blip r:embed="rId76" cstate="screen">
            <a:extLst>
              <a:ext uri="{28A0092B-C50C-407E-A947-70E740481C1C}">
                <a14:useLocalDpi xmlns="" xmlns:a14="http://schemas.microsoft.com/office/drawing/2010/main"/>
              </a:ext>
            </a:extLst>
          </a:blip>
          <a:stretch>
            <a:fillRect/>
          </a:stretch>
        </p:blipFill>
        <p:spPr>
          <a:xfrm>
            <a:off x="2001682" y="4112357"/>
            <a:ext cx="909001" cy="90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 39"/>
          <p:cNvPicPr/>
          <p:nvPr>
            <p:custDataLst>
              <p:tags r:id="rId14"/>
            </p:custDataLst>
          </p:nvPr>
        </p:nvPicPr>
        <p:blipFill>
          <a:blip r:embed="rId77" cstate="screen">
            <a:extLst>
              <a:ext uri="{28A0092B-C50C-407E-A947-70E740481C1C}">
                <a14:useLocalDpi xmlns="" xmlns:a14="http://schemas.microsoft.com/office/drawing/2010/main"/>
              </a:ext>
            </a:extLst>
          </a:blip>
          <a:stretch>
            <a:fillRect/>
          </a:stretch>
        </p:blipFill>
        <p:spPr>
          <a:xfrm>
            <a:off x="39519" y="4115507"/>
            <a:ext cx="93545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 40"/>
          <p:cNvPicPr/>
          <p:nvPr>
            <p:custDataLst>
              <p:tags r:id="rId15"/>
            </p:custDataLst>
          </p:nvPr>
        </p:nvPicPr>
        <p:blipFill>
          <a:blip r:embed="rId78" cstate="screen">
            <a:extLst>
              <a:ext uri="{28A0092B-C50C-407E-A947-70E740481C1C}">
                <a14:useLocalDpi xmlns="" xmlns:a14="http://schemas.microsoft.com/office/drawing/2010/main"/>
              </a:ext>
            </a:extLst>
          </a:blip>
          <a:stretch>
            <a:fillRect/>
          </a:stretch>
        </p:blipFill>
        <p:spPr>
          <a:xfrm>
            <a:off x="1052015" y="4115507"/>
            <a:ext cx="87402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 48"/>
          <p:cNvPicPr/>
          <p:nvPr>
            <p:custDataLst>
              <p:tags r:id="rId16"/>
            </p:custDataLst>
          </p:nvPr>
        </p:nvPicPr>
        <p:blipFill>
          <a:blip r:embed="rId64" cstate="screen">
            <a:extLst>
              <a:ext uri="{28A0092B-C50C-407E-A947-70E740481C1C}">
                <a14:useLocalDpi xmlns="" xmlns:a14="http://schemas.microsoft.com/office/drawing/2010/main"/>
              </a:ext>
            </a:extLst>
          </a:blip>
          <a:stretch>
            <a:fillRect/>
          </a:stretch>
        </p:blipFill>
        <p:spPr>
          <a:xfrm>
            <a:off x="4964733" y="77744"/>
            <a:ext cx="889949"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Image 49"/>
          <p:cNvPicPr/>
          <p:nvPr>
            <p:custDataLst>
              <p:tags r:id="rId17"/>
            </p:custDataLst>
          </p:nvPr>
        </p:nvPicPr>
        <p:blipFill>
          <a:blip r:embed="rId65" cstate="screen">
            <a:extLst>
              <a:ext uri="{28A0092B-C50C-407E-A947-70E740481C1C}">
                <a14:useLocalDpi xmlns="" xmlns:a14="http://schemas.microsoft.com/office/drawing/2010/main"/>
              </a:ext>
            </a:extLst>
          </a:blip>
          <a:stretch>
            <a:fillRect/>
          </a:stretch>
        </p:blipFill>
        <p:spPr>
          <a:xfrm>
            <a:off x="3999141" y="76750"/>
            <a:ext cx="889949" cy="872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Espace réservé du contenu 30"/>
          <p:cNvPicPr>
            <a:picLocks noGrp="1"/>
          </p:cNvPicPr>
          <p:nvPr>
            <p:ph sz="half" idx="1"/>
            <p:custDataLst>
              <p:tags r:id="rId18"/>
            </p:custDataLst>
          </p:nvPr>
        </p:nvPicPr>
        <p:blipFill>
          <a:blip r:embed="rId66" cstate="screen">
            <a:extLst>
              <a:ext uri="{28A0092B-C50C-407E-A947-70E740481C1C}">
                <a14:useLocalDpi xmlns="" xmlns:a14="http://schemas.microsoft.com/office/drawing/2010/main"/>
              </a:ext>
            </a:extLst>
          </a:blip>
          <a:stretch>
            <a:fillRect/>
          </a:stretch>
        </p:blipFill>
        <p:spPr>
          <a:xfrm>
            <a:off x="2977348" y="76437"/>
            <a:ext cx="946387" cy="87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Image 51"/>
          <p:cNvPicPr/>
          <p:nvPr>
            <p:custDataLst>
              <p:tags r:id="rId19"/>
            </p:custDataLst>
          </p:nvPr>
        </p:nvPicPr>
        <p:blipFill>
          <a:blip r:embed="rId67" cstate="screen">
            <a:extLst>
              <a:ext uri="{28A0092B-C50C-407E-A947-70E740481C1C}">
                <a14:useLocalDpi xmlns="" xmlns:a14="http://schemas.microsoft.com/office/drawing/2010/main"/>
              </a:ext>
            </a:extLst>
          </a:blip>
          <a:stretch>
            <a:fillRect/>
          </a:stretch>
        </p:blipFill>
        <p:spPr>
          <a:xfrm>
            <a:off x="3999140" y="1024892"/>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Image 52"/>
          <p:cNvPicPr/>
          <p:nvPr>
            <p:custDataLst>
              <p:tags r:id="rId20"/>
            </p:custDataLst>
          </p:nvPr>
        </p:nvPicPr>
        <p:blipFill>
          <a:blip r:embed="rId68" cstate="screen">
            <a:extLst>
              <a:ext uri="{28A0092B-C50C-407E-A947-70E740481C1C}">
                <a14:useLocalDpi xmlns="" xmlns:a14="http://schemas.microsoft.com/office/drawing/2010/main"/>
              </a:ext>
            </a:extLst>
          </a:blip>
          <a:stretch>
            <a:fillRect/>
          </a:stretch>
        </p:blipFill>
        <p:spPr>
          <a:xfrm>
            <a:off x="4936513" y="1020129"/>
            <a:ext cx="918169" cy="940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Image 53"/>
          <p:cNvPicPr/>
          <p:nvPr>
            <p:custDataLst>
              <p:tags r:id="rId21"/>
            </p:custDataLst>
          </p:nvPr>
        </p:nvPicPr>
        <p:blipFill>
          <a:blip r:embed="rId69" cstate="screen">
            <a:extLst>
              <a:ext uri="{28A0092B-C50C-407E-A947-70E740481C1C}">
                <a14:useLocalDpi xmlns="" xmlns:a14="http://schemas.microsoft.com/office/drawing/2010/main"/>
              </a:ext>
            </a:extLst>
          </a:blip>
          <a:stretch>
            <a:fillRect/>
          </a:stretch>
        </p:blipFill>
        <p:spPr>
          <a:xfrm>
            <a:off x="2980007" y="1024892"/>
            <a:ext cx="943728" cy="94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Image 54"/>
          <p:cNvPicPr/>
          <p:nvPr>
            <p:custDataLst>
              <p:tags r:id="rId22"/>
            </p:custDataLst>
          </p:nvPr>
        </p:nvPicPr>
        <p:blipFill>
          <a:blip r:embed="rId79" cstate="screen">
            <a:extLst>
              <a:ext uri="{28A0092B-C50C-407E-A947-70E740481C1C}">
                <a14:useLocalDpi xmlns="" xmlns:a14="http://schemas.microsoft.com/office/drawing/2010/main"/>
              </a:ext>
            </a:extLst>
          </a:blip>
          <a:stretch>
            <a:fillRect/>
          </a:stretch>
        </p:blipFill>
        <p:spPr>
          <a:xfrm>
            <a:off x="2977348" y="2048815"/>
            <a:ext cx="946387" cy="980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Image 55"/>
          <p:cNvPicPr/>
          <p:nvPr>
            <p:custDataLst>
              <p:tags r:id="rId23"/>
            </p:custDataLst>
          </p:nvPr>
        </p:nvPicPr>
        <p:blipFill>
          <a:blip r:embed="rId71" cstate="screen">
            <a:extLst>
              <a:ext uri="{28A0092B-C50C-407E-A947-70E740481C1C}">
                <a14:useLocalDpi xmlns="" xmlns:a14="http://schemas.microsoft.com/office/drawing/2010/main"/>
              </a:ext>
            </a:extLst>
          </a:blip>
          <a:stretch>
            <a:fillRect/>
          </a:stretch>
        </p:blipFill>
        <p:spPr>
          <a:xfrm>
            <a:off x="3999141" y="2036733"/>
            <a:ext cx="889948" cy="99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Image 56"/>
          <p:cNvPicPr/>
          <p:nvPr>
            <p:custDataLst>
              <p:tags r:id="rId24"/>
            </p:custDataLst>
          </p:nvPr>
        </p:nvPicPr>
        <p:blipFill>
          <a:blip r:embed="rId72" cstate="screen">
            <a:extLst>
              <a:ext uri="{28A0092B-C50C-407E-A947-70E740481C1C}">
                <a14:useLocalDpi xmlns="" xmlns:a14="http://schemas.microsoft.com/office/drawing/2010/main"/>
              </a:ext>
            </a:extLst>
          </a:blip>
          <a:stretch>
            <a:fillRect/>
          </a:stretch>
        </p:blipFill>
        <p:spPr>
          <a:xfrm>
            <a:off x="4964712" y="2035462"/>
            <a:ext cx="889969" cy="9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8" name="Image 57"/>
          <p:cNvPicPr/>
          <p:nvPr>
            <p:custDataLst>
              <p:tags r:id="rId25"/>
            </p:custDataLst>
          </p:nvPr>
        </p:nvPicPr>
        <p:blipFill>
          <a:blip r:embed="rId73" cstate="screen">
            <a:extLst>
              <a:ext uri="{28A0092B-C50C-407E-A947-70E740481C1C}">
                <a14:useLocalDpi xmlns="" xmlns:a14="http://schemas.microsoft.com/office/drawing/2010/main"/>
              </a:ext>
            </a:extLst>
          </a:blip>
          <a:stretch>
            <a:fillRect/>
          </a:stretch>
        </p:blipFill>
        <p:spPr>
          <a:xfrm>
            <a:off x="2983641" y="3104665"/>
            <a:ext cx="940094"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9" name="Image 58"/>
          <p:cNvPicPr/>
          <p:nvPr>
            <p:custDataLst>
              <p:tags r:id="rId26"/>
            </p:custDataLst>
          </p:nvPr>
        </p:nvPicPr>
        <p:blipFill rotWithShape="1">
          <a:blip r:embed="rId74" cstate="screen">
            <a:extLst>
              <a:ext uri="{28A0092B-C50C-407E-A947-70E740481C1C}">
                <a14:useLocalDpi xmlns="" xmlns:a14="http://schemas.microsoft.com/office/drawing/2010/main"/>
              </a:ext>
            </a:extLst>
          </a:blip>
          <a:srcRect/>
          <a:stretch/>
        </p:blipFill>
        <p:spPr>
          <a:xfrm>
            <a:off x="4002610" y="3104666"/>
            <a:ext cx="891252"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0" name="Image 59"/>
          <p:cNvPicPr/>
          <p:nvPr>
            <p:custDataLst>
              <p:tags r:id="rId27"/>
            </p:custDataLst>
          </p:nvPr>
        </p:nvPicPr>
        <p:blipFill>
          <a:blip r:embed="rId75" cstate="screen">
            <a:extLst>
              <a:ext uri="{28A0092B-C50C-407E-A947-70E740481C1C}">
                <a14:useLocalDpi xmlns="" xmlns:a14="http://schemas.microsoft.com/office/drawing/2010/main"/>
              </a:ext>
            </a:extLst>
          </a:blip>
          <a:stretch>
            <a:fillRect/>
          </a:stretch>
        </p:blipFill>
        <p:spPr>
          <a:xfrm>
            <a:off x="4969496" y="3104666"/>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 name="Image 60"/>
          <p:cNvPicPr/>
          <p:nvPr>
            <p:custDataLst>
              <p:tags r:id="rId28"/>
            </p:custDataLst>
          </p:nvPr>
        </p:nvPicPr>
        <p:blipFill>
          <a:blip r:embed="rId76" cstate="screen">
            <a:extLst>
              <a:ext uri="{28A0092B-C50C-407E-A947-70E740481C1C}">
                <a14:useLocalDpi xmlns="" xmlns:a14="http://schemas.microsoft.com/office/drawing/2010/main"/>
              </a:ext>
            </a:extLst>
          </a:blip>
          <a:stretch>
            <a:fillRect/>
          </a:stretch>
        </p:blipFill>
        <p:spPr>
          <a:xfrm>
            <a:off x="4950444" y="4114564"/>
            <a:ext cx="909001" cy="90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2" name="Image 61"/>
          <p:cNvPicPr/>
          <p:nvPr>
            <p:custDataLst>
              <p:tags r:id="rId29"/>
            </p:custDataLst>
          </p:nvPr>
        </p:nvPicPr>
        <p:blipFill>
          <a:blip r:embed="rId77" cstate="screen">
            <a:extLst>
              <a:ext uri="{28A0092B-C50C-407E-A947-70E740481C1C}">
                <a14:useLocalDpi xmlns="" xmlns:a14="http://schemas.microsoft.com/office/drawing/2010/main"/>
              </a:ext>
            </a:extLst>
          </a:blip>
          <a:stretch>
            <a:fillRect/>
          </a:stretch>
        </p:blipFill>
        <p:spPr>
          <a:xfrm>
            <a:off x="2988281" y="4117714"/>
            <a:ext cx="93545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3" name="Image 62"/>
          <p:cNvPicPr/>
          <p:nvPr>
            <p:custDataLst>
              <p:tags r:id="rId30"/>
            </p:custDataLst>
          </p:nvPr>
        </p:nvPicPr>
        <p:blipFill>
          <a:blip r:embed="rId78" cstate="screen">
            <a:extLst>
              <a:ext uri="{28A0092B-C50C-407E-A947-70E740481C1C}">
                <a14:useLocalDpi xmlns="" xmlns:a14="http://schemas.microsoft.com/office/drawing/2010/main"/>
              </a:ext>
            </a:extLst>
          </a:blip>
          <a:stretch>
            <a:fillRect/>
          </a:stretch>
        </p:blipFill>
        <p:spPr>
          <a:xfrm>
            <a:off x="4000777" y="4117714"/>
            <a:ext cx="87402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4" name="Image 63"/>
          <p:cNvPicPr/>
          <p:nvPr>
            <p:custDataLst>
              <p:tags r:id="rId31"/>
            </p:custDataLst>
          </p:nvPr>
        </p:nvPicPr>
        <p:blipFill>
          <a:blip r:embed="rId67" cstate="screen">
            <a:extLst>
              <a:ext uri="{28A0092B-C50C-407E-A947-70E740481C1C}">
                <a14:useLocalDpi xmlns="" xmlns:a14="http://schemas.microsoft.com/office/drawing/2010/main"/>
              </a:ext>
            </a:extLst>
          </a:blip>
          <a:stretch>
            <a:fillRect/>
          </a:stretch>
        </p:blipFill>
        <p:spPr>
          <a:xfrm>
            <a:off x="1058267" y="5090671"/>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5" name="Image 64"/>
          <p:cNvPicPr/>
          <p:nvPr>
            <p:custDataLst>
              <p:tags r:id="rId32"/>
            </p:custDataLst>
          </p:nvPr>
        </p:nvPicPr>
        <p:blipFill>
          <a:blip r:embed="rId68" cstate="screen">
            <a:extLst>
              <a:ext uri="{28A0092B-C50C-407E-A947-70E740481C1C}">
                <a14:useLocalDpi xmlns="" xmlns:a14="http://schemas.microsoft.com/office/drawing/2010/main"/>
              </a:ext>
            </a:extLst>
          </a:blip>
          <a:stretch>
            <a:fillRect/>
          </a:stretch>
        </p:blipFill>
        <p:spPr>
          <a:xfrm>
            <a:off x="1995640" y="5085908"/>
            <a:ext cx="918169" cy="940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6" name="Image 65"/>
          <p:cNvPicPr/>
          <p:nvPr>
            <p:custDataLst>
              <p:tags r:id="rId33"/>
            </p:custDataLst>
          </p:nvPr>
        </p:nvPicPr>
        <p:blipFill>
          <a:blip r:embed="rId69" cstate="screen">
            <a:extLst>
              <a:ext uri="{28A0092B-C50C-407E-A947-70E740481C1C}">
                <a14:useLocalDpi xmlns="" xmlns:a14="http://schemas.microsoft.com/office/drawing/2010/main"/>
              </a:ext>
            </a:extLst>
          </a:blip>
          <a:stretch>
            <a:fillRect/>
          </a:stretch>
        </p:blipFill>
        <p:spPr>
          <a:xfrm>
            <a:off x="39134" y="5090671"/>
            <a:ext cx="943728" cy="94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7" name="Image 66"/>
          <p:cNvPicPr/>
          <p:nvPr>
            <p:custDataLst>
              <p:tags r:id="rId34"/>
            </p:custDataLst>
          </p:nvPr>
        </p:nvPicPr>
        <p:blipFill>
          <a:blip r:embed="rId70" cstate="screen">
            <a:extLst>
              <a:ext uri="{28A0092B-C50C-407E-A947-70E740481C1C}">
                <a14:useLocalDpi xmlns="" xmlns:a14="http://schemas.microsoft.com/office/drawing/2010/main"/>
              </a:ext>
            </a:extLst>
          </a:blip>
          <a:stretch>
            <a:fillRect/>
          </a:stretch>
        </p:blipFill>
        <p:spPr>
          <a:xfrm>
            <a:off x="43858" y="6116801"/>
            <a:ext cx="939004" cy="978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8" name="Image 67"/>
          <p:cNvPicPr/>
          <p:nvPr>
            <p:custDataLst>
              <p:tags r:id="rId35"/>
            </p:custDataLst>
          </p:nvPr>
        </p:nvPicPr>
        <p:blipFill>
          <a:blip r:embed="rId71" cstate="screen">
            <a:extLst>
              <a:ext uri="{28A0092B-C50C-407E-A947-70E740481C1C}">
                <a14:useLocalDpi xmlns="" xmlns:a14="http://schemas.microsoft.com/office/drawing/2010/main"/>
              </a:ext>
            </a:extLst>
          </a:blip>
          <a:stretch>
            <a:fillRect/>
          </a:stretch>
        </p:blipFill>
        <p:spPr>
          <a:xfrm>
            <a:off x="1058268" y="6102512"/>
            <a:ext cx="889948" cy="99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9" name="Image 68"/>
          <p:cNvPicPr/>
          <p:nvPr>
            <p:custDataLst>
              <p:tags r:id="rId36"/>
            </p:custDataLst>
          </p:nvPr>
        </p:nvPicPr>
        <p:blipFill>
          <a:blip r:embed="rId72" cstate="screen">
            <a:extLst>
              <a:ext uri="{28A0092B-C50C-407E-A947-70E740481C1C}">
                <a14:useLocalDpi xmlns="" xmlns:a14="http://schemas.microsoft.com/office/drawing/2010/main"/>
              </a:ext>
            </a:extLst>
          </a:blip>
          <a:stretch>
            <a:fillRect/>
          </a:stretch>
        </p:blipFill>
        <p:spPr>
          <a:xfrm>
            <a:off x="2023839" y="6101241"/>
            <a:ext cx="889969" cy="9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0" name="Image 69"/>
          <p:cNvPicPr/>
          <p:nvPr>
            <p:custDataLst>
              <p:tags r:id="rId37"/>
            </p:custDataLst>
          </p:nvPr>
        </p:nvPicPr>
        <p:blipFill>
          <a:blip r:embed="rId73" cstate="screen">
            <a:extLst>
              <a:ext uri="{28A0092B-C50C-407E-A947-70E740481C1C}">
                <a14:useLocalDpi xmlns="" xmlns:a14="http://schemas.microsoft.com/office/drawing/2010/main"/>
              </a:ext>
            </a:extLst>
          </a:blip>
          <a:stretch>
            <a:fillRect/>
          </a:stretch>
        </p:blipFill>
        <p:spPr>
          <a:xfrm>
            <a:off x="42768" y="7170444"/>
            <a:ext cx="940094"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 name="Image 70"/>
          <p:cNvPicPr/>
          <p:nvPr>
            <p:custDataLst>
              <p:tags r:id="rId38"/>
            </p:custDataLst>
          </p:nvPr>
        </p:nvPicPr>
        <p:blipFill rotWithShape="1">
          <a:blip r:embed="rId74" cstate="screen">
            <a:extLst>
              <a:ext uri="{28A0092B-C50C-407E-A947-70E740481C1C}">
                <a14:useLocalDpi xmlns="" xmlns:a14="http://schemas.microsoft.com/office/drawing/2010/main"/>
              </a:ext>
            </a:extLst>
          </a:blip>
          <a:srcRect/>
          <a:stretch/>
        </p:blipFill>
        <p:spPr>
          <a:xfrm>
            <a:off x="1061737" y="7170445"/>
            <a:ext cx="891252"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2" name="Image 71"/>
          <p:cNvPicPr/>
          <p:nvPr>
            <p:custDataLst>
              <p:tags r:id="rId39"/>
            </p:custDataLst>
          </p:nvPr>
        </p:nvPicPr>
        <p:blipFill>
          <a:blip r:embed="rId75" cstate="screen">
            <a:extLst>
              <a:ext uri="{28A0092B-C50C-407E-A947-70E740481C1C}">
                <a14:useLocalDpi xmlns="" xmlns:a14="http://schemas.microsoft.com/office/drawing/2010/main"/>
              </a:ext>
            </a:extLst>
          </a:blip>
          <a:stretch>
            <a:fillRect/>
          </a:stretch>
        </p:blipFill>
        <p:spPr>
          <a:xfrm>
            <a:off x="2028623" y="7170445"/>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3" name="Image 72"/>
          <p:cNvPicPr/>
          <p:nvPr>
            <p:custDataLst>
              <p:tags r:id="rId40"/>
            </p:custDataLst>
          </p:nvPr>
        </p:nvPicPr>
        <p:blipFill>
          <a:blip r:embed="rId76" cstate="screen">
            <a:extLst>
              <a:ext uri="{28A0092B-C50C-407E-A947-70E740481C1C}">
                <a14:useLocalDpi xmlns="" xmlns:a14="http://schemas.microsoft.com/office/drawing/2010/main"/>
              </a:ext>
            </a:extLst>
          </a:blip>
          <a:stretch>
            <a:fillRect/>
          </a:stretch>
        </p:blipFill>
        <p:spPr>
          <a:xfrm>
            <a:off x="2009571" y="8180343"/>
            <a:ext cx="909001" cy="90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4" name="Image 73"/>
          <p:cNvPicPr/>
          <p:nvPr>
            <p:custDataLst>
              <p:tags r:id="rId41"/>
            </p:custDataLst>
          </p:nvPr>
        </p:nvPicPr>
        <p:blipFill>
          <a:blip r:embed="rId77" cstate="screen">
            <a:extLst>
              <a:ext uri="{28A0092B-C50C-407E-A947-70E740481C1C}">
                <a14:useLocalDpi xmlns="" xmlns:a14="http://schemas.microsoft.com/office/drawing/2010/main"/>
              </a:ext>
            </a:extLst>
          </a:blip>
          <a:stretch>
            <a:fillRect/>
          </a:stretch>
        </p:blipFill>
        <p:spPr>
          <a:xfrm>
            <a:off x="47408" y="8183493"/>
            <a:ext cx="93545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5" name="Image 74"/>
          <p:cNvPicPr/>
          <p:nvPr>
            <p:custDataLst>
              <p:tags r:id="rId42"/>
            </p:custDataLst>
          </p:nvPr>
        </p:nvPicPr>
        <p:blipFill>
          <a:blip r:embed="rId78" cstate="screen">
            <a:extLst>
              <a:ext uri="{28A0092B-C50C-407E-A947-70E740481C1C}">
                <a14:useLocalDpi xmlns="" xmlns:a14="http://schemas.microsoft.com/office/drawing/2010/main"/>
              </a:ext>
            </a:extLst>
          </a:blip>
          <a:stretch>
            <a:fillRect/>
          </a:stretch>
        </p:blipFill>
        <p:spPr>
          <a:xfrm>
            <a:off x="1059904" y="8183493"/>
            <a:ext cx="87402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6" name="Image 75"/>
          <p:cNvPicPr/>
          <p:nvPr>
            <p:custDataLst>
              <p:tags r:id="rId43"/>
            </p:custDataLst>
          </p:nvPr>
        </p:nvPicPr>
        <p:blipFill>
          <a:blip r:embed="rId67" cstate="screen">
            <a:extLst>
              <a:ext uri="{28A0092B-C50C-407E-A947-70E740481C1C}">
                <a14:useLocalDpi xmlns="" xmlns:a14="http://schemas.microsoft.com/office/drawing/2010/main"/>
              </a:ext>
            </a:extLst>
          </a:blip>
          <a:stretch>
            <a:fillRect/>
          </a:stretch>
        </p:blipFill>
        <p:spPr>
          <a:xfrm>
            <a:off x="4007029" y="5092878"/>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7" name="Image 76"/>
          <p:cNvPicPr/>
          <p:nvPr>
            <p:custDataLst>
              <p:tags r:id="rId44"/>
            </p:custDataLst>
          </p:nvPr>
        </p:nvPicPr>
        <p:blipFill>
          <a:blip r:embed="rId68" cstate="screen">
            <a:extLst>
              <a:ext uri="{28A0092B-C50C-407E-A947-70E740481C1C}">
                <a14:useLocalDpi xmlns="" xmlns:a14="http://schemas.microsoft.com/office/drawing/2010/main"/>
              </a:ext>
            </a:extLst>
          </a:blip>
          <a:stretch>
            <a:fillRect/>
          </a:stretch>
        </p:blipFill>
        <p:spPr>
          <a:xfrm>
            <a:off x="4944402" y="5088115"/>
            <a:ext cx="918169" cy="940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8" name="Image 77"/>
          <p:cNvPicPr/>
          <p:nvPr>
            <p:custDataLst>
              <p:tags r:id="rId45"/>
            </p:custDataLst>
          </p:nvPr>
        </p:nvPicPr>
        <p:blipFill>
          <a:blip r:embed="rId69" cstate="screen">
            <a:extLst>
              <a:ext uri="{28A0092B-C50C-407E-A947-70E740481C1C}">
                <a14:useLocalDpi xmlns="" xmlns:a14="http://schemas.microsoft.com/office/drawing/2010/main"/>
              </a:ext>
            </a:extLst>
          </a:blip>
          <a:stretch>
            <a:fillRect/>
          </a:stretch>
        </p:blipFill>
        <p:spPr>
          <a:xfrm>
            <a:off x="2987896" y="5092878"/>
            <a:ext cx="943728" cy="948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 name="Image 78"/>
          <p:cNvPicPr/>
          <p:nvPr>
            <p:custDataLst>
              <p:tags r:id="rId46"/>
            </p:custDataLst>
          </p:nvPr>
        </p:nvPicPr>
        <p:blipFill>
          <a:blip r:embed="rId70" cstate="screen">
            <a:extLst>
              <a:ext uri="{28A0092B-C50C-407E-A947-70E740481C1C}">
                <a14:useLocalDpi xmlns="" xmlns:a14="http://schemas.microsoft.com/office/drawing/2010/main"/>
              </a:ext>
            </a:extLst>
          </a:blip>
          <a:stretch>
            <a:fillRect/>
          </a:stretch>
        </p:blipFill>
        <p:spPr>
          <a:xfrm>
            <a:off x="2992620" y="6119008"/>
            <a:ext cx="939004" cy="978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0" name="Image 79"/>
          <p:cNvPicPr/>
          <p:nvPr>
            <p:custDataLst>
              <p:tags r:id="rId47"/>
            </p:custDataLst>
          </p:nvPr>
        </p:nvPicPr>
        <p:blipFill>
          <a:blip r:embed="rId71" cstate="screen">
            <a:extLst>
              <a:ext uri="{28A0092B-C50C-407E-A947-70E740481C1C}">
                <a14:useLocalDpi xmlns="" xmlns:a14="http://schemas.microsoft.com/office/drawing/2010/main"/>
              </a:ext>
            </a:extLst>
          </a:blip>
          <a:stretch>
            <a:fillRect/>
          </a:stretch>
        </p:blipFill>
        <p:spPr>
          <a:xfrm>
            <a:off x="4007030" y="6104719"/>
            <a:ext cx="889948" cy="99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 name="Image 80"/>
          <p:cNvPicPr/>
          <p:nvPr>
            <p:custDataLst>
              <p:tags r:id="rId48"/>
            </p:custDataLst>
          </p:nvPr>
        </p:nvPicPr>
        <p:blipFill>
          <a:blip r:embed="rId72" cstate="screen">
            <a:extLst>
              <a:ext uri="{28A0092B-C50C-407E-A947-70E740481C1C}">
                <a14:useLocalDpi xmlns="" xmlns:a14="http://schemas.microsoft.com/office/drawing/2010/main"/>
              </a:ext>
            </a:extLst>
          </a:blip>
          <a:stretch>
            <a:fillRect/>
          </a:stretch>
        </p:blipFill>
        <p:spPr>
          <a:xfrm>
            <a:off x="4972601" y="6103448"/>
            <a:ext cx="889969" cy="9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2" name="Image 81"/>
          <p:cNvPicPr/>
          <p:nvPr>
            <p:custDataLst>
              <p:tags r:id="rId49"/>
            </p:custDataLst>
          </p:nvPr>
        </p:nvPicPr>
        <p:blipFill>
          <a:blip r:embed="rId73" cstate="screen">
            <a:extLst>
              <a:ext uri="{28A0092B-C50C-407E-A947-70E740481C1C}">
                <a14:useLocalDpi xmlns="" xmlns:a14="http://schemas.microsoft.com/office/drawing/2010/main"/>
              </a:ext>
            </a:extLst>
          </a:blip>
          <a:stretch>
            <a:fillRect/>
          </a:stretch>
        </p:blipFill>
        <p:spPr>
          <a:xfrm>
            <a:off x="2991530" y="7172651"/>
            <a:ext cx="940094"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3" name="Image 82"/>
          <p:cNvPicPr/>
          <p:nvPr>
            <p:custDataLst>
              <p:tags r:id="rId50"/>
            </p:custDataLst>
          </p:nvPr>
        </p:nvPicPr>
        <p:blipFill rotWithShape="1">
          <a:blip r:embed="rId74" cstate="screen">
            <a:extLst>
              <a:ext uri="{28A0092B-C50C-407E-A947-70E740481C1C}">
                <a14:useLocalDpi xmlns="" xmlns:a14="http://schemas.microsoft.com/office/drawing/2010/main"/>
              </a:ext>
            </a:extLst>
          </a:blip>
          <a:srcRect/>
          <a:stretch/>
        </p:blipFill>
        <p:spPr>
          <a:xfrm>
            <a:off x="4010499" y="7172652"/>
            <a:ext cx="891252"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4" name="Image 83"/>
          <p:cNvPicPr/>
          <p:nvPr>
            <p:custDataLst>
              <p:tags r:id="rId51"/>
            </p:custDataLst>
          </p:nvPr>
        </p:nvPicPr>
        <p:blipFill>
          <a:blip r:embed="rId75" cstate="screen">
            <a:extLst>
              <a:ext uri="{28A0092B-C50C-407E-A947-70E740481C1C}">
                <a14:useLocalDpi xmlns="" xmlns:a14="http://schemas.microsoft.com/office/drawing/2010/main"/>
              </a:ext>
            </a:extLst>
          </a:blip>
          <a:stretch>
            <a:fillRect/>
          </a:stretch>
        </p:blipFill>
        <p:spPr>
          <a:xfrm>
            <a:off x="4977385" y="7172652"/>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5" name="Image 84"/>
          <p:cNvPicPr/>
          <p:nvPr>
            <p:custDataLst>
              <p:tags r:id="rId52"/>
            </p:custDataLst>
          </p:nvPr>
        </p:nvPicPr>
        <p:blipFill>
          <a:blip r:embed="rId76" cstate="screen">
            <a:extLst>
              <a:ext uri="{28A0092B-C50C-407E-A947-70E740481C1C}">
                <a14:useLocalDpi xmlns="" xmlns:a14="http://schemas.microsoft.com/office/drawing/2010/main"/>
              </a:ext>
            </a:extLst>
          </a:blip>
          <a:stretch>
            <a:fillRect/>
          </a:stretch>
        </p:blipFill>
        <p:spPr>
          <a:xfrm>
            <a:off x="4958333" y="8182550"/>
            <a:ext cx="909001" cy="90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6" name="Image 85"/>
          <p:cNvPicPr/>
          <p:nvPr>
            <p:custDataLst>
              <p:tags r:id="rId53"/>
            </p:custDataLst>
          </p:nvPr>
        </p:nvPicPr>
        <p:blipFill>
          <a:blip r:embed="rId77" cstate="screen">
            <a:extLst>
              <a:ext uri="{28A0092B-C50C-407E-A947-70E740481C1C}">
                <a14:useLocalDpi xmlns="" xmlns:a14="http://schemas.microsoft.com/office/drawing/2010/main"/>
              </a:ext>
            </a:extLst>
          </a:blip>
          <a:stretch>
            <a:fillRect/>
          </a:stretch>
        </p:blipFill>
        <p:spPr>
          <a:xfrm>
            <a:off x="2996170" y="8185700"/>
            <a:ext cx="93545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 name="Image 86"/>
          <p:cNvPicPr/>
          <p:nvPr>
            <p:custDataLst>
              <p:tags r:id="rId54"/>
            </p:custDataLst>
          </p:nvPr>
        </p:nvPicPr>
        <p:blipFill>
          <a:blip r:embed="rId78" cstate="screen">
            <a:extLst>
              <a:ext uri="{28A0092B-C50C-407E-A947-70E740481C1C}">
                <a14:useLocalDpi xmlns="" xmlns:a14="http://schemas.microsoft.com/office/drawing/2010/main"/>
              </a:ext>
            </a:extLst>
          </a:blip>
          <a:stretch>
            <a:fillRect/>
          </a:stretch>
        </p:blipFill>
        <p:spPr>
          <a:xfrm>
            <a:off x="4008666" y="8185700"/>
            <a:ext cx="87402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8" name="Image 87"/>
          <p:cNvPicPr/>
          <p:nvPr>
            <p:custDataLst>
              <p:tags r:id="rId55"/>
            </p:custDataLst>
          </p:nvPr>
        </p:nvPicPr>
        <p:blipFill>
          <a:blip r:embed="rId64" cstate="screen">
            <a:extLst>
              <a:ext uri="{28A0092B-C50C-407E-A947-70E740481C1C}">
                <a14:useLocalDpi xmlns="" xmlns:a14="http://schemas.microsoft.com/office/drawing/2010/main"/>
              </a:ext>
            </a:extLst>
          </a:blip>
          <a:stretch>
            <a:fillRect/>
          </a:stretch>
        </p:blipFill>
        <p:spPr>
          <a:xfrm>
            <a:off x="5927688" y="8175580"/>
            <a:ext cx="889949"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9" name="Image 88"/>
          <p:cNvPicPr/>
          <p:nvPr>
            <p:custDataLst>
              <p:tags r:id="rId56"/>
            </p:custDataLst>
          </p:nvPr>
        </p:nvPicPr>
        <p:blipFill>
          <a:blip r:embed="rId80" cstate="screen">
            <a:extLst>
              <a:ext uri="{28A0092B-C50C-407E-A947-70E740481C1C}">
                <a14:useLocalDpi xmlns="" xmlns:a14="http://schemas.microsoft.com/office/drawing/2010/main"/>
              </a:ext>
            </a:extLst>
          </a:blip>
          <a:stretch>
            <a:fillRect/>
          </a:stretch>
        </p:blipFill>
        <p:spPr>
          <a:xfrm>
            <a:off x="5927687" y="5092878"/>
            <a:ext cx="889949" cy="933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0" name="Image 89"/>
          <p:cNvPicPr/>
          <p:nvPr>
            <p:custDataLst>
              <p:tags r:id="rId57"/>
            </p:custDataLst>
          </p:nvPr>
        </p:nvPicPr>
        <p:blipFill>
          <a:blip r:embed="rId81" cstate="screen">
            <a:extLst>
              <a:ext uri="{28A0092B-C50C-407E-A947-70E740481C1C}">
                <a14:useLocalDpi xmlns="" xmlns:a14="http://schemas.microsoft.com/office/drawing/2010/main"/>
              </a:ext>
            </a:extLst>
          </a:blip>
          <a:stretch>
            <a:fillRect/>
          </a:stretch>
        </p:blipFill>
        <p:spPr>
          <a:xfrm>
            <a:off x="5934710" y="7172652"/>
            <a:ext cx="889949" cy="929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1" name="Image 90"/>
          <p:cNvPicPr/>
          <p:nvPr>
            <p:custDataLst>
              <p:tags r:id="rId58"/>
            </p:custDataLst>
          </p:nvPr>
        </p:nvPicPr>
        <p:blipFill>
          <a:blip r:embed="rId82" cstate="screen">
            <a:extLst>
              <a:ext uri="{28A0092B-C50C-407E-A947-70E740481C1C}">
                <a14:useLocalDpi xmlns="" xmlns:a14="http://schemas.microsoft.com/office/drawing/2010/main"/>
              </a:ext>
            </a:extLst>
          </a:blip>
          <a:stretch>
            <a:fillRect/>
          </a:stretch>
        </p:blipFill>
        <p:spPr>
          <a:xfrm>
            <a:off x="5934711" y="4117714"/>
            <a:ext cx="882926" cy="898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 name="Espace réservé du contenu 30"/>
          <p:cNvPicPr>
            <a:picLocks noGrp="1"/>
          </p:cNvPicPr>
          <p:nvPr>
            <p:ph sz="half" idx="1"/>
            <p:custDataLst>
              <p:tags r:id="rId59"/>
            </p:custDataLst>
          </p:nvPr>
        </p:nvPicPr>
        <p:blipFill>
          <a:blip r:embed="rId83" cstate="screen">
            <a:extLst>
              <a:ext uri="{28A0092B-C50C-407E-A947-70E740481C1C}">
                <a14:useLocalDpi xmlns="" xmlns:a14="http://schemas.microsoft.com/office/drawing/2010/main"/>
              </a:ext>
            </a:extLst>
          </a:blip>
          <a:stretch>
            <a:fillRect/>
          </a:stretch>
        </p:blipFill>
        <p:spPr>
          <a:xfrm>
            <a:off x="5932712" y="6103120"/>
            <a:ext cx="884926" cy="991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3" name="Espace réservé du contenu 30"/>
          <p:cNvPicPr>
            <a:picLocks noGrp="1"/>
          </p:cNvPicPr>
          <p:nvPr>
            <p:ph sz="half" idx="1"/>
            <p:custDataLst>
              <p:tags r:id="rId60"/>
            </p:custDataLst>
          </p:nvPr>
        </p:nvPicPr>
        <p:blipFill>
          <a:blip r:embed="rId84" cstate="screen">
            <a:extLst>
              <a:ext uri="{28A0092B-C50C-407E-A947-70E740481C1C}">
                <a14:useLocalDpi xmlns="" xmlns:a14="http://schemas.microsoft.com/office/drawing/2010/main"/>
              </a:ext>
            </a:extLst>
          </a:blip>
          <a:stretch>
            <a:fillRect/>
          </a:stretch>
        </p:blipFill>
        <p:spPr>
          <a:xfrm>
            <a:off x="5927688" y="3109430"/>
            <a:ext cx="896972" cy="933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custDataLst>
              <p:tags r:id="rId61"/>
            </p:custDataLst>
          </p:nvPr>
        </p:nvSpPr>
        <p:spPr>
          <a:xfrm>
            <a:off x="5934710" y="219075"/>
            <a:ext cx="889950" cy="1754326"/>
          </a:xfrm>
          <a:prstGeom prst="rect">
            <a:avLst/>
          </a:prstGeom>
          <a:noFill/>
        </p:spPr>
        <p:txBody>
          <a:bodyPr wrap="square" rtlCol="0">
            <a:spAutoFit/>
          </a:bodyPr>
          <a:lstStyle/>
          <a:p>
            <a:pPr algn="ctr"/>
            <a:r>
              <a:rPr lang="fr-CA" dirty="0">
                <a:latin typeface="Calibri" panose="020F0502020204030204" pitchFamily="34" charset="0"/>
                <a:cs typeface="Calibri" panose="020F0502020204030204" pitchFamily="34" charset="0"/>
              </a:rPr>
              <a:t>1.</a:t>
            </a:r>
          </a:p>
          <a:p>
            <a:pPr algn="ctr"/>
            <a:r>
              <a:rPr lang="fr-CA" sz="1200" dirty="0">
                <a:latin typeface="Calibri" panose="020F0502020204030204" pitchFamily="34" charset="0"/>
                <a:cs typeface="Calibri" panose="020F0502020204030204" pitchFamily="34" charset="0"/>
              </a:rPr>
              <a:t>Images</a:t>
            </a:r>
          </a:p>
          <a:p>
            <a:pPr algn="ctr"/>
            <a:r>
              <a:rPr lang="fr-CA" sz="1200" dirty="0">
                <a:latin typeface="Calibri" panose="020F0502020204030204" pitchFamily="34" charset="0"/>
                <a:cs typeface="Calibri" panose="020F0502020204030204" pitchFamily="34" charset="0"/>
              </a:rPr>
              <a:t>chaîne</a:t>
            </a:r>
          </a:p>
          <a:p>
            <a:pPr algn="ctr"/>
            <a:r>
              <a:rPr lang="fr-CA" sz="1200" dirty="0">
                <a:latin typeface="Calibri" panose="020F0502020204030204" pitchFamily="34" charset="0"/>
                <a:cs typeface="Calibri" panose="020F0502020204030204" pitchFamily="34" charset="0"/>
              </a:rPr>
              <a:t>alimentaire</a:t>
            </a:r>
          </a:p>
          <a:p>
            <a:pPr algn="ctr"/>
            <a:endParaRPr lang="fr-CA" sz="1200" dirty="0">
              <a:latin typeface="Calibri" panose="020F0502020204030204" pitchFamily="34" charset="0"/>
              <a:cs typeface="Calibri" panose="020F0502020204030204" pitchFamily="34" charset="0"/>
            </a:endParaRPr>
          </a:p>
          <a:p>
            <a:pPr algn="ctr"/>
            <a:r>
              <a:rPr lang="fr-CA" sz="1200" dirty="0">
                <a:latin typeface="Calibri" panose="020F0502020204030204" pitchFamily="34" charset="0"/>
                <a:cs typeface="Calibri" panose="020F0502020204030204" pitchFamily="34" charset="0"/>
              </a:rPr>
              <a:t>Pour </a:t>
            </a:r>
          </a:p>
          <a:p>
            <a:pPr algn="ctr"/>
            <a:r>
              <a:rPr lang="fr-CA" sz="1200" dirty="0">
                <a:latin typeface="Calibri" panose="020F0502020204030204" pitchFamily="34" charset="0"/>
                <a:cs typeface="Calibri" panose="020F0502020204030204" pitchFamily="34" charset="0"/>
              </a:rPr>
              <a:t>impression</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945657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p:cNvSpPr>
            <a:spLocks noGrp="1"/>
          </p:cNvSpPr>
          <p:nvPr>
            <p:ph sz="half" idx="1"/>
            <p:custDataLst>
              <p:tags r:id="rId1"/>
            </p:custDataLst>
          </p:nvPr>
        </p:nvSpPr>
        <p:spPr>
          <a:xfrm>
            <a:off x="47517" y="1386841"/>
            <a:ext cx="6705816" cy="7539036"/>
          </a:xfrm>
          <a:ln w="19050">
            <a:solidFill>
              <a:schemeClr val="accent1"/>
            </a:solidFill>
          </a:ln>
        </p:spPr>
        <p:txBody>
          <a:bodyPr>
            <a:normAutofit fontScale="85000" lnSpcReduction="10000"/>
          </a:bodyPr>
          <a:lstStyle/>
          <a:p>
            <a:pPr marL="0" indent="0" algn="just">
              <a:lnSpc>
                <a:spcPct val="120000"/>
              </a:lnSpc>
              <a:spcBef>
                <a:spcPts val="600"/>
              </a:spcBef>
              <a:buNone/>
            </a:pPr>
            <a:r>
              <a:rPr lang="fr-CA" sz="1600" b="1" dirty="0" smtClean="0">
                <a:latin typeface="Calibri" panose="020F0502020204030204" pitchFamily="34" charset="0"/>
                <a:cs typeface="Calibri" panose="020F0502020204030204" pitchFamily="34" charset="0"/>
              </a:rPr>
              <a:t>Caractéristiques</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Le ver à fumier (aussi appelé « ver tigré ») mesure généralement de quatre à cinq centimètres de long. Son corps est composé de 105 segments, chacun ayant l’apparence d'un anneau pourpre. Le poids moyen d’un ver à fumier mature est d'environ 300 milligrammes.</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Le ver à fumier (nom scientifique : </a:t>
            </a:r>
            <a:r>
              <a:rPr lang="fr-CA" sz="1400" i="1" dirty="0" err="1" smtClean="0">
                <a:latin typeface="Calibri" panose="020F0502020204030204" pitchFamily="34" charset="0"/>
                <a:cs typeface="Calibri" panose="020F0502020204030204" pitchFamily="34" charset="0"/>
              </a:rPr>
              <a:t>Eisenia</a:t>
            </a:r>
            <a:r>
              <a:rPr lang="fr-CA" sz="1400" i="1" dirty="0" smtClean="0">
                <a:latin typeface="Calibri" panose="020F0502020204030204" pitchFamily="34" charset="0"/>
                <a:cs typeface="Calibri" panose="020F0502020204030204" pitchFamily="34" charset="0"/>
              </a:rPr>
              <a:t> </a:t>
            </a:r>
            <a:r>
              <a:rPr lang="fr-CA" sz="1400" i="1" dirty="0" err="1" smtClean="0">
                <a:latin typeface="Calibri" panose="020F0502020204030204" pitchFamily="34" charset="0"/>
                <a:cs typeface="Calibri" panose="020F0502020204030204" pitchFamily="34" charset="0"/>
              </a:rPr>
              <a:t>fetida</a:t>
            </a:r>
            <a:r>
              <a:rPr lang="fr-CA" sz="1400" i="1" dirty="0" smtClean="0">
                <a:latin typeface="Calibri" panose="020F0502020204030204" pitchFamily="34" charset="0"/>
                <a:cs typeface="Calibri" panose="020F0502020204030204" pitchFamily="34" charset="0"/>
              </a:rPr>
              <a:t>) </a:t>
            </a:r>
            <a:r>
              <a:rPr lang="fr-CA" sz="1400" dirty="0" smtClean="0">
                <a:latin typeface="Calibri" panose="020F0502020204030204" pitchFamily="34" charset="0"/>
                <a:cs typeface="Calibri" panose="020F0502020204030204" pitchFamily="34" charset="0"/>
              </a:rPr>
              <a:t>est étroitement lié à l'espèce </a:t>
            </a:r>
            <a:r>
              <a:rPr lang="fr-CA" sz="1400" i="1" dirty="0" err="1" smtClean="0">
                <a:latin typeface="Calibri" panose="020F0502020204030204" pitchFamily="34" charset="0"/>
                <a:cs typeface="Calibri" panose="020F0502020204030204" pitchFamily="34" charset="0"/>
              </a:rPr>
              <a:t>Eisenia</a:t>
            </a:r>
            <a:r>
              <a:rPr lang="fr-CA" sz="1400" i="1" dirty="0" smtClean="0">
                <a:latin typeface="Calibri" panose="020F0502020204030204" pitchFamily="34" charset="0"/>
                <a:cs typeface="Calibri" panose="020F0502020204030204" pitchFamily="34" charset="0"/>
              </a:rPr>
              <a:t> </a:t>
            </a:r>
            <a:r>
              <a:rPr lang="fr-CA" sz="1400" i="1" dirty="0" err="1" smtClean="0">
                <a:latin typeface="Calibri" panose="020F0502020204030204" pitchFamily="34" charset="0"/>
                <a:cs typeface="Calibri" panose="020F0502020204030204" pitchFamily="34" charset="0"/>
              </a:rPr>
              <a:t>andrei</a:t>
            </a:r>
            <a:r>
              <a:rPr lang="fr-CA" sz="1400" dirty="0" smtClean="0">
                <a:latin typeface="Calibri" panose="020F0502020204030204" pitchFamily="34" charset="0"/>
                <a:cs typeface="Calibri" panose="020F0502020204030204" pitchFamily="34" charset="0"/>
              </a:rPr>
              <a:t>, communément appelé « ver rouge ». Le ver rouge est aussi utilisée pour le </a:t>
            </a:r>
            <a:r>
              <a:rPr lang="fr-CA" sz="1400" dirty="0" err="1" smtClean="0">
                <a:latin typeface="Calibri" panose="020F0502020204030204" pitchFamily="34" charset="0"/>
                <a:cs typeface="Calibri" panose="020F0502020204030204" pitchFamily="34" charset="0"/>
              </a:rPr>
              <a:t>lombricompostage</a:t>
            </a:r>
            <a:r>
              <a:rPr lang="fr-CA" sz="1400" dirty="0" smtClean="0">
                <a:latin typeface="Calibri" panose="020F0502020204030204" pitchFamily="34" charset="0"/>
                <a:cs typeface="Calibri" panose="020F0502020204030204" pitchFamily="34" charset="0"/>
              </a:rPr>
              <a:t>. Le seul moyen simple de faire la distinction entre ces deux espèces est qu’</a:t>
            </a:r>
            <a:r>
              <a:rPr lang="fr-CA" sz="1400" i="1" dirty="0" smtClean="0">
                <a:latin typeface="Calibri" panose="020F0502020204030204" pitchFamily="34" charset="0"/>
                <a:cs typeface="Calibri" panose="020F0502020204030204" pitchFamily="34" charset="0"/>
              </a:rPr>
              <a:t>E. </a:t>
            </a:r>
            <a:r>
              <a:rPr lang="fr-CA" sz="1400" i="1" dirty="0" err="1" smtClean="0">
                <a:latin typeface="Calibri" panose="020F0502020204030204" pitchFamily="34" charset="0"/>
                <a:cs typeface="Calibri" panose="020F0502020204030204" pitchFamily="34" charset="0"/>
              </a:rPr>
              <a:t>fetida</a:t>
            </a:r>
            <a:r>
              <a:rPr lang="fr-CA" sz="1400" dirty="0" smtClean="0">
                <a:latin typeface="Calibri" panose="020F0502020204030204" pitchFamily="34" charset="0"/>
                <a:cs typeface="Calibri" panose="020F0502020204030204" pitchFamily="34" charset="0"/>
              </a:rPr>
              <a:t> est de couleur pourpre, mais avec des anneaux clairs, presque jaunes, alors qu'</a:t>
            </a:r>
            <a:r>
              <a:rPr lang="fr-CA" sz="1400" i="1" dirty="0" smtClean="0">
                <a:latin typeface="Calibri" panose="020F0502020204030204" pitchFamily="34" charset="0"/>
                <a:cs typeface="Calibri" panose="020F0502020204030204" pitchFamily="34" charset="0"/>
              </a:rPr>
              <a:t>E. </a:t>
            </a:r>
            <a:r>
              <a:rPr lang="fr-CA" sz="1400" i="1" dirty="0" err="1" smtClean="0">
                <a:latin typeface="Calibri" panose="020F0502020204030204" pitchFamily="34" charset="0"/>
                <a:cs typeface="Calibri" panose="020F0502020204030204" pitchFamily="34" charset="0"/>
              </a:rPr>
              <a:t>andrei</a:t>
            </a:r>
            <a:r>
              <a:rPr lang="fr-CA" sz="1400" i="1" dirty="0" smtClean="0">
                <a:latin typeface="Calibri" panose="020F0502020204030204" pitchFamily="34" charset="0"/>
                <a:cs typeface="Calibri" panose="020F0502020204030204" pitchFamily="34" charset="0"/>
              </a:rPr>
              <a:t> </a:t>
            </a:r>
            <a:r>
              <a:rPr lang="fr-CA" sz="1400" dirty="0" smtClean="0">
                <a:latin typeface="Calibri" panose="020F0502020204030204" pitchFamily="34" charset="0"/>
                <a:cs typeface="Calibri" panose="020F0502020204030204" pitchFamily="34" charset="0"/>
              </a:rPr>
              <a:t>est de couleur pourpre uniforme.</a:t>
            </a:r>
          </a:p>
          <a:p>
            <a:pPr marL="0" indent="0" algn="just">
              <a:lnSpc>
                <a:spcPct val="120000"/>
              </a:lnSpc>
              <a:spcBef>
                <a:spcPts val="600"/>
              </a:spcBef>
              <a:buNone/>
            </a:pPr>
            <a:r>
              <a:rPr lang="fr-CA" sz="1600" b="1" dirty="0" smtClean="0">
                <a:latin typeface="Calibri" panose="020F0502020204030204" pitchFamily="34" charset="0"/>
                <a:cs typeface="Calibri" panose="020F0502020204030204" pitchFamily="34" charset="0"/>
              </a:rPr>
              <a:t>Localisation</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Ces espèces sont originaires d'Europe, mais elles ont été introduites de différentes façons sur tous les continents, à l’exception de l'Antarctique. Dans la nature, on les trouve habituellement près de la surface du sol, là où il y a de la matière organique à décomposer (par exemple, des tas de feuilles mortes dans une forêt). </a:t>
            </a:r>
          </a:p>
          <a:p>
            <a:pPr marL="0" indent="0" algn="just">
              <a:lnSpc>
                <a:spcPct val="120000"/>
              </a:lnSpc>
              <a:spcBef>
                <a:spcPts val="600"/>
              </a:spcBef>
              <a:buNone/>
            </a:pPr>
            <a:r>
              <a:rPr lang="fr-CA" sz="1600" b="1" dirty="0" smtClean="0">
                <a:latin typeface="Calibri" panose="020F0502020204030204" pitchFamily="34" charset="0"/>
                <a:cs typeface="Calibri" panose="020F0502020204030204" pitchFamily="34" charset="0"/>
              </a:rPr>
              <a:t>Reproduction</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Bien que les vers soient hermaphrodites (chaque ver est à la fois mâle ET femelle), ils ne peuvent pas se reproduire tout seuls. Après que deux vers se soient accouplés, l’un d’eux produit des cocons qui renferment les </a:t>
            </a:r>
            <a:r>
              <a:rPr lang="fr-CA" sz="1400" dirty="0" err="1" smtClean="0">
                <a:latin typeface="Calibri" panose="020F0502020204030204" pitchFamily="34" charset="0"/>
                <a:cs typeface="Calibri" panose="020F0502020204030204" pitchFamily="34" charset="0"/>
              </a:rPr>
              <a:t>oeufs</a:t>
            </a:r>
            <a:r>
              <a:rPr lang="fr-CA" sz="1400" dirty="0" smtClean="0">
                <a:latin typeface="Calibri" panose="020F0502020204030204" pitchFamily="34" charset="0"/>
                <a:cs typeface="Calibri" panose="020F0502020204030204" pitchFamily="34" charset="0"/>
              </a:rPr>
              <a:t> et les spermatozoïdes. C'est dans ces cocons que se produit la fécondation. </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Les vers libèrent entre 90 et 120 cocons par an. Dans chaque cocon, il y a entre 1 et 4 larves (ou </a:t>
            </a:r>
            <a:r>
              <a:rPr lang="fr-CA" sz="1400" i="1" dirty="0" smtClean="0">
                <a:latin typeface="Calibri" panose="020F0502020204030204" pitchFamily="34" charset="0"/>
                <a:cs typeface="Calibri" panose="020F0502020204030204" pitchFamily="34" charset="0"/>
              </a:rPr>
              <a:t>vermisseaux)</a:t>
            </a:r>
            <a:r>
              <a:rPr lang="fr-CA" sz="1400" dirty="0" smtClean="0">
                <a:latin typeface="Calibri" panose="020F0502020204030204" pitchFamily="34" charset="0"/>
                <a:cs typeface="Calibri" panose="020F0502020204030204" pitchFamily="34" charset="0"/>
              </a:rPr>
              <a:t>, qui arrivent à maturité après 3 semaines. Les vers à compost sont donc très prolifiques, puisque si un seul ver peut produire autour de 400 bébés en 1 an, ces bébés pourront rapidement se reproduire à leur tour. En effet, ça ne prend qu’entre 4 et 8 semaines pour qu’un vermisseau atteigne sa taille adulte.</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Étant donné son milieu de vie, les vers à compost sont la proie de nombreux prédateurs, autant des oiseaux que des animaux terrestres. La multiplication rapide et nombreuse des vers leur permet de compenser l'importante prédation naturelle par un grand nombre de descendants.</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(Fausse croyance : Couper un ver en deux ne donne pas deux individus, mais un seul, là où se trouve la tête. Le corps d'un ver peut parfois se régénérer suite à une blessure, mais cela dépend de la localisation précise de la blessure.)</a:t>
            </a:r>
          </a:p>
          <a:p>
            <a:pPr marL="0" indent="0" algn="just">
              <a:lnSpc>
                <a:spcPct val="120000"/>
              </a:lnSpc>
              <a:spcBef>
                <a:spcPts val="600"/>
              </a:spcBef>
              <a:buNone/>
            </a:pPr>
            <a:r>
              <a:rPr lang="fr-CA" sz="1600" b="1" dirty="0" smtClean="0">
                <a:latin typeface="Calibri" panose="020F0502020204030204" pitchFamily="34" charset="0"/>
                <a:cs typeface="Calibri" panose="020F0502020204030204" pitchFamily="34" charset="0"/>
              </a:rPr>
              <a:t>Et les vers de terre ?</a:t>
            </a:r>
          </a:p>
          <a:p>
            <a:pPr marL="0" indent="0" algn="just">
              <a:lnSpc>
                <a:spcPct val="120000"/>
              </a:lnSpc>
              <a:spcBef>
                <a:spcPts val="600"/>
              </a:spcBef>
              <a:buNone/>
            </a:pPr>
            <a:r>
              <a:rPr lang="fr-CA" sz="1400" dirty="0" smtClean="0">
                <a:latin typeface="Calibri" panose="020F0502020204030204" pitchFamily="34" charset="0"/>
                <a:cs typeface="Calibri" panose="020F0502020204030204" pitchFamily="34" charset="0"/>
              </a:rPr>
              <a:t>Les vers de terre communs – aussi appelés </a:t>
            </a:r>
            <a:r>
              <a:rPr lang="fr-CA" sz="1400" i="1" dirty="0" smtClean="0">
                <a:latin typeface="Calibri" panose="020F0502020204030204" pitchFamily="34" charset="0"/>
                <a:cs typeface="Calibri" panose="020F0502020204030204" pitchFamily="34" charset="0"/>
              </a:rPr>
              <a:t>lombrics</a:t>
            </a:r>
            <a:r>
              <a:rPr lang="fr-CA" sz="1400" dirty="0" smtClean="0">
                <a:latin typeface="Calibri" panose="020F0502020204030204" pitchFamily="34" charset="0"/>
                <a:cs typeface="Calibri" panose="020F0502020204030204" pitchFamily="34" charset="0"/>
              </a:rPr>
              <a:t> – sont également des décomposeurs, mais sont beaucoup moins performants. Ils se reproduisent beaucoup moins et vivent plus creux dans la terre, là où il y a moins de matière organique à transformer. Ce sont eux que les pêcheurs utilisent comme appât!</a:t>
            </a:r>
            <a:endParaRPr lang="fr-CA" sz="14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2"/>
            </p:custDataLst>
          </p:nvPr>
        </p:nvSpPr>
        <p:spPr>
          <a:xfrm>
            <a:off x="5547974" y="8008203"/>
            <a:ext cx="1310026" cy="1135797"/>
          </a:xfrm>
        </p:spPr>
        <p:txBody>
          <a:bodyPr/>
          <a:lstStyle/>
          <a:p>
            <a:fld id="{027FB875-5C85-AB42-9DC5-178568A424B8}" type="slidenum">
              <a:rPr lang="en-US" smtClean="0">
                <a:cs typeface="Calibri" panose="020F0502020204030204" pitchFamily="34" charset="0"/>
              </a:rPr>
              <a:pPr/>
              <a:t>17</a:t>
            </a:fld>
            <a:endParaRPr lang="en-US" dirty="0">
              <a:cs typeface="Calibri" panose="020F0502020204030204" pitchFamily="34" charset="0"/>
            </a:endParaRPr>
          </a:p>
        </p:txBody>
      </p:sp>
      <p:sp>
        <p:nvSpPr>
          <p:cNvPr id="8" name="Title 3"/>
          <p:cNvSpPr>
            <a:spLocks noGrp="1"/>
          </p:cNvSpPr>
          <p:nvPr>
            <p:ph type="title"/>
            <p:custDataLst>
              <p:tags r:id="rId3"/>
            </p:custDataLst>
          </p:nvPr>
        </p:nvSpPr>
        <p:spPr>
          <a:xfrm>
            <a:off x="0" y="0"/>
            <a:ext cx="4274057" cy="871396"/>
          </a:xfrm>
        </p:spPr>
        <p:txBody>
          <a:bodyPr/>
          <a:lstStyle/>
          <a:p>
            <a:pPr algn="l"/>
            <a:r>
              <a:rPr lang="fr-FR" sz="3000" dirty="0">
                <a:latin typeface="Calibri" panose="020F0502020204030204" pitchFamily="34" charset="0"/>
                <a:cs typeface="Calibri" panose="020F0502020204030204" pitchFamily="34" charset="0"/>
              </a:rPr>
              <a:t>Fiche théorique 2</a:t>
            </a:r>
            <a:br>
              <a:rPr lang="fr-FR" sz="30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Les vers à compost</a:t>
            </a:r>
            <a:endParaRPr lang="fr-FR" sz="3000" dirty="0">
              <a:latin typeface="Calibri" panose="020F0502020204030204" pitchFamily="34" charset="0"/>
              <a:cs typeface="Calibri" panose="020F0502020204030204" pitchFamily="34" charset="0"/>
            </a:endParaRPr>
          </a:p>
        </p:txBody>
      </p:sp>
      <p:pic>
        <p:nvPicPr>
          <p:cNvPr id="12" name="Image 11">
            <a:extLst>
              <a:ext uri="{FF2B5EF4-FFF2-40B4-BE49-F238E27FC236}">
                <a16:creationId xmlns="" xmlns:a16="http://schemas.microsoft.com/office/drawing/2014/main" id="{FE6EFA4E-58A9-909F-AA49-2E5C61755453}"/>
              </a:ext>
            </a:extLst>
          </p:cNvPr>
          <p:cNvPicPr>
            <a:picLocks noChangeAspect="1"/>
          </p:cNvPicPr>
          <p:nvPr/>
        </p:nvPicPr>
        <p:blipFill>
          <a:blip r:embed="rId5"/>
          <a:stretch>
            <a:fillRect/>
          </a:stretch>
        </p:blipFill>
        <p:spPr>
          <a:xfrm>
            <a:off x="4373117" y="-517079"/>
            <a:ext cx="2548349" cy="2548349"/>
          </a:xfrm>
          <a:prstGeom prst="rect">
            <a:avLst/>
          </a:prstGeom>
        </p:spPr>
      </p:pic>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7" name="Rectangle 6"/>
          <p:cNvSpPr/>
          <p:nvPr>
            <p:custDataLst>
              <p:tags r:id="rId2"/>
            </p:custDataLst>
          </p:nvPr>
        </p:nvSpPr>
        <p:spPr>
          <a:xfrm>
            <a:off x="3677024" y="0"/>
            <a:ext cx="3076309" cy="1924050"/>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3"/>
            </p:custDataLst>
          </p:nvPr>
        </p:nvSpPr>
        <p:spPr>
          <a:xfrm>
            <a:off x="5547974" y="8008203"/>
            <a:ext cx="1310026" cy="1135797"/>
          </a:xfrm>
        </p:spPr>
        <p:txBody>
          <a:bodyPr/>
          <a:lstStyle/>
          <a:p>
            <a:fld id="{027FB875-5C85-AB42-9DC5-178568A424B8}" type="slidenum">
              <a:rPr lang="en-US" smtClean="0">
                <a:cs typeface="Calibri" panose="020F0502020204030204" pitchFamily="34" charset="0"/>
              </a:rPr>
              <a:pPr/>
              <a:t>18</a:t>
            </a:fld>
            <a:endParaRPr lang="en-US" dirty="0">
              <a:cs typeface="Calibri" panose="020F0502020204030204" pitchFamily="34" charset="0"/>
            </a:endParaRPr>
          </a:p>
        </p:txBody>
      </p:sp>
      <p:sp>
        <p:nvSpPr>
          <p:cNvPr id="8" name="Title 3"/>
          <p:cNvSpPr>
            <a:spLocks noGrp="1"/>
          </p:cNvSpPr>
          <p:nvPr>
            <p:ph type="title"/>
            <p:custDataLst>
              <p:tags r:id="rId4"/>
            </p:custDataLst>
          </p:nvPr>
        </p:nvSpPr>
        <p:spPr>
          <a:xfrm>
            <a:off x="0" y="0"/>
            <a:ext cx="4274057" cy="871396"/>
          </a:xfrm>
        </p:spPr>
        <p:txBody>
          <a:bodyPr/>
          <a:lstStyle/>
          <a:p>
            <a:pPr algn="l"/>
            <a:r>
              <a:rPr lang="fr-FR" sz="3000" dirty="0">
                <a:latin typeface="Calibri" panose="020F0502020204030204" pitchFamily="34" charset="0"/>
                <a:cs typeface="Calibri" panose="020F0502020204030204" pitchFamily="34" charset="0"/>
              </a:rPr>
              <a:t>Fiche théorique 3</a:t>
            </a:r>
            <a:br>
              <a:rPr lang="fr-FR" sz="3000" dirty="0">
                <a:latin typeface="Calibri" panose="020F0502020204030204" pitchFamily="34" charset="0"/>
                <a:cs typeface="Calibri" panose="020F0502020204030204" pitchFamily="34" charset="0"/>
              </a:rPr>
            </a:br>
            <a:r>
              <a:rPr lang="fr-FR" sz="2400" dirty="0" err="1">
                <a:latin typeface="Calibri" panose="020F0502020204030204" pitchFamily="34" charset="0"/>
                <a:cs typeface="Calibri" panose="020F0502020204030204" pitchFamily="34" charset="0"/>
              </a:rPr>
              <a:t>Lombricompostage</a:t>
            </a:r>
            <a:endParaRPr lang="fr-FR" sz="3000" dirty="0">
              <a:latin typeface="Calibri" panose="020F0502020204030204" pitchFamily="34" charset="0"/>
              <a:cs typeface="Calibri" panose="020F0502020204030204" pitchFamily="34" charset="0"/>
            </a:endParaRPr>
          </a:p>
        </p:txBody>
      </p:sp>
      <p:sp>
        <p:nvSpPr>
          <p:cNvPr id="10" name="Espace réservé du contenu 1"/>
          <p:cNvSpPr>
            <a:spLocks noGrp="1"/>
          </p:cNvSpPr>
          <p:nvPr>
            <p:ph sz="half" idx="1"/>
            <p:custDataLst>
              <p:tags r:id="rId5"/>
            </p:custDataLst>
          </p:nvPr>
        </p:nvSpPr>
        <p:spPr>
          <a:xfrm>
            <a:off x="76092" y="1379220"/>
            <a:ext cx="6705816" cy="7539036"/>
          </a:xfrm>
          <a:ln w="19050">
            <a:solidFill>
              <a:schemeClr val="accent1"/>
            </a:solidFill>
          </a:ln>
        </p:spPr>
        <p:txBody>
          <a:bodyPr>
            <a:normAutofit lnSpcReduction="10000"/>
          </a:bodyPr>
          <a:lstStyle/>
          <a:p>
            <a:pPr marL="0" indent="0">
              <a:lnSpc>
                <a:spcPct val="120000"/>
              </a:lnSpc>
              <a:spcBef>
                <a:spcPts val="600"/>
              </a:spcBef>
              <a:buNone/>
            </a:pPr>
            <a:r>
              <a:rPr lang="fr-CA" sz="1400" b="1" dirty="0">
                <a:latin typeface="Calibri" panose="020F0502020204030204" pitchFamily="34" charset="0"/>
                <a:cs typeface="Calibri" panose="020F0502020204030204" pitchFamily="34" charset="0"/>
              </a:rPr>
              <a:t>Les organismes </a:t>
            </a:r>
            <a:r>
              <a:rPr lang="fr-CA" sz="1400" b="1" dirty="0" smtClean="0">
                <a:latin typeface="Calibri" panose="020F0502020204030204" pitchFamily="34" charset="0"/>
                <a:cs typeface="Calibri" panose="020F0502020204030204" pitchFamily="34" charset="0"/>
              </a:rPr>
              <a:t>décomposeurs</a:t>
            </a:r>
          </a:p>
          <a:p>
            <a:pPr marL="0" indent="0" algn="just">
              <a:lnSpc>
                <a:spcPct val="120000"/>
              </a:lnSpc>
              <a:spcBef>
                <a:spcPts val="600"/>
              </a:spcBef>
              <a:buNone/>
            </a:pPr>
            <a:r>
              <a:rPr lang="fr-CA" sz="1200" dirty="0" smtClean="0">
                <a:latin typeface="Calibri" panose="020F0502020204030204" pitchFamily="34" charset="0"/>
                <a:cs typeface="Calibri" panose="020F0502020204030204" pitchFamily="34" charset="0"/>
              </a:rPr>
              <a:t>Les organismes décomposeurs forment le premier maillon de la chaîne alimentaire (ou le dernier, dans la mesure où la chaîne est en réalité une boucle !). Ils dégradent les matières organiques produites par toutes les catégories d’organismes (déchets des organismes et organismes morts) et restituent aux sols les minéraux qui sont nécessaires à la survie des plantes.</a:t>
            </a:r>
          </a:p>
          <a:p>
            <a:pPr marL="0" indent="0">
              <a:lnSpc>
                <a:spcPct val="120000"/>
              </a:lnSpc>
              <a:spcBef>
                <a:spcPts val="600"/>
              </a:spcBef>
              <a:buNone/>
            </a:pPr>
            <a:r>
              <a:rPr lang="fr-CA" sz="1400" b="1" dirty="0" smtClean="0">
                <a:latin typeface="Calibri" panose="020F0502020204030204" pitchFamily="34" charset="0"/>
                <a:cs typeface="Calibri" panose="020F0502020204030204" pitchFamily="34" charset="0"/>
              </a:rPr>
              <a:t>Le </a:t>
            </a:r>
            <a:r>
              <a:rPr lang="fr-CA" sz="1400" b="1" dirty="0" err="1">
                <a:latin typeface="Calibri" panose="020F0502020204030204" pitchFamily="34" charset="0"/>
                <a:cs typeface="Calibri" panose="020F0502020204030204" pitchFamily="34" charset="0"/>
              </a:rPr>
              <a:t>lombricompostage</a:t>
            </a:r>
            <a:endParaRPr lang="fr-CA" sz="1400" b="1" dirty="0">
              <a:latin typeface="Calibri" panose="020F0502020204030204" pitchFamily="34" charset="0"/>
              <a:cs typeface="Calibri" panose="020F0502020204030204" pitchFamily="34" charset="0"/>
            </a:endParaRPr>
          </a:p>
          <a:p>
            <a:pPr marL="0" indent="0" algn="just">
              <a:lnSpc>
                <a:spcPct val="120000"/>
              </a:lnSpc>
              <a:spcBef>
                <a:spcPts val="600"/>
              </a:spcBef>
              <a:buNone/>
            </a:pPr>
            <a:r>
              <a:rPr lang="fr-CA" sz="1200" dirty="0">
                <a:latin typeface="Calibri" panose="020F0502020204030204" pitchFamily="34" charset="0"/>
                <a:cs typeface="Calibri" panose="020F0502020204030204" pitchFamily="34" charset="0"/>
              </a:rPr>
              <a:t>Le </a:t>
            </a:r>
            <a:r>
              <a:rPr lang="fr-CA" sz="1200" dirty="0" err="1">
                <a:latin typeface="Calibri" panose="020F0502020204030204" pitchFamily="34" charset="0"/>
                <a:cs typeface="Calibri" panose="020F0502020204030204" pitchFamily="34" charset="0"/>
              </a:rPr>
              <a:t>lombricompostage</a:t>
            </a:r>
            <a:r>
              <a:rPr lang="fr-CA" sz="1200" dirty="0">
                <a:latin typeface="Calibri" panose="020F0502020204030204" pitchFamily="34" charset="0"/>
                <a:cs typeface="Calibri" panose="020F0502020204030204" pitchFamily="34" charset="0"/>
              </a:rPr>
              <a:t> est la conversion ou la transformation de déchets organiques en compost, ou humus (substance noirâtre très riche en nutriments), par l’entremise des vers. Sans collecte des déchets de table, environ 33 % des déchets envoyés dans les sites d’enfouissement </a:t>
            </a:r>
            <a:r>
              <a:rPr lang="fr-CA" sz="1200" dirty="0" smtClean="0">
                <a:latin typeface="Calibri" panose="020F0502020204030204" pitchFamily="34" charset="0"/>
                <a:cs typeface="Calibri" panose="020F0502020204030204" pitchFamily="34" charset="0"/>
              </a:rPr>
              <a:t>est </a:t>
            </a:r>
            <a:r>
              <a:rPr lang="fr-CA" sz="1200" dirty="0" err="1" smtClean="0">
                <a:latin typeface="Calibri" panose="020F0502020204030204" pitchFamily="34" charset="0"/>
                <a:cs typeface="Calibri" panose="020F0502020204030204" pitchFamily="34" charset="0"/>
              </a:rPr>
              <a:t>compostable</a:t>
            </a:r>
            <a:r>
              <a:rPr lang="fr-CA" sz="1200" dirty="0" smtClean="0">
                <a:latin typeface="Calibri" panose="020F0502020204030204" pitchFamily="34" charset="0"/>
                <a:cs typeface="Calibri" panose="020F0502020204030204" pitchFamily="34" charset="0"/>
              </a:rPr>
              <a:t>.</a:t>
            </a:r>
            <a:endParaRPr lang="fr-CA" sz="1200" dirty="0">
              <a:latin typeface="Calibri" panose="020F0502020204030204" pitchFamily="34" charset="0"/>
              <a:cs typeface="Calibri" panose="020F0502020204030204" pitchFamily="34" charset="0"/>
            </a:endParaRPr>
          </a:p>
          <a:p>
            <a:pPr>
              <a:lnSpc>
                <a:spcPct val="120000"/>
              </a:lnSpc>
              <a:spcBef>
                <a:spcPts val="600"/>
              </a:spcBef>
              <a:buFont typeface="Arial" pitchFamily="34" charset="0"/>
              <a:buChar char="•"/>
            </a:pPr>
            <a:r>
              <a:rPr lang="fr-CA" sz="1200" dirty="0" smtClean="0">
                <a:latin typeface="Calibri" panose="020F0502020204030204" pitchFamily="34" charset="0"/>
                <a:cs typeface="Calibri" panose="020F0502020204030204" pitchFamily="34" charset="0"/>
              </a:rPr>
              <a:t>Les vers sont parmi les décomposeurs les plus efficaces. Ils consomment plus de matières organiques que tous les autres décomposeurs ensemble.</a:t>
            </a:r>
          </a:p>
          <a:p>
            <a:pPr>
              <a:lnSpc>
                <a:spcPct val="120000"/>
              </a:lnSpc>
              <a:spcBef>
                <a:spcPts val="600"/>
              </a:spcBef>
              <a:buFont typeface="Arial" pitchFamily="34" charset="0"/>
              <a:buChar char="•"/>
            </a:pPr>
            <a:r>
              <a:rPr lang="fr-CA" sz="1200" dirty="0" smtClean="0">
                <a:latin typeface="Calibri" panose="020F0502020204030204" pitchFamily="34" charset="0"/>
                <a:cs typeface="Calibri" panose="020F0502020204030204" pitchFamily="34" charset="0"/>
              </a:rPr>
              <a:t>Lorsqu’ils consomment les matières organiques, les vers les transforment en excréments très concentrés en minéraux solubles dans l’eau. Ces minéraux sont absorbés par les plantes lorsqu’elles absorbent l’eau du sol avec leurs racines.</a:t>
            </a:r>
          </a:p>
          <a:p>
            <a:pPr>
              <a:lnSpc>
                <a:spcPct val="120000"/>
              </a:lnSpc>
              <a:spcBef>
                <a:spcPts val="600"/>
              </a:spcBef>
              <a:buFont typeface="Arial" pitchFamily="34" charset="0"/>
              <a:buChar char="•"/>
            </a:pPr>
            <a:r>
              <a:rPr lang="fr-CA" sz="1200" dirty="0" smtClean="0">
                <a:latin typeface="Calibri" panose="020F0502020204030204" pitchFamily="34" charset="0"/>
                <a:cs typeface="Calibri" panose="020F0502020204030204" pitchFamily="34" charset="0"/>
              </a:rPr>
              <a:t>Les </a:t>
            </a:r>
            <a:r>
              <a:rPr lang="fr-CA" sz="1200" dirty="0">
                <a:latin typeface="Calibri" panose="020F0502020204030204" pitchFamily="34" charset="0"/>
                <a:cs typeface="Calibri" panose="020F0502020204030204" pitchFamily="34" charset="0"/>
              </a:rPr>
              <a:t>vers ne dégagent pas d’odeur et n’ont pas besoin d’être nettoyés. Ces vers mangent jusqu’à l’équivalent de leur masse en matière organique, chaque jour, et réduisent par 5 le volume initial de ce qu’ils auront absorbé.</a:t>
            </a:r>
          </a:p>
          <a:p>
            <a:pPr marL="0" indent="0">
              <a:lnSpc>
                <a:spcPct val="120000"/>
              </a:lnSpc>
              <a:spcBef>
                <a:spcPts val="600"/>
              </a:spcBef>
              <a:buNone/>
            </a:pPr>
            <a:r>
              <a:rPr lang="fr-CA" sz="1400" b="1" dirty="0">
                <a:latin typeface="Calibri" panose="020F0502020204030204" pitchFamily="34" charset="0"/>
                <a:cs typeface="Calibri" panose="020F0502020204030204" pitchFamily="34" charset="0"/>
              </a:rPr>
              <a:t>Le </a:t>
            </a:r>
            <a:r>
              <a:rPr lang="fr-CA" sz="1400" b="1" dirty="0" err="1">
                <a:latin typeface="Calibri" panose="020F0502020204030204" pitchFamily="34" charset="0"/>
                <a:cs typeface="Calibri" panose="020F0502020204030204" pitchFamily="34" charset="0"/>
              </a:rPr>
              <a:t>lombricompost</a:t>
            </a:r>
            <a:endParaRPr lang="fr-CA" sz="1400" b="1" dirty="0">
              <a:latin typeface="Calibri" panose="020F0502020204030204" pitchFamily="34" charset="0"/>
              <a:cs typeface="Calibri" panose="020F0502020204030204" pitchFamily="34" charset="0"/>
            </a:endParaRPr>
          </a:p>
          <a:p>
            <a:pPr marL="0" indent="0">
              <a:lnSpc>
                <a:spcPct val="120000"/>
              </a:lnSpc>
              <a:spcBef>
                <a:spcPts val="600"/>
              </a:spcBef>
              <a:buNone/>
            </a:pPr>
            <a:r>
              <a:rPr lang="fr-CA" sz="1200" dirty="0">
                <a:latin typeface="Calibri" panose="020F0502020204030204" pitchFamily="34" charset="0"/>
                <a:cs typeface="Calibri" panose="020F0502020204030204" pitchFamily="34" charset="0"/>
              </a:rPr>
              <a:t>Après une phase de digestion, les vers rejetteront une matière dépourvue d’odeur, de la consistance d’un terreau, appelé </a:t>
            </a:r>
            <a:r>
              <a:rPr lang="fr-CA" sz="1200" dirty="0" err="1">
                <a:latin typeface="Calibri" panose="020F0502020204030204" pitchFamily="34" charset="0"/>
                <a:cs typeface="Calibri" panose="020F0502020204030204" pitchFamily="34" charset="0"/>
              </a:rPr>
              <a:t>lombricompost</a:t>
            </a:r>
            <a:r>
              <a:rPr lang="fr-CA" sz="1200" dirty="0">
                <a:latin typeface="Calibri" panose="020F0502020204030204" pitchFamily="34" charset="0"/>
                <a:cs typeface="Calibri" panose="020F0502020204030204" pitchFamily="34" charset="0"/>
              </a:rPr>
              <a:t>. </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Riche en éléments nutritifs pour les végétaux (azote, phosphore, potassium, calcium et magnésium). </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En plus des nutriments, le </a:t>
            </a:r>
            <a:r>
              <a:rPr lang="fr-CA" sz="1200" dirty="0" err="1">
                <a:latin typeface="Calibri" panose="020F0502020204030204" pitchFamily="34" charset="0"/>
                <a:cs typeface="Calibri" panose="020F0502020204030204" pitchFamily="34" charset="0"/>
              </a:rPr>
              <a:t>lombricompost</a:t>
            </a:r>
            <a:r>
              <a:rPr lang="fr-CA" sz="1200" dirty="0">
                <a:latin typeface="Calibri" panose="020F0502020204030204" pitchFamily="34" charset="0"/>
                <a:cs typeface="Calibri" panose="020F0502020204030204" pitchFamily="34" charset="0"/>
              </a:rPr>
              <a:t> contribue à la microfaune essentielle à la santé des sols (bactéries, insectes microscopiques, etc.).</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Améliore l’aération, la structure du sol et augmente sa capacité de rétention d’eau. </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Son pH est relativement neutre. </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Les plantes qui reçoivent du </a:t>
            </a:r>
            <a:r>
              <a:rPr lang="fr-CA" sz="1200" dirty="0" err="1">
                <a:latin typeface="Calibri" panose="020F0502020204030204" pitchFamily="34" charset="0"/>
                <a:cs typeface="Calibri" panose="020F0502020204030204" pitchFamily="34" charset="0"/>
              </a:rPr>
              <a:t>lombricompost</a:t>
            </a:r>
            <a:r>
              <a:rPr lang="fr-CA" sz="1200" dirty="0">
                <a:latin typeface="Calibri" panose="020F0502020204030204" pitchFamily="34" charset="0"/>
                <a:cs typeface="Calibri" panose="020F0502020204030204" pitchFamily="34" charset="0"/>
              </a:rPr>
              <a:t> sont plus productives et généralement plus résistantes aux maladies. </a:t>
            </a:r>
          </a:p>
          <a:p>
            <a:pPr>
              <a:lnSpc>
                <a:spcPct val="120000"/>
              </a:lnSpc>
              <a:spcBef>
                <a:spcPts val="600"/>
              </a:spcBef>
              <a:buFont typeface="Arial" pitchFamily="34" charset="0"/>
              <a:buChar char="•"/>
            </a:pPr>
            <a:r>
              <a:rPr lang="fr-CA" sz="1200" dirty="0">
                <a:latin typeface="Calibri" panose="020F0502020204030204" pitchFamily="34" charset="0"/>
                <a:cs typeface="Calibri" panose="020F0502020204030204" pitchFamily="34" charset="0"/>
              </a:rPr>
              <a:t>Ce compost est utilisable au jardin, avant bêchage, par épandage directement sur le sol et pour les plantations en pot, en mélangeant 1/3 de </a:t>
            </a:r>
            <a:r>
              <a:rPr lang="fr-CA" sz="1200" dirty="0" err="1">
                <a:latin typeface="Calibri" panose="020F0502020204030204" pitchFamily="34" charset="0"/>
                <a:cs typeface="Calibri" panose="020F0502020204030204" pitchFamily="34" charset="0"/>
              </a:rPr>
              <a:t>lombricompost</a:t>
            </a:r>
            <a:r>
              <a:rPr lang="fr-CA" sz="1200" dirty="0">
                <a:latin typeface="Calibri" panose="020F0502020204030204" pitchFamily="34" charset="0"/>
                <a:cs typeface="Calibri" panose="020F0502020204030204" pitchFamily="34" charset="0"/>
              </a:rPr>
              <a:t> à 2/3 de terre. </a:t>
            </a:r>
            <a:endParaRPr lang="fr-FR" sz="1100" dirty="0">
              <a:latin typeface="Calibri" panose="020F0502020204030204" pitchFamily="34" charset="0"/>
              <a:cs typeface="Calibri" panose="020F0502020204030204" pitchFamily="34" charset="0"/>
            </a:endParaRPr>
          </a:p>
        </p:txBody>
      </p:sp>
      <p:pic>
        <p:nvPicPr>
          <p:cNvPr id="11" name="Image 10">
            <a:extLst>
              <a:ext uri="{FF2B5EF4-FFF2-40B4-BE49-F238E27FC236}">
                <a16:creationId xmlns="" xmlns:a16="http://schemas.microsoft.com/office/drawing/2014/main" id="{FE6EFA4E-58A9-909F-AA49-2E5C61755453}"/>
              </a:ext>
            </a:extLst>
          </p:cNvPr>
          <p:cNvPicPr>
            <a:picLocks noChangeAspect="1"/>
          </p:cNvPicPr>
          <p:nvPr/>
        </p:nvPicPr>
        <p:blipFill>
          <a:blip r:embed="rId7"/>
          <a:stretch>
            <a:fillRect/>
          </a:stretch>
        </p:blipFill>
        <p:spPr>
          <a:xfrm>
            <a:off x="4373117" y="-517079"/>
            <a:ext cx="2548349" cy="2548349"/>
          </a:xfrm>
          <a:prstGeom prst="rect">
            <a:avLst/>
          </a:prstGeom>
        </p:spPr>
      </p:pic>
    </p:spTree>
    <p:extLst>
      <p:ext uri="{BB962C8B-B14F-4D97-AF65-F5344CB8AC3E}">
        <p14:creationId xmlns="" xmlns:p14="http://schemas.microsoft.com/office/powerpoint/2010/main" val="1060141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4"/>
          <p:cNvSpPr>
            <a:spLocks noGrp="1"/>
          </p:cNvSpPr>
          <p:nvPr>
            <p:ph sz="half" idx="1"/>
            <p:custDataLst>
              <p:tags r:id="rId1"/>
            </p:custDataLst>
          </p:nvPr>
        </p:nvSpPr>
        <p:spPr>
          <a:xfrm>
            <a:off x="47517" y="1485901"/>
            <a:ext cx="6743808" cy="7597140"/>
          </a:xfrm>
          <a:noFill/>
        </p:spPr>
        <p:style>
          <a:lnRef idx="2">
            <a:schemeClr val="accent1"/>
          </a:lnRef>
          <a:fillRef idx="1">
            <a:schemeClr val="lt1"/>
          </a:fillRef>
          <a:effectRef idx="0">
            <a:schemeClr val="accent1"/>
          </a:effectRef>
          <a:fontRef idx="minor">
            <a:schemeClr val="dk1"/>
          </a:fontRef>
        </p:style>
        <p:txBody>
          <a:bodyPr>
            <a:normAutofit/>
          </a:bodyPr>
          <a:lstStyle/>
          <a:p>
            <a:pPr marL="0">
              <a:spcBef>
                <a:spcPts val="0"/>
              </a:spcBef>
              <a:buNone/>
            </a:pPr>
            <a:endParaRPr lang="en-US" sz="1200" dirty="0">
              <a:latin typeface="Calibri" panose="020F0502020204030204" pitchFamily="34" charset="0"/>
              <a:cs typeface="Calibri" panose="020F0502020204030204" pitchFamily="34" charset="0"/>
            </a:endParaRPr>
          </a:p>
          <a:p>
            <a:pPr marL="0">
              <a:spcBef>
                <a:spcPts val="0"/>
              </a:spcBef>
              <a:buNone/>
            </a:pPr>
            <a:endParaRPr lang="en-US" sz="1200" dirty="0">
              <a:latin typeface="Calibri" panose="020F0502020204030204" pitchFamily="34" charset="0"/>
              <a:cs typeface="Calibri" panose="020F0502020204030204" pitchFamily="34" charset="0"/>
            </a:endParaRPr>
          </a:p>
        </p:txBody>
      </p:sp>
      <p:sp>
        <p:nvSpPr>
          <p:cNvPr id="2" name="Espace réservé du contenu 1"/>
          <p:cNvSpPr>
            <a:spLocks noGrp="1"/>
          </p:cNvSpPr>
          <p:nvPr>
            <p:ph sz="half" idx="1"/>
            <p:custDataLst>
              <p:tags r:id="rId2"/>
            </p:custDataLst>
          </p:nvPr>
        </p:nvSpPr>
        <p:spPr>
          <a:xfrm>
            <a:off x="47517" y="1485901"/>
            <a:ext cx="6705816" cy="7286623"/>
          </a:xfrm>
        </p:spPr>
        <p:txBody>
          <a:bodyPr>
            <a:normAutofit/>
          </a:bodyPr>
          <a:lstStyle/>
          <a:p>
            <a:pPr marL="0" indent="0">
              <a:lnSpc>
                <a:spcPct val="120000"/>
              </a:lnSpc>
              <a:spcBef>
                <a:spcPts val="0"/>
              </a:spcBef>
              <a:buNone/>
            </a:pPr>
            <a:r>
              <a:rPr lang="fr-CA" sz="800" b="1" dirty="0">
                <a:latin typeface="Calibri" panose="020F0502020204030204" pitchFamily="34" charset="0"/>
                <a:cs typeface="Calibri" panose="020F0502020204030204" pitchFamily="34" charset="0"/>
              </a:rPr>
              <a:t> </a:t>
            </a:r>
          </a:p>
        </p:txBody>
      </p:sp>
      <p:sp>
        <p:nvSpPr>
          <p:cNvPr id="11" name="Rectangle 10"/>
          <p:cNvSpPr/>
          <p:nvPr>
            <p:custDataLst>
              <p:tags r:id="rId3"/>
            </p:custDataLst>
          </p:nvPr>
        </p:nvSpPr>
        <p:spPr>
          <a:xfrm>
            <a:off x="47517" y="1485901"/>
            <a:ext cx="6743808" cy="7525137"/>
          </a:xfrm>
          <a:prstGeom prst="rect">
            <a:avLst/>
          </a:prstGeom>
        </p:spPr>
        <p:txBody>
          <a:bodyPr wrap="square">
            <a:spAutoFit/>
          </a:bodyPr>
          <a:lstStyle/>
          <a:p>
            <a:pPr lvl="0" algn="ctr">
              <a:spcBef>
                <a:spcPts val="600"/>
              </a:spcBef>
            </a:pPr>
            <a:r>
              <a:rPr lang="fr-CA" sz="1400" b="1" dirty="0">
                <a:solidFill>
                  <a:prstClr val="black"/>
                </a:solidFill>
                <a:latin typeface="Calibri" panose="020F0502020204030204" pitchFamily="34" charset="0"/>
                <a:cs typeface="Calibri" panose="020F0502020204030204" pitchFamily="34" charset="0"/>
              </a:rPr>
              <a:t>Ce que les vers </a:t>
            </a:r>
            <a:r>
              <a:rPr lang="fr-CA" sz="1400" b="1" i="1" dirty="0">
                <a:solidFill>
                  <a:prstClr val="black"/>
                </a:solidFill>
                <a:latin typeface="Calibri" panose="020F0502020204030204" pitchFamily="34" charset="0"/>
                <a:cs typeface="Calibri" panose="020F0502020204030204" pitchFamily="34" charset="0"/>
              </a:rPr>
              <a:t>peuvent</a:t>
            </a:r>
            <a:r>
              <a:rPr lang="fr-CA" sz="1400" b="1" dirty="0">
                <a:solidFill>
                  <a:prstClr val="black"/>
                </a:solidFill>
                <a:latin typeface="Calibri" panose="020F0502020204030204" pitchFamily="34" charset="0"/>
                <a:cs typeface="Calibri" panose="020F0502020204030204" pitchFamily="34" charset="0"/>
              </a:rPr>
              <a:t> manger : </a:t>
            </a:r>
          </a:p>
          <a:p>
            <a:pPr lvl="0" algn="just">
              <a:spcBef>
                <a:spcPts val="600"/>
              </a:spcBef>
            </a:pPr>
            <a:r>
              <a:rPr lang="fr-CA" sz="1200" dirty="0">
                <a:solidFill>
                  <a:prstClr val="black"/>
                </a:solidFill>
                <a:latin typeface="Calibri" panose="020F0502020204030204" pitchFamily="34" charset="0"/>
                <a:cs typeface="Calibri" panose="020F0502020204030204" pitchFamily="34" charset="0"/>
              </a:rPr>
              <a:t>La plupart des </a:t>
            </a:r>
            <a:r>
              <a:rPr lang="fr-CA" sz="1200" b="1" i="1" dirty="0">
                <a:solidFill>
                  <a:prstClr val="black"/>
                </a:solidFill>
                <a:latin typeface="Calibri" panose="020F0502020204030204" pitchFamily="34" charset="0"/>
                <a:cs typeface="Calibri" panose="020F0502020204030204" pitchFamily="34" charset="0"/>
              </a:rPr>
              <a:t>fruits</a:t>
            </a:r>
            <a:r>
              <a:rPr lang="fr-CA" sz="1200" dirty="0">
                <a:solidFill>
                  <a:prstClr val="black"/>
                </a:solidFill>
                <a:latin typeface="Calibri" panose="020F0502020204030204" pitchFamily="34" charset="0"/>
                <a:cs typeface="Calibri" panose="020F0502020204030204" pitchFamily="34" charset="0"/>
              </a:rPr>
              <a:t> et des </a:t>
            </a:r>
            <a:r>
              <a:rPr lang="fr-CA" sz="1200" b="1" i="1" dirty="0">
                <a:solidFill>
                  <a:prstClr val="black"/>
                </a:solidFill>
                <a:latin typeface="Calibri" panose="020F0502020204030204" pitchFamily="34" charset="0"/>
                <a:cs typeface="Calibri" panose="020F0502020204030204" pitchFamily="34" charset="0"/>
              </a:rPr>
              <a:t>légumes</a:t>
            </a:r>
            <a:r>
              <a:rPr lang="fr-CA" sz="1200" dirty="0">
                <a:solidFill>
                  <a:prstClr val="black"/>
                </a:solidFill>
                <a:latin typeface="Calibri" panose="020F0502020204030204" pitchFamily="34" charset="0"/>
                <a:cs typeface="Calibri" panose="020F0502020204030204" pitchFamily="34" charset="0"/>
              </a:rPr>
              <a:t> (et leurs pelures), les </a:t>
            </a:r>
            <a:r>
              <a:rPr lang="fr-CA" sz="1200" b="1" i="1" dirty="0">
                <a:solidFill>
                  <a:prstClr val="black"/>
                </a:solidFill>
                <a:latin typeface="Calibri" panose="020F0502020204030204" pitchFamily="34" charset="0"/>
                <a:cs typeface="Calibri" panose="020F0502020204030204" pitchFamily="34" charset="0"/>
              </a:rPr>
              <a:t>légumineuses</a:t>
            </a:r>
            <a:r>
              <a:rPr lang="fr-CA" sz="1200" i="1" dirty="0">
                <a:solidFill>
                  <a:prstClr val="black"/>
                </a:solidFill>
                <a:latin typeface="Calibri" panose="020F0502020204030204" pitchFamily="34" charset="0"/>
                <a:cs typeface="Calibri" panose="020F0502020204030204" pitchFamily="34" charset="0"/>
              </a:rPr>
              <a:t> </a:t>
            </a:r>
            <a:r>
              <a:rPr lang="fr-CA" sz="1200" b="1" i="1" dirty="0">
                <a:solidFill>
                  <a:prstClr val="black"/>
                </a:solidFill>
                <a:latin typeface="Calibri" panose="020F0502020204030204" pitchFamily="34" charset="0"/>
                <a:cs typeface="Calibri" panose="020F0502020204030204" pitchFamily="34" charset="0"/>
              </a:rPr>
              <a:t>cuites</a:t>
            </a:r>
            <a:r>
              <a:rPr lang="fr-CA" sz="1200" dirty="0">
                <a:solidFill>
                  <a:prstClr val="black"/>
                </a:solidFill>
                <a:latin typeface="Calibri" panose="020F0502020204030204" pitchFamily="34" charset="0"/>
                <a:cs typeface="Calibri" panose="020F0502020204030204" pitchFamily="34" charset="0"/>
              </a:rPr>
              <a:t> (haricots, fèves, etc.), les </a:t>
            </a:r>
            <a:r>
              <a:rPr lang="fr-CA" sz="1200" b="1" i="1" dirty="0">
                <a:solidFill>
                  <a:prstClr val="black"/>
                </a:solidFill>
                <a:latin typeface="Calibri" panose="020F0502020204030204" pitchFamily="34" charset="0"/>
                <a:cs typeface="Calibri" panose="020F0502020204030204" pitchFamily="34" charset="0"/>
              </a:rPr>
              <a:t>féculents</a:t>
            </a:r>
            <a:r>
              <a:rPr lang="fr-CA" sz="1200" dirty="0">
                <a:solidFill>
                  <a:prstClr val="black"/>
                </a:solidFill>
                <a:latin typeface="Calibri" panose="020F0502020204030204" pitchFamily="34" charset="0"/>
                <a:cs typeface="Calibri" panose="020F0502020204030204" pitchFamily="34" charset="0"/>
              </a:rPr>
              <a:t> (pain, pâtes alimentaires, riz, etc.), le </a:t>
            </a:r>
            <a:r>
              <a:rPr lang="fr-CA" sz="1200" b="1" i="1" dirty="0">
                <a:solidFill>
                  <a:prstClr val="black"/>
                </a:solidFill>
                <a:latin typeface="Calibri" panose="020F0502020204030204" pitchFamily="34" charset="0"/>
                <a:cs typeface="Calibri" panose="020F0502020204030204" pitchFamily="34" charset="0"/>
              </a:rPr>
              <a:t>thé et le marc de café </a:t>
            </a:r>
            <a:r>
              <a:rPr lang="fr-CA" sz="1200" dirty="0">
                <a:solidFill>
                  <a:prstClr val="black"/>
                </a:solidFill>
                <a:latin typeface="Calibri" panose="020F0502020204030204" pitchFamily="34" charset="0"/>
                <a:cs typeface="Calibri" panose="020F0502020204030204" pitchFamily="34" charset="0"/>
              </a:rPr>
              <a:t>(avec filtre !), les </a:t>
            </a:r>
            <a:r>
              <a:rPr lang="fr-CA" sz="1200" b="1" i="1" dirty="0">
                <a:solidFill>
                  <a:prstClr val="black"/>
                </a:solidFill>
                <a:latin typeface="Calibri" panose="020F0502020204030204" pitchFamily="34" charset="0"/>
                <a:cs typeface="Calibri" panose="020F0502020204030204" pitchFamily="34" charset="0"/>
              </a:rPr>
              <a:t>déchets bruns </a:t>
            </a:r>
            <a:r>
              <a:rPr lang="fr-CA" sz="1200" dirty="0">
                <a:solidFill>
                  <a:prstClr val="black"/>
                </a:solidFill>
                <a:latin typeface="Calibri" panose="020F0502020204030204" pitchFamily="34" charset="0"/>
                <a:cs typeface="Calibri" panose="020F0502020204030204" pitchFamily="34" charset="0"/>
              </a:rPr>
              <a:t>(carton, végétaux </a:t>
            </a:r>
            <a:r>
              <a:rPr lang="fr-CA" sz="1200" dirty="0" err="1">
                <a:solidFill>
                  <a:prstClr val="black"/>
                </a:solidFill>
                <a:latin typeface="Calibri" panose="020F0502020204030204" pitchFamily="34" charset="0"/>
                <a:cs typeface="Calibri" panose="020F0502020204030204" pitchFamily="34" charset="0"/>
              </a:rPr>
              <a:t>déséchés</a:t>
            </a:r>
            <a:r>
              <a:rPr lang="fr-CA" sz="1200" dirty="0">
                <a:solidFill>
                  <a:prstClr val="black"/>
                </a:solidFill>
                <a:latin typeface="Calibri" panose="020F0502020204030204" pitchFamily="34" charset="0"/>
                <a:cs typeface="Calibri" panose="020F0502020204030204" pitchFamily="34" charset="0"/>
              </a:rPr>
              <a:t>) et les </a:t>
            </a:r>
            <a:r>
              <a:rPr lang="fr-CA" sz="1200" b="1" i="1" dirty="0">
                <a:solidFill>
                  <a:prstClr val="black"/>
                </a:solidFill>
                <a:latin typeface="Calibri" panose="020F0502020204030204" pitchFamily="34" charset="0"/>
                <a:cs typeface="Calibri" panose="020F0502020204030204" pitchFamily="34" charset="0"/>
              </a:rPr>
              <a:t>coquilles d’œufs * </a:t>
            </a:r>
            <a:r>
              <a:rPr lang="fr-CA" sz="1200" dirty="0">
                <a:solidFill>
                  <a:prstClr val="black"/>
                </a:solidFill>
                <a:latin typeface="Calibri" panose="020F0502020204030204" pitchFamily="34" charset="0"/>
                <a:cs typeface="Calibri" panose="020F0502020204030204" pitchFamily="34" charset="0"/>
              </a:rPr>
              <a:t>(idéalement séchées au four et réduites en miettes).</a:t>
            </a: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ctr">
              <a:spcBef>
                <a:spcPts val="600"/>
              </a:spcBef>
            </a:pPr>
            <a:r>
              <a:rPr lang="fr-CA" sz="1400" b="1" dirty="0">
                <a:solidFill>
                  <a:prstClr val="black"/>
                </a:solidFill>
                <a:latin typeface="Calibri" panose="020F0502020204030204" pitchFamily="34" charset="0"/>
                <a:cs typeface="Calibri" panose="020F0502020204030204" pitchFamily="34" charset="0"/>
              </a:rPr>
              <a:t>Ce qu’ils ne peuvent </a:t>
            </a:r>
            <a:r>
              <a:rPr lang="fr-CA" sz="1400" b="1" i="1" dirty="0">
                <a:solidFill>
                  <a:prstClr val="black"/>
                </a:solidFill>
                <a:latin typeface="Calibri" panose="020F0502020204030204" pitchFamily="34" charset="0"/>
                <a:cs typeface="Calibri" panose="020F0502020204030204" pitchFamily="34" charset="0"/>
              </a:rPr>
              <a:t>pas</a:t>
            </a:r>
            <a:r>
              <a:rPr lang="fr-CA" sz="1400" b="1" dirty="0">
                <a:solidFill>
                  <a:prstClr val="black"/>
                </a:solidFill>
                <a:latin typeface="Calibri" panose="020F0502020204030204" pitchFamily="34" charset="0"/>
                <a:cs typeface="Calibri" panose="020F0502020204030204" pitchFamily="34" charset="0"/>
              </a:rPr>
              <a:t> manger :</a:t>
            </a:r>
          </a:p>
          <a:p>
            <a:pPr lvl="0" algn="just">
              <a:spcBef>
                <a:spcPts val="600"/>
              </a:spcBef>
            </a:pPr>
            <a:r>
              <a:rPr lang="fr-CA" sz="1200" dirty="0">
                <a:solidFill>
                  <a:prstClr val="black"/>
                </a:solidFill>
                <a:latin typeface="Calibri" panose="020F0502020204030204" pitchFamily="34" charset="0"/>
                <a:cs typeface="Calibri" panose="020F0502020204030204" pitchFamily="34" charset="0"/>
              </a:rPr>
              <a:t>Les </a:t>
            </a:r>
            <a:r>
              <a:rPr lang="fr-CA" sz="1200" b="1" i="1" dirty="0">
                <a:solidFill>
                  <a:prstClr val="black"/>
                </a:solidFill>
                <a:latin typeface="Calibri" panose="020F0502020204030204" pitchFamily="34" charset="0"/>
                <a:cs typeface="Calibri" panose="020F0502020204030204" pitchFamily="34" charset="0"/>
              </a:rPr>
              <a:t>fruits acides </a:t>
            </a:r>
            <a:r>
              <a:rPr lang="fr-CA" sz="1200" dirty="0">
                <a:solidFill>
                  <a:prstClr val="black"/>
                </a:solidFill>
                <a:latin typeface="Calibri" panose="020F0502020204030204" pitchFamily="34" charset="0"/>
                <a:cs typeface="Calibri" panose="020F0502020204030204" pitchFamily="34" charset="0"/>
              </a:rPr>
              <a:t>(agrumes, tomates, etc.), les </a:t>
            </a:r>
            <a:r>
              <a:rPr lang="fr-CA" sz="1200" b="1" i="1" dirty="0">
                <a:solidFill>
                  <a:prstClr val="black"/>
                </a:solidFill>
                <a:latin typeface="Calibri" panose="020F0502020204030204" pitchFamily="34" charset="0"/>
                <a:cs typeface="Calibri" panose="020F0502020204030204" pitchFamily="34" charset="0"/>
              </a:rPr>
              <a:t>oignons</a:t>
            </a:r>
            <a:r>
              <a:rPr lang="fr-CA" sz="1200" dirty="0">
                <a:solidFill>
                  <a:prstClr val="black"/>
                </a:solidFill>
                <a:latin typeface="Calibri" panose="020F0502020204030204" pitchFamily="34" charset="0"/>
                <a:cs typeface="Calibri" panose="020F0502020204030204" pitchFamily="34" charset="0"/>
              </a:rPr>
              <a:t> (ail, échalotes, etc.), les </a:t>
            </a:r>
            <a:r>
              <a:rPr lang="fr-CA" sz="1200" b="1" i="1" dirty="0">
                <a:solidFill>
                  <a:prstClr val="black"/>
                </a:solidFill>
                <a:latin typeface="Calibri" panose="020F0502020204030204" pitchFamily="34" charset="0"/>
                <a:cs typeface="Calibri" panose="020F0502020204030204" pitchFamily="34" charset="0"/>
              </a:rPr>
              <a:t>matières grasses </a:t>
            </a:r>
            <a:r>
              <a:rPr lang="fr-CA" sz="1200" dirty="0">
                <a:solidFill>
                  <a:prstClr val="black"/>
                </a:solidFill>
                <a:latin typeface="Calibri" panose="020F0502020204030204" pitchFamily="34" charset="0"/>
                <a:cs typeface="Calibri" panose="020F0502020204030204" pitchFamily="34" charset="0"/>
              </a:rPr>
              <a:t>(huile, beurre, margarine, etc.) et </a:t>
            </a:r>
            <a:r>
              <a:rPr lang="fr-CA" sz="1200" b="1" i="1" dirty="0">
                <a:solidFill>
                  <a:prstClr val="black"/>
                </a:solidFill>
                <a:latin typeface="Calibri" panose="020F0502020204030204" pitchFamily="34" charset="0"/>
                <a:cs typeface="Calibri" panose="020F0502020204030204" pitchFamily="34" charset="0"/>
              </a:rPr>
              <a:t>tout ce qui est d’origine animale </a:t>
            </a:r>
            <a:r>
              <a:rPr lang="fr-CA" sz="1200" dirty="0">
                <a:solidFill>
                  <a:prstClr val="black"/>
                </a:solidFill>
                <a:latin typeface="Calibri" panose="020F0502020204030204" pitchFamily="34" charset="0"/>
                <a:cs typeface="Calibri" panose="020F0502020204030204" pitchFamily="34" charset="0"/>
              </a:rPr>
              <a:t>(viande, produits laitiers, etc.).</a:t>
            </a: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lvl="0" algn="just">
              <a:spcBef>
                <a:spcPts val="600"/>
              </a:spcBef>
            </a:pPr>
            <a:endParaRPr lang="fr-CA" sz="1000" dirty="0">
              <a:solidFill>
                <a:prstClr val="black"/>
              </a:solidFill>
              <a:latin typeface="Calibri" panose="020F0502020204030204" pitchFamily="34" charset="0"/>
              <a:cs typeface="Calibri" panose="020F0502020204030204" pitchFamily="34" charset="0"/>
            </a:endParaRPr>
          </a:p>
          <a:p>
            <a:pPr lvl="0" algn="just">
              <a:spcBef>
                <a:spcPts val="600"/>
              </a:spcBef>
            </a:pPr>
            <a:r>
              <a:rPr lang="fr-CA" sz="1000" dirty="0">
                <a:solidFill>
                  <a:prstClr val="black"/>
                </a:solidFill>
                <a:latin typeface="Calibri" panose="020F0502020204030204" pitchFamily="34" charset="0"/>
                <a:cs typeface="Calibri" panose="020F0502020204030204" pitchFamily="34" charset="0"/>
              </a:rPr>
              <a:t>* Seule exception à l’interdiction des déchets de source animale, les coquilles d’œufs apportent aux vers des minéraux essentiels en plus d’aider à contrôler l’acidité du compost.</a:t>
            </a:r>
            <a:endParaRPr lang="fr-FR" sz="1000" dirty="0">
              <a:latin typeface="Calibri" panose="020F0502020204030204" pitchFamily="34" charset="0"/>
              <a:cs typeface="Calibri" panose="020F0502020204030204" pitchFamily="34" charset="0"/>
            </a:endParaRPr>
          </a:p>
        </p:txBody>
      </p:sp>
      <p:sp>
        <p:nvSpPr>
          <p:cNvPr id="8" name="Title 3"/>
          <p:cNvSpPr>
            <a:spLocks noGrp="1"/>
          </p:cNvSpPr>
          <p:nvPr>
            <p:ph type="title"/>
            <p:custDataLst>
              <p:tags r:id="rId4"/>
            </p:custDataLst>
          </p:nvPr>
        </p:nvSpPr>
        <p:spPr>
          <a:xfrm>
            <a:off x="0" y="0"/>
            <a:ext cx="4274057" cy="871396"/>
          </a:xfrm>
        </p:spPr>
        <p:txBody>
          <a:bodyPr/>
          <a:lstStyle/>
          <a:p>
            <a:pPr algn="l"/>
            <a:r>
              <a:rPr lang="fr-FR" sz="3000" dirty="0">
                <a:latin typeface="Calibri" panose="020F0502020204030204" pitchFamily="34" charset="0"/>
                <a:cs typeface="Calibri" panose="020F0502020204030204" pitchFamily="34" charset="0"/>
              </a:rPr>
              <a:t>Fiche théorique 4</a:t>
            </a:r>
            <a:br>
              <a:rPr lang="fr-FR" sz="30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Quoi donner aux vers</a:t>
            </a:r>
            <a:endParaRPr lang="fr-FR" sz="3000" dirty="0">
              <a:latin typeface="Calibri" panose="020F0502020204030204" pitchFamily="34" charset="0"/>
              <a:cs typeface="Calibri" panose="020F0502020204030204" pitchFamily="34" charset="0"/>
            </a:endParaRPr>
          </a:p>
        </p:txBody>
      </p:sp>
      <p:sp>
        <p:nvSpPr>
          <p:cNvPr id="3" name="Multiplication Sign 2">
            <a:extLst>
              <a:ext uri="{FF2B5EF4-FFF2-40B4-BE49-F238E27FC236}">
                <a16:creationId xmlns="" xmlns:a16="http://schemas.microsoft.com/office/drawing/2014/main" id="{B8126E08-3106-473A-9725-DD75F590A6D5}"/>
              </a:ext>
            </a:extLst>
          </p:cNvPr>
          <p:cNvSpPr/>
          <p:nvPr/>
        </p:nvSpPr>
        <p:spPr>
          <a:xfrm>
            <a:off x="1607820" y="5293237"/>
            <a:ext cx="3642360" cy="3598544"/>
          </a:xfrm>
          <a:prstGeom prst="mathMultiply">
            <a:avLst>
              <a:gd name="adj1" fmla="val 8877"/>
            </a:avLst>
          </a:prstGeom>
          <a:solidFill>
            <a:srgbClr val="C00000">
              <a:alpha val="5098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A picture containing text, clipart&#10;&#10;Description automatically generated">
            <a:extLst>
              <a:ext uri="{FF2B5EF4-FFF2-40B4-BE49-F238E27FC236}">
                <a16:creationId xmlns="" xmlns:a16="http://schemas.microsoft.com/office/drawing/2014/main" id="{34815CDC-2D65-4EA7-A7AE-055D0B65C007}"/>
              </a:ext>
            </a:extLst>
          </p:cNvPr>
          <p:cNvPicPr>
            <a:picLocks noChangeAspect="1"/>
          </p:cNvPicPr>
          <p:nvPr/>
        </p:nvPicPr>
        <p:blipFill>
          <a:blip r:embed="rId6"/>
          <a:stretch>
            <a:fillRect/>
          </a:stretch>
        </p:blipFill>
        <p:spPr>
          <a:xfrm rot="1117002">
            <a:off x="1468583" y="5941513"/>
            <a:ext cx="642107" cy="642107"/>
          </a:xfrm>
          <a:prstGeom prst="rect">
            <a:avLst/>
          </a:prstGeom>
        </p:spPr>
      </p:pic>
      <p:pic>
        <p:nvPicPr>
          <p:cNvPr id="7" name="Picture 6">
            <a:extLst>
              <a:ext uri="{FF2B5EF4-FFF2-40B4-BE49-F238E27FC236}">
                <a16:creationId xmlns="" xmlns:a16="http://schemas.microsoft.com/office/drawing/2014/main" id="{182F1F76-29B3-42DD-9CCE-4D41BAAA250B}"/>
              </a:ext>
            </a:extLst>
          </p:cNvPr>
          <p:cNvPicPr>
            <a:picLocks noChangeAspect="1"/>
          </p:cNvPicPr>
          <p:nvPr/>
        </p:nvPicPr>
        <p:blipFill>
          <a:blip r:embed="rId7"/>
          <a:stretch>
            <a:fillRect/>
          </a:stretch>
        </p:blipFill>
        <p:spPr>
          <a:xfrm rot="20135779">
            <a:off x="2365762" y="5763750"/>
            <a:ext cx="766118" cy="766118"/>
          </a:xfrm>
          <a:prstGeom prst="rect">
            <a:avLst/>
          </a:prstGeom>
        </p:spPr>
      </p:pic>
      <p:pic>
        <p:nvPicPr>
          <p:cNvPr id="15" name="Picture 14" descr="A picture containing text, clipart&#10;&#10;Description automatically generated">
            <a:extLst>
              <a:ext uri="{FF2B5EF4-FFF2-40B4-BE49-F238E27FC236}">
                <a16:creationId xmlns="" xmlns:a16="http://schemas.microsoft.com/office/drawing/2014/main" id="{B98D7CC6-C502-4511-85D9-129B790CB7BE}"/>
              </a:ext>
            </a:extLst>
          </p:cNvPr>
          <p:cNvPicPr>
            <a:picLocks noChangeAspect="1"/>
          </p:cNvPicPr>
          <p:nvPr/>
        </p:nvPicPr>
        <p:blipFill>
          <a:blip r:embed="rId8"/>
          <a:stretch>
            <a:fillRect/>
          </a:stretch>
        </p:blipFill>
        <p:spPr>
          <a:xfrm>
            <a:off x="4473175" y="6035358"/>
            <a:ext cx="906780" cy="906780"/>
          </a:xfrm>
          <a:prstGeom prst="rect">
            <a:avLst/>
          </a:prstGeom>
        </p:spPr>
      </p:pic>
      <p:pic>
        <p:nvPicPr>
          <p:cNvPr id="17" name="Picture 16" descr="A picture containing text, clipart&#10;&#10;Description automatically generated">
            <a:extLst>
              <a:ext uri="{FF2B5EF4-FFF2-40B4-BE49-F238E27FC236}">
                <a16:creationId xmlns="" xmlns:a16="http://schemas.microsoft.com/office/drawing/2014/main" id="{D5DC9F72-E752-4980-9FAD-1B26F0610285}"/>
              </a:ext>
            </a:extLst>
          </p:cNvPr>
          <p:cNvPicPr>
            <a:picLocks noChangeAspect="1"/>
          </p:cNvPicPr>
          <p:nvPr/>
        </p:nvPicPr>
        <p:blipFill>
          <a:blip r:embed="rId9"/>
          <a:stretch>
            <a:fillRect/>
          </a:stretch>
        </p:blipFill>
        <p:spPr>
          <a:xfrm rot="19667571">
            <a:off x="3806530" y="5956394"/>
            <a:ext cx="701991" cy="701991"/>
          </a:xfrm>
          <a:prstGeom prst="rect">
            <a:avLst/>
          </a:prstGeom>
        </p:spPr>
      </p:pic>
      <p:pic>
        <p:nvPicPr>
          <p:cNvPr id="19" name="Picture 18" descr="A picture containing text, clipart&#10;&#10;Description automatically generated">
            <a:extLst>
              <a:ext uri="{FF2B5EF4-FFF2-40B4-BE49-F238E27FC236}">
                <a16:creationId xmlns="" xmlns:a16="http://schemas.microsoft.com/office/drawing/2014/main" id="{1D1C5702-782B-4934-A379-D2F5D20089D4}"/>
              </a:ext>
            </a:extLst>
          </p:cNvPr>
          <p:cNvPicPr>
            <a:picLocks noChangeAspect="1"/>
          </p:cNvPicPr>
          <p:nvPr/>
        </p:nvPicPr>
        <p:blipFill>
          <a:blip r:embed="rId10"/>
          <a:stretch>
            <a:fillRect/>
          </a:stretch>
        </p:blipFill>
        <p:spPr>
          <a:xfrm rot="590432">
            <a:off x="4656759" y="7327303"/>
            <a:ext cx="758693" cy="758693"/>
          </a:xfrm>
          <a:prstGeom prst="rect">
            <a:avLst/>
          </a:prstGeom>
        </p:spPr>
      </p:pic>
      <p:pic>
        <p:nvPicPr>
          <p:cNvPr id="21" name="Picture 20" descr="A picture containing text&#10;&#10;Description automatically generated">
            <a:extLst>
              <a:ext uri="{FF2B5EF4-FFF2-40B4-BE49-F238E27FC236}">
                <a16:creationId xmlns="" xmlns:a16="http://schemas.microsoft.com/office/drawing/2014/main" id="{9B7E09CF-AF19-4A8D-A5D8-4BAC9ABC7E85}"/>
              </a:ext>
            </a:extLst>
          </p:cNvPr>
          <p:cNvPicPr>
            <a:picLocks noChangeAspect="1"/>
          </p:cNvPicPr>
          <p:nvPr/>
        </p:nvPicPr>
        <p:blipFill>
          <a:blip r:embed="rId11"/>
          <a:stretch>
            <a:fillRect/>
          </a:stretch>
        </p:blipFill>
        <p:spPr>
          <a:xfrm>
            <a:off x="1919417" y="6334570"/>
            <a:ext cx="877197" cy="877197"/>
          </a:xfrm>
          <a:prstGeom prst="rect">
            <a:avLst/>
          </a:prstGeom>
        </p:spPr>
      </p:pic>
      <p:pic>
        <p:nvPicPr>
          <p:cNvPr id="2050" name="Picture 2" descr="1f9c8, butter icon - Download on Iconfinder on Iconfinder">
            <a:extLst>
              <a:ext uri="{FF2B5EF4-FFF2-40B4-BE49-F238E27FC236}">
                <a16:creationId xmlns="" xmlns:a16="http://schemas.microsoft.com/office/drawing/2014/main" id="{FACC6C50-8AB8-4F03-943C-07AC3EB80F9C}"/>
              </a:ext>
            </a:extLst>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3727692" y="7051326"/>
            <a:ext cx="905512" cy="90551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a:extLst>
              <a:ext uri="{FF2B5EF4-FFF2-40B4-BE49-F238E27FC236}">
                <a16:creationId xmlns="" xmlns:a16="http://schemas.microsoft.com/office/drawing/2014/main" id="{7E37719F-B10B-4531-A125-669E318ABB51}"/>
              </a:ext>
            </a:extLst>
          </p:cNvPr>
          <p:cNvPicPr>
            <a:picLocks noChangeAspect="1"/>
          </p:cNvPicPr>
          <p:nvPr/>
        </p:nvPicPr>
        <p:blipFill>
          <a:blip r:embed="rId13"/>
          <a:stretch>
            <a:fillRect/>
          </a:stretch>
        </p:blipFill>
        <p:spPr>
          <a:xfrm>
            <a:off x="2627534" y="7343091"/>
            <a:ext cx="727118" cy="727118"/>
          </a:xfrm>
          <a:prstGeom prst="rect">
            <a:avLst/>
          </a:prstGeom>
        </p:spPr>
      </p:pic>
      <p:pic>
        <p:nvPicPr>
          <p:cNvPr id="25" name="Picture 24" descr="A picture containing text, clipart&#10;&#10;Description automatically generated">
            <a:extLst>
              <a:ext uri="{FF2B5EF4-FFF2-40B4-BE49-F238E27FC236}">
                <a16:creationId xmlns="" xmlns:a16="http://schemas.microsoft.com/office/drawing/2014/main" id="{84F24022-DA34-427C-A239-F074AFFE4358}"/>
              </a:ext>
            </a:extLst>
          </p:cNvPr>
          <p:cNvPicPr>
            <a:picLocks noChangeAspect="1"/>
          </p:cNvPicPr>
          <p:nvPr/>
        </p:nvPicPr>
        <p:blipFill>
          <a:blip r:embed="rId14"/>
          <a:stretch>
            <a:fillRect/>
          </a:stretch>
        </p:blipFill>
        <p:spPr>
          <a:xfrm>
            <a:off x="1894516" y="7630601"/>
            <a:ext cx="952500" cy="952500"/>
          </a:xfrm>
          <a:prstGeom prst="rect">
            <a:avLst/>
          </a:prstGeom>
        </p:spPr>
      </p:pic>
      <p:pic>
        <p:nvPicPr>
          <p:cNvPr id="27" name="Picture 26" descr="A picture containing text, clipart&#10;&#10;Description automatically generated">
            <a:extLst>
              <a:ext uri="{FF2B5EF4-FFF2-40B4-BE49-F238E27FC236}">
                <a16:creationId xmlns="" xmlns:a16="http://schemas.microsoft.com/office/drawing/2014/main" id="{BC935A3A-5AE6-473A-9B53-42766D197485}"/>
              </a:ext>
            </a:extLst>
          </p:cNvPr>
          <p:cNvPicPr>
            <a:picLocks noChangeAspect="1"/>
          </p:cNvPicPr>
          <p:nvPr/>
        </p:nvPicPr>
        <p:blipFill>
          <a:blip r:embed="rId15"/>
          <a:stretch>
            <a:fillRect/>
          </a:stretch>
        </p:blipFill>
        <p:spPr>
          <a:xfrm rot="19707975">
            <a:off x="1286853" y="7023424"/>
            <a:ext cx="914400" cy="914400"/>
          </a:xfrm>
          <a:prstGeom prst="rect">
            <a:avLst/>
          </a:prstGeom>
        </p:spPr>
      </p:pic>
      <p:sp>
        <p:nvSpPr>
          <p:cNvPr id="28" name="TextBox 27">
            <a:extLst>
              <a:ext uri="{FF2B5EF4-FFF2-40B4-BE49-F238E27FC236}">
                <a16:creationId xmlns="" xmlns:a16="http://schemas.microsoft.com/office/drawing/2014/main" id="{EF00E575-9422-4E59-AE4C-1C51B92EB4B0}"/>
              </a:ext>
            </a:extLst>
          </p:cNvPr>
          <p:cNvSpPr txBox="1"/>
          <p:nvPr/>
        </p:nvSpPr>
        <p:spPr>
          <a:xfrm>
            <a:off x="364964" y="7653305"/>
            <a:ext cx="909679"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ORIGINE ANIMALE</a:t>
            </a:r>
            <a:endParaRPr lang="en-CA" sz="12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 xmlns:a16="http://schemas.microsoft.com/office/drawing/2014/main" id="{C38CBED1-4556-4CC4-986E-6875DEEE9B3F}"/>
              </a:ext>
            </a:extLst>
          </p:cNvPr>
          <p:cNvSpPr txBox="1"/>
          <p:nvPr/>
        </p:nvSpPr>
        <p:spPr>
          <a:xfrm>
            <a:off x="413501" y="6188724"/>
            <a:ext cx="909679"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FRUITS ACIDES</a:t>
            </a:r>
            <a:endParaRPr lang="en-CA" sz="12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 xmlns:a16="http://schemas.microsoft.com/office/drawing/2014/main" id="{51108BCE-F8F4-46C0-B1DE-C134303D8AE0}"/>
              </a:ext>
            </a:extLst>
          </p:cNvPr>
          <p:cNvSpPr txBox="1"/>
          <p:nvPr/>
        </p:nvSpPr>
        <p:spPr>
          <a:xfrm>
            <a:off x="5482029" y="6213025"/>
            <a:ext cx="909679"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OIGNONS ET CIE.</a:t>
            </a:r>
            <a:endParaRPr lang="en-CA" sz="12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 xmlns:a16="http://schemas.microsoft.com/office/drawing/2014/main" id="{F562672D-6448-4AA6-82B2-1FB733FCDA52}"/>
              </a:ext>
            </a:extLst>
          </p:cNvPr>
          <p:cNvSpPr txBox="1"/>
          <p:nvPr/>
        </p:nvSpPr>
        <p:spPr>
          <a:xfrm>
            <a:off x="5564282" y="7608544"/>
            <a:ext cx="909679"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MATIÈRES GRASSES</a:t>
            </a:r>
            <a:endParaRPr lang="en-CA" sz="1200" dirty="0">
              <a:latin typeface="Calibri" panose="020F0502020204030204" pitchFamily="34" charset="0"/>
              <a:cs typeface="Calibri" panose="020F0502020204030204" pitchFamily="34" charset="0"/>
            </a:endParaRPr>
          </a:p>
        </p:txBody>
      </p:sp>
      <p:sp>
        <p:nvSpPr>
          <p:cNvPr id="4" name="Cercle : creux 3">
            <a:extLst>
              <a:ext uri="{FF2B5EF4-FFF2-40B4-BE49-F238E27FC236}">
                <a16:creationId xmlns="" xmlns:a16="http://schemas.microsoft.com/office/drawing/2014/main" id="{2E997103-3F36-4A73-9178-FE7AF92B8C56}"/>
              </a:ext>
            </a:extLst>
          </p:cNvPr>
          <p:cNvSpPr/>
          <p:nvPr/>
        </p:nvSpPr>
        <p:spPr>
          <a:xfrm>
            <a:off x="2026515" y="2472640"/>
            <a:ext cx="2458816" cy="2371987"/>
          </a:xfrm>
          <a:prstGeom prst="donut">
            <a:avLst>
              <a:gd name="adj" fmla="val 13478"/>
            </a:avLst>
          </a:prstGeom>
          <a:solidFill>
            <a:srgbClr val="92D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CA">
              <a:solidFill>
                <a:schemeClr val="tx1"/>
              </a:solidFill>
            </a:endParaRPr>
          </a:p>
        </p:txBody>
      </p:sp>
      <p:pic>
        <p:nvPicPr>
          <p:cNvPr id="12" name="Image 11">
            <a:extLst>
              <a:ext uri="{FF2B5EF4-FFF2-40B4-BE49-F238E27FC236}">
                <a16:creationId xmlns="" xmlns:a16="http://schemas.microsoft.com/office/drawing/2014/main" id="{51840A29-E47D-449F-8770-08D04464542E}"/>
              </a:ext>
            </a:extLst>
          </p:cNvPr>
          <p:cNvPicPr>
            <a:picLocks noChangeAspect="1"/>
          </p:cNvPicPr>
          <p:nvPr/>
        </p:nvPicPr>
        <p:blipFill>
          <a:blip r:embed="rId16"/>
          <a:stretch>
            <a:fillRect/>
          </a:stretch>
        </p:blipFill>
        <p:spPr>
          <a:xfrm>
            <a:off x="2222573" y="2376152"/>
            <a:ext cx="571500" cy="571500"/>
          </a:xfrm>
          <a:prstGeom prst="rect">
            <a:avLst/>
          </a:prstGeom>
        </p:spPr>
      </p:pic>
      <p:pic>
        <p:nvPicPr>
          <p:cNvPr id="14" name="Image 13" descr="Une image contenant guitare&#10;&#10;Description générée automatiquement">
            <a:extLst>
              <a:ext uri="{FF2B5EF4-FFF2-40B4-BE49-F238E27FC236}">
                <a16:creationId xmlns="" xmlns:a16="http://schemas.microsoft.com/office/drawing/2014/main" id="{3638E254-2A31-4615-B171-6A85E3112AE3}"/>
              </a:ext>
            </a:extLst>
          </p:cNvPr>
          <p:cNvPicPr>
            <a:picLocks noChangeAspect="1"/>
          </p:cNvPicPr>
          <p:nvPr/>
        </p:nvPicPr>
        <p:blipFill>
          <a:blip r:embed="rId17"/>
          <a:stretch>
            <a:fillRect/>
          </a:stretch>
        </p:blipFill>
        <p:spPr>
          <a:xfrm>
            <a:off x="2601314" y="2443593"/>
            <a:ext cx="769121" cy="769121"/>
          </a:xfrm>
          <a:prstGeom prst="rect">
            <a:avLst/>
          </a:prstGeom>
        </p:spPr>
      </p:pic>
      <p:pic>
        <p:nvPicPr>
          <p:cNvPr id="18" name="Image 17" descr="Une image contenant texte, périphérique, jauge&#10;&#10;Description générée automatiquement">
            <a:extLst>
              <a:ext uri="{FF2B5EF4-FFF2-40B4-BE49-F238E27FC236}">
                <a16:creationId xmlns="" xmlns:a16="http://schemas.microsoft.com/office/drawing/2014/main" id="{935E9884-E83F-4B33-BF72-E7C3CCECCAB3}"/>
              </a:ext>
            </a:extLst>
          </p:cNvPr>
          <p:cNvPicPr>
            <a:picLocks noChangeAspect="1"/>
          </p:cNvPicPr>
          <p:nvPr/>
        </p:nvPicPr>
        <p:blipFill>
          <a:blip r:embed="rId18"/>
          <a:stretch>
            <a:fillRect/>
          </a:stretch>
        </p:blipFill>
        <p:spPr>
          <a:xfrm rot="16416985">
            <a:off x="1517637" y="2372632"/>
            <a:ext cx="790290" cy="790290"/>
          </a:xfrm>
          <a:prstGeom prst="rect">
            <a:avLst/>
          </a:prstGeom>
        </p:spPr>
      </p:pic>
      <p:pic>
        <p:nvPicPr>
          <p:cNvPr id="24" name="Image 23" descr="Une image contenant texte&#10;&#10;Description générée automatiquement">
            <a:extLst>
              <a:ext uri="{FF2B5EF4-FFF2-40B4-BE49-F238E27FC236}">
                <a16:creationId xmlns="" xmlns:a16="http://schemas.microsoft.com/office/drawing/2014/main" id="{8A6A08C5-F524-49FE-A459-0165E06C319C}"/>
              </a:ext>
            </a:extLst>
          </p:cNvPr>
          <p:cNvPicPr>
            <a:picLocks noChangeAspect="1"/>
          </p:cNvPicPr>
          <p:nvPr/>
        </p:nvPicPr>
        <p:blipFill>
          <a:blip r:embed="rId19"/>
          <a:stretch>
            <a:fillRect/>
          </a:stretch>
        </p:blipFill>
        <p:spPr>
          <a:xfrm rot="1131008">
            <a:off x="2077556" y="2916412"/>
            <a:ext cx="798342" cy="798342"/>
          </a:xfrm>
          <a:prstGeom prst="rect">
            <a:avLst/>
          </a:prstGeom>
        </p:spPr>
      </p:pic>
      <p:pic>
        <p:nvPicPr>
          <p:cNvPr id="29" name="Image 28" descr="Une image contenant clipart&#10;&#10;Description générée automatiquement">
            <a:extLst>
              <a:ext uri="{FF2B5EF4-FFF2-40B4-BE49-F238E27FC236}">
                <a16:creationId xmlns="" xmlns:a16="http://schemas.microsoft.com/office/drawing/2014/main" id="{C9EB95B6-E78C-4C2D-BAA5-4EEE5A38B30B}"/>
              </a:ext>
            </a:extLst>
          </p:cNvPr>
          <p:cNvPicPr>
            <a:picLocks noChangeAspect="1"/>
          </p:cNvPicPr>
          <p:nvPr/>
        </p:nvPicPr>
        <p:blipFill>
          <a:blip r:embed="rId20"/>
          <a:stretch>
            <a:fillRect/>
          </a:stretch>
        </p:blipFill>
        <p:spPr>
          <a:xfrm>
            <a:off x="3432790" y="2629122"/>
            <a:ext cx="571500" cy="571500"/>
          </a:xfrm>
          <a:prstGeom prst="rect">
            <a:avLst/>
          </a:prstGeom>
        </p:spPr>
      </p:pic>
      <p:pic>
        <p:nvPicPr>
          <p:cNvPr id="34" name="Image 33">
            <a:extLst>
              <a:ext uri="{FF2B5EF4-FFF2-40B4-BE49-F238E27FC236}">
                <a16:creationId xmlns="" xmlns:a16="http://schemas.microsoft.com/office/drawing/2014/main" id="{C5A6D659-C5ED-4F64-AB06-4DA64478D1ED}"/>
              </a:ext>
            </a:extLst>
          </p:cNvPr>
          <p:cNvPicPr>
            <a:picLocks noChangeAspect="1"/>
          </p:cNvPicPr>
          <p:nvPr/>
        </p:nvPicPr>
        <p:blipFill>
          <a:blip r:embed="rId21"/>
          <a:stretch>
            <a:fillRect/>
          </a:stretch>
        </p:blipFill>
        <p:spPr>
          <a:xfrm rot="5753135">
            <a:off x="3830171" y="2393187"/>
            <a:ext cx="831327" cy="831327"/>
          </a:xfrm>
          <a:prstGeom prst="rect">
            <a:avLst/>
          </a:prstGeom>
        </p:spPr>
      </p:pic>
      <p:pic>
        <p:nvPicPr>
          <p:cNvPr id="38" name="Image 37" descr="Une image contenant texte, clipart&#10;&#10;Description générée automatiquement">
            <a:extLst>
              <a:ext uri="{FF2B5EF4-FFF2-40B4-BE49-F238E27FC236}">
                <a16:creationId xmlns="" xmlns:a16="http://schemas.microsoft.com/office/drawing/2014/main" id="{F4AF39D4-3F2F-423B-98D7-0AD8780B9897}"/>
              </a:ext>
            </a:extLst>
          </p:cNvPr>
          <p:cNvPicPr>
            <a:picLocks noChangeAspect="1"/>
          </p:cNvPicPr>
          <p:nvPr/>
        </p:nvPicPr>
        <p:blipFill>
          <a:blip r:embed="rId22"/>
          <a:stretch>
            <a:fillRect/>
          </a:stretch>
        </p:blipFill>
        <p:spPr>
          <a:xfrm>
            <a:off x="4221444" y="3675207"/>
            <a:ext cx="774942" cy="774942"/>
          </a:xfrm>
          <a:prstGeom prst="rect">
            <a:avLst/>
          </a:prstGeom>
        </p:spPr>
      </p:pic>
      <p:pic>
        <p:nvPicPr>
          <p:cNvPr id="40" name="Image 39">
            <a:extLst>
              <a:ext uri="{FF2B5EF4-FFF2-40B4-BE49-F238E27FC236}">
                <a16:creationId xmlns="" xmlns:a16="http://schemas.microsoft.com/office/drawing/2014/main" id="{80C485DD-AB1E-4A9D-85BA-144346ACB5D4}"/>
              </a:ext>
            </a:extLst>
          </p:cNvPr>
          <p:cNvPicPr>
            <a:picLocks noChangeAspect="1"/>
          </p:cNvPicPr>
          <p:nvPr/>
        </p:nvPicPr>
        <p:blipFill>
          <a:blip r:embed="rId23"/>
          <a:stretch>
            <a:fillRect/>
          </a:stretch>
        </p:blipFill>
        <p:spPr>
          <a:xfrm>
            <a:off x="3603834" y="3697099"/>
            <a:ext cx="566887" cy="566887"/>
          </a:xfrm>
          <a:prstGeom prst="rect">
            <a:avLst/>
          </a:prstGeom>
        </p:spPr>
      </p:pic>
      <p:pic>
        <p:nvPicPr>
          <p:cNvPr id="42" name="Image 41" descr="Une image contenant texte&#10;&#10;Description générée automatiquement">
            <a:extLst>
              <a:ext uri="{FF2B5EF4-FFF2-40B4-BE49-F238E27FC236}">
                <a16:creationId xmlns="" xmlns:a16="http://schemas.microsoft.com/office/drawing/2014/main" id="{B19B25E8-6EA6-44D9-AC31-2EE32EFC9C17}"/>
              </a:ext>
            </a:extLst>
          </p:cNvPr>
          <p:cNvPicPr>
            <a:picLocks noChangeAspect="1"/>
          </p:cNvPicPr>
          <p:nvPr/>
        </p:nvPicPr>
        <p:blipFill>
          <a:blip r:embed="rId24"/>
          <a:stretch>
            <a:fillRect/>
          </a:stretch>
        </p:blipFill>
        <p:spPr>
          <a:xfrm>
            <a:off x="4007244" y="3292462"/>
            <a:ext cx="609600" cy="609600"/>
          </a:xfrm>
          <a:prstGeom prst="rect">
            <a:avLst/>
          </a:prstGeom>
        </p:spPr>
      </p:pic>
      <p:pic>
        <p:nvPicPr>
          <p:cNvPr id="44" name="Image 43">
            <a:extLst>
              <a:ext uri="{FF2B5EF4-FFF2-40B4-BE49-F238E27FC236}">
                <a16:creationId xmlns="" xmlns:a16="http://schemas.microsoft.com/office/drawing/2014/main" id="{DCCD43B3-68A3-4F4D-8FB4-60B1F2168168}"/>
              </a:ext>
            </a:extLst>
          </p:cNvPr>
          <p:cNvPicPr>
            <a:picLocks noChangeAspect="1"/>
          </p:cNvPicPr>
          <p:nvPr/>
        </p:nvPicPr>
        <p:blipFill>
          <a:blip r:embed="rId25"/>
          <a:stretch>
            <a:fillRect/>
          </a:stretch>
        </p:blipFill>
        <p:spPr>
          <a:xfrm>
            <a:off x="1459281" y="3557379"/>
            <a:ext cx="722847" cy="722847"/>
          </a:xfrm>
          <a:prstGeom prst="rect">
            <a:avLst/>
          </a:prstGeom>
        </p:spPr>
      </p:pic>
      <p:pic>
        <p:nvPicPr>
          <p:cNvPr id="46" name="Image 45" descr="Une image contenant texte&#10;&#10;Description générée automatiquement">
            <a:extLst>
              <a:ext uri="{FF2B5EF4-FFF2-40B4-BE49-F238E27FC236}">
                <a16:creationId xmlns="" xmlns:a16="http://schemas.microsoft.com/office/drawing/2014/main" id="{E0CCB5A9-0143-4318-A705-08A33CF7EB82}"/>
              </a:ext>
            </a:extLst>
          </p:cNvPr>
          <p:cNvPicPr>
            <a:picLocks noChangeAspect="1"/>
          </p:cNvPicPr>
          <p:nvPr/>
        </p:nvPicPr>
        <p:blipFill>
          <a:blip r:embed="rId26"/>
          <a:stretch>
            <a:fillRect/>
          </a:stretch>
        </p:blipFill>
        <p:spPr>
          <a:xfrm>
            <a:off x="2096609" y="3724589"/>
            <a:ext cx="669126" cy="669126"/>
          </a:xfrm>
          <a:prstGeom prst="rect">
            <a:avLst/>
          </a:prstGeom>
        </p:spPr>
      </p:pic>
      <p:pic>
        <p:nvPicPr>
          <p:cNvPr id="48" name="Image 47">
            <a:extLst>
              <a:ext uri="{FF2B5EF4-FFF2-40B4-BE49-F238E27FC236}">
                <a16:creationId xmlns="" xmlns:a16="http://schemas.microsoft.com/office/drawing/2014/main" id="{431D70E1-65D0-4510-A180-90C4E32C0529}"/>
              </a:ext>
            </a:extLst>
          </p:cNvPr>
          <p:cNvPicPr>
            <a:picLocks noChangeAspect="1"/>
          </p:cNvPicPr>
          <p:nvPr/>
        </p:nvPicPr>
        <p:blipFill>
          <a:blip r:embed="rId27"/>
          <a:stretch>
            <a:fillRect/>
          </a:stretch>
        </p:blipFill>
        <p:spPr>
          <a:xfrm rot="20717836">
            <a:off x="3361806" y="4319853"/>
            <a:ext cx="657188" cy="657188"/>
          </a:xfrm>
          <a:prstGeom prst="rect">
            <a:avLst/>
          </a:prstGeom>
        </p:spPr>
      </p:pic>
      <p:pic>
        <p:nvPicPr>
          <p:cNvPr id="1026" name="Picture 2" descr="Egg shell Icons - 384 free vector icons">
            <a:extLst>
              <a:ext uri="{FF2B5EF4-FFF2-40B4-BE49-F238E27FC236}">
                <a16:creationId xmlns="" xmlns:a16="http://schemas.microsoft.com/office/drawing/2014/main" id="{7EE58F59-D965-4BBE-A886-C5842455E973}"/>
              </a:ext>
            </a:extLst>
          </p:cNvPr>
          <p:cNvPicPr>
            <a:picLocks noChangeAspect="1" noChangeArrowheads="1"/>
          </p:cNvPicPr>
          <p:nvPr/>
        </p:nvPicPr>
        <p:blipFill>
          <a:blip r:embed="rId28">
            <a:extLst>
              <a:ext uri="{28A0092B-C50C-407E-A947-70E740481C1C}">
                <a14:useLocalDpi xmlns="" xmlns:a14="http://schemas.microsoft.com/office/drawing/2010/main" val="0"/>
              </a:ext>
            </a:extLst>
          </a:blip>
          <a:srcRect/>
          <a:stretch>
            <a:fillRect/>
          </a:stretch>
        </p:blipFill>
        <p:spPr bwMode="auto">
          <a:xfrm rot="289118">
            <a:off x="2568679" y="4417542"/>
            <a:ext cx="590678" cy="590678"/>
          </a:xfrm>
          <a:prstGeom prst="rect">
            <a:avLst/>
          </a:prstGeom>
          <a:noFill/>
          <a:extLst>
            <a:ext uri="{909E8E84-426E-40DD-AFC4-6F175D3DCCD1}">
              <a14:hiddenFill xmlns="" xmlns:a14="http://schemas.microsoft.com/office/drawing/2010/main">
                <a:solidFill>
                  <a:srgbClr val="FFFFFF"/>
                </a:solidFill>
              </a14:hiddenFill>
            </a:ext>
          </a:extLst>
        </p:spPr>
      </p:pic>
      <p:sp>
        <p:nvSpPr>
          <p:cNvPr id="51" name="TextBox 30">
            <a:extLst>
              <a:ext uri="{FF2B5EF4-FFF2-40B4-BE49-F238E27FC236}">
                <a16:creationId xmlns="" xmlns:a16="http://schemas.microsoft.com/office/drawing/2014/main" id="{F4486B8B-F14D-4DCC-A832-5DF52B93E706}"/>
              </a:ext>
            </a:extLst>
          </p:cNvPr>
          <p:cNvSpPr txBox="1"/>
          <p:nvPr/>
        </p:nvSpPr>
        <p:spPr>
          <a:xfrm>
            <a:off x="181003" y="2609787"/>
            <a:ext cx="1344781"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FRUITS, LÉGUMES, PELURES</a:t>
            </a:r>
            <a:endParaRPr lang="en-CA" sz="1200" dirty="0">
              <a:latin typeface="Calibri" panose="020F0502020204030204" pitchFamily="34" charset="0"/>
              <a:cs typeface="Calibri" panose="020F0502020204030204" pitchFamily="34" charset="0"/>
            </a:endParaRPr>
          </a:p>
        </p:txBody>
      </p:sp>
      <p:sp>
        <p:nvSpPr>
          <p:cNvPr id="52" name="TextBox 30">
            <a:extLst>
              <a:ext uri="{FF2B5EF4-FFF2-40B4-BE49-F238E27FC236}">
                <a16:creationId xmlns="" xmlns:a16="http://schemas.microsoft.com/office/drawing/2014/main" id="{B93143D6-EB6B-436B-9C8D-45922DCB756E}"/>
              </a:ext>
            </a:extLst>
          </p:cNvPr>
          <p:cNvSpPr txBox="1"/>
          <p:nvPr/>
        </p:nvSpPr>
        <p:spPr>
          <a:xfrm>
            <a:off x="456443" y="3685957"/>
            <a:ext cx="909679" cy="276999"/>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THÉ, CAFÉ</a:t>
            </a:r>
            <a:endParaRPr lang="en-CA" sz="1200" dirty="0">
              <a:latin typeface="Calibri" panose="020F0502020204030204" pitchFamily="34" charset="0"/>
              <a:cs typeface="Calibri" panose="020F0502020204030204" pitchFamily="34" charset="0"/>
            </a:endParaRPr>
          </a:p>
        </p:txBody>
      </p:sp>
      <p:sp>
        <p:nvSpPr>
          <p:cNvPr id="53" name="TextBox 30">
            <a:extLst>
              <a:ext uri="{FF2B5EF4-FFF2-40B4-BE49-F238E27FC236}">
                <a16:creationId xmlns="" xmlns:a16="http://schemas.microsoft.com/office/drawing/2014/main" id="{4EE49C64-0985-43F1-B721-3A7C0A692A78}"/>
              </a:ext>
            </a:extLst>
          </p:cNvPr>
          <p:cNvSpPr txBox="1"/>
          <p:nvPr/>
        </p:nvSpPr>
        <p:spPr>
          <a:xfrm>
            <a:off x="1274643" y="4544401"/>
            <a:ext cx="960056"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COQUILLE D’OEUF</a:t>
            </a:r>
            <a:endParaRPr lang="en-CA" sz="1200" dirty="0">
              <a:latin typeface="Calibri" panose="020F0502020204030204" pitchFamily="34" charset="0"/>
              <a:cs typeface="Calibri" panose="020F0502020204030204" pitchFamily="34" charset="0"/>
            </a:endParaRPr>
          </a:p>
        </p:txBody>
      </p:sp>
      <p:sp>
        <p:nvSpPr>
          <p:cNvPr id="54" name="TextBox 30">
            <a:extLst>
              <a:ext uri="{FF2B5EF4-FFF2-40B4-BE49-F238E27FC236}">
                <a16:creationId xmlns="" xmlns:a16="http://schemas.microsoft.com/office/drawing/2014/main" id="{AD27CF7D-E009-4828-B3DA-88C362C88A0D}"/>
              </a:ext>
            </a:extLst>
          </p:cNvPr>
          <p:cNvSpPr txBox="1"/>
          <p:nvPr/>
        </p:nvSpPr>
        <p:spPr>
          <a:xfrm>
            <a:off x="4274057" y="4583411"/>
            <a:ext cx="908153" cy="276999"/>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CARTON</a:t>
            </a:r>
            <a:endParaRPr lang="en-CA" sz="1200" dirty="0">
              <a:latin typeface="Calibri" panose="020F0502020204030204" pitchFamily="34" charset="0"/>
              <a:cs typeface="Calibri" panose="020F0502020204030204" pitchFamily="34" charset="0"/>
            </a:endParaRPr>
          </a:p>
        </p:txBody>
      </p:sp>
      <p:sp>
        <p:nvSpPr>
          <p:cNvPr id="55" name="TextBox 30">
            <a:extLst>
              <a:ext uri="{FF2B5EF4-FFF2-40B4-BE49-F238E27FC236}">
                <a16:creationId xmlns="" xmlns:a16="http://schemas.microsoft.com/office/drawing/2014/main" id="{C325FF85-A594-438E-BDB4-22B29D6711A7}"/>
              </a:ext>
            </a:extLst>
          </p:cNvPr>
          <p:cNvSpPr txBox="1"/>
          <p:nvPr/>
        </p:nvSpPr>
        <p:spPr>
          <a:xfrm>
            <a:off x="5126197" y="3675207"/>
            <a:ext cx="908153" cy="276999"/>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FÉCULENTS</a:t>
            </a:r>
            <a:endParaRPr lang="en-CA" sz="1200" dirty="0">
              <a:latin typeface="Calibri" panose="020F0502020204030204" pitchFamily="34" charset="0"/>
              <a:cs typeface="Calibri" panose="020F0502020204030204" pitchFamily="34" charset="0"/>
            </a:endParaRPr>
          </a:p>
        </p:txBody>
      </p:sp>
      <p:sp>
        <p:nvSpPr>
          <p:cNvPr id="56" name="TextBox 30">
            <a:extLst>
              <a:ext uri="{FF2B5EF4-FFF2-40B4-BE49-F238E27FC236}">
                <a16:creationId xmlns="" xmlns:a16="http://schemas.microsoft.com/office/drawing/2014/main" id="{942A2F08-6977-45B8-87A7-8D559B54208F}"/>
              </a:ext>
            </a:extLst>
          </p:cNvPr>
          <p:cNvSpPr txBox="1"/>
          <p:nvPr/>
        </p:nvSpPr>
        <p:spPr>
          <a:xfrm>
            <a:off x="4752601" y="2649342"/>
            <a:ext cx="1254707" cy="461665"/>
          </a:xfrm>
          <a:prstGeom prst="rect">
            <a:avLst/>
          </a:prstGeom>
          <a:noFill/>
          <a:ln>
            <a:solidFill>
              <a:schemeClr val="tx1"/>
            </a:solidFill>
          </a:ln>
        </p:spPr>
        <p:txBody>
          <a:bodyPr wrap="square" rtlCol="0">
            <a:spAutoFit/>
          </a:bodyPr>
          <a:lstStyle/>
          <a:p>
            <a:pPr algn="ctr"/>
            <a:r>
              <a:rPr lang="fr-CA" sz="1200" dirty="0">
                <a:latin typeface="Calibri" panose="020F0502020204030204" pitchFamily="34" charset="0"/>
                <a:cs typeface="Calibri" panose="020F0502020204030204" pitchFamily="34" charset="0"/>
              </a:rPr>
              <a:t>LÉGUMINEUSES CUITES</a:t>
            </a:r>
            <a:endParaRPr lang="en-CA" sz="12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060141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150200" y="1443179"/>
            <a:ext cx="4274057" cy="871396"/>
          </a:xfrm>
        </p:spPr>
        <p:txBody>
          <a:bodyPr/>
          <a:lstStyle/>
          <a:p>
            <a:r>
              <a:rPr lang="en-US" sz="3000" dirty="0">
                <a:latin typeface="Calibri" panose="020F0502020204030204" pitchFamily="34" charset="0"/>
                <a:cs typeface="Calibri" panose="020F0502020204030204" pitchFamily="34" charset="0"/>
              </a:rPr>
              <a:t>Table des </a:t>
            </a:r>
            <a:r>
              <a:rPr lang="en-US" sz="3000" dirty="0" err="1">
                <a:latin typeface="Calibri" panose="020F0502020204030204" pitchFamily="34" charset="0"/>
                <a:cs typeface="Calibri" panose="020F0502020204030204" pitchFamily="34" charset="0"/>
              </a:rPr>
              <a:t>matières</a:t>
            </a:r>
            <a:endParaRPr lang="en-US" sz="3000" dirty="0">
              <a:latin typeface="Calibri" panose="020F0502020204030204" pitchFamily="34" charset="0"/>
              <a:cs typeface="Calibri" panose="020F0502020204030204"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 xmlns:p14="http://schemas.microsoft.com/office/powerpoint/2010/main" val="1607016211"/>
              </p:ext>
            </p:extLst>
          </p:nvPr>
        </p:nvGraphicFramePr>
        <p:xfrm>
          <a:off x="737272" y="2762874"/>
          <a:ext cx="5374793" cy="2966720"/>
        </p:xfrm>
        <a:graphic>
          <a:graphicData uri="http://schemas.openxmlformats.org/drawingml/2006/table">
            <a:tbl>
              <a:tblPr firstRow="1" bandRow="1">
                <a:tableStyleId>{69CF1AB2-1976-4502-BF36-3FF5EA218861}</a:tableStyleId>
              </a:tblPr>
              <a:tblGrid>
                <a:gridCol w="4717532">
                  <a:extLst>
                    <a:ext uri="{9D8B030D-6E8A-4147-A177-3AD203B41FA5}">
                      <a16:colId xmlns="" xmlns:a16="http://schemas.microsoft.com/office/drawing/2014/main" val="20000"/>
                    </a:ext>
                  </a:extLst>
                </a:gridCol>
                <a:gridCol w="657261">
                  <a:extLst>
                    <a:ext uri="{9D8B030D-6E8A-4147-A177-3AD203B41FA5}">
                      <a16:colId xmlns="" xmlns:a16="http://schemas.microsoft.com/office/drawing/2014/main" val="20002"/>
                    </a:ext>
                  </a:extLst>
                </a:gridCol>
              </a:tblGrid>
              <a:tr h="370840">
                <a:tc>
                  <a:txBody>
                    <a:bodyPr/>
                    <a:lstStyle/>
                    <a:p>
                      <a:r>
                        <a:rPr lang="fr-FR" sz="1600" b="0" dirty="0">
                          <a:latin typeface="Calibri" panose="020F0502020204030204" pitchFamily="34" charset="0"/>
                          <a:cs typeface="Calibri" panose="020F0502020204030204" pitchFamily="34" charset="0"/>
                        </a:rPr>
                        <a:t>Présentation de la situation d’apprentissage</a:t>
                      </a:r>
                    </a:p>
                  </a:txBody>
                  <a:tcPr anchor="ctr"/>
                </a:tc>
                <a:tc>
                  <a:txBody>
                    <a:bodyPr/>
                    <a:lstStyle/>
                    <a:p>
                      <a:pPr algn="ctr"/>
                      <a:r>
                        <a:rPr lang="fr-FR" sz="1600" b="0" dirty="0">
                          <a:latin typeface="Calibri" panose="020F0502020204030204" pitchFamily="34" charset="0"/>
                          <a:cs typeface="Calibri" panose="020F0502020204030204" pitchFamily="34" charset="0"/>
                        </a:rPr>
                        <a:t>p.3</a:t>
                      </a:r>
                    </a:p>
                  </a:txBody>
                  <a:tcPr anchor="ctr"/>
                </a:tc>
                <a:extLst>
                  <a:ext uri="{0D108BD9-81ED-4DB2-BD59-A6C34878D82A}">
                    <a16:rowId xmlns="" xmlns:a16="http://schemas.microsoft.com/office/drawing/2014/main" val="10001"/>
                  </a:ext>
                </a:extLst>
              </a:tr>
              <a:tr h="370840">
                <a:tc>
                  <a:txBody>
                    <a:bodyPr/>
                    <a:lstStyle/>
                    <a:p>
                      <a:r>
                        <a:rPr lang="fr-FR" sz="1600" dirty="0">
                          <a:latin typeface="Calibri" panose="020F0502020204030204" pitchFamily="34" charset="0"/>
                          <a:cs typeface="Calibri" panose="020F0502020204030204" pitchFamily="34" charset="0"/>
                        </a:rPr>
                        <a:t>Séquence d’enseignement</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a:latin typeface="Calibri" panose="020F0502020204030204" pitchFamily="34" charset="0"/>
                          <a:cs typeface="Calibri" panose="020F0502020204030204" pitchFamily="34" charset="0"/>
                        </a:rPr>
                        <a:t>p.4</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2"/>
                  </a:ext>
                </a:extLst>
              </a:tr>
              <a:tr h="370840">
                <a:tc>
                  <a:txBody>
                    <a:bodyPr/>
                    <a:lstStyle/>
                    <a:p>
                      <a:r>
                        <a:rPr lang="fr-CA" sz="1600" b="0" dirty="0">
                          <a:latin typeface="Calibri" panose="020F0502020204030204" pitchFamily="34" charset="0"/>
                          <a:cs typeface="Calibri" panose="020F0502020204030204" pitchFamily="34" charset="0"/>
                        </a:rPr>
                        <a:t>Matériel</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CA" sz="1600" b="0" dirty="0">
                          <a:latin typeface="Calibri" panose="020F0502020204030204" pitchFamily="34" charset="0"/>
                          <a:cs typeface="Calibri" panose="020F0502020204030204" pitchFamily="34" charset="0"/>
                        </a:rPr>
                        <a:t>p.5</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7"/>
                  </a:ext>
                </a:extLst>
              </a:tr>
              <a:tr h="370840">
                <a:tc>
                  <a:txBody>
                    <a:bodyPr/>
                    <a:lstStyle/>
                    <a:p>
                      <a:r>
                        <a:rPr lang="fr-FR" sz="1600" dirty="0">
                          <a:latin typeface="Calibri" panose="020F0502020204030204" pitchFamily="34" charset="0"/>
                          <a:cs typeface="Calibri" panose="020F0502020204030204" pitchFamily="34" charset="0"/>
                        </a:rPr>
                        <a:t>Description</a:t>
                      </a:r>
                      <a:r>
                        <a:rPr lang="fr-FR" sz="1600" baseline="0" dirty="0">
                          <a:latin typeface="Calibri" panose="020F0502020204030204" pitchFamily="34" charset="0"/>
                          <a:cs typeface="Calibri" panose="020F0502020204030204" pitchFamily="34" charset="0"/>
                        </a:rPr>
                        <a:t> des activités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a:latin typeface="Calibri" panose="020F0502020204030204" pitchFamily="34" charset="0"/>
                          <a:cs typeface="Calibri" panose="020F0502020204030204" pitchFamily="34" charset="0"/>
                        </a:rPr>
                        <a:t>p.6</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3"/>
                  </a:ext>
                </a:extLst>
              </a:tr>
              <a:tr h="370840">
                <a:tc>
                  <a:txBody>
                    <a:bodyPr/>
                    <a:lstStyle/>
                    <a:p>
                      <a:r>
                        <a:rPr lang="fr-FR" sz="1600" dirty="0">
                          <a:latin typeface="Calibri" panose="020F0502020204030204" pitchFamily="34" charset="0"/>
                          <a:cs typeface="Calibri" panose="020F0502020204030204" pitchFamily="34" charset="0"/>
                        </a:rPr>
                        <a:t>Fiches théoriques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b="0" dirty="0" smtClean="0">
                          <a:latin typeface="Calibri" panose="020F0502020204030204" pitchFamily="34" charset="0"/>
                          <a:cs typeface="Calibri" panose="020F0502020204030204" pitchFamily="34" charset="0"/>
                        </a:rPr>
                        <a:t>p.15</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4"/>
                  </a:ext>
                </a:extLst>
              </a:tr>
              <a:tr h="370840">
                <a:tc>
                  <a:txBody>
                    <a:bodyPr/>
                    <a:lstStyle/>
                    <a:p>
                      <a:r>
                        <a:rPr lang="fr-FR" sz="1600" dirty="0">
                          <a:latin typeface="Calibri" panose="020F0502020204030204" pitchFamily="34" charset="0"/>
                          <a:cs typeface="Calibri" panose="020F0502020204030204" pitchFamily="34" charset="0"/>
                        </a:rPr>
                        <a:t>Évaluations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latin typeface="Calibri" panose="020F0502020204030204" pitchFamily="34" charset="0"/>
                          <a:cs typeface="Calibri" panose="020F0502020204030204" pitchFamily="34" charset="0"/>
                        </a:rPr>
                        <a:t>p.20</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5"/>
                  </a:ext>
                </a:extLst>
              </a:tr>
              <a:tr h="370840">
                <a:tc>
                  <a:txBody>
                    <a:bodyPr/>
                    <a:lstStyle/>
                    <a:p>
                      <a:r>
                        <a:rPr lang="fr-CA" sz="1600" b="0" dirty="0">
                          <a:latin typeface="Calibri" panose="020F0502020204030204" pitchFamily="34" charset="0"/>
                          <a:cs typeface="Calibri" panose="020F0502020204030204" pitchFamily="34" charset="0"/>
                        </a:rPr>
                        <a:t>Fiches TNI</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CA" sz="1600" b="0" dirty="0" smtClean="0">
                          <a:latin typeface="Calibri" panose="020F0502020204030204" pitchFamily="34" charset="0"/>
                          <a:cs typeface="Calibri" panose="020F0502020204030204" pitchFamily="34" charset="0"/>
                        </a:rPr>
                        <a:t>p.25</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8"/>
                  </a:ext>
                </a:extLst>
              </a:tr>
              <a:tr h="370840">
                <a:tc>
                  <a:txBody>
                    <a:bodyPr/>
                    <a:lstStyle/>
                    <a:p>
                      <a:r>
                        <a:rPr lang="fr-FR" sz="1600" dirty="0">
                          <a:latin typeface="Calibri" panose="020F0502020204030204" pitchFamily="34" charset="0"/>
                          <a:cs typeface="Calibri" panose="020F0502020204030204" pitchFamily="34" charset="0"/>
                        </a:rPr>
                        <a:t>Fiches d’activité</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latin typeface="Calibri" panose="020F0502020204030204" pitchFamily="34" charset="0"/>
                          <a:cs typeface="Calibri" panose="020F0502020204030204" pitchFamily="34" charset="0"/>
                        </a:rPr>
                        <a:t>p.29</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6"/>
                  </a:ext>
                </a:extLst>
              </a:tr>
            </a:tbl>
          </a:graphicData>
        </a:graphic>
      </p:graphicFrame>
      <p:sp>
        <p:nvSpPr>
          <p:cNvPr id="6" name="Espace réservé du numéro de diapositive 1"/>
          <p:cNvSpPr>
            <a:spLocks noGrp="1"/>
          </p:cNvSpPr>
          <p:nvPr>
            <p:ph type="sldNum" sz="quarter" idx="12"/>
            <p:custDataLst>
              <p:tags r:id="rId3"/>
            </p:custDataLst>
          </p:nvPr>
        </p:nvSpPr>
        <p:spPr>
          <a:xfrm>
            <a:off x="6007756" y="8002571"/>
            <a:ext cx="850244" cy="1135797"/>
          </a:xfrm>
        </p:spPr>
        <p:txBody>
          <a:bodyPr/>
          <a:lstStyle/>
          <a:p>
            <a:fld id="{027FB875-5C85-AB42-9DC5-178568A424B8}" type="slidenum">
              <a:rPr lang="en-US" smtClean="0"/>
              <a:pPr/>
              <a:t>2</a:t>
            </a:fld>
            <a:endParaRPr lang="en-US" dirty="0"/>
          </a:p>
        </p:txBody>
      </p:sp>
      <p:grpSp>
        <p:nvGrpSpPr>
          <p:cNvPr id="9" name="Groupe 8"/>
          <p:cNvGrpSpPr/>
          <p:nvPr/>
        </p:nvGrpSpPr>
        <p:grpSpPr>
          <a:xfrm>
            <a:off x="2249563" y="6135500"/>
            <a:ext cx="2358874" cy="523220"/>
            <a:chOff x="1813560" y="6135500"/>
            <a:chExt cx="2358874" cy="523220"/>
          </a:xfrm>
        </p:grpSpPr>
        <p:sp>
          <p:nvSpPr>
            <p:cNvPr id="7" name="ZoneTexte 6">
              <a:extLst>
                <a:ext uri="{FF2B5EF4-FFF2-40B4-BE49-F238E27FC236}">
                  <a16:creationId xmlns="" xmlns:a16="http://schemas.microsoft.com/office/drawing/2014/main" id="{F3727670-97A0-0CA4-7A69-EE759314FEC0}"/>
                </a:ext>
              </a:extLst>
            </p:cNvPr>
            <p:cNvSpPr txBox="1"/>
            <p:nvPr>
              <p:custDataLst>
                <p:tags r:id="rId4"/>
              </p:custDataLst>
            </p:nvPr>
          </p:nvSpPr>
          <p:spPr>
            <a:xfrm>
              <a:off x="1813560" y="6135500"/>
              <a:ext cx="1805196" cy="523220"/>
            </a:xfrm>
            <a:prstGeom prst="rect">
              <a:avLst/>
            </a:prstGeom>
            <a:noFill/>
          </p:spPr>
          <p:txBody>
            <a:bodyPr wrap="square" rtlCol="0">
              <a:spAutoFit/>
            </a:bodyPr>
            <a:lstStyle/>
            <a:p>
              <a:pPr algn="r"/>
              <a:r>
                <a:rPr lang="fr-CA" sz="1400" kern="0" dirty="0" smtClean="0">
                  <a:latin typeface="+mj-lt"/>
                  <a:cs typeface="Avenir Light"/>
                </a:rPr>
                <a:t>Vidéo de présentation </a:t>
              </a:r>
              <a:r>
                <a:rPr lang="fr-CA" sz="1400" kern="0" dirty="0">
                  <a:latin typeface="+mj-lt"/>
                  <a:cs typeface="Avenir Light"/>
                </a:rPr>
                <a:t>du </a:t>
              </a:r>
              <a:r>
                <a:rPr lang="fr-CA" sz="1400" kern="0" dirty="0">
                  <a:latin typeface="+mj-lt"/>
                </a:rPr>
                <a:t>matériel :</a:t>
              </a:r>
              <a:endParaRPr lang="fr-CA" sz="1400" dirty="0">
                <a:latin typeface="+mj-lt"/>
              </a:endParaRPr>
            </a:p>
          </p:txBody>
        </p:sp>
        <p:pic>
          <p:nvPicPr>
            <p:cNvPr id="8" name="Image 7">
              <a:hlinkClick r:id="rId7"/>
              <a:extLst>
                <a:ext uri="{FF2B5EF4-FFF2-40B4-BE49-F238E27FC236}">
                  <a16:creationId xmlns="" xmlns:a16="http://schemas.microsoft.com/office/drawing/2014/main" id="{A2879900-916C-18AC-771E-8EDF5D6DBD58}"/>
                </a:ext>
              </a:extLst>
            </p:cNvPr>
            <p:cNvPicPr>
              <a:picLocks noChangeAspect="1"/>
            </p:cNvPicPr>
            <p:nvPr>
              <p:custDataLst>
                <p:tags r:id="rId5"/>
              </p:custDataLst>
            </p:nvPr>
          </p:nvPicPr>
          <p:blipFill>
            <a:blip r:embed="rId8">
              <a:clrChange>
                <a:clrFrom>
                  <a:srgbClr val="F8FDF7"/>
                </a:clrFrom>
                <a:clrTo>
                  <a:srgbClr val="F8FDF7">
                    <a:alpha val="0"/>
                  </a:srgbClr>
                </a:clrTo>
              </a:clrChange>
              <a:extLst>
                <a:ext uri="{28A0092B-C50C-407E-A947-70E740481C1C}">
                  <a14:useLocalDpi xmlns="" xmlns:a14="http://schemas.microsoft.com/office/drawing/2010/main" val="0"/>
                </a:ext>
              </a:extLst>
            </a:blip>
            <a:stretch>
              <a:fillRect/>
            </a:stretch>
          </p:blipFill>
          <p:spPr>
            <a:xfrm>
              <a:off x="3618756" y="6235915"/>
              <a:ext cx="553678" cy="414724"/>
            </a:xfrm>
            <a:prstGeom prst="rect">
              <a:avLst/>
            </a:prstGeom>
          </p:spPr>
        </p:pic>
      </p:grpSp>
    </p:spTree>
    <p:extLst>
      <p:ext uri="{BB962C8B-B14F-4D97-AF65-F5344CB8AC3E}">
        <p14:creationId xmlns="" xmlns:p14="http://schemas.microsoft.com/office/powerpoint/2010/main" val="1553683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Rectangle 6"/>
          <p:cNvSpPr/>
          <p:nvPr>
            <p:custDataLst>
              <p:tags r:id="rId2"/>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Espace réservé du contenu 1"/>
          <p:cNvSpPr>
            <a:spLocks noGrp="1"/>
          </p:cNvSpPr>
          <p:nvPr>
            <p:ph sz="half" idx="1"/>
            <p:custDataLst>
              <p:tags r:id="rId3"/>
            </p:custDataLst>
          </p:nvPr>
        </p:nvSpPr>
        <p:spPr>
          <a:xfrm>
            <a:off x="459781" y="1560209"/>
            <a:ext cx="6000774" cy="7212316"/>
          </a:xfrm>
        </p:spPr>
        <p:txBody>
          <a:bodyPr>
            <a:normAutofit/>
          </a:bodyPr>
          <a:lstStyle/>
          <a:p>
            <a:pPr>
              <a:lnSpc>
                <a:spcPct val="120000"/>
              </a:lnSpc>
              <a:spcBef>
                <a:spcPts val="0"/>
              </a:spcBef>
              <a:buNone/>
            </a:pPr>
            <a:r>
              <a:rPr lang="fr-CA" sz="1100" dirty="0">
                <a:hlinkClick r:id="rId9" action="ppaction://hlinkfile"/>
              </a:rPr>
              <a:t/>
            </a:r>
            <a:br>
              <a:rPr lang="fr-CA" sz="1100" dirty="0">
                <a:hlinkClick r:id="rId9" action="ppaction://hlinkfile"/>
              </a:rPr>
            </a:br>
            <a:endParaRPr lang="fr-FR" sz="1100" dirty="0"/>
          </a:p>
        </p:txBody>
      </p:sp>
      <p:sp>
        <p:nvSpPr>
          <p:cNvPr id="3" name="Espace réservé du numéro de diapositive 2"/>
          <p:cNvSpPr>
            <a:spLocks noGrp="1"/>
          </p:cNvSpPr>
          <p:nvPr>
            <p:ph type="sldNum" sz="quarter" idx="12"/>
            <p:custDataLst>
              <p:tags r:id="rId4"/>
            </p:custDataLst>
          </p:nvPr>
        </p:nvSpPr>
        <p:spPr>
          <a:xfrm>
            <a:off x="5547974" y="8008203"/>
            <a:ext cx="1310026" cy="1135797"/>
          </a:xfrm>
        </p:spPr>
        <p:txBody>
          <a:bodyPr/>
          <a:lstStyle/>
          <a:p>
            <a:fld id="{027FB875-5C85-AB42-9DC5-178568A424B8}" type="slidenum">
              <a:rPr lang="en-US" smtClean="0"/>
              <a:pPr/>
              <a:t>20</a:t>
            </a:fld>
            <a:endParaRPr lang="en-US" dirty="0"/>
          </a:p>
        </p:txBody>
      </p:sp>
      <p:sp>
        <p:nvSpPr>
          <p:cNvPr id="10" name="Title 3"/>
          <p:cNvSpPr>
            <a:spLocks noGrp="1"/>
          </p:cNvSpPr>
          <p:nvPr>
            <p:ph type="title"/>
            <p:custDataLst>
              <p:tags r:id="rId5"/>
            </p:custDataLst>
          </p:nvPr>
        </p:nvSpPr>
        <p:spPr>
          <a:xfrm>
            <a:off x="-104667" y="1560209"/>
            <a:ext cx="6858000" cy="871396"/>
          </a:xfrm>
        </p:spPr>
        <p:txBody>
          <a:bodyPr/>
          <a:lstStyle/>
          <a:p>
            <a:r>
              <a:rPr lang="en-US" sz="3000" dirty="0" err="1">
                <a:latin typeface="Calibri" panose="020F0502020204030204" pitchFamily="34" charset="0"/>
                <a:cs typeface="Calibri" panose="020F0502020204030204" pitchFamily="34" charset="0"/>
              </a:rPr>
              <a:t>Évaluation</a:t>
            </a:r>
            <a:endParaRPr lang="en-US" sz="3000" dirty="0">
              <a:latin typeface="Calibri" panose="020F0502020204030204" pitchFamily="34" charset="0"/>
              <a:cs typeface="Calibri" panose="020F0502020204030204" pitchFamily="34" charset="0"/>
            </a:endParaRPr>
          </a:p>
        </p:txBody>
      </p:sp>
      <p:graphicFrame>
        <p:nvGraphicFramePr>
          <p:cNvPr id="11" name="Tableau 10"/>
          <p:cNvGraphicFramePr>
            <a:graphicFrameLocks noGrp="1"/>
          </p:cNvGraphicFramePr>
          <p:nvPr>
            <p:custDataLst>
              <p:tags r:id="rId6"/>
            </p:custDataLst>
            <p:extLst>
              <p:ext uri="{D42A27DB-BD31-4B8C-83A1-F6EECF244321}">
                <p14:modId xmlns="" xmlns:p14="http://schemas.microsoft.com/office/powerpoint/2010/main" val="1652244989"/>
              </p:ext>
            </p:extLst>
          </p:nvPr>
        </p:nvGraphicFramePr>
        <p:xfrm>
          <a:off x="1308814" y="2735580"/>
          <a:ext cx="4277633" cy="1854200"/>
        </p:xfrm>
        <a:graphic>
          <a:graphicData uri="http://schemas.openxmlformats.org/drawingml/2006/table">
            <a:tbl>
              <a:tblPr firstRow="1" bandRow="1">
                <a:tableStyleId>{5C22544A-7EE6-4342-B048-85BDC9FD1C3A}</a:tableStyleId>
              </a:tblPr>
              <a:tblGrid>
                <a:gridCol w="3590782">
                  <a:extLst>
                    <a:ext uri="{9D8B030D-6E8A-4147-A177-3AD203B41FA5}">
                      <a16:colId xmlns="" xmlns:a16="http://schemas.microsoft.com/office/drawing/2014/main" val="20001"/>
                    </a:ext>
                  </a:extLst>
                </a:gridCol>
                <a:gridCol w="686851">
                  <a:extLst>
                    <a:ext uri="{9D8B030D-6E8A-4147-A177-3AD203B41FA5}">
                      <a16:colId xmlns="" xmlns:a16="http://schemas.microsoft.com/office/drawing/2014/main" val="20002"/>
                    </a:ext>
                  </a:extLst>
                </a:gridCol>
              </a:tblGrid>
              <a:tr h="370840">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a:t>
                      </a:r>
                    </a:p>
                  </a:txBody>
                  <a:tcPr anchor="ctr"/>
                </a:tc>
                <a:extLst>
                  <a:ext uri="{0D108BD9-81ED-4DB2-BD59-A6C34878D82A}">
                    <a16:rowId xmlns="" xmlns:a16="http://schemas.microsoft.com/office/drawing/2014/main" val="10000"/>
                  </a:ext>
                </a:extLst>
              </a:tr>
              <a:tr h="370840">
                <a:tc>
                  <a:txBody>
                    <a:bodyPr/>
                    <a:lstStyle/>
                    <a:p>
                      <a:r>
                        <a:rPr lang="fr-CA" sz="1200" dirty="0">
                          <a:latin typeface="Calibri" panose="020F0502020204030204" pitchFamily="34" charset="0"/>
                          <a:cs typeface="Calibri" panose="020F0502020204030204" pitchFamily="34" charset="0"/>
                        </a:rPr>
                        <a:t>Corrigé de la fiche d’activité A</a:t>
                      </a:r>
                      <a:endParaRPr lang="en-US" sz="1200" dirty="0">
                        <a:latin typeface="Calibri" panose="020F0502020204030204" pitchFamily="34" charset="0"/>
                        <a:cs typeface="Calibri" panose="020F0502020204030204" pitchFamily="34" charset="0"/>
                      </a:endParaRPr>
                    </a:p>
                  </a:txBody>
                  <a:tcPr anchor="ctr"/>
                </a:tc>
                <a:tc>
                  <a:txBody>
                    <a:bodyPr/>
                    <a:lstStyle/>
                    <a:p>
                      <a:pPr algn="ctr"/>
                      <a:r>
                        <a:rPr lang="fr-CA" sz="1200" dirty="0" smtClean="0">
                          <a:latin typeface="Calibri" panose="020F0502020204030204" pitchFamily="34" charset="0"/>
                          <a:cs typeface="Calibri" panose="020F0502020204030204" pitchFamily="34" charset="0"/>
                        </a:rPr>
                        <a:t>21</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2"/>
                  </a:ext>
                </a:extLst>
              </a:tr>
              <a:tr h="370840">
                <a:tc>
                  <a:txBody>
                    <a:bodyPr/>
                    <a:lstStyle/>
                    <a:p>
                      <a:pPr algn="l"/>
                      <a:r>
                        <a:rPr lang="fr-FR" sz="1200" dirty="0">
                          <a:latin typeface="Calibri" panose="020F0502020204030204" pitchFamily="34" charset="0"/>
                          <a:cs typeface="Calibri" panose="020F0502020204030204" pitchFamily="34" charset="0"/>
                        </a:rPr>
                        <a:t>Grille d’évaluation des</a:t>
                      </a:r>
                      <a:r>
                        <a:rPr lang="fr-FR" sz="1200" baseline="0" dirty="0">
                          <a:latin typeface="Calibri" panose="020F0502020204030204" pitchFamily="34" charset="0"/>
                          <a:cs typeface="Calibri" panose="020F0502020204030204" pitchFamily="34" charset="0"/>
                        </a:rPr>
                        <a:t> manifestations observables</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22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5"/>
                  </a:ext>
                </a:extLst>
              </a:tr>
              <a:tr h="370840">
                <a:tc>
                  <a:txBody>
                    <a:bodyPr/>
                    <a:lstStyle/>
                    <a:p>
                      <a:pPr algn="l"/>
                      <a:r>
                        <a:rPr lang="fr-FR" sz="1200" dirty="0">
                          <a:latin typeface="Calibri" panose="020F0502020204030204" pitchFamily="34" charset="0"/>
                          <a:cs typeface="Calibri" panose="020F0502020204030204" pitchFamily="34" charset="0"/>
                        </a:rPr>
                        <a:t>Grille d’évaluation des</a:t>
                      </a:r>
                      <a:r>
                        <a:rPr lang="fr-FR" sz="1200" baseline="0" dirty="0">
                          <a:latin typeface="Calibri" panose="020F0502020204030204" pitchFamily="34" charset="0"/>
                          <a:cs typeface="Calibri" panose="020F0502020204030204" pitchFamily="34" charset="0"/>
                        </a:rPr>
                        <a:t> activités 1 à 4</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23</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3"/>
                  </a:ext>
                </a:extLst>
              </a:tr>
              <a:tr h="370840">
                <a:tc>
                  <a:txBody>
                    <a:bodyPr/>
                    <a:lstStyle/>
                    <a:p>
                      <a:pPr algn="l"/>
                      <a:r>
                        <a:rPr lang="fr-FR" sz="1200" dirty="0">
                          <a:latin typeface="Calibri" panose="020F0502020204030204" pitchFamily="34" charset="0"/>
                          <a:cs typeface="Calibri" panose="020F0502020204030204" pitchFamily="34" charset="0"/>
                        </a:rPr>
                        <a:t>Grille synthèse d’évaluation</a:t>
                      </a:r>
                    </a:p>
                  </a:txBody>
                  <a:tcPr anchor="ctr"/>
                </a:tc>
                <a:tc>
                  <a:txBody>
                    <a:bodyPr/>
                    <a:lstStyle/>
                    <a:p>
                      <a:pPr algn="ctr"/>
                      <a:r>
                        <a:rPr lang="fr-FR" sz="1200" dirty="0" smtClean="0">
                          <a:latin typeface="Calibri" panose="020F0502020204030204" pitchFamily="34" charset="0"/>
                          <a:cs typeface="Calibri" panose="020F0502020204030204" pitchFamily="34" charset="0"/>
                        </a:rPr>
                        <a:t>24</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4"/>
          <p:cNvSpPr>
            <a:spLocks noGrp="1"/>
          </p:cNvSpPr>
          <p:nvPr>
            <p:ph sz="half" idx="1"/>
            <p:custDataLst>
              <p:tags r:id="rId1"/>
            </p:custDataLst>
          </p:nvPr>
        </p:nvSpPr>
        <p:spPr>
          <a:xfrm>
            <a:off x="62164" y="1078824"/>
            <a:ext cx="6677024" cy="1188125"/>
          </a:xfrm>
        </p:spPr>
        <p:txBody>
          <a:bodyPr>
            <a:normAutofit fontScale="85000" lnSpcReduction="10000"/>
          </a:bodyPr>
          <a:lstStyle/>
          <a:p>
            <a:pPr marL="0" indent="0" algn="just">
              <a:spcBef>
                <a:spcPts val="0"/>
              </a:spcBef>
              <a:buNone/>
            </a:pPr>
            <a:endParaRPr lang="en-US" sz="1400" dirty="0">
              <a:latin typeface="Calibri" panose="020F0502020204030204" pitchFamily="34" charset="0"/>
              <a:cs typeface="Calibri" panose="020F0502020204030204" pitchFamily="34" charset="0"/>
            </a:endParaRPr>
          </a:p>
          <a:p>
            <a:pPr marL="228600" indent="-228600" algn="just">
              <a:spcBef>
                <a:spcPts val="0"/>
              </a:spcBef>
              <a:buAutoNum type="arabicPeriod"/>
            </a:pPr>
            <a:r>
              <a:rPr lang="en-US" sz="1300" dirty="0">
                <a:latin typeface="Calibri" panose="020F0502020204030204" pitchFamily="34" charset="0"/>
                <a:cs typeface="Calibri" panose="020F0502020204030204" pitchFamily="34" charset="0"/>
              </a:rPr>
              <a:t>Place les mots </a:t>
            </a:r>
            <a:r>
              <a:rPr lang="en-US" sz="1300" dirty="0" err="1">
                <a:latin typeface="Calibri" panose="020F0502020204030204" pitchFamily="34" charset="0"/>
                <a:cs typeface="Calibri" panose="020F0502020204030204" pitchFamily="34" charset="0"/>
              </a:rPr>
              <a:t>suivants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dans</a:t>
            </a:r>
            <a:r>
              <a:rPr lang="en-US" sz="1300" dirty="0">
                <a:latin typeface="Calibri" panose="020F0502020204030204" pitchFamily="34" charset="0"/>
                <a:cs typeface="Calibri" panose="020F0502020204030204" pitchFamily="34" charset="0"/>
              </a:rPr>
              <a:t> la bonne case</a:t>
            </a:r>
            <a:r>
              <a:rPr lang="en-US" sz="1300" b="1" dirty="0">
                <a:latin typeface="Calibri" panose="020F0502020204030204" pitchFamily="34" charset="0"/>
                <a:cs typeface="Calibri" panose="020F0502020204030204" pitchFamily="34" charset="0"/>
              </a:rPr>
              <a:t>. </a:t>
            </a:r>
          </a:p>
          <a:p>
            <a:pPr marL="0" indent="0" algn="just">
              <a:spcBef>
                <a:spcPts val="0"/>
              </a:spcBef>
              <a:buNone/>
            </a:pPr>
            <a:endParaRPr lang="en-US" sz="1300" dirty="0">
              <a:latin typeface="Calibri" panose="020F0502020204030204" pitchFamily="34" charset="0"/>
              <a:cs typeface="Calibri" panose="020F0502020204030204" pitchFamily="34" charset="0"/>
            </a:endParaRPr>
          </a:p>
          <a:p>
            <a:pPr marL="0" indent="0" algn="ctr">
              <a:spcBef>
                <a:spcPts val="0"/>
              </a:spcBef>
              <a:buNone/>
            </a:pPr>
            <a:r>
              <a:rPr lang="en-US" sz="1300" b="1" i="1" dirty="0">
                <a:latin typeface="Calibri" panose="020F0502020204030204" pitchFamily="34" charset="0"/>
                <a:cs typeface="Calibri" panose="020F0502020204030204" pitchFamily="34" charset="0"/>
              </a:rPr>
              <a:t>Herbivores  –  Carnivores de 1er rang  –  Carnivores de 2e rang (</a:t>
            </a:r>
            <a:r>
              <a:rPr lang="en-US" sz="1300" b="1" i="1" dirty="0" err="1">
                <a:latin typeface="Calibri" panose="020F0502020204030204" pitchFamily="34" charset="0"/>
                <a:cs typeface="Calibri" panose="020F0502020204030204" pitchFamily="34" charset="0"/>
              </a:rPr>
              <a:t>ou</a:t>
            </a:r>
            <a:r>
              <a:rPr lang="en-US" sz="1300" b="1" i="1" dirty="0">
                <a:latin typeface="Calibri" panose="020F0502020204030204" pitchFamily="34" charset="0"/>
                <a:cs typeface="Calibri" panose="020F0502020204030204" pitchFamily="34" charset="0"/>
              </a:rPr>
              <a:t> </a:t>
            </a:r>
            <a:r>
              <a:rPr lang="en-US" sz="1300" b="1" i="1" dirty="0" err="1">
                <a:latin typeface="Calibri" panose="020F0502020204030204" pitchFamily="34" charset="0"/>
                <a:cs typeface="Calibri" panose="020F0502020204030204" pitchFamily="34" charset="0"/>
              </a:rPr>
              <a:t>Grands</a:t>
            </a:r>
            <a:r>
              <a:rPr lang="en-US" sz="1300" b="1" i="1" dirty="0">
                <a:latin typeface="Calibri" panose="020F0502020204030204" pitchFamily="34" charset="0"/>
                <a:cs typeface="Calibri" panose="020F0502020204030204" pitchFamily="34" charset="0"/>
              </a:rPr>
              <a:t> </a:t>
            </a:r>
            <a:r>
              <a:rPr lang="en-US" sz="1300" b="1" i="1" dirty="0" err="1">
                <a:latin typeface="Calibri" panose="020F0502020204030204" pitchFamily="34" charset="0"/>
                <a:cs typeface="Calibri" panose="020F0502020204030204" pitchFamily="34" charset="0"/>
              </a:rPr>
              <a:t>prédateurs</a:t>
            </a:r>
            <a:r>
              <a:rPr lang="en-US" sz="1300" b="1" i="1" dirty="0">
                <a:latin typeface="Calibri" panose="020F0502020204030204" pitchFamily="34" charset="0"/>
                <a:cs typeface="Calibri" panose="020F0502020204030204" pitchFamily="34" charset="0"/>
              </a:rPr>
              <a:t>)</a:t>
            </a:r>
          </a:p>
          <a:p>
            <a:pPr marL="0" indent="0" algn="ctr">
              <a:spcBef>
                <a:spcPts val="0"/>
              </a:spcBef>
              <a:buNone/>
            </a:pPr>
            <a:r>
              <a:rPr lang="en-US" sz="1300" b="1" i="1" dirty="0" err="1">
                <a:latin typeface="Calibri" panose="020F0502020204030204" pitchFamily="34" charset="0"/>
                <a:cs typeface="Calibri" panose="020F0502020204030204" pitchFamily="34" charset="0"/>
              </a:rPr>
              <a:t>Décomposeurs</a:t>
            </a:r>
            <a:r>
              <a:rPr lang="en-US" sz="1300" b="1" i="1" dirty="0">
                <a:latin typeface="Calibri" panose="020F0502020204030204" pitchFamily="34" charset="0"/>
                <a:cs typeface="Calibri" panose="020F0502020204030204" pitchFamily="34" charset="0"/>
              </a:rPr>
              <a:t>  –  </a:t>
            </a:r>
            <a:r>
              <a:rPr lang="en-US" sz="1300" b="1" i="1" dirty="0" err="1">
                <a:latin typeface="Calibri" panose="020F0502020204030204" pitchFamily="34" charset="0"/>
                <a:cs typeface="Calibri" panose="020F0502020204030204" pitchFamily="34" charset="0"/>
              </a:rPr>
              <a:t>Producteurs</a:t>
            </a:r>
            <a:endParaRPr lang="en-US" sz="1300" b="1" dirty="0">
              <a:solidFill>
                <a:srgbClr val="FF0000"/>
              </a:solidFill>
              <a:latin typeface="Calibri" panose="020F0502020204030204" pitchFamily="34" charset="0"/>
              <a:cs typeface="Calibri" panose="020F0502020204030204" pitchFamily="34" charset="0"/>
            </a:endParaRPr>
          </a:p>
          <a:p>
            <a:pPr marL="228600" indent="-228600" algn="just">
              <a:spcBef>
                <a:spcPts val="0"/>
              </a:spcBef>
              <a:buAutoNum type="arabicPeriod"/>
            </a:pPr>
            <a:endParaRPr lang="en-US" sz="1300" i="1" dirty="0">
              <a:latin typeface="Calibri" panose="020F0502020204030204" pitchFamily="34" charset="0"/>
              <a:cs typeface="Calibri" panose="020F0502020204030204" pitchFamily="34" charset="0"/>
            </a:endParaRPr>
          </a:p>
          <a:p>
            <a:pPr marL="0" indent="0">
              <a:spcBef>
                <a:spcPts val="0"/>
              </a:spcBef>
              <a:buNone/>
            </a:pPr>
            <a:r>
              <a:rPr lang="en-US" sz="1300" dirty="0">
                <a:latin typeface="Calibri" panose="020F0502020204030204" pitchFamily="34" charset="0"/>
                <a:cs typeface="Calibri" panose="020F0502020204030204" pitchFamily="34" charset="0"/>
              </a:rPr>
              <a:t>2. En </a:t>
            </a:r>
            <a:r>
              <a:rPr lang="en-US" sz="1300" dirty="0" err="1">
                <a:latin typeface="Calibri" panose="020F0502020204030204" pitchFamily="34" charset="0"/>
                <a:cs typeface="Calibri" panose="020F0502020204030204" pitchFamily="34" charset="0"/>
              </a:rPr>
              <a:t>déposant</a:t>
            </a:r>
            <a:r>
              <a:rPr lang="en-US" sz="1300" dirty="0">
                <a:latin typeface="Calibri" panose="020F0502020204030204" pitchFamily="34" charset="0"/>
                <a:cs typeface="Calibri" panose="020F0502020204030204" pitchFamily="34" charset="0"/>
              </a:rPr>
              <a:t> les photos </a:t>
            </a:r>
            <a:r>
              <a:rPr lang="en-US" sz="1300" dirty="0" err="1">
                <a:latin typeface="Calibri" panose="020F0502020204030204" pitchFamily="34" charset="0"/>
                <a:cs typeface="Calibri" panose="020F0502020204030204" pitchFamily="34" charset="0"/>
              </a:rPr>
              <a:t>sur</a:t>
            </a:r>
            <a:r>
              <a:rPr lang="en-US" sz="1300" dirty="0">
                <a:latin typeface="Calibri" panose="020F0502020204030204" pitchFamily="34" charset="0"/>
                <a:cs typeface="Calibri" panose="020F0502020204030204" pitchFamily="34" charset="0"/>
              </a:rPr>
              <a:t> la </a:t>
            </a:r>
            <a:r>
              <a:rPr lang="en-US" sz="1300" dirty="0" err="1">
                <a:latin typeface="Calibri" panose="020F0502020204030204" pitchFamily="34" charset="0"/>
                <a:cs typeface="Calibri" panose="020F0502020204030204" pitchFamily="34" charset="0"/>
              </a:rPr>
              <a:t>feuille</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classe</a:t>
            </a:r>
            <a:r>
              <a:rPr lang="en-US" sz="1300" dirty="0">
                <a:latin typeface="Calibri" panose="020F0502020204030204" pitchFamily="34" charset="0"/>
                <a:cs typeface="Calibri" panose="020F0502020204030204" pitchFamily="34" charset="0"/>
              </a:rPr>
              <a:t> les </a:t>
            </a:r>
            <a:r>
              <a:rPr lang="en-US" sz="1300" dirty="0" err="1">
                <a:latin typeface="Calibri" panose="020F0502020204030204" pitchFamily="34" charset="0"/>
                <a:cs typeface="Calibri" panose="020F0502020204030204" pitchFamily="34" charset="0"/>
              </a:rPr>
              <a:t>êtres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vivants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selon</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leur</a:t>
            </a:r>
            <a:r>
              <a:rPr lang="en-US" sz="1300" dirty="0">
                <a:latin typeface="Calibri" panose="020F0502020204030204" pitchFamily="34" charset="0"/>
                <a:cs typeface="Calibri" panose="020F0502020204030204" pitchFamily="34" charset="0"/>
              </a:rPr>
              <a:t> place </a:t>
            </a:r>
            <a:r>
              <a:rPr lang="en-US" sz="1300" dirty="0" err="1">
                <a:latin typeface="Calibri" panose="020F0502020204030204" pitchFamily="34" charset="0"/>
                <a:cs typeface="Calibri" panose="020F0502020204030204" pitchFamily="34" charset="0"/>
              </a:rPr>
              <a:t>dans</a:t>
            </a:r>
            <a:r>
              <a:rPr lang="en-US" sz="1300" dirty="0">
                <a:latin typeface="Calibri" panose="020F0502020204030204" pitchFamily="34" charset="0"/>
                <a:cs typeface="Calibri" panose="020F0502020204030204" pitchFamily="34" charset="0"/>
              </a:rPr>
              <a:t> la </a:t>
            </a:r>
            <a:r>
              <a:rPr lang="en-US" sz="1300" dirty="0" err="1">
                <a:latin typeface="Calibri" panose="020F0502020204030204" pitchFamily="34" charset="0"/>
                <a:cs typeface="Calibri" panose="020F0502020204030204" pitchFamily="34" charset="0"/>
              </a:rPr>
              <a:t>chaîne</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alimentaire</a:t>
            </a:r>
            <a:r>
              <a:rPr lang="en-US" sz="1300" dirty="0">
                <a:latin typeface="Calibri" panose="020F0502020204030204" pitchFamily="34" charset="0"/>
                <a:cs typeface="Calibri" panose="020F0502020204030204" pitchFamily="34" charset="0"/>
              </a:rPr>
              <a:t>.</a:t>
            </a:r>
          </a:p>
        </p:txBody>
      </p:sp>
      <p:sp>
        <p:nvSpPr>
          <p:cNvPr id="9" name="Rectangle 8"/>
          <p:cNvSpPr/>
          <p:nvPr>
            <p:custDataLst>
              <p:tags r:id="rId2"/>
            </p:custDataLst>
          </p:nvPr>
        </p:nvSpPr>
        <p:spPr>
          <a:xfrm>
            <a:off x="76200" y="104776"/>
            <a:ext cx="6705600" cy="8776128"/>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riangle isocèle 12"/>
          <p:cNvSpPr/>
          <p:nvPr>
            <p:custDataLst>
              <p:tags r:id="rId3"/>
            </p:custDataLst>
          </p:nvPr>
        </p:nvSpPr>
        <p:spPr>
          <a:xfrm>
            <a:off x="479702" y="2371073"/>
            <a:ext cx="5602476" cy="5616628"/>
          </a:xfrm>
          <a:prstGeom prst="triangle">
            <a:avLst/>
          </a:prstGeom>
          <a:blipFill dpi="0" rotWithShape="1">
            <a:blip r:embed="rId36"/>
            <a:srcRect/>
            <a:tile tx="0" ty="0" sx="100000" sy="100000" flip="none" algn="tl"/>
          </a:blipFill>
          <a:effectLst>
            <a:outerShdw blurRad="203200" dist="228600" dir="8040000" algn="tr" rotWithShape="0">
              <a:prstClr val="black">
                <a:alpha val="8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cxnSp>
        <p:nvCxnSpPr>
          <p:cNvPr id="17" name="Connecteur droit 16"/>
          <p:cNvCxnSpPr/>
          <p:nvPr>
            <p:custDataLst>
              <p:tags r:id="rId4"/>
            </p:custDataLst>
          </p:nvPr>
        </p:nvCxnSpPr>
        <p:spPr>
          <a:xfrm flipV="1">
            <a:off x="881919" y="6841099"/>
            <a:ext cx="5094161" cy="19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custDataLst>
              <p:tags r:id="rId5"/>
            </p:custDataLst>
          </p:nvPr>
        </p:nvCxnSpPr>
        <p:spPr>
          <a:xfrm flipV="1">
            <a:off x="881919" y="5707624"/>
            <a:ext cx="5094161" cy="19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custDataLst>
              <p:tags r:id="rId6"/>
            </p:custDataLst>
          </p:nvPr>
        </p:nvCxnSpPr>
        <p:spPr>
          <a:xfrm flipV="1">
            <a:off x="867882" y="4557248"/>
            <a:ext cx="5094161" cy="19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custDataLst>
              <p:tags r:id="rId7"/>
            </p:custDataLst>
          </p:nvPr>
        </p:nvCxnSpPr>
        <p:spPr>
          <a:xfrm flipV="1">
            <a:off x="878014" y="3354949"/>
            <a:ext cx="5094161" cy="19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ZoneTexte 41"/>
          <p:cNvSpPr txBox="1"/>
          <p:nvPr>
            <p:custDataLst>
              <p:tags r:id="rId8"/>
            </p:custDataLst>
          </p:nvPr>
        </p:nvSpPr>
        <p:spPr>
          <a:xfrm>
            <a:off x="4585250" y="2687005"/>
            <a:ext cx="1790473" cy="307777"/>
          </a:xfrm>
          <a:prstGeom prst="rect">
            <a:avLst/>
          </a:prstGeom>
          <a:noFill/>
          <a:ln>
            <a:gradFill>
              <a:gsLst>
                <a:gs pos="0">
                  <a:schemeClr val="tx1"/>
                </a:gs>
                <a:gs pos="50000">
                  <a:schemeClr val="tx1"/>
                </a:gs>
                <a:gs pos="100000">
                  <a:schemeClr val="accent1">
                    <a:tint val="23500"/>
                    <a:satMod val="160000"/>
                  </a:schemeClr>
                </a:gs>
              </a:gsLst>
              <a:lin ang="5400000" scaled="0"/>
            </a:gradFill>
          </a:ln>
        </p:spPr>
        <p:txBody>
          <a:bodyPr wrap="square" rtlCol="0">
            <a:spAutoFit/>
          </a:bodyPr>
          <a:lstStyle/>
          <a:p>
            <a:r>
              <a:rPr lang="fr-CA" sz="1400" dirty="0">
                <a:solidFill>
                  <a:srgbClr val="FF0000"/>
                </a:solidFill>
                <a:latin typeface="Calibri" panose="020F0502020204030204" pitchFamily="34" charset="0"/>
                <a:cs typeface="Calibri" panose="020F0502020204030204" pitchFamily="34" charset="0"/>
              </a:rPr>
              <a:t>Grands prédateurs</a:t>
            </a:r>
          </a:p>
        </p:txBody>
      </p:sp>
      <p:sp>
        <p:nvSpPr>
          <p:cNvPr id="43" name="ZoneTexte 42"/>
          <p:cNvSpPr txBox="1"/>
          <p:nvPr>
            <p:custDataLst>
              <p:tags r:id="rId9"/>
            </p:custDataLst>
          </p:nvPr>
        </p:nvSpPr>
        <p:spPr>
          <a:xfrm>
            <a:off x="4604486" y="3777456"/>
            <a:ext cx="1790473" cy="307777"/>
          </a:xfrm>
          <a:prstGeom prst="rect">
            <a:avLst/>
          </a:prstGeom>
          <a:noFill/>
          <a:ln>
            <a:gradFill>
              <a:gsLst>
                <a:gs pos="0">
                  <a:schemeClr val="tx1"/>
                </a:gs>
                <a:gs pos="50000">
                  <a:schemeClr val="tx1"/>
                </a:gs>
                <a:gs pos="100000">
                  <a:schemeClr val="accent1">
                    <a:tint val="23500"/>
                    <a:satMod val="160000"/>
                  </a:schemeClr>
                </a:gs>
              </a:gsLst>
              <a:lin ang="5400000" scaled="0"/>
            </a:gradFill>
          </a:ln>
        </p:spPr>
        <p:txBody>
          <a:bodyPr wrap="square" rtlCol="0">
            <a:spAutoFit/>
          </a:bodyPr>
          <a:lstStyle/>
          <a:p>
            <a:r>
              <a:rPr lang="fr-CA" sz="1400" dirty="0">
                <a:solidFill>
                  <a:srgbClr val="FF0000"/>
                </a:solidFill>
                <a:latin typeface="Calibri" panose="020F0502020204030204" pitchFamily="34" charset="0"/>
                <a:cs typeface="Calibri" panose="020F0502020204030204" pitchFamily="34" charset="0"/>
              </a:rPr>
              <a:t>Carnivores de 1</a:t>
            </a:r>
            <a:r>
              <a:rPr lang="fr-CA" sz="1400" baseline="30000" dirty="0">
                <a:solidFill>
                  <a:srgbClr val="FF0000"/>
                </a:solidFill>
                <a:latin typeface="Calibri" panose="020F0502020204030204" pitchFamily="34" charset="0"/>
                <a:cs typeface="Calibri" panose="020F0502020204030204" pitchFamily="34" charset="0"/>
              </a:rPr>
              <a:t>er</a:t>
            </a:r>
            <a:r>
              <a:rPr lang="fr-CA" sz="1400" dirty="0">
                <a:solidFill>
                  <a:srgbClr val="FF0000"/>
                </a:solidFill>
                <a:latin typeface="Calibri" panose="020F0502020204030204" pitchFamily="34" charset="0"/>
                <a:cs typeface="Calibri" panose="020F0502020204030204" pitchFamily="34" charset="0"/>
              </a:rPr>
              <a:t> rang</a:t>
            </a:r>
          </a:p>
        </p:txBody>
      </p:sp>
      <p:sp>
        <p:nvSpPr>
          <p:cNvPr id="44" name="ZoneTexte 43"/>
          <p:cNvSpPr txBox="1"/>
          <p:nvPr>
            <p:custDataLst>
              <p:tags r:id="rId10"/>
            </p:custDataLst>
          </p:nvPr>
        </p:nvSpPr>
        <p:spPr>
          <a:xfrm>
            <a:off x="4615607" y="5036383"/>
            <a:ext cx="1790473" cy="307777"/>
          </a:xfrm>
          <a:prstGeom prst="rect">
            <a:avLst/>
          </a:prstGeom>
          <a:noFill/>
          <a:ln>
            <a:gradFill>
              <a:gsLst>
                <a:gs pos="0">
                  <a:schemeClr val="tx1"/>
                </a:gs>
                <a:gs pos="50000">
                  <a:schemeClr val="tx1"/>
                </a:gs>
                <a:gs pos="100000">
                  <a:schemeClr val="accent1">
                    <a:tint val="23500"/>
                    <a:satMod val="160000"/>
                  </a:schemeClr>
                </a:gs>
              </a:gsLst>
              <a:lin ang="5400000" scaled="0"/>
            </a:gradFill>
          </a:ln>
        </p:spPr>
        <p:txBody>
          <a:bodyPr wrap="square" rtlCol="0">
            <a:spAutoFit/>
          </a:bodyPr>
          <a:lstStyle/>
          <a:p>
            <a:pPr algn="ctr"/>
            <a:r>
              <a:rPr lang="fr-CA" sz="1400" dirty="0">
                <a:solidFill>
                  <a:srgbClr val="FF0000"/>
                </a:solidFill>
                <a:latin typeface="Calibri" panose="020F0502020204030204" pitchFamily="34" charset="0"/>
                <a:cs typeface="Calibri" panose="020F0502020204030204" pitchFamily="34" charset="0"/>
              </a:rPr>
              <a:t>Herbivores</a:t>
            </a:r>
          </a:p>
        </p:txBody>
      </p:sp>
      <p:sp>
        <p:nvSpPr>
          <p:cNvPr id="45" name="ZoneTexte 44"/>
          <p:cNvSpPr txBox="1"/>
          <p:nvPr>
            <p:custDataLst>
              <p:tags r:id="rId11"/>
            </p:custDataLst>
          </p:nvPr>
        </p:nvSpPr>
        <p:spPr>
          <a:xfrm>
            <a:off x="4604486" y="6230788"/>
            <a:ext cx="1790473" cy="307777"/>
          </a:xfrm>
          <a:prstGeom prst="rect">
            <a:avLst/>
          </a:prstGeom>
          <a:noFill/>
          <a:ln>
            <a:gradFill>
              <a:gsLst>
                <a:gs pos="0">
                  <a:schemeClr val="tx1"/>
                </a:gs>
                <a:gs pos="50000">
                  <a:schemeClr val="tx1"/>
                </a:gs>
                <a:gs pos="100000">
                  <a:schemeClr val="accent1">
                    <a:tint val="23500"/>
                    <a:satMod val="160000"/>
                  </a:schemeClr>
                </a:gs>
              </a:gsLst>
              <a:lin ang="5400000" scaled="0"/>
            </a:gradFill>
          </a:ln>
        </p:spPr>
        <p:txBody>
          <a:bodyPr wrap="square" rtlCol="0">
            <a:spAutoFit/>
          </a:bodyPr>
          <a:lstStyle/>
          <a:p>
            <a:pPr algn="ctr"/>
            <a:r>
              <a:rPr lang="fr-CA" sz="1400" dirty="0">
                <a:solidFill>
                  <a:srgbClr val="FF0000"/>
                </a:solidFill>
                <a:latin typeface="Calibri" panose="020F0502020204030204" pitchFamily="34" charset="0"/>
                <a:cs typeface="Calibri" panose="020F0502020204030204" pitchFamily="34" charset="0"/>
              </a:rPr>
              <a:t>Producteurs</a:t>
            </a:r>
          </a:p>
        </p:txBody>
      </p:sp>
      <p:sp>
        <p:nvSpPr>
          <p:cNvPr id="46" name="ZoneTexte 45"/>
          <p:cNvSpPr txBox="1"/>
          <p:nvPr>
            <p:custDataLst>
              <p:tags r:id="rId12"/>
            </p:custDataLst>
          </p:nvPr>
        </p:nvSpPr>
        <p:spPr>
          <a:xfrm>
            <a:off x="4604486" y="7254081"/>
            <a:ext cx="1790473" cy="307777"/>
          </a:xfrm>
          <a:prstGeom prst="rect">
            <a:avLst/>
          </a:prstGeom>
          <a:noFill/>
          <a:ln>
            <a:gradFill>
              <a:gsLst>
                <a:gs pos="0">
                  <a:schemeClr val="tx1"/>
                </a:gs>
                <a:gs pos="50000">
                  <a:schemeClr val="tx1"/>
                </a:gs>
                <a:gs pos="100000">
                  <a:schemeClr val="accent1">
                    <a:tint val="23500"/>
                    <a:satMod val="160000"/>
                  </a:schemeClr>
                </a:gs>
              </a:gsLst>
              <a:lin ang="5400000" scaled="0"/>
            </a:gradFill>
          </a:ln>
        </p:spPr>
        <p:txBody>
          <a:bodyPr wrap="square" rtlCol="0">
            <a:spAutoFit/>
          </a:bodyPr>
          <a:lstStyle/>
          <a:p>
            <a:pPr algn="ctr"/>
            <a:r>
              <a:rPr lang="fr-CA" sz="1400" dirty="0">
                <a:solidFill>
                  <a:srgbClr val="FF0000"/>
                </a:solidFill>
                <a:latin typeface="Calibri" panose="020F0502020204030204" pitchFamily="34" charset="0"/>
                <a:cs typeface="Calibri" panose="020F0502020204030204" pitchFamily="34" charset="0"/>
              </a:rPr>
              <a:t>Décomposeurs</a:t>
            </a:r>
          </a:p>
        </p:txBody>
      </p:sp>
      <p:sp>
        <p:nvSpPr>
          <p:cNvPr id="29" name="ZoneTexte 28"/>
          <p:cNvSpPr txBox="1"/>
          <p:nvPr>
            <p:custDataLst>
              <p:tags r:id="rId13"/>
            </p:custDataLst>
          </p:nvPr>
        </p:nvSpPr>
        <p:spPr>
          <a:xfrm>
            <a:off x="5119778" y="2183411"/>
            <a:ext cx="782129" cy="369332"/>
          </a:xfrm>
          <a:prstGeom prst="rect">
            <a:avLst/>
          </a:prstGeom>
          <a:noFill/>
        </p:spPr>
        <p:txBody>
          <a:bodyPr wrap="square" rtlCol="0">
            <a:spAutoFit/>
          </a:bodyPr>
          <a:lstStyle/>
          <a:p>
            <a:r>
              <a:rPr lang="fr-CA" b="1" dirty="0">
                <a:latin typeface="Calibri" panose="020F0502020204030204" pitchFamily="34" charset="0"/>
                <a:cs typeface="Calibri" panose="020F0502020204030204" pitchFamily="34" charset="0"/>
              </a:rPr>
              <a:t>Rangs</a:t>
            </a:r>
          </a:p>
        </p:txBody>
      </p:sp>
      <p:sp>
        <p:nvSpPr>
          <p:cNvPr id="2" name="ZoneTexte 1"/>
          <p:cNvSpPr txBox="1"/>
          <p:nvPr>
            <p:custDataLst>
              <p:tags r:id="rId14"/>
            </p:custDataLst>
          </p:nvPr>
        </p:nvSpPr>
        <p:spPr>
          <a:xfrm>
            <a:off x="62163" y="8856810"/>
            <a:ext cx="6705600" cy="276999"/>
          </a:xfrm>
          <a:prstGeom prst="rect">
            <a:avLst/>
          </a:prstGeom>
          <a:noFill/>
        </p:spPr>
        <p:txBody>
          <a:bodyPr wrap="square" rtlCol="0">
            <a:spAutoFit/>
          </a:bodyPr>
          <a:lstStyle/>
          <a:p>
            <a:pPr algn="ctr"/>
            <a:r>
              <a:rPr lang="fr-FR" sz="1200" dirty="0">
                <a:latin typeface="Calibri" panose="020F0502020204030204" pitchFamily="34" charset="0"/>
                <a:cs typeface="Calibri" panose="020F0502020204030204" pitchFamily="34" charset="0"/>
              </a:rPr>
              <a:t>Page 01</a:t>
            </a:r>
          </a:p>
        </p:txBody>
      </p:sp>
      <p:graphicFrame>
        <p:nvGraphicFramePr>
          <p:cNvPr id="18" name="Tableau 17"/>
          <p:cNvGraphicFramePr>
            <a:graphicFrameLocks noGrp="1"/>
          </p:cNvGraphicFramePr>
          <p:nvPr>
            <p:custDataLst>
              <p:tags r:id="rId15"/>
            </p:custDataLst>
            <p:extLst>
              <p:ext uri="{D42A27DB-BD31-4B8C-83A1-F6EECF244321}">
                <p14:modId xmlns="" xmlns:p14="http://schemas.microsoft.com/office/powerpoint/2010/main" val="2292254214"/>
              </p:ext>
            </p:extLst>
          </p:nvPr>
        </p:nvGraphicFramePr>
        <p:xfrm>
          <a:off x="350639" y="8278341"/>
          <a:ext cx="5215007" cy="445119"/>
        </p:xfrm>
        <a:graphic>
          <a:graphicData uri="http://schemas.openxmlformats.org/drawingml/2006/table">
            <a:tbl>
              <a:tblPr firstRow="1" firstCol="1" lastRow="1" lastCol="1" bandRow="1" bandCol="1">
                <a:tableStyleId>{BC89EF96-8CEA-46FF-86C4-4CE0E7609802}</a:tableStyleId>
              </a:tblPr>
              <a:tblGrid>
                <a:gridCol w="396515">
                  <a:extLst>
                    <a:ext uri="{9D8B030D-6E8A-4147-A177-3AD203B41FA5}">
                      <a16:colId xmlns="" xmlns:a16="http://schemas.microsoft.com/office/drawing/2014/main" val="20000"/>
                    </a:ext>
                  </a:extLst>
                </a:gridCol>
                <a:gridCol w="1969813">
                  <a:extLst>
                    <a:ext uri="{9D8B030D-6E8A-4147-A177-3AD203B41FA5}">
                      <a16:colId xmlns="" xmlns:a16="http://schemas.microsoft.com/office/drawing/2014/main" val="20001"/>
                    </a:ext>
                  </a:extLst>
                </a:gridCol>
                <a:gridCol w="2375086">
                  <a:extLst>
                    <a:ext uri="{9D8B030D-6E8A-4147-A177-3AD203B41FA5}">
                      <a16:colId xmlns="" xmlns:a16="http://schemas.microsoft.com/office/drawing/2014/main" val="20002"/>
                    </a:ext>
                  </a:extLst>
                </a:gridCol>
                <a:gridCol w="473593">
                  <a:extLst>
                    <a:ext uri="{9D8B030D-6E8A-4147-A177-3AD203B41FA5}">
                      <a16:colId xmlns="" xmlns:a16="http://schemas.microsoft.com/office/drawing/2014/main" val="20003"/>
                    </a:ext>
                  </a:extLst>
                </a:gridCol>
              </a:tblGrid>
              <a:tr h="445119">
                <a:tc>
                  <a:txBody>
                    <a:bodyPr/>
                    <a:lstStyle/>
                    <a:p>
                      <a:pPr>
                        <a:spcAft>
                          <a:spcPts val="0"/>
                        </a:spcAft>
                      </a:pPr>
                      <a:r>
                        <a:rPr lang="fr-CA" sz="1000" dirty="0">
                          <a:effectLst/>
                          <a:latin typeface="+mn-lt"/>
                          <a:ea typeface="+mn-ea"/>
                          <a:cs typeface="+mn-cs"/>
                        </a:rPr>
                        <a:t>Cr</a:t>
                      </a:r>
                      <a:r>
                        <a:rPr lang="fr-CA" sz="1000" baseline="0" dirty="0">
                          <a:effectLst/>
                          <a:latin typeface="+mn-lt"/>
                          <a:ea typeface="+mn-ea"/>
                          <a:cs typeface="+mn-cs"/>
                        </a:rPr>
                        <a:t> 1</a:t>
                      </a:r>
                      <a:endParaRPr lang="fr-CA"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46" marR="58246" marT="0" marB="0" anchor="ctr">
                    <a:lnL w="12700" cap="flat" cmpd="sng" algn="ctr">
                      <a:solidFill>
                        <a:srgbClr val="4A0505">
                          <a:lumMod val="90000"/>
                          <a:lumOff val="10000"/>
                        </a:srgbClr>
                      </a:solidFill>
                      <a:prstDash val="solid"/>
                      <a:round/>
                      <a:headEnd type="none" w="med" len="med"/>
                      <a:tailEnd type="none" w="med" len="med"/>
                    </a:lnL>
                    <a:lnR w="12700" cap="flat" cmpd="sng" algn="ctr">
                      <a:solidFill>
                        <a:srgbClr val="4A0505">
                          <a:lumMod val="90000"/>
                          <a:lumOff val="10000"/>
                        </a:srgbClr>
                      </a:solidFill>
                      <a:prstDash val="solid"/>
                      <a:round/>
                      <a:headEnd type="none" w="med" len="med"/>
                      <a:tailEnd type="none" w="med" len="med"/>
                    </a:lnR>
                    <a:lnT w="12700" cap="flat" cmpd="sng" algn="ctr">
                      <a:solidFill>
                        <a:srgbClr val="4A0505">
                          <a:lumMod val="90000"/>
                          <a:lumOff val="10000"/>
                        </a:srgbClr>
                      </a:solidFill>
                      <a:prstDash val="solid"/>
                      <a:round/>
                      <a:headEnd type="none" w="med" len="med"/>
                      <a:tailEnd type="none" w="med" len="med"/>
                    </a:lnT>
                    <a:lnB w="12700" cap="flat" cmpd="sng" algn="ctr">
                      <a:solidFill>
                        <a:srgbClr val="4A0505">
                          <a:lumMod val="90000"/>
                          <a:lumOff val="10000"/>
                        </a:srgbClr>
                      </a:solidFill>
                      <a:prstDash val="solid"/>
                      <a:round/>
                      <a:headEnd type="none" w="med" len="med"/>
                      <a:tailEnd type="none" w="med" len="med"/>
                    </a:lnB>
                    <a:noFill/>
                  </a:tcPr>
                </a:tc>
                <a:tc>
                  <a:txBody>
                    <a:bodyPr/>
                    <a:lstStyle/>
                    <a:p>
                      <a:pPr>
                        <a:spcAft>
                          <a:spcPts val="0"/>
                        </a:spcAft>
                      </a:pPr>
                      <a:r>
                        <a:rPr lang="fr-FR" sz="1000" b="1" kern="1200" dirty="0">
                          <a:solidFill>
                            <a:schemeClr val="tx1"/>
                          </a:solidFill>
                          <a:effectLst/>
                          <a:latin typeface="+mn-lt"/>
                          <a:ea typeface="+mn-ea"/>
                          <a:cs typeface="+mn-cs"/>
                        </a:rPr>
                        <a:t>Description adéquate du problème</a:t>
                      </a:r>
                      <a:endParaRPr lang="fr-CA" sz="1000" b="1" kern="1200" dirty="0">
                        <a:solidFill>
                          <a:schemeClr val="tx1"/>
                        </a:solidFill>
                        <a:effectLst/>
                        <a:latin typeface="+mn-lt"/>
                        <a:ea typeface="+mn-ea"/>
                        <a:cs typeface="+mn-cs"/>
                      </a:endParaRPr>
                    </a:p>
                  </a:txBody>
                  <a:tcPr marL="58246" marR="58246" marT="0" marB="0" anchor="ctr">
                    <a:lnL w="12700" cap="flat" cmpd="sng" algn="ctr">
                      <a:solidFill>
                        <a:srgbClr val="4A0505">
                          <a:lumMod val="90000"/>
                          <a:lumOff val="10000"/>
                        </a:srgbClr>
                      </a:solidFill>
                      <a:prstDash val="solid"/>
                      <a:round/>
                      <a:headEnd type="none" w="med" len="med"/>
                      <a:tailEnd type="none" w="med" len="med"/>
                    </a:lnL>
                    <a:lnT w="12700" cap="flat" cmpd="sng" algn="ctr">
                      <a:solidFill>
                        <a:srgbClr val="4A0505">
                          <a:lumMod val="90000"/>
                          <a:lumOff val="10000"/>
                        </a:srgbClr>
                      </a:solidFill>
                      <a:prstDash val="solid"/>
                      <a:round/>
                      <a:headEnd type="none" w="med" len="med"/>
                      <a:tailEnd type="none" w="med" len="med"/>
                    </a:lnT>
                    <a:lnB w="12700" cap="flat" cmpd="sng" algn="ctr">
                      <a:solidFill>
                        <a:srgbClr val="4A0505">
                          <a:lumMod val="90000"/>
                          <a:lumOff val="10000"/>
                        </a:srgbClr>
                      </a:solidFill>
                      <a:prstDash val="solid"/>
                      <a:round/>
                      <a:headEnd type="none" w="med" len="med"/>
                      <a:tailEnd type="none" w="med" len="med"/>
                    </a:lnB>
                    <a:noFill/>
                  </a:tcPr>
                </a:tc>
                <a:tc>
                  <a:txBody>
                    <a:bodyPr/>
                    <a:lstStyle/>
                    <a:p>
                      <a:pPr algn="l">
                        <a:lnSpc>
                          <a:spcPct val="107000"/>
                        </a:lnSpc>
                        <a:spcAft>
                          <a:spcPts val="0"/>
                        </a:spcAft>
                      </a:pPr>
                      <a:r>
                        <a:rPr lang="fr-CA" sz="1000" b="1" kern="1200" dirty="0">
                          <a:solidFill>
                            <a:schemeClr val="tx1"/>
                          </a:solidFill>
                          <a:effectLst/>
                          <a:latin typeface="+mn-lt"/>
                          <a:ea typeface="+mn-ea"/>
                          <a:cs typeface="+mn-cs"/>
                        </a:rPr>
                        <a:t>Formulation d’une explication ou </a:t>
                      </a:r>
                    </a:p>
                  </a:txBody>
                  <a:tcPr marL="89535" marR="89535" marT="0" marB="0" anchor="ctr">
                    <a:lnT w="12700" cap="flat" cmpd="sng" algn="ctr">
                      <a:solidFill>
                        <a:srgbClr val="4A0505">
                          <a:lumMod val="90000"/>
                          <a:lumOff val="10000"/>
                        </a:srgbClr>
                      </a:solidFill>
                      <a:prstDash val="solid"/>
                      <a:round/>
                      <a:headEnd type="none" w="med" len="med"/>
                      <a:tailEnd type="none" w="med" len="med"/>
                    </a:lnT>
                    <a:lnB w="12700" cap="flat" cmpd="sng" algn="ctr">
                      <a:solidFill>
                        <a:srgbClr val="4A0505">
                          <a:lumMod val="90000"/>
                          <a:lumOff val="10000"/>
                        </a:srgbClr>
                      </a:solidFill>
                      <a:prstDash val="solid"/>
                      <a:round/>
                      <a:headEnd type="none" w="med" len="med"/>
                      <a:tailEnd type="none" w="med" len="med"/>
                    </a:lnB>
                    <a:noFill/>
                  </a:tcPr>
                </a:tc>
                <a:tc>
                  <a:txBody>
                    <a:bodyPr/>
                    <a:lstStyle/>
                    <a:p>
                      <a:pPr>
                        <a:spcAft>
                          <a:spcPts val="0"/>
                        </a:spcAft>
                      </a:pPr>
                      <a:r>
                        <a:rPr lang="fr-FR" sz="800" dirty="0">
                          <a:effectLst/>
                        </a:rPr>
                        <a:t> </a:t>
                      </a:r>
                      <a:endParaRPr lang="fr-CA"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8246" marR="58246" marT="0" marB="0">
                    <a:lnT w="12700" cap="flat" cmpd="sng" algn="ctr">
                      <a:solidFill>
                        <a:srgbClr val="4A0505">
                          <a:lumMod val="90000"/>
                          <a:lumOff val="10000"/>
                        </a:srgbClr>
                      </a:solidFill>
                      <a:prstDash val="solid"/>
                      <a:round/>
                      <a:headEnd type="none" w="med" len="med"/>
                      <a:tailEnd type="none" w="med" len="med"/>
                    </a:lnT>
                    <a:lnB w="12700" cap="flat" cmpd="sng" algn="ctr">
                      <a:solidFill>
                        <a:srgbClr val="4A0505">
                          <a:lumMod val="90000"/>
                          <a:lumOff val="10000"/>
                        </a:srgbClr>
                      </a:solidFill>
                      <a:prstDash val="solid"/>
                      <a:round/>
                      <a:headEnd type="none" w="med" len="med"/>
                      <a:tailEnd type="none" w="med" len="med"/>
                    </a:lnB>
                    <a:noFill/>
                  </a:tcPr>
                </a:tc>
                <a:extLst>
                  <a:ext uri="{0D108BD9-81ED-4DB2-BD59-A6C34878D82A}">
                    <a16:rowId xmlns="" xmlns:a16="http://schemas.microsoft.com/office/drawing/2014/main" val="10000"/>
                  </a:ext>
                </a:extLst>
              </a:tr>
            </a:tbl>
          </a:graphicData>
        </a:graphic>
      </p:graphicFrame>
      <p:sp>
        <p:nvSpPr>
          <p:cNvPr id="24" name="Title 3"/>
          <p:cNvSpPr txBox="1">
            <a:spLocks/>
          </p:cNvSpPr>
          <p:nvPr>
            <p:custDataLst>
              <p:tags r:id="rId16"/>
            </p:custDataLst>
          </p:nvPr>
        </p:nvSpPr>
        <p:spPr>
          <a:xfrm>
            <a:off x="79567" y="207429"/>
            <a:ext cx="4236676"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anose="020F0502020204030204" pitchFamily="34" charset="0"/>
                <a:cs typeface="Calibri" panose="020F0502020204030204" pitchFamily="34" charset="0"/>
              </a:rPr>
              <a:t>Fiche d’activité A </a:t>
            </a:r>
          </a:p>
          <a:p>
            <a:pPr algn="l"/>
            <a:r>
              <a:rPr lang="fr-CA" sz="2400" dirty="0">
                <a:latin typeface="Calibri" panose="020F0502020204030204" pitchFamily="34" charset="0"/>
                <a:cs typeface="Calibri" panose="020F0502020204030204" pitchFamily="34" charset="0"/>
              </a:rPr>
              <a:t>Chaîne alimentaire      </a:t>
            </a:r>
            <a:r>
              <a:rPr lang="en-US" sz="2400" b="1" dirty="0" err="1">
                <a:solidFill>
                  <a:srgbClr val="FF0000"/>
                </a:solidFill>
                <a:latin typeface="Calibri" panose="020F0502020204030204" pitchFamily="34" charset="0"/>
                <a:cs typeface="Calibri" panose="020F0502020204030204" pitchFamily="34" charset="0"/>
              </a:rPr>
              <a:t>Corrigé</a:t>
            </a:r>
            <a:endParaRPr lang="fr-CA" sz="2400" u="sng" dirty="0">
              <a:latin typeface="Calibri" panose="020F0502020204030204" pitchFamily="34" charset="0"/>
              <a:cs typeface="Calibri" panose="020F0502020204030204" pitchFamily="34" charset="0"/>
            </a:endParaRPr>
          </a:p>
        </p:txBody>
      </p:sp>
      <p:sp>
        <p:nvSpPr>
          <p:cNvPr id="25" name="Content Placeholder 4"/>
          <p:cNvSpPr>
            <a:spLocks noGrp="1"/>
          </p:cNvSpPr>
          <p:nvPr>
            <p:ph sz="half" idx="1"/>
            <p:custDataLst>
              <p:tags r:id="rId17"/>
            </p:custDataLst>
          </p:nvPr>
        </p:nvSpPr>
        <p:spPr>
          <a:xfrm>
            <a:off x="3794890" y="241188"/>
            <a:ext cx="2944298" cy="892287"/>
          </a:xfrm>
        </p:spPr>
        <p:txBody>
          <a:bodyPr>
            <a:normAutofit/>
          </a:bodyPr>
          <a:lstStyle/>
          <a:p>
            <a:pPr marL="0" indent="0" algn="r">
              <a:buNone/>
            </a:pPr>
            <a:r>
              <a:rPr lang="fr-CA" sz="1200" i="1" dirty="0">
                <a:latin typeface="Calibri" panose="020F0502020204030204" pitchFamily="34" charset="0"/>
                <a:cs typeface="Calibri" panose="020F0502020204030204" pitchFamily="34" charset="0"/>
              </a:rPr>
              <a:t>Nom: _______________________________	        </a:t>
            </a:r>
          </a:p>
          <a:p>
            <a:pPr marL="0" indent="0" algn="r">
              <a:buNone/>
            </a:pPr>
            <a:r>
              <a:rPr lang="fr-CA" sz="1200" i="1" dirty="0">
                <a:latin typeface="Calibri" panose="020F0502020204030204" pitchFamily="34" charset="0"/>
                <a:cs typeface="Calibri" panose="020F0502020204030204" pitchFamily="34" charset="0"/>
              </a:rPr>
              <a:t> Date: ___________________________ </a:t>
            </a:r>
            <a:endParaRPr lang="fr-CA" sz="1200" dirty="0">
              <a:latin typeface="Calibri" panose="020F0502020204030204" pitchFamily="34" charset="0"/>
              <a:cs typeface="Calibri" panose="020F0502020204030204" pitchFamily="34" charset="0"/>
            </a:endParaRPr>
          </a:p>
        </p:txBody>
      </p:sp>
      <p:pic>
        <p:nvPicPr>
          <p:cNvPr id="26" name="Image 25"/>
          <p:cNvPicPr/>
          <p:nvPr>
            <p:custDataLst>
              <p:tags r:id="rId18"/>
            </p:custDataLst>
          </p:nvPr>
        </p:nvPicPr>
        <p:blipFill>
          <a:blip r:embed="rId37" cstate="screen">
            <a:extLst>
              <a:ext uri="{28A0092B-C50C-407E-A947-70E740481C1C}">
                <a14:useLocalDpi xmlns="" xmlns:a14="http://schemas.microsoft.com/office/drawing/2010/main"/>
              </a:ext>
            </a:extLst>
          </a:blip>
          <a:stretch>
            <a:fillRect/>
          </a:stretch>
        </p:blipFill>
        <p:spPr>
          <a:xfrm>
            <a:off x="3354219" y="2413285"/>
            <a:ext cx="889949"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 26"/>
          <p:cNvPicPr/>
          <p:nvPr>
            <p:custDataLst>
              <p:tags r:id="rId19"/>
            </p:custDataLst>
          </p:nvPr>
        </p:nvPicPr>
        <p:blipFill>
          <a:blip r:embed="rId38" cstate="screen">
            <a:extLst>
              <a:ext uri="{28A0092B-C50C-407E-A947-70E740481C1C}">
                <a14:useLocalDpi xmlns="" xmlns:a14="http://schemas.microsoft.com/office/drawing/2010/main"/>
              </a:ext>
            </a:extLst>
          </a:blip>
          <a:stretch>
            <a:fillRect/>
          </a:stretch>
        </p:blipFill>
        <p:spPr>
          <a:xfrm>
            <a:off x="2087876" y="2419665"/>
            <a:ext cx="889949" cy="866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Espace réservé du contenu 30"/>
          <p:cNvPicPr>
            <a:picLocks noGrp="1"/>
          </p:cNvPicPr>
          <p:nvPr>
            <p:ph sz="half" idx="1"/>
            <p:custDataLst>
              <p:tags r:id="rId20"/>
            </p:custDataLst>
          </p:nvPr>
        </p:nvPicPr>
        <p:blipFill>
          <a:blip r:embed="rId39" cstate="screen">
            <a:extLst>
              <a:ext uri="{28A0092B-C50C-407E-A947-70E740481C1C}">
                <a14:useLocalDpi xmlns="" xmlns:a14="http://schemas.microsoft.com/office/drawing/2010/main"/>
              </a:ext>
            </a:extLst>
          </a:blip>
          <a:stretch>
            <a:fillRect/>
          </a:stretch>
        </p:blipFill>
        <p:spPr>
          <a:xfrm>
            <a:off x="891598" y="2413284"/>
            <a:ext cx="946387" cy="87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 29"/>
          <p:cNvPicPr/>
          <p:nvPr>
            <p:custDataLst>
              <p:tags r:id="rId21"/>
            </p:custDataLst>
          </p:nvPr>
        </p:nvPicPr>
        <p:blipFill>
          <a:blip r:embed="rId40" cstate="screen">
            <a:extLst>
              <a:ext uri="{28A0092B-C50C-407E-A947-70E740481C1C}">
                <a14:useLocalDpi xmlns="" xmlns:a14="http://schemas.microsoft.com/office/drawing/2010/main"/>
              </a:ext>
            </a:extLst>
          </a:blip>
          <a:stretch>
            <a:fillRect/>
          </a:stretch>
        </p:blipFill>
        <p:spPr>
          <a:xfrm>
            <a:off x="2087876" y="3557505"/>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Image 30"/>
          <p:cNvPicPr/>
          <p:nvPr>
            <p:custDataLst>
              <p:tags r:id="rId22"/>
            </p:custDataLst>
          </p:nvPr>
        </p:nvPicPr>
        <p:blipFill>
          <a:blip r:embed="rId41" cstate="screen">
            <a:extLst>
              <a:ext uri="{28A0092B-C50C-407E-A947-70E740481C1C}">
                <a14:useLocalDpi xmlns="" xmlns:a14="http://schemas.microsoft.com/office/drawing/2010/main"/>
              </a:ext>
            </a:extLst>
          </a:blip>
          <a:stretch>
            <a:fillRect/>
          </a:stretch>
        </p:blipFill>
        <p:spPr>
          <a:xfrm>
            <a:off x="3369856" y="3567030"/>
            <a:ext cx="946387"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Image 31"/>
          <p:cNvPicPr/>
          <p:nvPr>
            <p:custDataLst>
              <p:tags r:id="rId23"/>
            </p:custDataLst>
          </p:nvPr>
        </p:nvPicPr>
        <p:blipFill>
          <a:blip r:embed="rId42" cstate="screen">
            <a:extLst>
              <a:ext uri="{28A0092B-C50C-407E-A947-70E740481C1C}">
                <a14:useLocalDpi xmlns="" xmlns:a14="http://schemas.microsoft.com/office/drawing/2010/main"/>
              </a:ext>
            </a:extLst>
          </a:blip>
          <a:stretch>
            <a:fillRect/>
          </a:stretch>
        </p:blipFill>
        <p:spPr>
          <a:xfrm>
            <a:off x="941887" y="3598069"/>
            <a:ext cx="847075"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age 32"/>
          <p:cNvPicPr/>
          <p:nvPr>
            <p:custDataLst>
              <p:tags r:id="rId24"/>
            </p:custDataLst>
          </p:nvPr>
        </p:nvPicPr>
        <p:blipFill>
          <a:blip r:embed="rId43" cstate="screen">
            <a:extLst>
              <a:ext uri="{28A0092B-C50C-407E-A947-70E740481C1C}">
                <a14:useLocalDpi xmlns="" xmlns:a14="http://schemas.microsoft.com/office/drawing/2010/main"/>
              </a:ext>
            </a:extLst>
          </a:blip>
          <a:stretch>
            <a:fillRect/>
          </a:stretch>
        </p:blipFill>
        <p:spPr>
          <a:xfrm>
            <a:off x="938450" y="4721243"/>
            <a:ext cx="889949" cy="935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Image 33"/>
          <p:cNvPicPr/>
          <p:nvPr>
            <p:custDataLst>
              <p:tags r:id="rId25"/>
            </p:custDataLst>
          </p:nvPr>
        </p:nvPicPr>
        <p:blipFill>
          <a:blip r:embed="rId44" cstate="screen">
            <a:extLst>
              <a:ext uri="{28A0092B-C50C-407E-A947-70E740481C1C}">
                <a14:useLocalDpi xmlns="" xmlns:a14="http://schemas.microsoft.com/office/drawing/2010/main"/>
              </a:ext>
            </a:extLst>
          </a:blip>
          <a:stretch>
            <a:fillRect/>
          </a:stretch>
        </p:blipFill>
        <p:spPr>
          <a:xfrm>
            <a:off x="2154158" y="4711718"/>
            <a:ext cx="852242" cy="935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Image 34"/>
          <p:cNvPicPr/>
          <p:nvPr>
            <p:custDataLst>
              <p:tags r:id="rId26"/>
            </p:custDataLst>
          </p:nvPr>
        </p:nvPicPr>
        <p:blipFill>
          <a:blip r:embed="rId45" cstate="screen">
            <a:extLst>
              <a:ext uri="{28A0092B-C50C-407E-A947-70E740481C1C}">
                <a14:useLocalDpi xmlns="" xmlns:a14="http://schemas.microsoft.com/office/drawing/2010/main"/>
              </a:ext>
            </a:extLst>
          </a:blip>
          <a:stretch>
            <a:fillRect/>
          </a:stretch>
        </p:blipFill>
        <p:spPr>
          <a:xfrm>
            <a:off x="3464001" y="4702194"/>
            <a:ext cx="852242"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Image 35"/>
          <p:cNvPicPr/>
          <p:nvPr>
            <p:custDataLst>
              <p:tags r:id="rId27"/>
            </p:custDataLst>
          </p:nvPr>
        </p:nvPicPr>
        <p:blipFill>
          <a:blip r:embed="rId46" cstate="screen">
            <a:extLst>
              <a:ext uri="{28A0092B-C50C-407E-A947-70E740481C1C}">
                <a14:useLocalDpi xmlns="" xmlns:a14="http://schemas.microsoft.com/office/drawing/2010/main"/>
              </a:ext>
            </a:extLst>
          </a:blip>
          <a:stretch>
            <a:fillRect/>
          </a:stretch>
        </p:blipFill>
        <p:spPr>
          <a:xfrm>
            <a:off x="941887" y="5860287"/>
            <a:ext cx="891252" cy="93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 36"/>
          <p:cNvPicPr/>
          <p:nvPr>
            <p:custDataLst>
              <p:tags r:id="rId28"/>
            </p:custDataLst>
          </p:nvPr>
        </p:nvPicPr>
        <p:blipFill rotWithShape="1">
          <a:blip r:embed="rId47" cstate="screen">
            <a:extLst>
              <a:ext uri="{28A0092B-C50C-407E-A947-70E740481C1C}">
                <a14:useLocalDpi xmlns="" xmlns:a14="http://schemas.microsoft.com/office/drawing/2010/main"/>
              </a:ext>
            </a:extLst>
          </a:blip>
          <a:srcRect/>
          <a:stretch/>
        </p:blipFill>
        <p:spPr>
          <a:xfrm>
            <a:off x="2166636" y="5859802"/>
            <a:ext cx="891252"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Image 37"/>
          <p:cNvPicPr/>
          <p:nvPr>
            <p:custDataLst>
              <p:tags r:id="rId29"/>
            </p:custDataLst>
          </p:nvPr>
        </p:nvPicPr>
        <p:blipFill>
          <a:blip r:embed="rId48" cstate="screen">
            <a:extLst>
              <a:ext uri="{28A0092B-C50C-407E-A947-70E740481C1C}">
                <a14:useLocalDpi xmlns="" xmlns:a14="http://schemas.microsoft.com/office/drawing/2010/main"/>
              </a:ext>
            </a:extLst>
          </a:blip>
          <a:stretch>
            <a:fillRect/>
          </a:stretch>
        </p:blipFill>
        <p:spPr>
          <a:xfrm>
            <a:off x="3470471" y="5859802"/>
            <a:ext cx="889949" cy="935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 38"/>
          <p:cNvPicPr/>
          <p:nvPr>
            <p:custDataLst>
              <p:tags r:id="rId30"/>
            </p:custDataLst>
          </p:nvPr>
        </p:nvPicPr>
        <p:blipFill>
          <a:blip r:embed="rId49" cstate="screen">
            <a:extLst>
              <a:ext uri="{28A0092B-C50C-407E-A947-70E740481C1C}">
                <a14:useLocalDpi xmlns="" xmlns:a14="http://schemas.microsoft.com/office/drawing/2010/main"/>
              </a:ext>
            </a:extLst>
          </a:blip>
          <a:stretch>
            <a:fillRect/>
          </a:stretch>
        </p:blipFill>
        <p:spPr>
          <a:xfrm>
            <a:off x="3412410" y="6984491"/>
            <a:ext cx="948695" cy="866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 39"/>
          <p:cNvPicPr/>
          <p:nvPr>
            <p:custDataLst>
              <p:tags r:id="rId31"/>
            </p:custDataLst>
          </p:nvPr>
        </p:nvPicPr>
        <p:blipFill>
          <a:blip r:embed="rId50" cstate="screen">
            <a:extLst>
              <a:ext uri="{28A0092B-C50C-407E-A947-70E740481C1C}">
                <a14:useLocalDpi xmlns="" xmlns:a14="http://schemas.microsoft.com/office/drawing/2010/main"/>
              </a:ext>
            </a:extLst>
          </a:blip>
          <a:stretch>
            <a:fillRect/>
          </a:stretch>
        </p:blipFill>
        <p:spPr>
          <a:xfrm>
            <a:off x="921822" y="6959062"/>
            <a:ext cx="921164"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 40"/>
          <p:cNvPicPr/>
          <p:nvPr>
            <p:custDataLst>
              <p:tags r:id="rId32"/>
            </p:custDataLst>
          </p:nvPr>
        </p:nvPicPr>
        <p:blipFill>
          <a:blip r:embed="rId51" cstate="screen">
            <a:extLst>
              <a:ext uri="{28A0092B-C50C-407E-A947-70E740481C1C}">
                <a14:useLocalDpi xmlns="" xmlns:a14="http://schemas.microsoft.com/office/drawing/2010/main"/>
              </a:ext>
            </a:extLst>
          </a:blip>
          <a:stretch>
            <a:fillRect/>
          </a:stretch>
        </p:blipFill>
        <p:spPr>
          <a:xfrm>
            <a:off x="2175250" y="6968587"/>
            <a:ext cx="874023" cy="90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 name="Espace réservé du numéro de diapositive 2"/>
          <p:cNvSpPr>
            <a:spLocks noGrp="1"/>
          </p:cNvSpPr>
          <p:nvPr>
            <p:ph type="sldNum" sz="quarter" idx="12"/>
            <p:custDataLst>
              <p:tags r:id="rId33"/>
            </p:custDataLst>
          </p:nvPr>
        </p:nvSpPr>
        <p:spPr>
          <a:xfrm>
            <a:off x="5547974" y="8008203"/>
            <a:ext cx="1310026" cy="1135797"/>
          </a:xfrm>
        </p:spPr>
        <p:txBody>
          <a:bodyPr/>
          <a:lstStyle/>
          <a:p>
            <a:fld id="{027FB875-5C85-AB42-9DC5-178568A424B8}" type="slidenum">
              <a:rPr lang="en-US" smtClean="0">
                <a:cs typeface="Calibri" panose="020F0502020204030204" pitchFamily="34" charset="0"/>
              </a:rPr>
              <a:pPr/>
              <a:t>21</a:t>
            </a:fld>
            <a:endParaRPr lang="en-US" dirty="0">
              <a:cs typeface="Calibri" panose="020F0502020204030204" pitchFamily="34" charset="0"/>
            </a:endParaRPr>
          </a:p>
        </p:txBody>
      </p:sp>
    </p:spTree>
    <p:extLst>
      <p:ext uri="{BB962C8B-B14F-4D97-AF65-F5344CB8AC3E}">
        <p14:creationId xmlns="" xmlns:p14="http://schemas.microsoft.com/office/powerpoint/2010/main" val="1268789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7" name="Rectangle 6"/>
          <p:cNvSpPr/>
          <p:nvPr>
            <p:custDataLst>
              <p:tags r:id="rId2"/>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2" name="Espace réservé du contenu 1"/>
          <p:cNvSpPr>
            <a:spLocks noGrp="1"/>
          </p:cNvSpPr>
          <p:nvPr>
            <p:ph sz="half" idx="1"/>
            <p:custDataLst>
              <p:tags r:id="rId3"/>
            </p:custDataLst>
          </p:nvPr>
        </p:nvSpPr>
        <p:spPr>
          <a:xfrm>
            <a:off x="459781" y="1560209"/>
            <a:ext cx="6000774" cy="7212316"/>
          </a:xfrm>
        </p:spPr>
        <p:txBody>
          <a:bodyPr>
            <a:normAutofit/>
          </a:bodyPr>
          <a:lstStyle/>
          <a:p>
            <a:pPr>
              <a:lnSpc>
                <a:spcPct val="120000"/>
              </a:lnSpc>
              <a:spcBef>
                <a:spcPts val="0"/>
              </a:spcBef>
              <a:buNone/>
            </a:pPr>
            <a:r>
              <a:rPr lang="fr-CA" sz="1100" dirty="0">
                <a:latin typeface="Calibri" panose="020F0502020204030204" pitchFamily="34" charset="0"/>
                <a:cs typeface="Calibri" panose="020F0502020204030204" pitchFamily="34" charset="0"/>
                <a:hlinkClick r:id="rId10" action="ppaction://hlinkfile"/>
              </a:rPr>
              <a:t/>
            </a:r>
            <a:br>
              <a:rPr lang="fr-CA" sz="1100" dirty="0">
                <a:latin typeface="Calibri" panose="020F0502020204030204" pitchFamily="34" charset="0"/>
                <a:cs typeface="Calibri" panose="020F0502020204030204" pitchFamily="34" charset="0"/>
                <a:hlinkClick r:id="rId10" action="ppaction://hlinkfile"/>
              </a:rPr>
            </a:br>
            <a:endParaRPr lang="fr-FR" sz="11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4"/>
            </p:custDataLst>
          </p:nvPr>
        </p:nvSpPr>
        <p:spPr>
          <a:xfrm>
            <a:off x="5443307" y="7301463"/>
            <a:ext cx="1310026" cy="1135797"/>
          </a:xfrm>
        </p:spPr>
        <p:txBody>
          <a:bodyPr/>
          <a:lstStyle/>
          <a:p>
            <a:fld id="{027FB875-5C85-AB42-9DC5-178568A424B8}" type="slidenum">
              <a:rPr lang="en-US" smtClean="0">
                <a:latin typeface="Calibri" panose="020F0502020204030204" pitchFamily="34" charset="0"/>
                <a:cs typeface="Calibri" panose="020F0502020204030204" pitchFamily="34" charset="0"/>
              </a:rPr>
              <a:pPr/>
              <a:t>22</a:t>
            </a:fld>
            <a:endParaRPr lang="en-US" dirty="0">
              <a:latin typeface="Calibri" panose="020F0502020204030204" pitchFamily="34" charset="0"/>
              <a:cs typeface="Calibri" panose="020F0502020204030204" pitchFamily="34" charset="0"/>
            </a:endParaRPr>
          </a:p>
        </p:txBody>
      </p:sp>
      <p:sp>
        <p:nvSpPr>
          <p:cNvPr id="8" name="Title 3"/>
          <p:cNvSpPr>
            <a:spLocks noGrp="1"/>
          </p:cNvSpPr>
          <p:nvPr>
            <p:ph type="title"/>
            <p:custDataLst>
              <p:tags r:id="rId5"/>
            </p:custDataLst>
          </p:nvPr>
        </p:nvSpPr>
        <p:spPr>
          <a:xfrm>
            <a:off x="38100" y="0"/>
            <a:ext cx="6819900" cy="599253"/>
          </a:xfrm>
        </p:spPr>
        <p:txBody>
          <a:bodyPr>
            <a:normAutofit/>
          </a:bodyPr>
          <a:lstStyle/>
          <a:p>
            <a:pPr algn="l"/>
            <a:r>
              <a:rPr lang="en-US" sz="2400" dirty="0">
                <a:latin typeface="Calibri" panose="020F0502020204030204" pitchFamily="34" charset="0"/>
                <a:cs typeface="Calibri" panose="020F0502020204030204" pitchFamily="34" charset="0"/>
              </a:rPr>
              <a:t>Grille des manifestations observables (MO)</a:t>
            </a:r>
            <a:endParaRPr lang="en-US" sz="2400" i="1" dirty="0">
              <a:latin typeface="Calibri" panose="020F0502020204030204" pitchFamily="34" charset="0"/>
              <a:cs typeface="Calibri" panose="020F0502020204030204" pitchFamily="34" charset="0"/>
            </a:endParaRPr>
          </a:p>
        </p:txBody>
      </p:sp>
      <p:graphicFrame>
        <p:nvGraphicFramePr>
          <p:cNvPr id="9" name="Tableau 8"/>
          <p:cNvGraphicFramePr>
            <a:graphicFrameLocks noGrp="1"/>
          </p:cNvGraphicFramePr>
          <p:nvPr>
            <p:custDataLst>
              <p:tags r:id="rId6"/>
            </p:custDataLst>
            <p:extLst>
              <p:ext uri="{D42A27DB-BD31-4B8C-83A1-F6EECF244321}">
                <p14:modId xmlns="" xmlns:p14="http://schemas.microsoft.com/office/powerpoint/2010/main" val="3966017731"/>
              </p:ext>
            </p:extLst>
          </p:nvPr>
        </p:nvGraphicFramePr>
        <p:xfrm>
          <a:off x="38100" y="1048372"/>
          <a:ext cx="6753332" cy="7921752"/>
        </p:xfrm>
        <a:graphic>
          <a:graphicData uri="http://schemas.openxmlformats.org/drawingml/2006/table">
            <a:tbl>
              <a:tblPr firstRow="1" firstCol="1" bandRow="1">
                <a:tableStyleId>{D7AC3CCA-C797-4891-BE02-D94E43425B78}</a:tableStyleId>
              </a:tblPr>
              <a:tblGrid>
                <a:gridCol w="272202">
                  <a:extLst>
                    <a:ext uri="{9D8B030D-6E8A-4147-A177-3AD203B41FA5}">
                      <a16:colId xmlns="" xmlns:a16="http://schemas.microsoft.com/office/drawing/2014/main" val="20000"/>
                    </a:ext>
                  </a:extLst>
                </a:gridCol>
                <a:gridCol w="1066172">
                  <a:extLst>
                    <a:ext uri="{9D8B030D-6E8A-4147-A177-3AD203B41FA5}">
                      <a16:colId xmlns="" xmlns:a16="http://schemas.microsoft.com/office/drawing/2014/main" val="20001"/>
                    </a:ext>
                  </a:extLst>
                </a:gridCol>
                <a:gridCol w="250945">
                  <a:extLst>
                    <a:ext uri="{9D8B030D-6E8A-4147-A177-3AD203B41FA5}">
                      <a16:colId xmlns="" xmlns:a16="http://schemas.microsoft.com/office/drawing/2014/main" val="20002"/>
                    </a:ext>
                  </a:extLst>
                </a:gridCol>
                <a:gridCol w="1352315">
                  <a:extLst>
                    <a:ext uri="{9D8B030D-6E8A-4147-A177-3AD203B41FA5}">
                      <a16:colId xmlns="" xmlns:a16="http://schemas.microsoft.com/office/drawing/2014/main" val="20003"/>
                    </a:ext>
                  </a:extLst>
                </a:gridCol>
                <a:gridCol w="278829">
                  <a:extLst>
                    <a:ext uri="{9D8B030D-6E8A-4147-A177-3AD203B41FA5}">
                      <a16:colId xmlns="" xmlns:a16="http://schemas.microsoft.com/office/drawing/2014/main" val="20004"/>
                    </a:ext>
                  </a:extLst>
                </a:gridCol>
                <a:gridCol w="1547495">
                  <a:extLst>
                    <a:ext uri="{9D8B030D-6E8A-4147-A177-3AD203B41FA5}">
                      <a16:colId xmlns="" xmlns:a16="http://schemas.microsoft.com/office/drawing/2014/main" val="20005"/>
                    </a:ext>
                  </a:extLst>
                </a:gridCol>
                <a:gridCol w="250945">
                  <a:extLst>
                    <a:ext uri="{9D8B030D-6E8A-4147-A177-3AD203B41FA5}">
                      <a16:colId xmlns="" xmlns:a16="http://schemas.microsoft.com/office/drawing/2014/main" val="20006"/>
                    </a:ext>
                  </a:extLst>
                </a:gridCol>
                <a:gridCol w="1734429">
                  <a:extLst>
                    <a:ext uri="{9D8B030D-6E8A-4147-A177-3AD203B41FA5}">
                      <a16:colId xmlns="" xmlns:a16="http://schemas.microsoft.com/office/drawing/2014/main" val="20007"/>
                    </a:ext>
                  </a:extLst>
                </a:gridCol>
              </a:tblGrid>
              <a:tr h="388030">
                <a:tc rowSpan="3" gridSpan="2">
                  <a:txBody>
                    <a:bodyPr/>
                    <a:lstStyle/>
                    <a:p>
                      <a:pPr indent="89535" algn="ctr">
                        <a:lnSpc>
                          <a:spcPct val="115000"/>
                        </a:lnSpc>
                        <a:spcAft>
                          <a:spcPts val="0"/>
                        </a:spcAft>
                      </a:pPr>
                      <a:r>
                        <a:rPr lang="fr-CA" sz="1200" dirty="0">
                          <a:effectLst/>
                          <a:latin typeface="Calibri" panose="020F0502020204030204" pitchFamily="34" charset="0"/>
                          <a:cs typeface="Calibri" panose="020F0502020204030204" pitchFamily="34" charset="0"/>
                        </a:rPr>
                        <a:t> </a:t>
                      </a:r>
                    </a:p>
                    <a:p>
                      <a:pPr indent="89535" algn="ctr">
                        <a:lnSpc>
                          <a:spcPct val="115000"/>
                        </a:lnSpc>
                        <a:spcAft>
                          <a:spcPts val="0"/>
                        </a:spcAft>
                      </a:pPr>
                      <a:r>
                        <a:rPr lang="fr-CA" sz="1200" dirty="0">
                          <a:effectLst/>
                          <a:latin typeface="Calibri" panose="020F0502020204030204" pitchFamily="34" charset="0"/>
                          <a:cs typeface="Calibri" panose="020F0502020204030204" pitchFamily="34" charset="0"/>
                        </a:rPr>
                        <a:t>Nom de l’élève</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rowSpan="3" hMerge="1">
                  <a:txBody>
                    <a:bodyPr/>
                    <a:lstStyle/>
                    <a:p>
                      <a:endParaRPr lang="fr-CA"/>
                    </a:p>
                  </a:txBody>
                  <a:tcPr/>
                </a:tc>
                <a:tc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  Compétence 1</a:t>
                      </a:r>
                    </a:p>
                    <a:p>
                      <a:pPr algn="ctr">
                        <a:lnSpc>
                          <a:spcPct val="115000"/>
                        </a:lnSpc>
                        <a:spcAft>
                          <a:spcPts val="0"/>
                        </a:spcAft>
                      </a:pPr>
                      <a:r>
                        <a:rPr lang="fr-CA" sz="1200" dirty="0">
                          <a:effectLst/>
                          <a:latin typeface="Calibri" panose="020F0502020204030204" pitchFamily="34" charset="0"/>
                          <a:cs typeface="Calibri" panose="020F0502020204030204" pitchFamily="34" charset="0"/>
                        </a:rPr>
                        <a:t>(démarche)</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Compétence 2 </a:t>
                      </a:r>
                    </a:p>
                    <a:p>
                      <a:pPr algn="ctr">
                        <a:lnSpc>
                          <a:spcPct val="115000"/>
                        </a:lnSpc>
                        <a:spcAft>
                          <a:spcPts val="0"/>
                        </a:spcAft>
                      </a:pPr>
                      <a:r>
                        <a:rPr lang="fr-CA" sz="1200" dirty="0">
                          <a:effectLst/>
                          <a:latin typeface="Calibri" panose="020F0502020204030204" pitchFamily="34" charset="0"/>
                          <a:cs typeface="Calibri" panose="020F0502020204030204" pitchFamily="34" charset="0"/>
                        </a:rPr>
                        <a:t>(matériel)</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a:effectLst/>
                          <a:latin typeface="Calibri" panose="020F0502020204030204" pitchFamily="34" charset="0"/>
                          <a:cs typeface="Calibri" panose="020F0502020204030204" pitchFamily="34" charset="0"/>
                        </a:rPr>
                        <a:t>Compétence  1</a:t>
                      </a:r>
                    </a:p>
                    <a:p>
                      <a:pPr algn="ctr">
                        <a:lnSpc>
                          <a:spcPct val="115000"/>
                        </a:lnSpc>
                        <a:spcAft>
                          <a:spcPts val="0"/>
                        </a:spcAft>
                      </a:pPr>
                      <a:r>
                        <a:rPr lang="fr-CA" sz="1200">
                          <a:effectLst/>
                          <a:latin typeface="Calibri" panose="020F0502020204030204" pitchFamily="34" charset="0"/>
                          <a:cs typeface="Calibri" panose="020F0502020204030204" pitchFamily="34" charset="0"/>
                        </a:rPr>
                        <a:t>(démarche)</a:t>
                      </a:r>
                      <a:endParaRPr lang="fr-CA" sz="12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extLst>
                  <a:ext uri="{0D108BD9-81ED-4DB2-BD59-A6C34878D82A}">
                    <a16:rowId xmlns="" xmlns:a16="http://schemas.microsoft.com/office/drawing/2014/main" val="10000"/>
                  </a:ext>
                </a:extLst>
              </a:tr>
              <a:tr h="194015">
                <a:tc gridSpan="2" vMerge="1">
                  <a:txBody>
                    <a:bodyPr/>
                    <a:lstStyle/>
                    <a:p>
                      <a:endParaRPr lang="fr-CA"/>
                    </a:p>
                  </a:txBody>
                  <a:tcPr/>
                </a:tc>
                <a:tc hMerge="1" vMerge="1">
                  <a:txBody>
                    <a:bodyPr/>
                    <a:lstStyle/>
                    <a:p>
                      <a:endParaRPr lang="fr-CA"/>
                    </a:p>
                  </a:txBody>
                  <a:tcPr/>
                </a:tc>
                <a:tc gridSpan="4">
                  <a:txBody>
                    <a:bodyPr/>
                    <a:lstStyle/>
                    <a:p>
                      <a:pPr algn="ctr">
                        <a:lnSpc>
                          <a:spcPct val="115000"/>
                        </a:lnSpc>
                        <a:spcAft>
                          <a:spcPts val="0"/>
                        </a:spcAft>
                      </a:pPr>
                      <a:r>
                        <a:rPr lang="fr-CA" sz="1200">
                          <a:effectLst/>
                          <a:latin typeface="Calibri" panose="020F0502020204030204" pitchFamily="34" charset="0"/>
                          <a:cs typeface="Calibri" panose="020F0502020204030204" pitchFamily="34" charset="0"/>
                        </a:rPr>
                        <a:t>Manipulations </a:t>
                      </a:r>
                      <a:endParaRPr lang="fr-CA" sz="12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hMerge="1">
                  <a:txBody>
                    <a:bodyPr/>
                    <a:lstStyle/>
                    <a:p>
                      <a:endParaRPr lang="fr-FR"/>
                    </a:p>
                  </a:txBody>
                  <a:tcPr/>
                </a:tc>
                <a:tc hMerge="1">
                  <a:txBody>
                    <a:bodyPr/>
                    <a:lstStyle/>
                    <a:p>
                      <a:endParaRPr lang="fr-CA"/>
                    </a:p>
                  </a:txBody>
                  <a:tcPr/>
                </a:tc>
                <a:tc rowSpan="2"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Engagé  </a:t>
                      </a:r>
                    </a:p>
                    <a:p>
                      <a:pPr algn="ctr">
                        <a:lnSpc>
                          <a:spcPct val="115000"/>
                        </a:lnSpc>
                        <a:spcAft>
                          <a:spcPts val="0"/>
                        </a:spcAft>
                      </a:pPr>
                      <a:r>
                        <a:rPr lang="fr-CA" sz="1200" dirty="0">
                          <a:effectLst/>
                          <a:latin typeface="Calibri" panose="020F0502020204030204" pitchFamily="34" charset="0"/>
                          <a:cs typeface="Calibri" panose="020F0502020204030204" pitchFamily="34" charset="0"/>
                        </a:rPr>
                        <a:t>(</a:t>
                      </a:r>
                      <a:r>
                        <a:rPr lang="fr-CA" sz="1200" b="1" dirty="0">
                          <a:effectLst/>
                          <a:latin typeface="Calibri" panose="020F0502020204030204" pitchFamily="34" charset="0"/>
                          <a:cs typeface="Calibri" panose="020F0502020204030204" pitchFamily="34" charset="0"/>
                        </a:rPr>
                        <a:t>Au</a:t>
                      </a:r>
                      <a:r>
                        <a:rPr lang="fr-CA" sz="1200" dirty="0">
                          <a:effectLst/>
                          <a:latin typeface="Calibri" panose="020F0502020204030204" pitchFamily="34" charset="0"/>
                          <a:cs typeface="Calibri" panose="020F0502020204030204" pitchFamily="34" charset="0"/>
                        </a:rPr>
                        <a:t>torégulé, </a:t>
                      </a:r>
                      <a:r>
                        <a:rPr lang="fr-CA" sz="1200" b="1" dirty="0">
                          <a:effectLst/>
                          <a:latin typeface="Calibri" panose="020F0502020204030204" pitchFamily="34" charset="0"/>
                          <a:cs typeface="Calibri" panose="020F0502020204030204" pitchFamily="34" charset="0"/>
                        </a:rPr>
                        <a:t>Ac</a:t>
                      </a:r>
                      <a:r>
                        <a:rPr lang="fr-CA" sz="1200" dirty="0">
                          <a:effectLst/>
                          <a:latin typeface="Calibri" panose="020F0502020204030204" pitchFamily="34" charset="0"/>
                          <a:cs typeface="Calibri" panose="020F0502020204030204" pitchFamily="34" charset="0"/>
                        </a:rPr>
                        <a:t>tif, </a:t>
                      </a:r>
                      <a:r>
                        <a:rPr lang="fr-CA" sz="1200" b="1" dirty="0">
                          <a:effectLst/>
                          <a:latin typeface="Calibri" panose="020F0502020204030204" pitchFamily="34" charset="0"/>
                          <a:cs typeface="Calibri" panose="020F0502020204030204" pitchFamily="34" charset="0"/>
                        </a:rPr>
                        <a:t>P</a:t>
                      </a:r>
                      <a:r>
                        <a:rPr lang="fr-CA" sz="1200" dirty="0">
                          <a:effectLst/>
                          <a:latin typeface="Calibri" panose="020F0502020204030204" pitchFamily="34" charset="0"/>
                          <a:cs typeface="Calibri" panose="020F0502020204030204" pitchFamily="34" charset="0"/>
                        </a:rPr>
                        <a:t>assif, </a:t>
                      </a:r>
                      <a:r>
                        <a:rPr lang="fr-CA" sz="1200" b="1" dirty="0">
                          <a:effectLst/>
                          <a:latin typeface="Calibri" panose="020F0502020204030204" pitchFamily="34" charset="0"/>
                          <a:cs typeface="Calibri" panose="020F0502020204030204" pitchFamily="34" charset="0"/>
                        </a:rPr>
                        <a:t>D</a:t>
                      </a:r>
                      <a:r>
                        <a:rPr lang="fr-CA" sz="1200" dirty="0">
                          <a:effectLst/>
                          <a:latin typeface="Calibri" panose="020F0502020204030204" pitchFamily="34" charset="0"/>
                          <a:cs typeface="Calibri" panose="020F0502020204030204" pitchFamily="34" charset="0"/>
                        </a:rPr>
                        <a:t>ésengagé)</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rowSpan="2" hMerge="1">
                  <a:txBody>
                    <a:bodyPr/>
                    <a:lstStyle/>
                    <a:p>
                      <a:endParaRPr lang="fr-CA"/>
                    </a:p>
                  </a:txBody>
                  <a:tcPr/>
                </a:tc>
                <a:extLst>
                  <a:ext uri="{0D108BD9-81ED-4DB2-BD59-A6C34878D82A}">
                    <a16:rowId xmlns="" xmlns:a16="http://schemas.microsoft.com/office/drawing/2014/main" val="10001"/>
                  </a:ext>
                </a:extLst>
              </a:tr>
              <a:tr h="582044">
                <a:tc gridSpan="2" vMerge="1">
                  <a:txBody>
                    <a:bodyPr/>
                    <a:lstStyle/>
                    <a:p>
                      <a:endParaRPr lang="fr-CA"/>
                    </a:p>
                  </a:txBody>
                  <a:tcPr/>
                </a:tc>
                <a:tc hMerge="1" vMerge="1">
                  <a:txBody>
                    <a:bodyPr/>
                    <a:lstStyle/>
                    <a:p>
                      <a:endParaRPr lang="fr-CA"/>
                    </a:p>
                  </a:txBody>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cs typeface="Calibri" panose="020F0502020204030204" pitchFamily="34" charset="0"/>
                        </a:rPr>
                        <a:t>Ordonné et structuré </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cs typeface="Calibri" panose="020F0502020204030204" pitchFamily="34" charset="0"/>
                        </a:rPr>
                        <a:t>(A-E) </a:t>
                      </a:r>
                      <a:r>
                        <a:rPr lang="fr-CA" sz="1200" i="1" dirty="0">
                          <a:effectLst/>
                          <a:latin typeface="Calibri" panose="020F0502020204030204" pitchFamily="34" charset="0"/>
                          <a:cs typeface="Calibri" panose="020F0502020204030204" pitchFamily="34" charset="0"/>
                        </a:rPr>
                        <a:t>L’élève</a:t>
                      </a:r>
                      <a:r>
                        <a:rPr lang="fr-CA" sz="1200" i="1" baseline="0" dirty="0">
                          <a:effectLst/>
                          <a:latin typeface="Calibri" panose="020F0502020204030204" pitchFamily="34" charset="0"/>
                          <a:cs typeface="Calibri" panose="020F0502020204030204" pitchFamily="34" charset="0"/>
                        </a:rPr>
                        <a:t> remplit-il bien la feuille d’exercice?</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Sécuritaire, minutieux (A-E) </a:t>
                      </a:r>
                      <a:r>
                        <a:rPr lang="fr-CA" sz="1200" i="1" dirty="0">
                          <a:effectLst/>
                          <a:latin typeface="Calibri" panose="020F0502020204030204" pitchFamily="34" charset="0"/>
                          <a:cs typeface="Calibri" panose="020F0502020204030204" pitchFamily="34" charset="0"/>
                        </a:rPr>
                        <a:t>L’élève fait-il attention au matériel utilisé?</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vMerge="1">
                  <a:txBody>
                    <a:bodyPr/>
                    <a:lstStyle/>
                    <a:p>
                      <a:endParaRPr lang="fr-CA"/>
                    </a:p>
                  </a:txBody>
                  <a:tcPr/>
                </a:tc>
                <a:tc hMerge="1" vMerge="1">
                  <a:txBody>
                    <a:bodyPr/>
                    <a:lstStyle/>
                    <a:p>
                      <a:endParaRPr lang="fr-CA"/>
                    </a:p>
                  </a:txBody>
                  <a:tcPr/>
                </a:tc>
                <a:extLst>
                  <a:ext uri="{0D108BD9-81ED-4DB2-BD59-A6C34878D82A}">
                    <a16:rowId xmlns="" xmlns:a16="http://schemas.microsoft.com/office/drawing/2014/main" val="10002"/>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3"/>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4"/>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5"/>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6"/>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7"/>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8"/>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09"/>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0"/>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1"/>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2"/>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3"/>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4"/>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5"/>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6"/>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7"/>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8"/>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19"/>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20"/>
                  </a:ext>
                </a:extLst>
              </a:tr>
              <a:tr h="0">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21"/>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extLst>
                  <a:ext uri="{0D108BD9-81ED-4DB2-BD59-A6C34878D82A}">
                    <a16:rowId xmlns="" xmlns:a16="http://schemas.microsoft.com/office/drawing/2014/main" val="10022"/>
                  </a:ext>
                </a:extLst>
              </a:tr>
            </a:tbl>
          </a:graphicData>
        </a:graphic>
      </p:graphicFrame>
      <p:sp>
        <p:nvSpPr>
          <p:cNvPr id="10" name="ZoneTexte 9"/>
          <p:cNvSpPr txBox="1"/>
          <p:nvPr>
            <p:custDataLst>
              <p:tags r:id="rId7"/>
            </p:custDataLst>
          </p:nvPr>
        </p:nvSpPr>
        <p:spPr>
          <a:xfrm>
            <a:off x="4520726" y="599253"/>
            <a:ext cx="2232607" cy="369332"/>
          </a:xfrm>
          <a:prstGeom prst="rect">
            <a:avLst/>
          </a:prstGeom>
          <a:noFill/>
        </p:spPr>
        <p:txBody>
          <a:bodyPr wrap="square" rtlCol="0">
            <a:spAutoFit/>
          </a:bodyPr>
          <a:lstStyle/>
          <a:p>
            <a:r>
              <a:rPr lang="fr-CA" dirty="0">
                <a:latin typeface="Calibri" panose="020F0502020204030204" pitchFamily="34" charset="0"/>
                <a:cs typeface="Calibri" panose="020F0502020204030204" pitchFamily="34" charset="0"/>
              </a:rPr>
              <a:t>Date:___________</a:t>
            </a:r>
          </a:p>
        </p:txBody>
      </p:sp>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Rectangle 6"/>
          <p:cNvSpPr/>
          <p:nvPr>
            <p:custDataLst>
              <p:tags r:id="rId2"/>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Espace réservé du contenu 1"/>
          <p:cNvSpPr>
            <a:spLocks noGrp="1"/>
          </p:cNvSpPr>
          <p:nvPr>
            <p:ph sz="half" idx="1"/>
            <p:custDataLst>
              <p:tags r:id="rId3"/>
            </p:custDataLst>
          </p:nvPr>
        </p:nvSpPr>
        <p:spPr>
          <a:xfrm>
            <a:off x="459781" y="1560209"/>
            <a:ext cx="6000774" cy="7212316"/>
          </a:xfrm>
        </p:spPr>
        <p:txBody>
          <a:bodyPr>
            <a:normAutofit/>
          </a:bodyPr>
          <a:lstStyle/>
          <a:p>
            <a:pPr>
              <a:lnSpc>
                <a:spcPct val="120000"/>
              </a:lnSpc>
              <a:spcBef>
                <a:spcPts val="0"/>
              </a:spcBef>
              <a:buNone/>
            </a:pPr>
            <a:r>
              <a:rPr lang="fr-CA" sz="1100" dirty="0">
                <a:hlinkClick r:id="rId10" action="ppaction://hlinkfile"/>
              </a:rPr>
              <a:t/>
            </a:r>
            <a:br>
              <a:rPr lang="fr-CA" sz="1100" dirty="0">
                <a:hlinkClick r:id="rId10" action="ppaction://hlinkfile"/>
              </a:rPr>
            </a:br>
            <a:endParaRPr lang="fr-FR" sz="1100" dirty="0"/>
          </a:p>
        </p:txBody>
      </p:sp>
      <p:sp>
        <p:nvSpPr>
          <p:cNvPr id="3" name="Espace réservé du numéro de diapositive 2"/>
          <p:cNvSpPr>
            <a:spLocks noGrp="1"/>
          </p:cNvSpPr>
          <p:nvPr>
            <p:ph type="sldNum" sz="quarter" idx="12"/>
            <p:custDataLst>
              <p:tags r:id="rId4"/>
            </p:custDataLst>
          </p:nvPr>
        </p:nvSpPr>
        <p:spPr>
          <a:xfrm>
            <a:off x="5557606" y="8008203"/>
            <a:ext cx="1310026" cy="1135797"/>
          </a:xfrm>
        </p:spPr>
        <p:txBody>
          <a:bodyPr/>
          <a:lstStyle/>
          <a:p>
            <a:fld id="{027FB875-5C85-AB42-9DC5-178568A424B8}" type="slidenum">
              <a:rPr lang="en-US" smtClean="0"/>
              <a:pPr/>
              <a:t>23</a:t>
            </a:fld>
            <a:endParaRPr lang="en-US" dirty="0"/>
          </a:p>
        </p:txBody>
      </p:sp>
      <p:sp>
        <p:nvSpPr>
          <p:cNvPr id="8" name="Title 3"/>
          <p:cNvSpPr>
            <a:spLocks noGrp="1"/>
          </p:cNvSpPr>
          <p:nvPr>
            <p:ph type="title"/>
            <p:custDataLst>
              <p:tags r:id="rId5"/>
            </p:custDataLst>
          </p:nvPr>
        </p:nvSpPr>
        <p:spPr>
          <a:xfrm>
            <a:off x="38100" y="165385"/>
            <a:ext cx="6715232" cy="599253"/>
          </a:xfrm>
        </p:spPr>
        <p:txBody>
          <a:bodyPr>
            <a:normAutofit fontScale="90000"/>
          </a:bodyPr>
          <a:lstStyle/>
          <a:p>
            <a:pPr algn="l"/>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Grille </a:t>
            </a:r>
            <a:r>
              <a:rPr lang="en-US" sz="2700" dirty="0" err="1">
                <a:latin typeface="Calibri" panose="020F0502020204030204" pitchFamily="34" charset="0"/>
                <a:cs typeface="Calibri" panose="020F0502020204030204" pitchFamily="34" charset="0"/>
              </a:rPr>
              <a:t>d’évaluation</a:t>
            </a:r>
            <a:r>
              <a:rPr lang="en-US" sz="2700" dirty="0">
                <a:latin typeface="Calibri" panose="020F0502020204030204" pitchFamily="34" charset="0"/>
                <a:cs typeface="Calibri" panose="020F0502020204030204" pitchFamily="34" charset="0"/>
              </a:rPr>
              <a:t> des </a:t>
            </a:r>
            <a:r>
              <a:rPr lang="en-US" sz="2700" dirty="0" err="1">
                <a:latin typeface="Calibri" panose="020F0502020204030204" pitchFamily="34" charset="0"/>
                <a:cs typeface="Calibri" panose="020F0502020204030204" pitchFamily="34" charset="0"/>
              </a:rPr>
              <a:t>activités</a:t>
            </a:r>
            <a:r>
              <a:rPr lang="en-US" sz="2700" dirty="0">
                <a:latin typeface="Calibri" panose="020F0502020204030204" pitchFamily="34" charset="0"/>
                <a:cs typeface="Calibri" panose="020F0502020204030204" pitchFamily="34" charset="0"/>
              </a:rPr>
              <a:t> 1 à 4 </a:t>
            </a: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endParaRPr lang="en-US" sz="3000" i="1" dirty="0">
              <a:latin typeface="Calibri" panose="020F0502020204030204" pitchFamily="34" charset="0"/>
              <a:cs typeface="Calibri" panose="020F0502020204030204" pitchFamily="34" charset="0"/>
            </a:endParaRPr>
          </a:p>
        </p:txBody>
      </p:sp>
      <p:graphicFrame>
        <p:nvGraphicFramePr>
          <p:cNvPr id="13" name="Tableau 12"/>
          <p:cNvGraphicFramePr>
            <a:graphicFrameLocks noGrp="1"/>
          </p:cNvGraphicFramePr>
          <p:nvPr>
            <p:custDataLst>
              <p:tags r:id="rId6"/>
            </p:custDataLst>
            <p:extLst>
              <p:ext uri="{D42A27DB-BD31-4B8C-83A1-F6EECF244321}">
                <p14:modId xmlns="" xmlns:p14="http://schemas.microsoft.com/office/powerpoint/2010/main" val="1631816380"/>
              </p:ext>
            </p:extLst>
          </p:nvPr>
        </p:nvGraphicFramePr>
        <p:xfrm>
          <a:off x="69256" y="1081087"/>
          <a:ext cx="6684079" cy="3291840"/>
        </p:xfrm>
        <a:graphic>
          <a:graphicData uri="http://schemas.openxmlformats.org/drawingml/2006/table">
            <a:tbl>
              <a:tblPr firstRow="1" firstCol="1" bandRow="1">
                <a:tableStyleId>{5940675A-B579-460E-94D1-54222C63F5DA}</a:tableStyleId>
              </a:tblPr>
              <a:tblGrid>
                <a:gridCol w="778469">
                  <a:extLst>
                    <a:ext uri="{9D8B030D-6E8A-4147-A177-3AD203B41FA5}">
                      <a16:colId xmlns="" xmlns:a16="http://schemas.microsoft.com/office/drawing/2014/main" val="20000"/>
                    </a:ext>
                  </a:extLst>
                </a:gridCol>
                <a:gridCol w="469446">
                  <a:extLst>
                    <a:ext uri="{9D8B030D-6E8A-4147-A177-3AD203B41FA5}">
                      <a16:colId xmlns="" xmlns:a16="http://schemas.microsoft.com/office/drawing/2014/main" val="20001"/>
                    </a:ext>
                  </a:extLst>
                </a:gridCol>
                <a:gridCol w="1359041">
                  <a:extLst>
                    <a:ext uri="{9D8B030D-6E8A-4147-A177-3AD203B41FA5}">
                      <a16:colId xmlns="" xmlns:a16="http://schemas.microsoft.com/office/drawing/2014/main" val="20002"/>
                    </a:ext>
                  </a:extLst>
                </a:gridCol>
                <a:gridCol w="1359041">
                  <a:extLst>
                    <a:ext uri="{9D8B030D-6E8A-4147-A177-3AD203B41FA5}">
                      <a16:colId xmlns="" xmlns:a16="http://schemas.microsoft.com/office/drawing/2014/main" val="20003"/>
                    </a:ext>
                  </a:extLst>
                </a:gridCol>
                <a:gridCol w="1359041">
                  <a:extLst>
                    <a:ext uri="{9D8B030D-6E8A-4147-A177-3AD203B41FA5}">
                      <a16:colId xmlns="" xmlns:a16="http://schemas.microsoft.com/office/drawing/2014/main" val="20004"/>
                    </a:ext>
                  </a:extLst>
                </a:gridCol>
                <a:gridCol w="1359041">
                  <a:extLst>
                    <a:ext uri="{9D8B030D-6E8A-4147-A177-3AD203B41FA5}">
                      <a16:colId xmlns="" xmlns:a16="http://schemas.microsoft.com/office/drawing/2014/main" val="20005"/>
                    </a:ext>
                  </a:extLst>
                </a:gridCol>
              </a:tblGrid>
              <a:tr h="1800212">
                <a:tc>
                  <a:txBody>
                    <a:bodyPr/>
                    <a:lstStyle/>
                    <a:p>
                      <a:pPr algn="ctr">
                        <a:spcAft>
                          <a:spcPts val="0"/>
                        </a:spcAft>
                      </a:pPr>
                      <a:endParaRPr lang="fr-CA" sz="1200" dirty="0">
                        <a:effectLst/>
                        <a:latin typeface="Calibri" panose="020F0502020204030204" pitchFamily="34" charset="0"/>
                        <a:cs typeface="Calibri" panose="020F0502020204030204" pitchFamily="34" charset="0"/>
                      </a:endParaRPr>
                    </a:p>
                    <a:p>
                      <a:pPr algn="ctr">
                        <a:spcAft>
                          <a:spcPts val="0"/>
                        </a:spcAft>
                      </a:pPr>
                      <a:r>
                        <a:rPr lang="fr-CA" sz="1200" b="1" dirty="0">
                          <a:effectLst/>
                          <a:latin typeface="Calibri" panose="020F0502020204030204" pitchFamily="34" charset="0"/>
                          <a:cs typeface="Calibri" panose="020F0502020204030204" pitchFamily="34" charset="0"/>
                        </a:rPr>
                        <a:t>Critère 2</a:t>
                      </a:r>
                    </a:p>
                    <a:p>
                      <a:pPr algn="ctr">
                        <a:spcAft>
                          <a:spcPts val="0"/>
                        </a:spcAft>
                      </a:pPr>
                      <a:endParaRPr lang="fr-CA" sz="1200" b="1" dirty="0">
                        <a:effectLst/>
                        <a:latin typeface="Calibri" panose="020F0502020204030204" pitchFamily="34" charset="0"/>
                        <a:cs typeface="Calibri" panose="020F0502020204030204" pitchFamily="34" charset="0"/>
                      </a:endParaRPr>
                    </a:p>
                    <a:p>
                      <a:pPr algn="ctr">
                        <a:spcAft>
                          <a:spcPts val="0"/>
                        </a:spcAft>
                      </a:pPr>
                      <a:r>
                        <a:rPr lang="fr-CA" sz="1200" dirty="0">
                          <a:effectLst/>
                          <a:latin typeface="Calibri" panose="020F0502020204030204" pitchFamily="34" charset="0"/>
                          <a:cs typeface="Calibri" panose="020F0502020204030204" pitchFamily="34" charset="0"/>
                        </a:rPr>
                        <a:t> Mise en </a:t>
                      </a:r>
                    </a:p>
                    <a:p>
                      <a:pPr algn="ctr">
                        <a:spcAft>
                          <a:spcPts val="0"/>
                        </a:spcAft>
                      </a:pPr>
                      <a:r>
                        <a:rPr lang="fr-CA" sz="1200" dirty="0">
                          <a:effectLst/>
                          <a:latin typeface="Calibri" panose="020F0502020204030204" pitchFamily="34" charset="0"/>
                          <a:cs typeface="Calibri" panose="020F0502020204030204" pitchFamily="34" charset="0"/>
                        </a:rPr>
                        <a:t>œuvre d’une démarche appropriée</a:t>
                      </a:r>
                    </a:p>
                    <a:p>
                      <a:pPr algn="ctr">
                        <a:spcAft>
                          <a:spcPts val="0"/>
                        </a:spcAft>
                      </a:pPr>
                      <a:r>
                        <a:rPr lang="fr-CA" sz="1200" dirty="0">
                          <a:effectLst/>
                          <a:latin typeface="Calibri" panose="020F0502020204030204" pitchFamily="34" charset="0"/>
                          <a:cs typeface="Calibri" panose="020F0502020204030204" pitchFamily="34" charset="0"/>
                        </a:rPr>
                        <a:t> </a:t>
                      </a:r>
                      <a:endParaRPr lang="fr-CA" sz="1200" dirty="0">
                        <a:effectLst/>
                        <a:latin typeface="Calibri" panose="020F0502020204030204" pitchFamily="34" charset="0"/>
                        <a:ea typeface="MS Mincho" panose="02020609040205080304" pitchFamily="49" charset="-128"/>
                        <a:cs typeface="Calibri" panose="020F0502020204030204" pitchFamily="34" charset="0"/>
                      </a:endParaRPr>
                    </a:p>
                  </a:txBody>
                  <a:tcPr marL="39138" marR="39138" marT="0" marB="0"/>
                </a:tc>
                <a:tc>
                  <a:txBody>
                    <a:bodyPr/>
                    <a:lstStyle/>
                    <a:p>
                      <a:pPr algn="ctr">
                        <a:spcAft>
                          <a:spcPts val="0"/>
                        </a:spcAft>
                      </a:pPr>
                      <a:r>
                        <a:rPr lang="fr-CA" sz="1200" dirty="0">
                          <a:effectLst/>
                          <a:latin typeface="Calibri" panose="020F0502020204030204" pitchFamily="34" charset="0"/>
                          <a:cs typeface="Calibri" panose="020F0502020204030204" pitchFamily="34" charset="0"/>
                        </a:rPr>
                        <a:t> </a:t>
                      </a:r>
                    </a:p>
                    <a:p>
                      <a:pPr algn="ctr">
                        <a:spcAft>
                          <a:spcPts val="0"/>
                        </a:spcAft>
                      </a:pPr>
                      <a:r>
                        <a:rPr lang="fr-CA" sz="1200" dirty="0">
                          <a:effectLst/>
                          <a:latin typeface="Calibri" panose="020F0502020204030204" pitchFamily="34" charset="0"/>
                          <a:cs typeface="Calibri" panose="020F0502020204030204" pitchFamily="34" charset="0"/>
                        </a:rPr>
                        <a:t> MO,</a:t>
                      </a:r>
                      <a:r>
                        <a:rPr lang="fr-CA" sz="1200" baseline="0" dirty="0">
                          <a:effectLst/>
                          <a:latin typeface="Calibri" panose="020F0502020204030204" pitchFamily="34" charset="0"/>
                          <a:cs typeface="Calibri" panose="020F0502020204030204" pitchFamily="34" charset="0"/>
                        </a:rPr>
                        <a:t> </a:t>
                      </a:r>
                      <a:r>
                        <a:rPr lang="fr-CA" sz="1200" dirty="0">
                          <a:effectLst/>
                          <a:latin typeface="Calibri" panose="020F0502020204030204" pitchFamily="34" charset="0"/>
                          <a:cs typeface="Calibri" panose="020F0502020204030204" pitchFamily="34" charset="0"/>
                        </a:rPr>
                        <a:t>p. 3 et p. 6 à 9</a:t>
                      </a:r>
                    </a:p>
                    <a:p>
                      <a:pPr algn="ctr">
                        <a:spcAft>
                          <a:spcPts val="0"/>
                        </a:spcAft>
                      </a:pPr>
                      <a:endParaRPr lang="fr-CA" sz="1200" dirty="0">
                        <a:effectLst/>
                        <a:latin typeface="Calibri" panose="020F0502020204030204" pitchFamily="34" charset="0"/>
                        <a:cs typeface="Calibri" panose="020F0502020204030204" pitchFamily="34" charset="0"/>
                      </a:endParaRPr>
                    </a:p>
                    <a:p>
                      <a:pPr algn="ctr">
                        <a:spcAft>
                          <a:spcPts val="0"/>
                        </a:spcAft>
                      </a:pPr>
                      <a:r>
                        <a:rPr lang="fr-CA" sz="1200" dirty="0">
                          <a:effectLst/>
                          <a:latin typeface="Calibri" panose="020F0502020204030204" pitchFamily="34" charset="0"/>
                          <a:cs typeface="Calibri" panose="020F0502020204030204" pitchFamily="34" charset="0"/>
                        </a:rPr>
                        <a:t>MO, p. 3 et p. 9</a:t>
                      </a:r>
                    </a:p>
                  </a:txBody>
                  <a:tcPr marL="39138" marR="39138" marT="0" marB="0" anchor="ctr"/>
                </a:tc>
                <a:tc>
                  <a:txBody>
                    <a:bodyPr/>
                    <a:lstStyle/>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S’engage de  manière active (se régule). Participe</a:t>
                      </a:r>
                      <a:r>
                        <a:rPr lang="fr-CA" sz="1200" i="0" baseline="0" dirty="0">
                          <a:effectLst/>
                          <a:latin typeface="Calibri" panose="020F0502020204030204" pitchFamily="34" charset="0"/>
                          <a:cs typeface="Calibri" panose="020F0502020204030204" pitchFamily="34" charset="0"/>
                        </a:rPr>
                        <a:t> calmement, mais fait tout ce qu’on lui demande de manière autonome.</a:t>
                      </a:r>
                      <a:r>
                        <a:rPr lang="fr-CA" sz="1200" i="0" dirty="0">
                          <a:effectLst/>
                          <a:latin typeface="Calibri" panose="020F0502020204030204" pitchFamily="34" charset="0"/>
                          <a:cs typeface="Calibri" panose="020F0502020204030204" pitchFamily="34" charset="0"/>
                        </a:rPr>
                        <a:t> </a:t>
                      </a:r>
                    </a:p>
                    <a:p>
                      <a:pPr marL="171450" indent="-171450" algn="l">
                        <a:spcAft>
                          <a:spcPts val="0"/>
                        </a:spcAft>
                        <a:buFont typeface="Arial" pitchFamily="34" charset="0"/>
                        <a:buChar char="•"/>
                      </a:pPr>
                      <a:endParaRPr lang="fr-CA" sz="1200" i="0" dirty="0">
                        <a:effectLst/>
                        <a:latin typeface="Calibri" panose="020F0502020204030204" pitchFamily="34" charset="0"/>
                        <a:cs typeface="Calibri" panose="020F0502020204030204" pitchFamily="34" charset="0"/>
                      </a:endParaRPr>
                    </a:p>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Remplit les fiches</a:t>
                      </a:r>
                      <a:r>
                        <a:rPr lang="fr-CA" sz="1200" i="0" baseline="0" dirty="0">
                          <a:effectLst/>
                          <a:latin typeface="Calibri" panose="020F0502020204030204" pitchFamily="34" charset="0"/>
                          <a:cs typeface="Calibri" panose="020F0502020204030204" pitchFamily="34" charset="0"/>
                        </a:rPr>
                        <a:t> de manière minutieuse. </a:t>
                      </a: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r>
                        <a:rPr lang="fr-CA" sz="1200" dirty="0">
                          <a:effectLst/>
                          <a:latin typeface="Calibri" panose="020F0502020204030204" pitchFamily="34" charset="0"/>
                          <a:cs typeface="Calibri" panose="020F0502020204030204" pitchFamily="34" charset="0"/>
                        </a:rPr>
                        <a:t> </a:t>
                      </a:r>
                    </a:p>
                    <a:p>
                      <a:pPr algn="ctr">
                        <a:spcAft>
                          <a:spcPts val="0"/>
                        </a:spcAft>
                      </a:pPr>
                      <a:r>
                        <a:rPr lang="fr-CA" sz="1200" dirty="0">
                          <a:effectLst/>
                          <a:latin typeface="Calibri" panose="020F0502020204030204" pitchFamily="34" charset="0"/>
                          <a:cs typeface="Calibri" panose="020F0502020204030204" pitchFamily="34" charset="0"/>
                        </a:rPr>
                        <a:t>A</a:t>
                      </a:r>
                      <a:r>
                        <a:rPr lang="fr-CA" sz="1200" baseline="30000" dirty="0">
                          <a:effectLst/>
                          <a:latin typeface="Calibri" panose="020F0502020204030204" pitchFamily="34" charset="0"/>
                          <a:cs typeface="Calibri" panose="020F0502020204030204" pitchFamily="34" charset="0"/>
                        </a:rPr>
                        <a:t>+</a:t>
                      </a:r>
                      <a:r>
                        <a:rPr lang="fr-CA" sz="1200" dirty="0">
                          <a:effectLst/>
                          <a:latin typeface="Calibri" panose="020F0502020204030204" pitchFamily="34" charset="0"/>
                          <a:cs typeface="Calibri" panose="020F0502020204030204" pitchFamily="34" charset="0"/>
                        </a:rPr>
                        <a:t>         A            </a:t>
                      </a:r>
                      <a:r>
                        <a:rPr lang="fr-CA" sz="1200" dirty="0" err="1">
                          <a:effectLst/>
                          <a:latin typeface="Calibri" panose="020F0502020204030204" pitchFamily="34" charset="0"/>
                          <a:cs typeface="Calibri" panose="020F0502020204030204" pitchFamily="34" charset="0"/>
                        </a:rPr>
                        <a:t>A</a:t>
                      </a:r>
                      <a:r>
                        <a:rPr lang="fr-CA" sz="1200" baseline="30000" dirty="0">
                          <a:effectLst/>
                          <a:latin typeface="Calibri" panose="020F0502020204030204" pitchFamily="34" charset="0"/>
                          <a:cs typeface="Calibri" panose="020F0502020204030204" pitchFamily="34" charset="0"/>
                        </a:rPr>
                        <a:t>-</a:t>
                      </a:r>
                    </a:p>
                    <a:p>
                      <a:pPr algn="ctr">
                        <a:spcAft>
                          <a:spcPts val="0"/>
                        </a:spcAft>
                      </a:pPr>
                      <a:endParaRPr lang="fr-CA" sz="1200" dirty="0">
                        <a:effectLst/>
                        <a:latin typeface="Calibri" panose="020F0502020204030204" pitchFamily="34" charset="0"/>
                        <a:ea typeface="MS Mincho" panose="02020609040205080304" pitchFamily="49" charset="-128"/>
                        <a:cs typeface="Calibri" panose="020F0502020204030204" pitchFamily="34" charset="0"/>
                      </a:endParaRPr>
                    </a:p>
                  </a:txBody>
                  <a:tcPr marL="39138" marR="39138" marT="0" marB="0"/>
                </a:tc>
                <a:tc>
                  <a:txBody>
                    <a:bodyPr/>
                    <a:lstStyle/>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Est actif pendant l’activité. Se régule parfois lorsqu’il rencontre des difficultés, mais participe pendant la majeure partie de l’activité. </a:t>
                      </a:r>
                    </a:p>
                    <a:p>
                      <a:pPr marL="171450" indent="-171450" algn="l">
                        <a:spcAft>
                          <a:spcPts val="0"/>
                        </a:spcAft>
                        <a:buFont typeface="Arial" pitchFamily="34" charset="0"/>
                        <a:buChar char="•"/>
                      </a:pPr>
                      <a:endParaRPr lang="fr-CA" sz="1200" i="0" dirty="0">
                        <a:effectLst/>
                        <a:latin typeface="Calibri" panose="020F0502020204030204" pitchFamily="34" charset="0"/>
                        <a:cs typeface="Calibri" panose="020F0502020204030204" pitchFamily="34" charset="0"/>
                      </a:endParaRPr>
                    </a:p>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Remplit les fiches</a:t>
                      </a:r>
                      <a:r>
                        <a:rPr lang="fr-CA" sz="1200" i="0" baseline="0" dirty="0">
                          <a:effectLst/>
                          <a:latin typeface="Calibri" panose="020F0502020204030204" pitchFamily="34" charset="0"/>
                          <a:cs typeface="Calibri" panose="020F0502020204030204" pitchFamily="34" charset="0"/>
                        </a:rPr>
                        <a:t> de manière minutieuse, mais oublie certaines parties</a:t>
                      </a:r>
                      <a:r>
                        <a:rPr lang="fr-CA" sz="1200" i="1" baseline="0" dirty="0">
                          <a:effectLst/>
                          <a:latin typeface="Calibri" panose="020F0502020204030204" pitchFamily="34" charset="0"/>
                          <a:cs typeface="Calibri" panose="020F0502020204030204" pitchFamily="34" charset="0"/>
                        </a:rPr>
                        <a:t>.</a:t>
                      </a: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r>
                        <a:rPr lang="fr-CA" sz="1200" dirty="0">
                          <a:effectLst/>
                          <a:latin typeface="Calibri" panose="020F0502020204030204" pitchFamily="34" charset="0"/>
                          <a:cs typeface="Calibri" panose="020F0502020204030204" pitchFamily="34" charset="0"/>
                        </a:rPr>
                        <a:t>B</a:t>
                      </a:r>
                      <a:r>
                        <a:rPr lang="fr-CA" sz="1200" baseline="30000" dirty="0">
                          <a:effectLst/>
                          <a:latin typeface="Calibri" panose="020F0502020204030204" pitchFamily="34" charset="0"/>
                          <a:cs typeface="Calibri" panose="020F0502020204030204" pitchFamily="34" charset="0"/>
                        </a:rPr>
                        <a:t>+</a:t>
                      </a:r>
                      <a:r>
                        <a:rPr lang="fr-CA" sz="1200" dirty="0">
                          <a:effectLst/>
                          <a:latin typeface="Calibri" panose="020F0502020204030204" pitchFamily="34" charset="0"/>
                          <a:cs typeface="Calibri" panose="020F0502020204030204" pitchFamily="34" charset="0"/>
                        </a:rPr>
                        <a:t>          B             </a:t>
                      </a:r>
                      <a:r>
                        <a:rPr lang="fr-CA" sz="1200" dirty="0" err="1">
                          <a:effectLst/>
                          <a:latin typeface="Calibri" panose="020F0502020204030204" pitchFamily="34" charset="0"/>
                          <a:cs typeface="Calibri" panose="020F0502020204030204" pitchFamily="34" charset="0"/>
                        </a:rPr>
                        <a:t>B</a:t>
                      </a:r>
                      <a:r>
                        <a:rPr lang="fr-CA" sz="1200" baseline="30000" dirty="0">
                          <a:effectLst/>
                          <a:latin typeface="Calibri" panose="020F0502020204030204" pitchFamily="34" charset="0"/>
                          <a:cs typeface="Calibri" panose="020F0502020204030204" pitchFamily="34" charset="0"/>
                        </a:rPr>
                        <a:t>-</a:t>
                      </a:r>
                    </a:p>
                    <a:p>
                      <a:pPr marL="0" indent="0" algn="l">
                        <a:spcAft>
                          <a:spcPts val="0"/>
                        </a:spcAft>
                        <a:buFont typeface="Arial" pitchFamily="34" charset="0"/>
                        <a:buNone/>
                      </a:pPr>
                      <a:endParaRPr lang="fr-CA" sz="1200" dirty="0">
                        <a:effectLst/>
                        <a:latin typeface="Calibri" panose="020F0502020204030204" pitchFamily="34" charset="0"/>
                        <a:ea typeface="MS Mincho" panose="02020609040205080304" pitchFamily="49" charset="-128"/>
                        <a:cs typeface="Calibri" panose="020F0502020204030204" pitchFamily="34" charset="0"/>
                      </a:endParaRPr>
                    </a:p>
                  </a:txBody>
                  <a:tcPr marL="39138" marR="39138" marT="0" marB="0"/>
                </a:tc>
                <a:tc>
                  <a:txBody>
                    <a:bodyPr/>
                    <a:lstStyle/>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Reste passif pendant l’expérience.</a:t>
                      </a:r>
                      <a:r>
                        <a:rPr lang="fr-CA" sz="1200" i="0" baseline="0" dirty="0">
                          <a:effectLst/>
                          <a:latin typeface="Calibri" panose="020F0502020204030204" pitchFamily="34" charset="0"/>
                          <a:cs typeface="Calibri" panose="020F0502020204030204" pitchFamily="34" charset="0"/>
                        </a:rPr>
                        <a:t> </a:t>
                      </a:r>
                    </a:p>
                    <a:p>
                      <a:pPr marL="171450" indent="-171450" algn="l">
                        <a:spcAft>
                          <a:spcPts val="0"/>
                        </a:spcAft>
                        <a:buFont typeface="Arial" pitchFamily="34" charset="0"/>
                        <a:buChar char="•"/>
                      </a:pPr>
                      <a:endParaRPr lang="fr-CA" sz="1200" i="0" baseline="0" dirty="0">
                        <a:effectLst/>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200" i="0" dirty="0">
                          <a:effectLst/>
                          <a:latin typeface="Calibri" panose="020F0502020204030204" pitchFamily="34" charset="0"/>
                          <a:cs typeface="Calibri" panose="020F0502020204030204" pitchFamily="34" charset="0"/>
                        </a:rPr>
                        <a:t>A remplit les fiches</a:t>
                      </a:r>
                      <a:r>
                        <a:rPr lang="fr-CA" sz="1200" i="0" baseline="0" dirty="0">
                          <a:effectLst/>
                          <a:latin typeface="Calibri" panose="020F0502020204030204" pitchFamily="34" charset="0"/>
                          <a:cs typeface="Calibri" panose="020F0502020204030204" pitchFamily="34" charset="0"/>
                        </a:rPr>
                        <a:t>, mais ce n’est pas clair</a:t>
                      </a:r>
                      <a:r>
                        <a:rPr lang="fr-CA" sz="1200" i="1" baseline="0" dirty="0">
                          <a:effectLst/>
                          <a:latin typeface="Calibri" panose="020F0502020204030204" pitchFamily="34" charset="0"/>
                          <a:cs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CA" sz="1200" i="1"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r>
                        <a:rPr lang="fr-CA" sz="1200" dirty="0">
                          <a:effectLst/>
                          <a:latin typeface="Calibri" panose="020F0502020204030204" pitchFamily="34" charset="0"/>
                          <a:cs typeface="Calibri" panose="020F0502020204030204" pitchFamily="34" charset="0"/>
                        </a:rPr>
                        <a:t> </a:t>
                      </a: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endParaRPr lang="fr-CA" sz="1200" dirty="0">
                        <a:effectLst/>
                        <a:latin typeface="Calibri" panose="020F0502020204030204" pitchFamily="34" charset="0"/>
                        <a:cs typeface="Calibri" panose="020F0502020204030204" pitchFamily="34" charset="0"/>
                      </a:endParaRPr>
                    </a:p>
                    <a:p>
                      <a:pPr marL="0" indent="0" algn="l">
                        <a:spcAft>
                          <a:spcPts val="0"/>
                        </a:spcAft>
                        <a:buFont typeface="Arial" pitchFamily="34" charset="0"/>
                        <a:buNone/>
                      </a:pPr>
                      <a:r>
                        <a:rPr lang="fr-CA" sz="1200" dirty="0">
                          <a:effectLst/>
                          <a:latin typeface="Calibri" panose="020F0502020204030204" pitchFamily="34" charset="0"/>
                          <a:cs typeface="Calibri" panose="020F0502020204030204" pitchFamily="34" charset="0"/>
                        </a:rPr>
                        <a:t>C</a:t>
                      </a:r>
                      <a:r>
                        <a:rPr lang="fr-CA" sz="1200" baseline="30000" dirty="0">
                          <a:effectLst/>
                          <a:latin typeface="Calibri" panose="020F0502020204030204" pitchFamily="34" charset="0"/>
                          <a:cs typeface="Calibri" panose="020F0502020204030204" pitchFamily="34" charset="0"/>
                        </a:rPr>
                        <a:t>+</a:t>
                      </a:r>
                      <a:r>
                        <a:rPr lang="fr-CA" sz="1200" dirty="0">
                          <a:effectLst/>
                          <a:latin typeface="Calibri" panose="020F0502020204030204" pitchFamily="34" charset="0"/>
                          <a:cs typeface="Calibri" panose="020F0502020204030204" pitchFamily="34" charset="0"/>
                        </a:rPr>
                        <a:t>         C           C</a:t>
                      </a:r>
                      <a:r>
                        <a:rPr lang="fr-CA" sz="1200" baseline="30000" dirty="0">
                          <a:effectLst/>
                          <a:latin typeface="Calibri" panose="020F0502020204030204" pitchFamily="34" charset="0"/>
                          <a:cs typeface="Calibri" panose="020F0502020204030204" pitchFamily="34" charset="0"/>
                        </a:rPr>
                        <a:t>-</a:t>
                      </a:r>
                      <a:endParaRPr lang="fr-CA" sz="1200" dirty="0">
                        <a:effectLst/>
                        <a:latin typeface="Calibri" panose="020F0502020204030204" pitchFamily="34" charset="0"/>
                        <a:ea typeface="MS Mincho" panose="02020609040205080304" pitchFamily="49" charset="-128"/>
                        <a:cs typeface="Calibri" panose="020F0502020204030204" pitchFamily="34" charset="0"/>
                      </a:endParaRPr>
                    </a:p>
                  </a:txBody>
                  <a:tcPr marL="39138" marR="39138" marT="0" marB="0"/>
                </a:tc>
                <a:tc>
                  <a:txBody>
                    <a:bodyPr/>
                    <a:lstStyle/>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Est désengagé.</a:t>
                      </a:r>
                    </a:p>
                    <a:p>
                      <a:pPr marL="171450" indent="-171450" algn="l">
                        <a:spcAft>
                          <a:spcPts val="0"/>
                        </a:spcAft>
                        <a:buFont typeface="Arial" pitchFamily="34" charset="0"/>
                        <a:buChar char="•"/>
                      </a:pPr>
                      <a:endParaRPr lang="fr-CA" sz="1200" i="0" dirty="0">
                        <a:effectLst/>
                        <a:latin typeface="Calibri" panose="020F0502020204030204" pitchFamily="34" charset="0"/>
                        <a:cs typeface="Calibri" panose="020F0502020204030204" pitchFamily="34" charset="0"/>
                      </a:endParaRPr>
                    </a:p>
                    <a:p>
                      <a:pPr marL="171450" indent="-171450" algn="l">
                        <a:spcAft>
                          <a:spcPts val="0"/>
                        </a:spcAft>
                        <a:buFont typeface="Arial" pitchFamily="34" charset="0"/>
                        <a:buChar char="•"/>
                      </a:pPr>
                      <a:r>
                        <a:rPr lang="fr-CA" sz="1200" i="0" dirty="0">
                          <a:effectLst/>
                          <a:latin typeface="Calibri" panose="020F0502020204030204" pitchFamily="34" charset="0"/>
                          <a:cs typeface="Calibri" panose="020F0502020204030204" pitchFamily="34" charset="0"/>
                        </a:rPr>
                        <a:t>Ne  rempli</a:t>
                      </a:r>
                      <a:r>
                        <a:rPr lang="fr-CA" sz="1200" i="0" baseline="0" dirty="0">
                          <a:effectLst/>
                          <a:latin typeface="Calibri" panose="020F0502020204030204" pitchFamily="34" charset="0"/>
                          <a:cs typeface="Calibri" panose="020F0502020204030204" pitchFamily="34" charset="0"/>
                        </a:rPr>
                        <a:t>t  pas les fiches</a:t>
                      </a:r>
                      <a:endParaRPr lang="fr-CA" sz="1200" i="0" dirty="0">
                        <a:effectLst/>
                        <a:latin typeface="Calibri" panose="020F0502020204030204" pitchFamily="34" charset="0"/>
                        <a:cs typeface="Calibri" panose="020F0502020204030204" pitchFamily="34" charset="0"/>
                      </a:endParaRPr>
                    </a:p>
                    <a:p>
                      <a:pPr algn="l">
                        <a:spcAft>
                          <a:spcPts val="0"/>
                        </a:spcAft>
                      </a:pPr>
                      <a:r>
                        <a:rPr lang="fr-CA" sz="1200" dirty="0">
                          <a:effectLst/>
                          <a:latin typeface="Calibri" panose="020F0502020204030204" pitchFamily="34" charset="0"/>
                          <a:cs typeface="Calibri" panose="020F0502020204030204" pitchFamily="34" charset="0"/>
                        </a:rPr>
                        <a:t> </a:t>
                      </a:r>
                    </a:p>
                    <a:p>
                      <a:pPr algn="l">
                        <a:spcAft>
                          <a:spcPts val="0"/>
                        </a:spcAft>
                      </a:pPr>
                      <a:r>
                        <a:rPr lang="fr-CA" sz="1200" dirty="0">
                          <a:effectLst/>
                          <a:latin typeface="Calibri" panose="020F0502020204030204" pitchFamily="34" charset="0"/>
                          <a:cs typeface="Calibri" panose="020F0502020204030204" pitchFamily="34" charset="0"/>
                        </a:rPr>
                        <a:t>  </a:t>
                      </a: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endParaRPr lang="fr-CA" sz="1200" dirty="0">
                        <a:effectLst/>
                        <a:latin typeface="Calibri" panose="020F0502020204030204" pitchFamily="34" charset="0"/>
                        <a:cs typeface="Calibri" panose="020F0502020204030204" pitchFamily="34" charset="0"/>
                      </a:endParaRPr>
                    </a:p>
                    <a:p>
                      <a:pPr algn="l">
                        <a:spcAft>
                          <a:spcPts val="0"/>
                        </a:spcAft>
                      </a:pPr>
                      <a:r>
                        <a:rPr lang="fr-CA" sz="1200" dirty="0">
                          <a:effectLst/>
                          <a:latin typeface="Calibri" panose="020F0502020204030204" pitchFamily="34" charset="0"/>
                          <a:cs typeface="Calibri" panose="020F0502020204030204" pitchFamily="34" charset="0"/>
                        </a:rPr>
                        <a:t>D</a:t>
                      </a:r>
                      <a:r>
                        <a:rPr lang="fr-CA" sz="1200" baseline="30000" dirty="0">
                          <a:effectLst/>
                          <a:latin typeface="Calibri" panose="020F0502020204030204" pitchFamily="34" charset="0"/>
                          <a:cs typeface="Calibri" panose="020F0502020204030204" pitchFamily="34" charset="0"/>
                        </a:rPr>
                        <a:t>+</a:t>
                      </a:r>
                      <a:r>
                        <a:rPr lang="fr-CA" sz="1200" dirty="0">
                          <a:effectLst/>
                          <a:latin typeface="Calibri" panose="020F0502020204030204" pitchFamily="34" charset="0"/>
                          <a:cs typeface="Calibri" panose="020F0502020204030204" pitchFamily="34" charset="0"/>
                        </a:rPr>
                        <a:t>          D           E</a:t>
                      </a:r>
                      <a:endParaRPr lang="fr-CA" sz="1200" dirty="0">
                        <a:effectLst/>
                        <a:latin typeface="Calibri" panose="020F0502020204030204" pitchFamily="34" charset="0"/>
                        <a:ea typeface="MS Mincho" panose="02020609040205080304" pitchFamily="49" charset="-128"/>
                        <a:cs typeface="Calibri" panose="020F0502020204030204" pitchFamily="34" charset="0"/>
                      </a:endParaRPr>
                    </a:p>
                  </a:txBody>
                  <a:tcPr marL="39138" marR="39138" marT="0" marB="0"/>
                </a:tc>
                <a:extLst>
                  <a:ext uri="{0D108BD9-81ED-4DB2-BD59-A6C34878D82A}">
                    <a16:rowId xmlns="" xmlns:a16="http://schemas.microsoft.com/office/drawing/2014/main" val="10000"/>
                  </a:ext>
                </a:extLst>
              </a:tr>
            </a:tbl>
          </a:graphicData>
        </a:graphic>
      </p:graphicFrame>
      <p:graphicFrame>
        <p:nvGraphicFramePr>
          <p:cNvPr id="14" name="Tableau 13"/>
          <p:cNvGraphicFramePr>
            <a:graphicFrameLocks noGrp="1"/>
          </p:cNvGraphicFramePr>
          <p:nvPr>
            <p:custDataLst>
              <p:tags r:id="rId7"/>
            </p:custDataLst>
            <p:extLst>
              <p:ext uri="{D42A27DB-BD31-4B8C-83A1-F6EECF244321}">
                <p14:modId xmlns="" xmlns:p14="http://schemas.microsoft.com/office/powerpoint/2010/main" val="670828405"/>
              </p:ext>
            </p:extLst>
          </p:nvPr>
        </p:nvGraphicFramePr>
        <p:xfrm>
          <a:off x="69255" y="4615543"/>
          <a:ext cx="6684076" cy="2011680"/>
        </p:xfrm>
        <a:graphic>
          <a:graphicData uri="http://schemas.openxmlformats.org/drawingml/2006/table">
            <a:tbl>
              <a:tblPr/>
              <a:tblGrid>
                <a:gridCol w="807045">
                  <a:extLst>
                    <a:ext uri="{9D8B030D-6E8A-4147-A177-3AD203B41FA5}">
                      <a16:colId xmlns="" xmlns:a16="http://schemas.microsoft.com/office/drawing/2014/main" val="20000"/>
                    </a:ext>
                  </a:extLst>
                </a:gridCol>
                <a:gridCol w="440871">
                  <a:extLst>
                    <a:ext uri="{9D8B030D-6E8A-4147-A177-3AD203B41FA5}">
                      <a16:colId xmlns="" xmlns:a16="http://schemas.microsoft.com/office/drawing/2014/main" val="20001"/>
                    </a:ext>
                  </a:extLst>
                </a:gridCol>
                <a:gridCol w="1359040">
                  <a:extLst>
                    <a:ext uri="{9D8B030D-6E8A-4147-A177-3AD203B41FA5}">
                      <a16:colId xmlns="" xmlns:a16="http://schemas.microsoft.com/office/drawing/2014/main" val="20002"/>
                    </a:ext>
                  </a:extLst>
                </a:gridCol>
                <a:gridCol w="1359040">
                  <a:extLst>
                    <a:ext uri="{9D8B030D-6E8A-4147-A177-3AD203B41FA5}">
                      <a16:colId xmlns="" xmlns:a16="http://schemas.microsoft.com/office/drawing/2014/main" val="20003"/>
                    </a:ext>
                  </a:extLst>
                </a:gridCol>
                <a:gridCol w="1359040">
                  <a:extLst>
                    <a:ext uri="{9D8B030D-6E8A-4147-A177-3AD203B41FA5}">
                      <a16:colId xmlns="" xmlns:a16="http://schemas.microsoft.com/office/drawing/2014/main" val="20004"/>
                    </a:ext>
                  </a:extLst>
                </a:gridCol>
                <a:gridCol w="1359040">
                  <a:extLst>
                    <a:ext uri="{9D8B030D-6E8A-4147-A177-3AD203B41FA5}">
                      <a16:colId xmlns="" xmlns:a16="http://schemas.microsoft.com/office/drawing/2014/main" val="20005"/>
                    </a:ext>
                  </a:extLst>
                </a:gridCol>
              </a:tblGrid>
              <a:tr h="1426028">
                <a:tc>
                  <a:txBody>
                    <a:bodyPr/>
                    <a:lstStyle/>
                    <a:p>
                      <a:pPr algn="ctr">
                        <a:spcAft>
                          <a:spcPts val="0"/>
                        </a:spcAft>
                      </a:pPr>
                      <a:endParaRPr lang="fr-CA" sz="1200" dirty="0">
                        <a:latin typeface="Calibri" panose="020F0502020204030204" pitchFamily="34" charset="0"/>
                        <a:ea typeface="MS Mincho"/>
                        <a:cs typeface="Calibri" panose="020F0502020204030204" pitchFamily="34" charset="0"/>
                      </a:endParaRPr>
                    </a:p>
                    <a:p>
                      <a:pPr algn="ctr">
                        <a:spcAft>
                          <a:spcPts val="0"/>
                        </a:spcAft>
                      </a:pPr>
                      <a:r>
                        <a:rPr lang="fr-CA" sz="1200" b="1" dirty="0">
                          <a:latin typeface="Calibri" panose="020F0502020204030204" pitchFamily="34" charset="0"/>
                          <a:ea typeface="MS Mincho"/>
                          <a:cs typeface="Calibri" panose="020F0502020204030204" pitchFamily="34" charset="0"/>
                        </a:rPr>
                        <a:t>Critère 4</a:t>
                      </a:r>
                    </a:p>
                    <a:p>
                      <a:pPr algn="ctr">
                        <a:spcAft>
                          <a:spcPts val="0"/>
                        </a:spcAft>
                      </a:pPr>
                      <a:endParaRPr lang="fr-CA" sz="1200" b="1" dirty="0">
                        <a:latin typeface="Calibri" panose="020F0502020204030204" pitchFamily="34" charset="0"/>
                        <a:ea typeface="MS Mincho"/>
                        <a:cs typeface="Calibri" panose="020F0502020204030204" pitchFamily="34" charset="0"/>
                      </a:endParaRPr>
                    </a:p>
                    <a:p>
                      <a:pPr algn="ctr">
                        <a:spcAft>
                          <a:spcPts val="0"/>
                        </a:spcAft>
                      </a:pPr>
                      <a:r>
                        <a:rPr lang="fr-CA" sz="1200" dirty="0">
                          <a:latin typeface="Calibri" panose="020F0502020204030204" pitchFamily="34" charset="0"/>
                          <a:ea typeface="MS Mincho"/>
                          <a:cs typeface="Calibri" panose="020F0502020204030204" pitchFamily="34" charset="0"/>
                        </a:rPr>
                        <a:t>Utilisation  appropriée des </a:t>
                      </a:r>
                      <a:r>
                        <a:rPr lang="fr-CA" sz="1200" dirty="0" err="1">
                          <a:latin typeface="Calibri" panose="020F0502020204030204" pitchFamily="34" charset="0"/>
                          <a:ea typeface="MS Mincho"/>
                          <a:cs typeface="Calibri" panose="020F0502020204030204" pitchFamily="34" charset="0"/>
                        </a:rPr>
                        <a:t>connaissan-ces</a:t>
                      </a:r>
                      <a:r>
                        <a:rPr lang="fr-CA" sz="1200" dirty="0">
                          <a:latin typeface="Calibri" panose="020F0502020204030204" pitchFamily="34" charset="0"/>
                          <a:ea typeface="MS Mincho"/>
                          <a:cs typeface="Calibri" panose="020F0502020204030204" pitchFamily="34" charset="0"/>
                        </a:rPr>
                        <a:t> </a:t>
                      </a:r>
                      <a:r>
                        <a:rPr lang="fr-CA" sz="1200" dirty="0" err="1">
                          <a:latin typeface="Calibri" panose="020F0502020204030204" pitchFamily="34" charset="0"/>
                          <a:ea typeface="MS Mincho"/>
                          <a:cs typeface="Calibri" panose="020F0502020204030204" pitchFamily="34" charset="0"/>
                        </a:rPr>
                        <a:t>scientifi-ques</a:t>
                      </a:r>
                      <a:endParaRPr lang="fr-CA" sz="1200" dirty="0">
                        <a:latin typeface="Calibri" panose="020F0502020204030204" pitchFamily="34" charset="0"/>
                        <a:ea typeface="MS Mincho"/>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CA" sz="1200" dirty="0">
                          <a:latin typeface="Calibri" panose="020F0502020204030204" pitchFamily="34" charset="0"/>
                          <a:ea typeface="MS Mincho"/>
                          <a:cs typeface="Calibri" panose="020F0502020204030204" pitchFamily="34" charset="0"/>
                        </a:rPr>
                        <a:t>p.</a:t>
                      </a:r>
                      <a:r>
                        <a:rPr lang="fr-CA" sz="1200" baseline="0" dirty="0">
                          <a:latin typeface="Calibri" panose="020F0502020204030204" pitchFamily="34" charset="0"/>
                          <a:ea typeface="MS Mincho"/>
                          <a:cs typeface="Calibri" panose="020F0502020204030204" pitchFamily="34" charset="0"/>
                        </a:rPr>
                        <a:t> 2</a:t>
                      </a:r>
                      <a:endParaRPr lang="fr-CA" sz="1200" dirty="0">
                        <a:latin typeface="Calibri" panose="020F0502020204030204" pitchFamily="34" charset="0"/>
                        <a:ea typeface="MS Mincho"/>
                        <a:cs typeface="Calibri" panose="020F0502020204030204" pitchFamily="34" charset="0"/>
                      </a:endParaRPr>
                    </a:p>
                  </a:txBody>
                  <a:tcPr marL="32625" marR="32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a:spcAft>
                          <a:spcPts val="0"/>
                        </a:spcAft>
                        <a:buFont typeface="Arial" pitchFamily="34" charset="0"/>
                        <a:buChar char="•"/>
                      </a:pPr>
                      <a:r>
                        <a:rPr lang="fr-CA" sz="1200" i="0" dirty="0">
                          <a:latin typeface="Calibri" panose="020F0502020204030204" pitchFamily="34" charset="0"/>
                          <a:ea typeface="MS Mincho"/>
                          <a:cs typeface="Calibri" panose="020F0502020204030204" pitchFamily="34" charset="0"/>
                        </a:rPr>
                        <a:t> </a:t>
                      </a:r>
                      <a:r>
                        <a:rPr lang="fr-CA" sz="1200" i="0" kern="1200" dirty="0">
                          <a:solidFill>
                            <a:schemeClr val="tx1"/>
                          </a:solidFill>
                          <a:latin typeface="Calibri" panose="020F0502020204030204" pitchFamily="34" charset="0"/>
                          <a:ea typeface="MS Mincho"/>
                          <a:cs typeface="Calibri" panose="020F0502020204030204" pitchFamily="34" charset="0"/>
                        </a:rPr>
                        <a:t>Inscrit toujours le vocabulaire scientifique des différents rangs de la chaîne alimentaire.</a:t>
                      </a:r>
                      <a:endParaRPr lang="fr-CA" sz="1200" i="0" dirty="0">
                        <a:latin typeface="Calibri" panose="020F0502020204030204" pitchFamily="34" charset="0"/>
                        <a:ea typeface="MS Mincho"/>
                        <a:cs typeface="Calibri" panose="020F0502020204030204" pitchFamily="34" charset="0"/>
                      </a:endParaRPr>
                    </a:p>
                    <a:p>
                      <a:pPr algn="l">
                        <a:spcAft>
                          <a:spcPts val="0"/>
                        </a:spcAft>
                        <a:buFont typeface="Symbol" pitchFamily="18" charset="2"/>
                        <a:buChar char="·"/>
                      </a:pPr>
                      <a:endParaRPr lang="fr-CA" sz="1200" dirty="0">
                        <a:latin typeface="Calibri" panose="020F0502020204030204" pitchFamily="34" charset="0"/>
                        <a:ea typeface="MS Mincho"/>
                        <a:cs typeface="Calibri" panose="020F0502020204030204" pitchFamily="34" charset="0"/>
                      </a:endParaRPr>
                    </a:p>
                    <a:p>
                      <a:pPr algn="l">
                        <a:spcAft>
                          <a:spcPts val="0"/>
                        </a:spcAft>
                        <a:buFont typeface="Symbol" pitchFamily="18" charset="2"/>
                        <a:buNone/>
                      </a:pPr>
                      <a:endParaRPr lang="fr-CA" sz="1200" dirty="0">
                        <a:latin typeface="Calibri" panose="020F0502020204030204" pitchFamily="34" charset="0"/>
                        <a:ea typeface="MS Mincho"/>
                        <a:cs typeface="Calibri" panose="020F0502020204030204" pitchFamily="34" charset="0"/>
                      </a:endParaRPr>
                    </a:p>
                    <a:p>
                      <a:pPr algn="l">
                        <a:spcAft>
                          <a:spcPts val="0"/>
                        </a:spcAft>
                        <a:buFont typeface="Symbol" pitchFamily="18" charset="2"/>
                        <a:buChar char="·"/>
                      </a:pPr>
                      <a:endParaRPr lang="fr-CA" sz="1200" dirty="0">
                        <a:latin typeface="Calibri" panose="020F0502020204030204" pitchFamily="34" charset="0"/>
                        <a:ea typeface="MS Mincho"/>
                        <a:cs typeface="Calibri" panose="020F0502020204030204" pitchFamily="34" charset="0"/>
                      </a:endParaRPr>
                    </a:p>
                    <a:p>
                      <a:pPr algn="l">
                        <a:spcAft>
                          <a:spcPts val="0"/>
                        </a:spcAft>
                      </a:pPr>
                      <a:r>
                        <a:rPr lang="fr-CA" sz="1200" dirty="0">
                          <a:latin typeface="Calibri" panose="020F0502020204030204" pitchFamily="34" charset="0"/>
                          <a:ea typeface="MS Mincho"/>
                          <a:cs typeface="Calibri" panose="020F0502020204030204" pitchFamily="34" charset="0"/>
                        </a:rPr>
                        <a:t>A</a:t>
                      </a:r>
                      <a:r>
                        <a:rPr lang="fr-CA" sz="1200" baseline="30000" dirty="0">
                          <a:latin typeface="Calibri" panose="020F0502020204030204" pitchFamily="34" charset="0"/>
                          <a:ea typeface="MS Mincho"/>
                          <a:cs typeface="Calibri" panose="020F0502020204030204" pitchFamily="34" charset="0"/>
                        </a:rPr>
                        <a:t>+</a:t>
                      </a:r>
                      <a:r>
                        <a:rPr lang="fr-CA" sz="1200" dirty="0">
                          <a:latin typeface="Calibri" panose="020F0502020204030204" pitchFamily="34" charset="0"/>
                          <a:ea typeface="MS Mincho"/>
                          <a:cs typeface="Calibri" panose="020F0502020204030204" pitchFamily="34" charset="0"/>
                        </a:rPr>
                        <a:t>          A             A</a:t>
                      </a:r>
                      <a:r>
                        <a:rPr lang="fr-CA" sz="1200" baseline="30000" dirty="0">
                          <a:latin typeface="Calibri" panose="020F0502020204030204" pitchFamily="34" charset="0"/>
                          <a:ea typeface="MS Mincho"/>
                          <a:cs typeface="Calibri" panose="020F0502020204030204" pitchFamily="34" charset="0"/>
                        </a:rPr>
                        <a:t>-</a:t>
                      </a:r>
                      <a:endParaRPr lang="fr-CA" sz="1200" dirty="0">
                        <a:latin typeface="Calibri" panose="020F0502020204030204" pitchFamily="34" charset="0"/>
                        <a:ea typeface="MS Mincho"/>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a:spcAft>
                          <a:spcPts val="0"/>
                        </a:spcAft>
                        <a:buFont typeface="Arial" pitchFamily="34" charset="0"/>
                        <a:buChar char="•"/>
                      </a:pPr>
                      <a:r>
                        <a:rPr lang="fr-CA" sz="1200" i="0" kern="1200" dirty="0">
                          <a:solidFill>
                            <a:schemeClr val="tx1"/>
                          </a:solidFill>
                          <a:latin typeface="Calibri" panose="020F0502020204030204" pitchFamily="34" charset="0"/>
                          <a:ea typeface="MS Mincho"/>
                          <a:cs typeface="Calibri" panose="020F0502020204030204" pitchFamily="34" charset="0"/>
                        </a:rPr>
                        <a:t> Inscrit souvent le vocabulaire scientifique des différents rangs de la chaîne alimentaire.</a:t>
                      </a:r>
                    </a:p>
                    <a:p>
                      <a:pPr algn="l">
                        <a:spcAft>
                          <a:spcPts val="0"/>
                        </a:spcAft>
                      </a:pPr>
                      <a:endParaRPr lang="fr-CA" sz="1200" dirty="0">
                        <a:latin typeface="Calibri" panose="020F0502020204030204" pitchFamily="34" charset="0"/>
                        <a:ea typeface="MS Mincho"/>
                        <a:cs typeface="Calibri" panose="020F0502020204030204" pitchFamily="34" charset="0"/>
                      </a:endParaRPr>
                    </a:p>
                    <a:p>
                      <a:pPr algn="l">
                        <a:spcAft>
                          <a:spcPts val="0"/>
                        </a:spcAft>
                      </a:pPr>
                      <a:endParaRPr lang="fr-CA" sz="1200" dirty="0">
                        <a:latin typeface="Calibri" panose="020F0502020204030204" pitchFamily="34" charset="0"/>
                        <a:ea typeface="MS Mincho"/>
                        <a:cs typeface="Calibri" panose="020F0502020204030204" pitchFamily="34" charset="0"/>
                      </a:endParaRPr>
                    </a:p>
                    <a:p>
                      <a:pPr algn="l">
                        <a:spcAft>
                          <a:spcPts val="0"/>
                        </a:spcAft>
                      </a:pPr>
                      <a:endParaRPr lang="fr-CA" sz="1200" dirty="0">
                        <a:latin typeface="Calibri" panose="020F0502020204030204" pitchFamily="34" charset="0"/>
                        <a:ea typeface="MS Mincho"/>
                        <a:cs typeface="Calibri" panose="020F0502020204030204" pitchFamily="34" charset="0"/>
                      </a:endParaRPr>
                    </a:p>
                    <a:p>
                      <a:pPr algn="l">
                        <a:spcAft>
                          <a:spcPts val="0"/>
                        </a:spcAft>
                      </a:pPr>
                      <a:r>
                        <a:rPr lang="fr-CA" sz="1200" dirty="0">
                          <a:latin typeface="Calibri" panose="020F0502020204030204" pitchFamily="34" charset="0"/>
                          <a:ea typeface="MS Mincho"/>
                          <a:cs typeface="Calibri" panose="020F0502020204030204" pitchFamily="34" charset="0"/>
                        </a:rPr>
                        <a:t>B</a:t>
                      </a:r>
                      <a:r>
                        <a:rPr lang="fr-CA" sz="1200" baseline="30000" dirty="0">
                          <a:latin typeface="Calibri" panose="020F0502020204030204" pitchFamily="34" charset="0"/>
                          <a:ea typeface="MS Mincho"/>
                          <a:cs typeface="Calibri" panose="020F0502020204030204" pitchFamily="34" charset="0"/>
                        </a:rPr>
                        <a:t>+</a:t>
                      </a:r>
                      <a:r>
                        <a:rPr lang="fr-CA" sz="1200" dirty="0">
                          <a:latin typeface="Calibri" panose="020F0502020204030204" pitchFamily="34" charset="0"/>
                          <a:ea typeface="MS Mincho"/>
                          <a:cs typeface="Calibri" panose="020F0502020204030204" pitchFamily="34" charset="0"/>
                        </a:rPr>
                        <a:t>          B             </a:t>
                      </a:r>
                      <a:r>
                        <a:rPr lang="fr-CA" sz="1200" dirty="0" err="1">
                          <a:latin typeface="Calibri" panose="020F0502020204030204" pitchFamily="34" charset="0"/>
                          <a:ea typeface="MS Mincho"/>
                          <a:cs typeface="Calibri" panose="020F0502020204030204" pitchFamily="34" charset="0"/>
                        </a:rPr>
                        <a:t>B</a:t>
                      </a:r>
                      <a:r>
                        <a:rPr lang="fr-CA" sz="1200" baseline="30000" dirty="0">
                          <a:latin typeface="Calibri" panose="020F0502020204030204" pitchFamily="34" charset="0"/>
                          <a:ea typeface="MS Mincho"/>
                          <a:cs typeface="Calibri" panose="020F0502020204030204" pitchFamily="34" charset="0"/>
                        </a:rPr>
                        <a:t>-</a:t>
                      </a:r>
                    </a:p>
                    <a:p>
                      <a:pPr algn="l">
                        <a:spcAft>
                          <a:spcPts val="0"/>
                        </a:spcAft>
                      </a:pPr>
                      <a:endParaRPr lang="fr-CA" sz="1200" dirty="0">
                        <a:latin typeface="Calibri" panose="020F0502020204030204" pitchFamily="34" charset="0"/>
                        <a:ea typeface="MS Mincho"/>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a:spcAft>
                          <a:spcPts val="0"/>
                        </a:spcAft>
                        <a:buFont typeface="Arial" pitchFamily="34" charset="0"/>
                        <a:buChar char="•"/>
                      </a:pPr>
                      <a:r>
                        <a:rPr lang="fr-CA" sz="1200" i="0" kern="1200" dirty="0">
                          <a:solidFill>
                            <a:schemeClr val="tx1"/>
                          </a:solidFill>
                          <a:latin typeface="Calibri" panose="020F0502020204030204" pitchFamily="34" charset="0"/>
                          <a:ea typeface="MS Mincho"/>
                          <a:cs typeface="Calibri" panose="020F0502020204030204" pitchFamily="34" charset="0"/>
                        </a:rPr>
                        <a:t>Inscrit peu le vocabulaire scientifique des différents rangs de la chaîne alimentaire.</a:t>
                      </a:r>
                    </a:p>
                    <a:p>
                      <a:pPr algn="l">
                        <a:spcAft>
                          <a:spcPts val="0"/>
                        </a:spcAft>
                        <a:buFont typeface="Symbol" pitchFamily="18" charset="2"/>
                        <a:buNone/>
                      </a:pPr>
                      <a:endParaRPr lang="fr-CA" sz="1200" dirty="0">
                        <a:latin typeface="Calibri" panose="020F0502020204030204" pitchFamily="34" charset="0"/>
                        <a:ea typeface="MS Mincho"/>
                        <a:cs typeface="Calibri" panose="020F0502020204030204" pitchFamily="34" charset="0"/>
                      </a:endParaRPr>
                    </a:p>
                    <a:p>
                      <a:pPr algn="l">
                        <a:spcAft>
                          <a:spcPts val="0"/>
                        </a:spcAft>
                        <a:buFont typeface="Symbol" pitchFamily="18" charset="2"/>
                        <a:buNone/>
                      </a:pPr>
                      <a:endParaRPr lang="fr-CA" sz="1200" dirty="0">
                        <a:latin typeface="Calibri" panose="020F0502020204030204" pitchFamily="34" charset="0"/>
                        <a:ea typeface="MS Mincho"/>
                        <a:cs typeface="Calibri" panose="020F0502020204030204" pitchFamily="34" charset="0"/>
                      </a:endParaRPr>
                    </a:p>
                    <a:p>
                      <a:pPr algn="l">
                        <a:spcAft>
                          <a:spcPts val="0"/>
                        </a:spcAft>
                        <a:buFont typeface="Symbol" pitchFamily="18" charset="2"/>
                        <a:buNone/>
                      </a:pPr>
                      <a:endParaRPr lang="fr-CA" sz="1200" dirty="0">
                        <a:latin typeface="Calibri" panose="020F0502020204030204" pitchFamily="34" charset="0"/>
                        <a:ea typeface="MS Mincho"/>
                        <a:cs typeface="Calibri" panose="020F0502020204030204" pitchFamily="34" charset="0"/>
                      </a:endParaRPr>
                    </a:p>
                    <a:p>
                      <a:pPr algn="l">
                        <a:spcAft>
                          <a:spcPts val="0"/>
                        </a:spcAft>
                      </a:pPr>
                      <a:r>
                        <a:rPr lang="fr-CA" sz="1200" dirty="0">
                          <a:latin typeface="Calibri" panose="020F0502020204030204" pitchFamily="34" charset="0"/>
                          <a:ea typeface="MS Mincho"/>
                          <a:cs typeface="Calibri" panose="020F0502020204030204" pitchFamily="34" charset="0"/>
                        </a:rPr>
                        <a:t>C</a:t>
                      </a:r>
                      <a:r>
                        <a:rPr lang="fr-CA" sz="1200" baseline="30000" dirty="0">
                          <a:latin typeface="Calibri" panose="020F0502020204030204" pitchFamily="34" charset="0"/>
                          <a:ea typeface="MS Mincho"/>
                          <a:cs typeface="Calibri" panose="020F0502020204030204" pitchFamily="34" charset="0"/>
                        </a:rPr>
                        <a:t>+</a:t>
                      </a:r>
                      <a:r>
                        <a:rPr lang="fr-CA" sz="1200" dirty="0">
                          <a:latin typeface="Calibri" panose="020F0502020204030204" pitchFamily="34" charset="0"/>
                          <a:ea typeface="MS Mincho"/>
                          <a:cs typeface="Calibri" panose="020F0502020204030204" pitchFamily="34" charset="0"/>
                        </a:rPr>
                        <a:t>         C             C</a:t>
                      </a:r>
                      <a:r>
                        <a:rPr lang="fr-CA" sz="1200" baseline="30000" dirty="0">
                          <a:latin typeface="Calibri" panose="020F0502020204030204" pitchFamily="34" charset="0"/>
                          <a:ea typeface="MS Mincho"/>
                          <a:cs typeface="Calibri" panose="020F0502020204030204" pitchFamily="34" charset="0"/>
                        </a:rPr>
                        <a:t>-</a:t>
                      </a:r>
                      <a:endParaRPr lang="fr-CA" sz="1200" dirty="0">
                        <a:latin typeface="Calibri" panose="020F0502020204030204" pitchFamily="34" charset="0"/>
                        <a:ea typeface="MS Mincho"/>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a:spcAft>
                          <a:spcPts val="0"/>
                        </a:spcAft>
                        <a:buFont typeface="Arial" pitchFamily="34" charset="0"/>
                        <a:buChar char="•"/>
                      </a:pPr>
                      <a:r>
                        <a:rPr lang="fr-CA" sz="1200" i="0" kern="1200" dirty="0">
                          <a:solidFill>
                            <a:schemeClr val="tx1"/>
                          </a:solidFill>
                          <a:latin typeface="Calibri" panose="020F0502020204030204" pitchFamily="34" charset="0"/>
                          <a:ea typeface="MS Mincho"/>
                          <a:cs typeface="Calibri" panose="020F0502020204030204" pitchFamily="34" charset="0"/>
                        </a:rPr>
                        <a:t>N’inscrit pas le vocabulaire scientifique des différents rangs de la chaîne alimentaire.</a:t>
                      </a:r>
                    </a:p>
                    <a:p>
                      <a:pPr algn="l">
                        <a:spcAft>
                          <a:spcPts val="0"/>
                        </a:spcAft>
                        <a:buFont typeface="Symbol" pitchFamily="18" charset="2"/>
                        <a:buChar char="·"/>
                      </a:pPr>
                      <a:endParaRPr lang="fr-CA" sz="1200" kern="1200" dirty="0">
                        <a:solidFill>
                          <a:schemeClr val="tx1"/>
                        </a:solidFill>
                        <a:latin typeface="Calibri" panose="020F0502020204030204" pitchFamily="34" charset="0"/>
                        <a:ea typeface="MS Mincho"/>
                        <a:cs typeface="Calibri" panose="020F0502020204030204" pitchFamily="34" charset="0"/>
                      </a:endParaRPr>
                    </a:p>
                    <a:p>
                      <a:pPr algn="l">
                        <a:spcAft>
                          <a:spcPts val="0"/>
                        </a:spcAft>
                        <a:buFont typeface="Symbol" pitchFamily="18" charset="2"/>
                        <a:buChar char="·"/>
                      </a:pPr>
                      <a:endParaRPr lang="fr-CA" sz="1200" kern="1200" dirty="0">
                        <a:solidFill>
                          <a:schemeClr val="tx1"/>
                        </a:solidFill>
                        <a:latin typeface="Calibri" panose="020F0502020204030204" pitchFamily="34" charset="0"/>
                        <a:ea typeface="MS Mincho"/>
                        <a:cs typeface="Calibri" panose="020F0502020204030204" pitchFamily="34" charset="0"/>
                      </a:endParaRPr>
                    </a:p>
                    <a:p>
                      <a:pPr algn="l">
                        <a:spcAft>
                          <a:spcPts val="0"/>
                        </a:spcAft>
                        <a:buFont typeface="Symbol" pitchFamily="18" charset="2"/>
                        <a:buChar char="·"/>
                      </a:pPr>
                      <a:endParaRPr lang="fr-CA" sz="1200" kern="1200" dirty="0">
                        <a:solidFill>
                          <a:schemeClr val="tx1"/>
                        </a:solidFill>
                        <a:latin typeface="Calibri" panose="020F0502020204030204" pitchFamily="34" charset="0"/>
                        <a:ea typeface="MS Mincho"/>
                        <a:cs typeface="Calibri" panose="020F0502020204030204" pitchFamily="34" charset="0"/>
                      </a:endParaRPr>
                    </a:p>
                    <a:p>
                      <a:pPr algn="l">
                        <a:spcAft>
                          <a:spcPts val="0"/>
                        </a:spcAft>
                      </a:pPr>
                      <a:r>
                        <a:rPr lang="fr-CA" sz="1200" dirty="0">
                          <a:latin typeface="Calibri" panose="020F0502020204030204" pitchFamily="34" charset="0"/>
                          <a:ea typeface="MS Mincho"/>
                          <a:cs typeface="Calibri" panose="020F0502020204030204" pitchFamily="34" charset="0"/>
                        </a:rPr>
                        <a:t>D</a:t>
                      </a:r>
                      <a:r>
                        <a:rPr lang="fr-CA" sz="1200" baseline="30000" dirty="0">
                          <a:latin typeface="Calibri" panose="020F0502020204030204" pitchFamily="34" charset="0"/>
                          <a:ea typeface="MS Mincho"/>
                          <a:cs typeface="Calibri" panose="020F0502020204030204" pitchFamily="34" charset="0"/>
                        </a:rPr>
                        <a:t>+</a:t>
                      </a:r>
                      <a:r>
                        <a:rPr lang="fr-CA" sz="1200" dirty="0">
                          <a:latin typeface="Calibri" panose="020F0502020204030204" pitchFamily="34" charset="0"/>
                          <a:ea typeface="MS Mincho"/>
                          <a:cs typeface="Calibri" panose="020F0502020204030204" pitchFamily="34" charset="0"/>
                        </a:rPr>
                        <a:t>      D           E</a:t>
                      </a: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Rectangle 6"/>
          <p:cNvSpPr/>
          <p:nvPr>
            <p:custDataLst>
              <p:tags r:id="rId2"/>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 name="Espace réservé du contenu 1"/>
          <p:cNvSpPr>
            <a:spLocks noGrp="1"/>
          </p:cNvSpPr>
          <p:nvPr>
            <p:ph sz="half" idx="1"/>
            <p:custDataLst>
              <p:tags r:id="rId3"/>
            </p:custDataLst>
          </p:nvPr>
        </p:nvSpPr>
        <p:spPr>
          <a:xfrm>
            <a:off x="459781" y="1560209"/>
            <a:ext cx="6000774" cy="7212316"/>
          </a:xfrm>
        </p:spPr>
        <p:txBody>
          <a:bodyPr>
            <a:normAutofit/>
          </a:bodyPr>
          <a:lstStyle/>
          <a:p>
            <a:pPr>
              <a:lnSpc>
                <a:spcPct val="120000"/>
              </a:lnSpc>
              <a:spcBef>
                <a:spcPts val="0"/>
              </a:spcBef>
              <a:buNone/>
            </a:pPr>
            <a:r>
              <a:rPr lang="fr-CA" sz="1100" dirty="0">
                <a:hlinkClick r:id="rId8" action="ppaction://hlinkfile"/>
              </a:rPr>
              <a:t/>
            </a:r>
            <a:br>
              <a:rPr lang="fr-CA" sz="1100" dirty="0">
                <a:hlinkClick r:id="rId8" action="ppaction://hlinkfile"/>
              </a:rPr>
            </a:br>
            <a:endParaRPr lang="fr-FR" sz="1100" dirty="0"/>
          </a:p>
        </p:txBody>
      </p:sp>
      <p:sp>
        <p:nvSpPr>
          <p:cNvPr id="3" name="Espace réservé du numéro de diapositive 2"/>
          <p:cNvSpPr>
            <a:spLocks noGrp="1"/>
          </p:cNvSpPr>
          <p:nvPr>
            <p:ph type="sldNum" sz="quarter" idx="12"/>
            <p:custDataLst>
              <p:tags r:id="rId4"/>
            </p:custDataLst>
          </p:nvPr>
        </p:nvSpPr>
        <p:spPr>
          <a:xfrm>
            <a:off x="5443307" y="7301463"/>
            <a:ext cx="1310026" cy="1135797"/>
          </a:xfrm>
        </p:spPr>
        <p:txBody>
          <a:bodyPr/>
          <a:lstStyle/>
          <a:p>
            <a:fld id="{027FB875-5C85-AB42-9DC5-178568A424B8}" type="slidenum">
              <a:rPr lang="en-US" smtClean="0"/>
              <a:pPr/>
              <a:t>24</a:t>
            </a:fld>
            <a:endParaRPr lang="en-US" dirty="0"/>
          </a:p>
        </p:txBody>
      </p:sp>
      <p:graphicFrame>
        <p:nvGraphicFramePr>
          <p:cNvPr id="8" name="Tableau 7"/>
          <p:cNvGraphicFramePr>
            <a:graphicFrameLocks noGrp="1"/>
          </p:cNvGraphicFramePr>
          <p:nvPr>
            <p:custDataLst>
              <p:tags r:id="rId5"/>
            </p:custDataLst>
            <p:extLst>
              <p:ext uri="{D42A27DB-BD31-4B8C-83A1-F6EECF244321}">
                <p14:modId xmlns="" xmlns:p14="http://schemas.microsoft.com/office/powerpoint/2010/main" val="930317634"/>
              </p:ext>
            </p:extLst>
          </p:nvPr>
        </p:nvGraphicFramePr>
        <p:xfrm>
          <a:off x="-4" y="-7"/>
          <a:ext cx="6858004" cy="9139519"/>
        </p:xfrm>
        <a:graphic>
          <a:graphicData uri="http://schemas.openxmlformats.org/drawingml/2006/table">
            <a:tbl>
              <a:tblPr firstRow="1" firstCol="1" bandRow="1">
                <a:tableStyleId>{D7AC3CCA-C797-4891-BE02-D94E43425B78}</a:tableStyleId>
              </a:tblPr>
              <a:tblGrid>
                <a:gridCol w="298255">
                  <a:extLst>
                    <a:ext uri="{9D8B030D-6E8A-4147-A177-3AD203B41FA5}">
                      <a16:colId xmlns="" xmlns:a16="http://schemas.microsoft.com/office/drawing/2014/main" val="20000"/>
                    </a:ext>
                  </a:extLst>
                </a:gridCol>
                <a:gridCol w="1073349">
                  <a:extLst>
                    <a:ext uri="{9D8B030D-6E8A-4147-A177-3AD203B41FA5}">
                      <a16:colId xmlns="" xmlns:a16="http://schemas.microsoft.com/office/drawing/2014/main" val="20001"/>
                    </a:ext>
                  </a:extLst>
                </a:gridCol>
                <a:gridCol w="664029">
                  <a:extLst>
                    <a:ext uri="{9D8B030D-6E8A-4147-A177-3AD203B41FA5}">
                      <a16:colId xmlns="" xmlns:a16="http://schemas.microsoft.com/office/drawing/2014/main" val="20002"/>
                    </a:ext>
                  </a:extLst>
                </a:gridCol>
                <a:gridCol w="391885">
                  <a:extLst>
                    <a:ext uri="{9D8B030D-6E8A-4147-A177-3AD203B41FA5}">
                      <a16:colId xmlns="" xmlns:a16="http://schemas.microsoft.com/office/drawing/2014/main" val="20003"/>
                    </a:ext>
                  </a:extLst>
                </a:gridCol>
                <a:gridCol w="348343">
                  <a:extLst>
                    <a:ext uri="{9D8B030D-6E8A-4147-A177-3AD203B41FA5}">
                      <a16:colId xmlns="" xmlns:a16="http://schemas.microsoft.com/office/drawing/2014/main" val="20004"/>
                    </a:ext>
                  </a:extLst>
                </a:gridCol>
                <a:gridCol w="696686">
                  <a:extLst>
                    <a:ext uri="{9D8B030D-6E8A-4147-A177-3AD203B41FA5}">
                      <a16:colId xmlns="" xmlns:a16="http://schemas.microsoft.com/office/drawing/2014/main" val="20007"/>
                    </a:ext>
                  </a:extLst>
                </a:gridCol>
                <a:gridCol w="304800">
                  <a:extLst>
                    <a:ext uri="{9D8B030D-6E8A-4147-A177-3AD203B41FA5}">
                      <a16:colId xmlns="" xmlns:a16="http://schemas.microsoft.com/office/drawing/2014/main" val="20005"/>
                    </a:ext>
                  </a:extLst>
                </a:gridCol>
                <a:gridCol w="337457">
                  <a:extLst>
                    <a:ext uri="{9D8B030D-6E8A-4147-A177-3AD203B41FA5}">
                      <a16:colId xmlns="" xmlns:a16="http://schemas.microsoft.com/office/drawing/2014/main" val="20008"/>
                    </a:ext>
                  </a:extLst>
                </a:gridCol>
                <a:gridCol w="685800">
                  <a:extLst>
                    <a:ext uri="{9D8B030D-6E8A-4147-A177-3AD203B41FA5}">
                      <a16:colId xmlns="" xmlns:a16="http://schemas.microsoft.com/office/drawing/2014/main" val="20006"/>
                    </a:ext>
                  </a:extLst>
                </a:gridCol>
                <a:gridCol w="293914">
                  <a:extLst>
                    <a:ext uri="{9D8B030D-6E8A-4147-A177-3AD203B41FA5}">
                      <a16:colId xmlns="" xmlns:a16="http://schemas.microsoft.com/office/drawing/2014/main" val="20009"/>
                    </a:ext>
                  </a:extLst>
                </a:gridCol>
                <a:gridCol w="315686">
                  <a:extLst>
                    <a:ext uri="{9D8B030D-6E8A-4147-A177-3AD203B41FA5}">
                      <a16:colId xmlns="" xmlns:a16="http://schemas.microsoft.com/office/drawing/2014/main" val="20010"/>
                    </a:ext>
                  </a:extLst>
                </a:gridCol>
                <a:gridCol w="674914">
                  <a:extLst>
                    <a:ext uri="{9D8B030D-6E8A-4147-A177-3AD203B41FA5}">
                      <a16:colId xmlns="" xmlns:a16="http://schemas.microsoft.com/office/drawing/2014/main" val="20011"/>
                    </a:ext>
                  </a:extLst>
                </a:gridCol>
                <a:gridCol w="370116">
                  <a:extLst>
                    <a:ext uri="{9D8B030D-6E8A-4147-A177-3AD203B41FA5}">
                      <a16:colId xmlns="" xmlns:a16="http://schemas.microsoft.com/office/drawing/2014/main" val="20012"/>
                    </a:ext>
                  </a:extLst>
                </a:gridCol>
                <a:gridCol w="402770">
                  <a:extLst>
                    <a:ext uri="{9D8B030D-6E8A-4147-A177-3AD203B41FA5}">
                      <a16:colId xmlns="" xmlns:a16="http://schemas.microsoft.com/office/drawing/2014/main" val="20013"/>
                    </a:ext>
                  </a:extLst>
                </a:gridCol>
              </a:tblGrid>
              <a:tr h="312490">
                <a:tc gridSpan="14">
                  <a:txBody>
                    <a:bodyPr/>
                    <a:lstStyle/>
                    <a:p>
                      <a:pPr indent="89535" algn="ctr">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Grille</a:t>
                      </a:r>
                      <a:r>
                        <a:rPr lang="fr-CA" sz="1600" baseline="0" dirty="0">
                          <a:effectLst/>
                          <a:latin typeface="Calibri" panose="020F0502020204030204" pitchFamily="34" charset="0"/>
                          <a:ea typeface="Calibri" panose="020F0502020204030204" pitchFamily="34" charset="0"/>
                          <a:cs typeface="Calibri" panose="020F0502020204030204" pitchFamily="34" charset="0"/>
                        </a:rPr>
                        <a:t> synthèse d’évaluation de l’activité</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 xmlns:a16="http://schemas.microsoft.com/office/drawing/2014/main" val="10000"/>
                  </a:ext>
                </a:extLst>
              </a:tr>
              <a:tr h="308003">
                <a:tc gridSpan="2">
                  <a:txBody>
                    <a:bodyPr/>
                    <a:lstStyle/>
                    <a:p>
                      <a:pPr indent="89535" algn="ctr">
                        <a:lnSpc>
                          <a:spcPct val="115000"/>
                        </a:lnSpc>
                        <a:spcAft>
                          <a:spcPts val="0"/>
                        </a:spcAft>
                      </a:pPr>
                      <a:r>
                        <a:rPr lang="fr-CA" sz="1400" b="1" dirty="0">
                          <a:effectLst/>
                          <a:latin typeface="Calibri" panose="020F0502020204030204" pitchFamily="34" charset="0"/>
                          <a:cs typeface="Calibri" panose="020F0502020204030204" pitchFamily="34" charset="0"/>
                        </a:rPr>
                        <a:t> Nom de l’élève</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a:t>
                      </a:r>
                      <a:r>
                        <a:rPr lang="fr-CA" sz="1400" b="1" baseline="0" dirty="0">
                          <a:effectLst/>
                          <a:latin typeface="Calibri" panose="020F0502020204030204" pitchFamily="34" charset="0"/>
                          <a:ea typeface="Calibri" panose="020F0502020204030204" pitchFamily="34" charset="0"/>
                          <a:cs typeface="Calibri" panose="020F0502020204030204" pitchFamily="34" charset="0"/>
                        </a:rPr>
                        <a:t> 1</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2</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3</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4</a:t>
                      </a: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 xmlns:a16="http://schemas.microsoft.com/office/drawing/2014/main" val="10001"/>
                  </a:ext>
                </a:extLst>
              </a:tr>
              <a:tr h="1083266">
                <a:tc gridSpan="2">
                  <a:txBody>
                    <a:bodyPr/>
                    <a:lstStyle/>
                    <a:p>
                      <a:pPr algn="r">
                        <a:lnSpc>
                          <a:spcPct val="115000"/>
                        </a:lnSpc>
                        <a:spcAft>
                          <a:spcPts val="0"/>
                        </a:spcAft>
                      </a:pPr>
                      <a:r>
                        <a:rPr lang="fr-CA" sz="1400" b="1" dirty="0">
                          <a:effectLst/>
                          <a:latin typeface="Calibri" panose="020F0502020204030204" pitchFamily="34" charset="0"/>
                          <a:cs typeface="Calibri" panose="020F0502020204030204" pitchFamily="34" charset="0"/>
                        </a:rPr>
                        <a:t>Provenance des observations  </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pPr algn="r">
                        <a:lnSpc>
                          <a:spcPct val="115000"/>
                        </a:lnSpc>
                        <a:spcAft>
                          <a:spcPts val="0"/>
                        </a:spcAft>
                      </a:pP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200" dirty="0">
                          <a:effectLst/>
                          <a:latin typeface="Calibri" panose="020F0502020204030204" pitchFamily="34" charset="0"/>
                          <a:ea typeface="Calibri" panose="020F0502020204030204" pitchFamily="34" charset="0"/>
                          <a:cs typeface="Calibri" panose="020F0502020204030204" pitchFamily="34" charset="0"/>
                        </a:rPr>
                        <a:t>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a:t>
                      </a:r>
                      <a:r>
                        <a:rPr lang="fr-CA" sz="1600" baseline="0" dirty="0">
                          <a:effectLst/>
                          <a:latin typeface="Calibri" panose="020F0502020204030204" pitchFamily="34" charset="0"/>
                          <a:ea typeface="Calibri" panose="020F0502020204030204" pitchFamily="34" charset="0"/>
                          <a:cs typeface="Calibri" panose="020F0502020204030204" pitchFamily="34" charset="0"/>
                        </a:rPr>
                        <a:t> </a:t>
                      </a:r>
                      <a:r>
                        <a:rPr lang="fr-CA" sz="1600" dirty="0">
                          <a:effectLst/>
                          <a:latin typeface="Calibri" panose="020F0502020204030204" pitchFamily="34" charset="0"/>
                          <a:ea typeface="Calibri" panose="020F0502020204030204" pitchFamily="34" charset="0"/>
                          <a:cs typeface="Calibri" panose="020F0502020204030204" pitchFamily="34" charset="0"/>
                        </a:rPr>
                        <a:t> </a:t>
                      </a: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cs typeface="Calibri" panose="020F0502020204030204" pitchFamily="34" charset="0"/>
                        </a:rPr>
                        <a:t> Manif. obs.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400" dirty="0">
                          <a:effectLst/>
                          <a:latin typeface="Calibri" panose="020F0502020204030204" pitchFamily="34" charset="0"/>
                          <a:ea typeface="Calibri" panose="020F0502020204030204" pitchFamily="34" charset="0"/>
                          <a:cs typeface="Calibri" panose="020F0502020204030204" pitchFamily="34" charset="0"/>
                        </a:rPr>
                        <a:t>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cs typeface="Calibri" panose="020F0502020204030204" pitchFamily="34" charset="0"/>
                        </a:rPr>
                        <a:t> Manif. obs. </a:t>
                      </a:r>
                      <a:endParaRPr lang="fr-CA" sz="14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ea typeface="Calibri" panose="020F0502020204030204" pitchFamily="34" charset="0"/>
                          <a:cs typeface="Calibri" panose="020F0502020204030204" pitchFamily="34" charset="0"/>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cs typeface="Calibri" panose="020F0502020204030204" pitchFamily="34" charset="0"/>
                        </a:rPr>
                        <a:t> Manif. obs.</a:t>
                      </a:r>
                      <a:endParaRPr lang="fr-CA" sz="14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ea typeface="Calibri" panose="020F0502020204030204" pitchFamily="34" charset="0"/>
                          <a:cs typeface="Calibri" panose="020F0502020204030204" pitchFamily="34" charset="0"/>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0"/>
                        </a:spcAft>
                      </a:pPr>
                      <a:r>
                        <a:rPr lang="fr-CA" sz="1600" dirty="0">
                          <a:effectLst/>
                          <a:latin typeface="Calibri" panose="020F0502020204030204" pitchFamily="34" charset="0"/>
                          <a:cs typeface="Calibri" panose="020F0502020204030204" pitchFamily="34" charset="0"/>
                        </a:rPr>
                        <a:t>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cs typeface="Calibri" panose="020F0502020204030204" pitchFamily="34" charset="0"/>
                        </a:rPr>
                        <a:t> Manif. obs.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400" dirty="0">
                          <a:effectLst/>
                          <a:latin typeface="Calibri" panose="020F0502020204030204" pitchFamily="34" charset="0"/>
                          <a:ea typeface="Calibri" panose="020F0502020204030204" pitchFamily="34" charset="0"/>
                          <a:cs typeface="Calibri" panose="020F0502020204030204" pitchFamily="34" charset="0"/>
                        </a:rPr>
                        <a:t>Note ou Cote</a:t>
                      </a:r>
                    </a:p>
                  </a:txBody>
                  <a:tcPr marL="39570" marR="39570" marT="0" marB="0" vert="vert">
                    <a:solidFill>
                      <a:schemeClr val="bg1">
                        <a:lumMod val="85000"/>
                      </a:schemeClr>
                    </a:solidFill>
                  </a:tcPr>
                </a:tc>
                <a:extLst>
                  <a:ext uri="{0D108BD9-81ED-4DB2-BD59-A6C34878D82A}">
                    <a16:rowId xmlns="" xmlns:a16="http://schemas.microsoft.com/office/drawing/2014/main" val="10003"/>
                  </a:ext>
                </a:extLst>
              </a:tr>
              <a:tr h="371788">
                <a:tc>
                  <a:txBody>
                    <a:bodyPr/>
                    <a:lstStyle/>
                    <a:p>
                      <a:pPr algn="r">
                        <a:lnSpc>
                          <a:spcPct val="115000"/>
                        </a:lnSpc>
                        <a:spcAft>
                          <a:spcPts val="0"/>
                        </a:spcAft>
                      </a:pPr>
                      <a:r>
                        <a:rPr lang="fr-CA" sz="1200" dirty="0">
                          <a:effectLst/>
                          <a:latin typeface="Calibri" panose="020F0502020204030204" pitchFamily="34" charset="0"/>
                          <a:ea typeface="Calibri" panose="020F0502020204030204" pitchFamily="34" charset="0"/>
                          <a:cs typeface="Calibri" panose="020F0502020204030204" pitchFamily="34" charset="0"/>
                        </a:rPr>
                        <a:t>1</a:t>
                      </a: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ea typeface="Calibri" panose="020F0502020204030204" pitchFamily="34" charset="0"/>
                          <a:cs typeface="Calibri" panose="020F0502020204030204" pitchFamily="34" charset="0"/>
                        </a:rPr>
                        <a:t>   </a:t>
                      </a: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23"/>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4"/>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5"/>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6"/>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7"/>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8"/>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09"/>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0"/>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1"/>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2"/>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3"/>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4"/>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5"/>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6"/>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7"/>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8"/>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19"/>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20"/>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21"/>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 xmlns:a16="http://schemas.microsoft.com/office/drawing/2014/main" val="10022"/>
                  </a:ext>
                </a:extLst>
              </a:tr>
            </a:tbl>
          </a:graphicData>
        </a:graphic>
      </p:graphicFrame>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 xmlns:p14="http://schemas.microsoft.com/office/powerpoint/2010/main" val="2230814306"/>
              </p:ext>
            </p:extLst>
          </p:nvPr>
        </p:nvGraphicFramePr>
        <p:xfrm>
          <a:off x="787990" y="2712720"/>
          <a:ext cx="5374794" cy="1630680"/>
        </p:xfrm>
        <a:graphic>
          <a:graphicData uri="http://schemas.openxmlformats.org/drawingml/2006/table">
            <a:tbl>
              <a:tblPr firstRow="1" bandRow="1">
                <a:tableStyleId>{5C22544A-7EE6-4342-B048-85BDC9FD1C3A}</a:tableStyleId>
              </a:tblPr>
              <a:tblGrid>
                <a:gridCol w="1281446">
                  <a:extLst>
                    <a:ext uri="{9D8B030D-6E8A-4147-A177-3AD203B41FA5}">
                      <a16:colId xmlns="" xmlns:a16="http://schemas.microsoft.com/office/drawing/2014/main" val="20000"/>
                    </a:ext>
                  </a:extLst>
                </a:gridCol>
                <a:gridCol w="3085271">
                  <a:extLst>
                    <a:ext uri="{9D8B030D-6E8A-4147-A177-3AD203B41FA5}">
                      <a16:colId xmlns="" xmlns:a16="http://schemas.microsoft.com/office/drawing/2014/main" val="20001"/>
                    </a:ext>
                  </a:extLst>
                </a:gridCol>
                <a:gridCol w="1008077">
                  <a:extLst>
                    <a:ext uri="{9D8B030D-6E8A-4147-A177-3AD203B41FA5}">
                      <a16:colId xmlns="" xmlns:a16="http://schemas.microsoft.com/office/drawing/2014/main" val="20002"/>
                    </a:ext>
                  </a:extLst>
                </a:gridCol>
              </a:tblGrid>
              <a:tr h="370840">
                <a:tc>
                  <a:txBody>
                    <a:bodyPr/>
                    <a:lstStyle/>
                    <a:p>
                      <a:pPr algn="ctr"/>
                      <a:r>
                        <a:rPr lang="fr-FR" sz="1400" baseline="0" dirty="0" smtClean="0">
                          <a:latin typeface="+mj-lt"/>
                        </a:rPr>
                        <a:t>Identification de </a:t>
                      </a:r>
                      <a:r>
                        <a:rPr lang="fr-FR" sz="1400" baseline="0" dirty="0">
                          <a:latin typeface="+mj-lt"/>
                        </a:rPr>
                        <a:t>la fiche</a:t>
                      </a:r>
                      <a:endParaRPr lang="fr-FR" sz="1400" dirty="0">
                        <a:latin typeface="+mj-lt"/>
                      </a:endParaRPr>
                    </a:p>
                  </a:txBody>
                  <a:tcPr anchor="ctr"/>
                </a:tc>
                <a:tc>
                  <a:txBody>
                    <a:bodyPr/>
                    <a:lstStyle/>
                    <a:p>
                      <a:pPr algn="ctr"/>
                      <a:r>
                        <a:rPr lang="fr-FR" sz="1400" dirty="0">
                          <a:latin typeface="+mj-lt"/>
                        </a:rPr>
                        <a:t>Nom</a:t>
                      </a:r>
                    </a:p>
                  </a:txBody>
                  <a:tcPr anchor="ctr"/>
                </a:tc>
                <a:tc>
                  <a:txBody>
                    <a:bodyPr/>
                    <a:lstStyle/>
                    <a:p>
                      <a:pPr algn="ctr"/>
                      <a:r>
                        <a:rPr lang="fr-FR" sz="1400" dirty="0">
                          <a:latin typeface="+mj-lt"/>
                        </a:rPr>
                        <a:t>Pages</a:t>
                      </a:r>
                    </a:p>
                  </a:txBody>
                  <a:tcPr anchor="ctr"/>
                </a:tc>
                <a:extLst>
                  <a:ext uri="{0D108BD9-81ED-4DB2-BD59-A6C34878D82A}">
                    <a16:rowId xmlns="" xmlns:a16="http://schemas.microsoft.com/office/drawing/2014/main" val="10000"/>
                  </a:ext>
                </a:extLst>
              </a:tr>
              <a:tr h="370840">
                <a:tc>
                  <a:txBody>
                    <a:bodyPr/>
                    <a:lstStyle/>
                    <a:p>
                      <a:pPr algn="ctr"/>
                      <a:r>
                        <a:rPr lang="fr-CA" sz="1200" dirty="0">
                          <a:latin typeface="+mj-lt"/>
                        </a:rPr>
                        <a:t>1</a:t>
                      </a:r>
                      <a:endParaRPr lang="fr-FR" sz="1200" dirty="0">
                        <a:latin typeface="+mj-lt"/>
                      </a:endParaRPr>
                    </a:p>
                  </a:txBody>
                  <a:tcPr anchor="ctr"/>
                </a:tc>
                <a:tc>
                  <a:txBody>
                    <a:bodyPr/>
                    <a:lstStyle/>
                    <a:p>
                      <a:r>
                        <a:rPr lang="fr-FR" sz="1200" dirty="0">
                          <a:latin typeface="+mj-lt"/>
                        </a:rPr>
                        <a:t>La pyramide alimentaire</a:t>
                      </a:r>
                    </a:p>
                  </a:txBody>
                  <a:tcPr anchor="ctr"/>
                </a:tc>
                <a:tc>
                  <a:txBody>
                    <a:bodyPr/>
                    <a:lstStyle/>
                    <a:p>
                      <a:pPr algn="ctr"/>
                      <a:r>
                        <a:rPr lang="fr-CA" sz="1200" dirty="0" smtClean="0">
                          <a:latin typeface="+mj-lt"/>
                        </a:rPr>
                        <a:t>26</a:t>
                      </a:r>
                      <a:endParaRPr lang="fr-FR" sz="1200" dirty="0">
                        <a:latin typeface="+mj-lt"/>
                      </a:endParaRPr>
                    </a:p>
                  </a:txBody>
                  <a:tcPr anchor="ctr"/>
                </a:tc>
                <a:extLst>
                  <a:ext uri="{0D108BD9-81ED-4DB2-BD59-A6C34878D82A}">
                    <a16:rowId xmlns="" xmlns:a16="http://schemas.microsoft.com/office/drawing/2014/main" val="10001"/>
                  </a:ext>
                </a:extLst>
              </a:tr>
              <a:tr h="370840">
                <a:tc>
                  <a:txBody>
                    <a:bodyPr/>
                    <a:lstStyle/>
                    <a:p>
                      <a:pPr algn="ctr"/>
                      <a:r>
                        <a:rPr lang="fr-CA" sz="1200" dirty="0">
                          <a:latin typeface="+mj-lt"/>
                        </a:rPr>
                        <a:t>2</a:t>
                      </a:r>
                      <a:endParaRPr lang="fr-FR" sz="1200" dirty="0">
                        <a:latin typeface="+mj-lt"/>
                      </a:endParaRPr>
                    </a:p>
                  </a:txBody>
                  <a:tcPr anchor="ctr"/>
                </a:tc>
                <a:tc>
                  <a:txBody>
                    <a:bodyPr/>
                    <a:lstStyle/>
                    <a:p>
                      <a:r>
                        <a:rPr lang="fr-FR" sz="1200" dirty="0">
                          <a:latin typeface="+mj-lt"/>
                        </a:rPr>
                        <a:t>Images chaîne alimentaire</a:t>
                      </a:r>
                    </a:p>
                  </a:txBody>
                  <a:tcPr anchor="ctr"/>
                </a:tc>
                <a:tc>
                  <a:txBody>
                    <a:bodyPr/>
                    <a:lstStyle/>
                    <a:p>
                      <a:pPr algn="ctr"/>
                      <a:r>
                        <a:rPr lang="fr-CA" sz="1200" dirty="0" smtClean="0">
                          <a:latin typeface="+mj-lt"/>
                        </a:rPr>
                        <a:t>27</a:t>
                      </a:r>
                      <a:endParaRPr lang="fr-FR" sz="1200" dirty="0">
                        <a:latin typeface="+mj-lt"/>
                      </a:endParaRPr>
                    </a:p>
                  </a:txBody>
                  <a:tcPr anchor="ctr"/>
                </a:tc>
                <a:extLst>
                  <a:ext uri="{0D108BD9-81ED-4DB2-BD59-A6C34878D82A}">
                    <a16:rowId xmlns="" xmlns:a16="http://schemas.microsoft.com/office/drawing/2014/main" val="10002"/>
                  </a:ext>
                </a:extLst>
              </a:tr>
              <a:tr h="370840">
                <a:tc>
                  <a:txBody>
                    <a:bodyPr/>
                    <a:lstStyle/>
                    <a:p>
                      <a:pPr algn="ctr"/>
                      <a:r>
                        <a:rPr lang="fr-CA" sz="1200" dirty="0" smtClean="0">
                          <a:latin typeface="+mj-lt"/>
                        </a:rPr>
                        <a:t>3</a:t>
                      </a:r>
                      <a:endParaRPr lang="fr-FR" sz="1200" dirty="0">
                        <a:latin typeface="+mj-lt"/>
                      </a:endParaRPr>
                    </a:p>
                  </a:txBody>
                  <a:tcPr anchor="ctr"/>
                </a:tc>
                <a:tc>
                  <a:txBody>
                    <a:bodyPr/>
                    <a:lstStyle/>
                    <a:p>
                      <a:r>
                        <a:rPr lang="fr-CA" sz="1200" dirty="0" smtClean="0">
                          <a:latin typeface="+mj-lt"/>
                        </a:rPr>
                        <a:t>Une boucle alimentaire</a:t>
                      </a:r>
                      <a:endParaRPr lang="fr-FR" sz="1200" dirty="0">
                        <a:latin typeface="+mj-lt"/>
                      </a:endParaRPr>
                    </a:p>
                  </a:txBody>
                  <a:tcPr anchor="ctr"/>
                </a:tc>
                <a:tc>
                  <a:txBody>
                    <a:bodyPr/>
                    <a:lstStyle/>
                    <a:p>
                      <a:pPr algn="ctr"/>
                      <a:r>
                        <a:rPr lang="fr-CA" sz="1200" dirty="0" smtClean="0">
                          <a:latin typeface="+mj-lt"/>
                        </a:rPr>
                        <a:t>28</a:t>
                      </a:r>
                      <a:endParaRPr lang="fr-FR" sz="1200" dirty="0">
                        <a:latin typeface="+mj-lt"/>
                      </a:endParaRPr>
                    </a:p>
                  </a:txBody>
                  <a:tcPr anchor="ctr"/>
                </a:tc>
              </a:tr>
            </a:tbl>
          </a:graphicData>
        </a:graphic>
      </p:graphicFrame>
      <p:sp>
        <p:nvSpPr>
          <p:cNvPr id="3" name="ZoneTexte 2"/>
          <p:cNvSpPr txBox="1"/>
          <p:nvPr>
            <p:custDataLst>
              <p:tags r:id="rId2"/>
            </p:custDataLst>
          </p:nvPr>
        </p:nvSpPr>
        <p:spPr>
          <a:xfrm>
            <a:off x="0" y="1545134"/>
            <a:ext cx="6858000" cy="553998"/>
          </a:xfrm>
          <a:prstGeom prst="rect">
            <a:avLst/>
          </a:prstGeom>
          <a:noFill/>
        </p:spPr>
        <p:txBody>
          <a:bodyPr wrap="square" rtlCol="0">
            <a:spAutoFit/>
          </a:bodyPr>
          <a:lstStyle/>
          <a:p>
            <a:pPr algn="ctr"/>
            <a:r>
              <a:rPr lang="fr-CA" sz="3000" dirty="0">
                <a:latin typeface="+mj-lt"/>
                <a:cs typeface="Times New Roman"/>
              </a:rPr>
              <a:t>Fiches TNI</a:t>
            </a:r>
          </a:p>
        </p:txBody>
      </p:sp>
      <p:sp>
        <p:nvSpPr>
          <p:cNvPr id="4" name="Espace réservé du numéro de diapositive 2"/>
          <p:cNvSpPr>
            <a:spLocks noGrp="1"/>
          </p:cNvSpPr>
          <p:nvPr>
            <p:ph type="sldNum" sz="quarter" idx="12"/>
            <p:custDataLst>
              <p:tags r:id="rId3"/>
            </p:custDataLst>
          </p:nvPr>
        </p:nvSpPr>
        <p:spPr>
          <a:xfrm>
            <a:off x="5557606" y="8008203"/>
            <a:ext cx="1310026" cy="1135797"/>
          </a:xfrm>
        </p:spPr>
        <p:txBody>
          <a:bodyPr/>
          <a:lstStyle/>
          <a:p>
            <a:fld id="{027FB875-5C85-AB42-9DC5-178568A424B8}" type="slidenum">
              <a:rPr lang="en-US" smtClean="0"/>
              <a:pPr/>
              <a:t>25</a:t>
            </a:fld>
            <a:endParaRPr lang="en-US" dirty="0"/>
          </a:p>
        </p:txBody>
      </p:sp>
    </p:spTree>
    <p:extLst>
      <p:ext uri="{BB962C8B-B14F-4D97-AF65-F5344CB8AC3E}">
        <p14:creationId xmlns="" xmlns:p14="http://schemas.microsoft.com/office/powerpoint/2010/main" val="2093342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4" name="Title 3"/>
          <p:cNvSpPr>
            <a:spLocks noGrp="1"/>
          </p:cNvSpPr>
          <p:nvPr>
            <p:ph type="title"/>
            <p:custDataLst>
              <p:tags r:id="rId2"/>
            </p:custDataLst>
          </p:nvPr>
        </p:nvSpPr>
        <p:spPr>
          <a:xfrm>
            <a:off x="0" y="-2"/>
            <a:ext cx="6858000" cy="2162177"/>
          </a:xfrm>
        </p:spPr>
        <p:txBody>
          <a:bodyPr/>
          <a:lstStyle/>
          <a:p>
            <a:r>
              <a:rPr lang="en-US" sz="3000" dirty="0">
                <a:latin typeface="Calibri" panose="020F0502020204030204" pitchFamily="34" charset="0"/>
                <a:cs typeface="Calibri" panose="020F0502020204030204" pitchFamily="34" charset="0"/>
              </a:rPr>
              <a:t>Fiche TNI-1                  </a:t>
            </a:r>
            <a:r>
              <a:rPr lang="en-US" sz="2400" dirty="0">
                <a:latin typeface="Calibri" panose="020F0502020204030204" pitchFamily="34" charset="0"/>
                <a:cs typeface="Calibri" panose="020F0502020204030204" pitchFamily="34" charset="0"/>
              </a:rPr>
              <a:t>La </a:t>
            </a:r>
            <a:r>
              <a:rPr lang="en-US" sz="2400" dirty="0" err="1">
                <a:latin typeface="Calibri" panose="020F0502020204030204" pitchFamily="34" charset="0"/>
                <a:cs typeface="Calibri" panose="020F0502020204030204" pitchFamily="34" charset="0"/>
              </a:rPr>
              <a:t>pyramide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alimentaire</a:t>
            </a: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1800" dirty="0" err="1">
                <a:latin typeface="Calibri" panose="020F0502020204030204" pitchFamily="34" charset="0"/>
                <a:cs typeface="Calibri" panose="020F0502020204030204" pitchFamily="34" charset="0"/>
              </a:rPr>
              <a:t>Placez</a:t>
            </a:r>
            <a:r>
              <a:rPr lang="en-US" sz="1800" dirty="0">
                <a:latin typeface="Calibri" panose="020F0502020204030204" pitchFamily="34" charset="0"/>
                <a:cs typeface="Calibri" panose="020F0502020204030204" pitchFamily="34" charset="0"/>
              </a:rPr>
              <a:t> les mots </a:t>
            </a:r>
            <a:r>
              <a:rPr lang="en-US" sz="1800" dirty="0" err="1">
                <a:latin typeface="Calibri" panose="020F0502020204030204" pitchFamily="34" charset="0"/>
                <a:cs typeface="Calibri" panose="020F0502020204030204" pitchFamily="34" charset="0"/>
              </a:rPr>
              <a:t>suivants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dans</a:t>
            </a:r>
            <a:r>
              <a:rPr lang="en-US" sz="1800" dirty="0">
                <a:latin typeface="Calibri" panose="020F0502020204030204" pitchFamily="34" charset="0"/>
                <a:cs typeface="Calibri" panose="020F0502020204030204" pitchFamily="34" charset="0"/>
              </a:rPr>
              <a:t> la bonne section de la </a:t>
            </a:r>
            <a:r>
              <a:rPr lang="en-US" sz="1800" dirty="0" err="1">
                <a:latin typeface="Calibri" panose="020F0502020204030204" pitchFamily="34" charset="0"/>
                <a:cs typeface="Calibri" panose="020F0502020204030204" pitchFamily="34" charset="0"/>
              </a:rPr>
              <a:t>pyramide</a:t>
            </a:r>
            <a:r>
              <a:rPr lang="en-US" sz="1800" dirty="0">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1800" i="1" dirty="0" err="1">
                <a:latin typeface="Calibri" panose="020F0502020204030204" pitchFamily="34" charset="0"/>
                <a:cs typeface="Calibri" panose="020F0502020204030204" pitchFamily="34" charset="0"/>
              </a:rPr>
              <a:t>souris</a:t>
            </a:r>
            <a:r>
              <a:rPr lang="en-US" sz="1800" i="1" dirty="0">
                <a:latin typeface="Calibri" panose="020F0502020204030204" pitchFamily="34" charset="0"/>
                <a:cs typeface="Calibri" panose="020F0502020204030204" pitchFamily="34" charset="0"/>
              </a:rPr>
              <a:t> – chats - </a:t>
            </a:r>
            <a:r>
              <a:rPr lang="en-US" sz="1800" i="1" dirty="0" err="1">
                <a:latin typeface="Calibri" panose="020F0502020204030204" pitchFamily="34" charset="0"/>
                <a:cs typeface="Calibri" panose="020F0502020204030204" pitchFamily="34" charset="0"/>
              </a:rPr>
              <a:t>blé</a:t>
            </a:r>
            <a:endParaRPr lang="en-US" sz="1800" i="1"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3"/>
            </p:custDataLst>
          </p:nvPr>
        </p:nvSpPr>
        <p:spPr>
          <a:xfrm>
            <a:off x="5547974" y="8006313"/>
            <a:ext cx="1310026" cy="1135797"/>
          </a:xfrm>
        </p:spPr>
        <p:txBody>
          <a:bodyPr/>
          <a:lstStyle/>
          <a:p>
            <a:fld id="{027FB875-5C85-AB42-9DC5-178568A424B8}" type="slidenum">
              <a:rPr lang="en-US" smtClean="0">
                <a:cs typeface="Calibri" panose="020F0502020204030204" pitchFamily="34" charset="0"/>
              </a:rPr>
              <a:pPr/>
              <a:t>26</a:t>
            </a:fld>
            <a:endParaRPr lang="en-US" dirty="0">
              <a:cs typeface="Calibri" panose="020F0502020204030204" pitchFamily="34" charset="0"/>
            </a:endParaRPr>
          </a:p>
        </p:txBody>
      </p:sp>
      <p:sp>
        <p:nvSpPr>
          <p:cNvPr id="2" name="Triangle isocèle 1"/>
          <p:cNvSpPr/>
          <p:nvPr>
            <p:custDataLst>
              <p:tags r:id="rId4"/>
            </p:custDataLst>
          </p:nvPr>
        </p:nvSpPr>
        <p:spPr>
          <a:xfrm>
            <a:off x="0" y="2257425"/>
            <a:ext cx="6753333" cy="5748888"/>
          </a:xfrm>
          <a:prstGeom prst="triangle">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 name="Connecteur droit 7"/>
          <p:cNvCxnSpPr/>
          <p:nvPr>
            <p:custDataLst>
              <p:tags r:id="rId5"/>
            </p:custDataLst>
          </p:nvPr>
        </p:nvCxnSpPr>
        <p:spPr>
          <a:xfrm>
            <a:off x="2238375" y="4248150"/>
            <a:ext cx="230505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custDataLst>
              <p:tags r:id="rId6"/>
            </p:custDataLst>
          </p:nvPr>
        </p:nvCxnSpPr>
        <p:spPr>
          <a:xfrm>
            <a:off x="1119241" y="6115050"/>
            <a:ext cx="4519559"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49927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4999" y="6093434"/>
            <a:ext cx="4037022" cy="2931503"/>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7" name="Rectangle 6"/>
          <p:cNvSpPr/>
          <p:nvPr>
            <p:custDataLst>
              <p:tags r:id="rId2"/>
            </p:custDataLst>
          </p:nvPr>
        </p:nvSpPr>
        <p:spPr>
          <a:xfrm>
            <a:off x="3677024" y="0"/>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8" name="Titre 7"/>
          <p:cNvSpPr>
            <a:spLocks noGrp="1"/>
          </p:cNvSpPr>
          <p:nvPr>
            <p:ph type="title"/>
            <p:custDataLst>
              <p:tags r:id="rId3"/>
            </p:custDataLst>
          </p:nvPr>
        </p:nvSpPr>
        <p:spPr>
          <a:xfrm>
            <a:off x="0" y="0"/>
            <a:ext cx="6858000" cy="685800"/>
          </a:xfrm>
        </p:spPr>
        <p:txBody>
          <a:bodyPr/>
          <a:lstStyle/>
          <a:p>
            <a:r>
              <a:rPr lang="fr-CA" sz="3000" dirty="0">
                <a:latin typeface="Calibri" panose="020F0502020204030204" pitchFamily="34" charset="0"/>
                <a:cs typeface="Calibri" panose="020F0502020204030204" pitchFamily="34" charset="0"/>
              </a:rPr>
              <a:t>Fiche TNI-2                </a:t>
            </a:r>
            <a:r>
              <a:rPr lang="fr-CA" sz="2400" dirty="0">
                <a:latin typeface="Calibri" panose="020F0502020204030204" pitchFamily="34" charset="0"/>
                <a:cs typeface="Calibri" panose="020F0502020204030204" pitchFamily="34" charset="0"/>
              </a:rPr>
              <a:t>Images chaîne alimentaire</a:t>
            </a:r>
          </a:p>
        </p:txBody>
      </p:sp>
      <p:pic>
        <p:nvPicPr>
          <p:cNvPr id="9" name="Image 8"/>
          <p:cNvPicPr/>
          <p:nvPr>
            <p:custDataLst>
              <p:tags r:id="rId4"/>
            </p:custDataLst>
          </p:nvPr>
        </p:nvPicPr>
        <p:blipFill>
          <a:blip r:embed="rId35" cstate="screen">
            <a:extLst>
              <a:ext uri="{28A0092B-C50C-407E-A947-70E740481C1C}">
                <a14:useLocalDpi xmlns="" xmlns:a14="http://schemas.microsoft.com/office/drawing/2010/main"/>
              </a:ext>
            </a:extLst>
          </a:blip>
          <a:stretch>
            <a:fillRect/>
          </a:stretch>
        </p:blipFill>
        <p:spPr>
          <a:xfrm>
            <a:off x="2603068" y="4159771"/>
            <a:ext cx="1726803" cy="1459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p:nvPr>
            <p:custDataLst>
              <p:tags r:id="rId5"/>
            </p:custDataLst>
          </p:nvPr>
        </p:nvPicPr>
        <p:blipFill>
          <a:blip r:embed="rId36" cstate="screen">
            <a:extLst>
              <a:ext uri="{28A0092B-C50C-407E-A947-70E740481C1C}">
                <a14:useLocalDpi xmlns="" xmlns:a14="http://schemas.microsoft.com/office/drawing/2010/main"/>
              </a:ext>
            </a:extLst>
          </a:blip>
          <a:stretch>
            <a:fillRect/>
          </a:stretch>
        </p:blipFill>
        <p:spPr>
          <a:xfrm>
            <a:off x="147967" y="681766"/>
            <a:ext cx="1676692" cy="1518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p:cNvPicPr/>
          <p:nvPr>
            <p:custDataLst>
              <p:tags r:id="rId6"/>
            </p:custDataLst>
          </p:nvPr>
        </p:nvPicPr>
        <p:blipFill>
          <a:blip r:embed="rId37" cstate="screen">
            <a:extLst>
              <a:ext uri="{28A0092B-C50C-407E-A947-70E740481C1C}">
                <a14:useLocalDpi xmlns="" xmlns:a14="http://schemas.microsoft.com/office/drawing/2010/main"/>
              </a:ext>
            </a:extLst>
          </a:blip>
          <a:stretch>
            <a:fillRect/>
          </a:stretch>
        </p:blipFill>
        <p:spPr>
          <a:xfrm>
            <a:off x="2679312" y="7559185"/>
            <a:ext cx="1590886" cy="1518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p:cNvPicPr/>
          <p:nvPr>
            <p:custDataLst>
              <p:tags r:id="rId7"/>
            </p:custDataLst>
          </p:nvPr>
        </p:nvPicPr>
        <p:blipFill>
          <a:blip r:embed="rId38" cstate="screen">
            <a:extLst>
              <a:ext uri="{28A0092B-C50C-407E-A947-70E740481C1C}">
                <a14:useLocalDpi xmlns="" xmlns:a14="http://schemas.microsoft.com/office/drawing/2010/main"/>
              </a:ext>
            </a:extLst>
          </a:blip>
          <a:stretch>
            <a:fillRect/>
          </a:stretch>
        </p:blipFill>
        <p:spPr>
          <a:xfrm>
            <a:off x="175190" y="4101519"/>
            <a:ext cx="1622246" cy="157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p:cNvPicPr/>
          <p:nvPr>
            <p:custDataLst>
              <p:tags r:id="rId8"/>
            </p:custDataLst>
          </p:nvPr>
        </p:nvPicPr>
        <p:blipFill rotWithShape="1">
          <a:blip r:embed="rId39" cstate="screen">
            <a:extLst>
              <a:ext uri="{28A0092B-C50C-407E-A947-70E740481C1C}">
                <a14:useLocalDpi xmlns="" xmlns:a14="http://schemas.microsoft.com/office/drawing/2010/main"/>
              </a:ext>
            </a:extLst>
          </a:blip>
          <a:srcRect/>
          <a:stretch/>
        </p:blipFill>
        <p:spPr>
          <a:xfrm>
            <a:off x="2592627" y="685800"/>
            <a:ext cx="1622246" cy="157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 14"/>
          <p:cNvPicPr/>
          <p:nvPr>
            <p:custDataLst>
              <p:tags r:id="rId9"/>
            </p:custDataLst>
          </p:nvPr>
        </p:nvPicPr>
        <p:blipFill>
          <a:blip r:embed="rId40" cstate="screen">
            <a:extLst>
              <a:ext uri="{28A0092B-C50C-407E-A947-70E740481C1C}">
                <a14:useLocalDpi xmlns="" xmlns:a14="http://schemas.microsoft.com/office/drawing/2010/main"/>
              </a:ext>
            </a:extLst>
          </a:blip>
          <a:stretch>
            <a:fillRect/>
          </a:stretch>
        </p:blipFill>
        <p:spPr>
          <a:xfrm>
            <a:off x="166684" y="2354956"/>
            <a:ext cx="1619875" cy="157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p:cNvPicPr/>
          <p:nvPr>
            <p:custDataLst>
              <p:tags r:id="rId10"/>
            </p:custDataLst>
          </p:nvPr>
        </p:nvPicPr>
        <p:blipFill>
          <a:blip r:embed="rId41" cstate="screen">
            <a:extLst>
              <a:ext uri="{28A0092B-C50C-407E-A947-70E740481C1C}">
                <a14:useLocalDpi xmlns="" xmlns:a14="http://schemas.microsoft.com/office/drawing/2010/main"/>
              </a:ext>
            </a:extLst>
          </a:blip>
          <a:stretch>
            <a:fillRect/>
          </a:stretch>
        </p:blipFill>
        <p:spPr>
          <a:xfrm>
            <a:off x="147967" y="5828667"/>
            <a:ext cx="1619875" cy="157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p:nvPr>
            <p:custDataLst>
              <p:tags r:id="rId11"/>
            </p:custDataLst>
          </p:nvPr>
        </p:nvPicPr>
        <p:blipFill>
          <a:blip r:embed="rId42" cstate="screen">
            <a:extLst>
              <a:ext uri="{28A0092B-C50C-407E-A947-70E740481C1C}">
                <a14:useLocalDpi xmlns="" xmlns:a14="http://schemas.microsoft.com/office/drawing/2010/main"/>
              </a:ext>
            </a:extLst>
          </a:blip>
          <a:stretch>
            <a:fillRect/>
          </a:stretch>
        </p:blipFill>
        <p:spPr>
          <a:xfrm>
            <a:off x="4976175" y="7514354"/>
            <a:ext cx="1551241" cy="157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 17"/>
          <p:cNvPicPr/>
          <p:nvPr>
            <p:custDataLst>
              <p:tags r:id="rId12"/>
            </p:custDataLst>
          </p:nvPr>
        </p:nvPicPr>
        <p:blipFill>
          <a:blip r:embed="rId43" cstate="screen">
            <a:extLst>
              <a:ext uri="{28A0092B-C50C-407E-A947-70E740481C1C}">
                <a14:useLocalDpi xmlns="" xmlns:a14="http://schemas.microsoft.com/office/drawing/2010/main"/>
              </a:ext>
            </a:extLst>
          </a:blip>
          <a:stretch>
            <a:fillRect/>
          </a:stretch>
        </p:blipFill>
        <p:spPr>
          <a:xfrm>
            <a:off x="2628129" y="2393056"/>
            <a:ext cx="1551241" cy="157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 18"/>
          <p:cNvPicPr/>
          <p:nvPr>
            <p:custDataLst>
              <p:tags r:id="rId13"/>
            </p:custDataLst>
          </p:nvPr>
        </p:nvPicPr>
        <p:blipFill>
          <a:blip r:embed="rId44"/>
          <a:stretch>
            <a:fillRect/>
          </a:stretch>
        </p:blipFill>
        <p:spPr>
          <a:xfrm>
            <a:off x="4941859" y="4053426"/>
            <a:ext cx="1619875" cy="157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 19"/>
          <p:cNvPicPr/>
          <p:nvPr>
            <p:custDataLst>
              <p:tags r:id="rId14"/>
            </p:custDataLst>
          </p:nvPr>
        </p:nvPicPr>
        <p:blipFill>
          <a:blip r:embed="rId45"/>
          <a:stretch>
            <a:fillRect/>
          </a:stretch>
        </p:blipFill>
        <p:spPr>
          <a:xfrm>
            <a:off x="4839131" y="737001"/>
            <a:ext cx="1722603" cy="1459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 20"/>
          <p:cNvPicPr/>
          <p:nvPr>
            <p:custDataLst>
              <p:tags r:id="rId15"/>
            </p:custDataLst>
          </p:nvPr>
        </p:nvPicPr>
        <p:blipFill>
          <a:blip r:embed="rId46" cstate="screen">
            <a:extLst>
              <a:ext uri="{28A0092B-C50C-407E-A947-70E740481C1C}">
                <a14:useLocalDpi xmlns="" xmlns:a14="http://schemas.microsoft.com/office/drawing/2010/main"/>
              </a:ext>
            </a:extLst>
          </a:blip>
          <a:stretch>
            <a:fillRect/>
          </a:stretch>
        </p:blipFill>
        <p:spPr>
          <a:xfrm>
            <a:off x="4937782" y="5886922"/>
            <a:ext cx="1541837" cy="1459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 21"/>
          <p:cNvPicPr/>
          <p:nvPr>
            <p:custDataLst>
              <p:tags r:id="rId16"/>
            </p:custDataLst>
          </p:nvPr>
        </p:nvPicPr>
        <p:blipFill>
          <a:blip r:embed="rId47" cstate="screen">
            <a:extLst>
              <a:ext uri="{28A0092B-C50C-407E-A947-70E740481C1C}">
                <a14:useLocalDpi xmlns="" xmlns:a14="http://schemas.microsoft.com/office/drawing/2010/main"/>
              </a:ext>
            </a:extLst>
          </a:blip>
          <a:stretch>
            <a:fillRect/>
          </a:stretch>
        </p:blipFill>
        <p:spPr>
          <a:xfrm>
            <a:off x="4898762" y="2414075"/>
            <a:ext cx="1619875" cy="1459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 22"/>
          <p:cNvPicPr/>
          <p:nvPr>
            <p:custDataLst>
              <p:tags r:id="rId17"/>
            </p:custDataLst>
          </p:nvPr>
        </p:nvPicPr>
        <p:blipFill>
          <a:blip r:embed="rId48" cstate="screen">
            <a:extLst>
              <a:ext uri="{28A0092B-C50C-407E-A947-70E740481C1C}">
                <a14:useLocalDpi xmlns="" xmlns:a14="http://schemas.microsoft.com/office/drawing/2010/main"/>
              </a:ext>
            </a:extLst>
          </a:blip>
          <a:stretch>
            <a:fillRect/>
          </a:stretch>
        </p:blipFill>
        <p:spPr>
          <a:xfrm>
            <a:off x="2622221" y="5886921"/>
            <a:ext cx="1619875" cy="1459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Espace réservé du contenu 30"/>
          <p:cNvPicPr>
            <a:picLocks noGrp="1"/>
          </p:cNvPicPr>
          <p:nvPr>
            <p:ph sz="half" idx="1"/>
            <p:custDataLst>
              <p:tags r:id="rId18"/>
            </p:custDataLst>
          </p:nvPr>
        </p:nvPicPr>
        <p:blipFill>
          <a:blip r:embed="rId49" cstate="screen">
            <a:extLst>
              <a:ext uri="{28A0092B-C50C-407E-A947-70E740481C1C}">
                <a14:useLocalDpi xmlns="" xmlns:a14="http://schemas.microsoft.com/office/drawing/2010/main"/>
              </a:ext>
            </a:extLst>
          </a:blip>
          <a:stretch>
            <a:fillRect/>
          </a:stretch>
        </p:blipFill>
        <p:spPr>
          <a:xfrm>
            <a:off x="169708" y="7517641"/>
            <a:ext cx="1722603" cy="1470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ZoneTexte 2"/>
          <p:cNvSpPr txBox="1"/>
          <p:nvPr>
            <p:custDataLst>
              <p:tags r:id="rId19"/>
            </p:custDataLst>
          </p:nvPr>
        </p:nvSpPr>
        <p:spPr>
          <a:xfrm>
            <a:off x="175190" y="1828800"/>
            <a:ext cx="1592652" cy="369332"/>
          </a:xfrm>
          <a:prstGeom prst="rect">
            <a:avLst/>
          </a:prstGeom>
          <a:noFill/>
        </p:spPr>
        <p:txBody>
          <a:bodyPr wrap="square" rtlCol="0">
            <a:spAutoFit/>
          </a:bodyPr>
          <a:lstStyle/>
          <a:p>
            <a:pPr algn="ctr"/>
            <a:r>
              <a:rPr lang="fr-CA" b="1" dirty="0">
                <a:solidFill>
                  <a:schemeClr val="bg1"/>
                </a:solidFill>
                <a:latin typeface="Calibri" panose="020F0502020204030204" pitchFamily="34" charset="0"/>
                <a:cs typeface="Calibri" panose="020F0502020204030204" pitchFamily="34" charset="0"/>
              </a:rPr>
              <a:t>Champignons</a:t>
            </a:r>
            <a:endParaRPr lang="en-US" b="1" dirty="0">
              <a:solidFill>
                <a:schemeClr val="bg1"/>
              </a:solidFill>
              <a:latin typeface="Calibri" panose="020F0502020204030204" pitchFamily="34" charset="0"/>
              <a:cs typeface="Calibri" panose="020F0502020204030204" pitchFamily="34" charset="0"/>
            </a:endParaRPr>
          </a:p>
        </p:txBody>
      </p:sp>
      <p:sp>
        <p:nvSpPr>
          <p:cNvPr id="25" name="ZoneTexte 24"/>
          <p:cNvSpPr txBox="1"/>
          <p:nvPr>
            <p:custDataLst>
              <p:tags r:id="rId20"/>
            </p:custDataLst>
          </p:nvPr>
        </p:nvSpPr>
        <p:spPr>
          <a:xfrm>
            <a:off x="2592627" y="1878021"/>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Herbe</a:t>
            </a:r>
            <a:endParaRPr lang="en-US" sz="2400" b="1" dirty="0">
              <a:solidFill>
                <a:schemeClr val="bg1"/>
              </a:solidFill>
              <a:latin typeface="Calibri" panose="020F0502020204030204" pitchFamily="34" charset="0"/>
              <a:cs typeface="Calibri" panose="020F0502020204030204" pitchFamily="34" charset="0"/>
            </a:endParaRPr>
          </a:p>
        </p:txBody>
      </p:sp>
      <p:sp>
        <p:nvSpPr>
          <p:cNvPr id="26" name="ZoneTexte 25"/>
          <p:cNvSpPr txBox="1"/>
          <p:nvPr>
            <p:custDataLst>
              <p:tags r:id="rId21"/>
            </p:custDataLst>
          </p:nvPr>
        </p:nvSpPr>
        <p:spPr>
          <a:xfrm>
            <a:off x="2592627" y="3507506"/>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Zèbre</a:t>
            </a:r>
            <a:endParaRPr lang="en-US" sz="2400" b="1" dirty="0">
              <a:solidFill>
                <a:schemeClr val="bg1"/>
              </a:solidFill>
              <a:latin typeface="Calibri" panose="020F0502020204030204" pitchFamily="34" charset="0"/>
              <a:cs typeface="Calibri" panose="020F0502020204030204" pitchFamily="34" charset="0"/>
            </a:endParaRPr>
          </a:p>
        </p:txBody>
      </p:sp>
      <p:sp>
        <p:nvSpPr>
          <p:cNvPr id="27" name="ZoneTexte 26"/>
          <p:cNvSpPr txBox="1"/>
          <p:nvPr>
            <p:custDataLst>
              <p:tags r:id="rId22"/>
            </p:custDataLst>
          </p:nvPr>
        </p:nvSpPr>
        <p:spPr>
          <a:xfrm>
            <a:off x="175190" y="3469479"/>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Plante</a:t>
            </a:r>
            <a:endParaRPr lang="en-US" sz="2400" b="1" dirty="0">
              <a:solidFill>
                <a:schemeClr val="bg1"/>
              </a:solidFill>
              <a:latin typeface="Calibri" panose="020F0502020204030204" pitchFamily="34" charset="0"/>
              <a:cs typeface="Calibri" panose="020F0502020204030204" pitchFamily="34" charset="0"/>
            </a:endParaRPr>
          </a:p>
        </p:txBody>
      </p:sp>
      <p:sp>
        <p:nvSpPr>
          <p:cNvPr id="28" name="ZoneTexte 27"/>
          <p:cNvSpPr txBox="1"/>
          <p:nvPr>
            <p:custDataLst>
              <p:tags r:id="rId23"/>
            </p:custDataLst>
          </p:nvPr>
        </p:nvSpPr>
        <p:spPr>
          <a:xfrm>
            <a:off x="4886967" y="1738610"/>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Fennec</a:t>
            </a:r>
            <a:endParaRPr lang="en-US" sz="2400" b="1" dirty="0">
              <a:solidFill>
                <a:schemeClr val="bg1"/>
              </a:solidFill>
              <a:latin typeface="Calibri" panose="020F0502020204030204" pitchFamily="34" charset="0"/>
              <a:cs typeface="Calibri" panose="020F0502020204030204" pitchFamily="34" charset="0"/>
            </a:endParaRPr>
          </a:p>
        </p:txBody>
      </p:sp>
      <p:sp>
        <p:nvSpPr>
          <p:cNvPr id="29" name="ZoneTexte 28"/>
          <p:cNvSpPr txBox="1"/>
          <p:nvPr>
            <p:custDataLst>
              <p:tags r:id="rId24"/>
            </p:custDataLst>
          </p:nvPr>
        </p:nvSpPr>
        <p:spPr>
          <a:xfrm>
            <a:off x="147967" y="5246850"/>
            <a:ext cx="1592652" cy="461665"/>
          </a:xfrm>
          <a:prstGeom prst="rect">
            <a:avLst/>
          </a:prstGeom>
          <a:noFill/>
        </p:spPr>
        <p:txBody>
          <a:bodyPr wrap="square" rtlCol="0">
            <a:spAutoFit/>
          </a:bodyPr>
          <a:lstStyle/>
          <a:p>
            <a:pPr algn="ctr"/>
            <a:r>
              <a:rPr lang="fr-CA" sz="2400" b="1" dirty="0">
                <a:latin typeface="Calibri" panose="020F0502020204030204" pitchFamily="34" charset="0"/>
                <a:cs typeface="Calibri" panose="020F0502020204030204" pitchFamily="34" charset="0"/>
              </a:rPr>
              <a:t>Arbre</a:t>
            </a:r>
            <a:endParaRPr lang="en-US" sz="2400" b="1" dirty="0">
              <a:latin typeface="Calibri" panose="020F0502020204030204" pitchFamily="34" charset="0"/>
              <a:cs typeface="Calibri" panose="020F0502020204030204" pitchFamily="34" charset="0"/>
            </a:endParaRPr>
          </a:p>
        </p:txBody>
      </p:sp>
      <p:sp>
        <p:nvSpPr>
          <p:cNvPr id="30" name="ZoneTexte 29"/>
          <p:cNvSpPr txBox="1"/>
          <p:nvPr>
            <p:custDataLst>
              <p:tags r:id="rId25"/>
            </p:custDataLst>
          </p:nvPr>
        </p:nvSpPr>
        <p:spPr>
          <a:xfrm>
            <a:off x="4884511" y="3401069"/>
            <a:ext cx="1592652" cy="461665"/>
          </a:xfrm>
          <a:prstGeom prst="rect">
            <a:avLst/>
          </a:prstGeom>
          <a:noFill/>
        </p:spPr>
        <p:txBody>
          <a:bodyPr wrap="square" rtlCol="0">
            <a:spAutoFit/>
          </a:bodyPr>
          <a:lstStyle/>
          <a:p>
            <a:pPr algn="ctr"/>
            <a:r>
              <a:rPr lang="fr-CA" sz="2400" b="1" dirty="0">
                <a:solidFill>
                  <a:schemeClr val="bg2">
                    <a:lumMod val="75000"/>
                  </a:schemeClr>
                </a:solidFill>
                <a:latin typeface="Calibri" panose="020F0502020204030204" pitchFamily="34" charset="0"/>
                <a:cs typeface="Calibri" panose="020F0502020204030204" pitchFamily="34" charset="0"/>
              </a:rPr>
              <a:t>Humain</a:t>
            </a:r>
            <a:endParaRPr lang="en-US" sz="2400" b="1" dirty="0">
              <a:solidFill>
                <a:schemeClr val="bg2">
                  <a:lumMod val="75000"/>
                </a:schemeClr>
              </a:solidFill>
              <a:latin typeface="Calibri" panose="020F0502020204030204" pitchFamily="34" charset="0"/>
              <a:cs typeface="Calibri" panose="020F0502020204030204" pitchFamily="34" charset="0"/>
            </a:endParaRPr>
          </a:p>
        </p:txBody>
      </p:sp>
      <p:sp>
        <p:nvSpPr>
          <p:cNvPr id="31" name="ZoneTexte 30"/>
          <p:cNvSpPr txBox="1"/>
          <p:nvPr>
            <p:custDataLst>
              <p:tags r:id="rId26"/>
            </p:custDataLst>
          </p:nvPr>
        </p:nvSpPr>
        <p:spPr>
          <a:xfrm>
            <a:off x="2622221" y="5246850"/>
            <a:ext cx="1707650" cy="400110"/>
          </a:xfrm>
          <a:prstGeom prst="rect">
            <a:avLst/>
          </a:prstGeom>
          <a:noFill/>
        </p:spPr>
        <p:txBody>
          <a:bodyPr wrap="square" rtlCol="0">
            <a:spAutoFit/>
          </a:bodyPr>
          <a:lstStyle/>
          <a:p>
            <a:pPr algn="ctr"/>
            <a:r>
              <a:rPr lang="fr-CA" sz="2000" b="1" dirty="0">
                <a:solidFill>
                  <a:schemeClr val="bg1"/>
                </a:solidFill>
                <a:latin typeface="Calibri" panose="020F0502020204030204" pitchFamily="34" charset="0"/>
                <a:cs typeface="Calibri" panose="020F0502020204030204" pitchFamily="34" charset="0"/>
              </a:rPr>
              <a:t>Ver de terre</a:t>
            </a:r>
            <a:endParaRPr lang="en-US" sz="2000" b="1" dirty="0">
              <a:solidFill>
                <a:schemeClr val="bg1"/>
              </a:solidFill>
              <a:latin typeface="Calibri" panose="020F0502020204030204" pitchFamily="34" charset="0"/>
              <a:cs typeface="Calibri" panose="020F0502020204030204" pitchFamily="34" charset="0"/>
            </a:endParaRPr>
          </a:p>
        </p:txBody>
      </p:sp>
      <p:sp>
        <p:nvSpPr>
          <p:cNvPr id="32" name="ZoneTexte 31"/>
          <p:cNvSpPr txBox="1"/>
          <p:nvPr>
            <p:custDataLst>
              <p:tags r:id="rId27"/>
            </p:custDataLst>
          </p:nvPr>
        </p:nvSpPr>
        <p:spPr>
          <a:xfrm>
            <a:off x="4912374" y="5157715"/>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Loup</a:t>
            </a:r>
            <a:endParaRPr lang="en-US" sz="2400" b="1" dirty="0">
              <a:solidFill>
                <a:schemeClr val="bg1"/>
              </a:solidFill>
              <a:latin typeface="Calibri" panose="020F0502020204030204" pitchFamily="34" charset="0"/>
              <a:cs typeface="Calibri" panose="020F0502020204030204" pitchFamily="34" charset="0"/>
            </a:endParaRPr>
          </a:p>
        </p:txBody>
      </p:sp>
      <p:sp>
        <p:nvSpPr>
          <p:cNvPr id="33" name="ZoneTexte 32"/>
          <p:cNvSpPr txBox="1"/>
          <p:nvPr>
            <p:custDataLst>
              <p:tags r:id="rId28"/>
            </p:custDataLst>
          </p:nvPr>
        </p:nvSpPr>
        <p:spPr>
          <a:xfrm>
            <a:off x="147967" y="6942749"/>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Lapin</a:t>
            </a:r>
            <a:endParaRPr lang="en-US" sz="2400" b="1" dirty="0">
              <a:solidFill>
                <a:schemeClr val="bg1"/>
              </a:solidFill>
              <a:latin typeface="Calibri" panose="020F0502020204030204" pitchFamily="34" charset="0"/>
              <a:cs typeface="Calibri" panose="020F0502020204030204" pitchFamily="34" charset="0"/>
            </a:endParaRPr>
          </a:p>
        </p:txBody>
      </p:sp>
      <p:sp>
        <p:nvSpPr>
          <p:cNvPr id="34" name="ZoneTexte 33"/>
          <p:cNvSpPr txBox="1"/>
          <p:nvPr>
            <p:custDataLst>
              <p:tags r:id="rId29"/>
            </p:custDataLst>
          </p:nvPr>
        </p:nvSpPr>
        <p:spPr>
          <a:xfrm>
            <a:off x="4912373" y="6902940"/>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Moufette</a:t>
            </a:r>
            <a:endParaRPr lang="en-US" sz="2400" b="1" dirty="0">
              <a:solidFill>
                <a:schemeClr val="bg1"/>
              </a:solidFill>
              <a:latin typeface="Calibri" panose="020F0502020204030204" pitchFamily="34" charset="0"/>
              <a:cs typeface="Calibri" panose="020F0502020204030204" pitchFamily="34" charset="0"/>
            </a:endParaRPr>
          </a:p>
        </p:txBody>
      </p:sp>
      <p:sp>
        <p:nvSpPr>
          <p:cNvPr id="35" name="ZoneTexte 34"/>
          <p:cNvSpPr txBox="1"/>
          <p:nvPr>
            <p:custDataLst>
              <p:tags r:id="rId30"/>
            </p:custDataLst>
          </p:nvPr>
        </p:nvSpPr>
        <p:spPr>
          <a:xfrm>
            <a:off x="2622221" y="6395430"/>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Ours</a:t>
            </a:r>
            <a:endParaRPr lang="en-US" sz="2400" b="1" dirty="0">
              <a:solidFill>
                <a:schemeClr val="bg1"/>
              </a:solidFill>
              <a:latin typeface="Calibri" panose="020F0502020204030204" pitchFamily="34" charset="0"/>
              <a:cs typeface="Calibri" panose="020F0502020204030204" pitchFamily="34" charset="0"/>
            </a:endParaRPr>
          </a:p>
        </p:txBody>
      </p:sp>
      <p:sp>
        <p:nvSpPr>
          <p:cNvPr id="36" name="ZoneTexte 35"/>
          <p:cNvSpPr txBox="1"/>
          <p:nvPr>
            <p:custDataLst>
              <p:tags r:id="rId31"/>
            </p:custDataLst>
          </p:nvPr>
        </p:nvSpPr>
        <p:spPr>
          <a:xfrm>
            <a:off x="4934519" y="8620422"/>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Vache</a:t>
            </a:r>
            <a:endParaRPr lang="en-US" sz="2400" b="1" dirty="0">
              <a:solidFill>
                <a:schemeClr val="bg1"/>
              </a:solidFill>
              <a:latin typeface="Calibri" panose="020F0502020204030204" pitchFamily="34" charset="0"/>
              <a:cs typeface="Calibri" panose="020F0502020204030204" pitchFamily="34" charset="0"/>
            </a:endParaRPr>
          </a:p>
        </p:txBody>
      </p:sp>
      <p:sp>
        <p:nvSpPr>
          <p:cNvPr id="37" name="ZoneTexte 36"/>
          <p:cNvSpPr txBox="1"/>
          <p:nvPr>
            <p:custDataLst>
              <p:tags r:id="rId32"/>
            </p:custDataLst>
          </p:nvPr>
        </p:nvSpPr>
        <p:spPr>
          <a:xfrm>
            <a:off x="2670143" y="8630244"/>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Bactéries</a:t>
            </a:r>
            <a:endParaRPr lang="en-US" sz="2400" b="1" dirty="0">
              <a:solidFill>
                <a:schemeClr val="bg1"/>
              </a:solidFill>
              <a:latin typeface="Calibri" panose="020F0502020204030204" pitchFamily="34" charset="0"/>
              <a:cs typeface="Calibri" panose="020F0502020204030204" pitchFamily="34" charset="0"/>
            </a:endParaRPr>
          </a:p>
        </p:txBody>
      </p:sp>
      <p:sp>
        <p:nvSpPr>
          <p:cNvPr id="38" name="ZoneTexte 37"/>
          <p:cNvSpPr txBox="1"/>
          <p:nvPr>
            <p:custDataLst>
              <p:tags r:id="rId33"/>
            </p:custDataLst>
          </p:nvPr>
        </p:nvSpPr>
        <p:spPr>
          <a:xfrm>
            <a:off x="293277" y="8537523"/>
            <a:ext cx="1592652" cy="461665"/>
          </a:xfrm>
          <a:prstGeom prst="rect">
            <a:avLst/>
          </a:prstGeom>
          <a:noFill/>
        </p:spPr>
        <p:txBody>
          <a:bodyPr wrap="square" rtlCol="0">
            <a:spAutoFit/>
          </a:bodyPr>
          <a:lstStyle/>
          <a:p>
            <a:pPr algn="ctr"/>
            <a:r>
              <a:rPr lang="fr-CA" sz="2400" b="1" dirty="0">
                <a:solidFill>
                  <a:schemeClr val="bg1"/>
                </a:solidFill>
                <a:latin typeface="Calibri" panose="020F0502020204030204" pitchFamily="34" charset="0"/>
                <a:cs typeface="Calibri" panose="020F0502020204030204" pitchFamily="34" charset="0"/>
              </a:rPr>
              <a:t>Lion</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25887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240706" y="6862762"/>
            <a:ext cx="3076309" cy="2162175"/>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7" name="Rectangle 6"/>
          <p:cNvSpPr/>
          <p:nvPr>
            <p:custDataLst>
              <p:tags r:id="rId2"/>
            </p:custDataLst>
          </p:nvPr>
        </p:nvSpPr>
        <p:spPr>
          <a:xfrm>
            <a:off x="3677024" y="0"/>
            <a:ext cx="3076309" cy="1924050"/>
          </a:xfrm>
          <a:prstGeom prst="rect">
            <a:avLst/>
          </a:prstGeom>
          <a:solidFill>
            <a:schemeClr val="bg1"/>
          </a:solidFill>
          <a:ln>
            <a:noFill/>
          </a:ln>
          <a:effectLst>
            <a:outerShdw dist="381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latin typeface="Calibri" panose="020F0502020204030204" pitchFamily="34" charset="0"/>
              <a:cs typeface="Calibri" panose="020F0502020204030204" pitchFamily="34" charset="0"/>
            </a:endParaRPr>
          </a:p>
        </p:txBody>
      </p:sp>
      <p:sp>
        <p:nvSpPr>
          <p:cNvPr id="8" name="Title 3"/>
          <p:cNvSpPr>
            <a:spLocks noGrp="1"/>
          </p:cNvSpPr>
          <p:nvPr>
            <p:ph type="title"/>
            <p:custDataLst>
              <p:tags r:id="rId3"/>
            </p:custDataLst>
          </p:nvPr>
        </p:nvSpPr>
        <p:spPr>
          <a:xfrm>
            <a:off x="0" y="0"/>
            <a:ext cx="4274057" cy="871396"/>
          </a:xfrm>
        </p:spPr>
        <p:txBody>
          <a:bodyPr/>
          <a:lstStyle/>
          <a:p>
            <a:pPr algn="l"/>
            <a:r>
              <a:rPr lang="fr-FR" sz="3000" dirty="0">
                <a:latin typeface="Calibri" panose="020F0502020204030204" pitchFamily="34" charset="0"/>
                <a:cs typeface="Calibri" panose="020F0502020204030204" pitchFamily="34" charset="0"/>
              </a:rPr>
              <a:t>Fiche </a:t>
            </a:r>
            <a:r>
              <a:rPr lang="fr-FR" sz="3000" dirty="0" smtClean="0">
                <a:latin typeface="Calibri" panose="020F0502020204030204" pitchFamily="34" charset="0"/>
                <a:cs typeface="Calibri" panose="020F0502020204030204" pitchFamily="34" charset="0"/>
              </a:rPr>
              <a:t>TNI-3</a:t>
            </a:r>
            <a:r>
              <a:rPr lang="fr-FR" sz="3000" dirty="0">
                <a:latin typeface="Calibri" panose="020F0502020204030204" pitchFamily="34" charset="0"/>
                <a:cs typeface="Calibri" panose="020F0502020204030204" pitchFamily="34" charset="0"/>
              </a:rPr>
              <a:t/>
            </a:r>
            <a:br>
              <a:rPr lang="fr-FR" sz="3000" dirty="0">
                <a:latin typeface="Calibri" panose="020F0502020204030204" pitchFamily="34" charset="0"/>
                <a:cs typeface="Calibri" panose="020F0502020204030204" pitchFamily="34" charset="0"/>
              </a:rPr>
            </a:br>
            <a:r>
              <a:rPr lang="fr-FR" sz="2400" dirty="0" smtClean="0">
                <a:latin typeface="Calibri" panose="020F0502020204030204" pitchFamily="34" charset="0"/>
                <a:cs typeface="Calibri" panose="020F0502020204030204" pitchFamily="34" charset="0"/>
              </a:rPr>
              <a:t>Une boucle alimentaire</a:t>
            </a:r>
            <a:endParaRPr lang="fr-FR" sz="3000" dirty="0">
              <a:latin typeface="Calibri" panose="020F0502020204030204" pitchFamily="34" charset="0"/>
              <a:cs typeface="Calibri" panose="020F0502020204030204" pitchFamily="34" charset="0"/>
            </a:endParaRPr>
          </a:p>
        </p:txBody>
      </p:sp>
      <p:graphicFrame>
        <p:nvGraphicFramePr>
          <p:cNvPr id="10" name="Espace réservé du contenu 9"/>
          <p:cNvGraphicFramePr>
            <a:graphicFrameLocks noGrp="1"/>
          </p:cNvGraphicFramePr>
          <p:nvPr>
            <p:ph sz="half" idx="1"/>
          </p:nvPr>
        </p:nvGraphicFramePr>
        <p:xfrm>
          <a:off x="76200" y="815658"/>
          <a:ext cx="6705600" cy="75390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3" name="Connecteur droit avec flèche 12"/>
          <p:cNvCxnSpPr/>
          <p:nvPr/>
        </p:nvCxnSpPr>
        <p:spPr>
          <a:xfrm flipH="1" flipV="1">
            <a:off x="2001520" y="3746500"/>
            <a:ext cx="2834640" cy="1666240"/>
          </a:xfrm>
          <a:prstGeom prst="straightConnector1">
            <a:avLst/>
          </a:prstGeom>
          <a:ln w="12700">
            <a:solidFill>
              <a:schemeClr val="bg1">
                <a:lumMod val="65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0" name="Forme libre 19"/>
          <p:cNvSpPr/>
          <p:nvPr/>
        </p:nvSpPr>
        <p:spPr>
          <a:xfrm>
            <a:off x="1910080" y="3898900"/>
            <a:ext cx="1483360" cy="2392680"/>
          </a:xfrm>
          <a:custGeom>
            <a:avLst/>
            <a:gdLst>
              <a:gd name="connsiteX0" fmla="*/ 1483360 w 1483360"/>
              <a:gd name="connsiteY0" fmla="*/ 2392680 h 2392680"/>
              <a:gd name="connsiteX1" fmla="*/ 1016000 w 1483360"/>
              <a:gd name="connsiteY1" fmla="*/ 1087120 h 2392680"/>
              <a:gd name="connsiteX2" fmla="*/ 0 w 1483360"/>
              <a:gd name="connsiteY2" fmla="*/ 0 h 2392680"/>
            </a:gdLst>
            <a:ahLst/>
            <a:cxnLst>
              <a:cxn ang="0">
                <a:pos x="connsiteX0" y="connsiteY0"/>
              </a:cxn>
              <a:cxn ang="0">
                <a:pos x="connsiteX1" y="connsiteY1"/>
              </a:cxn>
              <a:cxn ang="0">
                <a:pos x="connsiteX2" y="connsiteY2"/>
              </a:cxn>
            </a:cxnLst>
            <a:rect l="l" t="t" r="r" b="b"/>
            <a:pathLst>
              <a:path w="1483360" h="2392680">
                <a:moveTo>
                  <a:pt x="1483360" y="2392680"/>
                </a:moveTo>
                <a:cubicBezTo>
                  <a:pt x="1373293" y="1939290"/>
                  <a:pt x="1263227" y="1485900"/>
                  <a:pt x="1016000" y="1087120"/>
                </a:cubicBezTo>
                <a:cubicBezTo>
                  <a:pt x="768773" y="688340"/>
                  <a:pt x="384386" y="344170"/>
                  <a:pt x="0" y="0"/>
                </a:cubicBezTo>
              </a:path>
            </a:pathLst>
          </a:custGeom>
          <a:ln w="12700">
            <a:solidFill>
              <a:schemeClr val="bg1">
                <a:lumMod val="65000"/>
              </a:schemeClr>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5" name="Forme libre 24"/>
          <p:cNvSpPr/>
          <p:nvPr/>
        </p:nvSpPr>
        <p:spPr>
          <a:xfrm>
            <a:off x="2123440" y="3604260"/>
            <a:ext cx="2804160" cy="279400"/>
          </a:xfrm>
          <a:custGeom>
            <a:avLst/>
            <a:gdLst>
              <a:gd name="connsiteX0" fmla="*/ 2763520 w 2763520"/>
              <a:gd name="connsiteY0" fmla="*/ 0 h 279400"/>
              <a:gd name="connsiteX1" fmla="*/ 1610360 w 2763520"/>
              <a:gd name="connsiteY1" fmla="*/ 279400 h 279400"/>
              <a:gd name="connsiteX2" fmla="*/ 0 w 2763520"/>
              <a:gd name="connsiteY2" fmla="*/ 0 h 279400"/>
            </a:gdLst>
            <a:ahLst/>
            <a:cxnLst>
              <a:cxn ang="0">
                <a:pos x="connsiteX0" y="connsiteY0"/>
              </a:cxn>
              <a:cxn ang="0">
                <a:pos x="connsiteX1" y="connsiteY1"/>
              </a:cxn>
              <a:cxn ang="0">
                <a:pos x="connsiteX2" y="connsiteY2"/>
              </a:cxn>
            </a:cxnLst>
            <a:rect l="l" t="t" r="r" b="b"/>
            <a:pathLst>
              <a:path w="2763520" h="279400">
                <a:moveTo>
                  <a:pt x="2763520" y="0"/>
                </a:moveTo>
                <a:cubicBezTo>
                  <a:pt x="2417233" y="139700"/>
                  <a:pt x="2070947" y="279400"/>
                  <a:pt x="1610360" y="279400"/>
                </a:cubicBezTo>
                <a:cubicBezTo>
                  <a:pt x="1149773" y="279400"/>
                  <a:pt x="574886" y="139700"/>
                  <a:pt x="0" y="0"/>
                </a:cubicBezTo>
              </a:path>
            </a:pathLst>
          </a:custGeom>
          <a:ln w="12700">
            <a:solidFill>
              <a:schemeClr val="bg1">
                <a:lumMod val="65000"/>
              </a:schemeClr>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Title 3"/>
          <p:cNvSpPr txBox="1">
            <a:spLocks/>
          </p:cNvSpPr>
          <p:nvPr>
            <p:custDataLst>
              <p:tags r:id="rId4"/>
            </p:custDataLst>
          </p:nvPr>
        </p:nvSpPr>
        <p:spPr>
          <a:xfrm>
            <a:off x="4836160" y="7543800"/>
            <a:ext cx="1945640" cy="1530262"/>
          </a:xfrm>
          <a:prstGeom prst="rect">
            <a:avLst/>
          </a:prstGeom>
          <a:ln w="12700">
            <a:solidFill>
              <a:schemeClr val="bg1">
                <a:lumMod val="65000"/>
              </a:schemeClr>
            </a:solidFill>
            <a:prstDash val="dash"/>
          </a:ln>
        </p:spPr>
        <p:txBody>
          <a:bodyPr vert="horz" lIns="91440" tIns="45720" rIns="91440" bIns="45720" rtlCol="0" anchor="ctr">
            <a:noAutofit/>
          </a:bodyPr>
          <a:lstStyle/>
          <a:p>
            <a:pPr lvl="0" defTabSz="914400">
              <a:spcBef>
                <a:spcPct val="0"/>
              </a:spcBef>
            </a:pPr>
            <a:r>
              <a:rPr kumimoji="0" lang="fr-FR" sz="12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Tous</a:t>
            </a:r>
            <a:r>
              <a:rPr kumimoji="0" lang="fr-FR" sz="1200" b="0" i="0" u="none" strike="noStrike" kern="1200" cap="none" spc="0" normalizeH="0" noProof="0" dirty="0" smtClean="0">
                <a:ln>
                  <a:noFill/>
                </a:ln>
                <a:solidFill>
                  <a:schemeClr val="tx1"/>
                </a:solidFill>
                <a:effectLst/>
                <a:uLnTx/>
                <a:uFillTx/>
                <a:latin typeface="Calibri" panose="020F0502020204030204" pitchFamily="34" charset="0"/>
                <a:ea typeface="+mj-ea"/>
                <a:cs typeface="Calibri" panose="020F0502020204030204" pitchFamily="34" charset="0"/>
              </a:rPr>
              <a:t> les</a:t>
            </a:r>
            <a:r>
              <a:rPr kumimoji="0" lang="fr-FR" sz="12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 végétaux et animaux meurent parfois de façon naturelle (vieillesse ou maladie).</a:t>
            </a:r>
            <a:r>
              <a:rPr kumimoji="0" lang="fr-FR" sz="1200" b="0" i="0" u="none" strike="noStrike" kern="1200" cap="none" spc="0" normalizeH="0" noProof="0" dirty="0" smtClean="0">
                <a:ln>
                  <a:noFill/>
                </a:ln>
                <a:solidFill>
                  <a:schemeClr val="tx1"/>
                </a:solidFill>
                <a:effectLst/>
                <a:uLnTx/>
                <a:uFillTx/>
                <a:latin typeface="Calibri" panose="020F0502020204030204" pitchFamily="34" charset="0"/>
                <a:ea typeface="+mj-ea"/>
                <a:cs typeface="Calibri" panose="020F0502020204030204" pitchFamily="34" charset="0"/>
              </a:rPr>
              <a:t> C</a:t>
            </a:r>
            <a:r>
              <a:rPr lang="fr-FR" sz="1200" dirty="0" err="1" smtClean="0">
                <a:latin typeface="Calibri" panose="020F0502020204030204" pitchFamily="34" charset="0"/>
                <a:cs typeface="Calibri" panose="020F0502020204030204" pitchFamily="34" charset="0"/>
              </a:rPr>
              <a:t>omme</a:t>
            </a:r>
            <a:r>
              <a:rPr lang="fr-FR" sz="1200" dirty="0" smtClean="0">
                <a:latin typeface="Calibri" panose="020F0502020204030204" pitchFamily="34" charset="0"/>
                <a:cs typeface="Calibri" panose="020F0502020204030204" pitchFamily="34" charset="0"/>
              </a:rPr>
              <a:t> </a:t>
            </a:r>
            <a:r>
              <a:rPr lang="fr-FR" sz="1200" dirty="0" smtClean="0">
                <a:latin typeface="Calibri" panose="020F0502020204030204" pitchFamily="34" charset="0"/>
                <a:cs typeface="Calibri" panose="020F0502020204030204" pitchFamily="34" charset="0"/>
              </a:rPr>
              <a:t>les grands prédateurs, </a:t>
            </a:r>
            <a:r>
              <a:rPr lang="fr-FR" sz="1200" dirty="0" smtClean="0">
                <a:latin typeface="Calibri" panose="020F0502020204030204" pitchFamily="34" charset="0"/>
                <a:cs typeface="Calibri" panose="020F0502020204030204" pitchFamily="34" charset="0"/>
              </a:rPr>
              <a:t>ils </a:t>
            </a:r>
            <a:r>
              <a:rPr kumimoji="0" lang="fr-FR" sz="12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Calibri" panose="020F0502020204030204" pitchFamily="34" charset="0"/>
              </a:rPr>
              <a:t>se font alors « digérer » par les décomposeurs.</a:t>
            </a:r>
            <a:endParaRPr kumimoji="0" lang="fr-FR" sz="12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 xmlns:p14="http://schemas.microsoft.com/office/powerpoint/2010/main" val="1060141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 xmlns:p14="http://schemas.microsoft.com/office/powerpoint/2010/main" val="2837531240"/>
              </p:ext>
            </p:extLst>
          </p:nvPr>
        </p:nvGraphicFramePr>
        <p:xfrm>
          <a:off x="787990" y="2766060"/>
          <a:ext cx="5374794" cy="1630680"/>
        </p:xfrm>
        <a:graphic>
          <a:graphicData uri="http://schemas.openxmlformats.org/drawingml/2006/table">
            <a:tbl>
              <a:tblPr firstRow="1" bandRow="1">
                <a:tableStyleId>{5C22544A-7EE6-4342-B048-85BDC9FD1C3A}</a:tableStyleId>
              </a:tblPr>
              <a:tblGrid>
                <a:gridCol w="1281446">
                  <a:extLst>
                    <a:ext uri="{9D8B030D-6E8A-4147-A177-3AD203B41FA5}">
                      <a16:colId xmlns="" xmlns:a16="http://schemas.microsoft.com/office/drawing/2014/main" val="20000"/>
                    </a:ext>
                  </a:extLst>
                </a:gridCol>
                <a:gridCol w="3085271">
                  <a:extLst>
                    <a:ext uri="{9D8B030D-6E8A-4147-A177-3AD203B41FA5}">
                      <a16:colId xmlns="" xmlns:a16="http://schemas.microsoft.com/office/drawing/2014/main" val="20001"/>
                    </a:ext>
                  </a:extLst>
                </a:gridCol>
                <a:gridCol w="1008077">
                  <a:extLst>
                    <a:ext uri="{9D8B030D-6E8A-4147-A177-3AD203B41FA5}">
                      <a16:colId xmlns="" xmlns:a16="http://schemas.microsoft.com/office/drawing/2014/main" val="20002"/>
                    </a:ext>
                  </a:extLst>
                </a:gridCol>
              </a:tblGrid>
              <a:tr h="370840">
                <a:tc>
                  <a:txBody>
                    <a:bodyPr/>
                    <a:lstStyle/>
                    <a:p>
                      <a:pPr algn="ctr"/>
                      <a:r>
                        <a:rPr lang="fr-FR" sz="1400" baseline="0" dirty="0" smtClean="0">
                          <a:latin typeface="Calibri" panose="020F0502020204030204" pitchFamily="34" charset="0"/>
                          <a:cs typeface="Calibri" panose="020F0502020204030204" pitchFamily="34" charset="0"/>
                        </a:rPr>
                        <a:t>Identification de </a:t>
                      </a:r>
                      <a:r>
                        <a:rPr lang="fr-FR" sz="1400" baseline="0" dirty="0">
                          <a:latin typeface="Calibri" panose="020F0502020204030204" pitchFamily="34" charset="0"/>
                          <a:cs typeface="Calibri" panose="020F0502020204030204" pitchFamily="34" charset="0"/>
                        </a:rPr>
                        <a:t>la fiche</a:t>
                      </a:r>
                      <a:endParaRPr lang="fr-FR" sz="1400" dirty="0">
                        <a:latin typeface="Calibri" panose="020F0502020204030204" pitchFamily="34" charset="0"/>
                        <a:cs typeface="Calibri" panose="020F0502020204030204" pitchFamily="34" charset="0"/>
                      </a:endParaRPr>
                    </a:p>
                  </a:txBody>
                  <a:tcPr anchor="ctr"/>
                </a:tc>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 xmlns:a16="http://schemas.microsoft.com/office/drawing/2014/main" val="10000"/>
                  </a:ext>
                </a:extLst>
              </a:tr>
              <a:tr h="370840">
                <a:tc>
                  <a:txBody>
                    <a:bodyPr/>
                    <a:lstStyle/>
                    <a:p>
                      <a:pPr algn="ctr"/>
                      <a:r>
                        <a:rPr lang="fr-FR" sz="1200" dirty="0">
                          <a:latin typeface="Calibri" panose="020F0502020204030204" pitchFamily="34" charset="0"/>
                          <a:cs typeface="Calibri" panose="020F0502020204030204" pitchFamily="34" charset="0"/>
                        </a:rPr>
                        <a:t>A</a:t>
                      </a:r>
                    </a:p>
                  </a:txBody>
                  <a:tcPr anchor="ctr"/>
                </a:tc>
                <a:tc>
                  <a:txBody>
                    <a:bodyPr/>
                    <a:lstStyle/>
                    <a:p>
                      <a:r>
                        <a:rPr lang="fr-FR" sz="1200" dirty="0">
                          <a:latin typeface="Calibri" panose="020F0502020204030204" pitchFamily="34" charset="0"/>
                          <a:cs typeface="Calibri" panose="020F0502020204030204" pitchFamily="34" charset="0"/>
                        </a:rPr>
                        <a:t>Chaîne alimentaire</a:t>
                      </a:r>
                    </a:p>
                  </a:txBody>
                  <a:tcPr anchor="ctr"/>
                </a:tc>
                <a:tc>
                  <a:txBody>
                    <a:bodyPr/>
                    <a:lstStyle/>
                    <a:p>
                      <a:pPr algn="ctr"/>
                      <a:r>
                        <a:rPr lang="fr-FR" sz="1200" dirty="0">
                          <a:latin typeface="Calibri" panose="020F0502020204030204" pitchFamily="34" charset="0"/>
                          <a:cs typeface="Calibri" panose="020F0502020204030204" pitchFamily="34" charset="0"/>
                        </a:rPr>
                        <a:t>01</a:t>
                      </a:r>
                    </a:p>
                  </a:txBody>
                  <a:tcPr anchor="ctr"/>
                </a:tc>
                <a:extLst>
                  <a:ext uri="{0D108BD9-81ED-4DB2-BD59-A6C34878D82A}">
                    <a16:rowId xmlns="" xmlns:a16="http://schemas.microsoft.com/office/drawing/2014/main" val="10001"/>
                  </a:ext>
                </a:extLst>
              </a:tr>
              <a:tr h="370840">
                <a:tc>
                  <a:txBody>
                    <a:bodyPr/>
                    <a:lstStyle/>
                    <a:p>
                      <a:pPr algn="ctr"/>
                      <a:r>
                        <a:rPr lang="fr-FR" sz="1200" dirty="0">
                          <a:latin typeface="Calibri" panose="020F0502020204030204" pitchFamily="34" charset="0"/>
                          <a:cs typeface="Calibri" panose="020F0502020204030204" pitchFamily="34" charset="0"/>
                        </a:rPr>
                        <a:t>B</a:t>
                      </a:r>
                    </a:p>
                  </a:txBody>
                  <a:tcPr anchor="ctr"/>
                </a:tc>
                <a:tc>
                  <a:txBody>
                    <a:bodyPr/>
                    <a:lstStyle/>
                    <a:p>
                      <a:r>
                        <a:rPr lang="fr-FR" sz="1200" dirty="0">
                          <a:latin typeface="Calibri" panose="020F0502020204030204" pitchFamily="34" charset="0"/>
                          <a:cs typeface="Calibri" panose="020F0502020204030204" pitchFamily="34" charset="0"/>
                        </a:rPr>
                        <a:t>Bilan</a:t>
                      </a:r>
                      <a:r>
                        <a:rPr lang="fr-FR" sz="1200" baseline="0" dirty="0">
                          <a:latin typeface="Calibri" panose="020F0502020204030204" pitchFamily="34" charset="0"/>
                          <a:cs typeface="Calibri" panose="020F0502020204030204" pitchFamily="34" charset="0"/>
                        </a:rPr>
                        <a:t> du </a:t>
                      </a:r>
                      <a:r>
                        <a:rPr lang="fr-FR" sz="1200" baseline="0" dirty="0" err="1">
                          <a:latin typeface="Calibri" panose="020F0502020204030204" pitchFamily="34" charset="0"/>
                          <a:cs typeface="Calibri" panose="020F0502020204030204" pitchFamily="34" charset="0"/>
                        </a:rPr>
                        <a:t>l</a:t>
                      </a:r>
                      <a:r>
                        <a:rPr lang="fr-FR" sz="1200" dirty="0" err="1">
                          <a:latin typeface="Calibri" panose="020F0502020204030204" pitchFamily="34" charset="0"/>
                          <a:cs typeface="Calibri" panose="020F0502020204030204" pitchFamily="34" charset="0"/>
                        </a:rPr>
                        <a:t>ombricompostage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02</a:t>
                      </a:r>
                    </a:p>
                  </a:txBody>
                  <a:tcPr anchor="ctr"/>
                </a:tc>
                <a:extLst>
                  <a:ext uri="{0D108BD9-81ED-4DB2-BD59-A6C34878D82A}">
                    <a16:rowId xmlns="" xmlns:a16="http://schemas.microsoft.com/office/drawing/2014/main" val="10002"/>
                  </a:ext>
                </a:extLst>
              </a:tr>
              <a:tr h="370840">
                <a:tc>
                  <a:txBody>
                    <a:bodyPr/>
                    <a:lstStyle/>
                    <a:p>
                      <a:pPr algn="ctr"/>
                      <a:r>
                        <a:rPr lang="fr-FR" sz="1200" dirty="0">
                          <a:latin typeface="Calibri" panose="020F0502020204030204" pitchFamily="34" charset="0"/>
                          <a:cs typeface="Calibri" panose="020F0502020204030204" pitchFamily="34" charset="0"/>
                        </a:rPr>
                        <a:t>C</a:t>
                      </a:r>
                    </a:p>
                  </a:txBody>
                  <a:tcPr anchor="ctr"/>
                </a:tc>
                <a:tc>
                  <a:txBody>
                    <a:bodyPr/>
                    <a:lstStyle/>
                    <a:p>
                      <a:r>
                        <a:rPr lang="fr-FR" sz="1200" dirty="0">
                          <a:latin typeface="Calibri" panose="020F0502020204030204" pitchFamily="34" charset="0"/>
                          <a:cs typeface="Calibri" panose="020F0502020204030204" pitchFamily="34" charset="0"/>
                        </a:rPr>
                        <a:t>Suivi du </a:t>
                      </a:r>
                      <a:r>
                        <a:rPr lang="fr-FR" sz="1200" dirty="0" err="1">
                          <a:latin typeface="Calibri" panose="020F0502020204030204" pitchFamily="34" charset="0"/>
                          <a:cs typeface="Calibri" panose="020F0502020204030204" pitchFamily="34" charset="0"/>
                        </a:rPr>
                        <a:t>lombricompostage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03</a:t>
                      </a:r>
                    </a:p>
                  </a:txBody>
                  <a:tcPr anchor="ctr"/>
                </a:tc>
                <a:extLst>
                  <a:ext uri="{0D108BD9-81ED-4DB2-BD59-A6C34878D82A}">
                    <a16:rowId xmlns="" xmlns:a16="http://schemas.microsoft.com/office/drawing/2014/main" val="10003"/>
                  </a:ext>
                </a:extLst>
              </a:tr>
            </a:tbl>
          </a:graphicData>
        </a:graphic>
      </p:graphicFrame>
      <p:sp>
        <p:nvSpPr>
          <p:cNvPr id="3" name="ZoneTexte 2"/>
          <p:cNvSpPr txBox="1"/>
          <p:nvPr>
            <p:custDataLst>
              <p:tags r:id="rId2"/>
            </p:custDataLst>
          </p:nvPr>
        </p:nvSpPr>
        <p:spPr>
          <a:xfrm>
            <a:off x="0" y="1545134"/>
            <a:ext cx="6858000" cy="553998"/>
          </a:xfrm>
          <a:prstGeom prst="rect">
            <a:avLst/>
          </a:prstGeom>
          <a:noFill/>
        </p:spPr>
        <p:txBody>
          <a:bodyPr wrap="square" rtlCol="0">
            <a:spAutoFit/>
          </a:bodyPr>
          <a:lstStyle/>
          <a:p>
            <a:pPr algn="ctr"/>
            <a:r>
              <a:rPr lang="fr-CA" sz="3000" dirty="0">
                <a:latin typeface="Calibri" panose="020F0502020204030204" pitchFamily="34" charset="0"/>
                <a:cs typeface="Calibri" panose="020F0502020204030204" pitchFamily="34" charset="0"/>
              </a:rPr>
              <a:t>Fiches d’activité</a:t>
            </a:r>
          </a:p>
        </p:txBody>
      </p:sp>
      <p:sp>
        <p:nvSpPr>
          <p:cNvPr id="4" name="Espace réservé du numéro de diapositive 2"/>
          <p:cNvSpPr>
            <a:spLocks noGrp="1"/>
          </p:cNvSpPr>
          <p:nvPr>
            <p:ph type="sldNum" sz="quarter" idx="12"/>
            <p:custDataLst>
              <p:tags r:id="rId3"/>
            </p:custDataLst>
          </p:nvPr>
        </p:nvSpPr>
        <p:spPr>
          <a:xfrm>
            <a:off x="5557606" y="8008203"/>
            <a:ext cx="1310026" cy="1135797"/>
          </a:xfrm>
        </p:spPr>
        <p:txBody>
          <a:bodyPr/>
          <a:lstStyle/>
          <a:p>
            <a:fld id="{027FB875-5C85-AB42-9DC5-178568A424B8}" type="slidenum">
              <a:rPr lang="en-US" smtClean="0"/>
              <a:pPr/>
              <a:t>29</a:t>
            </a:fld>
            <a:endParaRPr lang="en-US" dirty="0"/>
          </a:p>
        </p:txBody>
      </p:sp>
    </p:spTree>
    <p:extLst>
      <p:ext uri="{BB962C8B-B14F-4D97-AF65-F5344CB8AC3E}">
        <p14:creationId xmlns="" xmlns:p14="http://schemas.microsoft.com/office/powerpoint/2010/main" val="2093342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1866" y="199332"/>
            <a:ext cx="7101732" cy="1272612"/>
          </a:xfrm>
        </p:spPr>
        <p:txBody>
          <a:bodyPr/>
          <a:lstStyle/>
          <a:p>
            <a:r>
              <a:rPr lang="en-US" sz="3000" dirty="0" err="1">
                <a:latin typeface="Calibri" panose="020F0502020204030204" pitchFamily="34" charset="0"/>
                <a:cs typeface="Calibri" panose="020F0502020204030204" pitchFamily="34" charset="0"/>
              </a:rPr>
              <a:t>Présentation</a:t>
            </a:r>
            <a:r>
              <a:rPr lang="en-US" sz="3000" dirty="0">
                <a:latin typeface="Calibri" panose="020F0502020204030204" pitchFamily="34" charset="0"/>
                <a:cs typeface="Calibri" panose="020F0502020204030204" pitchFamily="34" charset="0"/>
              </a:rPr>
              <a:t> </a:t>
            </a:r>
            <a:r>
              <a:rPr lang="en-US" sz="3000" dirty="0" smtClean="0">
                <a:latin typeface="Calibri" panose="020F0502020204030204" pitchFamily="34" charset="0"/>
                <a:cs typeface="Calibri" panose="020F0502020204030204" pitchFamily="34" charset="0"/>
              </a:rPr>
              <a:t/>
            </a:r>
            <a:br>
              <a:rPr lang="en-US" sz="3000" dirty="0" smtClean="0">
                <a:latin typeface="Calibri" panose="020F0502020204030204" pitchFamily="34" charset="0"/>
                <a:cs typeface="Calibri" panose="020F0502020204030204" pitchFamily="34" charset="0"/>
              </a:rPr>
            </a:br>
            <a:r>
              <a:rPr lang="en-US" sz="3000" dirty="0" smtClean="0">
                <a:latin typeface="Calibri" panose="020F0502020204030204" pitchFamily="34" charset="0"/>
                <a:cs typeface="Calibri" panose="020F0502020204030204" pitchFamily="34" charset="0"/>
              </a:rPr>
              <a:t>de </a:t>
            </a:r>
            <a:r>
              <a:rPr lang="en-US" sz="3000" dirty="0">
                <a:latin typeface="Calibri" panose="020F0502020204030204" pitchFamily="34" charset="0"/>
                <a:cs typeface="Calibri" panose="020F0502020204030204" pitchFamily="34" charset="0"/>
              </a:rPr>
              <a:t>la situation </a:t>
            </a:r>
            <a:r>
              <a:rPr lang="en-US" sz="3000" dirty="0" err="1">
                <a:latin typeface="Calibri" panose="020F0502020204030204" pitchFamily="34" charset="0"/>
                <a:cs typeface="Calibri" panose="020F0502020204030204" pitchFamily="34" charset="0"/>
              </a:rPr>
              <a:t>d’apprentissage</a:t>
            </a:r>
            <a:endParaRPr lang="en-US" sz="3000" dirty="0">
              <a:latin typeface="Calibri" panose="020F0502020204030204" pitchFamily="34" charset="0"/>
              <a:cs typeface="Calibri" panose="020F0502020204030204" pitchFamily="34" charset="0"/>
            </a:endParaRPr>
          </a:p>
        </p:txBody>
      </p:sp>
      <p:sp>
        <p:nvSpPr>
          <p:cNvPr id="5" name="Content Placeholder 4"/>
          <p:cNvSpPr>
            <a:spLocks noGrp="1"/>
          </p:cNvSpPr>
          <p:nvPr>
            <p:ph sz="half" idx="1"/>
            <p:custDataLst>
              <p:tags r:id="rId2"/>
            </p:custDataLst>
          </p:nvPr>
        </p:nvSpPr>
        <p:spPr>
          <a:xfrm>
            <a:off x="0" y="1799604"/>
            <a:ext cx="4632960" cy="7176756"/>
          </a:xfrm>
        </p:spPr>
        <p:txBody>
          <a:bodyPr>
            <a:noAutofit/>
          </a:bodyPr>
          <a:lstStyle/>
          <a:p>
            <a:pPr marL="0" indent="0">
              <a:lnSpc>
                <a:spcPct val="110000"/>
              </a:lnSpc>
              <a:spcBef>
                <a:spcPts val="600"/>
              </a:spcBef>
              <a:buNone/>
            </a:pPr>
            <a:r>
              <a:rPr lang="en-US" sz="1600" b="1" dirty="0">
                <a:latin typeface="+mn-lt"/>
                <a:cs typeface="Calibri" panose="020F0502020204030204" pitchFamily="34" charset="0"/>
              </a:rPr>
              <a:t>Intention </a:t>
            </a:r>
            <a:r>
              <a:rPr lang="en-US" sz="1600" b="1" dirty="0" err="1">
                <a:latin typeface="+mn-lt"/>
                <a:cs typeface="Calibri" panose="020F0502020204030204" pitchFamily="34" charset="0"/>
              </a:rPr>
              <a:t>pédagogique</a:t>
            </a:r>
            <a:endParaRPr lang="en-US" sz="1600" b="1" dirty="0">
              <a:latin typeface="+mn-lt"/>
              <a:cs typeface="Calibri" panose="020F0502020204030204" pitchFamily="34" charset="0"/>
            </a:endParaRPr>
          </a:p>
          <a:p>
            <a:pPr marL="0" indent="0">
              <a:lnSpc>
                <a:spcPct val="110000"/>
              </a:lnSpc>
              <a:spcBef>
                <a:spcPts val="600"/>
              </a:spcBef>
              <a:buNone/>
            </a:pPr>
            <a:r>
              <a:rPr lang="en-US" sz="1200" dirty="0" err="1">
                <a:latin typeface="+mn-lt"/>
                <a:cs typeface="Calibri" panose="020F0502020204030204" pitchFamily="34" charset="0"/>
              </a:rPr>
              <a:t>Considérer</a:t>
            </a:r>
            <a:r>
              <a:rPr lang="en-US" sz="1200" dirty="0">
                <a:latin typeface="+mn-lt"/>
                <a:cs typeface="Calibri" panose="020F0502020204030204" pitchFamily="34" charset="0"/>
              </a:rPr>
              <a:t> </a:t>
            </a:r>
            <a:r>
              <a:rPr lang="en-US" sz="1200" dirty="0" err="1">
                <a:latin typeface="+mn-lt"/>
                <a:cs typeface="Calibri" panose="020F0502020204030204" pitchFamily="34" charset="0"/>
              </a:rPr>
              <a:t>tous</a:t>
            </a:r>
            <a:r>
              <a:rPr lang="en-US" sz="1200" dirty="0">
                <a:latin typeface="+mn-lt"/>
                <a:cs typeface="Calibri" panose="020F0502020204030204" pitchFamily="34" charset="0"/>
              </a:rPr>
              <a:t> les </a:t>
            </a:r>
            <a:r>
              <a:rPr lang="en-US" sz="1200" dirty="0" err="1">
                <a:latin typeface="+mn-lt"/>
                <a:cs typeface="Calibri" panose="020F0502020204030204" pitchFamily="34" charset="0"/>
              </a:rPr>
              <a:t>écosystèmes</a:t>
            </a:r>
            <a:r>
              <a:rPr lang="en-US" sz="1200" dirty="0">
                <a:latin typeface="+mn-lt"/>
                <a:cs typeface="Calibri" panose="020F0502020204030204" pitchFamily="34" charset="0"/>
              </a:rPr>
              <a:t> (des micro-</a:t>
            </a:r>
            <a:r>
              <a:rPr lang="en-US" sz="1200" dirty="0" err="1">
                <a:latin typeface="+mn-lt"/>
                <a:cs typeface="Calibri" panose="020F0502020204030204" pitchFamily="34" charset="0"/>
              </a:rPr>
              <a:t>organismes</a:t>
            </a:r>
            <a:r>
              <a:rPr lang="en-US" sz="1200" dirty="0">
                <a:latin typeface="+mn-lt"/>
                <a:cs typeface="Calibri" panose="020F0502020204030204" pitchFamily="34" charset="0"/>
              </a:rPr>
              <a:t> aux plus grands </a:t>
            </a:r>
            <a:r>
              <a:rPr lang="en-US" sz="1200" dirty="0" err="1">
                <a:latin typeface="+mn-lt"/>
                <a:cs typeface="Calibri" panose="020F0502020204030204" pitchFamily="34" charset="0"/>
              </a:rPr>
              <a:t>prédateurs</a:t>
            </a:r>
            <a:r>
              <a:rPr lang="en-US" sz="1200" dirty="0">
                <a:latin typeface="+mn-lt"/>
                <a:cs typeface="Calibri" panose="020F0502020204030204" pitchFamily="34" charset="0"/>
              </a:rPr>
              <a:t>) </a:t>
            </a:r>
            <a:r>
              <a:rPr lang="en-US" sz="1200" dirty="0" err="1">
                <a:latin typeface="+mn-lt"/>
                <a:cs typeface="Calibri" panose="020F0502020204030204" pitchFamily="34" charset="0"/>
              </a:rPr>
              <a:t>comme</a:t>
            </a:r>
            <a:r>
              <a:rPr lang="en-US" sz="1200" dirty="0">
                <a:latin typeface="+mn-lt"/>
                <a:cs typeface="Calibri" panose="020F0502020204030204" pitchFamily="34" charset="0"/>
              </a:rPr>
              <a:t> </a:t>
            </a:r>
            <a:r>
              <a:rPr lang="en-US" sz="1200" dirty="0" err="1">
                <a:latin typeface="+mn-lt"/>
                <a:cs typeface="Calibri" panose="020F0502020204030204" pitchFamily="34" charset="0"/>
              </a:rPr>
              <a:t>essentiels</a:t>
            </a:r>
            <a:r>
              <a:rPr lang="en-US" sz="1200" dirty="0">
                <a:latin typeface="+mn-lt"/>
                <a:cs typeface="Calibri" panose="020F0502020204030204" pitchFamily="34" charset="0"/>
              </a:rPr>
              <a:t> à la vie de </a:t>
            </a:r>
            <a:r>
              <a:rPr lang="en-US" sz="1200" dirty="0" err="1">
                <a:latin typeface="+mn-lt"/>
                <a:cs typeface="Calibri" panose="020F0502020204030204" pitchFamily="34" charset="0"/>
              </a:rPr>
              <a:t>tous</a:t>
            </a:r>
            <a:r>
              <a:rPr lang="en-US" sz="1200" dirty="0">
                <a:latin typeface="+mn-lt"/>
                <a:cs typeface="Calibri" panose="020F0502020204030204" pitchFamily="34" charset="0"/>
              </a:rPr>
              <a:t> les </a:t>
            </a:r>
            <a:r>
              <a:rPr lang="en-US" sz="1200" dirty="0" err="1">
                <a:latin typeface="+mn-lt"/>
                <a:cs typeface="Calibri" panose="020F0502020204030204" pitchFamily="34" charset="0"/>
              </a:rPr>
              <a:t>êtres</a:t>
            </a:r>
            <a:r>
              <a:rPr lang="en-US" sz="1200" dirty="0">
                <a:latin typeface="+mn-lt"/>
                <a:cs typeface="Calibri" panose="020F0502020204030204" pitchFamily="34" charset="0"/>
              </a:rPr>
              <a:t> </a:t>
            </a:r>
            <a:r>
              <a:rPr lang="en-US" sz="1200" dirty="0" err="1">
                <a:latin typeface="+mn-lt"/>
                <a:cs typeface="Calibri" panose="020F0502020204030204" pitchFamily="34" charset="0"/>
              </a:rPr>
              <a:t>vivants</a:t>
            </a:r>
            <a:r>
              <a:rPr lang="en-US" sz="1200" dirty="0" smtClean="0">
                <a:latin typeface="+mn-lt"/>
                <a:cs typeface="Calibri" panose="020F0502020204030204" pitchFamily="34" charset="0"/>
              </a:rPr>
              <a:t>.</a:t>
            </a:r>
          </a:p>
          <a:p>
            <a:pPr marL="0" indent="0">
              <a:lnSpc>
                <a:spcPct val="110000"/>
              </a:lnSpc>
              <a:spcBef>
                <a:spcPts val="600"/>
              </a:spcBef>
              <a:buNone/>
            </a:pPr>
            <a:endParaRPr lang="en-US" sz="1200" dirty="0">
              <a:latin typeface="+mn-lt"/>
              <a:cs typeface="Calibri" panose="020F0502020204030204" pitchFamily="34" charset="0"/>
            </a:endParaRPr>
          </a:p>
          <a:p>
            <a:pPr marL="0" indent="0">
              <a:lnSpc>
                <a:spcPct val="110000"/>
              </a:lnSpc>
              <a:spcBef>
                <a:spcPts val="600"/>
              </a:spcBef>
              <a:buNone/>
            </a:pPr>
            <a:r>
              <a:rPr lang="en-US" sz="1600" b="1" dirty="0" err="1" smtClean="0">
                <a:latin typeface="+mn-lt"/>
                <a:cs typeface="Calibri" panose="020F0502020204030204" pitchFamily="34" charset="0"/>
              </a:rPr>
              <a:t>Objectifs</a:t>
            </a:r>
            <a:endParaRPr lang="en-US" sz="1600" b="1" dirty="0">
              <a:latin typeface="+mn-lt"/>
              <a:cs typeface="Calibri" panose="020F0502020204030204" pitchFamily="34" charset="0"/>
            </a:endParaRPr>
          </a:p>
          <a:p>
            <a:pPr marL="252000" indent="-252000">
              <a:lnSpc>
                <a:spcPct val="110000"/>
              </a:lnSpc>
              <a:spcBef>
                <a:spcPts val="600"/>
              </a:spcBef>
              <a:buFont typeface="Arial" pitchFamily="34" charset="0"/>
              <a:buChar char="•"/>
            </a:pPr>
            <a:r>
              <a:rPr lang="fr-CA" sz="1200" dirty="0">
                <a:latin typeface="+mn-lt"/>
                <a:cs typeface="Calibri" panose="020F0502020204030204" pitchFamily="34" charset="0"/>
              </a:rPr>
              <a:t>Étudier des décomposeurs (des vers à compost).</a:t>
            </a:r>
          </a:p>
          <a:p>
            <a:pPr marL="252000" indent="-252000">
              <a:lnSpc>
                <a:spcPct val="110000"/>
              </a:lnSpc>
              <a:spcBef>
                <a:spcPts val="600"/>
              </a:spcBef>
              <a:buFont typeface="Arial" pitchFamily="34" charset="0"/>
              <a:buChar char="•"/>
            </a:pPr>
            <a:r>
              <a:rPr lang="fr-CA" sz="1200" dirty="0" smtClean="0">
                <a:latin typeface="+mn-lt"/>
                <a:cs typeface="Calibri" panose="020F0502020204030204" pitchFamily="34" charset="0"/>
              </a:rPr>
              <a:t>Réduire la quantité de déchets produits par la classe et par l’école.</a:t>
            </a:r>
          </a:p>
          <a:p>
            <a:pPr marL="252000" indent="-252000">
              <a:lnSpc>
                <a:spcPct val="110000"/>
              </a:lnSpc>
              <a:spcBef>
                <a:spcPts val="600"/>
              </a:spcBef>
              <a:buFont typeface="Arial" pitchFamily="34" charset="0"/>
              <a:buChar char="•"/>
            </a:pPr>
            <a:endParaRPr lang="en-US" sz="1200" dirty="0">
              <a:latin typeface="+mn-lt"/>
              <a:cs typeface="Calibri" panose="020F0502020204030204" pitchFamily="34" charset="0"/>
            </a:endParaRPr>
          </a:p>
          <a:p>
            <a:pPr marL="0" indent="0">
              <a:lnSpc>
                <a:spcPct val="110000"/>
              </a:lnSpc>
              <a:spcBef>
                <a:spcPts val="600"/>
              </a:spcBef>
              <a:buNone/>
            </a:pPr>
            <a:r>
              <a:rPr lang="en-US" sz="1600" b="1" dirty="0" err="1" smtClean="0">
                <a:latin typeface="+mn-lt"/>
                <a:cs typeface="Calibri" panose="020F0502020204030204" pitchFamily="34" charset="0"/>
              </a:rPr>
              <a:t>Références</a:t>
            </a:r>
            <a:r>
              <a:rPr lang="en-US" sz="1600" b="1" dirty="0" smtClean="0">
                <a:latin typeface="+mn-lt"/>
                <a:cs typeface="Calibri" panose="020F0502020204030204" pitchFamily="34" charset="0"/>
              </a:rPr>
              <a:t> à la PDA Science </a:t>
            </a:r>
            <a:r>
              <a:rPr lang="en-US" sz="1400" b="1" dirty="0" smtClean="0">
                <a:latin typeface="+mn-lt"/>
                <a:cs typeface="Calibri" panose="020F0502020204030204" pitchFamily="34" charset="0"/>
              </a:rPr>
              <a:t>(u</a:t>
            </a:r>
            <a:r>
              <a:rPr lang="fr-CA" sz="1400" b="1" dirty="0" err="1" smtClean="0">
                <a:latin typeface="+mn-lt"/>
                <a:cs typeface="Calibri" panose="020F0502020204030204" pitchFamily="34" charset="0"/>
              </a:rPr>
              <a:t>nivers</a:t>
            </a:r>
            <a:r>
              <a:rPr lang="fr-CA" sz="1400" b="1" dirty="0" smtClean="0">
                <a:latin typeface="+mn-lt"/>
                <a:cs typeface="Calibri" panose="020F0502020204030204" pitchFamily="34" charset="0"/>
              </a:rPr>
              <a:t> vivant)</a:t>
            </a:r>
            <a:endParaRPr lang="fr-CA" sz="1400" b="1" dirty="0">
              <a:latin typeface="+mn-lt"/>
              <a:cs typeface="Calibri" panose="020F0502020204030204" pitchFamily="34" charset="0"/>
            </a:endParaRPr>
          </a:p>
          <a:p>
            <a:pPr marL="457200" lvl="1">
              <a:buNone/>
            </a:pPr>
            <a:r>
              <a:rPr lang="fr-CA" sz="1200" b="1" dirty="0" smtClean="0">
                <a:latin typeface="+mn-lt"/>
              </a:rPr>
              <a:t>	</a:t>
            </a:r>
            <a:r>
              <a:rPr lang="fr-CA" sz="1200" dirty="0" smtClean="0">
                <a:latin typeface="+mn-lt"/>
              </a:rPr>
              <a:t>MATIÈRE</a:t>
            </a:r>
            <a:endParaRPr lang="fr-FR" sz="1200" dirty="0" smtClean="0">
              <a:latin typeface="+mn-lt"/>
            </a:endParaRPr>
          </a:p>
          <a:p>
            <a:pPr marL="457200" lvl="1">
              <a:buNone/>
            </a:pPr>
            <a:r>
              <a:rPr lang="fr-CA" sz="1200" dirty="0" smtClean="0">
                <a:latin typeface="+mn-lt"/>
              </a:rPr>
              <a:t>Décrire les caractéristiques de différents règnes</a:t>
            </a:r>
            <a:endParaRPr lang="fr-FR" sz="1200" dirty="0" smtClean="0">
              <a:latin typeface="+mn-lt"/>
            </a:endParaRPr>
          </a:p>
          <a:p>
            <a:pPr marL="341313" lvl="3">
              <a:buNone/>
            </a:pPr>
            <a:r>
              <a:rPr lang="fr-CA" sz="1200" dirty="0" smtClean="0">
                <a:latin typeface="+mn-lt"/>
              </a:rPr>
              <a:t>Classer des êtres vivants selon leur règne</a:t>
            </a:r>
            <a:endParaRPr lang="fr-FR" sz="1200" dirty="0" smtClean="0">
              <a:latin typeface="+mn-lt"/>
            </a:endParaRPr>
          </a:p>
          <a:p>
            <a:pPr marL="457200" lvl="1">
              <a:buNone/>
            </a:pPr>
            <a:r>
              <a:rPr lang="fr-CA" sz="1200" dirty="0" smtClean="0">
                <a:latin typeface="+mn-lt"/>
              </a:rPr>
              <a:t>	ÉNERGIE</a:t>
            </a:r>
            <a:endParaRPr lang="fr-FR" sz="1200" dirty="0" smtClean="0">
              <a:latin typeface="+mn-lt"/>
            </a:endParaRPr>
          </a:p>
          <a:p>
            <a:pPr marL="341313" lvl="3">
              <a:buNone/>
            </a:pPr>
            <a:r>
              <a:rPr lang="fr-CA" sz="1200" dirty="0" smtClean="0">
                <a:latin typeface="+mn-lt"/>
              </a:rPr>
              <a:t>Illustrer une chaîne alimentaire simple</a:t>
            </a:r>
            <a:endParaRPr lang="fr-FR" sz="1200" dirty="0" smtClean="0">
              <a:latin typeface="+mn-lt"/>
            </a:endParaRPr>
          </a:p>
          <a:p>
            <a:pPr marL="341313" lvl="3">
              <a:buNone/>
            </a:pPr>
            <a:r>
              <a:rPr lang="fr-CA" sz="1200" dirty="0" err="1" smtClean="0">
                <a:latin typeface="+mn-lt"/>
              </a:rPr>
              <a:t>lllustrer</a:t>
            </a:r>
            <a:r>
              <a:rPr lang="fr-CA" sz="1200" dirty="0" smtClean="0">
                <a:latin typeface="+mn-lt"/>
              </a:rPr>
              <a:t> une pyramide alimentaire</a:t>
            </a:r>
            <a:endParaRPr lang="fr-FR" sz="1200" dirty="0" smtClean="0">
              <a:latin typeface="+mn-lt"/>
            </a:endParaRPr>
          </a:p>
          <a:p>
            <a:pPr marL="341313" lvl="3">
              <a:buNone/>
            </a:pPr>
            <a:r>
              <a:rPr lang="fr-CA" sz="1200" dirty="0" smtClean="0">
                <a:latin typeface="+mn-lt"/>
              </a:rPr>
              <a:t>	SYSTÈMES ET INTERACTIONS</a:t>
            </a:r>
            <a:endParaRPr lang="fr-FR" sz="1200" dirty="0" smtClean="0">
              <a:latin typeface="+mn-lt"/>
            </a:endParaRPr>
          </a:p>
          <a:p>
            <a:pPr marL="0" lvl="3" indent="0">
              <a:buNone/>
            </a:pPr>
            <a:r>
              <a:rPr lang="fr-FR" sz="1200" dirty="0" smtClean="0">
                <a:latin typeface="+mn-lt"/>
              </a:rPr>
              <a:t>Décrire des impacts des activités  humaines</a:t>
            </a:r>
          </a:p>
          <a:p>
            <a:pPr marL="0" lvl="3" indent="0">
              <a:buNone/>
              <a:tabLst>
                <a:tab pos="0" algn="l"/>
              </a:tabLst>
            </a:pPr>
            <a:r>
              <a:rPr lang="fr-FR" sz="1200" dirty="0" smtClean="0">
                <a:latin typeface="+mn-lt"/>
              </a:rPr>
              <a:t>Expliquer des concepts scientifiques et technologiques associés au recyclage et au compostage</a:t>
            </a:r>
          </a:p>
          <a:p>
            <a:pPr marL="341313" lvl="3">
              <a:buNone/>
            </a:pPr>
            <a:r>
              <a:rPr lang="fr-FR" sz="1200" dirty="0" smtClean="0">
                <a:latin typeface="+mn-lt"/>
              </a:rPr>
              <a:t>	TECHNIQUES ET INSTRUMENTATION </a:t>
            </a:r>
          </a:p>
          <a:p>
            <a:pPr marL="341313" lvl="3">
              <a:buNone/>
            </a:pPr>
            <a:r>
              <a:rPr lang="fr-FR" sz="1200" dirty="0" smtClean="0">
                <a:latin typeface="+mn-lt"/>
              </a:rPr>
              <a:t>Utiliser adéquatement des instruments de mesure</a:t>
            </a:r>
          </a:p>
          <a:p>
            <a:pPr marL="341313" lvl="3">
              <a:buNone/>
            </a:pPr>
            <a:r>
              <a:rPr lang="fr-FR" sz="1200" dirty="0" smtClean="0">
                <a:latin typeface="+mn-lt"/>
              </a:rPr>
              <a:t>Concevoir et fabriquer des environnements</a:t>
            </a:r>
          </a:p>
          <a:p>
            <a:pPr marL="341313" lvl="3">
              <a:buNone/>
            </a:pPr>
            <a:r>
              <a:rPr lang="fr-FR" sz="1200" dirty="0" smtClean="0">
                <a:latin typeface="+mn-lt"/>
              </a:rPr>
              <a:t>	LANGAGE APPROPRIÉ</a:t>
            </a:r>
          </a:p>
          <a:p>
            <a:pPr marL="0" lvl="3" indent="0">
              <a:buNone/>
            </a:pPr>
            <a:r>
              <a:rPr lang="fr-FR" sz="1200" dirty="0" smtClean="0">
                <a:latin typeface="+mn-lt"/>
              </a:rPr>
              <a:t>Utiliser adéquatement la terminologie associée à l’univers vivant</a:t>
            </a:r>
          </a:p>
          <a:p>
            <a:pPr marL="0" lvl="3" indent="0">
              <a:buNone/>
            </a:pPr>
            <a:r>
              <a:rPr lang="fr-FR" sz="1200" dirty="0" smtClean="0">
                <a:latin typeface="+mn-lt"/>
              </a:rPr>
              <a:t>Communiquer à l’aide des modes de représentation adéquats dans le respect des règles et des conventions propres à la science et à la technologie</a:t>
            </a:r>
            <a:endParaRPr lang="en-US" sz="1200" dirty="0">
              <a:latin typeface="+mn-lt"/>
              <a:cs typeface="Calibri" panose="020F0502020204030204" pitchFamily="34" charset="0"/>
            </a:endParaRPr>
          </a:p>
        </p:txBody>
      </p:sp>
      <p:sp>
        <p:nvSpPr>
          <p:cNvPr id="8" name="Content Placeholder 4"/>
          <p:cNvSpPr txBox="1">
            <a:spLocks/>
          </p:cNvSpPr>
          <p:nvPr>
            <p:custDataLst>
              <p:tags r:id="rId3"/>
            </p:custDataLst>
          </p:nvPr>
        </p:nvSpPr>
        <p:spPr>
          <a:xfrm>
            <a:off x="3219450" y="1197411"/>
            <a:ext cx="3402330" cy="4146114"/>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10"/>
              </a:buBlip>
              <a:defRPr sz="22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11"/>
              </a:buBlip>
              <a:defRPr sz="20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12"/>
              </a:buBlip>
              <a:defRPr sz="18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12"/>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12"/>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10"/>
              </a:buBlip>
              <a:defRPr lang="en-US" sz="1800" kern="1200">
                <a:solidFill>
                  <a:schemeClr val="tx1"/>
                </a:solidFill>
                <a:latin typeface="+mn-lt"/>
                <a:ea typeface="+mn-ea"/>
                <a:cs typeface="+mn-cs"/>
              </a:defRPr>
            </a:lvl6pPr>
            <a:lvl7pPr marL="2290763" indent="-344488" algn="l" defTabSz="914400" rtl="0" eaLnBrk="1" latinLnBrk="0" hangingPunct="1">
              <a:spcBef>
                <a:spcPct val="20000"/>
              </a:spcBef>
              <a:buSzPct val="90000"/>
              <a:buFontTx/>
              <a:buBlip>
                <a:blip r:embed="rId12"/>
              </a:buBlip>
              <a:defRPr lang="en-US" sz="1800" kern="1200">
                <a:solidFill>
                  <a:schemeClr val="tx1"/>
                </a:solidFill>
                <a:latin typeface="+mn-lt"/>
                <a:ea typeface="+mn-ea"/>
                <a:cs typeface="+mn-cs"/>
              </a:defRPr>
            </a:lvl7pPr>
            <a:lvl8pPr marL="2290763" indent="-344488" algn="l" defTabSz="914400" rtl="0" eaLnBrk="1" latinLnBrk="0" hangingPunct="1">
              <a:spcBef>
                <a:spcPct val="20000"/>
              </a:spcBef>
              <a:buSzPct val="90000"/>
              <a:buFontTx/>
              <a:buBlip>
                <a:blip r:embed="rId10"/>
              </a:buBlip>
              <a:defRPr lang="en-US" sz="1800" kern="1200">
                <a:solidFill>
                  <a:schemeClr val="tx1"/>
                </a:solidFill>
                <a:latin typeface="+mn-lt"/>
                <a:ea typeface="+mn-ea"/>
                <a:cs typeface="+mn-cs"/>
              </a:defRPr>
            </a:lvl8pPr>
            <a:lvl9pPr marL="2290763" indent="-344488" algn="l" defTabSz="914400" rtl="0" eaLnBrk="1" latinLnBrk="0" hangingPunct="1">
              <a:spcBef>
                <a:spcPct val="20000"/>
              </a:spcBef>
              <a:buSzPct val="90000"/>
              <a:buFontTx/>
              <a:buBlip>
                <a:blip r:embed="rId11"/>
              </a:buBlip>
              <a:defRPr lang="en-US" sz="1800" kern="1200">
                <a:solidFill>
                  <a:schemeClr val="tx1"/>
                </a:solidFill>
                <a:latin typeface="+mn-lt"/>
                <a:ea typeface="+mn-ea"/>
                <a:cs typeface="+mn-cs"/>
              </a:defRPr>
            </a:lvl9pPr>
          </a:lstStyle>
          <a:p>
            <a:pPr marL="0" indent="0" algn="just">
              <a:lnSpc>
                <a:spcPct val="120000"/>
              </a:lnSpc>
              <a:spcBef>
                <a:spcPts val="0"/>
              </a:spcBef>
              <a:buNone/>
            </a:pPr>
            <a:endParaRPr lang="en-US" sz="1500" i="1" dirty="0">
              <a:latin typeface="Times New Roman" pitchFamily="18" charset="0"/>
            </a:endParaRPr>
          </a:p>
        </p:txBody>
      </p:sp>
      <p:graphicFrame>
        <p:nvGraphicFramePr>
          <p:cNvPr id="11" name="Tableau 10"/>
          <p:cNvGraphicFramePr>
            <a:graphicFrameLocks noGrp="1"/>
          </p:cNvGraphicFramePr>
          <p:nvPr>
            <p:custDataLst>
              <p:tags r:id="rId4"/>
            </p:custDataLst>
            <p:extLst>
              <p:ext uri="{D42A27DB-BD31-4B8C-83A1-F6EECF244321}">
                <p14:modId xmlns="" xmlns:p14="http://schemas.microsoft.com/office/powerpoint/2010/main" val="3174418422"/>
              </p:ext>
            </p:extLst>
          </p:nvPr>
        </p:nvGraphicFramePr>
        <p:xfrm>
          <a:off x="4632960" y="1775460"/>
          <a:ext cx="2131035" cy="3048000"/>
        </p:xfrm>
        <a:graphic>
          <a:graphicData uri="http://schemas.openxmlformats.org/drawingml/2006/table">
            <a:tbl>
              <a:tblPr firstRow="1" bandRow="1">
                <a:tableStyleId>{5C22544A-7EE6-4342-B048-85BDC9FD1C3A}</a:tableStyleId>
              </a:tblPr>
              <a:tblGrid>
                <a:gridCol w="2131035">
                  <a:extLst>
                    <a:ext uri="{9D8B030D-6E8A-4147-A177-3AD203B41FA5}">
                      <a16:colId xmlns="" xmlns:a16="http://schemas.microsoft.com/office/drawing/2014/main" val="20000"/>
                    </a:ext>
                  </a:extLst>
                </a:gridCol>
              </a:tblGrid>
              <a:tr h="188413">
                <a:tc>
                  <a:txBody>
                    <a:bodyPr/>
                    <a:lstStyle/>
                    <a:p>
                      <a:pPr algn="ctr"/>
                      <a:r>
                        <a:rPr lang="fr-FR" sz="1600" b="1" i="0" dirty="0">
                          <a:latin typeface="Calibri" panose="020F0502020204030204" pitchFamily="34" charset="0"/>
                          <a:cs typeface="Calibri" panose="020F0502020204030204" pitchFamily="34" charset="0"/>
                        </a:rPr>
                        <a:t>Compétences disciplinaires</a:t>
                      </a:r>
                    </a:p>
                  </a:txBody>
                  <a:tcPr/>
                </a:tc>
                <a:extLst>
                  <a:ext uri="{0D108BD9-81ED-4DB2-BD59-A6C34878D82A}">
                    <a16:rowId xmlns="" xmlns:a16="http://schemas.microsoft.com/office/drawing/2014/main" val="10000"/>
                  </a:ext>
                </a:extLst>
              </a:tr>
              <a:tr h="251218">
                <a:tc>
                  <a:txBody>
                    <a:bodyPr/>
                    <a:lstStyle/>
                    <a:p>
                      <a:pPr algn="l"/>
                      <a:r>
                        <a:rPr lang="fr-FR" sz="1200" b="1" dirty="0">
                          <a:latin typeface="Calibri" panose="020F0502020204030204" pitchFamily="34" charset="0"/>
                          <a:cs typeface="Calibri" panose="020F0502020204030204" pitchFamily="34" charset="0"/>
                        </a:rPr>
                        <a:t>Compétence</a:t>
                      </a:r>
                      <a:r>
                        <a:rPr lang="fr-FR" sz="1200" b="1" baseline="0" dirty="0">
                          <a:latin typeface="Calibri" panose="020F0502020204030204" pitchFamily="34" charset="0"/>
                          <a:cs typeface="Calibri" panose="020F0502020204030204" pitchFamily="34" charset="0"/>
                        </a:rPr>
                        <a:t> 1 : </a:t>
                      </a:r>
                      <a:r>
                        <a:rPr lang="fr-FR" sz="1200" baseline="0" dirty="0">
                          <a:latin typeface="Calibri" panose="020F0502020204030204" pitchFamily="34" charset="0"/>
                          <a:cs typeface="Calibri" panose="020F0502020204030204" pitchFamily="34" charset="0"/>
                        </a:rPr>
                        <a:t>Proposer des explications ou des solutions à des problèmes d’ordre scientifique ou technologique</a:t>
                      </a:r>
                      <a:r>
                        <a:rPr lang="fr-CA" sz="1200" b="1" kern="1200" baseline="0" dirty="0">
                          <a:solidFill>
                            <a:schemeClr val="dk1"/>
                          </a:solidFill>
                          <a:latin typeface="Calibri" panose="020F0502020204030204" pitchFamily="34" charset="0"/>
                          <a:ea typeface="+mn-ea"/>
                          <a:cs typeface="Calibri" panose="020F0502020204030204" pitchFamily="34" charset="0"/>
                        </a:rPr>
                        <a:t> .</a:t>
                      </a:r>
                    </a:p>
                    <a:p>
                      <a:pPr algn="l"/>
                      <a:endParaRPr lang="fr-CA" sz="1200" b="1" kern="1200" baseline="0" dirty="0">
                        <a:solidFill>
                          <a:schemeClr val="dk1"/>
                        </a:solidFill>
                        <a:latin typeface="Calibri" panose="020F0502020204030204" pitchFamily="34" charset="0"/>
                        <a:ea typeface="+mn-ea"/>
                        <a:cs typeface="Calibri" panose="020F0502020204030204" pitchFamily="34" charset="0"/>
                      </a:endParaRPr>
                    </a:p>
                    <a:p>
                      <a:pPr algn="l"/>
                      <a:r>
                        <a:rPr lang="fr-FR" sz="1200" b="1" baseline="0" dirty="0">
                          <a:latin typeface="Calibri" panose="020F0502020204030204" pitchFamily="34" charset="0"/>
                          <a:cs typeface="Calibri" panose="020F0502020204030204" pitchFamily="34" charset="0"/>
                        </a:rPr>
                        <a:t>Compétence 2 : </a:t>
                      </a:r>
                      <a:r>
                        <a:rPr lang="fr-FR" sz="1200" baseline="0" dirty="0">
                          <a:latin typeface="Calibri" panose="020F0502020204030204" pitchFamily="34" charset="0"/>
                          <a:cs typeface="Calibri" panose="020F0502020204030204" pitchFamily="34" charset="0"/>
                        </a:rPr>
                        <a:t>Mettre à profil les outils, objets et procédés de la science et de la technologie.</a:t>
                      </a:r>
                    </a:p>
                    <a:p>
                      <a:pPr algn="l"/>
                      <a:endParaRPr lang="fr-FR" sz="1200" baseline="0" dirty="0">
                        <a:latin typeface="Calibri" panose="020F0502020204030204" pitchFamily="34" charset="0"/>
                        <a:cs typeface="Calibri" panose="020F0502020204030204" pitchFamily="34" charset="0"/>
                      </a:endParaRPr>
                    </a:p>
                    <a:p>
                      <a:pPr algn="l"/>
                      <a:r>
                        <a:rPr lang="fr-FR" sz="1200" baseline="0" dirty="0">
                          <a:latin typeface="Calibri" panose="020F0502020204030204" pitchFamily="34" charset="0"/>
                          <a:cs typeface="Calibri" panose="020F0502020204030204" pitchFamily="34" charset="0"/>
                        </a:rPr>
                        <a:t> </a:t>
                      </a:r>
                      <a:r>
                        <a:rPr lang="fr-FR" sz="1200" b="1" baseline="0" dirty="0">
                          <a:latin typeface="Calibri" panose="020F0502020204030204" pitchFamily="34" charset="0"/>
                          <a:cs typeface="Calibri" panose="020F0502020204030204" pitchFamily="34" charset="0"/>
                        </a:rPr>
                        <a:t>Compétence 3 : </a:t>
                      </a:r>
                      <a:r>
                        <a:rPr lang="fr-CA" sz="1200" b="0" kern="1200" baseline="0" dirty="0">
                          <a:solidFill>
                            <a:schemeClr val="dk1"/>
                          </a:solidFill>
                          <a:latin typeface="Calibri" panose="020F0502020204030204" pitchFamily="34" charset="0"/>
                          <a:ea typeface="+mn-ea"/>
                          <a:cs typeface="Calibri" panose="020F0502020204030204" pitchFamily="34" charset="0"/>
                        </a:rPr>
                        <a:t>Communiquer à l’aide des langages utilisés en science et en technologie.</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1"/>
                  </a:ext>
                </a:extLst>
              </a:tr>
            </a:tbl>
          </a:graphicData>
        </a:graphic>
      </p:graphicFrame>
      <p:graphicFrame>
        <p:nvGraphicFramePr>
          <p:cNvPr id="9" name="Tableau 8"/>
          <p:cNvGraphicFramePr>
            <a:graphicFrameLocks noGrp="1"/>
          </p:cNvGraphicFramePr>
          <p:nvPr>
            <p:custDataLst>
              <p:tags r:id="rId5"/>
            </p:custDataLst>
            <p:extLst>
              <p:ext uri="{D42A27DB-BD31-4B8C-83A1-F6EECF244321}">
                <p14:modId xmlns="" xmlns:p14="http://schemas.microsoft.com/office/powerpoint/2010/main" val="3174418422"/>
              </p:ext>
            </p:extLst>
          </p:nvPr>
        </p:nvGraphicFramePr>
        <p:xfrm>
          <a:off x="4632960" y="5229225"/>
          <a:ext cx="2131035" cy="3566160"/>
        </p:xfrm>
        <a:graphic>
          <a:graphicData uri="http://schemas.openxmlformats.org/drawingml/2006/table">
            <a:tbl>
              <a:tblPr firstRow="1" bandRow="1">
                <a:tableStyleId>{5C22544A-7EE6-4342-B048-85BDC9FD1C3A}</a:tableStyleId>
              </a:tblPr>
              <a:tblGrid>
                <a:gridCol w="2131035">
                  <a:extLst>
                    <a:ext uri="{9D8B030D-6E8A-4147-A177-3AD203B41FA5}">
                      <a16:colId xmlns="" xmlns:a16="http://schemas.microsoft.com/office/drawing/2014/main" val="20000"/>
                    </a:ext>
                  </a:extLst>
                </a:gridCol>
              </a:tblGrid>
              <a:tr h="188413">
                <a:tc>
                  <a:txBody>
                    <a:bodyPr/>
                    <a:lstStyle/>
                    <a:p>
                      <a:pPr algn="ctr">
                        <a:spcAft>
                          <a:spcPts val="600"/>
                        </a:spcAft>
                      </a:pPr>
                      <a:r>
                        <a:rPr lang="fr-FR" sz="1600" b="1" i="0" dirty="0" smtClean="0">
                          <a:latin typeface="Calibri" panose="020F0502020204030204" pitchFamily="34" charset="0"/>
                          <a:cs typeface="Calibri" panose="020F0502020204030204" pitchFamily="34" charset="0"/>
                        </a:rPr>
                        <a:t>Domaine générale de formation</a:t>
                      </a:r>
                      <a:endParaRPr lang="fr-FR" sz="1600" b="1" i="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0"/>
                  </a:ext>
                </a:extLst>
              </a:tr>
              <a:tr h="251218">
                <a:tc>
                  <a:txBody>
                    <a:bodyPr/>
                    <a:lstStyle/>
                    <a:p>
                      <a:pPr>
                        <a:spcAft>
                          <a:spcPts val="600"/>
                        </a:spcAft>
                      </a:pPr>
                      <a:r>
                        <a:rPr lang="fr-FR" sz="1200" b="1" kern="1200" baseline="0" dirty="0" smtClean="0">
                          <a:solidFill>
                            <a:schemeClr val="dk1"/>
                          </a:solidFill>
                          <a:latin typeface="+mn-lt"/>
                          <a:ea typeface="+mn-ea"/>
                          <a:cs typeface="+mn-cs"/>
                        </a:rPr>
                        <a:t>ENVIRONNEMENT ET CONSOMMATION</a:t>
                      </a:r>
                    </a:p>
                    <a:p>
                      <a:pPr>
                        <a:spcAft>
                          <a:spcPts val="600"/>
                        </a:spcAft>
                      </a:pPr>
                      <a:r>
                        <a:rPr lang="fr-FR" sz="1200" kern="1200" baseline="0" dirty="0" smtClean="0">
                          <a:solidFill>
                            <a:schemeClr val="dk1"/>
                          </a:solidFill>
                          <a:latin typeface="+mn-lt"/>
                          <a:ea typeface="+mn-ea"/>
                          <a:cs typeface="+mn-cs"/>
                        </a:rPr>
                        <a:t>La question de la gestion des déchets – qui est l’objectif ultime du </a:t>
                      </a:r>
                      <a:r>
                        <a:rPr lang="fr-FR" sz="1200" kern="1200" baseline="0" dirty="0" err="1" smtClean="0">
                          <a:solidFill>
                            <a:schemeClr val="dk1"/>
                          </a:solidFill>
                          <a:latin typeface="+mn-lt"/>
                          <a:ea typeface="+mn-ea"/>
                          <a:cs typeface="+mn-cs"/>
                        </a:rPr>
                        <a:t>lombricompostage</a:t>
                      </a:r>
                      <a:r>
                        <a:rPr lang="fr-FR" sz="1200" kern="1200" baseline="0" dirty="0" smtClean="0">
                          <a:solidFill>
                            <a:schemeClr val="dk1"/>
                          </a:solidFill>
                          <a:latin typeface="+mn-lt"/>
                          <a:ea typeface="+mn-ea"/>
                          <a:cs typeface="+mn-cs"/>
                        </a:rPr>
                        <a:t> – s’inscrit parfaitement à l’intérieur d’une réflexion sur notre rapport dynamique avec notre milieu. </a:t>
                      </a:r>
                    </a:p>
                    <a:p>
                      <a:pPr>
                        <a:spcAft>
                          <a:spcPts val="600"/>
                        </a:spcAft>
                      </a:pPr>
                      <a:r>
                        <a:rPr lang="fr-FR" sz="1200" kern="1200" baseline="0" dirty="0" smtClean="0">
                          <a:solidFill>
                            <a:schemeClr val="dk1"/>
                          </a:solidFill>
                          <a:latin typeface="+mn-lt"/>
                          <a:ea typeface="+mn-ea"/>
                          <a:cs typeface="+mn-cs"/>
                        </a:rPr>
                        <a:t>Cette thématique invite l’élève à garder une distance critique à l’égard de l’exploitation de l’environnement, du développement technologique et des biens de consommation.</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1"/>
                  </a:ext>
                </a:extLst>
              </a:tr>
            </a:tbl>
          </a:graphicData>
        </a:graphic>
      </p:graphicFrame>
      <p:sp>
        <p:nvSpPr>
          <p:cNvPr id="2" name="Espace réservé du numéro de diapositive 1"/>
          <p:cNvSpPr>
            <a:spLocks noGrp="1"/>
          </p:cNvSpPr>
          <p:nvPr>
            <p:ph type="sldNum" sz="quarter" idx="12"/>
            <p:custDataLst>
              <p:tags r:id="rId6"/>
            </p:custDataLst>
          </p:nvPr>
        </p:nvSpPr>
        <p:spPr>
          <a:xfrm>
            <a:off x="5745816" y="8008203"/>
            <a:ext cx="1112292" cy="1135797"/>
          </a:xfrm>
        </p:spPr>
        <p:txBody>
          <a:bodyPr/>
          <a:lstStyle/>
          <a:p>
            <a:fld id="{027FB875-5C85-AB42-9DC5-178568A424B8}" type="slidenum">
              <a:rPr lang="en-US" smtClean="0"/>
              <a:pPr/>
              <a:t>3</a:t>
            </a:fld>
            <a:endParaRPr lang="en-US" dirty="0"/>
          </a:p>
        </p:txBody>
      </p:sp>
    </p:spTree>
    <p:extLst>
      <p:ext uri="{BB962C8B-B14F-4D97-AF65-F5344CB8AC3E}">
        <p14:creationId xmlns="" xmlns:p14="http://schemas.microsoft.com/office/powerpoint/2010/main" val="2570005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 xmlns:a16="http://schemas.microsoft.com/office/drawing/2014/main" id="{520497AC-8C85-F193-0144-6D9674CBEE72}"/>
              </a:ext>
            </a:extLst>
          </p:cNvPr>
          <p:cNvSpPr>
            <a:spLocks noGrp="1"/>
          </p:cNvSpPr>
          <p:nvPr>
            <p:ph type="sldNum" sz="quarter" idx="12"/>
          </p:nvPr>
        </p:nvSpPr>
        <p:spPr/>
        <p:txBody>
          <a:bodyPr/>
          <a:lstStyle/>
          <a:p>
            <a:fld id="{027FB875-5C85-AB42-9DC5-178568A424B8}" type="slidenum">
              <a:rPr lang="en-US" smtClean="0"/>
              <a:pPr/>
              <a:t>30</a:t>
            </a:fld>
            <a:endParaRPr lang="en-US"/>
          </a:p>
        </p:txBody>
      </p:sp>
      <p:pic>
        <p:nvPicPr>
          <p:cNvPr id="7" name="Image 6">
            <a:extLst>
              <a:ext uri="{FF2B5EF4-FFF2-40B4-BE49-F238E27FC236}">
                <a16:creationId xmlns="" xmlns:a16="http://schemas.microsoft.com/office/drawing/2014/main" id="{BA14A7F2-47B2-7536-F5F6-BAD205CC2905}"/>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 xmlns:p14="http://schemas.microsoft.com/office/powerpoint/2010/main" val="1216415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 xmlns:a16="http://schemas.microsoft.com/office/drawing/2014/main" id="{3D59BDBD-A41D-076A-76E4-BA869EB09299}"/>
              </a:ext>
            </a:extLst>
          </p:cNvPr>
          <p:cNvSpPr>
            <a:spLocks noGrp="1"/>
          </p:cNvSpPr>
          <p:nvPr>
            <p:ph type="sldNum" sz="quarter" idx="12"/>
          </p:nvPr>
        </p:nvSpPr>
        <p:spPr/>
        <p:txBody>
          <a:bodyPr/>
          <a:lstStyle/>
          <a:p>
            <a:fld id="{027FB875-5C85-AB42-9DC5-178568A424B8}" type="slidenum">
              <a:rPr lang="en-US" smtClean="0"/>
              <a:pPr/>
              <a:t>31</a:t>
            </a:fld>
            <a:endParaRPr lang="en-US"/>
          </a:p>
        </p:txBody>
      </p:sp>
      <p:pic>
        <p:nvPicPr>
          <p:cNvPr id="7" name="Image 6" descr="Une image contenant table&#10;&#10;Description générée automatiquement">
            <a:extLst>
              <a:ext uri="{FF2B5EF4-FFF2-40B4-BE49-F238E27FC236}">
                <a16:creationId xmlns="" xmlns:a16="http://schemas.microsoft.com/office/drawing/2014/main" id="{F32BEED1-EFCC-EFFE-CAF3-D91E40550C42}"/>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 xmlns:p14="http://schemas.microsoft.com/office/powerpoint/2010/main" val="3183140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descr="Worm Icons - Download Free Vector Icons | Noun Project">
            <a:extLst>
              <a:ext uri="{FF2B5EF4-FFF2-40B4-BE49-F238E27FC236}">
                <a16:creationId xmlns="" xmlns:a16="http://schemas.microsoft.com/office/drawing/2014/main" id="{EC033FDE-3C63-4826-9AF9-01772FBA8EBA}"/>
              </a:ext>
            </a:extLst>
          </p:cNvPr>
          <p:cNvPicPr>
            <a:picLocks noChangeAspect="1" noChangeArrowheads="1"/>
          </p:cNvPicPr>
          <p:nvPr/>
        </p:nvPicPr>
        <p:blipFill>
          <a:blip r:embed="rId9">
            <a:duotone>
              <a:prstClr val="black"/>
              <a:schemeClr val="bg1">
                <a:lumMod val="65000"/>
                <a:tint val="45000"/>
                <a:satMod val="400000"/>
              </a:schemeClr>
            </a:duotone>
            <a:extLst>
              <a:ext uri="{BEBA8EAE-BF5A-486C-A8C5-ECC9F3942E4B}">
                <a14:imgProps xmlns="" xmlns:a14="http://schemas.microsoft.com/office/drawing/2010/main">
                  <a14:imgLayer r:embed="rId10">
                    <a14:imgEffect>
                      <a14:artisticPhotocopy/>
                    </a14:imgEffect>
                  </a14:imgLayer>
                </a14:imgProps>
              </a:ext>
              <a:ext uri="{28A0092B-C50C-407E-A947-70E740481C1C}">
                <a14:useLocalDpi xmlns="" xmlns:a14="http://schemas.microsoft.com/office/drawing/2010/main" val="0"/>
              </a:ext>
            </a:extLst>
          </a:blip>
          <a:srcRect/>
          <a:stretch>
            <a:fillRect/>
          </a:stretch>
        </p:blipFill>
        <p:spPr bwMode="auto">
          <a:xfrm>
            <a:off x="5023337" y="467149"/>
            <a:ext cx="1123180" cy="1123180"/>
          </a:xfrm>
          <a:prstGeom prst="rect">
            <a:avLst/>
          </a:prstGeom>
          <a:solidFill>
            <a:schemeClr val="bg1"/>
          </a:solidFill>
        </p:spPr>
      </p:pic>
      <p:sp>
        <p:nvSpPr>
          <p:cNvPr id="7" name="Title 3"/>
          <p:cNvSpPr txBox="1">
            <a:spLocks/>
          </p:cNvSpPr>
          <p:nvPr>
            <p:custDataLst>
              <p:tags r:id="rId1"/>
            </p:custDataLst>
          </p:nvPr>
        </p:nvSpPr>
        <p:spPr>
          <a:xfrm rot="16200000">
            <a:off x="2251153" y="1165302"/>
            <a:ext cx="1014963" cy="26742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dirty="0">
                <a:latin typeface="Calibri" panose="020F0502020204030204" pitchFamily="34" charset="0"/>
                <a:cs typeface="Calibri" panose="020F0502020204030204" pitchFamily="34" charset="0"/>
              </a:rPr>
              <a:t>		 	</a:t>
            </a:r>
            <a:endParaRPr lang="en-US" sz="2400" dirty="0">
              <a:solidFill>
                <a:srgbClr val="FF0000"/>
              </a:solidFill>
              <a:latin typeface="Calibri" panose="020F0502020204030204" pitchFamily="34" charset="0"/>
              <a:cs typeface="Calibri" panose="020F0502020204030204" pitchFamily="34" charset="0"/>
            </a:endParaRPr>
          </a:p>
        </p:txBody>
      </p:sp>
      <p:sp>
        <p:nvSpPr>
          <p:cNvPr id="9" name="Rectangle 8"/>
          <p:cNvSpPr/>
          <p:nvPr>
            <p:custDataLst>
              <p:tags r:id="rId2"/>
            </p:custDataLst>
          </p:nvPr>
        </p:nvSpPr>
        <p:spPr>
          <a:xfrm>
            <a:off x="62163" y="104776"/>
            <a:ext cx="6705600" cy="8776128"/>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itle 3"/>
          <p:cNvSpPr txBox="1">
            <a:spLocks/>
          </p:cNvSpPr>
          <p:nvPr>
            <p:custDataLst>
              <p:tags r:id="rId3"/>
            </p:custDataLst>
          </p:nvPr>
        </p:nvSpPr>
        <p:spPr>
          <a:xfrm>
            <a:off x="62163" y="250886"/>
            <a:ext cx="6705599" cy="592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anose="020F0502020204030204" pitchFamily="34" charset="0"/>
                <a:cs typeface="Calibri" panose="020F0502020204030204" pitchFamily="34" charset="0"/>
              </a:rPr>
              <a:t>Fiche </a:t>
            </a:r>
            <a:r>
              <a:rPr lang="en-US" sz="3000" dirty="0" err="1">
                <a:latin typeface="Calibri" panose="020F0502020204030204" pitchFamily="34" charset="0"/>
                <a:cs typeface="Calibri" panose="020F0502020204030204" pitchFamily="34" charset="0"/>
              </a:rPr>
              <a:t>d’activité</a:t>
            </a:r>
            <a:r>
              <a:rPr lang="en-US" sz="3000" dirty="0">
                <a:latin typeface="Calibri" panose="020F0502020204030204" pitchFamily="34" charset="0"/>
                <a:cs typeface="Calibri" panose="020F0502020204030204" pitchFamily="34" charset="0"/>
              </a:rPr>
              <a:t> C </a:t>
            </a:r>
            <a:endParaRPr lang="en-US" sz="2400" dirty="0">
              <a:latin typeface="Calibri" panose="020F0502020204030204" pitchFamily="34" charset="0"/>
              <a:cs typeface="Calibri" panose="020F0502020204030204" pitchFamily="34" charset="0"/>
            </a:endParaRPr>
          </a:p>
          <a:p>
            <a:pPr algn="l"/>
            <a:r>
              <a:rPr lang="en-US" sz="2400" dirty="0" err="1">
                <a:latin typeface="Calibri" panose="020F0502020204030204" pitchFamily="34" charset="0"/>
                <a:cs typeface="Calibri" panose="020F0502020204030204" pitchFamily="34" charset="0"/>
              </a:rPr>
              <a:t>Suivi</a:t>
            </a:r>
            <a:r>
              <a:rPr lang="en-US" sz="2400" dirty="0">
                <a:latin typeface="Calibri" panose="020F0502020204030204" pitchFamily="34" charset="0"/>
                <a:cs typeface="Calibri" panose="020F0502020204030204" pitchFamily="34" charset="0"/>
              </a:rPr>
              <a:t> du </a:t>
            </a:r>
            <a:r>
              <a:rPr lang="en-US" sz="2400" dirty="0" err="1">
                <a:latin typeface="Calibri" panose="020F0502020204030204" pitchFamily="34" charset="0"/>
                <a:cs typeface="Calibri" panose="020F0502020204030204" pitchFamily="34" charset="0"/>
              </a:rPr>
              <a:t>lombricompostage</a:t>
            </a:r>
            <a:r>
              <a:rPr lang="en-US" sz="2400" dirty="0">
                <a:latin typeface="Calibri" panose="020F0502020204030204" pitchFamily="34" charset="0"/>
                <a:cs typeface="Calibri" panose="020F0502020204030204" pitchFamily="34" charset="0"/>
              </a:rPr>
              <a:t> </a:t>
            </a:r>
          </a:p>
        </p:txBody>
      </p:sp>
      <p:graphicFrame>
        <p:nvGraphicFramePr>
          <p:cNvPr id="10" name="Tableau 9"/>
          <p:cNvGraphicFramePr>
            <a:graphicFrameLocks noGrp="1"/>
          </p:cNvGraphicFramePr>
          <p:nvPr>
            <p:custDataLst>
              <p:tags r:id="rId4"/>
            </p:custDataLst>
            <p:extLst>
              <p:ext uri="{D42A27DB-BD31-4B8C-83A1-F6EECF244321}">
                <p14:modId xmlns="" xmlns:p14="http://schemas.microsoft.com/office/powerpoint/2010/main" val="3976779084"/>
              </p:ext>
            </p:extLst>
          </p:nvPr>
        </p:nvGraphicFramePr>
        <p:xfrm>
          <a:off x="209550" y="1554745"/>
          <a:ext cx="6438901" cy="7122106"/>
        </p:xfrm>
        <a:graphic>
          <a:graphicData uri="http://schemas.openxmlformats.org/drawingml/2006/table">
            <a:tbl>
              <a:tblPr firstRow="1" bandRow="1">
                <a:tableStyleId>{073A0DAA-6AF3-43AB-8588-CEC1D06C72B9}</a:tableStyleId>
              </a:tblPr>
              <a:tblGrid>
                <a:gridCol w="978547">
                  <a:extLst>
                    <a:ext uri="{9D8B030D-6E8A-4147-A177-3AD203B41FA5}">
                      <a16:colId xmlns="" xmlns:a16="http://schemas.microsoft.com/office/drawing/2014/main" val="20000"/>
                    </a:ext>
                  </a:extLst>
                </a:gridCol>
                <a:gridCol w="1631303">
                  <a:extLst>
                    <a:ext uri="{9D8B030D-6E8A-4147-A177-3AD203B41FA5}">
                      <a16:colId xmlns="" xmlns:a16="http://schemas.microsoft.com/office/drawing/2014/main" val="20001"/>
                    </a:ext>
                  </a:extLst>
                </a:gridCol>
                <a:gridCol w="1171575">
                  <a:extLst>
                    <a:ext uri="{9D8B030D-6E8A-4147-A177-3AD203B41FA5}">
                      <a16:colId xmlns="" xmlns:a16="http://schemas.microsoft.com/office/drawing/2014/main" val="20002"/>
                    </a:ext>
                  </a:extLst>
                </a:gridCol>
                <a:gridCol w="2657476">
                  <a:extLst>
                    <a:ext uri="{9D8B030D-6E8A-4147-A177-3AD203B41FA5}">
                      <a16:colId xmlns="" xmlns:a16="http://schemas.microsoft.com/office/drawing/2014/main" val="20003"/>
                    </a:ext>
                  </a:extLst>
                </a:gridCol>
              </a:tblGrid>
              <a:tr h="542052">
                <a:tc>
                  <a:txBody>
                    <a:bodyPr/>
                    <a:lstStyle/>
                    <a:p>
                      <a:pPr algn="ctr"/>
                      <a:r>
                        <a:rPr lang="fr-CA" sz="1400" dirty="0">
                          <a:latin typeface="Calibri" panose="020F0502020204030204" pitchFamily="34" charset="0"/>
                          <a:cs typeface="Calibri" panose="020F0502020204030204" pitchFamily="34" charset="0"/>
                        </a:rPr>
                        <a:t>Date</a:t>
                      </a:r>
                      <a:endParaRPr lang="fr-CA" sz="1400" b="1" dirty="0">
                        <a:solidFill>
                          <a:schemeClr val="tx1"/>
                        </a:solidFill>
                        <a:latin typeface="Calibri" panose="020F0502020204030204" pitchFamily="34" charset="0"/>
                        <a:cs typeface="Calibri" panose="020F0502020204030204" pitchFamily="34" charset="0"/>
                      </a:endParaRPr>
                    </a:p>
                  </a:txBody>
                  <a:tcPr marL="82260" marR="82260" marT="41131" marB="41131" anchor="ctr">
                    <a:solidFill>
                      <a:srgbClr val="FF9933"/>
                    </a:solidFill>
                  </a:tcPr>
                </a:tc>
                <a:tc>
                  <a:txBody>
                    <a:bodyPr/>
                    <a:lstStyle/>
                    <a:p>
                      <a:pPr algn="ctr"/>
                      <a:r>
                        <a:rPr lang="fr-CA" sz="1400" b="1" dirty="0">
                          <a:solidFill>
                            <a:schemeClr val="lt1"/>
                          </a:solidFill>
                          <a:latin typeface="Calibri" panose="020F0502020204030204" pitchFamily="34" charset="0"/>
                          <a:cs typeface="Calibri" panose="020F0502020204030204" pitchFamily="34" charset="0"/>
                        </a:rPr>
                        <a:t>Types</a:t>
                      </a:r>
                      <a:r>
                        <a:rPr lang="fr-CA" sz="1400" b="1" baseline="0" dirty="0">
                          <a:solidFill>
                            <a:schemeClr val="lt1"/>
                          </a:solidFill>
                          <a:latin typeface="Calibri" panose="020F0502020204030204" pitchFamily="34" charset="0"/>
                          <a:cs typeface="Calibri" panose="020F0502020204030204" pitchFamily="34" charset="0"/>
                        </a:rPr>
                        <a:t> d’aliment enfouis</a:t>
                      </a:r>
                      <a:endParaRPr lang="fr-CA" sz="1400" b="1" dirty="0">
                        <a:solidFill>
                          <a:schemeClr val="bg1"/>
                        </a:solidFill>
                        <a:latin typeface="Calibri" panose="020F0502020204030204" pitchFamily="34" charset="0"/>
                        <a:cs typeface="Calibri" panose="020F0502020204030204" pitchFamily="34" charset="0"/>
                      </a:endParaRPr>
                    </a:p>
                  </a:txBody>
                  <a:tcPr marL="82260" marR="82260" marT="41131" marB="41131" anchor="ctr">
                    <a:solidFill>
                      <a:srgbClr val="FF9933"/>
                    </a:solidFill>
                  </a:tcPr>
                </a:tc>
                <a:tc>
                  <a:txBody>
                    <a:bodyPr/>
                    <a:lstStyle/>
                    <a:p>
                      <a:pPr algn="ctr"/>
                      <a:r>
                        <a:rPr lang="fr-CA" sz="1400" dirty="0">
                          <a:latin typeface="Calibri" panose="020F0502020204030204" pitchFamily="34" charset="0"/>
                          <a:cs typeface="Calibri" panose="020F0502020204030204" pitchFamily="34" charset="0"/>
                        </a:rPr>
                        <a:t>Quantité</a:t>
                      </a:r>
                      <a:r>
                        <a:rPr lang="fr-CA" sz="1400" baseline="0" dirty="0">
                          <a:latin typeface="Calibri" panose="020F0502020204030204" pitchFamily="34" charset="0"/>
                          <a:cs typeface="Calibri" panose="020F0502020204030204" pitchFamily="34" charset="0"/>
                        </a:rPr>
                        <a:t> </a:t>
                      </a:r>
                    </a:p>
                    <a:p>
                      <a:pPr algn="ctr"/>
                      <a:r>
                        <a:rPr lang="fr-CA" sz="1200" dirty="0">
                          <a:latin typeface="Calibri" panose="020F0502020204030204" pitchFamily="34" charset="0"/>
                          <a:cs typeface="Calibri" panose="020F0502020204030204" pitchFamily="34" charset="0"/>
                        </a:rPr>
                        <a:t>(en grammes)</a:t>
                      </a:r>
                      <a:endParaRPr lang="fr-CA" sz="1200" b="1" dirty="0">
                        <a:solidFill>
                          <a:schemeClr val="tx1"/>
                        </a:solidFill>
                        <a:latin typeface="Calibri" panose="020F0502020204030204" pitchFamily="34" charset="0"/>
                        <a:cs typeface="Calibri" panose="020F0502020204030204" pitchFamily="34" charset="0"/>
                      </a:endParaRPr>
                    </a:p>
                  </a:txBody>
                  <a:tcPr marL="82260" marR="82260" marT="41131" marB="41131" anchor="ctr">
                    <a:solidFill>
                      <a:srgbClr val="FF9933"/>
                    </a:solidFill>
                  </a:tcPr>
                </a:tc>
                <a:tc>
                  <a:txBody>
                    <a:bodyPr/>
                    <a:lstStyle/>
                    <a:p>
                      <a:pPr algn="ctr"/>
                      <a:r>
                        <a:rPr lang="fr-CA" sz="1400" dirty="0">
                          <a:latin typeface="Calibri" panose="020F0502020204030204" pitchFamily="34" charset="0"/>
                          <a:cs typeface="Calibri" panose="020F0502020204030204" pitchFamily="34" charset="0"/>
                        </a:rPr>
                        <a:t>Observations</a:t>
                      </a:r>
                      <a:endParaRPr lang="fr-CA" sz="1400" b="1" dirty="0">
                        <a:solidFill>
                          <a:schemeClr val="tx1"/>
                        </a:solidFill>
                        <a:latin typeface="Calibri" panose="020F0502020204030204" pitchFamily="34" charset="0"/>
                        <a:cs typeface="Calibri" panose="020F0502020204030204" pitchFamily="34" charset="0"/>
                      </a:endParaRPr>
                    </a:p>
                  </a:txBody>
                  <a:tcPr marL="82260" marR="82260" marT="41131" marB="41131" anchor="ctr">
                    <a:solidFill>
                      <a:srgbClr val="FF9933"/>
                    </a:solidFill>
                  </a:tcPr>
                </a:tc>
                <a:extLst>
                  <a:ext uri="{0D108BD9-81ED-4DB2-BD59-A6C34878D82A}">
                    <a16:rowId xmlns="" xmlns:a16="http://schemas.microsoft.com/office/drawing/2014/main" val="10000"/>
                  </a:ext>
                </a:extLst>
              </a:tr>
              <a:tr h="348003">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1"/>
                  </a:ext>
                </a:extLst>
              </a:tr>
              <a:tr h="299443">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2"/>
                  </a:ext>
                </a:extLst>
              </a:tr>
              <a:tr h="299443">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3"/>
                  </a:ext>
                </a:extLst>
              </a:tr>
              <a:tr h="299443">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4"/>
                  </a:ext>
                </a:extLst>
              </a:tr>
              <a:tr h="299443">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6"/>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5"/>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7"/>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8"/>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09"/>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0"/>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1"/>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2"/>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3"/>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4"/>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5"/>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6"/>
                  </a:ext>
                </a:extLst>
              </a:tr>
              <a:tr h="197204">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tc>
                  <a:txBody>
                    <a:bodyPr/>
                    <a:lstStyle/>
                    <a:p>
                      <a:endParaRPr lang="fr-CA" sz="2000" dirty="0">
                        <a:latin typeface="Calibri" panose="020F0502020204030204" pitchFamily="34" charset="0"/>
                        <a:cs typeface="Calibri" panose="020F0502020204030204" pitchFamily="34" charset="0"/>
                      </a:endParaRPr>
                    </a:p>
                  </a:txBody>
                  <a:tcPr marL="82260" marR="82260" marT="41131" marB="41131"/>
                </a:tc>
                <a:extLst>
                  <a:ext uri="{0D108BD9-81ED-4DB2-BD59-A6C34878D82A}">
                    <a16:rowId xmlns="" xmlns:a16="http://schemas.microsoft.com/office/drawing/2014/main" val="10017"/>
                  </a:ext>
                </a:extLst>
              </a:tr>
            </a:tbl>
          </a:graphicData>
        </a:graphic>
      </p:graphicFrame>
      <p:sp>
        <p:nvSpPr>
          <p:cNvPr id="8" name="ZoneTexte 7"/>
          <p:cNvSpPr txBox="1"/>
          <p:nvPr>
            <p:custDataLst>
              <p:tags r:id="rId5"/>
            </p:custDataLst>
          </p:nvPr>
        </p:nvSpPr>
        <p:spPr>
          <a:xfrm>
            <a:off x="62163" y="8856810"/>
            <a:ext cx="6705600" cy="276999"/>
          </a:xfrm>
          <a:prstGeom prst="rect">
            <a:avLst/>
          </a:prstGeom>
          <a:noFill/>
        </p:spPr>
        <p:txBody>
          <a:bodyPr wrap="square" rtlCol="0">
            <a:spAutoFit/>
          </a:bodyPr>
          <a:lstStyle/>
          <a:p>
            <a:pPr algn="ctr"/>
            <a:r>
              <a:rPr lang="fr-FR" sz="1200" dirty="0">
                <a:latin typeface="Calibri" panose="020F0502020204030204" pitchFamily="34" charset="0"/>
                <a:cs typeface="Calibri" panose="020F0502020204030204" pitchFamily="34" charset="0"/>
              </a:rPr>
              <a:t>Page 03</a:t>
            </a:r>
          </a:p>
        </p:txBody>
      </p:sp>
      <p:sp>
        <p:nvSpPr>
          <p:cNvPr id="13" name="Content Placeholder 4"/>
          <p:cNvSpPr>
            <a:spLocks noGrp="1"/>
          </p:cNvSpPr>
          <p:nvPr>
            <p:ph sz="half" idx="1"/>
            <p:custDataLst>
              <p:tags r:id="rId6"/>
            </p:custDataLst>
          </p:nvPr>
        </p:nvSpPr>
        <p:spPr>
          <a:xfrm>
            <a:off x="3604261" y="247234"/>
            <a:ext cx="3134928" cy="595821"/>
          </a:xfrm>
        </p:spPr>
        <p:txBody>
          <a:bodyPr>
            <a:normAutofit/>
          </a:bodyPr>
          <a:lstStyle/>
          <a:p>
            <a:pPr marL="0" indent="0" algn="r">
              <a:buNone/>
            </a:pPr>
            <a:r>
              <a:rPr lang="fr-CA" sz="1200" dirty="0" smtClean="0">
                <a:latin typeface="Calibri" panose="020F0502020204030204" pitchFamily="34" charset="0"/>
                <a:cs typeface="Calibri" panose="020F0502020204030204" pitchFamily="34" charset="0"/>
              </a:rPr>
              <a:t>Classe</a:t>
            </a:r>
            <a:r>
              <a:rPr lang="fr-CA" sz="1200" i="1" dirty="0" smtClean="0">
                <a:latin typeface="Calibri" panose="020F0502020204030204" pitchFamily="34" charset="0"/>
                <a:cs typeface="Calibri" panose="020F0502020204030204" pitchFamily="34" charset="0"/>
              </a:rPr>
              <a:t> : </a:t>
            </a:r>
            <a:r>
              <a:rPr lang="fr-CA" sz="1200" i="1" dirty="0">
                <a:latin typeface="Calibri" panose="020F0502020204030204" pitchFamily="34" charset="0"/>
                <a:cs typeface="Calibri" panose="020F0502020204030204" pitchFamily="34" charset="0"/>
              </a:rPr>
              <a:t>_______________________________	        </a:t>
            </a:r>
          </a:p>
        </p:txBody>
      </p:sp>
    </p:spTree>
    <p:extLst>
      <p:ext uri="{BB962C8B-B14F-4D97-AF65-F5344CB8AC3E}">
        <p14:creationId xmlns="" xmlns:p14="http://schemas.microsoft.com/office/powerpoint/2010/main" val="22153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rot="5400000">
            <a:off x="2418460" y="3591938"/>
            <a:ext cx="7840048" cy="871396"/>
          </a:xfrm>
          <a:ln w="19050">
            <a:solidFill>
              <a:schemeClr val="tx1"/>
            </a:solidFill>
          </a:ln>
        </p:spPr>
        <p:txBody>
          <a:bodyPr anchor="ctr"/>
          <a:lstStyle/>
          <a:p>
            <a:pPr algn="l"/>
            <a:r>
              <a:rPr lang="en-US" sz="4000" dirty="0" err="1">
                <a:latin typeface="Calibri" panose="020F0502020204030204" pitchFamily="34" charset="0"/>
                <a:cs typeface="Calibri" panose="020F0502020204030204" pitchFamily="34" charset="0"/>
              </a:rPr>
              <a:t>Lombricompostage</a:t>
            </a:r>
            <a:r>
              <a:rPr lang="en-US" sz="4000" dirty="0">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(3e </a:t>
            </a:r>
            <a:r>
              <a:rPr lang="en-US" sz="3000" dirty="0" err="1">
                <a:latin typeface="Calibri" panose="020F0502020204030204" pitchFamily="34" charset="0"/>
                <a:cs typeface="Calibri" panose="020F0502020204030204" pitchFamily="34" charset="0"/>
              </a:rPr>
              <a:t>année</a:t>
            </a:r>
            <a:r>
              <a:rPr lang="en-US" sz="3000" dirty="0">
                <a:latin typeface="Calibri" panose="020F0502020204030204" pitchFamily="34" charset="0"/>
                <a:cs typeface="Calibri" panose="020F0502020204030204" pitchFamily="34" charset="0"/>
              </a:rPr>
              <a:t>) – </a:t>
            </a:r>
            <a:r>
              <a:rPr lang="en-US" sz="3000" dirty="0" err="1">
                <a:latin typeface="Calibri" panose="020F0502020204030204" pitchFamily="34" charset="0"/>
                <a:cs typeface="Calibri" panose="020F0502020204030204" pitchFamily="34" charset="0"/>
              </a:rPr>
              <a:t>Matériel</a:t>
            </a:r>
            <a:r>
              <a:rPr lang="en-US" sz="3000" dirty="0">
                <a:latin typeface="Calibri" panose="020F0502020204030204" pitchFamily="34" charset="0"/>
                <a:cs typeface="Calibri" panose="020F0502020204030204" pitchFamily="34" charset="0"/>
              </a:rPr>
              <a:t> </a:t>
            </a:r>
          </a:p>
        </p:txBody>
      </p:sp>
      <p:graphicFrame>
        <p:nvGraphicFramePr>
          <p:cNvPr id="9" name="Tableau 8"/>
          <p:cNvGraphicFramePr>
            <a:graphicFrameLocks noGrp="1"/>
          </p:cNvGraphicFramePr>
          <p:nvPr>
            <p:extLst>
              <p:ext uri="{D42A27DB-BD31-4B8C-83A1-F6EECF244321}">
                <p14:modId xmlns="" xmlns:p14="http://schemas.microsoft.com/office/powerpoint/2010/main" val="2740446121"/>
              </p:ext>
            </p:extLst>
          </p:nvPr>
        </p:nvGraphicFramePr>
        <p:xfrm>
          <a:off x="83820" y="115228"/>
          <a:ext cx="5732018" cy="7589520"/>
        </p:xfrm>
        <a:graphic>
          <a:graphicData uri="http://schemas.openxmlformats.org/drawingml/2006/table">
            <a:tbl>
              <a:tblPr firstRow="1" bandRow="1">
                <a:tableStyleId>{5940675A-B579-460E-94D1-54222C63F5DA}</a:tableStyleId>
              </a:tblPr>
              <a:tblGrid>
                <a:gridCol w="2977896">
                  <a:extLst>
                    <a:ext uri="{9D8B030D-6E8A-4147-A177-3AD203B41FA5}">
                      <a16:colId xmlns="" xmlns:a16="http://schemas.microsoft.com/office/drawing/2014/main" val="20000"/>
                    </a:ext>
                  </a:extLst>
                </a:gridCol>
                <a:gridCol w="712470">
                  <a:extLst>
                    <a:ext uri="{9D8B030D-6E8A-4147-A177-3AD203B41FA5}">
                      <a16:colId xmlns="" xmlns:a16="http://schemas.microsoft.com/office/drawing/2014/main" val="20001"/>
                    </a:ext>
                  </a:extLst>
                </a:gridCol>
                <a:gridCol w="685800">
                  <a:extLst>
                    <a:ext uri="{9D8B030D-6E8A-4147-A177-3AD203B41FA5}">
                      <a16:colId xmlns="" xmlns:a16="http://schemas.microsoft.com/office/drawing/2014/main" val="20002"/>
                    </a:ext>
                  </a:extLst>
                </a:gridCol>
                <a:gridCol w="685292">
                  <a:extLst>
                    <a:ext uri="{9D8B030D-6E8A-4147-A177-3AD203B41FA5}">
                      <a16:colId xmlns="" xmlns:a16="http://schemas.microsoft.com/office/drawing/2014/main" val="20003"/>
                    </a:ext>
                  </a:extLst>
                </a:gridCol>
                <a:gridCol w="670560">
                  <a:extLst>
                    <a:ext uri="{9D8B030D-6E8A-4147-A177-3AD203B41FA5}">
                      <a16:colId xmlns="" xmlns:a16="http://schemas.microsoft.com/office/drawing/2014/main" val="20004"/>
                    </a:ext>
                  </a:extLst>
                </a:gridCol>
              </a:tblGrid>
              <a:tr h="377117">
                <a:tc>
                  <a:txBody>
                    <a:bodyPr/>
                    <a:lstStyle/>
                    <a:p>
                      <a:r>
                        <a:rPr lang="fr-CA" sz="1400" dirty="0">
                          <a:latin typeface="Calibri" panose="020F0502020204030204" pitchFamily="34" charset="0"/>
                          <a:cs typeface="Calibri" panose="020F0502020204030204" pitchFamily="34" charset="0"/>
                        </a:rPr>
                        <a:t>Item</a:t>
                      </a:r>
                      <a:endParaRPr lang="fr-FR" sz="1400" b="0" dirty="0">
                        <a:latin typeface="Calibri" panose="020F0502020204030204" pitchFamily="34" charset="0"/>
                        <a:cs typeface="Calibri" panose="020F0502020204030204" pitchFamily="34" charset="0"/>
                      </a:endParaRPr>
                    </a:p>
                  </a:txBody>
                  <a:tcPr anchor="ctr"/>
                </a:tc>
                <a:tc>
                  <a:txBody>
                    <a:bodyPr/>
                    <a:lstStyle/>
                    <a:p>
                      <a:pPr algn="ctr"/>
                      <a:r>
                        <a:rPr lang="fr-CA" sz="1400" dirty="0">
                          <a:latin typeface="Calibri" panose="020F0502020204030204" pitchFamily="34" charset="0"/>
                          <a:cs typeface="Calibri" panose="020F0502020204030204" pitchFamily="34" charset="0"/>
                        </a:rPr>
                        <a:t>Pour 1 classe</a:t>
                      </a:r>
                      <a:endParaRPr lang="fr-FR" sz="1400" b="0" dirty="0">
                        <a:latin typeface="Calibri" panose="020F050202020403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anose="020F0502020204030204" pitchFamily="34" charset="0"/>
                          <a:cs typeface="Calibri" panose="020F0502020204030204" pitchFamily="34" charset="0"/>
                        </a:rPr>
                        <a:t>Pour 2 classes</a:t>
                      </a:r>
                      <a:endParaRPr lang="fr-FR" sz="1400" b="0" dirty="0">
                        <a:latin typeface="Calibri" panose="020F050202020403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anose="020F0502020204030204" pitchFamily="34" charset="0"/>
                          <a:cs typeface="Calibri" panose="020F0502020204030204" pitchFamily="34" charset="0"/>
                        </a:rPr>
                        <a:t>Pour 4</a:t>
                      </a:r>
                      <a:r>
                        <a:rPr lang="fr-CA" sz="1400" baseline="0" dirty="0">
                          <a:latin typeface="Calibri" panose="020F0502020204030204" pitchFamily="34" charset="0"/>
                          <a:cs typeface="Calibri" panose="020F0502020204030204" pitchFamily="34" charset="0"/>
                        </a:rPr>
                        <a:t> </a:t>
                      </a:r>
                      <a:r>
                        <a:rPr lang="fr-CA" sz="1400" dirty="0">
                          <a:latin typeface="Calibri" panose="020F0502020204030204" pitchFamily="34" charset="0"/>
                          <a:cs typeface="Calibri" panose="020F0502020204030204" pitchFamily="34" charset="0"/>
                        </a:rPr>
                        <a:t>classes</a:t>
                      </a:r>
                      <a:endParaRPr lang="fr-FR" sz="1400" b="0" dirty="0">
                        <a:latin typeface="Calibri" panose="020F0502020204030204" pitchFamily="34" charset="0"/>
                        <a:cs typeface="Calibri" panose="020F0502020204030204" pitchFamily="34" charset="0"/>
                      </a:endParaRPr>
                    </a:p>
                  </a:txBody>
                  <a:tcPr anchor="ctr"/>
                </a:tc>
                <a:tc>
                  <a:txBody>
                    <a:bodyPr/>
                    <a:lstStyle/>
                    <a:p>
                      <a:pPr algn="ctr"/>
                      <a:r>
                        <a:rPr lang="fr-CA" sz="1400" dirty="0">
                          <a:latin typeface="Calibri" panose="020F0502020204030204" pitchFamily="34" charset="0"/>
                          <a:cs typeface="Calibri" panose="020F0502020204030204" pitchFamily="34" charset="0"/>
                        </a:rPr>
                        <a:t>Dans ce bac</a:t>
                      </a:r>
                      <a:endParaRPr lang="fr-FR" sz="1400" b="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0"/>
                  </a:ext>
                </a:extLst>
              </a:tr>
              <a:tr h="221834">
                <a:tc gridSpan="5">
                  <a:txBody>
                    <a:bodyPr/>
                    <a:lstStyle/>
                    <a:p>
                      <a:pPr algn="ctr"/>
                      <a:r>
                        <a:rPr lang="fr-CA" sz="1400" b="1" dirty="0">
                          <a:latin typeface="Calibri" panose="020F0502020204030204" pitchFamily="34" charset="0"/>
                          <a:cs typeface="Calibri" panose="020F0502020204030204" pitchFamily="34" charset="0"/>
                        </a:rPr>
                        <a:t>Matériel permanent</a:t>
                      </a:r>
                      <a:endParaRPr lang="fr-FR" sz="1400" b="1" dirty="0">
                        <a:latin typeface="Calibri" panose="020F0502020204030204" pitchFamily="34" charset="0"/>
                        <a:cs typeface="Calibri" panose="020F0502020204030204" pitchFamily="34" charset="0"/>
                      </a:endParaRPr>
                    </a:p>
                  </a:txBody>
                  <a:tcPr anchor="ctr">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1"/>
                  </a:ext>
                </a:extLst>
              </a:tr>
              <a:tr h="199650">
                <a:tc>
                  <a:txBody>
                    <a:bodyPr/>
                    <a:lstStyle/>
                    <a:p>
                      <a:pPr marL="108000" indent="-108000">
                        <a:lnSpc>
                          <a:spcPct val="100000"/>
                        </a:lnSpc>
                        <a:spcBef>
                          <a:spcPts val="600"/>
                        </a:spcBef>
                        <a:buFont typeface="Arial" pitchFamily="34" charset="0"/>
                        <a:buNone/>
                      </a:pPr>
                      <a:r>
                        <a:rPr lang="fr-CA" sz="1200" dirty="0">
                          <a:latin typeface="Calibri" panose="020F0502020204030204" pitchFamily="34" charset="0"/>
                          <a:cs typeface="Calibri" panose="020F0502020204030204" pitchFamily="34" charset="0"/>
                        </a:rPr>
                        <a:t>Sacs </a:t>
                      </a:r>
                      <a:r>
                        <a:rPr lang="fr-CA" sz="1200" dirty="0" err="1">
                          <a:latin typeface="Calibri" panose="020F0502020204030204" pitchFamily="34" charset="0"/>
                          <a:cs typeface="Calibri" panose="020F0502020204030204" pitchFamily="34" charset="0"/>
                        </a:rPr>
                        <a:t>ziplocs</a:t>
                      </a:r>
                      <a:r>
                        <a:rPr lang="fr-CA" sz="1200" baseline="0" dirty="0">
                          <a:latin typeface="Calibri" panose="020F0502020204030204" pitchFamily="34" charset="0"/>
                          <a:cs typeface="Calibri" panose="020F0502020204030204" pitchFamily="34" charset="0"/>
                        </a:rPr>
                        <a:t> contenant 15 images d’êtres vivants</a:t>
                      </a:r>
                      <a:endParaRPr lang="fr-CA"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2"/>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Cuillère à soupe en métal</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a:t>
                      </a:r>
                    </a:p>
                  </a:txBody>
                  <a:tcPr anchor="ctr"/>
                </a:tc>
                <a:extLst>
                  <a:ext uri="{0D108BD9-81ED-4DB2-BD59-A6C34878D82A}">
                    <a16:rowId xmlns="" xmlns:a16="http://schemas.microsoft.com/office/drawing/2014/main" val="10003"/>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Pelle de jardinage</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a:t>
                      </a:r>
                    </a:p>
                  </a:txBody>
                  <a:tcPr anchor="ctr"/>
                </a:tc>
                <a:extLst>
                  <a:ext uri="{0D108BD9-81ED-4DB2-BD59-A6C34878D82A}">
                    <a16:rowId xmlns="" xmlns:a16="http://schemas.microsoft.com/office/drawing/2014/main" val="10004"/>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Cuillères en plastique</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5"/>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Balances numérique (1 par classe)</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6"/>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Contenants</a:t>
                      </a:r>
                      <a:r>
                        <a:rPr lang="fr-CA" sz="1200" baseline="0" dirty="0">
                          <a:latin typeface="Calibri" panose="020F0502020204030204" pitchFamily="34" charset="0"/>
                          <a:cs typeface="Calibri" panose="020F0502020204030204" pitchFamily="34" charset="0"/>
                        </a:rPr>
                        <a:t> en plastique (env. 5 L)</a:t>
                      </a:r>
                      <a:endParaRPr lang="fr-CA"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7"/>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Pot solo (1 L)</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8"/>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Contenants en plastique (env. 500 ml)</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12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9"/>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err="1">
                          <a:latin typeface="Calibri" panose="020F0502020204030204" pitchFamily="34" charset="0"/>
                          <a:cs typeface="Calibri" panose="020F0502020204030204" pitchFamily="34" charset="0"/>
                        </a:rPr>
                        <a:t>Lombricomposteur</a:t>
                      </a:r>
                      <a:r>
                        <a:rPr lang="fr-CA" sz="1200" dirty="0">
                          <a:latin typeface="Calibri" panose="020F0502020204030204" pitchFamily="34" charset="0"/>
                          <a:cs typeface="Calibri" panose="020F0502020204030204" pitchFamily="34" charset="0"/>
                        </a:rPr>
                        <a:t>* (1 par classe)</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0"/>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Bâtonnets de bois</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50</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1"/>
                  </a:ext>
                </a:extLst>
              </a:tr>
              <a:tr h="221834">
                <a:tc gridSpan="5">
                  <a:txBody>
                    <a:bodyPr/>
                    <a:lstStyle/>
                    <a:p>
                      <a:pPr algn="ctr"/>
                      <a:r>
                        <a:rPr lang="fr-CA" sz="1400" b="1" dirty="0">
                          <a:latin typeface="Calibri" panose="020F0502020204030204" pitchFamily="34" charset="0"/>
                          <a:cs typeface="Calibri" panose="020F0502020204030204" pitchFamily="34" charset="0"/>
                        </a:rPr>
                        <a:t>Matériel périssable</a:t>
                      </a:r>
                      <a:endParaRPr lang="fr-FR" sz="1400" b="1" dirty="0">
                        <a:latin typeface="Calibri" panose="020F0502020204030204" pitchFamily="34" charset="0"/>
                        <a:cs typeface="Calibri" panose="020F0502020204030204" pitchFamily="34" charset="0"/>
                      </a:endParaRPr>
                    </a:p>
                  </a:txBody>
                  <a:tcPr anchor="ctr">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12"/>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a:latin typeface="Calibri" panose="020F0502020204030204" pitchFamily="34" charset="0"/>
                          <a:cs typeface="Calibri" panose="020F0502020204030204" pitchFamily="34" charset="0"/>
                        </a:rPr>
                        <a:t>Vers rouge ou vers à fumier* (plus</a:t>
                      </a:r>
                      <a:r>
                        <a:rPr lang="fr-CA" sz="1200" baseline="0" dirty="0">
                          <a:latin typeface="Calibri" panose="020F0502020204030204" pitchFamily="34" charset="0"/>
                          <a:cs typeface="Calibri" panose="020F0502020204030204" pitchFamily="34" charset="0"/>
                        </a:rPr>
                        <a:t> il y en a</a:t>
                      </a:r>
                      <a:r>
                        <a:rPr lang="fr-CA" sz="1200" baseline="0">
                          <a:latin typeface="Calibri" panose="020F0502020204030204" pitchFamily="34" charset="0"/>
                          <a:cs typeface="Calibri" panose="020F0502020204030204" pitchFamily="34" charset="0"/>
                        </a:rPr>
                        <a:t>, mieux c’est !)</a:t>
                      </a:r>
                      <a:endParaRPr lang="fr-CA"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p>
                  </a:txBody>
                  <a:tcPr anchor="ctr"/>
                </a:tc>
                <a:tc>
                  <a:txBody>
                    <a:bodyPr/>
                    <a:lstStyle/>
                    <a:p>
                      <a:pPr algn="ctr">
                        <a:lnSpc>
                          <a:spcPct val="100000"/>
                        </a:lnSpc>
                        <a:spcBef>
                          <a:spcPts val="600"/>
                        </a:spcBef>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3"/>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CA" sz="1200" b="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4"/>
                  </a:ext>
                </a:extLst>
              </a:tr>
              <a:tr h="221834">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anose="020F0502020204030204" pitchFamily="34" charset="0"/>
                          <a:cs typeface="Calibri" panose="020F0502020204030204" pitchFamily="34" charset="0"/>
                        </a:rPr>
                        <a:t>À prendre dans</a:t>
                      </a:r>
                      <a:r>
                        <a:rPr lang="fr-CA" sz="1400" b="1" baseline="0" dirty="0">
                          <a:latin typeface="Calibri" panose="020F0502020204030204" pitchFamily="34" charset="0"/>
                          <a:cs typeface="Calibri" panose="020F0502020204030204" pitchFamily="34" charset="0"/>
                        </a:rPr>
                        <a:t> le matériel de la classe</a:t>
                      </a:r>
                      <a:endParaRPr lang="fr-FR" sz="1400" b="1" dirty="0">
                        <a:latin typeface="Calibri" panose="020F0502020204030204" pitchFamily="34" charset="0"/>
                        <a:cs typeface="Calibri" panose="020F0502020204030204" pitchFamily="34" charset="0"/>
                      </a:endParaRPr>
                    </a:p>
                  </a:txBody>
                  <a:tcPr anchor="ctr">
                    <a:solidFill>
                      <a:schemeClr val="accent1">
                        <a:lumMod val="40000"/>
                        <a:lumOff val="6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 xmlns:a16="http://schemas.microsoft.com/office/drawing/2014/main" val="10015"/>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FR" sz="1200" b="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6"/>
                  </a:ext>
                </a:extLst>
              </a:tr>
              <a:tr h="221834">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anose="020F0502020204030204" pitchFamily="34" charset="0"/>
                          <a:cs typeface="Calibri" panose="020F0502020204030204" pitchFamily="34" charset="0"/>
                        </a:rPr>
                        <a:t>L’</a:t>
                      </a:r>
                      <a:r>
                        <a:rPr lang="fr-CA" sz="1400" b="1" dirty="0" err="1">
                          <a:latin typeface="Calibri" panose="020F0502020204030204" pitchFamily="34" charset="0"/>
                          <a:cs typeface="Calibri" panose="020F0502020204030204" pitchFamily="34" charset="0"/>
                        </a:rPr>
                        <a:t>enseignant.e</a:t>
                      </a:r>
                      <a:r>
                        <a:rPr lang="fr-CA" sz="1400" b="1" baseline="0" dirty="0">
                          <a:latin typeface="Calibri" panose="020F0502020204030204" pitchFamily="34" charset="0"/>
                          <a:cs typeface="Calibri" panose="020F0502020204030204" pitchFamily="34" charset="0"/>
                        </a:rPr>
                        <a:t> doit apporter</a:t>
                      </a:r>
                      <a:endParaRPr lang="fr-FR" sz="1400" b="1" dirty="0">
                        <a:latin typeface="Calibri" panose="020F0502020204030204" pitchFamily="34" charset="0"/>
                        <a:cs typeface="Calibri" panose="020F0502020204030204" pitchFamily="34" charset="0"/>
                      </a:endParaRPr>
                    </a:p>
                  </a:txBody>
                  <a:tcPr anchor="ctr">
                    <a:solidFill>
                      <a:schemeClr val="accent1">
                        <a:lumMod val="40000"/>
                        <a:lumOff val="6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 xmlns:a16="http://schemas.microsoft.com/office/drawing/2014/main" val="10017"/>
                  </a:ext>
                </a:extLst>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fr-CA" sz="1200" b="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tc>
                  <a:txBody>
                    <a:bodyPr/>
                    <a:lstStyle/>
                    <a:p>
                      <a:pPr algn="ctr">
                        <a:spcBef>
                          <a:spcPts val="600"/>
                        </a:spcBef>
                      </a:pP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18"/>
                  </a:ext>
                </a:extLst>
              </a:tr>
              <a:tr h="221834">
                <a:tc gridSpan="5">
                  <a:txBody>
                    <a:bodyPr/>
                    <a:lstStyle/>
                    <a:p>
                      <a:pPr algn="ctr">
                        <a:spcBef>
                          <a:spcPts val="600"/>
                        </a:spcBef>
                      </a:pPr>
                      <a:r>
                        <a:rPr lang="fr-CA" sz="1400" b="1" dirty="0">
                          <a:latin typeface="Calibri" panose="020F0502020204030204" pitchFamily="34" charset="0"/>
                          <a:cs typeface="Calibri" panose="020F0502020204030204" pitchFamily="34" charset="0"/>
                        </a:rPr>
                        <a:t>Notes</a:t>
                      </a:r>
                      <a:endParaRPr lang="fr-FR" sz="1400" b="1" dirty="0">
                        <a:latin typeface="Calibri" panose="020F0502020204030204" pitchFamily="34" charset="0"/>
                        <a:cs typeface="Calibri" panose="020F0502020204030204" pitchFamily="34" charset="0"/>
                      </a:endParaRPr>
                    </a:p>
                  </a:txBody>
                  <a:tcPr anchor="ctr">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19"/>
                  </a:ext>
                </a:extLst>
              </a:tr>
              <a:tr h="521309">
                <a:tc gridSpan="5">
                  <a:txBody>
                    <a:bodyPr/>
                    <a:lstStyle/>
                    <a:p>
                      <a:pPr marL="180000" indent="-180000">
                        <a:spcBef>
                          <a:spcPts val="600"/>
                        </a:spcBef>
                        <a:buFont typeface="Arial" pitchFamily="34" charset="0"/>
                        <a:buChar char="•"/>
                      </a:pPr>
                      <a:r>
                        <a:rPr lang="fr-CA" sz="1200" dirty="0">
                          <a:latin typeface="Calibri" panose="020F0502020204030204" pitchFamily="34" charset="0"/>
                          <a:cs typeface="Calibri" panose="020F0502020204030204" pitchFamily="34" charset="0"/>
                        </a:rPr>
                        <a:t>Le </a:t>
                      </a:r>
                      <a:r>
                        <a:rPr lang="fr-CA" sz="1200" dirty="0" err="1">
                          <a:latin typeface="Calibri" panose="020F0502020204030204" pitchFamily="34" charset="0"/>
                          <a:cs typeface="Calibri" panose="020F0502020204030204" pitchFamily="34" charset="0"/>
                        </a:rPr>
                        <a:t>lombricomposteur</a:t>
                      </a:r>
                      <a:r>
                        <a:rPr lang="fr-CA" sz="1200" baseline="0" dirty="0">
                          <a:latin typeface="Calibri" panose="020F0502020204030204" pitchFamily="34" charset="0"/>
                          <a:cs typeface="Calibri" panose="020F0502020204030204" pitchFamily="34" charset="0"/>
                        </a:rPr>
                        <a:t> est un bac de plastique opaque (env. 10-25 L) muni d’un couvercle troué (pour aération). On doit y mettre environ 1/3 de terre et 1/3 de carton brun déchiqueté.</a:t>
                      </a:r>
                    </a:p>
                    <a:p>
                      <a:pPr marL="180000" indent="-180000">
                        <a:spcBef>
                          <a:spcPts val="600"/>
                        </a:spcBef>
                        <a:buFont typeface="Arial" pitchFamily="34" charset="0"/>
                        <a:buChar char="•"/>
                      </a:pPr>
                      <a:r>
                        <a:rPr lang="fr-CA" sz="1200" dirty="0">
                          <a:latin typeface="Calibri" panose="020F0502020204030204" pitchFamily="34" charset="0"/>
                          <a:cs typeface="Calibri" panose="020F0502020204030204" pitchFamily="34" charset="0"/>
                        </a:rPr>
                        <a:t>Pour</a:t>
                      </a:r>
                      <a:r>
                        <a:rPr lang="fr-CA" sz="1200" baseline="0" dirty="0">
                          <a:latin typeface="Calibri" panose="020F0502020204030204" pitchFamily="34" charset="0"/>
                          <a:cs typeface="Calibri" panose="020F0502020204030204" pitchFamily="34" charset="0"/>
                        </a:rPr>
                        <a:t> l</a:t>
                      </a:r>
                      <a:r>
                        <a:rPr lang="fr-CA" sz="1200" dirty="0">
                          <a:latin typeface="Calibri" panose="020F0502020204030204" pitchFamily="34" charset="0"/>
                          <a:cs typeface="Calibri" panose="020F0502020204030204" pitchFamily="34" charset="0"/>
                        </a:rPr>
                        <a:t>es vers, </a:t>
                      </a:r>
                      <a:r>
                        <a:rPr lang="fr-CA" sz="1200" baseline="0" dirty="0">
                          <a:latin typeface="Calibri" panose="020F0502020204030204" pitchFamily="34" charset="0"/>
                          <a:cs typeface="Calibri" panose="020F0502020204030204" pitchFamily="34" charset="0"/>
                        </a:rPr>
                        <a:t>contacter votre </a:t>
                      </a:r>
                      <a:r>
                        <a:rPr lang="fr-CA" sz="1200" baseline="0" dirty="0" err="1">
                          <a:latin typeface="Calibri" panose="020F0502020204030204" pitchFamily="34" charset="0"/>
                          <a:cs typeface="Calibri" panose="020F0502020204030204" pitchFamily="34" charset="0"/>
                        </a:rPr>
                        <a:t>Écoquartier</a:t>
                      </a:r>
                      <a:r>
                        <a:rPr lang="fr-CA" sz="1200" baseline="0" dirty="0">
                          <a:latin typeface="Calibri" panose="020F0502020204030204" pitchFamily="34" charset="0"/>
                          <a:cs typeface="Calibri" panose="020F0502020204030204" pitchFamily="34" charset="0"/>
                        </a:rPr>
                        <a:t> (en dehors de Pour un Montréal Scientifique).</a:t>
                      </a:r>
                    </a:p>
                    <a:p>
                      <a:pPr marL="180000" indent="-180000">
                        <a:spcBef>
                          <a:spcPts val="600"/>
                        </a:spcBef>
                        <a:buFont typeface="Arial" pitchFamily="34" charset="0"/>
                        <a:buChar char="•"/>
                      </a:pPr>
                      <a:endParaRPr lang="fr-FR" sz="1200" b="0" dirty="0">
                        <a:latin typeface="Calibri" panose="020F0502020204030204" pitchFamily="34" charset="0"/>
                        <a:cs typeface="Calibri" panose="020F0502020204030204" pitchFamily="34" charset="0"/>
                      </a:endParaRPr>
                    </a:p>
                  </a:txBody>
                  <a:tcPr anchor="ctr"/>
                </a:tc>
                <a:tc hMerge="1">
                  <a:txBody>
                    <a:bodyPr/>
                    <a:lstStyle/>
                    <a:p>
                      <a:pPr algn="l"/>
                      <a:endParaRPr lang="fr-FR" sz="1200" dirty="0">
                        <a:latin typeface="Times" pitchFamily="18" charset="0"/>
                        <a:cs typeface="Times"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 xmlns:a16="http://schemas.microsoft.com/office/drawing/2014/main" val="10020"/>
                  </a:ext>
                </a:extLst>
              </a:tr>
            </a:tbl>
          </a:graphicData>
        </a:graphic>
      </p:graphicFrame>
    </p:spTree>
    <p:extLst>
      <p:ext uri="{BB962C8B-B14F-4D97-AF65-F5344CB8AC3E}">
        <p14:creationId xmlns="" xmlns:p14="http://schemas.microsoft.com/office/powerpoint/2010/main" val="2827875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1485900"/>
            <a:ext cx="6858000" cy="746760"/>
          </a:xfrm>
        </p:spPr>
        <p:txBody>
          <a:bodyPr/>
          <a:lstStyle/>
          <a:p>
            <a:r>
              <a:rPr lang="en-US" sz="3000" dirty="0" err="1">
                <a:latin typeface="Calibri" panose="020F0502020204030204" pitchFamily="34" charset="0"/>
                <a:cs typeface="Calibri" panose="020F0502020204030204" pitchFamily="34" charset="0"/>
              </a:rPr>
              <a:t>Séquence</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d’enseignement</a:t>
            </a:r>
            <a:endParaRPr lang="en-US" sz="3000" dirty="0">
              <a:latin typeface="Calibri" panose="020F0502020204030204" pitchFamily="34" charset="0"/>
              <a:cs typeface="Calibri" panose="020F0502020204030204"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 xmlns:p14="http://schemas.microsoft.com/office/powerpoint/2010/main" val="2698351928"/>
              </p:ext>
            </p:extLst>
          </p:nvPr>
        </p:nvGraphicFramePr>
        <p:xfrm>
          <a:off x="150902" y="2796540"/>
          <a:ext cx="6563510" cy="4358640"/>
        </p:xfrm>
        <a:graphic>
          <a:graphicData uri="http://schemas.openxmlformats.org/drawingml/2006/table">
            <a:tbl>
              <a:tblPr firstRow="1" bandRow="1">
                <a:tableStyleId>{5C22544A-7EE6-4342-B048-85BDC9FD1C3A}</a:tableStyleId>
              </a:tblPr>
              <a:tblGrid>
                <a:gridCol w="332634">
                  <a:extLst>
                    <a:ext uri="{9D8B030D-6E8A-4147-A177-3AD203B41FA5}">
                      <a16:colId xmlns="" xmlns:a16="http://schemas.microsoft.com/office/drawing/2014/main" val="20000"/>
                    </a:ext>
                  </a:extLst>
                </a:gridCol>
                <a:gridCol w="1411939">
                  <a:extLst>
                    <a:ext uri="{9D8B030D-6E8A-4147-A177-3AD203B41FA5}">
                      <a16:colId xmlns="" xmlns:a16="http://schemas.microsoft.com/office/drawing/2014/main" val="4218531282"/>
                    </a:ext>
                  </a:extLst>
                </a:gridCol>
                <a:gridCol w="1396365">
                  <a:extLst>
                    <a:ext uri="{9D8B030D-6E8A-4147-A177-3AD203B41FA5}">
                      <a16:colId xmlns="" xmlns:a16="http://schemas.microsoft.com/office/drawing/2014/main" val="20002"/>
                    </a:ext>
                  </a:extLst>
                </a:gridCol>
                <a:gridCol w="899160">
                  <a:extLst>
                    <a:ext uri="{9D8B030D-6E8A-4147-A177-3AD203B41FA5}">
                      <a16:colId xmlns="" xmlns:a16="http://schemas.microsoft.com/office/drawing/2014/main" val="20003"/>
                    </a:ext>
                  </a:extLst>
                </a:gridCol>
                <a:gridCol w="792480">
                  <a:extLst>
                    <a:ext uri="{9D8B030D-6E8A-4147-A177-3AD203B41FA5}">
                      <a16:colId xmlns="" xmlns:a16="http://schemas.microsoft.com/office/drawing/2014/main" val="20004"/>
                    </a:ext>
                  </a:extLst>
                </a:gridCol>
                <a:gridCol w="1066800">
                  <a:extLst>
                    <a:ext uri="{9D8B030D-6E8A-4147-A177-3AD203B41FA5}">
                      <a16:colId xmlns="" xmlns:a16="http://schemas.microsoft.com/office/drawing/2014/main" val="20005"/>
                    </a:ext>
                  </a:extLst>
                </a:gridCol>
                <a:gridCol w="664132">
                  <a:extLst>
                    <a:ext uri="{9D8B030D-6E8A-4147-A177-3AD203B41FA5}">
                      <a16:colId xmlns="" xmlns:a16="http://schemas.microsoft.com/office/drawing/2014/main" val="20006"/>
                    </a:ext>
                  </a:extLst>
                </a:gridCol>
              </a:tblGrid>
              <a:tr h="277992">
                <a:tc gridSpan="2">
                  <a:txBody>
                    <a:bodyPr/>
                    <a:lstStyle/>
                    <a:p>
                      <a:pPr algn="ctr"/>
                      <a:r>
                        <a:rPr lang="fr-FR" sz="1400" dirty="0">
                          <a:latin typeface="Calibri" panose="020F0502020204030204" pitchFamily="34" charset="0"/>
                          <a:cs typeface="Calibri" panose="020F0502020204030204" pitchFamily="34" charset="0"/>
                        </a:rPr>
                        <a:t>Nom</a:t>
                      </a:r>
                      <a:r>
                        <a:rPr lang="fr-FR" sz="1400" baseline="0" dirty="0">
                          <a:latin typeface="Calibri" panose="020F0502020204030204" pitchFamily="34" charset="0"/>
                          <a:cs typeface="Calibri" panose="020F0502020204030204" pitchFamily="34" charset="0"/>
                        </a:rPr>
                        <a:t> </a:t>
                      </a:r>
                      <a:endParaRPr lang="fr-FR" sz="1400" dirty="0">
                        <a:latin typeface="Calibri" panose="020F0502020204030204" pitchFamily="34" charset="0"/>
                        <a:cs typeface="Calibri" panose="020F0502020204030204" pitchFamily="34" charset="0"/>
                      </a:endParaRPr>
                    </a:p>
                  </a:txBody>
                  <a:tcPr anchor="ctr"/>
                </a:tc>
                <a:tc hMerge="1">
                  <a:txBody>
                    <a:bodyPr/>
                    <a:lstStyle/>
                    <a:p>
                      <a:endParaRPr lang="fr-CA"/>
                    </a:p>
                  </a:txBody>
                  <a:tcPr/>
                </a:tc>
                <a:tc>
                  <a:txBody>
                    <a:bodyPr/>
                    <a:lstStyle/>
                    <a:p>
                      <a:pPr algn="ctr"/>
                      <a:r>
                        <a:rPr lang="fr-FR" sz="1400" dirty="0">
                          <a:latin typeface="Calibri" panose="020F0502020204030204" pitchFamily="34" charset="0"/>
                          <a:cs typeface="Calibri" panose="020F0502020204030204" pitchFamily="34" charset="0"/>
                        </a:rPr>
                        <a:t>Description</a:t>
                      </a:r>
                    </a:p>
                  </a:txBody>
                  <a:tcPr anchor="ctr"/>
                </a:tc>
                <a:tc>
                  <a:txBody>
                    <a:bodyPr/>
                    <a:lstStyle/>
                    <a:p>
                      <a:pPr algn="ctr"/>
                      <a:r>
                        <a:rPr lang="fr-FR" sz="1400" dirty="0">
                          <a:latin typeface="Calibri" panose="020F0502020204030204" pitchFamily="34" charset="0"/>
                          <a:cs typeface="Calibri" panose="020F0502020204030204" pitchFamily="34" charset="0"/>
                        </a:rPr>
                        <a:t>Durée</a:t>
                      </a:r>
                    </a:p>
                  </a:txBody>
                  <a:tcPr marL="36000" marR="36000" anchor="ctr"/>
                </a:tc>
                <a:tc>
                  <a:txBody>
                    <a:bodyPr/>
                    <a:lstStyle/>
                    <a:p>
                      <a:pPr algn="ctr"/>
                      <a:r>
                        <a:rPr lang="fr-FR" sz="1400" dirty="0">
                          <a:latin typeface="Calibri" panose="020F0502020204030204" pitchFamily="34" charset="0"/>
                          <a:cs typeface="Calibri" panose="020F0502020204030204" pitchFamily="34" charset="0"/>
                        </a:rPr>
                        <a:t>Fiches d’activité</a:t>
                      </a:r>
                    </a:p>
                  </a:txBody>
                  <a:tcPr marL="36000" marR="36000" anchor="ctr"/>
                </a:tc>
                <a:tc>
                  <a:txBody>
                    <a:bodyPr/>
                    <a:lstStyle/>
                    <a:p>
                      <a:pPr algn="ctr"/>
                      <a:r>
                        <a:rPr lang="fr-FR" sz="1400" dirty="0">
                          <a:latin typeface="Calibri" panose="020F0502020204030204" pitchFamily="34" charset="0"/>
                          <a:cs typeface="Calibri" panose="020F0502020204030204" pitchFamily="34" charset="0"/>
                        </a:rPr>
                        <a:t>Fiches</a:t>
                      </a:r>
                      <a:r>
                        <a:rPr lang="fr-FR" sz="1400" baseline="0" dirty="0">
                          <a:latin typeface="Calibri" panose="020F0502020204030204" pitchFamily="34" charset="0"/>
                          <a:cs typeface="Calibri" panose="020F0502020204030204" pitchFamily="34" charset="0"/>
                        </a:rPr>
                        <a:t> t</a:t>
                      </a:r>
                      <a:r>
                        <a:rPr lang="fr-FR" sz="1400" dirty="0">
                          <a:latin typeface="Calibri" panose="020F0502020204030204" pitchFamily="34" charset="0"/>
                          <a:cs typeface="Calibri" panose="020F0502020204030204" pitchFamily="34" charset="0"/>
                        </a:rPr>
                        <a:t>héoriques</a:t>
                      </a:r>
                    </a:p>
                  </a:txBody>
                  <a:tcPr marL="36000" marR="36000" anchor="ctr"/>
                </a:tc>
                <a:tc>
                  <a:txBody>
                    <a:bodyPr/>
                    <a:lstStyle/>
                    <a:p>
                      <a:pPr algn="ctr"/>
                      <a:r>
                        <a:rPr lang="fr-FR" sz="1400" dirty="0">
                          <a:latin typeface="Calibri" panose="020F0502020204030204" pitchFamily="34" charset="0"/>
                          <a:cs typeface="Calibri" panose="020F0502020204030204" pitchFamily="34" charset="0"/>
                        </a:rPr>
                        <a:t>Fiches TNI</a:t>
                      </a:r>
                    </a:p>
                  </a:txBody>
                  <a:tcPr marL="36000" marR="36000" anchor="ctr"/>
                </a:tc>
                <a:extLst>
                  <a:ext uri="{0D108BD9-81ED-4DB2-BD59-A6C34878D82A}">
                    <a16:rowId xmlns="" xmlns:a16="http://schemas.microsoft.com/office/drawing/2014/main" val="10000"/>
                  </a:ext>
                </a:extLst>
              </a:tr>
              <a:tr h="166795">
                <a:tc gridSpan="7">
                  <a:txBody>
                    <a:bodyPr/>
                    <a:lstStyle/>
                    <a:p>
                      <a:pPr algn="ctr"/>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Amorce</a:t>
                      </a:r>
                    </a:p>
                  </a:txBody>
                  <a:tcPr>
                    <a:solidFill>
                      <a:schemeClr val="accent1">
                        <a:lumMod val="20000"/>
                        <a:lumOff val="80000"/>
                      </a:schemeClr>
                    </a:solidFill>
                  </a:tcPr>
                </a:tc>
                <a:tc hMerge="1">
                  <a:txBody>
                    <a:bodyPr/>
                    <a:lstStyle/>
                    <a:p>
                      <a:endParaRPr lang="fr-CA"/>
                    </a:p>
                  </a:txBody>
                  <a:tcPr/>
                </a:tc>
                <a:tc hMerge="1">
                  <a:txBody>
                    <a:bodyPr/>
                    <a:lstStyle/>
                    <a:p>
                      <a:endParaRPr lang="fr-CA"/>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1"/>
                  </a:ext>
                </a:extLst>
              </a:tr>
              <a:tr h="217133">
                <a:tc>
                  <a:txBody>
                    <a:bodyPr/>
                    <a:lstStyle/>
                    <a:p>
                      <a:pPr algn="ctr"/>
                      <a:r>
                        <a:rPr lang="fr-FR" sz="1200" baseline="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tc>
                <a:tc>
                  <a:txBody>
                    <a:bodyPr/>
                    <a:lstStyle/>
                    <a:p>
                      <a:pPr algn="l"/>
                      <a:r>
                        <a:rPr lang="fr-CA" sz="1200" dirty="0" smtClean="0">
                          <a:latin typeface="Calibri" panose="020F0502020204030204" pitchFamily="34" charset="0"/>
                          <a:cs typeface="Calibri" panose="020F0502020204030204" pitchFamily="34" charset="0"/>
                        </a:rPr>
                        <a:t>La</a:t>
                      </a:r>
                      <a:r>
                        <a:rPr lang="fr-CA" sz="1200" baseline="0" dirty="0" smtClean="0">
                          <a:latin typeface="Calibri" panose="020F0502020204030204" pitchFamily="34" charset="0"/>
                          <a:cs typeface="Calibri" panose="020F0502020204030204" pitchFamily="34" charset="0"/>
                        </a:rPr>
                        <a:t> boucle alimentaire</a:t>
                      </a:r>
                      <a:endParaRPr lang="fr-FR" sz="1200" dirty="0">
                        <a:latin typeface="Calibri" panose="020F0502020204030204" pitchFamily="34" charset="0"/>
                        <a:cs typeface="Calibri" panose="020F0502020204030204" pitchFamily="34" charset="0"/>
                      </a:endParaRPr>
                    </a:p>
                  </a:txBody>
                  <a:tcPr/>
                </a:tc>
                <a:tc>
                  <a:txBody>
                    <a:bodyPr/>
                    <a:lstStyle/>
                    <a:p>
                      <a:pPr algn="l"/>
                      <a:r>
                        <a:rPr lang="fr-CA" sz="1200" kern="1200" dirty="0">
                          <a:solidFill>
                            <a:schemeClr val="dk1"/>
                          </a:solidFill>
                          <a:latin typeface="Calibri" panose="020F0502020204030204" pitchFamily="34" charset="0"/>
                          <a:ea typeface="+mn-ea"/>
                          <a:cs typeface="Calibri" panose="020F0502020204030204" pitchFamily="34" charset="0"/>
                        </a:rPr>
                        <a:t>À partir d’une banque d’images d’animaux, les élèves tracent le réseau de la chaîne alimentaire. </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algn="ctr"/>
                      <a:r>
                        <a:rPr lang="fr-FR" sz="1200" baseline="0" dirty="0">
                          <a:latin typeface="Calibri" panose="020F0502020204030204" pitchFamily="34" charset="0"/>
                          <a:cs typeface="Calibri" panose="020F0502020204030204" pitchFamily="34" charset="0"/>
                        </a:rPr>
                        <a:t>7</a:t>
                      </a:r>
                      <a:r>
                        <a:rPr lang="fr-FR" sz="1200" baseline="0" dirty="0" smtClean="0">
                          <a:latin typeface="Calibri" panose="020F0502020204030204" pitchFamily="34" charset="0"/>
                          <a:cs typeface="Calibri" panose="020F0502020204030204" pitchFamily="34" charset="0"/>
                        </a:rPr>
                        <a:t>0 </a:t>
                      </a:r>
                      <a:r>
                        <a:rPr lang="fr-FR" sz="1200" baseline="0" dirty="0">
                          <a:latin typeface="Calibri" panose="020F0502020204030204" pitchFamily="34" charset="0"/>
                          <a:cs typeface="Calibri" panose="020F0502020204030204" pitchFamily="34" charset="0"/>
                        </a:rPr>
                        <a:t>min.</a:t>
                      </a:r>
                      <a:endParaRPr lang="fr-FR" sz="1200" dirty="0">
                        <a:latin typeface="Calibri" panose="020F0502020204030204" pitchFamily="34" charset="0"/>
                        <a:cs typeface="Calibri" panose="020F0502020204030204" pitchFamily="34" charset="0"/>
                      </a:endParaRPr>
                    </a:p>
                  </a:txBody>
                  <a:tcPr/>
                </a:tc>
                <a:tc>
                  <a:txBody>
                    <a:bodyPr/>
                    <a:lstStyle/>
                    <a:p>
                      <a:pPr algn="ctr"/>
                      <a:r>
                        <a:rPr lang="fr-CA" sz="1200" baseline="0" dirty="0">
                          <a:latin typeface="Calibri" panose="020F0502020204030204" pitchFamily="34" charset="0"/>
                          <a:cs typeface="Calibri" panose="020F0502020204030204" pitchFamily="34" charset="0"/>
                        </a:rPr>
                        <a:t>A</a:t>
                      </a:r>
                    </a:p>
                  </a:txBody>
                  <a:tcPr/>
                </a:tc>
                <a:tc>
                  <a:txBody>
                    <a:bodyPr/>
                    <a:lstStyle/>
                    <a:p>
                      <a:pPr algn="ct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1</a:t>
                      </a:r>
                      <a:r>
                        <a:rPr lang="fr-FR" sz="1200">
                          <a:latin typeface="Calibri" panose="020F0502020204030204" pitchFamily="34" charset="0"/>
                          <a:cs typeface="Calibri" panose="020F0502020204030204" pitchFamily="34" charset="0"/>
                        </a:rPr>
                        <a:t>, </a:t>
                      </a:r>
                      <a:r>
                        <a:rPr lang="fr-FR" sz="1200" smtClean="0">
                          <a:latin typeface="Calibri" panose="020F0502020204030204" pitchFamily="34" charset="0"/>
                          <a:cs typeface="Calibri" panose="020F0502020204030204" pitchFamily="34" charset="0"/>
                        </a:rPr>
                        <a:t>2, 3</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2"/>
                  </a:ext>
                </a:extLst>
              </a:tr>
              <a:tr h="217133">
                <a:tc gridSpan="7">
                  <a:txBody>
                    <a:bodyPr/>
                    <a:lstStyle/>
                    <a:p>
                      <a:pPr algn="ctr"/>
                      <a:r>
                        <a:rPr lang="fr-FR" sz="1200" b="1" dirty="0">
                          <a:latin typeface="Calibri" panose="020F0502020204030204" pitchFamily="34" charset="0"/>
                          <a:cs typeface="Calibri" panose="020F0502020204030204" pitchFamily="34" charset="0"/>
                        </a:rPr>
                        <a:t>Réalisation</a:t>
                      </a:r>
                    </a:p>
                  </a:txBody>
                  <a:tcPr>
                    <a:solidFill>
                      <a:schemeClr val="accent1">
                        <a:lumMod val="20000"/>
                        <a:lumOff val="80000"/>
                      </a:schemeClr>
                    </a:solidFill>
                  </a:tcPr>
                </a:tc>
                <a:tc hMerge="1">
                  <a:txBody>
                    <a:bodyPr/>
                    <a:lstStyle/>
                    <a:p>
                      <a:endParaRPr lang="fr-CA"/>
                    </a:p>
                  </a:txBody>
                  <a:tcPr/>
                </a:tc>
                <a:tc hMerge="1">
                  <a:txBody>
                    <a:bodyPr/>
                    <a:lstStyle/>
                    <a:p>
                      <a:endParaRPr lang="fr-CA"/>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3"/>
                  </a:ext>
                </a:extLst>
              </a:tr>
              <a:tr h="217133">
                <a:tc>
                  <a:txBody>
                    <a:bodyPr/>
                    <a:lstStyle/>
                    <a:p>
                      <a:pPr algn="ctr"/>
                      <a:r>
                        <a:rPr lang="fr-CA" sz="1200" dirty="0">
                          <a:latin typeface="Calibri" panose="020F0502020204030204" pitchFamily="34" charset="0"/>
                          <a:cs typeface="Calibri" panose="020F0502020204030204" pitchFamily="34" charset="0"/>
                        </a:rPr>
                        <a:t>2</a:t>
                      </a:r>
                    </a:p>
                  </a:txBody>
                  <a:tcPr/>
                </a:tc>
                <a:tc>
                  <a:txBody>
                    <a:bodyPr/>
                    <a:lstStyle/>
                    <a:p>
                      <a:r>
                        <a:rPr lang="fr-FR" sz="1200" dirty="0" err="1" smtClean="0">
                          <a:latin typeface="Calibri" panose="020F0502020204030204" pitchFamily="34" charset="0"/>
                          <a:cs typeface="Calibri" panose="020F0502020204030204" pitchFamily="34" charset="0"/>
                        </a:rPr>
                        <a:t>Lombricompostage</a:t>
                      </a:r>
                      <a:endParaRPr lang="fr-FR" sz="1200" dirty="0">
                        <a:latin typeface="Calibri" panose="020F0502020204030204" pitchFamily="34" charset="0"/>
                        <a:cs typeface="Calibri" panose="020F0502020204030204" pitchFamily="34" charset="0"/>
                      </a:endParaRPr>
                    </a:p>
                  </a:txBody>
                  <a:tcPr/>
                </a:tc>
                <a:tc>
                  <a:txBody>
                    <a:bodyPr/>
                    <a:lstStyle/>
                    <a:p>
                      <a:r>
                        <a:rPr lang="fr-CA" sz="1200" kern="1200" baseline="0" dirty="0">
                          <a:solidFill>
                            <a:schemeClr val="dk1"/>
                          </a:solidFill>
                          <a:latin typeface="Calibri" panose="020F0502020204030204" pitchFamily="34" charset="0"/>
                          <a:ea typeface="+mn-ea"/>
                          <a:cs typeface="Calibri" panose="020F0502020204030204" pitchFamily="34" charset="0"/>
                        </a:rPr>
                        <a:t>Étude d’un type de décomposeur: les vers à compost. Alimenter des vers de terre à partir de déchets organiques et observer leur travail de décomposition. Prises de mesures.</a:t>
                      </a:r>
                    </a:p>
                  </a:txBody>
                  <a:tcPr/>
                </a:tc>
                <a:tc>
                  <a:txBody>
                    <a:bodyPr/>
                    <a:lstStyle/>
                    <a:p>
                      <a:pPr algn="ctr"/>
                      <a:r>
                        <a:rPr lang="fr-FR" sz="1200" dirty="0">
                          <a:latin typeface="Calibri" panose="020F0502020204030204" pitchFamily="34" charset="0"/>
                          <a:cs typeface="Calibri" panose="020F0502020204030204" pitchFamily="34" charset="0"/>
                        </a:rPr>
                        <a:t>Installation</a:t>
                      </a:r>
                    </a:p>
                    <a:p>
                      <a:pPr algn="ctr"/>
                      <a:r>
                        <a:rPr lang="fr-FR" sz="1200" dirty="0">
                          <a:latin typeface="Calibri" panose="020F0502020204030204" pitchFamily="34" charset="0"/>
                          <a:cs typeface="Calibri" panose="020F0502020204030204" pitchFamily="34" charset="0"/>
                        </a:rPr>
                        <a:t>90 min</a:t>
                      </a:r>
                    </a:p>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Entretien: </a:t>
                      </a:r>
                    </a:p>
                    <a:p>
                      <a:pPr algn="ctr"/>
                      <a:r>
                        <a:rPr lang="fr-FR" sz="1200" dirty="0">
                          <a:latin typeface="Calibri" panose="020F0502020204030204" pitchFamily="34" charset="0"/>
                          <a:cs typeface="Calibri" panose="020F0502020204030204" pitchFamily="34" charset="0"/>
                        </a:rPr>
                        <a:t>15 min / semaine</a:t>
                      </a:r>
                    </a:p>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Mesures finales et bilan</a:t>
                      </a:r>
                    </a:p>
                    <a:p>
                      <a:pPr algn="ctr"/>
                      <a:r>
                        <a:rPr lang="fr-FR" sz="1200" dirty="0">
                          <a:latin typeface="Calibri" panose="020F0502020204030204" pitchFamily="34" charset="0"/>
                          <a:cs typeface="Calibri" panose="020F0502020204030204" pitchFamily="34" charset="0"/>
                        </a:rPr>
                        <a:t>60 min</a:t>
                      </a:r>
                    </a:p>
                  </a:txBody>
                  <a:tcPr/>
                </a:tc>
                <a:tc>
                  <a:txBody>
                    <a:bodyPr/>
                    <a:lstStyle/>
                    <a:p>
                      <a:pPr algn="ctr"/>
                      <a:r>
                        <a:rPr lang="fr-CA" sz="1200" dirty="0">
                          <a:latin typeface="Calibri" panose="020F0502020204030204" pitchFamily="34" charset="0"/>
                          <a:cs typeface="Calibri" panose="020F0502020204030204" pitchFamily="34" charset="0"/>
                        </a:rPr>
                        <a:t>B</a:t>
                      </a:r>
                      <a:r>
                        <a:rPr lang="fr-CA" sz="1200" baseline="0" dirty="0">
                          <a:latin typeface="Calibri" panose="020F0502020204030204" pitchFamily="34" charset="0"/>
                          <a:cs typeface="Calibri" panose="020F0502020204030204" pitchFamily="34" charset="0"/>
                        </a:rPr>
                        <a:t>, C</a:t>
                      </a:r>
                      <a:endParaRPr lang="fr-CA" sz="1200" dirty="0">
                        <a:latin typeface="Calibri" panose="020F0502020204030204" pitchFamily="34" charset="0"/>
                        <a:cs typeface="Calibri" panose="020F0502020204030204" pitchFamily="34" charset="0"/>
                      </a:endParaRPr>
                    </a:p>
                  </a:txBody>
                  <a:tcPr/>
                </a:tc>
                <a:tc>
                  <a:txBody>
                    <a:bodyPr/>
                    <a:lstStyle/>
                    <a:p>
                      <a:pPr algn="ctr"/>
                      <a:r>
                        <a:rPr lang="fr-CA" sz="1200" dirty="0">
                          <a:latin typeface="Calibri" panose="020F0502020204030204" pitchFamily="34" charset="0"/>
                          <a:cs typeface="Calibri" panose="020F0502020204030204" pitchFamily="34" charset="0"/>
                        </a:rPr>
                        <a:t>2, 3, 4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a:t>
                      </a:r>
                      <a:endParaRPr lang="fr-CA"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10"/>
                  </a:ext>
                </a:extLst>
              </a:tr>
            </a:tbl>
          </a:graphicData>
        </a:graphic>
      </p:graphicFrame>
      <p:sp>
        <p:nvSpPr>
          <p:cNvPr id="2" name="Espace réservé du numéro de diapositive 1"/>
          <p:cNvSpPr>
            <a:spLocks noGrp="1"/>
          </p:cNvSpPr>
          <p:nvPr>
            <p:ph type="sldNum" sz="quarter" idx="12"/>
            <p:custDataLst>
              <p:tags r:id="rId3"/>
            </p:custDataLst>
          </p:nvPr>
        </p:nvSpPr>
        <p:spPr>
          <a:xfrm>
            <a:off x="5745708" y="8008203"/>
            <a:ext cx="1112292" cy="1135797"/>
          </a:xfrm>
        </p:spPr>
        <p:txBody>
          <a:bodyPr/>
          <a:lstStyle/>
          <a:p>
            <a:fld id="{027FB875-5C85-AB42-9DC5-178568A424B8}" type="slidenum">
              <a:rPr lang="en-US" smtClean="0"/>
              <a:pPr/>
              <a:t>5</a:t>
            </a:fld>
            <a:endParaRPr lang="en-US" dirty="0"/>
          </a:p>
        </p:txBody>
      </p:sp>
    </p:spTree>
    <p:extLst>
      <p:ext uri="{BB962C8B-B14F-4D97-AF65-F5344CB8AC3E}">
        <p14:creationId xmlns="" xmlns:p14="http://schemas.microsoft.com/office/powerpoint/2010/main" val="4232194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1545502"/>
            <a:ext cx="6858000" cy="871396"/>
          </a:xfrm>
        </p:spPr>
        <p:txBody>
          <a:bodyPr/>
          <a:lstStyle/>
          <a:p>
            <a:r>
              <a:rPr lang="en-US" sz="3000" dirty="0">
                <a:latin typeface="Calibri" panose="020F0502020204030204" pitchFamily="34" charset="0"/>
                <a:cs typeface="Calibri" panose="020F0502020204030204" pitchFamily="34" charset="0"/>
              </a:rPr>
              <a:t>Description des </a:t>
            </a:r>
            <a:r>
              <a:rPr lang="en-US" sz="3000" dirty="0" err="1">
                <a:latin typeface="Calibri" panose="020F0502020204030204" pitchFamily="34" charset="0"/>
                <a:cs typeface="Calibri" panose="020F0502020204030204" pitchFamily="34" charset="0"/>
              </a:rPr>
              <a:t>activités</a:t>
            </a:r>
            <a:r>
              <a:rPr lang="en-US" sz="3000" dirty="0">
                <a:latin typeface="Calibri" panose="020F0502020204030204" pitchFamily="34" charset="0"/>
                <a:cs typeface="Calibri" panose="020F0502020204030204" pitchFamily="34" charset="0"/>
              </a:rPr>
              <a:t> </a:t>
            </a:r>
          </a:p>
        </p:txBody>
      </p:sp>
      <p:sp>
        <p:nvSpPr>
          <p:cNvPr id="2"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6</a:t>
            </a:fld>
            <a:endParaRPr lang="en-US" dirty="0"/>
          </a:p>
        </p:txBody>
      </p:sp>
      <p:graphicFrame>
        <p:nvGraphicFramePr>
          <p:cNvPr id="3" name="Tableau 2"/>
          <p:cNvGraphicFramePr>
            <a:graphicFrameLocks noGrp="1"/>
          </p:cNvGraphicFramePr>
          <p:nvPr>
            <p:custDataLst>
              <p:tags r:id="rId3"/>
            </p:custDataLst>
            <p:extLst>
              <p:ext uri="{D42A27DB-BD31-4B8C-83A1-F6EECF244321}">
                <p14:modId xmlns="" xmlns:p14="http://schemas.microsoft.com/office/powerpoint/2010/main" val="4130205442"/>
              </p:ext>
            </p:extLst>
          </p:nvPr>
        </p:nvGraphicFramePr>
        <p:xfrm>
          <a:off x="626065" y="2804160"/>
          <a:ext cx="5600564" cy="1259840"/>
        </p:xfrm>
        <a:graphic>
          <a:graphicData uri="http://schemas.openxmlformats.org/drawingml/2006/table">
            <a:tbl>
              <a:tblPr firstRow="1" bandRow="1">
                <a:tableStyleId>{5C22544A-7EE6-4342-B048-85BDC9FD1C3A}</a:tableStyleId>
              </a:tblPr>
              <a:tblGrid>
                <a:gridCol w="1335273">
                  <a:extLst>
                    <a:ext uri="{9D8B030D-6E8A-4147-A177-3AD203B41FA5}">
                      <a16:colId xmlns="" xmlns:a16="http://schemas.microsoft.com/office/drawing/2014/main" val="20000"/>
                    </a:ext>
                  </a:extLst>
                </a:gridCol>
                <a:gridCol w="3321321">
                  <a:extLst>
                    <a:ext uri="{9D8B030D-6E8A-4147-A177-3AD203B41FA5}">
                      <a16:colId xmlns="" xmlns:a16="http://schemas.microsoft.com/office/drawing/2014/main" val="20001"/>
                    </a:ext>
                  </a:extLst>
                </a:gridCol>
                <a:gridCol w="943970">
                  <a:extLst>
                    <a:ext uri="{9D8B030D-6E8A-4147-A177-3AD203B41FA5}">
                      <a16:colId xmlns="" xmlns:a16="http://schemas.microsoft.com/office/drawing/2014/main" val="20002"/>
                    </a:ext>
                  </a:extLst>
                </a:gridCol>
              </a:tblGrid>
              <a:tr h="370840">
                <a:tc>
                  <a:txBody>
                    <a:bodyPr/>
                    <a:lstStyle/>
                    <a:p>
                      <a:pPr algn="ctr"/>
                      <a:r>
                        <a:rPr lang="fr-FR" sz="1400" baseline="0" dirty="0">
                          <a:latin typeface="Calibri" panose="020F0502020204030204" pitchFamily="34" charset="0"/>
                          <a:cs typeface="Calibri" panose="020F0502020204030204" pitchFamily="34" charset="0"/>
                        </a:rPr>
                        <a:t>Numéro de</a:t>
                      </a:r>
                    </a:p>
                    <a:p>
                      <a:pPr algn="ctr"/>
                      <a:r>
                        <a:rPr lang="fr-FR" sz="1400" baseline="0" dirty="0">
                          <a:latin typeface="Calibri" panose="020F0502020204030204" pitchFamily="34" charset="0"/>
                          <a:cs typeface="Calibri" panose="020F0502020204030204" pitchFamily="34" charset="0"/>
                        </a:rPr>
                        <a:t>l’</a:t>
                      </a:r>
                      <a:r>
                        <a:rPr lang="fr-FR" sz="1400" dirty="0">
                          <a:latin typeface="Calibri" panose="020F0502020204030204" pitchFamily="34" charset="0"/>
                          <a:cs typeface="Calibri" panose="020F0502020204030204" pitchFamily="34" charset="0"/>
                        </a:rPr>
                        <a:t>activité</a:t>
                      </a:r>
                    </a:p>
                  </a:txBody>
                  <a:tcPr anchor="ctr"/>
                </a:tc>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 xmlns:a16="http://schemas.microsoft.com/office/drawing/2014/main" val="10000"/>
                  </a:ext>
                </a:extLst>
              </a:tr>
              <a:tr h="370840">
                <a:tc>
                  <a:txBody>
                    <a:bodyPr/>
                    <a:lstStyle/>
                    <a:p>
                      <a:pPr algn="ctr"/>
                      <a:r>
                        <a:rPr lang="fr-FR" sz="1200" dirty="0">
                          <a:latin typeface="Calibri" panose="020F0502020204030204" pitchFamily="34" charset="0"/>
                          <a:cs typeface="Calibri" panose="020F0502020204030204" pitchFamily="34" charset="0"/>
                        </a:rPr>
                        <a:t>1</a:t>
                      </a:r>
                    </a:p>
                  </a:txBody>
                  <a:tcPr anchor="ctr"/>
                </a:tc>
                <a:tc>
                  <a:txBody>
                    <a:bodyPr/>
                    <a:lstStyle/>
                    <a:p>
                      <a:pPr algn="l"/>
                      <a:r>
                        <a:rPr lang="fr-FR" sz="1200" dirty="0" smtClean="0">
                          <a:latin typeface="Calibri" panose="020F0502020204030204" pitchFamily="34" charset="0"/>
                          <a:cs typeface="Calibri" panose="020F0502020204030204" pitchFamily="34" charset="0"/>
                        </a:rPr>
                        <a:t>La</a:t>
                      </a:r>
                      <a:r>
                        <a:rPr lang="fr-FR" sz="1200" baseline="0" dirty="0" smtClean="0">
                          <a:latin typeface="Calibri" panose="020F0502020204030204" pitchFamily="34" charset="0"/>
                          <a:cs typeface="Calibri" panose="020F0502020204030204" pitchFamily="34" charset="0"/>
                        </a:rPr>
                        <a:t> boucle alimentaire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CA" sz="1200" dirty="0" smtClean="0">
                          <a:latin typeface="Calibri" panose="020F0502020204030204" pitchFamily="34" charset="0"/>
                          <a:cs typeface="Calibri" panose="020F0502020204030204" pitchFamily="34" charset="0"/>
                        </a:rPr>
                        <a:t>7-9</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1"/>
                  </a:ext>
                </a:extLst>
              </a:tr>
              <a:tr h="370840">
                <a:tc>
                  <a:txBody>
                    <a:bodyPr/>
                    <a:lstStyle/>
                    <a:p>
                      <a:pPr algn="ctr"/>
                      <a:r>
                        <a:rPr lang="fr-FR" sz="1200" dirty="0">
                          <a:latin typeface="Calibri" panose="020F0502020204030204" pitchFamily="34" charset="0"/>
                          <a:cs typeface="Calibri" panose="020F0502020204030204" pitchFamily="34" charset="0"/>
                        </a:rPr>
                        <a:t>2</a:t>
                      </a:r>
                    </a:p>
                  </a:txBody>
                  <a:tcPr anchor="ctr"/>
                </a:tc>
                <a:tc>
                  <a:txBody>
                    <a:bodyPr/>
                    <a:lstStyle/>
                    <a:p>
                      <a:pPr algn="l"/>
                      <a:r>
                        <a:rPr lang="fr-FR" sz="1200" baseline="0" dirty="0" err="1" smtClean="0">
                          <a:latin typeface="Calibri" panose="020F0502020204030204" pitchFamily="34" charset="0"/>
                          <a:cs typeface="Calibri" panose="020F0502020204030204" pitchFamily="34" charset="0"/>
                        </a:rPr>
                        <a:t>Lombricompostage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CA" sz="1200" dirty="0" smtClean="0">
                          <a:latin typeface="Calibri" panose="020F0502020204030204" pitchFamily="34" charset="0"/>
                          <a:cs typeface="Calibri" panose="020F0502020204030204" pitchFamily="34" charset="0"/>
                        </a:rPr>
                        <a:t>10-14</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 xmlns:p14="http://schemas.microsoft.com/office/powerpoint/2010/main" val="2238945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0">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0"/>
            <a:ext cx="4274057" cy="871396"/>
          </a:xfrm>
        </p:spPr>
        <p:txBody>
          <a:bodyPr/>
          <a:lstStyle/>
          <a:p>
            <a:pPr algn="l"/>
            <a:r>
              <a:rPr lang="fr-FR" sz="3000" dirty="0">
                <a:latin typeface="Calibri" panose="020F0502020204030204" pitchFamily="34" charset="0"/>
                <a:cs typeface="Calibri" panose="020F0502020204030204" pitchFamily="34" charset="0"/>
              </a:rPr>
              <a:t>Amorce</a:t>
            </a:r>
            <a:br>
              <a:rPr lang="fr-FR" sz="30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1. </a:t>
            </a:r>
            <a:r>
              <a:rPr lang="fr-FR" sz="2400" dirty="0" smtClean="0">
                <a:latin typeface="Calibri" panose="020F0502020204030204" pitchFamily="34" charset="0"/>
                <a:cs typeface="Calibri" panose="020F0502020204030204" pitchFamily="34" charset="0"/>
              </a:rPr>
              <a:t>La boucle alimentaire</a:t>
            </a:r>
            <a:endParaRPr lang="fr-FR" sz="3000" dirty="0">
              <a:latin typeface="Calibri" panose="020F0502020204030204" pitchFamily="34" charset="0"/>
              <a:cs typeface="Calibri" panose="020F0502020204030204" pitchFamily="34" charset="0"/>
            </a:endParaRPr>
          </a:p>
        </p:txBody>
      </p:sp>
      <p:sp>
        <p:nvSpPr>
          <p:cNvPr id="12" name="Content Placeholder 4"/>
          <p:cNvSpPr>
            <a:spLocks noGrp="1"/>
          </p:cNvSpPr>
          <p:nvPr>
            <p:ph sz="half" idx="1"/>
            <p:custDataLst>
              <p:tags r:id="rId2"/>
            </p:custDataLst>
          </p:nvPr>
        </p:nvSpPr>
        <p:spPr>
          <a:xfrm>
            <a:off x="1836421" y="1371601"/>
            <a:ext cx="4926330" cy="7326391"/>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spcBef>
                <a:spcPts val="600"/>
              </a:spcBef>
              <a:buNone/>
            </a:pPr>
            <a:r>
              <a:rPr lang="fr-FR" sz="2400" i="1" dirty="0">
                <a:latin typeface="Calibri" panose="020F0502020204030204" pitchFamily="34" charset="0"/>
                <a:cs typeface="Calibri" panose="020F0502020204030204" pitchFamily="34" charset="0"/>
              </a:rPr>
              <a:t>Vue d’ensemble</a:t>
            </a:r>
          </a:p>
          <a:p>
            <a:pPr marL="0" indent="0" algn="just">
              <a:spcBef>
                <a:spcPts val="600"/>
              </a:spcBef>
              <a:buNone/>
            </a:pPr>
            <a:r>
              <a:rPr lang="fr-FR" sz="1200" dirty="0">
                <a:latin typeface="Calibri" panose="020F0502020204030204" pitchFamily="34" charset="0"/>
                <a:cs typeface="Calibri" panose="020F0502020204030204" pitchFamily="34" charset="0"/>
              </a:rPr>
              <a:t>Les élèves vont découvrir la notion de chaîne alimentaire, à travers une activité où des photos d’êtres vivants sont classées selon leur place dans la pyramide.</a:t>
            </a:r>
          </a:p>
          <a:p>
            <a:pPr marL="0" indent="0">
              <a:spcBef>
                <a:spcPts val="600"/>
              </a:spcBef>
              <a:buNone/>
            </a:pPr>
            <a:endParaRPr lang="fr-FR" sz="2400" i="1" dirty="0" smtClean="0">
              <a:latin typeface="Calibri" panose="020F0502020204030204" pitchFamily="34" charset="0"/>
              <a:cs typeface="Calibri" panose="020F0502020204030204" pitchFamily="34" charset="0"/>
            </a:endParaRPr>
          </a:p>
          <a:p>
            <a:pPr marL="0" indent="0">
              <a:spcBef>
                <a:spcPts val="600"/>
              </a:spcBef>
              <a:buNone/>
            </a:pPr>
            <a:r>
              <a:rPr lang="fr-FR" sz="2400" i="1" dirty="0" smtClean="0">
                <a:latin typeface="Calibri" panose="020F0502020204030204" pitchFamily="34" charset="0"/>
                <a:cs typeface="Calibri" panose="020F0502020204030204" pitchFamily="34" charset="0"/>
              </a:rPr>
              <a:t>Déroulement </a:t>
            </a:r>
            <a:r>
              <a:rPr lang="fr-FR" sz="2400" i="1" dirty="0">
                <a:latin typeface="Calibri" panose="020F0502020204030204" pitchFamily="34" charset="0"/>
                <a:cs typeface="Calibri" panose="020F0502020204030204" pitchFamily="34" charset="0"/>
              </a:rPr>
              <a:t>de l’activité</a:t>
            </a:r>
          </a:p>
          <a:p>
            <a:pPr marL="228600" indent="-228600">
              <a:spcBef>
                <a:spcPts val="600"/>
              </a:spcBef>
              <a:buFont typeface="+mj-lt"/>
              <a:buAutoNum type="arabicPeriod"/>
            </a:pPr>
            <a:r>
              <a:rPr lang="fr-FR" sz="1200" dirty="0">
                <a:latin typeface="Calibri" panose="020F0502020204030204" pitchFamily="34" charset="0"/>
                <a:cs typeface="Calibri" panose="020F0502020204030204" pitchFamily="34" charset="0"/>
              </a:rPr>
              <a:t>Mise en </a:t>
            </a:r>
            <a:r>
              <a:rPr lang="fr-FR" sz="1200" dirty="0" smtClean="0">
                <a:latin typeface="Calibri" panose="020F0502020204030204" pitchFamily="34" charset="0"/>
                <a:cs typeface="Calibri" panose="020F0502020204030204" pitchFamily="34" charset="0"/>
              </a:rPr>
              <a:t>situation (5 </a:t>
            </a:r>
            <a:r>
              <a:rPr lang="fr-FR" sz="1200" dirty="0">
                <a:latin typeface="Calibri" panose="020F0502020204030204" pitchFamily="34" charset="0"/>
                <a:cs typeface="Calibri" panose="020F0502020204030204" pitchFamily="34" charset="0"/>
              </a:rPr>
              <a:t>minutes</a:t>
            </a:r>
            <a:r>
              <a:rPr lang="fr-FR" sz="1200" dirty="0" smtClean="0">
                <a:latin typeface="Calibri" panose="020F0502020204030204" pitchFamily="34" charset="0"/>
                <a:cs typeface="Calibri" panose="020F0502020204030204" pitchFamily="34" charset="0"/>
              </a:rPr>
              <a:t>)</a:t>
            </a:r>
          </a:p>
          <a:p>
            <a:pPr marL="228600" indent="-228600">
              <a:spcBef>
                <a:spcPts val="600"/>
              </a:spcBef>
              <a:buFont typeface="+mj-lt"/>
              <a:buAutoNum type="arabicPeriod"/>
            </a:pPr>
            <a:r>
              <a:rPr lang="fr-CA" sz="1200" dirty="0" smtClean="0">
                <a:latin typeface="Calibri" panose="020F0502020204030204" pitchFamily="34" charset="0"/>
                <a:cs typeface="Calibri" panose="020F0502020204030204" pitchFamily="34" charset="0"/>
              </a:rPr>
              <a:t>Idées initiales (10 minutes)</a:t>
            </a:r>
            <a:endParaRPr lang="fr-FR" sz="1200" dirty="0">
              <a:latin typeface="Calibri" panose="020F0502020204030204" pitchFamily="34" charset="0"/>
              <a:cs typeface="Calibri" panose="020F0502020204030204" pitchFamily="34" charset="0"/>
            </a:endParaRPr>
          </a:p>
          <a:p>
            <a:pPr marL="228600" indent="-228600">
              <a:spcBef>
                <a:spcPts val="600"/>
              </a:spcBef>
              <a:buFont typeface="+mj-lt"/>
              <a:buAutoNum type="arabicPeriod"/>
            </a:pPr>
            <a:r>
              <a:rPr lang="fr-FR" sz="1200" dirty="0">
                <a:latin typeface="Calibri" panose="020F0502020204030204" pitchFamily="34" charset="0"/>
                <a:cs typeface="Calibri" panose="020F0502020204030204" pitchFamily="34" charset="0"/>
              </a:rPr>
              <a:t>La pyramide alimentaire (15 minutes)</a:t>
            </a:r>
          </a:p>
          <a:p>
            <a:pPr marL="228600" indent="-228600">
              <a:spcBef>
                <a:spcPts val="600"/>
              </a:spcBef>
              <a:buFont typeface="+mj-lt"/>
              <a:buAutoNum type="arabicPeriod"/>
            </a:pPr>
            <a:r>
              <a:rPr lang="fr-FR" sz="1200" dirty="0">
                <a:latin typeface="Calibri" panose="020F0502020204030204" pitchFamily="34" charset="0"/>
                <a:cs typeface="Calibri" panose="020F0502020204030204" pitchFamily="34" charset="0"/>
              </a:rPr>
              <a:t>Le défi des photos d’animaux (30 minutes</a:t>
            </a:r>
            <a:r>
              <a:rPr lang="fr-FR" sz="1200" dirty="0" smtClean="0">
                <a:latin typeface="Calibri" panose="020F0502020204030204" pitchFamily="34" charset="0"/>
                <a:cs typeface="Calibri" panose="020F0502020204030204" pitchFamily="34" charset="0"/>
              </a:rPr>
              <a:t>)</a:t>
            </a:r>
          </a:p>
          <a:p>
            <a:pPr marL="228600" indent="-228600">
              <a:spcBef>
                <a:spcPts val="600"/>
              </a:spcBef>
              <a:buFont typeface="+mj-lt"/>
              <a:buAutoNum type="arabicPeriod"/>
            </a:pPr>
            <a:r>
              <a:rPr lang="fr-CA" sz="1200" dirty="0" smtClean="0">
                <a:latin typeface="Calibri" panose="020F0502020204030204" pitchFamily="34" charset="0"/>
                <a:cs typeface="Calibri" panose="020F0502020204030204" pitchFamily="34" charset="0"/>
              </a:rPr>
              <a:t>La boucle alimentaire (10 minutes</a:t>
            </a:r>
            <a:r>
              <a:rPr lang="fr-CA" sz="1200" dirty="0" smtClean="0">
                <a:latin typeface="Calibri" panose="020F0502020204030204" pitchFamily="34" charset="0"/>
                <a:cs typeface="Calibri" panose="020F0502020204030204" pitchFamily="34" charset="0"/>
              </a:rPr>
              <a:t>)</a:t>
            </a:r>
          </a:p>
          <a:p>
            <a:pPr marL="228600" indent="-228600">
              <a:spcBef>
                <a:spcPts val="600"/>
              </a:spcBef>
              <a:buNone/>
            </a:pPr>
            <a:endParaRPr lang="fr-FR" sz="1200" dirty="0">
              <a:latin typeface="Calibri" panose="020F0502020204030204" pitchFamily="34" charset="0"/>
              <a:cs typeface="Calibri" panose="020F0502020204030204" pitchFamily="34" charset="0"/>
            </a:endParaRPr>
          </a:p>
          <a:p>
            <a:pPr marL="0" indent="0">
              <a:spcBef>
                <a:spcPts val="600"/>
              </a:spcBef>
              <a:buNone/>
            </a:pPr>
            <a:r>
              <a:rPr lang="fr-FR" sz="2400" i="1" dirty="0">
                <a:latin typeface="Calibri" panose="020F0502020204030204" pitchFamily="34" charset="0"/>
                <a:cs typeface="Calibri" panose="020F0502020204030204" pitchFamily="34" charset="0"/>
              </a:rPr>
              <a:t>Mise en </a:t>
            </a:r>
            <a:r>
              <a:rPr lang="fr-FR" sz="2400" i="1" dirty="0" smtClean="0">
                <a:latin typeface="Calibri" panose="020F0502020204030204" pitchFamily="34" charset="0"/>
                <a:cs typeface="Calibri" panose="020F0502020204030204" pitchFamily="34" charset="0"/>
              </a:rPr>
              <a:t>situation</a:t>
            </a:r>
            <a:endParaRPr lang="fr-FR" sz="2400" i="1" dirty="0">
              <a:latin typeface="Calibri" panose="020F0502020204030204" pitchFamily="34" charset="0"/>
              <a:cs typeface="Calibri" panose="020F0502020204030204" pitchFamily="34" charset="0"/>
            </a:endParaRPr>
          </a:p>
          <a:p>
            <a:pPr marL="0" indent="0" algn="just">
              <a:spcBef>
                <a:spcPts val="600"/>
              </a:spcBef>
              <a:buNone/>
            </a:pPr>
            <a:r>
              <a:rPr lang="fr-CA" sz="1200" dirty="0" smtClean="0">
                <a:latin typeface="Calibri" panose="020F0502020204030204" pitchFamily="34" charset="0"/>
                <a:cs typeface="Calibri" panose="020F0502020204030204" pitchFamily="34" charset="0"/>
              </a:rPr>
              <a:t>Les activités prévues pour la première période doivent être mises dans le contexte des activités des semaines suivantes:</a:t>
            </a:r>
          </a:p>
          <a:p>
            <a:pPr marL="0" indent="0" algn="ctr">
              <a:spcBef>
                <a:spcPts val="600"/>
              </a:spcBef>
              <a:buNone/>
            </a:pPr>
            <a:r>
              <a:rPr lang="fr-CA" sz="1200" b="1" i="1" dirty="0" smtClean="0">
                <a:latin typeface="Calibri" panose="020F0502020204030204" pitchFamily="34" charset="0"/>
                <a:cs typeface="Calibri" panose="020F0502020204030204" pitchFamily="34" charset="0"/>
              </a:rPr>
              <a:t>« La semaine prochaine, nous allons mettre en place un </a:t>
            </a:r>
            <a:r>
              <a:rPr lang="fr-CA" sz="1200" b="1" i="1" dirty="0" err="1" smtClean="0">
                <a:latin typeface="Calibri" panose="020F0502020204030204" pitchFamily="34" charset="0"/>
                <a:cs typeface="Calibri" panose="020F0502020204030204" pitchFamily="34" charset="0"/>
              </a:rPr>
              <a:t>lombricomposteur</a:t>
            </a:r>
            <a:r>
              <a:rPr lang="fr-CA" sz="1200" b="1" i="1" dirty="0" smtClean="0">
                <a:latin typeface="Calibri" panose="020F0502020204030204" pitchFamily="34" charset="0"/>
                <a:cs typeface="Calibri" panose="020F0502020204030204" pitchFamily="34" charset="0"/>
              </a:rPr>
              <a:t> dans la classe. </a:t>
            </a:r>
          </a:p>
          <a:p>
            <a:pPr marL="0" indent="0" algn="ctr">
              <a:spcBef>
                <a:spcPts val="600"/>
              </a:spcBef>
              <a:buNone/>
            </a:pPr>
            <a:r>
              <a:rPr lang="fr-CA" sz="1200" b="1" i="1" dirty="0" smtClean="0">
                <a:latin typeface="Calibri" panose="020F0502020204030204" pitchFamily="34" charset="0"/>
                <a:cs typeface="Calibri" panose="020F0502020204030204" pitchFamily="34" charset="0"/>
              </a:rPr>
              <a:t>Un </a:t>
            </a:r>
            <a:r>
              <a:rPr lang="fr-CA" sz="1200" b="1" i="1" dirty="0" err="1" smtClean="0">
                <a:latin typeface="Calibri" panose="020F0502020204030204" pitchFamily="34" charset="0"/>
                <a:cs typeface="Calibri" panose="020F0502020204030204" pitchFamily="34" charset="0"/>
              </a:rPr>
              <a:t>lombricomposteur</a:t>
            </a:r>
            <a:r>
              <a:rPr lang="fr-CA" sz="1200" b="1" i="1" dirty="0" smtClean="0">
                <a:latin typeface="Calibri" panose="020F0502020204030204" pitchFamily="34" charset="0"/>
                <a:cs typeface="Calibri" panose="020F0502020204030204" pitchFamily="34" charset="0"/>
              </a:rPr>
              <a:t>, c’est une façon de transformer les déchets alimentaires en compost. Ça peut </a:t>
            </a:r>
            <a:r>
              <a:rPr lang="fr-CA" sz="1200" b="1" i="1" dirty="0" smtClean="0">
                <a:latin typeface="Calibri" panose="020F0502020204030204" pitchFamily="34" charset="0"/>
                <a:cs typeface="Calibri" panose="020F0502020204030204" pitchFamily="34" charset="0"/>
              </a:rPr>
              <a:t>êt</a:t>
            </a:r>
            <a:r>
              <a:rPr lang="fr-CA" sz="1200" b="1" i="1" dirty="0" smtClean="0">
                <a:latin typeface="Calibri" panose="020F0502020204030204" pitchFamily="34" charset="0"/>
                <a:cs typeface="Calibri" panose="020F0502020204030204" pitchFamily="34" charset="0"/>
              </a:rPr>
              <a:t>re très pratique pour les gens qui n’ont pas accès à une collecte municipale (le bac brun). Ça évite d’avoir à jeter des restes de table à la poubelle.</a:t>
            </a:r>
          </a:p>
          <a:p>
            <a:pPr marL="0" indent="0" algn="ctr">
              <a:spcBef>
                <a:spcPts val="600"/>
              </a:spcBef>
              <a:buNone/>
            </a:pPr>
            <a:r>
              <a:rPr lang="fr-CA" sz="1200" b="1" i="1" dirty="0" smtClean="0">
                <a:latin typeface="Calibri" panose="020F0502020204030204" pitchFamily="34" charset="0"/>
                <a:cs typeface="Calibri" panose="020F0502020204030204" pitchFamily="34" charset="0"/>
              </a:rPr>
              <a:t>Dans un </a:t>
            </a:r>
            <a:r>
              <a:rPr lang="fr-CA" sz="1200" b="1" i="1" dirty="0" err="1" smtClean="0">
                <a:latin typeface="Calibri" panose="020F0502020204030204" pitchFamily="34" charset="0"/>
                <a:cs typeface="Calibri" panose="020F0502020204030204" pitchFamily="34" charset="0"/>
              </a:rPr>
              <a:t>lombricomposteur</a:t>
            </a:r>
            <a:r>
              <a:rPr lang="fr-CA" sz="1200" b="1" i="1" dirty="0" smtClean="0">
                <a:latin typeface="Calibri" panose="020F0502020204030204" pitchFamily="34" charset="0"/>
                <a:cs typeface="Calibri" panose="020F0502020204030204" pitchFamily="34" charset="0"/>
              </a:rPr>
              <a:t>, on utilise une sorte de vers pour « digérer » les déchets de table. Aujourd’hui, notre objectif est de comprendre la place qu’occupe ces vers dans l’équilibre naturel, et pourquoi nous pouvons les utiliser pour composter »</a:t>
            </a:r>
          </a:p>
          <a:p>
            <a:pPr marL="0" indent="0" algn="just">
              <a:spcBef>
                <a:spcPts val="600"/>
              </a:spcBef>
              <a:buNone/>
            </a:pPr>
            <a:endParaRPr lang="fr-CA" sz="1200" dirty="0" smtClean="0">
              <a:latin typeface="Calibri" panose="020F0502020204030204" pitchFamily="34" charset="0"/>
              <a:cs typeface="Calibri" panose="020F0502020204030204" pitchFamily="34" charset="0"/>
            </a:endParaRPr>
          </a:p>
          <a:p>
            <a:pPr marL="0" lvl="0" indent="0" algn="just">
              <a:lnSpc>
                <a:spcPct val="110000"/>
              </a:lnSpc>
              <a:spcBef>
                <a:spcPts val="600"/>
              </a:spcBef>
              <a:buNone/>
            </a:pPr>
            <a:endParaRPr lang="fr-FR" sz="800" dirty="0" smtClean="0">
              <a:latin typeface="Calibri" panose="020F0502020204030204" pitchFamily="34" charset="0"/>
              <a:cs typeface="Calibri" panose="020F0502020204030204" pitchFamily="34" charset="0"/>
            </a:endParaRPr>
          </a:p>
        </p:txBody>
      </p:sp>
      <p:graphicFrame>
        <p:nvGraphicFramePr>
          <p:cNvPr id="16" name="Tableau 15"/>
          <p:cNvGraphicFramePr>
            <a:graphicFrameLocks noGrp="1"/>
          </p:cNvGraphicFramePr>
          <p:nvPr>
            <p:custDataLst>
              <p:tags r:id="rId3"/>
            </p:custDataLst>
            <p:extLst>
              <p:ext uri="{D42A27DB-BD31-4B8C-83A1-F6EECF244321}">
                <p14:modId xmlns="" xmlns:p14="http://schemas.microsoft.com/office/powerpoint/2010/main" val="3688317029"/>
              </p:ext>
            </p:extLst>
          </p:nvPr>
        </p:nvGraphicFramePr>
        <p:xfrm>
          <a:off x="92503" y="1371601"/>
          <a:ext cx="1629617" cy="391572"/>
        </p:xfrm>
        <a:graphic>
          <a:graphicData uri="http://schemas.openxmlformats.org/drawingml/2006/table">
            <a:tbl>
              <a:tblPr firstRow="1" bandRow="1">
                <a:tableStyleId>{69CF1AB2-1976-4502-BF36-3FF5EA218861}</a:tableStyleId>
              </a:tblPr>
              <a:tblGrid>
                <a:gridCol w="1629617">
                  <a:extLst>
                    <a:ext uri="{9D8B030D-6E8A-4147-A177-3AD203B41FA5}">
                      <a16:colId xmlns="" xmlns:a16="http://schemas.microsoft.com/office/drawing/2014/main" val="20000"/>
                    </a:ext>
                  </a:extLst>
                </a:gridCol>
              </a:tblGrid>
              <a:tr h="391572">
                <a:tc>
                  <a:txBody>
                    <a:bodyPr/>
                    <a:lstStyle/>
                    <a:p>
                      <a:pPr algn="ctr"/>
                      <a:endParaRPr lang="fr-FR" sz="200" dirty="0">
                        <a:latin typeface="Calibri" panose="020F0502020204030204" pitchFamily="34" charset="0"/>
                        <a:cs typeface="Calibri" panose="020F0502020204030204" pitchFamily="34" charset="0"/>
                      </a:endParaRPr>
                    </a:p>
                    <a:p>
                      <a:pPr algn="ctr"/>
                      <a:r>
                        <a:rPr lang="fr-FR" sz="1400" dirty="0">
                          <a:latin typeface="Calibri" panose="020F0502020204030204" pitchFamily="34" charset="0"/>
                          <a:cs typeface="Calibri" panose="020F0502020204030204" pitchFamily="34" charset="0"/>
                        </a:rPr>
                        <a:t>Durée : </a:t>
                      </a:r>
                      <a:r>
                        <a:rPr lang="fr-FR" sz="1400" b="0" dirty="0" smtClean="0">
                          <a:latin typeface="Calibri" panose="020F0502020204030204" pitchFamily="34" charset="0"/>
                          <a:cs typeface="Calibri" panose="020F0502020204030204" pitchFamily="34" charset="0"/>
                        </a:rPr>
                        <a:t>70 minutes</a:t>
                      </a:r>
                      <a:endParaRPr lang="fr-FR" sz="1400" b="0" i="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1" name="Espace réservé du contenu 5"/>
          <p:cNvGraphicFramePr>
            <a:graphicFrameLocks noGrp="1"/>
          </p:cNvGraphicFramePr>
          <p:nvPr>
            <p:ph sz="half" idx="1"/>
            <p:custDataLst>
              <p:tags r:id="rId4"/>
            </p:custDataLst>
            <p:extLst>
              <p:ext uri="{D42A27DB-BD31-4B8C-83A1-F6EECF244321}">
                <p14:modId xmlns="" xmlns:p14="http://schemas.microsoft.com/office/powerpoint/2010/main" val="3484799198"/>
              </p:ext>
            </p:extLst>
          </p:nvPr>
        </p:nvGraphicFramePr>
        <p:xfrm>
          <a:off x="69255" y="1895842"/>
          <a:ext cx="1652864" cy="2316480"/>
        </p:xfrm>
        <a:graphic>
          <a:graphicData uri="http://schemas.openxmlformats.org/drawingml/2006/table">
            <a:tbl>
              <a:tblPr firstRow="1" bandRow="1">
                <a:tableStyleId>{5C22544A-7EE6-4342-B048-85BDC9FD1C3A}</a:tableStyleId>
              </a:tblPr>
              <a:tblGrid>
                <a:gridCol w="353500">
                  <a:extLst>
                    <a:ext uri="{9D8B030D-6E8A-4147-A177-3AD203B41FA5}">
                      <a16:colId xmlns="" xmlns:a16="http://schemas.microsoft.com/office/drawing/2014/main" val="20000"/>
                    </a:ext>
                  </a:extLst>
                </a:gridCol>
                <a:gridCol w="1299364">
                  <a:extLst>
                    <a:ext uri="{9D8B030D-6E8A-4147-A177-3AD203B41FA5}">
                      <a16:colId xmlns="" xmlns:a16="http://schemas.microsoft.com/office/drawing/2014/main" val="20002"/>
                    </a:ext>
                  </a:extLst>
                </a:gridCol>
              </a:tblGrid>
              <a:tr h="168824">
                <a:tc gridSpan="2">
                  <a:txBody>
                    <a:bodyPr/>
                    <a:lstStyle/>
                    <a:p>
                      <a:pPr algn="ctr"/>
                      <a:r>
                        <a:rPr lang="fr-FR" sz="1400" dirty="0">
                          <a:latin typeface="Calibri" panose="020F0502020204030204" pitchFamily="34" charset="0"/>
                          <a:cs typeface="Calibri" panose="020F0502020204030204" pitchFamily="34" charset="0"/>
                        </a:rPr>
                        <a:t>Matériel</a:t>
                      </a:r>
                      <a:r>
                        <a:rPr lang="fr-FR" sz="1400" baseline="0" dirty="0">
                          <a:latin typeface="Calibri" panose="020F0502020204030204" pitchFamily="34" charset="0"/>
                          <a:cs typeface="Calibri" panose="020F0502020204030204" pitchFamily="34" charset="0"/>
                        </a:rPr>
                        <a:t> nécessaire</a:t>
                      </a:r>
                      <a:endParaRPr lang="fr-FR" sz="1400" dirty="0">
                        <a:latin typeface="Calibri" panose="020F0502020204030204" pitchFamily="34" charset="0"/>
                        <a:cs typeface="Calibri" panose="020F0502020204030204" pitchFamily="34" charset="0"/>
                      </a:endParaRPr>
                    </a:p>
                  </a:txBody>
                  <a:tcPr/>
                </a:tc>
                <a:tc hMerge="1">
                  <a:txBody>
                    <a:bodyPr/>
                    <a:lstStyle/>
                    <a:p>
                      <a:endParaRPr lang="fr-CA"/>
                    </a:p>
                  </a:txBody>
                  <a:tcPr/>
                </a:tc>
                <a:extLst>
                  <a:ext uri="{0D108BD9-81ED-4DB2-BD59-A6C34878D82A}">
                    <a16:rowId xmlns="" xmlns:a16="http://schemas.microsoft.com/office/drawing/2014/main" val="10000"/>
                  </a:ext>
                </a:extLst>
              </a:tr>
              <a:tr h="151942">
                <a:tc gridSpan="2">
                  <a:txBody>
                    <a:bodyPr/>
                    <a:lstStyle/>
                    <a:p>
                      <a:pPr algn="ctr"/>
                      <a:r>
                        <a:rPr lang="fr-FR" sz="1200" b="1" dirty="0">
                          <a:latin typeface="Calibri" panose="020F0502020204030204" pitchFamily="34" charset="0"/>
                          <a:cs typeface="Calibri" panose="020F0502020204030204" pitchFamily="34" charset="0"/>
                        </a:rPr>
                        <a:t>Pour l’enseignant</a:t>
                      </a:r>
                    </a:p>
                  </a:txBody>
                  <a:tcPr/>
                </a:tc>
                <a:tc hMerge="1">
                  <a:txBody>
                    <a:bodyPr/>
                    <a:lstStyle/>
                    <a:p>
                      <a:endParaRPr lang="fr-CA"/>
                    </a:p>
                  </a:txBody>
                  <a:tcPr/>
                </a:tc>
                <a:extLst>
                  <a:ext uri="{0D108BD9-81ED-4DB2-BD59-A6C34878D82A}">
                    <a16:rowId xmlns="" xmlns:a16="http://schemas.microsoft.com/office/drawing/2014/main" val="10001"/>
                  </a:ext>
                </a:extLst>
              </a:tr>
              <a:tr h="189425">
                <a:tc>
                  <a:txBody>
                    <a:bodyPr/>
                    <a:lstStyle/>
                    <a:p>
                      <a:pPr algn="ctr"/>
                      <a:endParaRPr lang="fr-FR" sz="1200" dirty="0">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hlinkClick r:id="rId11" action="ppaction://hlinksldjump"/>
                        </a:rPr>
                        <a:t>Fiches</a:t>
                      </a:r>
                      <a:r>
                        <a:rPr lang="fr-FR" sz="1200" baseline="0" dirty="0">
                          <a:latin typeface="Calibri" panose="020F0502020204030204" pitchFamily="34" charset="0"/>
                          <a:cs typeface="Calibri" panose="020F0502020204030204" pitchFamily="34" charset="0"/>
                          <a:hlinkClick r:id="rId11" action="ppaction://hlinksldjump"/>
                        </a:rPr>
                        <a:t> TNI 1 et 2</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2"/>
                  </a:ext>
                </a:extLst>
              </a:tr>
              <a:tr h="151942">
                <a:tc gridSpan="2">
                  <a:txBody>
                    <a:bodyPr/>
                    <a:lstStyle/>
                    <a:p>
                      <a:pPr algn="ctr"/>
                      <a:r>
                        <a:rPr lang="fr-FR" sz="1200" b="1" dirty="0">
                          <a:latin typeface="Calibri" panose="020F0502020204030204" pitchFamily="34" charset="0"/>
                          <a:cs typeface="Calibri" panose="020F0502020204030204" pitchFamily="34" charset="0"/>
                        </a:rPr>
                        <a:t>Par élève</a:t>
                      </a:r>
                    </a:p>
                  </a:txBody>
                  <a:tcPr/>
                </a:tc>
                <a:tc hMerge="1">
                  <a:txBody>
                    <a:bodyPr/>
                    <a:lstStyle/>
                    <a:p>
                      <a:endParaRPr lang="fr-CA"/>
                    </a:p>
                  </a:txBody>
                  <a:tcPr/>
                </a:tc>
                <a:extLst>
                  <a:ext uri="{0D108BD9-81ED-4DB2-BD59-A6C34878D82A}">
                    <a16:rowId xmlns="" xmlns:a16="http://schemas.microsoft.com/office/drawing/2014/main" val="10003"/>
                  </a:ext>
                </a:extLst>
              </a:tr>
              <a:tr h="205058">
                <a:tc>
                  <a:txBody>
                    <a:bodyPr/>
                    <a:lstStyle/>
                    <a:p>
                      <a:pPr algn="ctr"/>
                      <a:r>
                        <a:rPr lang="fr-FR" sz="1200" dirty="0">
                          <a:latin typeface="Calibri" panose="020F0502020204030204" pitchFamily="34" charset="0"/>
                          <a:cs typeface="Calibri" panose="020F0502020204030204" pitchFamily="34" charset="0"/>
                        </a:rPr>
                        <a:t>1</a:t>
                      </a:r>
                    </a:p>
                  </a:txBody>
                  <a:tcPr/>
                </a:tc>
                <a:tc>
                  <a:txBody>
                    <a:bodyPr/>
                    <a:lstStyle/>
                    <a:p>
                      <a:pPr algn="l"/>
                      <a:r>
                        <a:rPr lang="fr-CA" sz="1200" dirty="0">
                          <a:solidFill>
                            <a:srgbClr val="000000"/>
                          </a:solidFill>
                          <a:latin typeface="Calibri" panose="020F0502020204030204" pitchFamily="34" charset="0"/>
                          <a:cs typeface="Calibri" panose="020F0502020204030204" pitchFamily="34" charset="0"/>
                          <a:hlinkClick r:id="rId12" action="ppaction://hlinksldjump"/>
                        </a:rPr>
                        <a:t>Fiche d’activité A</a:t>
                      </a:r>
                      <a:endParaRPr lang="fr-FR" sz="1200" dirty="0">
                        <a:solidFill>
                          <a:srgbClr val="000000"/>
                        </a:solidFill>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4"/>
                  </a:ext>
                </a:extLst>
              </a:tr>
              <a:tr h="151942">
                <a:tc gridSpan="2">
                  <a:txBody>
                    <a:bodyPr/>
                    <a:lstStyle/>
                    <a:p>
                      <a:pPr algn="ctr"/>
                      <a:r>
                        <a:rPr lang="fr-FR" sz="1200" b="1" dirty="0">
                          <a:latin typeface="Calibri" panose="020F0502020204030204" pitchFamily="34" charset="0"/>
                          <a:cs typeface="Calibri" panose="020F0502020204030204" pitchFamily="34" charset="0"/>
                        </a:rPr>
                        <a:t>Par équipe de 2</a:t>
                      </a:r>
                    </a:p>
                  </a:txBody>
                  <a:tcPr/>
                </a:tc>
                <a:tc hMerge="1">
                  <a:txBody>
                    <a:bodyPr/>
                    <a:lstStyle/>
                    <a:p>
                      <a:endParaRPr lang="fr-CA"/>
                    </a:p>
                  </a:txBody>
                  <a:tcPr/>
                </a:tc>
                <a:extLst>
                  <a:ext uri="{0D108BD9-81ED-4DB2-BD59-A6C34878D82A}">
                    <a16:rowId xmlns="" xmlns:a16="http://schemas.microsoft.com/office/drawing/2014/main" val="10005"/>
                  </a:ext>
                </a:extLst>
              </a:tr>
              <a:tr h="435382">
                <a:tc>
                  <a:txBody>
                    <a:bodyPr/>
                    <a:lstStyle/>
                    <a:p>
                      <a:pPr algn="ctr"/>
                      <a:r>
                        <a:rPr lang="fr-FR" sz="1200" dirty="0">
                          <a:latin typeface="Calibri" panose="020F0502020204030204" pitchFamily="34" charset="0"/>
                          <a:cs typeface="Calibri" panose="020F0502020204030204" pitchFamily="34" charset="0"/>
                        </a:rPr>
                        <a:t>1</a:t>
                      </a:r>
                    </a:p>
                  </a:txBody>
                  <a:tcPr/>
                </a:tc>
                <a:tc>
                  <a:txBody>
                    <a:bodyPr/>
                    <a:lstStyle/>
                    <a:p>
                      <a:r>
                        <a:rPr lang="fr-FR" sz="1200" dirty="0">
                          <a:latin typeface="Calibri" panose="020F0502020204030204" pitchFamily="34" charset="0"/>
                          <a:cs typeface="Calibri" panose="020F0502020204030204" pitchFamily="34" charset="0"/>
                        </a:rPr>
                        <a:t>Sac contenant</a:t>
                      </a:r>
                      <a:r>
                        <a:rPr lang="fr-FR" sz="1200" baseline="0" dirty="0">
                          <a:latin typeface="Calibri" panose="020F0502020204030204" pitchFamily="34" charset="0"/>
                          <a:cs typeface="Calibri" panose="020F0502020204030204" pitchFamily="34" charset="0"/>
                        </a:rPr>
                        <a:t> 15 </a:t>
                      </a:r>
                      <a:r>
                        <a:rPr lang="fr-FR" sz="1200" dirty="0">
                          <a:latin typeface="Calibri" panose="020F0502020204030204" pitchFamily="34" charset="0"/>
                          <a:cs typeface="Calibri" panose="020F0502020204030204" pitchFamily="34" charset="0"/>
                        </a:rPr>
                        <a:t>images d’êtres</a:t>
                      </a:r>
                      <a:r>
                        <a:rPr lang="fr-FR" sz="1200" baseline="0" dirty="0">
                          <a:latin typeface="Calibri" panose="020F0502020204030204" pitchFamily="34" charset="0"/>
                          <a:cs typeface="Calibri" panose="020F0502020204030204" pitchFamily="34" charset="0"/>
                        </a:rPr>
                        <a:t> vivants</a:t>
                      </a:r>
                      <a:endParaRPr lang="fr-FR" sz="1200" dirty="0">
                        <a:latin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0006"/>
                  </a:ext>
                </a:extLst>
              </a:tr>
            </a:tbl>
          </a:graphicData>
        </a:graphic>
      </p:graphicFrame>
      <p:sp>
        <p:nvSpPr>
          <p:cNvPr id="2" name="Espace réservé du numéro de diapositive 1"/>
          <p:cNvSpPr>
            <a:spLocks noGrp="1"/>
          </p:cNvSpPr>
          <p:nvPr>
            <p:ph type="sldNum" sz="quarter" idx="12"/>
            <p:custDataLst>
              <p:tags r:id="rId5"/>
            </p:custDataLst>
          </p:nvPr>
        </p:nvSpPr>
        <p:spPr>
          <a:xfrm>
            <a:off x="5745708" y="8008203"/>
            <a:ext cx="1112292" cy="1135797"/>
          </a:xfrm>
        </p:spPr>
        <p:txBody>
          <a:bodyPr/>
          <a:lstStyle/>
          <a:p>
            <a:fld id="{027FB875-5C85-AB42-9DC5-178568A424B8}" type="slidenum">
              <a:rPr lang="fr-FR" smtClean="0">
                <a:cs typeface="Calibri" panose="020F0502020204030204" pitchFamily="34" charset="0"/>
              </a:rPr>
              <a:pPr/>
              <a:t>7</a:t>
            </a:fld>
            <a:endParaRPr lang="fr-FR" dirty="0">
              <a:cs typeface="Calibri" panose="020F0502020204030204" pitchFamily="34" charset="0"/>
            </a:endParaRPr>
          </a:p>
        </p:txBody>
      </p:sp>
      <p:pic>
        <p:nvPicPr>
          <p:cNvPr id="14" name="Image 13">
            <a:extLst>
              <a:ext uri="{FF2B5EF4-FFF2-40B4-BE49-F238E27FC236}">
                <a16:creationId xmlns="" xmlns:a16="http://schemas.microsoft.com/office/drawing/2014/main" id="{FE6EFA4E-58A9-909F-AA49-2E5C61755453}"/>
              </a:ext>
            </a:extLst>
          </p:cNvPr>
          <p:cNvPicPr>
            <a:picLocks noChangeAspect="1"/>
          </p:cNvPicPr>
          <p:nvPr/>
        </p:nvPicPr>
        <p:blipFill>
          <a:blip r:embed="rId13"/>
          <a:stretch>
            <a:fillRect/>
          </a:stretch>
        </p:blipFill>
        <p:spPr>
          <a:xfrm>
            <a:off x="4373117" y="-517079"/>
            <a:ext cx="2548349" cy="2548349"/>
          </a:xfrm>
          <a:prstGeom prst="rect">
            <a:avLst/>
          </a:prstGeom>
        </p:spPr>
      </p:pic>
      <p:sp>
        <p:nvSpPr>
          <p:cNvPr id="13" name="TextBox 2">
            <a:extLst>
              <a:ext uri="{FF2B5EF4-FFF2-40B4-BE49-F238E27FC236}">
                <a16:creationId xmlns="" xmlns:a16="http://schemas.microsoft.com/office/drawing/2014/main" id="{67D2E80E-5BA1-4844-BDDB-506591196E81}"/>
              </a:ext>
            </a:extLst>
          </p:cNvPr>
          <p:cNvSpPr txBox="1"/>
          <p:nvPr>
            <p:custDataLst>
              <p:tags r:id="rId6"/>
            </p:custDataLst>
          </p:nvPr>
        </p:nvSpPr>
        <p:spPr>
          <a:xfrm>
            <a:off x="69255" y="4327565"/>
            <a:ext cx="1652865" cy="4370427"/>
          </a:xfrm>
          <a:prstGeom prst="rect">
            <a:avLst/>
          </a:prstGeom>
          <a:solidFill>
            <a:schemeClr val="accent1">
              <a:lumMod val="20000"/>
              <a:lumOff val="80000"/>
            </a:schemeClr>
          </a:solidFill>
        </p:spPr>
        <p:txBody>
          <a:bodyPr wrap="square" rtlCol="0">
            <a:spAutoFit/>
          </a:bodyPr>
          <a:lstStyle/>
          <a:p>
            <a:pPr algn="ctr">
              <a:spcBef>
                <a:spcPts val="600"/>
              </a:spcBef>
              <a:spcAft>
                <a:spcPts val="600"/>
              </a:spcAft>
            </a:pPr>
            <a:r>
              <a:rPr lang="en-US" sz="1600" b="1" dirty="0" smtClean="0">
                <a:latin typeface="Calibri" panose="020F0502020204030204" pitchFamily="34" charset="0"/>
                <a:cs typeface="Calibri" panose="020F0502020204030204" pitchFamily="34" charset="0"/>
              </a:rPr>
              <a:t>Zone </a:t>
            </a:r>
            <a:r>
              <a:rPr lang="en-US" sz="1600" b="1" dirty="0" err="1" smtClean="0">
                <a:latin typeface="Calibri" panose="020F0502020204030204" pitchFamily="34" charset="0"/>
                <a:cs typeface="Calibri" panose="020F0502020204030204" pitchFamily="34" charset="0"/>
              </a:rPr>
              <a:t>vocabulaire</a:t>
            </a:r>
            <a:endParaRPr lang="en-US" sz="1600" b="1"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smtClean="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Décomposeurs</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Producteurs</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Herbivores</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Carnivores de 1er rang</a:t>
            </a: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Carnivores de 2e rang</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Omnivore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Chaîne alimentaire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Sol</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Humus</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Matière organique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Pesticide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Microfaune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Faune</a:t>
            </a:r>
            <a:endParaRPr lang="fr-CA" sz="1200" dirty="0">
              <a:latin typeface="Calibri" panose="020F0502020204030204" pitchFamily="34" charset="0"/>
              <a:cs typeface="Calibri" panose="020F0502020204030204" pitchFamily="34" charset="0"/>
            </a:endParaRPr>
          </a:p>
          <a:p>
            <a:pPr marL="180975" indent="-180975" algn="just">
              <a:spcAft>
                <a:spcPts val="600"/>
              </a:spcAft>
              <a:buFont typeface="Arial" panose="020B0604020202020204" pitchFamily="34" charset="0"/>
              <a:buChar char="•"/>
            </a:pPr>
            <a:r>
              <a:rPr lang="fr-CA" sz="1200" dirty="0" smtClean="0">
                <a:latin typeface="Calibri" panose="020F0502020204030204" pitchFamily="34" charset="0"/>
                <a:cs typeface="Calibri" panose="020F0502020204030204" pitchFamily="34" charset="0"/>
                <a:hlinkClick r:id="rId14">
                  <a:extLst>
                    <a:ext uri="{A12FA001-AC4F-418D-AE19-62706E023703}">
                      <ahyp:hlinkClr xmlns="" xmlns:ahyp="http://schemas.microsoft.com/office/drawing/2018/hyperlinkcolor" val="tx"/>
                    </a:ext>
                  </a:extLst>
                </a:hlinkClick>
              </a:rPr>
              <a:t>Compost</a:t>
            </a:r>
            <a:endParaRPr lang="fr-CA" sz="1200" dirty="0">
              <a:latin typeface="Calibri" panose="020F0502020204030204" pitchFamily="34" charset="0"/>
              <a:cs typeface="Calibri" panose="020F0502020204030204" pitchFamily="34" charset="0"/>
            </a:endParaRPr>
          </a:p>
        </p:txBody>
      </p:sp>
      <p:sp>
        <p:nvSpPr>
          <p:cNvPr id="18" name="Rectangle 17"/>
          <p:cNvSpPr/>
          <p:nvPr>
            <p:custDataLst>
              <p:tags r:id="rId7"/>
            </p:custDataLst>
          </p:nvPr>
        </p:nvSpPr>
        <p:spPr>
          <a:xfrm>
            <a:off x="2392681" y="7929504"/>
            <a:ext cx="3566159" cy="1123384"/>
          </a:xfrm>
          <a:prstGeom prst="rect">
            <a:avLst/>
          </a:prstGeom>
          <a:solidFill>
            <a:schemeClr val="accent1">
              <a:lumMod val="40000"/>
              <a:lumOff val="60000"/>
            </a:schemeClr>
          </a:solidFill>
          <a:ln w="6350">
            <a:solidFill>
              <a:schemeClr val="tx1"/>
            </a:solidFill>
          </a:ln>
        </p:spPr>
        <p:txBody>
          <a:bodyPr wrap="square">
            <a:spAutoFit/>
          </a:bodyPr>
          <a:lstStyle/>
          <a:p>
            <a:pPr algn="ctr">
              <a:spcAft>
                <a:spcPts val="600"/>
              </a:spcAft>
            </a:pPr>
            <a:r>
              <a:rPr lang="fr-FR" sz="1400" b="1" dirty="0" smtClean="0">
                <a:latin typeface="Calibri" panose="020F0502020204030204" pitchFamily="34" charset="0"/>
                <a:cs typeface="Calibri" panose="020F0502020204030204" pitchFamily="34" charset="0"/>
              </a:rPr>
              <a:t>Pour aller plus loin</a:t>
            </a:r>
            <a:endParaRPr lang="fr-FR" sz="1200" dirty="0">
              <a:latin typeface="Calibri" panose="020F0502020204030204" pitchFamily="34" charset="0"/>
              <a:cs typeface="Calibri" panose="020F0502020204030204" pitchFamily="34" charset="0"/>
            </a:endParaRPr>
          </a:p>
          <a:p>
            <a:pPr>
              <a:spcAft>
                <a:spcPts val="600"/>
              </a:spcAft>
            </a:pPr>
            <a:r>
              <a:rPr lang="fr-FR" sz="1200" dirty="0" smtClean="0">
                <a:latin typeface="Calibri" panose="020F0502020204030204" pitchFamily="34" charset="0"/>
                <a:cs typeface="Calibri" panose="020F0502020204030204" pitchFamily="34" charset="0"/>
              </a:rPr>
              <a:t>Si l’</a:t>
            </a:r>
            <a:r>
              <a:rPr lang="fr-FR" sz="1200" dirty="0" err="1" smtClean="0">
                <a:latin typeface="Calibri" panose="020F0502020204030204" pitchFamily="34" charset="0"/>
                <a:cs typeface="Calibri" panose="020F0502020204030204" pitchFamily="34" charset="0"/>
              </a:rPr>
              <a:t>enseignant.e</a:t>
            </a:r>
            <a:r>
              <a:rPr lang="fr-FR" sz="1200" dirty="0" smtClean="0">
                <a:latin typeface="Calibri" panose="020F0502020204030204" pitchFamily="34" charset="0"/>
                <a:cs typeface="Calibri" panose="020F0502020204030204" pitchFamily="34" charset="0"/>
              </a:rPr>
              <a:t> est </a:t>
            </a:r>
            <a:r>
              <a:rPr lang="fr-FR" sz="1200" dirty="0" err="1" smtClean="0">
                <a:latin typeface="Calibri" panose="020F0502020204030204" pitchFamily="34" charset="0"/>
                <a:cs typeface="Calibri" panose="020F0502020204030204" pitchFamily="34" charset="0"/>
              </a:rPr>
              <a:t>prêt.e</a:t>
            </a:r>
            <a:r>
              <a:rPr lang="fr-FR" sz="1200" dirty="0" smtClean="0">
                <a:latin typeface="Calibri" panose="020F0502020204030204" pitchFamily="34" charset="0"/>
                <a:cs typeface="Calibri" panose="020F0502020204030204" pitchFamily="34" charset="0"/>
              </a:rPr>
              <a:t> à y consacrer le temps nécessaire, il peut être intéressant d’aller plus loin sur la question de  la gestion des déchets (voir DGF dans la </a:t>
            </a:r>
            <a:r>
              <a:rPr lang="fr-FR" sz="1200" i="1" dirty="0" smtClean="0">
                <a:latin typeface="Calibri" panose="020F0502020204030204" pitchFamily="34" charset="0"/>
                <a:cs typeface="Calibri" panose="020F0502020204030204" pitchFamily="34" charset="0"/>
              </a:rPr>
              <a:t>Présentation de la situation d’apprentissage</a:t>
            </a:r>
            <a:r>
              <a:rPr lang="fr-FR" sz="1200" dirty="0" smtClean="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950407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0"/>
            <a:ext cx="4848225" cy="871396"/>
          </a:xfrm>
        </p:spPr>
        <p:txBody>
          <a:bodyPr/>
          <a:lstStyle/>
          <a:p>
            <a:pPr algn="l"/>
            <a:r>
              <a:rPr lang="fr-FR" sz="3000" dirty="0">
                <a:latin typeface="Calibri" panose="020F0502020204030204" pitchFamily="34" charset="0"/>
                <a:cs typeface="Calibri" panose="020F0502020204030204" pitchFamily="34" charset="0"/>
              </a:rPr>
              <a:t>Amorce</a:t>
            </a:r>
            <a:br>
              <a:rPr lang="fr-FR" sz="30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1. </a:t>
            </a:r>
            <a:r>
              <a:rPr lang="fr-FR" sz="2400" dirty="0" smtClean="0">
                <a:latin typeface="Calibri" panose="020F0502020204030204" pitchFamily="34" charset="0"/>
                <a:cs typeface="Calibri" panose="020F0502020204030204" pitchFamily="34" charset="0"/>
              </a:rPr>
              <a:t>La boucle </a:t>
            </a:r>
            <a:r>
              <a:rPr lang="fr-FR" sz="2400" dirty="0" smtClean="0">
                <a:latin typeface="Calibri" panose="020F0502020204030204" pitchFamily="34" charset="0"/>
                <a:cs typeface="Calibri" panose="020F0502020204030204" pitchFamily="34" charset="0"/>
              </a:rPr>
              <a:t>alimentaire </a:t>
            </a:r>
            <a:r>
              <a:rPr lang="fr-FR" sz="1800" dirty="0" smtClean="0">
                <a:latin typeface="Calibri" panose="020F0502020204030204" pitchFamily="34" charset="0"/>
                <a:cs typeface="Calibri" panose="020F0502020204030204" pitchFamily="34" charset="0"/>
              </a:rPr>
              <a:t>(</a:t>
            </a:r>
            <a:r>
              <a:rPr lang="fr-FR" sz="1800" dirty="0" smtClean="0">
                <a:latin typeface="Calibri" panose="020F0502020204030204" pitchFamily="34" charset="0"/>
                <a:cs typeface="Calibri" panose="020F0502020204030204" pitchFamily="34" charset="0"/>
              </a:rPr>
              <a:t>suite</a:t>
            </a:r>
            <a:r>
              <a:rPr lang="fr-FR" sz="1800" dirty="0">
                <a:latin typeface="Calibri" panose="020F0502020204030204" pitchFamily="34" charset="0"/>
                <a:cs typeface="Calibri" panose="020F0502020204030204" pitchFamily="34" charset="0"/>
              </a:rPr>
              <a:t>)</a:t>
            </a:r>
          </a:p>
        </p:txBody>
      </p:sp>
      <p:sp>
        <p:nvSpPr>
          <p:cNvPr id="12" name="Content Placeholder 4"/>
          <p:cNvSpPr>
            <a:spLocks noGrp="1"/>
          </p:cNvSpPr>
          <p:nvPr>
            <p:ph sz="half" idx="1"/>
            <p:custDataLst>
              <p:tags r:id="rId2"/>
            </p:custDataLst>
          </p:nvPr>
        </p:nvSpPr>
        <p:spPr>
          <a:xfrm>
            <a:off x="91441" y="1371601"/>
            <a:ext cx="6671310" cy="767334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just">
              <a:spcBef>
                <a:spcPts val="600"/>
              </a:spcBef>
              <a:buNone/>
            </a:pPr>
            <a:r>
              <a:rPr lang="fr-CA" sz="2400" i="1" dirty="0" smtClean="0">
                <a:latin typeface="Calibri" panose="020F0502020204030204" pitchFamily="34" charset="0"/>
                <a:cs typeface="Calibri" panose="020F0502020204030204" pitchFamily="34" charset="0"/>
              </a:rPr>
              <a:t>Idées initiales</a:t>
            </a:r>
            <a:endParaRPr lang="fr-FR" sz="2400" i="1" dirty="0" smtClean="0">
              <a:latin typeface="Calibri" panose="020F0502020204030204" pitchFamily="34" charset="0"/>
              <a:cs typeface="Calibri" panose="020F0502020204030204" pitchFamily="34" charset="0"/>
            </a:endParaRPr>
          </a:p>
          <a:p>
            <a:pPr marL="0" indent="0" algn="just">
              <a:spcBef>
                <a:spcPts val="600"/>
              </a:spcBef>
              <a:buNone/>
            </a:pPr>
            <a:r>
              <a:rPr lang="fr-FR" sz="1200" dirty="0" smtClean="0">
                <a:latin typeface="Calibri" panose="020F0502020204030204" pitchFamily="34" charset="0"/>
                <a:cs typeface="Calibri" panose="020F0502020204030204" pitchFamily="34" charset="0"/>
              </a:rPr>
              <a:t>L’</a:t>
            </a:r>
            <a:r>
              <a:rPr lang="fr-FR" sz="1200" dirty="0" err="1" smtClean="0">
                <a:latin typeface="Calibri" panose="020F0502020204030204" pitchFamily="34" charset="0"/>
                <a:cs typeface="Calibri" panose="020F0502020204030204" pitchFamily="34" charset="0"/>
              </a:rPr>
              <a:t>enseignant.e</a:t>
            </a:r>
            <a:r>
              <a:rPr lang="fr-FR" sz="1200" dirty="0" smtClean="0">
                <a:latin typeface="Calibri" panose="020F0502020204030204" pitchFamily="34" charset="0"/>
                <a:cs typeface="Calibri" panose="020F0502020204030204" pitchFamily="34" charset="0"/>
              </a:rPr>
              <a:t> </a:t>
            </a:r>
            <a:r>
              <a:rPr lang="fr-FR" sz="1200" dirty="0" smtClean="0">
                <a:latin typeface="Calibri" panose="020F0502020204030204" pitchFamily="34" charset="0"/>
                <a:cs typeface="Calibri" panose="020F0502020204030204" pitchFamily="34" charset="0"/>
              </a:rPr>
              <a:t>amorce une discussion avec la classe, visant à faire ressortir les liens pouvant exister entre les êtres vivants d’un même écosystème :</a:t>
            </a:r>
          </a:p>
          <a:p>
            <a:pPr marL="0" indent="0" algn="ctr">
              <a:spcBef>
                <a:spcPts val="600"/>
              </a:spcBef>
              <a:buNone/>
            </a:pPr>
            <a:r>
              <a:rPr lang="fr-FR" sz="1200" b="1" i="1" dirty="0" smtClean="0">
                <a:latin typeface="Calibri" panose="020F0502020204030204" pitchFamily="34" charset="0"/>
                <a:cs typeface="Calibri" panose="020F0502020204030204" pitchFamily="34" charset="0"/>
              </a:rPr>
              <a:t>« Imaginez un champ de blé où il y a des souris et des chats. Quelle sera la relation entre ces différents êtres vivants ? »</a:t>
            </a:r>
          </a:p>
          <a:p>
            <a:pPr marL="0" indent="0" algn="ctr">
              <a:spcBef>
                <a:spcPts val="600"/>
              </a:spcBef>
              <a:buNone/>
            </a:pPr>
            <a:r>
              <a:rPr lang="fr-FR" sz="1200" b="1" i="1" dirty="0" smtClean="0">
                <a:latin typeface="Calibri" panose="020F0502020204030204" pitchFamily="34" charset="0"/>
                <a:cs typeface="Calibri" panose="020F0502020204030204" pitchFamily="34" charset="0"/>
              </a:rPr>
              <a:t> </a:t>
            </a:r>
            <a:r>
              <a:rPr lang="fr-FR" sz="1200" dirty="0" smtClean="0">
                <a:latin typeface="Calibri" panose="020F0502020204030204" pitchFamily="34" charset="0"/>
                <a:cs typeface="Calibri" panose="020F0502020204030204" pitchFamily="34" charset="0"/>
              </a:rPr>
              <a:t>(Au besoin, spécifier en demandant « Qui mange qui ? »)</a:t>
            </a:r>
            <a:endParaRPr lang="fr-FR" sz="1200" b="1" i="1" dirty="0" smtClean="0">
              <a:latin typeface="Calibri" panose="020F0502020204030204" pitchFamily="34" charset="0"/>
              <a:cs typeface="Calibri" panose="020F0502020204030204" pitchFamily="34" charset="0"/>
            </a:endParaRPr>
          </a:p>
          <a:p>
            <a:pPr marL="216000" indent="-216000" algn="just">
              <a:spcBef>
                <a:spcPts val="600"/>
              </a:spcBef>
              <a:buFont typeface="Arial" pitchFamily="34" charset="0"/>
              <a:buChar char="•"/>
            </a:pPr>
            <a:r>
              <a:rPr lang="fr-FR" sz="1200" dirty="0" smtClean="0">
                <a:latin typeface="Calibri" panose="020F0502020204030204" pitchFamily="34" charset="0"/>
                <a:cs typeface="Calibri" panose="020F0502020204030204" pitchFamily="34" charset="0"/>
              </a:rPr>
              <a:t>Réponse attendue : Les souris vont manger les grains de blé, et les chats vont manger les souris. </a:t>
            </a:r>
          </a:p>
          <a:p>
            <a:pPr marL="216000" indent="-216000" algn="just">
              <a:spcBef>
                <a:spcPts val="600"/>
              </a:spcBef>
              <a:buFont typeface="Arial" pitchFamily="34" charset="0"/>
              <a:buChar char="•"/>
            </a:pPr>
            <a:r>
              <a:rPr lang="fr-FR" sz="1200" dirty="0" smtClean="0">
                <a:latin typeface="Calibri" panose="020F0502020204030204" pitchFamily="34" charset="0"/>
                <a:cs typeface="Calibri" panose="020F0502020204030204" pitchFamily="34" charset="0"/>
              </a:rPr>
              <a:t>Nous avons donc ici une chaîne alimentaire à trois échelons (écrire au tableau) </a:t>
            </a:r>
            <a:r>
              <a:rPr lang="fr-FR" sz="1200" dirty="0" smtClean="0">
                <a:latin typeface="Calibri" panose="020F0502020204030204" pitchFamily="34" charset="0"/>
                <a:cs typeface="Calibri" panose="020F0502020204030204" pitchFamily="34" charset="0"/>
              </a:rPr>
              <a:t>:</a:t>
            </a:r>
          </a:p>
          <a:p>
            <a:pPr marL="216000" indent="-216000" algn="just">
              <a:spcBef>
                <a:spcPts val="600"/>
              </a:spcBef>
              <a:buNone/>
            </a:pPr>
            <a:endParaRPr lang="fr-FR" sz="1200" dirty="0" smtClean="0">
              <a:latin typeface="Calibri" panose="020F0502020204030204" pitchFamily="34" charset="0"/>
              <a:cs typeface="Calibri" panose="020F0502020204030204" pitchFamily="34" charset="0"/>
            </a:endParaRPr>
          </a:p>
          <a:p>
            <a:pPr marL="0" indent="0" algn="ctr">
              <a:spcBef>
                <a:spcPts val="600"/>
              </a:spcBef>
              <a:buNone/>
            </a:pPr>
            <a:r>
              <a:rPr lang="fr-FR" sz="1200" dirty="0" smtClean="0">
                <a:latin typeface="Calibri" panose="020F0502020204030204" pitchFamily="34" charset="0"/>
                <a:cs typeface="Calibri" panose="020F0502020204030204" pitchFamily="34" charset="0"/>
              </a:rPr>
              <a:t>           CHAT                      SOURIS                      BLÉ</a:t>
            </a:r>
          </a:p>
          <a:p>
            <a:pPr marL="0" lvl="0" indent="0" algn="just">
              <a:lnSpc>
                <a:spcPct val="110000"/>
              </a:lnSpc>
              <a:spcBef>
                <a:spcPts val="600"/>
              </a:spcBef>
              <a:buNone/>
            </a:pPr>
            <a:endParaRPr lang="fr-FR" sz="1200" i="1" dirty="0" smtClean="0">
              <a:solidFill>
                <a:prstClr val="black"/>
              </a:solidFill>
              <a:latin typeface="Calibri" panose="020F0502020204030204" pitchFamily="34" charset="0"/>
              <a:cs typeface="Calibri" panose="020F0502020204030204" pitchFamily="34" charset="0"/>
            </a:endParaRPr>
          </a:p>
          <a:p>
            <a:pPr marL="0" lvl="0" indent="0" algn="just">
              <a:lnSpc>
                <a:spcPct val="110000"/>
              </a:lnSpc>
              <a:spcBef>
                <a:spcPts val="600"/>
              </a:spcBef>
              <a:buNone/>
            </a:pPr>
            <a:r>
              <a:rPr lang="fr-FR" sz="2400" i="1" dirty="0" smtClean="0">
                <a:solidFill>
                  <a:prstClr val="black"/>
                </a:solidFill>
                <a:latin typeface="Calibri" panose="020F0502020204030204" pitchFamily="34" charset="0"/>
                <a:cs typeface="Calibri" panose="020F0502020204030204" pitchFamily="34" charset="0"/>
              </a:rPr>
              <a:t>La </a:t>
            </a:r>
            <a:r>
              <a:rPr lang="fr-FR" sz="2400" i="1" dirty="0" smtClean="0">
                <a:solidFill>
                  <a:prstClr val="black"/>
                </a:solidFill>
                <a:latin typeface="Calibri" panose="020F0502020204030204" pitchFamily="34" charset="0"/>
                <a:cs typeface="Calibri" panose="020F0502020204030204" pitchFamily="34" charset="0"/>
              </a:rPr>
              <a:t>pyramide alimentaire</a:t>
            </a:r>
          </a:p>
          <a:p>
            <a:pPr marL="228600" lvl="0" indent="0" algn="ctr">
              <a:lnSpc>
                <a:spcPct val="110000"/>
              </a:lnSpc>
              <a:spcBef>
                <a:spcPts val="600"/>
              </a:spcBef>
              <a:buNone/>
            </a:pPr>
            <a:r>
              <a:rPr lang="fr-FR" sz="1200" b="1" i="1" dirty="0" smtClean="0">
                <a:solidFill>
                  <a:prstClr val="black"/>
                </a:solidFill>
                <a:latin typeface="Calibri" panose="020F0502020204030204" pitchFamily="34" charset="0"/>
                <a:cs typeface="Calibri" panose="020F0502020204030204" pitchFamily="34" charset="0"/>
              </a:rPr>
              <a:t>« Une chaîne alimentaire se dessine de gauche à droite. Souvent, pour représenter la relation entre les êtres vivants, on utilise plutôt l’image de la </a:t>
            </a:r>
            <a:r>
              <a:rPr lang="fr-FR" sz="1200" b="1" dirty="0" smtClean="0">
                <a:solidFill>
                  <a:prstClr val="black"/>
                </a:solidFill>
                <a:latin typeface="Calibri" panose="020F0502020204030204" pitchFamily="34" charset="0"/>
                <a:cs typeface="Calibri" panose="020F0502020204030204" pitchFamily="34" charset="0"/>
              </a:rPr>
              <a:t>pyramide</a:t>
            </a:r>
            <a:r>
              <a:rPr lang="fr-FR" sz="1200" b="1" i="1" dirty="0" smtClean="0">
                <a:solidFill>
                  <a:prstClr val="black"/>
                </a:solidFill>
                <a:latin typeface="Calibri" panose="020F0502020204030204" pitchFamily="34" charset="0"/>
                <a:cs typeface="Calibri" panose="020F0502020204030204" pitchFamily="34" charset="0"/>
              </a:rPr>
              <a:t> alimentaire. »</a:t>
            </a:r>
          </a:p>
          <a:p>
            <a:pPr marL="228600" lvl="0" indent="-228600" algn="just">
              <a:spcBef>
                <a:spcPts val="600"/>
              </a:spcBef>
              <a:buFont typeface="+mj-lt"/>
              <a:buAutoNum type="arabicPeriod"/>
            </a:pPr>
            <a:r>
              <a:rPr lang="fr-FR" sz="1200" b="1" dirty="0" smtClean="0">
                <a:solidFill>
                  <a:prstClr val="black"/>
                </a:solidFill>
                <a:latin typeface="Calibri" panose="020F0502020204030204" pitchFamily="34" charset="0"/>
                <a:cs typeface="Calibri" panose="020F0502020204030204" pitchFamily="34" charset="0"/>
              </a:rPr>
              <a:t>Demander </a:t>
            </a:r>
            <a:r>
              <a:rPr lang="fr-FR" sz="1200" b="1" dirty="0" smtClean="0">
                <a:solidFill>
                  <a:prstClr val="black"/>
                </a:solidFill>
                <a:latin typeface="Calibri" panose="020F0502020204030204" pitchFamily="34" charset="0"/>
                <a:cs typeface="Calibri" panose="020F0502020204030204" pitchFamily="34" charset="0"/>
              </a:rPr>
              <a:t>à la classe de </a:t>
            </a:r>
            <a:r>
              <a:rPr lang="fr-FR" sz="1200" b="1" dirty="0" smtClean="0">
                <a:solidFill>
                  <a:prstClr val="black"/>
                </a:solidFill>
                <a:latin typeface="Calibri" panose="020F0502020204030204" pitchFamily="34" charset="0"/>
                <a:cs typeface="Calibri" panose="020F0502020204030204" pitchFamily="34" charset="0"/>
              </a:rPr>
              <a:t>remplir la fiche TNI-1. </a:t>
            </a:r>
            <a:r>
              <a:rPr lang="fr-FR" sz="1200" dirty="0" smtClean="0">
                <a:solidFill>
                  <a:prstClr val="black"/>
                </a:solidFill>
                <a:latin typeface="Calibri" panose="020F0502020204030204" pitchFamily="34" charset="0"/>
                <a:cs typeface="Calibri" panose="020F0502020204030204" pitchFamily="34" charset="0"/>
              </a:rPr>
              <a:t>Le blé va en bas de la pyramide, les souris au milieu et les chats en haut.</a:t>
            </a:r>
          </a:p>
          <a:p>
            <a:pPr marL="228600" indent="-228600" algn="just">
              <a:spcBef>
                <a:spcPts val="600"/>
              </a:spcBef>
              <a:buFont typeface="+mj-lt"/>
              <a:buAutoNum type="arabicPeriod"/>
            </a:pPr>
            <a:r>
              <a:rPr lang="fr-FR" sz="1200" b="1" dirty="0" smtClean="0">
                <a:solidFill>
                  <a:prstClr val="black"/>
                </a:solidFill>
                <a:latin typeface="Calibri" panose="020F0502020204030204" pitchFamily="34" charset="0"/>
                <a:cs typeface="Calibri" panose="020F0502020204030204" pitchFamily="34" charset="0"/>
              </a:rPr>
              <a:t>Demander aux élèves </a:t>
            </a:r>
            <a:r>
              <a:rPr lang="fr-FR" sz="1200" b="1" i="1" dirty="0" smtClean="0">
                <a:solidFill>
                  <a:prstClr val="black"/>
                </a:solidFill>
                <a:latin typeface="Calibri" panose="020F0502020204030204" pitchFamily="34" charset="0"/>
                <a:cs typeface="Calibri" panose="020F0502020204030204" pitchFamily="34" charset="0"/>
              </a:rPr>
              <a:t>pourquoi</a:t>
            </a:r>
            <a:r>
              <a:rPr lang="fr-FR" sz="1200" b="1" dirty="0" smtClean="0">
                <a:solidFill>
                  <a:prstClr val="black"/>
                </a:solidFill>
                <a:latin typeface="Calibri" panose="020F0502020204030204" pitchFamily="34" charset="0"/>
                <a:cs typeface="Calibri" panose="020F0502020204030204" pitchFamily="34" charset="0"/>
              </a:rPr>
              <a:t> les chats vont en haut et le blé en bas. </a:t>
            </a:r>
            <a:r>
              <a:rPr lang="fr-FR" sz="1200" dirty="0" smtClean="0">
                <a:solidFill>
                  <a:prstClr val="black"/>
                </a:solidFill>
                <a:latin typeface="Calibri" panose="020F0502020204030204" pitchFamily="34" charset="0"/>
                <a:cs typeface="Calibri" panose="020F0502020204030204" pitchFamily="34" charset="0"/>
              </a:rPr>
              <a:t>Le sommet de la pyramide occupe un espace beaucoup plus petit que la base. Cela représente le fait qu’il doit y avoir plus de souris qu’il y a de chats, et plus de blé qu’il y a de souris. </a:t>
            </a:r>
            <a:endParaRPr lang="fr-FR" sz="1200" dirty="0" smtClean="0">
              <a:latin typeface="Calibri" panose="020F0502020204030204" pitchFamily="34" charset="0"/>
              <a:cs typeface="Calibri" panose="020F0502020204030204" pitchFamily="34" charset="0"/>
            </a:endParaRPr>
          </a:p>
          <a:p>
            <a:pPr marL="228600" lvl="0" indent="-228600" algn="just">
              <a:lnSpc>
                <a:spcPct val="110000"/>
              </a:lnSpc>
              <a:spcBef>
                <a:spcPts val="600"/>
              </a:spcBef>
              <a:buFont typeface="+mj-lt"/>
              <a:buAutoNum type="arabicPeriod" startAt="3"/>
            </a:pPr>
            <a:r>
              <a:rPr lang="fr-FR" sz="1200" dirty="0" smtClean="0">
                <a:solidFill>
                  <a:prstClr val="black"/>
                </a:solidFill>
                <a:latin typeface="Calibri" panose="020F0502020204030204" pitchFamily="34" charset="0"/>
                <a:cs typeface="Calibri" panose="020F0502020204030204" pitchFamily="34" charset="0"/>
              </a:rPr>
              <a:t> </a:t>
            </a:r>
            <a:r>
              <a:rPr lang="fr-FR" sz="1200" b="1" i="1" dirty="0">
                <a:solidFill>
                  <a:prstClr val="black"/>
                </a:solidFill>
                <a:latin typeface="Calibri" panose="020F0502020204030204" pitchFamily="34" charset="0"/>
                <a:cs typeface="Calibri" panose="020F0502020204030204" pitchFamily="34" charset="0"/>
              </a:rPr>
              <a:t>« Que se passerait-il si c’était le contraire, s’il y avait beaucoup de chats et presque pas de blé ? </a:t>
            </a:r>
            <a:r>
              <a:rPr lang="fr-FR" sz="1200" b="1" i="1" dirty="0" smtClean="0">
                <a:solidFill>
                  <a:prstClr val="black"/>
                </a:solidFill>
                <a:latin typeface="Calibri" panose="020F0502020204030204" pitchFamily="34" charset="0"/>
                <a:cs typeface="Calibri" panose="020F0502020204030204" pitchFamily="34" charset="0"/>
              </a:rPr>
              <a:t>» </a:t>
            </a:r>
            <a:r>
              <a:rPr lang="fr-FR" sz="1200" dirty="0" smtClean="0">
                <a:solidFill>
                  <a:prstClr val="black"/>
                </a:solidFill>
                <a:latin typeface="Calibri" panose="020F0502020204030204" pitchFamily="34" charset="0"/>
                <a:cs typeface="Calibri" panose="020F0502020204030204" pitchFamily="34" charset="0"/>
              </a:rPr>
              <a:t>(Réponse </a:t>
            </a:r>
            <a:r>
              <a:rPr lang="fr-FR" sz="1200" dirty="0">
                <a:solidFill>
                  <a:prstClr val="black"/>
                </a:solidFill>
                <a:latin typeface="Calibri" panose="020F0502020204030204" pitchFamily="34" charset="0"/>
                <a:cs typeface="Calibri" panose="020F0502020204030204" pitchFamily="34" charset="0"/>
              </a:rPr>
              <a:t>attendue : La pyramide serait déséquilibrée; il n’y aurait pas assez de nourriture pour les souris, et pas assez de nourriture pour les </a:t>
            </a:r>
            <a:r>
              <a:rPr lang="fr-FR" sz="1200" dirty="0" smtClean="0">
                <a:solidFill>
                  <a:prstClr val="black"/>
                </a:solidFill>
                <a:latin typeface="Calibri" panose="020F0502020204030204" pitchFamily="34" charset="0"/>
                <a:cs typeface="Calibri" panose="020F0502020204030204" pitchFamily="34" charset="0"/>
              </a:rPr>
              <a:t>chats.)</a:t>
            </a:r>
          </a:p>
          <a:p>
            <a:pPr marL="228600" lvl="0" indent="-228600">
              <a:lnSpc>
                <a:spcPct val="110000"/>
              </a:lnSpc>
              <a:spcBef>
                <a:spcPts val="600"/>
              </a:spcBef>
              <a:buFont typeface="+mj-lt"/>
              <a:buAutoNum type="arabicPeriod" startAt="4"/>
            </a:pPr>
            <a:r>
              <a:rPr lang="fr-FR" sz="1200" b="1" dirty="0" smtClean="0">
                <a:solidFill>
                  <a:prstClr val="black"/>
                </a:solidFill>
                <a:latin typeface="Calibri" panose="020F0502020204030204" pitchFamily="34" charset="0"/>
                <a:cs typeface="Calibri" panose="020F0502020204030204" pitchFamily="34" charset="0"/>
              </a:rPr>
              <a:t>Regarder ensemble la vidéo « </a:t>
            </a:r>
            <a:r>
              <a:rPr lang="fr-FR" sz="1200" b="1" dirty="0" err="1" smtClean="0">
                <a:solidFill>
                  <a:prstClr val="black"/>
                </a:solidFill>
                <a:latin typeface="Calibri" panose="020F0502020204030204" pitchFamily="34" charset="0"/>
                <a:cs typeface="Calibri" panose="020F0502020204030204" pitchFamily="34" charset="0"/>
              </a:rPr>
              <a:t>Brain</a:t>
            </a:r>
            <a:r>
              <a:rPr lang="fr-FR" sz="1200" b="1" dirty="0" smtClean="0">
                <a:solidFill>
                  <a:prstClr val="black"/>
                </a:solidFill>
                <a:latin typeface="Calibri" panose="020F0502020204030204" pitchFamily="34" charset="0"/>
                <a:cs typeface="Calibri" panose="020F0502020204030204" pitchFamily="34" charset="0"/>
              </a:rPr>
              <a:t> pop »</a:t>
            </a:r>
            <a:r>
              <a:rPr lang="fr-FR" sz="1200" dirty="0" smtClean="0">
                <a:solidFill>
                  <a:prstClr val="black"/>
                </a:solidFill>
                <a:latin typeface="Calibri" panose="020F0502020204030204" pitchFamily="34" charset="0"/>
                <a:cs typeface="Calibri" panose="020F0502020204030204" pitchFamily="34" charset="0"/>
              </a:rPr>
              <a:t> sur les chaînes alimentaires </a:t>
            </a:r>
            <a:r>
              <a:rPr lang="fr-FR" sz="1200" dirty="0" smtClean="0">
                <a:latin typeface="Calibri" panose="020F0502020204030204" pitchFamily="34" charset="0"/>
                <a:cs typeface="Calibri" panose="020F0502020204030204" pitchFamily="34" charset="0"/>
              </a:rPr>
              <a:t>: </a:t>
            </a:r>
            <a:r>
              <a:rPr lang="fr-FR" sz="1200" u="sng" dirty="0" smtClean="0">
                <a:latin typeface="Calibri" panose="020F0502020204030204" pitchFamily="34" charset="0"/>
                <a:cs typeface="Calibri" panose="020F0502020204030204" pitchFamily="34" charset="0"/>
                <a:hlinkClick r:id="rId9"/>
              </a:rPr>
              <a:t>http</a:t>
            </a:r>
            <a:r>
              <a:rPr lang="fr-FR" sz="1200" u="sng" dirty="0" smtClean="0">
                <a:latin typeface="Calibri" panose="020F0502020204030204" pitchFamily="34" charset="0"/>
                <a:cs typeface="Calibri" panose="020F0502020204030204" pitchFamily="34" charset="0"/>
                <a:hlinkClick r:id="rId9"/>
              </a:rPr>
              <a:t>://www.brainpop.fr/sciencesdelaterre/ecologie/chainealimentaire</a:t>
            </a:r>
            <a:r>
              <a:rPr lang="fr-FR" sz="1200" u="sng" dirty="0" smtClean="0">
                <a:latin typeface="Calibri" panose="020F0502020204030204" pitchFamily="34" charset="0"/>
                <a:cs typeface="Calibri" panose="020F0502020204030204" pitchFamily="34" charset="0"/>
                <a:hlinkClick r:id="rId9"/>
              </a:rPr>
              <a:t>/</a:t>
            </a:r>
            <a:r>
              <a:rPr lang="fr-FR" sz="1200" u="sng" dirty="0" smtClean="0">
                <a:latin typeface="Calibri" panose="020F0502020204030204" pitchFamily="34" charset="0"/>
                <a:cs typeface="Calibri" panose="020F0502020204030204" pitchFamily="34" charset="0"/>
              </a:rPr>
              <a:t> </a:t>
            </a:r>
            <a:r>
              <a:rPr lang="fr-FR" sz="1200" dirty="0" smtClean="0">
                <a:solidFill>
                  <a:prstClr val="black"/>
                </a:solidFill>
                <a:latin typeface="Calibri" panose="020F0502020204030204" pitchFamily="34" charset="0"/>
                <a:cs typeface="Calibri" panose="020F0502020204030204" pitchFamily="34" charset="0"/>
              </a:rPr>
              <a:t>(</a:t>
            </a:r>
            <a:r>
              <a:rPr lang="fr-FR" sz="1200" dirty="0" smtClean="0">
                <a:latin typeface="Calibri" panose="020F0502020204030204" pitchFamily="34" charset="0"/>
                <a:cs typeface="Calibri" panose="020F0502020204030204" pitchFamily="34" charset="0"/>
              </a:rPr>
              <a:t>4 minutes </a:t>
            </a:r>
            <a:r>
              <a:rPr lang="fr-FR" sz="1200" dirty="0" smtClean="0">
                <a:solidFill>
                  <a:prstClr val="black"/>
                </a:solidFill>
                <a:latin typeface="Calibri" panose="020F0502020204030204" pitchFamily="34" charset="0"/>
                <a:cs typeface="Calibri" panose="020F0502020204030204" pitchFamily="34" charset="0"/>
              </a:rPr>
              <a:t>).</a:t>
            </a:r>
          </a:p>
          <a:p>
            <a:pPr marL="228600" lvl="0" indent="-228600">
              <a:lnSpc>
                <a:spcPct val="110000"/>
              </a:lnSpc>
              <a:spcBef>
                <a:spcPts val="600"/>
              </a:spcBef>
              <a:buFont typeface="+mj-lt"/>
              <a:buAutoNum type="arabicPeriod" startAt="4"/>
            </a:pPr>
            <a:endParaRPr lang="fr-CA" sz="1200" dirty="0" smtClean="0">
              <a:solidFill>
                <a:prstClr val="black"/>
              </a:solidFill>
              <a:latin typeface="Calibri" panose="020F0502020204030204" pitchFamily="34" charset="0"/>
              <a:cs typeface="Calibri" panose="020F0502020204030204" pitchFamily="34" charset="0"/>
            </a:endParaRPr>
          </a:p>
          <a:p>
            <a:pPr marL="0" indent="0">
              <a:lnSpc>
                <a:spcPct val="110000"/>
              </a:lnSpc>
              <a:spcBef>
                <a:spcPts val="600"/>
              </a:spcBef>
              <a:buNone/>
            </a:pPr>
            <a:r>
              <a:rPr lang="fr-FR" sz="2400" i="1" dirty="0" smtClean="0">
                <a:latin typeface="Calibri" panose="020F0502020204030204" pitchFamily="34" charset="0"/>
                <a:cs typeface="Calibri" panose="020F0502020204030204" pitchFamily="34" charset="0"/>
              </a:rPr>
              <a:t>Défi des photos d’animaux</a:t>
            </a:r>
          </a:p>
          <a:p>
            <a:pPr marL="0" indent="0" algn="just">
              <a:lnSpc>
                <a:spcPct val="110000"/>
              </a:lnSpc>
              <a:spcBef>
                <a:spcPts val="600"/>
              </a:spcBef>
              <a:buNone/>
            </a:pPr>
            <a:r>
              <a:rPr lang="fr-FR" sz="1200" dirty="0" smtClean="0">
                <a:latin typeface="Calibri" panose="020F0502020204030204" pitchFamily="34" charset="0"/>
                <a:cs typeface="Calibri" panose="020F0502020204030204" pitchFamily="34" charset="0"/>
              </a:rPr>
              <a:t>Cette activité se déroule en deux temps. D’abord, les élèves devront identifier les rangs de la pyramide. Ensuite, ils devront placer trois êtres vivants sur chaque rang</a:t>
            </a:r>
            <a:r>
              <a:rPr lang="fr-FR" sz="1200" dirty="0" smtClean="0">
                <a:latin typeface="Calibri" panose="020F0502020204030204" pitchFamily="34" charset="0"/>
                <a:cs typeface="Calibri" panose="020F0502020204030204" pitchFamily="34" charset="0"/>
              </a:rPr>
              <a:t>.</a:t>
            </a:r>
          </a:p>
          <a:p>
            <a:pPr marL="0" indent="0" algn="just">
              <a:lnSpc>
                <a:spcPct val="110000"/>
              </a:lnSpc>
              <a:spcBef>
                <a:spcPts val="600"/>
              </a:spcBef>
              <a:buNone/>
            </a:pPr>
            <a:r>
              <a:rPr lang="fr-CA" sz="1200" dirty="0" smtClean="0">
                <a:latin typeface="Calibri" panose="020F0502020204030204" pitchFamily="34" charset="0"/>
                <a:cs typeface="Calibri" panose="020F0502020204030204" pitchFamily="34" charset="0"/>
              </a:rPr>
              <a:t>(suite à la page suivante)</a:t>
            </a:r>
            <a:endParaRPr lang="fr-FR" sz="1200" dirty="0" smtClean="0">
              <a:latin typeface="Calibri" panose="020F0502020204030204" pitchFamily="34" charset="0"/>
              <a:cs typeface="Calibri" panose="020F0502020204030204" pitchFamily="34" charset="0"/>
            </a:endParaRPr>
          </a:p>
          <a:p>
            <a:pPr marL="228600" lvl="0" indent="-228600">
              <a:lnSpc>
                <a:spcPct val="110000"/>
              </a:lnSpc>
              <a:spcBef>
                <a:spcPts val="600"/>
              </a:spcBef>
              <a:buNone/>
            </a:pPr>
            <a:endParaRPr lang="fr-FR" sz="1200" dirty="0" smtClean="0">
              <a:solidFill>
                <a:prstClr val="black"/>
              </a:solidFill>
              <a:latin typeface="Calibri" panose="020F0502020204030204" pitchFamily="34" charset="0"/>
              <a:cs typeface="Calibri" panose="020F0502020204030204" pitchFamily="34" charset="0"/>
            </a:endParaRPr>
          </a:p>
          <a:p>
            <a:pPr marL="228600" lvl="0" indent="-228600" algn="just">
              <a:lnSpc>
                <a:spcPct val="110000"/>
              </a:lnSpc>
              <a:spcBef>
                <a:spcPts val="600"/>
              </a:spcBef>
              <a:buNone/>
            </a:pPr>
            <a:endParaRPr lang="fr-FR" sz="1200" dirty="0">
              <a:solidFill>
                <a:prstClr val="black"/>
              </a:solidFill>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745708" y="8008203"/>
            <a:ext cx="1112292" cy="1135797"/>
          </a:xfrm>
        </p:spPr>
        <p:txBody>
          <a:bodyPr/>
          <a:lstStyle/>
          <a:p>
            <a:fld id="{027FB875-5C85-AB42-9DC5-178568A424B8}" type="slidenum">
              <a:rPr lang="fr-FR" smtClean="0">
                <a:cs typeface="Calibri" panose="020F0502020204030204" pitchFamily="34" charset="0"/>
              </a:rPr>
              <a:pPr/>
              <a:t>8</a:t>
            </a:fld>
            <a:endParaRPr lang="fr-FR" dirty="0">
              <a:cs typeface="Calibri" panose="020F0502020204030204" pitchFamily="34" charset="0"/>
            </a:endParaRPr>
          </a:p>
        </p:txBody>
      </p:sp>
      <p:pic>
        <p:nvPicPr>
          <p:cNvPr id="8" name="Image 7">
            <a:extLst>
              <a:ext uri="{FF2B5EF4-FFF2-40B4-BE49-F238E27FC236}">
                <a16:creationId xmlns="" xmlns:a16="http://schemas.microsoft.com/office/drawing/2014/main" id="{FE6EFA4E-58A9-909F-AA49-2E5C61755453}"/>
              </a:ext>
            </a:extLst>
          </p:cNvPr>
          <p:cNvPicPr>
            <a:picLocks noChangeAspect="1"/>
          </p:cNvPicPr>
          <p:nvPr/>
        </p:nvPicPr>
        <p:blipFill>
          <a:blip r:embed="rId10"/>
          <a:stretch>
            <a:fillRect/>
          </a:stretch>
        </p:blipFill>
        <p:spPr>
          <a:xfrm>
            <a:off x="4373117" y="-517079"/>
            <a:ext cx="2548349" cy="2548349"/>
          </a:xfrm>
          <a:prstGeom prst="rect">
            <a:avLst/>
          </a:prstGeom>
        </p:spPr>
      </p:pic>
      <p:sp>
        <p:nvSpPr>
          <p:cNvPr id="9" name="Flèche droite 8"/>
          <p:cNvSpPr/>
          <p:nvPr>
            <p:custDataLst>
              <p:tags r:id="rId4"/>
            </p:custDataLst>
          </p:nvPr>
        </p:nvSpPr>
        <p:spPr>
          <a:xfrm>
            <a:off x="2824352" y="3752373"/>
            <a:ext cx="504825" cy="2252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lèche droite 9"/>
          <p:cNvSpPr/>
          <p:nvPr>
            <p:custDataLst>
              <p:tags r:id="rId5"/>
            </p:custDataLst>
          </p:nvPr>
        </p:nvSpPr>
        <p:spPr>
          <a:xfrm>
            <a:off x="4005452" y="3767613"/>
            <a:ext cx="504825" cy="2252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63168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0" y="0"/>
            <a:ext cx="4848225" cy="871396"/>
          </a:xfrm>
        </p:spPr>
        <p:txBody>
          <a:bodyPr/>
          <a:lstStyle/>
          <a:p>
            <a:pPr algn="l"/>
            <a:r>
              <a:rPr lang="fr-FR" sz="3000" dirty="0">
                <a:latin typeface="Calibri" panose="020F0502020204030204" pitchFamily="34" charset="0"/>
                <a:cs typeface="Calibri" panose="020F0502020204030204" pitchFamily="34" charset="0"/>
              </a:rPr>
              <a:t>Amorce</a:t>
            </a:r>
            <a:br>
              <a:rPr lang="fr-FR" sz="30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1. </a:t>
            </a:r>
            <a:r>
              <a:rPr lang="fr-FR" sz="2400" dirty="0" smtClean="0">
                <a:latin typeface="Calibri" panose="020F0502020204030204" pitchFamily="34" charset="0"/>
                <a:cs typeface="Calibri" panose="020F0502020204030204" pitchFamily="34" charset="0"/>
              </a:rPr>
              <a:t>La boucle </a:t>
            </a:r>
            <a:r>
              <a:rPr lang="fr-FR" sz="2400" dirty="0" smtClean="0">
                <a:latin typeface="Calibri" panose="020F0502020204030204" pitchFamily="34" charset="0"/>
                <a:cs typeface="Calibri" panose="020F0502020204030204" pitchFamily="34" charset="0"/>
              </a:rPr>
              <a:t>alimentaire </a:t>
            </a:r>
            <a:r>
              <a:rPr lang="fr-FR" sz="1800" dirty="0" smtClean="0">
                <a:latin typeface="Calibri" panose="020F0502020204030204" pitchFamily="34" charset="0"/>
                <a:cs typeface="Calibri" panose="020F0502020204030204" pitchFamily="34" charset="0"/>
              </a:rPr>
              <a:t>(</a:t>
            </a:r>
            <a:r>
              <a:rPr lang="fr-FR" sz="1800" dirty="0" smtClean="0">
                <a:latin typeface="Calibri" panose="020F0502020204030204" pitchFamily="34" charset="0"/>
                <a:cs typeface="Calibri" panose="020F0502020204030204" pitchFamily="34" charset="0"/>
              </a:rPr>
              <a:t>suite</a:t>
            </a:r>
            <a:r>
              <a:rPr lang="fr-FR" sz="1800" dirty="0">
                <a:latin typeface="Calibri" panose="020F0502020204030204" pitchFamily="34" charset="0"/>
                <a:cs typeface="Calibri" panose="020F0502020204030204" pitchFamily="34" charset="0"/>
              </a:rPr>
              <a:t>)</a:t>
            </a:r>
          </a:p>
        </p:txBody>
      </p:sp>
      <p:sp>
        <p:nvSpPr>
          <p:cNvPr id="12" name="Content Placeholder 4"/>
          <p:cNvSpPr>
            <a:spLocks noGrp="1"/>
          </p:cNvSpPr>
          <p:nvPr>
            <p:ph sz="half" idx="1"/>
            <p:custDataLst>
              <p:tags r:id="rId2"/>
            </p:custDataLst>
          </p:nvPr>
        </p:nvSpPr>
        <p:spPr>
          <a:xfrm>
            <a:off x="95251" y="1371601"/>
            <a:ext cx="6667500" cy="767334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just">
              <a:lnSpc>
                <a:spcPct val="110000"/>
              </a:lnSpc>
              <a:spcBef>
                <a:spcPts val="600"/>
              </a:spcBef>
              <a:buNone/>
            </a:pPr>
            <a:r>
              <a:rPr lang="fr-FR" sz="1400" b="1" dirty="0" smtClean="0">
                <a:latin typeface="Calibri" panose="020F0502020204030204" pitchFamily="34" charset="0"/>
                <a:cs typeface="Calibri" panose="020F0502020204030204" pitchFamily="34" charset="0"/>
              </a:rPr>
              <a:t>Identifier </a:t>
            </a:r>
            <a:r>
              <a:rPr lang="fr-FR" sz="1400" b="1" dirty="0" smtClean="0">
                <a:latin typeface="Calibri" panose="020F0502020204030204" pitchFamily="34" charset="0"/>
                <a:cs typeface="Calibri" panose="020F0502020204030204" pitchFamily="34" charset="0"/>
              </a:rPr>
              <a:t>les rangs</a:t>
            </a:r>
          </a:p>
          <a:p>
            <a:pPr marL="216000" indent="-216000" algn="just">
              <a:lnSpc>
                <a:spcPct val="110000"/>
              </a:lnSpc>
              <a:spcBef>
                <a:spcPts val="600"/>
              </a:spcBef>
              <a:buFont typeface="+mj-lt"/>
              <a:buAutoNum type="arabicPeriod"/>
            </a:pPr>
            <a:r>
              <a:rPr lang="fr-FR" sz="1200" dirty="0" smtClean="0">
                <a:latin typeface="Calibri" panose="020F0502020204030204" pitchFamily="34" charset="0"/>
                <a:cs typeface="Calibri" panose="020F0502020204030204" pitchFamily="34" charset="0"/>
              </a:rPr>
              <a:t>Faire un </a:t>
            </a:r>
            <a:r>
              <a:rPr lang="fr-FR" sz="1200" b="1" dirty="0" smtClean="0">
                <a:latin typeface="Calibri" panose="020F0502020204030204" pitchFamily="34" charset="0"/>
                <a:cs typeface="Calibri" panose="020F0502020204030204" pitchFamily="34" charset="0"/>
              </a:rPr>
              <a:t>retour</a:t>
            </a:r>
            <a:r>
              <a:rPr lang="fr-FR" sz="1200" dirty="0" smtClean="0">
                <a:latin typeface="Calibri" panose="020F0502020204030204" pitchFamily="34" charset="0"/>
                <a:cs typeface="Calibri" panose="020F0502020204030204" pitchFamily="34" charset="0"/>
              </a:rPr>
              <a:t> sur ce qui a été vu jusqu’à maintenant, en demandant aux élèves de répéter :</a:t>
            </a:r>
          </a:p>
          <a:p>
            <a:pPr marL="457200" indent="-228600" algn="just">
              <a:lnSpc>
                <a:spcPct val="110000"/>
              </a:lnSpc>
              <a:spcBef>
                <a:spcPts val="600"/>
              </a:spcBef>
              <a:buFont typeface="Arial" pitchFamily="34" charset="0"/>
              <a:buChar char="•"/>
            </a:pPr>
            <a:r>
              <a:rPr lang="fr-FR" sz="1200" dirty="0" smtClean="0">
                <a:latin typeface="Calibri" panose="020F0502020204030204" pitchFamily="34" charset="0"/>
                <a:cs typeface="Calibri" panose="020F0502020204030204" pitchFamily="34" charset="0"/>
              </a:rPr>
              <a:t>Ce que sont des « producteurs » (végétaux).</a:t>
            </a:r>
          </a:p>
          <a:p>
            <a:pPr marL="457200" indent="-228600" algn="just">
              <a:lnSpc>
                <a:spcPct val="110000"/>
              </a:lnSpc>
              <a:spcBef>
                <a:spcPts val="600"/>
              </a:spcBef>
              <a:buFont typeface="Arial" pitchFamily="34" charset="0"/>
              <a:buChar char="•"/>
            </a:pPr>
            <a:r>
              <a:rPr lang="fr-FR" sz="1200" dirty="0" smtClean="0">
                <a:latin typeface="Calibri" panose="020F0502020204030204" pitchFamily="34" charset="0"/>
                <a:cs typeface="Calibri" panose="020F0502020204030204" pitchFamily="34" charset="0"/>
              </a:rPr>
              <a:t>Quels sont les deux types de « consommateurs » (les herbivores et les carnivores).</a:t>
            </a:r>
          </a:p>
          <a:p>
            <a:pPr marL="457200" indent="-228600" algn="just">
              <a:lnSpc>
                <a:spcPct val="110000"/>
              </a:lnSpc>
              <a:spcBef>
                <a:spcPts val="600"/>
              </a:spcBef>
              <a:buFont typeface="Arial" pitchFamily="34" charset="0"/>
              <a:buChar char="•"/>
            </a:pPr>
            <a:r>
              <a:rPr lang="fr-FR" sz="1200" dirty="0" smtClean="0">
                <a:latin typeface="Calibri" panose="020F0502020204030204" pitchFamily="34" charset="0"/>
                <a:cs typeface="Calibri" panose="020F0502020204030204" pitchFamily="34" charset="0"/>
              </a:rPr>
              <a:t>Ce que sont les « décomposeurs » (bactéries, champignons, insectes, vers).</a:t>
            </a:r>
          </a:p>
          <a:p>
            <a:pPr marL="216000" indent="-216000" algn="just">
              <a:lnSpc>
                <a:spcPct val="110000"/>
              </a:lnSpc>
              <a:spcBef>
                <a:spcPts val="600"/>
              </a:spcBef>
              <a:buFont typeface="+mj-lt"/>
              <a:buAutoNum type="arabicPeriod" startAt="2"/>
            </a:pPr>
            <a:r>
              <a:rPr lang="fr-FR" sz="1200" dirty="0" smtClean="0">
                <a:latin typeface="Calibri" panose="020F0502020204030204" pitchFamily="34" charset="0"/>
                <a:cs typeface="Calibri" panose="020F0502020204030204" pitchFamily="34" charset="0"/>
              </a:rPr>
              <a:t>Regrouper les élèves en </a:t>
            </a:r>
            <a:r>
              <a:rPr lang="fr-FR" sz="1200" b="1" dirty="0" smtClean="0">
                <a:latin typeface="Calibri" panose="020F0502020204030204" pitchFamily="34" charset="0"/>
                <a:cs typeface="Calibri" panose="020F0502020204030204" pitchFamily="34" charset="0"/>
              </a:rPr>
              <a:t>équipes de 2</a:t>
            </a:r>
            <a:r>
              <a:rPr lang="fr-FR" sz="1200" dirty="0" smtClean="0">
                <a:latin typeface="Calibri" panose="020F0502020204030204" pitchFamily="34" charset="0"/>
                <a:cs typeface="Calibri" panose="020F0502020204030204" pitchFamily="34" charset="0"/>
              </a:rPr>
              <a:t>.</a:t>
            </a:r>
          </a:p>
          <a:p>
            <a:pPr marL="216000" indent="-216000" algn="just">
              <a:lnSpc>
                <a:spcPct val="110000"/>
              </a:lnSpc>
              <a:spcBef>
                <a:spcPts val="600"/>
              </a:spcBef>
              <a:buFont typeface="+mj-lt"/>
              <a:buAutoNum type="arabicPeriod" startAt="2"/>
            </a:pPr>
            <a:r>
              <a:rPr lang="fr-FR" sz="1200" dirty="0" smtClean="0">
                <a:latin typeface="Calibri" panose="020F0502020204030204" pitchFamily="34" charset="0"/>
                <a:cs typeface="Calibri" panose="020F0502020204030204" pitchFamily="34" charset="0"/>
              </a:rPr>
              <a:t>Distribuer une </a:t>
            </a:r>
            <a:r>
              <a:rPr lang="fr-FR" sz="1200" b="1" dirty="0" smtClean="0">
                <a:latin typeface="Calibri" panose="020F0502020204030204" pitchFamily="34" charset="0"/>
                <a:cs typeface="Calibri" panose="020F0502020204030204" pitchFamily="34" charset="0"/>
              </a:rPr>
              <a:t>fiche d’activité A </a:t>
            </a:r>
            <a:r>
              <a:rPr lang="fr-FR" sz="1200" dirty="0" smtClean="0">
                <a:latin typeface="Calibri" panose="020F0502020204030204" pitchFamily="34" charset="0"/>
                <a:cs typeface="Calibri" panose="020F0502020204030204" pitchFamily="34" charset="0"/>
              </a:rPr>
              <a:t>à chaque élève. Avant de les lancer dans la tâche, les aider à placer les décomposeurs;</a:t>
            </a:r>
          </a:p>
          <a:p>
            <a:pPr marL="0" indent="0" algn="ctr">
              <a:lnSpc>
                <a:spcPct val="110000"/>
              </a:lnSpc>
              <a:spcBef>
                <a:spcPts val="600"/>
              </a:spcBef>
              <a:buNone/>
            </a:pPr>
            <a:r>
              <a:rPr lang="fr-FR" sz="1200" b="1" i="1" dirty="0" smtClean="0">
                <a:latin typeface="Calibri" panose="020F0502020204030204" pitchFamily="34" charset="0"/>
                <a:cs typeface="Calibri" panose="020F0502020204030204" pitchFamily="34" charset="0"/>
              </a:rPr>
              <a:t>« Selon vous, à quel étage de la pyramide devrait-on placer les décomposeurs ? Pourquoi ? » </a:t>
            </a:r>
          </a:p>
          <a:p>
            <a:pPr marL="0" indent="0" algn="ctr">
              <a:lnSpc>
                <a:spcPct val="110000"/>
              </a:lnSpc>
              <a:spcBef>
                <a:spcPts val="600"/>
              </a:spcBef>
              <a:buNone/>
            </a:pPr>
            <a:r>
              <a:rPr lang="fr-FR" sz="1200" dirty="0" smtClean="0">
                <a:latin typeface="Calibri" panose="020F0502020204030204" pitchFamily="34" charset="0"/>
                <a:cs typeface="Calibri" panose="020F0502020204030204" pitchFamily="34" charset="0"/>
              </a:rPr>
              <a:t>Question difficile ! On pourrait les placer en haut, puisqu’ils  peuvent « manger » les grands carnivores, ou tout en bas, car ils nourrissent indirectement les producteurs. Nous allons les placer tout en bas, car bien qu’ils soient très petits, ils sont incroyablement nombreux ! Même en terme de biomasse, les décomposeurs occupent une place étonnamment importante.</a:t>
            </a:r>
          </a:p>
          <a:p>
            <a:pPr marL="216000" indent="-216000" algn="just">
              <a:lnSpc>
                <a:spcPct val="110000"/>
              </a:lnSpc>
              <a:spcBef>
                <a:spcPts val="600"/>
              </a:spcBef>
              <a:buFont typeface="+mj-lt"/>
              <a:buAutoNum type="arabicPeriod" startAt="4"/>
            </a:pPr>
            <a:r>
              <a:rPr lang="fr-FR" sz="1200" dirty="0" smtClean="0">
                <a:latin typeface="Calibri" panose="020F0502020204030204" pitchFamily="34" charset="0"/>
                <a:cs typeface="Calibri" panose="020F0502020204030204" pitchFamily="34" charset="0"/>
              </a:rPr>
              <a:t>Les élèves doivent maintenant </a:t>
            </a:r>
            <a:r>
              <a:rPr lang="fr-FR" sz="1200" b="1" dirty="0" smtClean="0">
                <a:latin typeface="Calibri" panose="020F0502020204030204" pitchFamily="34" charset="0"/>
                <a:cs typeface="Calibri" panose="020F0502020204030204" pitchFamily="34" charset="0"/>
              </a:rPr>
              <a:t>finir de placer les autres mots. </a:t>
            </a:r>
            <a:r>
              <a:rPr lang="fr-FR" sz="1200" dirty="0" smtClean="0">
                <a:latin typeface="Calibri" panose="020F0502020204030204" pitchFamily="34" charset="0"/>
                <a:cs typeface="Calibri" panose="020F0502020204030204" pitchFamily="34" charset="0"/>
              </a:rPr>
              <a:t>Ils peuvent réfléchir en équipe, mais chaque élève remplit sa propre fiche d’activité</a:t>
            </a:r>
            <a:r>
              <a:rPr lang="fr-FR" sz="1200" dirty="0" smtClean="0">
                <a:latin typeface="Calibri" panose="020F0502020204030204" pitchFamily="34" charset="0"/>
                <a:cs typeface="Calibri" panose="020F0502020204030204" pitchFamily="34" charset="0"/>
              </a:rPr>
              <a:t>.</a:t>
            </a:r>
          </a:p>
          <a:p>
            <a:pPr marL="216000" indent="-216000" algn="just">
              <a:lnSpc>
                <a:spcPct val="110000"/>
              </a:lnSpc>
              <a:spcBef>
                <a:spcPts val="600"/>
              </a:spcBef>
              <a:buFont typeface="+mj-lt"/>
              <a:buAutoNum type="arabicPeriod" startAt="4"/>
            </a:pPr>
            <a:endParaRPr lang="fr-FR" sz="1200" dirty="0" smtClean="0">
              <a:latin typeface="Calibri" panose="020F0502020204030204" pitchFamily="34" charset="0"/>
              <a:cs typeface="Calibri" panose="020F0502020204030204" pitchFamily="34" charset="0"/>
            </a:endParaRPr>
          </a:p>
          <a:p>
            <a:pPr marL="0" indent="0" algn="just">
              <a:lnSpc>
                <a:spcPct val="110000"/>
              </a:lnSpc>
              <a:spcBef>
                <a:spcPts val="600"/>
              </a:spcBef>
              <a:buNone/>
            </a:pPr>
            <a:r>
              <a:rPr lang="fr-FR" sz="1400" b="1" dirty="0" smtClean="0">
                <a:latin typeface="Calibri" panose="020F0502020204030204" pitchFamily="34" charset="0"/>
                <a:cs typeface="Calibri" panose="020F0502020204030204" pitchFamily="34" charset="0"/>
              </a:rPr>
              <a:t>Placer </a:t>
            </a:r>
            <a:r>
              <a:rPr lang="fr-FR" sz="1400" b="1" dirty="0">
                <a:latin typeface="Calibri" panose="020F0502020204030204" pitchFamily="34" charset="0"/>
                <a:cs typeface="Calibri" panose="020F0502020204030204" pitchFamily="34" charset="0"/>
              </a:rPr>
              <a:t>les êtres vivants</a:t>
            </a:r>
          </a:p>
          <a:p>
            <a:pPr marL="216000" indent="-216000" algn="just">
              <a:lnSpc>
                <a:spcPct val="110000"/>
              </a:lnSpc>
              <a:spcBef>
                <a:spcPts val="600"/>
              </a:spcBef>
              <a:buFont typeface="+mj-lt"/>
              <a:buAutoNum type="arabicPeriod"/>
            </a:pPr>
            <a:r>
              <a:rPr lang="fr-FR" sz="1200" b="1" dirty="0">
                <a:latin typeface="Calibri" panose="020F0502020204030204" pitchFamily="34" charset="0"/>
                <a:cs typeface="Calibri" panose="020F0502020204030204" pitchFamily="34" charset="0"/>
              </a:rPr>
              <a:t>Au TBI, afficher la fiche TNI-2. </a:t>
            </a:r>
            <a:r>
              <a:rPr lang="fr-FR" sz="1200" dirty="0">
                <a:latin typeface="Calibri" panose="020F0502020204030204" pitchFamily="34" charset="0"/>
                <a:cs typeface="Calibri" panose="020F0502020204030204" pitchFamily="34" charset="0"/>
              </a:rPr>
              <a:t>Présenter les différents êtres vivants, pour s’assurer que tous les élèves savent de quoi il s’agit. (N.B. le fennec est une sorte de renard)</a:t>
            </a:r>
          </a:p>
          <a:p>
            <a:pPr marL="216000" indent="-216000" algn="just">
              <a:lnSpc>
                <a:spcPct val="110000"/>
              </a:lnSpc>
              <a:spcBef>
                <a:spcPts val="600"/>
              </a:spcBef>
              <a:buFont typeface="+mj-lt"/>
              <a:buAutoNum type="arabicPeriod"/>
            </a:pPr>
            <a:r>
              <a:rPr lang="fr-FR" sz="1200" b="1" dirty="0">
                <a:latin typeface="Calibri" panose="020F0502020204030204" pitchFamily="34" charset="0"/>
                <a:cs typeface="Calibri" panose="020F0502020204030204" pitchFamily="34" charset="0"/>
              </a:rPr>
              <a:t>Distribuer les photos aux équipes</a:t>
            </a:r>
            <a:r>
              <a:rPr lang="fr-FR" sz="1200" dirty="0">
                <a:latin typeface="Calibri" panose="020F0502020204030204" pitchFamily="34" charset="0"/>
                <a:cs typeface="Calibri" panose="020F0502020204030204" pitchFamily="34" charset="0"/>
              </a:rPr>
              <a:t>. Les élèves doivent placer 3 photos sur chaque étage de la pyramide. Les équipes utilisent bien entendu une seule de leurs fiches d’activité.</a:t>
            </a:r>
          </a:p>
          <a:p>
            <a:pPr marL="216000" indent="-216000" algn="just">
              <a:lnSpc>
                <a:spcPct val="110000"/>
              </a:lnSpc>
              <a:spcBef>
                <a:spcPts val="600"/>
              </a:spcBef>
              <a:buFont typeface="+mj-lt"/>
              <a:buAutoNum type="arabicPeriod"/>
            </a:pPr>
            <a:r>
              <a:rPr lang="fr-FR" sz="1200" b="1" dirty="0">
                <a:latin typeface="Calibri" panose="020F0502020204030204" pitchFamily="34" charset="0"/>
                <a:cs typeface="Calibri" panose="020F0502020204030204" pitchFamily="34" charset="0"/>
              </a:rPr>
              <a:t>Faire un retour en groupe</a:t>
            </a:r>
            <a:r>
              <a:rPr lang="fr-FR" sz="1200" dirty="0">
                <a:latin typeface="Calibri" panose="020F0502020204030204" pitchFamily="34" charset="0"/>
                <a:cs typeface="Calibri" panose="020F0502020204030204" pitchFamily="34" charset="0"/>
              </a:rPr>
              <a:t>. Voir section « évaluation » pour le corrigé de cette activité</a:t>
            </a:r>
            <a:r>
              <a:rPr lang="fr-FR" sz="1200" dirty="0" smtClean="0">
                <a:latin typeface="Calibri" panose="020F0502020204030204" pitchFamily="34" charset="0"/>
                <a:cs typeface="Calibri" panose="020F0502020204030204" pitchFamily="34" charset="0"/>
              </a:rPr>
              <a:t>.</a:t>
            </a:r>
          </a:p>
          <a:p>
            <a:pPr marL="216000" indent="-216000" algn="just">
              <a:lnSpc>
                <a:spcPct val="110000"/>
              </a:lnSpc>
              <a:spcBef>
                <a:spcPts val="600"/>
              </a:spcBef>
              <a:buFont typeface="+mj-lt"/>
              <a:buAutoNum type="arabicPeriod"/>
            </a:pPr>
            <a:endParaRPr lang="fr-CA" sz="1200" dirty="0" smtClean="0">
              <a:latin typeface="Calibri" panose="020F0502020204030204" pitchFamily="34" charset="0"/>
              <a:cs typeface="Calibri" panose="020F0502020204030204" pitchFamily="34" charset="0"/>
            </a:endParaRPr>
          </a:p>
          <a:p>
            <a:pPr marL="216000" indent="-216000" algn="just">
              <a:lnSpc>
                <a:spcPct val="110000"/>
              </a:lnSpc>
              <a:spcBef>
                <a:spcPts val="600"/>
              </a:spcBef>
              <a:buNone/>
            </a:pPr>
            <a:r>
              <a:rPr lang="fr-CA" sz="2400" i="1" dirty="0" smtClean="0">
                <a:latin typeface="Calibri" panose="020F0502020204030204" pitchFamily="34" charset="0"/>
                <a:cs typeface="Calibri" panose="020F0502020204030204" pitchFamily="34" charset="0"/>
              </a:rPr>
              <a:t>La boucle alimentaire</a:t>
            </a:r>
          </a:p>
          <a:p>
            <a:pPr marL="0" indent="0" algn="just">
              <a:lnSpc>
                <a:spcPct val="110000"/>
              </a:lnSpc>
              <a:spcBef>
                <a:spcPts val="600"/>
              </a:spcBef>
              <a:buNone/>
            </a:pPr>
            <a:r>
              <a:rPr lang="fr-CA" sz="1200" dirty="0" smtClean="0">
                <a:latin typeface="Calibri" panose="020F0502020204030204" pitchFamily="34" charset="0"/>
                <a:cs typeface="Calibri" panose="020F0502020204030204" pitchFamily="34" charset="0"/>
              </a:rPr>
              <a:t>Est-ce que la pyramide alimentaire est la meilleure façon de représenter les écosystèmes? Susciter le débat en posant la question suivante : </a:t>
            </a:r>
          </a:p>
          <a:p>
            <a:pPr marL="0" indent="0" algn="ctr">
              <a:lnSpc>
                <a:spcPct val="110000"/>
              </a:lnSpc>
              <a:spcBef>
                <a:spcPts val="600"/>
              </a:spcBef>
              <a:buNone/>
            </a:pPr>
            <a:r>
              <a:rPr lang="fr-CA" sz="1200" b="1" i="1" dirty="0" smtClean="0">
                <a:latin typeface="Calibri" panose="020F0502020204030204" pitchFamily="34" charset="0"/>
                <a:cs typeface="Calibri" panose="020F0502020204030204" pitchFamily="34" charset="0"/>
              </a:rPr>
              <a:t>« Est-ce que les décomposeurs devraient être au sommet de la pyramide, puisque les grands prédateurs, quand ils meurent, se font manger par les décomposeurs ?»</a:t>
            </a:r>
          </a:p>
          <a:p>
            <a:pPr marL="0" indent="0" algn="just">
              <a:lnSpc>
                <a:spcPct val="110000"/>
              </a:lnSpc>
              <a:spcBef>
                <a:spcPts val="600"/>
              </a:spcBef>
              <a:buNone/>
            </a:pPr>
            <a:r>
              <a:rPr lang="fr-CA" sz="1200" dirty="0" smtClean="0">
                <a:latin typeface="Calibri" panose="020F0502020204030204" pitchFamily="34" charset="0"/>
                <a:cs typeface="Calibri" panose="020F0502020204030204" pitchFamily="34" charset="0"/>
              </a:rPr>
              <a:t>Conclure la discussion avec la </a:t>
            </a:r>
            <a:r>
              <a:rPr lang="fr-CA" sz="1200" dirty="0" smtClean="0">
                <a:latin typeface="Calibri" panose="020F0502020204030204" pitchFamily="34" charset="0"/>
                <a:cs typeface="Calibri" panose="020F0502020204030204" pitchFamily="34" charset="0"/>
                <a:hlinkClick r:id="rId7" action="ppaction://hlinksldjump"/>
              </a:rPr>
              <a:t>fiche TNI-3</a:t>
            </a:r>
            <a:r>
              <a:rPr lang="fr-CA" sz="1200" dirty="0" smtClean="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745708" y="8008203"/>
            <a:ext cx="1112292" cy="1135797"/>
          </a:xfrm>
        </p:spPr>
        <p:txBody>
          <a:bodyPr/>
          <a:lstStyle/>
          <a:p>
            <a:fld id="{027FB875-5C85-AB42-9DC5-178568A424B8}" type="slidenum">
              <a:rPr lang="fr-FR" smtClean="0">
                <a:cs typeface="Calibri" panose="020F0502020204030204" pitchFamily="34" charset="0"/>
              </a:rPr>
              <a:pPr/>
              <a:t>9</a:t>
            </a:fld>
            <a:endParaRPr lang="fr-FR" dirty="0">
              <a:cs typeface="Calibri" panose="020F0502020204030204" pitchFamily="34" charset="0"/>
            </a:endParaRPr>
          </a:p>
        </p:txBody>
      </p:sp>
      <p:pic>
        <p:nvPicPr>
          <p:cNvPr id="8" name="Image 7">
            <a:extLst>
              <a:ext uri="{FF2B5EF4-FFF2-40B4-BE49-F238E27FC236}">
                <a16:creationId xmlns="" xmlns:a16="http://schemas.microsoft.com/office/drawing/2014/main" id="{FE6EFA4E-58A9-909F-AA49-2E5C61755453}"/>
              </a:ext>
            </a:extLst>
          </p:cNvPr>
          <p:cNvPicPr>
            <a:picLocks noChangeAspect="1"/>
          </p:cNvPicPr>
          <p:nvPr/>
        </p:nvPicPr>
        <p:blipFill>
          <a:blip r:embed="rId8"/>
          <a:stretch>
            <a:fillRect/>
          </a:stretch>
        </p:blipFill>
        <p:spPr>
          <a:xfrm>
            <a:off x="4373117" y="-517079"/>
            <a:ext cx="2548349" cy="2548349"/>
          </a:xfrm>
          <a:prstGeom prst="rect">
            <a:avLst/>
          </a:prstGeom>
        </p:spPr>
      </p:pic>
    </p:spTree>
    <p:extLst>
      <p:ext uri="{BB962C8B-B14F-4D97-AF65-F5344CB8AC3E}">
        <p14:creationId xmlns="" xmlns:p14="http://schemas.microsoft.com/office/powerpoint/2010/main" val="631681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3"/>
</p:tagLst>
</file>

<file path=ppt/tags/tag101.xml><?xml version="1.0" encoding="utf-8"?>
<p:tagLst xmlns:a="http://schemas.openxmlformats.org/drawingml/2006/main" xmlns:r="http://schemas.openxmlformats.org/officeDocument/2006/relationships" xmlns:p="http://schemas.openxmlformats.org/presentationml/2006/main">
  <p:tag name="NUM" val="34"/>
</p:tagLst>
</file>

<file path=ppt/tags/tag102.xml><?xml version="1.0" encoding="utf-8"?>
<p:tagLst xmlns:a="http://schemas.openxmlformats.org/drawingml/2006/main" xmlns:r="http://schemas.openxmlformats.org/officeDocument/2006/relationships" xmlns:p="http://schemas.openxmlformats.org/presentationml/2006/main">
  <p:tag name="NUM" val="35"/>
</p:tagLst>
</file>

<file path=ppt/tags/tag103.xml><?xml version="1.0" encoding="utf-8"?>
<p:tagLst xmlns:a="http://schemas.openxmlformats.org/drawingml/2006/main" xmlns:r="http://schemas.openxmlformats.org/officeDocument/2006/relationships" xmlns:p="http://schemas.openxmlformats.org/presentationml/2006/main">
  <p:tag name="NUM" val="36"/>
</p:tagLst>
</file>

<file path=ppt/tags/tag104.xml><?xml version="1.0" encoding="utf-8"?>
<p:tagLst xmlns:a="http://schemas.openxmlformats.org/drawingml/2006/main" xmlns:r="http://schemas.openxmlformats.org/officeDocument/2006/relationships" xmlns:p="http://schemas.openxmlformats.org/presentationml/2006/main">
  <p:tag name="NUM" val="37"/>
</p:tagLst>
</file>

<file path=ppt/tags/tag105.xml><?xml version="1.0" encoding="utf-8"?>
<p:tagLst xmlns:a="http://schemas.openxmlformats.org/drawingml/2006/main" xmlns:r="http://schemas.openxmlformats.org/officeDocument/2006/relationships" xmlns:p="http://schemas.openxmlformats.org/presentationml/2006/main">
  <p:tag name="NUM" val="38"/>
</p:tagLst>
</file>

<file path=ppt/tags/tag106.xml><?xml version="1.0" encoding="utf-8"?>
<p:tagLst xmlns:a="http://schemas.openxmlformats.org/drawingml/2006/main" xmlns:r="http://schemas.openxmlformats.org/officeDocument/2006/relationships" xmlns:p="http://schemas.openxmlformats.org/presentationml/2006/main">
  <p:tag name="NUM" val="39"/>
</p:tagLst>
</file>

<file path=ppt/tags/tag107.xml><?xml version="1.0" encoding="utf-8"?>
<p:tagLst xmlns:a="http://schemas.openxmlformats.org/drawingml/2006/main" xmlns:r="http://schemas.openxmlformats.org/officeDocument/2006/relationships" xmlns:p="http://schemas.openxmlformats.org/presentationml/2006/main">
  <p:tag name="NUM" val="40"/>
</p:tagLst>
</file>

<file path=ppt/tags/tag108.xml><?xml version="1.0" encoding="utf-8"?>
<p:tagLst xmlns:a="http://schemas.openxmlformats.org/drawingml/2006/main" xmlns:r="http://schemas.openxmlformats.org/officeDocument/2006/relationships" xmlns:p="http://schemas.openxmlformats.org/presentationml/2006/main">
  <p:tag name="NUM" val="41"/>
</p:tagLst>
</file>

<file path=ppt/tags/tag109.xml><?xml version="1.0" encoding="utf-8"?>
<p:tagLst xmlns:a="http://schemas.openxmlformats.org/drawingml/2006/main" xmlns:r="http://schemas.openxmlformats.org/officeDocument/2006/relationships" xmlns:p="http://schemas.openxmlformats.org/presentationml/2006/main">
  <p:tag name="NUM" val="4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43"/>
</p:tagLst>
</file>

<file path=ppt/tags/tag111.xml><?xml version="1.0" encoding="utf-8"?>
<p:tagLst xmlns:a="http://schemas.openxmlformats.org/drawingml/2006/main" xmlns:r="http://schemas.openxmlformats.org/officeDocument/2006/relationships" xmlns:p="http://schemas.openxmlformats.org/presentationml/2006/main">
  <p:tag name="NUM" val="44"/>
</p:tagLst>
</file>

<file path=ppt/tags/tag112.xml><?xml version="1.0" encoding="utf-8"?>
<p:tagLst xmlns:a="http://schemas.openxmlformats.org/drawingml/2006/main" xmlns:r="http://schemas.openxmlformats.org/officeDocument/2006/relationships" xmlns:p="http://schemas.openxmlformats.org/presentationml/2006/main">
  <p:tag name="NUM" val="45"/>
</p:tagLst>
</file>

<file path=ppt/tags/tag113.xml><?xml version="1.0" encoding="utf-8"?>
<p:tagLst xmlns:a="http://schemas.openxmlformats.org/drawingml/2006/main" xmlns:r="http://schemas.openxmlformats.org/officeDocument/2006/relationships" xmlns:p="http://schemas.openxmlformats.org/presentationml/2006/main">
  <p:tag name="NUM" val="46"/>
</p:tagLst>
</file>

<file path=ppt/tags/tag114.xml><?xml version="1.0" encoding="utf-8"?>
<p:tagLst xmlns:a="http://schemas.openxmlformats.org/drawingml/2006/main" xmlns:r="http://schemas.openxmlformats.org/officeDocument/2006/relationships" xmlns:p="http://schemas.openxmlformats.org/presentationml/2006/main">
  <p:tag name="NUM" val="47"/>
</p:tagLst>
</file>

<file path=ppt/tags/tag115.xml><?xml version="1.0" encoding="utf-8"?>
<p:tagLst xmlns:a="http://schemas.openxmlformats.org/drawingml/2006/main" xmlns:r="http://schemas.openxmlformats.org/officeDocument/2006/relationships" xmlns:p="http://schemas.openxmlformats.org/presentationml/2006/main">
  <p:tag name="NUM" val="48"/>
</p:tagLst>
</file>

<file path=ppt/tags/tag116.xml><?xml version="1.0" encoding="utf-8"?>
<p:tagLst xmlns:a="http://schemas.openxmlformats.org/drawingml/2006/main" xmlns:r="http://schemas.openxmlformats.org/officeDocument/2006/relationships" xmlns:p="http://schemas.openxmlformats.org/presentationml/2006/main">
  <p:tag name="NUM" val="49"/>
</p:tagLst>
</file>

<file path=ppt/tags/tag117.xml><?xml version="1.0" encoding="utf-8"?>
<p:tagLst xmlns:a="http://schemas.openxmlformats.org/drawingml/2006/main" xmlns:r="http://schemas.openxmlformats.org/officeDocument/2006/relationships" xmlns:p="http://schemas.openxmlformats.org/presentationml/2006/main">
  <p:tag name="NUM" val="50"/>
</p:tagLst>
</file>

<file path=ppt/tags/tag118.xml><?xml version="1.0" encoding="utf-8"?>
<p:tagLst xmlns:a="http://schemas.openxmlformats.org/drawingml/2006/main" xmlns:r="http://schemas.openxmlformats.org/officeDocument/2006/relationships" xmlns:p="http://schemas.openxmlformats.org/presentationml/2006/main">
  <p:tag name="NUM" val="51"/>
</p:tagLst>
</file>

<file path=ppt/tags/tag119.xml><?xml version="1.0" encoding="utf-8"?>
<p:tagLst xmlns:a="http://schemas.openxmlformats.org/drawingml/2006/main" xmlns:r="http://schemas.openxmlformats.org/officeDocument/2006/relationships" xmlns:p="http://schemas.openxmlformats.org/presentationml/2006/main">
  <p:tag name="NUM" val="5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53"/>
</p:tagLst>
</file>

<file path=ppt/tags/tag121.xml><?xml version="1.0" encoding="utf-8"?>
<p:tagLst xmlns:a="http://schemas.openxmlformats.org/drawingml/2006/main" xmlns:r="http://schemas.openxmlformats.org/officeDocument/2006/relationships" xmlns:p="http://schemas.openxmlformats.org/presentationml/2006/main">
  <p:tag name="NUM" val="54"/>
</p:tagLst>
</file>

<file path=ppt/tags/tag122.xml><?xml version="1.0" encoding="utf-8"?>
<p:tagLst xmlns:a="http://schemas.openxmlformats.org/drawingml/2006/main" xmlns:r="http://schemas.openxmlformats.org/officeDocument/2006/relationships" xmlns:p="http://schemas.openxmlformats.org/presentationml/2006/main">
  <p:tag name="NUM" val="55"/>
</p:tagLst>
</file>

<file path=ppt/tags/tag123.xml><?xml version="1.0" encoding="utf-8"?>
<p:tagLst xmlns:a="http://schemas.openxmlformats.org/drawingml/2006/main" xmlns:r="http://schemas.openxmlformats.org/officeDocument/2006/relationships" xmlns:p="http://schemas.openxmlformats.org/presentationml/2006/main">
  <p:tag name="NUM" val="56"/>
</p:tagLst>
</file>

<file path=ppt/tags/tag124.xml><?xml version="1.0" encoding="utf-8"?>
<p:tagLst xmlns:a="http://schemas.openxmlformats.org/drawingml/2006/main" xmlns:r="http://schemas.openxmlformats.org/officeDocument/2006/relationships" xmlns:p="http://schemas.openxmlformats.org/presentationml/2006/main">
  <p:tag name="NUM" val="57"/>
</p:tagLst>
</file>

<file path=ppt/tags/tag125.xml><?xml version="1.0" encoding="utf-8"?>
<p:tagLst xmlns:a="http://schemas.openxmlformats.org/drawingml/2006/main" xmlns:r="http://schemas.openxmlformats.org/officeDocument/2006/relationships" xmlns:p="http://schemas.openxmlformats.org/presentationml/2006/main">
  <p:tag name="NUM" val="58"/>
</p:tagLst>
</file>

<file path=ppt/tags/tag126.xml><?xml version="1.0" encoding="utf-8"?>
<p:tagLst xmlns:a="http://schemas.openxmlformats.org/drawingml/2006/main" xmlns:r="http://schemas.openxmlformats.org/officeDocument/2006/relationships" xmlns:p="http://schemas.openxmlformats.org/presentationml/2006/main">
  <p:tag name="NUM" val="59"/>
</p:tagLst>
</file>

<file path=ppt/tags/tag127.xml><?xml version="1.0" encoding="utf-8"?>
<p:tagLst xmlns:a="http://schemas.openxmlformats.org/drawingml/2006/main" xmlns:r="http://schemas.openxmlformats.org/officeDocument/2006/relationships" xmlns:p="http://schemas.openxmlformats.org/presentationml/2006/main">
  <p:tag name="NUM" val="60"/>
</p:tagLst>
</file>

<file path=ppt/tags/tag128.xml><?xml version="1.0" encoding="utf-8"?>
<p:tagLst xmlns:a="http://schemas.openxmlformats.org/drawingml/2006/main" xmlns:r="http://schemas.openxmlformats.org/officeDocument/2006/relationships" xmlns:p="http://schemas.openxmlformats.org/presentationml/2006/main">
  <p:tag name="NUM" val="61"/>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9"/>
</p:tagLst>
</file>

<file path=ppt/tags/tag156.xml><?xml version="1.0" encoding="utf-8"?>
<p:tagLst xmlns:a="http://schemas.openxmlformats.org/drawingml/2006/main" xmlns:r="http://schemas.openxmlformats.org/officeDocument/2006/relationships" xmlns:p="http://schemas.openxmlformats.org/presentationml/2006/main">
  <p:tag name="NUM" val="10"/>
</p:tagLst>
</file>

<file path=ppt/tags/tag157.xml><?xml version="1.0" encoding="utf-8"?>
<p:tagLst xmlns:a="http://schemas.openxmlformats.org/drawingml/2006/main" xmlns:r="http://schemas.openxmlformats.org/officeDocument/2006/relationships" xmlns:p="http://schemas.openxmlformats.org/presentationml/2006/main">
  <p:tag name="NUM" val="11"/>
</p:tagLst>
</file>

<file path=ppt/tags/tag158.xml><?xml version="1.0" encoding="utf-8"?>
<p:tagLst xmlns:a="http://schemas.openxmlformats.org/drawingml/2006/main" xmlns:r="http://schemas.openxmlformats.org/officeDocument/2006/relationships" xmlns:p="http://schemas.openxmlformats.org/presentationml/2006/main">
  <p:tag name="NUM" val="12"/>
</p:tagLst>
</file>

<file path=ppt/tags/tag159.xml><?xml version="1.0" encoding="utf-8"?>
<p:tagLst xmlns:a="http://schemas.openxmlformats.org/drawingml/2006/main" xmlns:r="http://schemas.openxmlformats.org/officeDocument/2006/relationships" xmlns:p="http://schemas.openxmlformats.org/presentationml/2006/main">
  <p:tag name="NUM" val="13"/>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60.xml><?xml version="1.0" encoding="utf-8"?>
<p:tagLst xmlns:a="http://schemas.openxmlformats.org/drawingml/2006/main" xmlns:r="http://schemas.openxmlformats.org/officeDocument/2006/relationships" xmlns:p="http://schemas.openxmlformats.org/presentationml/2006/main">
  <p:tag name="NUM" val="14"/>
</p:tagLst>
</file>

<file path=ppt/tags/tag161.xml><?xml version="1.0" encoding="utf-8"?>
<p:tagLst xmlns:a="http://schemas.openxmlformats.org/drawingml/2006/main" xmlns:r="http://schemas.openxmlformats.org/officeDocument/2006/relationships" xmlns:p="http://schemas.openxmlformats.org/presentationml/2006/main">
  <p:tag name="NUM" val="15"/>
</p:tagLst>
</file>

<file path=ppt/tags/tag162.xml><?xml version="1.0" encoding="utf-8"?>
<p:tagLst xmlns:a="http://schemas.openxmlformats.org/drawingml/2006/main" xmlns:r="http://schemas.openxmlformats.org/officeDocument/2006/relationships" xmlns:p="http://schemas.openxmlformats.org/presentationml/2006/main">
  <p:tag name="NUM" val="16"/>
</p:tagLst>
</file>

<file path=ppt/tags/tag163.xml><?xml version="1.0" encoding="utf-8"?>
<p:tagLst xmlns:a="http://schemas.openxmlformats.org/drawingml/2006/main" xmlns:r="http://schemas.openxmlformats.org/officeDocument/2006/relationships" xmlns:p="http://schemas.openxmlformats.org/presentationml/2006/main">
  <p:tag name="NUM" val="17"/>
</p:tagLst>
</file>

<file path=ppt/tags/tag164.xml><?xml version="1.0" encoding="utf-8"?>
<p:tagLst xmlns:a="http://schemas.openxmlformats.org/drawingml/2006/main" xmlns:r="http://schemas.openxmlformats.org/officeDocument/2006/relationships" xmlns:p="http://schemas.openxmlformats.org/presentationml/2006/main">
  <p:tag name="NUM" val="18"/>
</p:tagLst>
</file>

<file path=ppt/tags/tag165.xml><?xml version="1.0" encoding="utf-8"?>
<p:tagLst xmlns:a="http://schemas.openxmlformats.org/drawingml/2006/main" xmlns:r="http://schemas.openxmlformats.org/officeDocument/2006/relationships" xmlns:p="http://schemas.openxmlformats.org/presentationml/2006/main">
  <p:tag name="NUM" val="19"/>
</p:tagLst>
</file>

<file path=ppt/tags/tag166.xml><?xml version="1.0" encoding="utf-8"?>
<p:tagLst xmlns:a="http://schemas.openxmlformats.org/drawingml/2006/main" xmlns:r="http://schemas.openxmlformats.org/officeDocument/2006/relationships" xmlns:p="http://schemas.openxmlformats.org/presentationml/2006/main">
  <p:tag name="NUM" val="20"/>
</p:tagLst>
</file>

<file path=ppt/tags/tag167.xml><?xml version="1.0" encoding="utf-8"?>
<p:tagLst xmlns:a="http://schemas.openxmlformats.org/drawingml/2006/main" xmlns:r="http://schemas.openxmlformats.org/officeDocument/2006/relationships" xmlns:p="http://schemas.openxmlformats.org/presentationml/2006/main">
  <p:tag name="NUM" val="21"/>
</p:tagLst>
</file>

<file path=ppt/tags/tag168.xml><?xml version="1.0" encoding="utf-8"?>
<p:tagLst xmlns:a="http://schemas.openxmlformats.org/drawingml/2006/main" xmlns:r="http://schemas.openxmlformats.org/officeDocument/2006/relationships" xmlns:p="http://schemas.openxmlformats.org/presentationml/2006/main">
  <p:tag name="NUM" val="22"/>
</p:tagLst>
</file>

<file path=ppt/tags/tag169.xml><?xml version="1.0" encoding="utf-8"?>
<p:tagLst xmlns:a="http://schemas.openxmlformats.org/drawingml/2006/main" xmlns:r="http://schemas.openxmlformats.org/officeDocument/2006/relationships" xmlns:p="http://schemas.openxmlformats.org/presentationml/2006/main">
  <p:tag name="NUM" val="2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24"/>
</p:tagLst>
</file>

<file path=ppt/tags/tag171.xml><?xml version="1.0" encoding="utf-8"?>
<p:tagLst xmlns:a="http://schemas.openxmlformats.org/drawingml/2006/main" xmlns:r="http://schemas.openxmlformats.org/officeDocument/2006/relationships" xmlns:p="http://schemas.openxmlformats.org/presentationml/2006/main">
  <p:tag name="NUM" val="25"/>
</p:tagLst>
</file>

<file path=ppt/tags/tag172.xml><?xml version="1.0" encoding="utf-8"?>
<p:tagLst xmlns:a="http://schemas.openxmlformats.org/drawingml/2006/main" xmlns:r="http://schemas.openxmlformats.org/officeDocument/2006/relationships" xmlns:p="http://schemas.openxmlformats.org/presentationml/2006/main">
  <p:tag name="NUM" val="26"/>
</p:tagLst>
</file>

<file path=ppt/tags/tag173.xml><?xml version="1.0" encoding="utf-8"?>
<p:tagLst xmlns:a="http://schemas.openxmlformats.org/drawingml/2006/main" xmlns:r="http://schemas.openxmlformats.org/officeDocument/2006/relationships" xmlns:p="http://schemas.openxmlformats.org/presentationml/2006/main">
  <p:tag name="NUM" val="27"/>
</p:tagLst>
</file>

<file path=ppt/tags/tag174.xml><?xml version="1.0" encoding="utf-8"?>
<p:tagLst xmlns:a="http://schemas.openxmlformats.org/drawingml/2006/main" xmlns:r="http://schemas.openxmlformats.org/officeDocument/2006/relationships" xmlns:p="http://schemas.openxmlformats.org/presentationml/2006/main">
  <p:tag name="NUM" val="28"/>
</p:tagLst>
</file>

<file path=ppt/tags/tag175.xml><?xml version="1.0" encoding="utf-8"?>
<p:tagLst xmlns:a="http://schemas.openxmlformats.org/drawingml/2006/main" xmlns:r="http://schemas.openxmlformats.org/officeDocument/2006/relationships" xmlns:p="http://schemas.openxmlformats.org/presentationml/2006/main">
  <p:tag name="NUM" val="29"/>
</p:tagLst>
</file>

<file path=ppt/tags/tag176.xml><?xml version="1.0" encoding="utf-8"?>
<p:tagLst xmlns:a="http://schemas.openxmlformats.org/drawingml/2006/main" xmlns:r="http://schemas.openxmlformats.org/officeDocument/2006/relationships" xmlns:p="http://schemas.openxmlformats.org/presentationml/2006/main">
  <p:tag name="NUM" val="30"/>
</p:tagLst>
</file>

<file path=ppt/tags/tag177.xml><?xml version="1.0" encoding="utf-8"?>
<p:tagLst xmlns:a="http://schemas.openxmlformats.org/drawingml/2006/main" xmlns:r="http://schemas.openxmlformats.org/officeDocument/2006/relationships" xmlns:p="http://schemas.openxmlformats.org/presentationml/2006/main">
  <p:tag name="NUM" val="31"/>
</p:tagLst>
</file>

<file path=ppt/tags/tag178.xml><?xml version="1.0" encoding="utf-8"?>
<p:tagLst xmlns:a="http://schemas.openxmlformats.org/drawingml/2006/main" xmlns:r="http://schemas.openxmlformats.org/officeDocument/2006/relationships" xmlns:p="http://schemas.openxmlformats.org/presentationml/2006/main">
  <p:tag name="NUM" val="32"/>
</p:tagLst>
</file>

<file path=ppt/tags/tag179.xml><?xml version="1.0" encoding="utf-8"?>
<p:tagLst xmlns:a="http://schemas.openxmlformats.org/drawingml/2006/main" xmlns:r="http://schemas.openxmlformats.org/officeDocument/2006/relationships" xmlns:p="http://schemas.openxmlformats.org/presentationml/2006/main">
  <p:tag name="NUM" val="3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7"/>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8"/>
</p:tagLst>
</file>

<file path=ppt/tags/tag216.xml><?xml version="1.0" encoding="utf-8"?>
<p:tagLst xmlns:a="http://schemas.openxmlformats.org/drawingml/2006/main" xmlns:r="http://schemas.openxmlformats.org/officeDocument/2006/relationships" xmlns:p="http://schemas.openxmlformats.org/presentationml/2006/main">
  <p:tag name="NUM" val="9"/>
</p:tagLst>
</file>

<file path=ppt/tags/tag217.xml><?xml version="1.0" encoding="utf-8"?>
<p:tagLst xmlns:a="http://schemas.openxmlformats.org/drawingml/2006/main" xmlns:r="http://schemas.openxmlformats.org/officeDocument/2006/relationships" xmlns:p="http://schemas.openxmlformats.org/presentationml/2006/main">
  <p:tag name="NUM" val="10"/>
</p:tagLst>
</file>

<file path=ppt/tags/tag218.xml><?xml version="1.0" encoding="utf-8"?>
<p:tagLst xmlns:a="http://schemas.openxmlformats.org/drawingml/2006/main" xmlns:r="http://schemas.openxmlformats.org/officeDocument/2006/relationships" xmlns:p="http://schemas.openxmlformats.org/presentationml/2006/main">
  <p:tag name="NUM" val="11"/>
</p:tagLst>
</file>

<file path=ppt/tags/tag219.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21.xml><?xml version="1.0" encoding="utf-8"?>
<p:tagLst xmlns:a="http://schemas.openxmlformats.org/drawingml/2006/main" xmlns:r="http://schemas.openxmlformats.org/officeDocument/2006/relationships" xmlns:p="http://schemas.openxmlformats.org/presentationml/2006/main">
  <p:tag name="NUM" val="14"/>
</p:tagLst>
</file>

<file path=ppt/tags/tag222.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6"/>
</p:tagLst>
</file>

<file path=ppt/tags/tag224.xml><?xml version="1.0" encoding="utf-8"?>
<p:tagLst xmlns:a="http://schemas.openxmlformats.org/drawingml/2006/main" xmlns:r="http://schemas.openxmlformats.org/officeDocument/2006/relationships" xmlns:p="http://schemas.openxmlformats.org/presentationml/2006/main">
  <p:tag name="NUM" val="17"/>
</p:tagLst>
</file>

<file path=ppt/tags/tag225.xml><?xml version="1.0" encoding="utf-8"?>
<p:tagLst xmlns:a="http://schemas.openxmlformats.org/drawingml/2006/main" xmlns:r="http://schemas.openxmlformats.org/officeDocument/2006/relationships" xmlns:p="http://schemas.openxmlformats.org/presentationml/2006/main">
  <p:tag name="NUM" val="18"/>
</p:tagLst>
</file>

<file path=ppt/tags/tag226.xml><?xml version="1.0" encoding="utf-8"?>
<p:tagLst xmlns:a="http://schemas.openxmlformats.org/drawingml/2006/main" xmlns:r="http://schemas.openxmlformats.org/officeDocument/2006/relationships" xmlns:p="http://schemas.openxmlformats.org/presentationml/2006/main">
  <p:tag name="NUM" val="19"/>
</p:tagLst>
</file>

<file path=ppt/tags/tag227.xml><?xml version="1.0" encoding="utf-8"?>
<p:tagLst xmlns:a="http://schemas.openxmlformats.org/drawingml/2006/main" xmlns:r="http://schemas.openxmlformats.org/officeDocument/2006/relationships" xmlns:p="http://schemas.openxmlformats.org/presentationml/2006/main">
  <p:tag name="NUM" val="20"/>
</p:tagLst>
</file>

<file path=ppt/tags/tag228.xml><?xml version="1.0" encoding="utf-8"?>
<p:tagLst xmlns:a="http://schemas.openxmlformats.org/drawingml/2006/main" xmlns:r="http://schemas.openxmlformats.org/officeDocument/2006/relationships" xmlns:p="http://schemas.openxmlformats.org/presentationml/2006/main">
  <p:tag name="NUM" val="21"/>
</p:tagLst>
</file>

<file path=ppt/tags/tag229.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23"/>
</p:tagLst>
</file>

<file path=ppt/tags/tag231.xml><?xml version="1.0" encoding="utf-8"?>
<p:tagLst xmlns:a="http://schemas.openxmlformats.org/drawingml/2006/main" xmlns:r="http://schemas.openxmlformats.org/officeDocument/2006/relationships" xmlns:p="http://schemas.openxmlformats.org/presentationml/2006/main">
  <p:tag name="NUM" val="24"/>
</p:tagLst>
</file>

<file path=ppt/tags/tag232.xml><?xml version="1.0" encoding="utf-8"?>
<p:tagLst xmlns:a="http://schemas.openxmlformats.org/drawingml/2006/main" xmlns:r="http://schemas.openxmlformats.org/officeDocument/2006/relationships" xmlns:p="http://schemas.openxmlformats.org/presentationml/2006/main">
  <p:tag name="NUM" val="25"/>
</p:tagLst>
</file>

<file path=ppt/tags/tag233.xml><?xml version="1.0" encoding="utf-8"?>
<p:tagLst xmlns:a="http://schemas.openxmlformats.org/drawingml/2006/main" xmlns:r="http://schemas.openxmlformats.org/officeDocument/2006/relationships" xmlns:p="http://schemas.openxmlformats.org/presentationml/2006/main">
  <p:tag name="NUM" val="26"/>
</p:tagLst>
</file>

<file path=ppt/tags/tag234.xml><?xml version="1.0" encoding="utf-8"?>
<p:tagLst xmlns:a="http://schemas.openxmlformats.org/drawingml/2006/main" xmlns:r="http://schemas.openxmlformats.org/officeDocument/2006/relationships" xmlns:p="http://schemas.openxmlformats.org/presentationml/2006/main">
  <p:tag name="NUM" val="27"/>
</p:tagLst>
</file>

<file path=ppt/tags/tag235.xml><?xml version="1.0" encoding="utf-8"?>
<p:tagLst xmlns:a="http://schemas.openxmlformats.org/drawingml/2006/main" xmlns:r="http://schemas.openxmlformats.org/officeDocument/2006/relationships" xmlns:p="http://schemas.openxmlformats.org/presentationml/2006/main">
  <p:tag name="NUM" val="28"/>
</p:tagLst>
</file>

<file path=ppt/tags/tag236.xml><?xml version="1.0" encoding="utf-8"?>
<p:tagLst xmlns:a="http://schemas.openxmlformats.org/drawingml/2006/main" xmlns:r="http://schemas.openxmlformats.org/officeDocument/2006/relationships" xmlns:p="http://schemas.openxmlformats.org/presentationml/2006/main">
  <p:tag name="NUM" val="29"/>
</p:tagLst>
</file>

<file path=ppt/tags/tag237.xml><?xml version="1.0" encoding="utf-8"?>
<p:tagLst xmlns:a="http://schemas.openxmlformats.org/drawingml/2006/main" xmlns:r="http://schemas.openxmlformats.org/officeDocument/2006/relationships" xmlns:p="http://schemas.openxmlformats.org/presentationml/2006/main">
  <p:tag name="NUM" val="30"/>
</p:tagLst>
</file>

<file path=ppt/tags/tag238.xml><?xml version="1.0" encoding="utf-8"?>
<p:tagLst xmlns:a="http://schemas.openxmlformats.org/drawingml/2006/main" xmlns:r="http://schemas.openxmlformats.org/officeDocument/2006/relationships" xmlns:p="http://schemas.openxmlformats.org/presentationml/2006/main">
  <p:tag name="NUM" val="31"/>
</p:tagLst>
</file>

<file path=ppt/tags/tag239.xml><?xml version="1.0" encoding="utf-8"?>
<p:tagLst xmlns:a="http://schemas.openxmlformats.org/drawingml/2006/main" xmlns:r="http://schemas.openxmlformats.org/officeDocument/2006/relationships" xmlns:p="http://schemas.openxmlformats.org/presentationml/2006/main">
  <p:tag name="NUM" val="3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33"/>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3.xml><?xml version="1.0" encoding="utf-8"?>
<p:tagLst xmlns:a="http://schemas.openxmlformats.org/drawingml/2006/main" xmlns:r="http://schemas.openxmlformats.org/officeDocument/2006/relationships" xmlns:p="http://schemas.openxmlformats.org/presentationml/2006/main">
  <p:tag name="NUM" val="16"/>
</p:tagLst>
</file>

<file path=ppt/tags/tag84.xml><?xml version="1.0" encoding="utf-8"?>
<p:tagLst xmlns:a="http://schemas.openxmlformats.org/drawingml/2006/main" xmlns:r="http://schemas.openxmlformats.org/officeDocument/2006/relationships" xmlns:p="http://schemas.openxmlformats.org/presentationml/2006/main">
  <p:tag name="NUM" val="17"/>
</p:tagLst>
</file>

<file path=ppt/tags/tag85.xml><?xml version="1.0" encoding="utf-8"?>
<p:tagLst xmlns:a="http://schemas.openxmlformats.org/drawingml/2006/main" xmlns:r="http://schemas.openxmlformats.org/officeDocument/2006/relationships" xmlns:p="http://schemas.openxmlformats.org/presentationml/2006/main">
  <p:tag name="NUM" val="18"/>
</p:tagLst>
</file>

<file path=ppt/tags/tag86.xml><?xml version="1.0" encoding="utf-8"?>
<p:tagLst xmlns:a="http://schemas.openxmlformats.org/drawingml/2006/main" xmlns:r="http://schemas.openxmlformats.org/officeDocument/2006/relationships" xmlns:p="http://schemas.openxmlformats.org/presentationml/2006/main">
  <p:tag name="NUM" val="19"/>
</p:tagLst>
</file>

<file path=ppt/tags/tag87.xml><?xml version="1.0" encoding="utf-8"?>
<p:tagLst xmlns:a="http://schemas.openxmlformats.org/drawingml/2006/main" xmlns:r="http://schemas.openxmlformats.org/officeDocument/2006/relationships" xmlns:p="http://schemas.openxmlformats.org/presentationml/2006/main">
  <p:tag name="NUM" val="20"/>
</p:tagLst>
</file>

<file path=ppt/tags/tag88.xml><?xml version="1.0" encoding="utf-8"?>
<p:tagLst xmlns:a="http://schemas.openxmlformats.org/drawingml/2006/main" xmlns:r="http://schemas.openxmlformats.org/officeDocument/2006/relationships" xmlns:p="http://schemas.openxmlformats.org/presentationml/2006/main">
  <p:tag name="NUM" val="21"/>
</p:tagLst>
</file>

<file path=ppt/tags/tag89.xml><?xml version="1.0" encoding="utf-8"?>
<p:tagLst xmlns:a="http://schemas.openxmlformats.org/drawingml/2006/main" xmlns:r="http://schemas.openxmlformats.org/officeDocument/2006/relationships" xmlns:p="http://schemas.openxmlformats.org/presentationml/2006/main">
  <p:tag name="NUM" val="22"/>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23"/>
</p:tagLst>
</file>

<file path=ppt/tags/tag91.xml><?xml version="1.0" encoding="utf-8"?>
<p:tagLst xmlns:a="http://schemas.openxmlformats.org/drawingml/2006/main" xmlns:r="http://schemas.openxmlformats.org/officeDocument/2006/relationships" xmlns:p="http://schemas.openxmlformats.org/presentationml/2006/main">
  <p:tag name="NUM" val="24"/>
</p:tagLst>
</file>

<file path=ppt/tags/tag92.xml><?xml version="1.0" encoding="utf-8"?>
<p:tagLst xmlns:a="http://schemas.openxmlformats.org/drawingml/2006/main" xmlns:r="http://schemas.openxmlformats.org/officeDocument/2006/relationships" xmlns:p="http://schemas.openxmlformats.org/presentationml/2006/main">
  <p:tag name="NUM" val="25"/>
</p:tagLst>
</file>

<file path=ppt/tags/tag93.xml><?xml version="1.0" encoding="utf-8"?>
<p:tagLst xmlns:a="http://schemas.openxmlformats.org/drawingml/2006/main" xmlns:r="http://schemas.openxmlformats.org/officeDocument/2006/relationships" xmlns:p="http://schemas.openxmlformats.org/presentationml/2006/main">
  <p:tag name="NUM" val="26"/>
</p:tagLst>
</file>

<file path=ppt/tags/tag94.xml><?xml version="1.0" encoding="utf-8"?>
<p:tagLst xmlns:a="http://schemas.openxmlformats.org/drawingml/2006/main" xmlns:r="http://schemas.openxmlformats.org/officeDocument/2006/relationships" xmlns:p="http://schemas.openxmlformats.org/presentationml/2006/main">
  <p:tag name="NUM" val="27"/>
</p:tagLst>
</file>

<file path=ppt/tags/tag95.xml><?xml version="1.0" encoding="utf-8"?>
<p:tagLst xmlns:a="http://schemas.openxmlformats.org/drawingml/2006/main" xmlns:r="http://schemas.openxmlformats.org/officeDocument/2006/relationships" xmlns:p="http://schemas.openxmlformats.org/presentationml/2006/main">
  <p:tag name="NUM" val="28"/>
</p:tagLst>
</file>

<file path=ppt/tags/tag96.xml><?xml version="1.0" encoding="utf-8"?>
<p:tagLst xmlns:a="http://schemas.openxmlformats.org/drawingml/2006/main" xmlns:r="http://schemas.openxmlformats.org/officeDocument/2006/relationships" xmlns:p="http://schemas.openxmlformats.org/presentationml/2006/main">
  <p:tag name="NUM" val="29"/>
</p:tagLst>
</file>

<file path=ppt/tags/tag97.xml><?xml version="1.0" encoding="utf-8"?>
<p:tagLst xmlns:a="http://schemas.openxmlformats.org/drawingml/2006/main" xmlns:r="http://schemas.openxmlformats.org/officeDocument/2006/relationships" xmlns:p="http://schemas.openxmlformats.org/presentationml/2006/main">
  <p:tag name="NUM" val="30"/>
</p:tagLst>
</file>

<file path=ppt/tags/tag98.xml><?xml version="1.0" encoding="utf-8"?>
<p:tagLst xmlns:a="http://schemas.openxmlformats.org/drawingml/2006/main" xmlns:r="http://schemas.openxmlformats.org/officeDocument/2006/relationships" xmlns:p="http://schemas.openxmlformats.org/presentationml/2006/main">
  <p:tag name="NUM" val="31"/>
</p:tagLst>
</file>

<file path=ppt/tags/tag99.xml><?xml version="1.0" encoding="utf-8"?>
<p:tagLst xmlns:a="http://schemas.openxmlformats.org/drawingml/2006/main" xmlns:r="http://schemas.openxmlformats.org/officeDocument/2006/relationships" xmlns:p="http://schemas.openxmlformats.org/presentationml/2006/main">
  <p:tag name="NUM" val="3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9118</TotalTime>
  <Words>2804</Words>
  <Application>Microsoft Office PowerPoint</Application>
  <PresentationFormat>Format US (216 x 279 mm)</PresentationFormat>
  <Paragraphs>1028</Paragraphs>
  <Slides>32</Slides>
  <Notes>17</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Inkwell</vt:lpstr>
      <vt:lpstr>Lombricompostage </vt:lpstr>
      <vt:lpstr>Table des matières</vt:lpstr>
      <vt:lpstr>Présentation  de la situation d’apprentissage</vt:lpstr>
      <vt:lpstr>Lombricompostage (3e année) – Matériel </vt:lpstr>
      <vt:lpstr>Séquence d’enseignement</vt:lpstr>
      <vt:lpstr>Description des activités </vt:lpstr>
      <vt:lpstr>Amorce 1. La boucle alimentaire</vt:lpstr>
      <vt:lpstr>Amorce 1. La boucle alimentaire (suite)</vt:lpstr>
      <vt:lpstr>Amorce 1. La boucle alimentaire (suite)</vt:lpstr>
      <vt:lpstr>Réalisation 2. Lombricompostage</vt:lpstr>
      <vt:lpstr>Diapositive 11</vt:lpstr>
      <vt:lpstr>Diapositive 12</vt:lpstr>
      <vt:lpstr>Diapositive 13</vt:lpstr>
      <vt:lpstr>Diapositive 14</vt:lpstr>
      <vt:lpstr>Fiches théoriques</vt:lpstr>
      <vt:lpstr>Diapositive 16</vt:lpstr>
      <vt:lpstr>Fiche théorique 2 Les vers à compost</vt:lpstr>
      <vt:lpstr>Fiche théorique 3 Lombricompostage</vt:lpstr>
      <vt:lpstr>Fiche théorique 4 Quoi donner aux vers</vt:lpstr>
      <vt:lpstr>Évaluation</vt:lpstr>
      <vt:lpstr>Diapositive 21</vt:lpstr>
      <vt:lpstr>Grille des manifestations observables (MO)</vt:lpstr>
      <vt:lpstr> Grille d’évaluation des activités 1 à 4  </vt:lpstr>
      <vt:lpstr>Diapositive 24</vt:lpstr>
      <vt:lpstr>Diapositive 25</vt:lpstr>
      <vt:lpstr>Fiche TNI-1                  La pyramide alimentaire  Placez les mots suivants dans la bonne section de la pyramide :  souris – chats - blé</vt:lpstr>
      <vt:lpstr>Fiche TNI-2                Images chaîne alimentaire</vt:lpstr>
      <vt:lpstr>Fiche TNI-3 Une boucle alimentaire</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sylvain beauchamp</cp:lastModifiedBy>
  <cp:revision>823</cp:revision>
  <cp:lastPrinted>2015-11-02T13:38:46Z</cp:lastPrinted>
  <dcterms:created xsi:type="dcterms:W3CDTF">2014-07-29T20:22:02Z</dcterms:created>
  <dcterms:modified xsi:type="dcterms:W3CDTF">2023-03-11T16:40:38Z</dcterms:modified>
</cp:coreProperties>
</file>