
<file path=[Content_Types].xml><?xml version="1.0" encoding="utf-8"?>
<Types xmlns="http://schemas.openxmlformats.org/package/2006/content-types">
  <Override PartName="/ppt/slideLayouts/slideLayout39.xml" ContentType="application/vnd.openxmlformats-officedocument.presentationml.slideLayout+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 id="2147483750" r:id="rId2"/>
  </p:sldMasterIdLst>
  <p:notesMasterIdLst>
    <p:notesMasterId r:id="rId23"/>
  </p:notesMasterIdLst>
  <p:handoutMasterIdLst>
    <p:handoutMasterId r:id="rId24"/>
  </p:handoutMasterIdLst>
  <p:sldIdLst>
    <p:sldId id="256" r:id="rId3"/>
    <p:sldId id="283" r:id="rId4"/>
    <p:sldId id="257" r:id="rId5"/>
    <p:sldId id="267" r:id="rId6"/>
    <p:sldId id="289" r:id="rId7"/>
    <p:sldId id="284" r:id="rId8"/>
    <p:sldId id="287" r:id="rId9"/>
    <p:sldId id="296" r:id="rId10"/>
    <p:sldId id="291" r:id="rId11"/>
    <p:sldId id="293" r:id="rId12"/>
    <p:sldId id="294" r:id="rId13"/>
    <p:sldId id="261" r:id="rId14"/>
    <p:sldId id="286" r:id="rId15"/>
    <p:sldId id="270" r:id="rId16"/>
    <p:sldId id="282" r:id="rId17"/>
    <p:sldId id="272" r:id="rId18"/>
    <p:sldId id="280" r:id="rId19"/>
    <p:sldId id="285" r:id="rId20"/>
    <p:sldId id="295" r:id="rId21"/>
    <p:sldId id="288" r:id="rId2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1DEF2"/>
    <a:srgbClr val="C7C2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6747" autoAdjust="0"/>
  </p:normalViewPr>
  <p:slideViewPr>
    <p:cSldViewPr snapToGrid="0" snapToObjects="1">
      <p:cViewPr>
        <p:scale>
          <a:sx n="100" d="100"/>
          <a:sy n="100" d="100"/>
        </p:scale>
        <p:origin x="-1661" y="2045"/>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title>
      <c:tx>
        <c:rich>
          <a:bodyPr/>
          <a:lstStyle/>
          <a:p>
            <a:pPr>
              <a:defRPr>
                <a:latin typeface="Calibri" panose="020F0502020204030204" pitchFamily="34" charset="0"/>
                <a:cs typeface="Calibri" panose="020F0502020204030204" pitchFamily="34" charset="0"/>
              </a:defRPr>
            </a:pPr>
            <a:r>
              <a:rPr lang="fr-FR" dirty="0" smtClean="0"/>
              <a:t>Résultats</a:t>
            </a:r>
            <a:r>
              <a:rPr lang="fr-FR" baseline="0" dirty="0" smtClean="0"/>
              <a:t> </a:t>
            </a:r>
            <a:r>
              <a:rPr lang="fr-FR" dirty="0" smtClean="0"/>
              <a:t>des</a:t>
            </a:r>
            <a:r>
              <a:rPr lang="fr-FR" baseline="0" dirty="0" smtClean="0"/>
              <a:t> </a:t>
            </a:r>
            <a:r>
              <a:rPr lang="fr-FR" dirty="0" smtClean="0"/>
              <a:t>équipes</a:t>
            </a:r>
            <a:endParaRPr lang="fr-FR" dirty="0"/>
          </a:p>
        </c:rich>
      </c:tx>
      <c:layout/>
    </c:title>
    <c:plotArea>
      <c:layout>
        <c:manualLayout>
          <c:layoutTarget val="inner"/>
          <c:xMode val="edge"/>
          <c:yMode val="edge"/>
          <c:x val="8.2155427677523998E-2"/>
          <c:y val="0.19218566343660537"/>
          <c:w val="0.53788844372519662"/>
          <c:h val="0.36669621679525338"/>
        </c:manualLayout>
      </c:layout>
      <c:barChart>
        <c:barDir val="col"/>
        <c:grouping val="clustered"/>
        <c:ser>
          <c:idx val="0"/>
          <c:order val="0"/>
          <c:tx>
            <c:strRef>
              <c:f>Feuil1!$B$1</c:f>
              <c:strCache>
                <c:ptCount val="1"/>
                <c:pt idx="0">
                  <c:v>Le nombre d'équipes</c:v>
                </c:pt>
              </c:strCache>
            </c:strRef>
          </c:tx>
          <c:spPr>
            <a:solidFill>
              <a:schemeClr val="accent5">
                <a:lumMod val="75000"/>
              </a:schemeClr>
            </a:solidFill>
          </c:spPr>
          <c:cat>
            <c:strRef>
              <c:f>Feuil1!$A$2:$A$8</c:f>
              <c:strCache>
                <c:ptCount val="7"/>
                <c:pt idx="0">
                  <c:v>6-7 gouttes</c:v>
                </c:pt>
                <c:pt idx="1">
                  <c:v>8-9 gouttes</c:v>
                </c:pt>
                <c:pt idx="2">
                  <c:v>10-11 gouttes</c:v>
                </c:pt>
                <c:pt idx="3">
                  <c:v>12-13 gouttes</c:v>
                </c:pt>
                <c:pt idx="4">
                  <c:v>14-15 gouttes</c:v>
                </c:pt>
                <c:pt idx="5">
                  <c:v>16-17 gouttes</c:v>
                </c:pt>
                <c:pt idx="6">
                  <c:v>18+ gouttes</c:v>
                </c:pt>
              </c:strCache>
            </c:strRef>
          </c:cat>
          <c:val>
            <c:numRef>
              <c:f>Feuil1!$B$2:$B$8</c:f>
              <c:numCache>
                <c:formatCode>General</c:formatCode>
                <c:ptCount val="7"/>
                <c:pt idx="0">
                  <c:v>1</c:v>
                </c:pt>
                <c:pt idx="1">
                  <c:v>0</c:v>
                </c:pt>
                <c:pt idx="2">
                  <c:v>2</c:v>
                </c:pt>
                <c:pt idx="3">
                  <c:v>4</c:v>
                </c:pt>
                <c:pt idx="4">
                  <c:v>3</c:v>
                </c:pt>
                <c:pt idx="5">
                  <c:v>0</c:v>
                </c:pt>
                <c:pt idx="6">
                  <c:v>0</c:v>
                </c:pt>
              </c:numCache>
            </c:numRef>
          </c:val>
          <c:extLst xmlns:c16r2="http://schemas.microsoft.com/office/drawing/2015/06/chart">
            <c:ext xmlns:c16="http://schemas.microsoft.com/office/drawing/2014/chart" uri="{C3380CC4-5D6E-409C-BE32-E72D297353CC}">
              <c16:uniqueId val="{00000000-DC5F-4742-B0E3-70DD808FAF82}"/>
            </c:ext>
          </c:extLst>
        </c:ser>
        <c:axId val="217876352"/>
        <c:axId val="218244224"/>
      </c:barChart>
      <c:catAx>
        <c:axId val="217876352"/>
        <c:scaling>
          <c:orientation val="minMax"/>
        </c:scaling>
        <c:axPos val="b"/>
        <c:numFmt formatCode="General" sourceLinked="0"/>
        <c:tickLblPos val="nextTo"/>
        <c:txPr>
          <a:bodyPr/>
          <a:lstStyle/>
          <a:p>
            <a:pPr>
              <a:defRPr>
                <a:latin typeface="Calibri" panose="020F0502020204030204" pitchFamily="34" charset="0"/>
                <a:cs typeface="Calibri" panose="020F0502020204030204" pitchFamily="34" charset="0"/>
              </a:defRPr>
            </a:pPr>
            <a:endParaRPr lang="fr-FR"/>
          </a:p>
        </c:txPr>
        <c:crossAx val="218244224"/>
        <c:crosses val="autoZero"/>
        <c:auto val="1"/>
        <c:lblAlgn val="ctr"/>
        <c:lblOffset val="100"/>
      </c:catAx>
      <c:valAx>
        <c:axId val="218244224"/>
        <c:scaling>
          <c:orientation val="minMax"/>
        </c:scaling>
        <c:axPos val="l"/>
        <c:majorGridlines/>
        <c:numFmt formatCode="General" sourceLinked="1"/>
        <c:tickLblPos val="nextTo"/>
        <c:txPr>
          <a:bodyPr/>
          <a:lstStyle/>
          <a:p>
            <a:pPr>
              <a:defRPr>
                <a:latin typeface="Calibri" panose="020F0502020204030204" pitchFamily="34" charset="0"/>
                <a:cs typeface="Calibri" panose="020F0502020204030204" pitchFamily="34" charset="0"/>
              </a:defRPr>
            </a:pPr>
            <a:endParaRPr lang="fr-FR"/>
          </a:p>
        </c:txPr>
        <c:crossAx val="217876352"/>
        <c:crosses val="autoZero"/>
        <c:crossBetween val="between"/>
      </c:valAx>
    </c:plotArea>
    <c:legend>
      <c:legendPos val="r"/>
      <c:layout/>
      <c:txPr>
        <a:bodyPr/>
        <a:lstStyle/>
        <a:p>
          <a:pPr>
            <a:defRPr>
              <a:latin typeface="Calibri" panose="020F0502020204030204" pitchFamily="34" charset="0"/>
              <a:cs typeface="Calibri" panose="020F0502020204030204" pitchFamily="34" charset="0"/>
            </a:defRPr>
          </a:pPr>
          <a:endParaRPr lang="fr-FR"/>
        </a:p>
      </c:txPr>
    </c:legend>
    <c:plotVisOnly val="1"/>
    <c:dispBlanksAs val="gap"/>
  </c:chart>
  <c:txPr>
    <a:bodyPr/>
    <a:lstStyle/>
    <a:p>
      <a:pPr>
        <a:defRPr sz="1800"/>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13/09/2022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xmlns=""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13/09/2022</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xmlns=""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xmlns="" val="134918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xmlns="" val="2560810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p14="http://schemas.microsoft.com/office/powerpoint/2010/main" xmlns="" val="1005620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5</a:t>
            </a:fld>
            <a:endParaRPr lang="fr-FR"/>
          </a:p>
        </p:txBody>
      </p:sp>
    </p:spTree>
    <p:extLst>
      <p:ext uri="{BB962C8B-B14F-4D97-AF65-F5344CB8AC3E}">
        <p14:creationId xmlns:p14="http://schemas.microsoft.com/office/powerpoint/2010/main" xmlns="" val="100562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15</a:t>
            </a:fld>
            <a:endParaRPr lang="fr-FR"/>
          </a:p>
        </p:txBody>
      </p:sp>
    </p:spTree>
    <p:extLst>
      <p:ext uri="{BB962C8B-B14F-4D97-AF65-F5344CB8AC3E}">
        <p14:creationId xmlns:p14="http://schemas.microsoft.com/office/powerpoint/2010/main" xmlns="" val="310474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2022-09-13</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2022-09-13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2022-09-13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2022-09-13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2022-09-13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2022-09-13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19157552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78578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p14="http://schemas.microsoft.com/office/powerpoint/2010/main" xmlns="" val="312908349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44714695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68988405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998946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73849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2022-09-13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extLst>
      <p:ext uri="{BB962C8B-B14F-4D97-AF65-F5344CB8AC3E}">
        <p14:creationId xmlns:p14="http://schemas.microsoft.com/office/powerpoint/2010/main" xmlns="" val="43386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307157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2022-09-13</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2560196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p14="http://schemas.microsoft.com/office/powerpoint/2010/main" xmlns="" val="9173494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2022-09-13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17428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2022-09-13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4386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3924723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xmlns="" val="3704889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4176450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p14="http://schemas.microsoft.com/office/powerpoint/2010/main" xmlns="" val="379695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2022-09-13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2383365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390091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2022-09-13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120479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2022-09-13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2022-09-13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2022-09-13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8.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7.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2022-09-13</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2022-09-13</a:t>
            </a:fld>
            <a:endParaRPr lang="en-US">
              <a:solidFill>
                <a:prstClr val="black"/>
              </a:solidFill>
            </a:endParaRPr>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p14="http://schemas.microsoft.com/office/powerpoint/2010/main" xmlns=""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hyperlink" Target="https://creativecommons.org/licenses/by-nc-nd/4.0/" TargetMode="External"/><Relationship Id="rId18" Type="http://schemas.openxmlformats.org/officeDocument/2006/relationships/image" Target="../media/image16.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2.jpeg"/><Relationship Id="rId17" Type="http://schemas.openxmlformats.org/officeDocument/2006/relationships/image" Target="../media/image15.jpeg"/><Relationship Id="rId2" Type="http://schemas.openxmlformats.org/officeDocument/2006/relationships/tags" Target="../tags/tag2.xml"/><Relationship Id="rId16" Type="http://schemas.openxmlformats.org/officeDocument/2006/relationships/hyperlink" Target="https://youtu.be/U7GdM4Sp5wY"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14.png"/><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5.xml"/><Relationship Id="rId7"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7.png"/><Relationship Id="rId5" Type="http://schemas.openxmlformats.org/officeDocument/2006/relationships/tags" Target="../tags/tag63.xml"/><Relationship Id="rId10" Type="http://schemas.openxmlformats.org/officeDocument/2006/relationships/hyperlink" Target="https://www.youtube.com/watch?v=00cy1saaNRw" TargetMode="External"/><Relationship Id="rId4" Type="http://schemas.openxmlformats.org/officeDocument/2006/relationships/tags" Target="../tags/tag62.xml"/><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21.jpe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20.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19.jpeg"/><Relationship Id="rId5" Type="http://schemas.openxmlformats.org/officeDocument/2006/relationships/tags" Target="../tags/tag73.xml"/><Relationship Id="rId10" Type="http://schemas.openxmlformats.org/officeDocument/2006/relationships/hyperlink" Target="https://www.youtube.com/watch?v=96VcP71zzQA" TargetMode="External"/><Relationship Id="rId4" Type="http://schemas.openxmlformats.org/officeDocument/2006/relationships/tags" Target="../tags/tag72.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5.xml"/><Relationship Id="rId4"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84.xml"/><Relationship Id="rId7" Type="http://schemas.openxmlformats.org/officeDocument/2006/relationships/slideLayout" Target="../slideLayouts/slideLayout27.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89.xml"/><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2.xml"/><Relationship Id="rId7" Type="http://schemas.openxmlformats.org/officeDocument/2006/relationships/hyperlink" Target="https://youtu.be/U7GdM4Sp5wY"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0.xml"/><Relationship Id="rId7"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tags" Target="../tags/tag36.xml"/><Relationship Id="rId7"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2.xml"/><Relationship Id="rId7"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17.png"/><Relationship Id="rId4" Type="http://schemas.openxmlformats.org/officeDocument/2006/relationships/tags" Target="../tags/tag49.xml"/><Relationship Id="rId9"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2">
            <a:alphaModFix amt="85000"/>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custDataLst>
              <p:tags r:id="rId1"/>
            </p:custDataLst>
          </p:nvPr>
        </p:nvSpPr>
        <p:spPr>
          <a:xfrm>
            <a:off x="776693" y="4557135"/>
            <a:ext cx="5290609" cy="1438015"/>
          </a:xfrm>
          <a:prstGeom prst="rect">
            <a:avLst/>
          </a:prstGeom>
          <a:noFill/>
          <a:ln w="57150" cmpd="thickThi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4000" dirty="0">
                <a:solidFill>
                  <a:schemeClr val="tx1"/>
                </a:solidFill>
                <a:latin typeface="Calibri" pitchFamily="34" charset="0"/>
                <a:cs typeface="Calibri" pitchFamily="34" charset="0"/>
              </a:rPr>
              <a:t>Instrument de mesure: </a:t>
            </a:r>
          </a:p>
          <a:p>
            <a:pPr algn="ctr"/>
            <a:r>
              <a:rPr lang="fr-CA" sz="4000" dirty="0">
                <a:solidFill>
                  <a:schemeClr val="tx1"/>
                </a:solidFill>
                <a:latin typeface="Calibri" pitchFamily="34" charset="0"/>
                <a:cs typeface="Calibri" pitchFamily="34" charset="0"/>
              </a:rPr>
              <a:t>le compte-goutte</a:t>
            </a:r>
          </a:p>
        </p:txBody>
      </p:sp>
      <p:sp>
        <p:nvSpPr>
          <p:cNvPr id="10" name="Rectangle 9"/>
          <p:cNvSpPr/>
          <p:nvPr>
            <p:custDataLst>
              <p:tags r:id="rId2"/>
            </p:custDataLst>
          </p:nvPr>
        </p:nvSpPr>
        <p:spPr>
          <a:xfrm>
            <a:off x="767168" y="6181725"/>
            <a:ext cx="5311440" cy="586794"/>
          </a:xfrm>
          <a:prstGeom prst="rect">
            <a:avLst/>
          </a:prstGeom>
          <a:noFill/>
          <a:ln w="57150" cmpd="thickThi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2200" dirty="0">
                <a:solidFill>
                  <a:schemeClr val="tx1"/>
                </a:solidFill>
                <a:latin typeface="Calibri" pitchFamily="34" charset="0"/>
                <a:cs typeface="Calibri" pitchFamily="34" charset="0"/>
              </a:rPr>
              <a:t>Univers Matériel – 3</a:t>
            </a:r>
            <a:r>
              <a:rPr lang="fr-CA" sz="2200" baseline="30000" dirty="0">
                <a:solidFill>
                  <a:schemeClr val="tx1"/>
                </a:solidFill>
                <a:latin typeface="Calibri" pitchFamily="34" charset="0"/>
                <a:cs typeface="Calibri" pitchFamily="34" charset="0"/>
              </a:rPr>
              <a:t>ème</a:t>
            </a:r>
            <a:r>
              <a:rPr lang="fr-CA" sz="2200" dirty="0">
                <a:solidFill>
                  <a:schemeClr val="tx1"/>
                </a:solidFill>
                <a:latin typeface="Calibri" pitchFamily="34" charset="0"/>
                <a:cs typeface="Calibri" pitchFamily="34" charset="0"/>
              </a:rPr>
              <a:t>  année – 2 heures</a:t>
            </a:r>
          </a:p>
        </p:txBody>
      </p:sp>
      <p:sp>
        <p:nvSpPr>
          <p:cNvPr id="11" name="Rectangle 10"/>
          <p:cNvSpPr/>
          <p:nvPr>
            <p:custDataLst>
              <p:tags r:id="rId3"/>
            </p:custDataLst>
          </p:nvPr>
        </p:nvSpPr>
        <p:spPr>
          <a:xfrm>
            <a:off x="136126" y="8562895"/>
            <a:ext cx="6060797" cy="400110"/>
          </a:xfrm>
          <a:prstGeom prst="rect">
            <a:avLst/>
          </a:prstGeom>
        </p:spPr>
        <p:txBody>
          <a:bodyPr wrap="square">
            <a:spAutoFit/>
          </a:bodyPr>
          <a:lstStyle/>
          <a:p>
            <a:r>
              <a:rPr lang="fr-CA" sz="1000" dirty="0"/>
              <a:t>Pour toute modification de ces documents, veuillez contacter Simon Langlois (simon.langlois@collegemv.qc.ca), responsable du programme Pour un Montréal scientifique</a:t>
            </a:r>
          </a:p>
        </p:txBody>
      </p:sp>
      <p:pic>
        <p:nvPicPr>
          <p:cNvPr id="12" name="Picture 2">
            <a:hlinkClick r:id="rId13"/>
          </p:cNvPr>
          <p:cNvPicPr>
            <a:picLocks noChangeAspect="1" noChangeArrowheads="1"/>
          </p:cNvPicPr>
          <p:nvPr>
            <p:custDataLst>
              <p:tags r:id="rId4"/>
            </p:custDataLst>
          </p:nvPr>
        </p:nvPicPr>
        <p:blipFill>
          <a:blip r:embed="rId14"/>
          <a:srcRect/>
          <a:stretch>
            <a:fillRect/>
          </a:stretch>
        </p:blipFill>
        <p:spPr bwMode="auto">
          <a:xfrm>
            <a:off x="5980063" y="8810545"/>
            <a:ext cx="838200" cy="296862"/>
          </a:xfrm>
          <a:prstGeom prst="rect">
            <a:avLst/>
          </a:prstGeom>
          <a:noFill/>
          <a:ln w="9525">
            <a:noFill/>
            <a:miter lim="800000"/>
            <a:headEnd/>
            <a:tailEnd/>
          </a:ln>
          <a:effectLst/>
        </p:spPr>
      </p:pic>
      <p:sp>
        <p:nvSpPr>
          <p:cNvPr id="13" name="Rectangle 12"/>
          <p:cNvSpPr/>
          <p:nvPr>
            <p:custDataLst>
              <p:tags r:id="rId5"/>
            </p:custDataLst>
          </p:nvPr>
        </p:nvSpPr>
        <p:spPr>
          <a:xfrm>
            <a:off x="3154646" y="8716784"/>
            <a:ext cx="3118477" cy="246221"/>
          </a:xfrm>
          <a:prstGeom prst="rect">
            <a:avLst/>
          </a:prstGeom>
        </p:spPr>
        <p:txBody>
          <a:bodyPr wrap="square">
            <a:spAutoFit/>
          </a:bodyPr>
          <a:lstStyle/>
          <a:p>
            <a:r>
              <a:rPr lang="fr-CA" sz="1000" dirty="0">
                <a:hlinkClick r:id="rId13"/>
              </a:rPr>
              <a:t>https://creativecommons.org/licenses/by-nc-nd/4.0/</a:t>
            </a:r>
            <a:endParaRPr lang="fr-CA" sz="1000" dirty="0"/>
          </a:p>
        </p:txBody>
      </p:sp>
      <p:sp>
        <p:nvSpPr>
          <p:cNvPr id="14" name="Rectangle 13"/>
          <p:cNvSpPr/>
          <p:nvPr>
            <p:custDataLst>
              <p:tags r:id="rId6"/>
            </p:custDataLst>
          </p:nvPr>
        </p:nvSpPr>
        <p:spPr>
          <a:xfrm>
            <a:off x="6120723" y="8521818"/>
            <a:ext cx="666328" cy="307777"/>
          </a:xfrm>
          <a:prstGeom prst="rect">
            <a:avLst/>
          </a:prstGeom>
        </p:spPr>
        <p:txBody>
          <a:bodyPr wrap="square">
            <a:spAutoFit/>
          </a:bodyPr>
          <a:lstStyle/>
          <a:p>
            <a:r>
              <a:rPr lang="fr-CA" sz="1400" b="1" dirty="0"/>
              <a:t>2019</a:t>
            </a:r>
          </a:p>
        </p:txBody>
      </p:sp>
      <p:pic>
        <p:nvPicPr>
          <p:cNvPr id="16" name="Picture 1">
            <a:extLst>
              <a:ext uri="{FF2B5EF4-FFF2-40B4-BE49-F238E27FC236}">
                <a16:creationId xmlns:a16="http://schemas.microsoft.com/office/drawing/2014/main" xmlns="" id="{3187A57B-365B-454F-9284-31AD627B88BF}"/>
              </a:ext>
            </a:extLst>
          </p:cNvPr>
          <p:cNvPicPr/>
          <p:nvPr>
            <p:custDataLst>
              <p:tags r:id="rId7"/>
            </p:custDataLst>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34903" y="145751"/>
            <a:ext cx="2809875" cy="606425"/>
          </a:xfrm>
          <a:prstGeom prst="rect">
            <a:avLst/>
          </a:prstGeom>
          <a:noFill/>
          <a:ln w="9525">
            <a:noFill/>
            <a:miter lim="800000"/>
            <a:headEnd/>
            <a:tailEnd/>
          </a:ln>
          <a:effectLst/>
        </p:spPr>
      </p:pic>
      <p:pic>
        <p:nvPicPr>
          <p:cNvPr id="17" name="Image 16">
            <a:hlinkClick r:id="rId16"/>
          </p:cNvPr>
          <p:cNvPicPr>
            <a:picLocks noChangeAspect="1"/>
          </p:cNvPicPr>
          <p:nvPr>
            <p:custDataLst>
              <p:tags r:id="rId8"/>
            </p:custDataLst>
          </p:nvPr>
        </p:nvPicPr>
        <p:blipFill>
          <a:blip r:embed="rId17">
            <a:clrChange>
              <a:clrFrom>
                <a:srgbClr val="F8FDF7"/>
              </a:clrFrom>
              <a:clrTo>
                <a:srgbClr val="F8FDF7">
                  <a:alpha val="0"/>
                </a:srgbClr>
              </a:clrTo>
            </a:clrChange>
            <a:extLst>
              <a:ext uri="{28A0092B-C50C-407E-A947-70E740481C1C}">
                <a14:useLocalDpi xmlns:a14="http://schemas.microsoft.com/office/drawing/2010/main" xmlns="" val="0"/>
              </a:ext>
            </a:extLst>
          </a:blip>
          <a:stretch>
            <a:fillRect/>
          </a:stretch>
        </p:blipFill>
        <p:spPr>
          <a:xfrm>
            <a:off x="5920084" y="604836"/>
            <a:ext cx="553678" cy="414724"/>
          </a:xfrm>
          <a:prstGeom prst="rect">
            <a:avLst/>
          </a:prstGeom>
        </p:spPr>
      </p:pic>
      <p:sp>
        <p:nvSpPr>
          <p:cNvPr id="18" name="ZoneTexte 17"/>
          <p:cNvSpPr txBox="1"/>
          <p:nvPr>
            <p:custDataLst>
              <p:tags r:id="rId9"/>
            </p:custDataLst>
          </p:nvPr>
        </p:nvSpPr>
        <p:spPr>
          <a:xfrm>
            <a:off x="5514001" y="81616"/>
            <a:ext cx="1365843" cy="523220"/>
          </a:xfrm>
          <a:prstGeom prst="rect">
            <a:avLst/>
          </a:prstGeom>
          <a:noFill/>
        </p:spPr>
        <p:txBody>
          <a:bodyPr wrap="square" rtlCol="0">
            <a:spAutoFit/>
          </a:bodyPr>
          <a:lstStyle/>
          <a:p>
            <a:pPr algn="ctr"/>
            <a:r>
              <a:rPr lang="fr-CA" sz="1400" b="1" kern="0" dirty="0">
                <a:solidFill>
                  <a:schemeClr val="accent1">
                    <a:lumMod val="75000"/>
                  </a:schemeClr>
                </a:solidFill>
                <a:latin typeface="Avenir Light"/>
                <a:cs typeface="Avenir Light"/>
              </a:rPr>
              <a:t>Présentation </a:t>
            </a:r>
          </a:p>
          <a:p>
            <a:pPr algn="ctr"/>
            <a:r>
              <a:rPr lang="fr-CA" sz="1400" b="1" kern="0" dirty="0">
                <a:solidFill>
                  <a:schemeClr val="accent1">
                    <a:lumMod val="75000"/>
                  </a:schemeClr>
                </a:solidFill>
                <a:latin typeface="Avenir Light"/>
                <a:cs typeface="Avenir Light"/>
              </a:rPr>
              <a:t>du </a:t>
            </a:r>
            <a:r>
              <a:rPr lang="fr-CA" sz="1400" b="1" kern="0" dirty="0">
                <a:solidFill>
                  <a:schemeClr val="accent1">
                    <a:lumMod val="75000"/>
                  </a:schemeClr>
                </a:solidFill>
                <a:latin typeface="Avenir Light"/>
              </a:rPr>
              <a:t>matériel :</a:t>
            </a:r>
            <a:endParaRPr lang="fr-CA" sz="1400" dirty="0">
              <a:solidFill>
                <a:schemeClr val="accent1">
                  <a:lumMod val="75000"/>
                </a:schemeClr>
              </a:solidFill>
            </a:endParaRPr>
          </a:p>
        </p:txBody>
      </p:sp>
      <p:pic>
        <p:nvPicPr>
          <p:cNvPr id="3" name="Image 2">
            <a:extLst>
              <a:ext uri="{FF2B5EF4-FFF2-40B4-BE49-F238E27FC236}">
                <a16:creationId xmlns:a16="http://schemas.microsoft.com/office/drawing/2014/main" xmlns="" id="{A2F701E3-2660-471D-9B32-78FE29CF43AC}"/>
              </a:ext>
            </a:extLst>
          </p:cNvPr>
          <p:cNvPicPr>
            <a:picLocks noChangeAspect="1"/>
          </p:cNvPicPr>
          <p:nvPr/>
        </p:nvPicPr>
        <p:blipFill>
          <a:blip r:embed="rId18"/>
          <a:stretch>
            <a:fillRect/>
          </a:stretch>
        </p:blipFill>
        <p:spPr>
          <a:xfrm>
            <a:off x="0" y="2031"/>
            <a:ext cx="6858000" cy="9139938"/>
          </a:xfrm>
          <a:prstGeom prst="rect">
            <a:avLst/>
          </a:prstGeom>
        </p:spPr>
      </p:pic>
    </p:spTree>
    <p:extLst>
      <p:ext uri="{BB962C8B-B14F-4D97-AF65-F5344CB8AC3E}">
        <p14:creationId xmlns:p14="http://schemas.microsoft.com/office/powerpoint/2010/main" xmlns=""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28801" y="1408144"/>
            <a:ext cx="4972158" cy="7133876"/>
          </a:xfrm>
          <a:no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Présentation et hypothèse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Former les équipes et distribuer les fiches d’activité</a:t>
            </a:r>
            <a:r>
              <a:rPr lang="fr-CA" sz="1200" dirty="0">
                <a:latin typeface="Calibri" panose="020F0502020204030204" pitchFamily="34" charset="0"/>
                <a:cs typeface="Calibri" panose="020F0502020204030204" pitchFamily="34" charset="0"/>
              </a:rPr>
              <a:t>. Ne </a:t>
            </a:r>
            <a:r>
              <a:rPr lang="fr-CA" sz="1200" i="1" dirty="0">
                <a:latin typeface="Calibri" panose="020F0502020204030204" pitchFamily="34" charset="0"/>
                <a:cs typeface="Calibri" panose="020F0502020204030204" pitchFamily="34" charset="0"/>
              </a:rPr>
              <a:t>pas</a:t>
            </a:r>
            <a:r>
              <a:rPr lang="fr-CA" sz="1200" dirty="0">
                <a:latin typeface="Calibri" panose="020F0502020204030204" pitchFamily="34" charset="0"/>
                <a:cs typeface="Calibri" panose="020F0502020204030204" pitchFamily="34" charset="0"/>
              </a:rPr>
              <a:t> distribuer le matériel.</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Faire lire la question de découverte</a:t>
            </a:r>
            <a:r>
              <a:rPr lang="fr-CA" sz="1200" dirty="0">
                <a:latin typeface="Calibri" panose="020F0502020204030204" pitchFamily="34" charset="0"/>
                <a:cs typeface="Calibri" panose="020F0502020204030204" pitchFamily="34" charset="0"/>
              </a:rPr>
              <a:t>. Demander à un élève de reformuler pour s’assurer que le mandat est bien compris.</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Faire remplir la section hypothèse</a:t>
            </a:r>
            <a:r>
              <a:rPr lang="fr-CA" sz="1200" dirty="0">
                <a:latin typeface="Calibri" panose="020F0502020204030204" pitchFamily="34" charset="0"/>
                <a:cs typeface="Calibri" panose="020F0502020204030204" pitchFamily="34" charset="0"/>
              </a:rPr>
              <a:t>. Les réponses sont individuelles</a:t>
            </a:r>
            <a:r>
              <a:rPr lang="fr-CA" sz="1200" dirty="0" smtClean="0">
                <a:latin typeface="Calibri" panose="020F0502020204030204" pitchFamily="34" charset="0"/>
                <a:cs typeface="Calibri" panose="020F0502020204030204" pitchFamily="34" charset="0"/>
              </a:rPr>
              <a:t>.</a:t>
            </a:r>
          </a:p>
          <a:p>
            <a:pPr marL="228600" indent="-228600" algn="just">
              <a:spcBef>
                <a:spcPts val="600"/>
              </a:spcBef>
              <a:buFont typeface="+mj-lt"/>
              <a:buAutoNum type="arabicPeriod"/>
            </a:pPr>
            <a:endParaRPr lang="fr-CA" sz="1200" i="1" dirty="0">
              <a:solidFill>
                <a:prstClr val="black"/>
              </a:solidFill>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Réalisation de l’expérience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Former les équipes et distribuer les verres d’eau. </a:t>
            </a:r>
            <a:r>
              <a:rPr lang="fr-CA" sz="1200" dirty="0">
                <a:latin typeface="Calibri" panose="020F0502020204030204" pitchFamily="34" charset="0"/>
                <a:cs typeface="Calibri" panose="020F0502020204030204" pitchFamily="34" charset="0"/>
              </a:rPr>
              <a:t>Ne</a:t>
            </a:r>
            <a:r>
              <a:rPr lang="fr-CA" sz="1200" b="1" dirty="0">
                <a:latin typeface="Calibri" panose="020F0502020204030204" pitchFamily="34" charset="0"/>
                <a:cs typeface="Calibri" panose="020F0502020204030204" pitchFamily="34" charset="0"/>
              </a:rPr>
              <a:t> </a:t>
            </a:r>
            <a:r>
              <a:rPr lang="fr-CA" sz="1200" i="1" dirty="0">
                <a:latin typeface="Calibri" panose="020F0502020204030204" pitchFamily="34" charset="0"/>
                <a:cs typeface="Calibri" panose="020F0502020204030204" pitchFamily="34" charset="0"/>
              </a:rPr>
              <a:t>pas</a:t>
            </a:r>
            <a:r>
              <a:rPr lang="fr-CA" sz="1200" dirty="0">
                <a:latin typeface="Calibri" panose="020F0502020204030204" pitchFamily="34" charset="0"/>
                <a:cs typeface="Calibri" panose="020F0502020204030204" pitchFamily="34" charset="0"/>
              </a:rPr>
              <a:t> </a:t>
            </a:r>
            <a:r>
              <a:rPr lang="fr-CA" sz="1200" dirty="0" smtClean="0">
                <a:latin typeface="Calibri" panose="020F0502020204030204" pitchFamily="34" charset="0"/>
                <a:cs typeface="Calibri" panose="020F0502020204030204" pitchFamily="34" charset="0"/>
              </a:rPr>
              <a:t>distribuer les </a:t>
            </a:r>
            <a:r>
              <a:rPr lang="fr-CA" sz="1200" dirty="0">
                <a:latin typeface="Calibri" panose="020F0502020204030204" pitchFamily="34" charset="0"/>
                <a:cs typeface="Calibri" panose="020F0502020204030204" pitchFamily="34" charset="0"/>
              </a:rPr>
              <a:t>rondelles. Les verres peuvent être finis de remplir, à rebord, une fois qu’ils sont en place devant chaque équipe, dans un plat en plastique.</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Faire lire la section « Démarche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Les élèves font le premier dessin </a:t>
            </a:r>
            <a:r>
              <a:rPr lang="fr-CA" sz="1200" dirty="0">
                <a:latin typeface="Calibri" panose="020F0502020204030204" pitchFamily="34" charset="0"/>
                <a:cs typeface="Calibri" panose="020F0502020204030204" pitchFamily="34" charset="0"/>
              </a:rPr>
              <a:t>(celui de gauche). Les élèves doivent dessiner le haut du verre, </a:t>
            </a:r>
            <a:r>
              <a:rPr lang="fr-CA" sz="1200" u="sng" dirty="0">
                <a:latin typeface="Calibri" panose="020F0502020204030204" pitchFamily="34" charset="0"/>
                <a:cs typeface="Calibri" panose="020F0502020204030204" pitchFamily="34" charset="0"/>
              </a:rPr>
              <a:t>vu de côté</a:t>
            </a:r>
            <a:r>
              <a:rPr lang="fr-CA" sz="1200" dirty="0">
                <a:latin typeface="Calibri" panose="020F0502020204030204" pitchFamily="34" charset="0"/>
                <a:cs typeface="Calibri" panose="020F0502020204030204" pitchFamily="34" charset="0"/>
              </a:rPr>
              <a:t>.</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Distribuer les rondelles. </a:t>
            </a:r>
            <a:r>
              <a:rPr lang="fr-CA" sz="1200" dirty="0">
                <a:latin typeface="Calibri" panose="020F0502020204030204" pitchFamily="34" charset="0"/>
                <a:cs typeface="Calibri" panose="020F0502020204030204" pitchFamily="34" charset="0"/>
              </a:rPr>
              <a:t>Les équipes peuvent commencer l’expérience.</a:t>
            </a:r>
          </a:p>
          <a:p>
            <a:pPr marL="0" indent="0" algn="just">
              <a:spcBef>
                <a:spcPts val="600"/>
              </a:spcBef>
              <a:buNone/>
            </a:pPr>
            <a:endParaRPr lang="fr-CA" sz="1200" b="1" dirty="0">
              <a:latin typeface="Calibri" panose="020F0502020204030204" pitchFamily="34" charset="0"/>
              <a:cs typeface="Calibri" panose="020F0502020204030204" pitchFamily="34" charset="0"/>
            </a:endParaRPr>
          </a:p>
          <a:p>
            <a:pPr algn="just">
              <a:spcBef>
                <a:spcPts val="600"/>
              </a:spcBef>
              <a:buFont typeface="Wingdings" pitchFamily="2" charset="2"/>
              <a:buChar char="ü"/>
            </a:pPr>
            <a:r>
              <a:rPr lang="fr-CA" sz="1200" dirty="0">
                <a:latin typeface="Calibri" panose="020F0502020204030204" pitchFamily="34" charset="0"/>
                <a:cs typeface="Calibri" panose="020F0502020204030204" pitchFamily="34" charset="0"/>
              </a:rPr>
              <a:t>Quand une équipe a terminé, les élèves doivent remplir la section « Résultat » puis faire le deuxième dessin</a:t>
            </a:r>
            <a:r>
              <a:rPr lang="fr-CA" sz="1200" dirty="0" smtClean="0">
                <a:latin typeface="Calibri" panose="020F0502020204030204" pitchFamily="34" charset="0"/>
                <a:cs typeface="Calibri" panose="020F0502020204030204" pitchFamily="34" charset="0"/>
              </a:rPr>
              <a:t>.</a:t>
            </a:r>
          </a:p>
          <a:p>
            <a:pPr algn="just">
              <a:spcBef>
                <a:spcPts val="600"/>
              </a:spcBef>
              <a:buFont typeface="Arial" pitchFamily="34" charset="0"/>
              <a:buChar char="•"/>
            </a:pPr>
            <a:endParaRPr lang="fr-CA" sz="12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Retour et conclusion</a:t>
            </a:r>
          </a:p>
          <a:p>
            <a:pPr marL="0" indent="0" algn="just">
              <a:spcBef>
                <a:spcPts val="600"/>
              </a:spcBef>
              <a:buNone/>
            </a:pPr>
            <a:r>
              <a:rPr lang="fr-CA" sz="1200" dirty="0">
                <a:latin typeface="Calibri" panose="020F0502020204030204" pitchFamily="34" charset="0"/>
                <a:cs typeface="Calibri" panose="020F0502020204030204" pitchFamily="34" charset="0"/>
              </a:rPr>
              <a:t>Comme pour l’activité précédente, faire un retour sur :</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Les résultats.</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Les difficultés rencontrées.</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Les observations réalisées au cours de l’expérience.</a:t>
            </a:r>
          </a:p>
          <a:p>
            <a:pPr marL="0" indent="0" algn="just">
              <a:spcBef>
                <a:spcPts val="600"/>
              </a:spcBef>
              <a:buNone/>
            </a:pPr>
            <a:r>
              <a:rPr lang="fr-CA" sz="1200" dirty="0">
                <a:latin typeface="Calibri" panose="020F0502020204030204" pitchFamily="34" charset="0"/>
                <a:cs typeface="Calibri" panose="020F0502020204030204" pitchFamily="34" charset="0"/>
              </a:rPr>
              <a:t>Comme précédemment, on ne commente pas ni ne juge les observations et/ou les raisonnements qui peuvent faire surface.</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228600" indent="-228600" algn="just">
              <a:spcBef>
                <a:spcPts val="600"/>
              </a:spcBef>
              <a:buFont typeface="+mj-lt"/>
              <a:buAutoNum type="arabicPeriod"/>
            </a:pPr>
            <a:endParaRPr lang="fr-CA" sz="1200" i="1" dirty="0">
              <a:latin typeface="Calibri" pitchFamily="34" charset="0"/>
            </a:endParaRPr>
          </a:p>
        </p:txBody>
      </p:sp>
      <p:sp>
        <p:nvSpPr>
          <p:cNvPr id="10" name="Rectangle 9"/>
          <p:cNvSpPr/>
          <p:nvPr>
            <p:custDataLst>
              <p:tags r:id="rId2"/>
            </p:custDataLst>
          </p:nvPr>
        </p:nvSpPr>
        <p:spPr>
          <a:xfrm>
            <a:off x="68126" y="4377929"/>
            <a:ext cx="1674950" cy="2893100"/>
          </a:xfrm>
          <a:prstGeom prst="rect">
            <a:avLst/>
          </a:prstGeom>
          <a:solidFill>
            <a:schemeClr val="accent5">
              <a:lumMod val="40000"/>
              <a:lumOff val="60000"/>
            </a:schemeClr>
          </a:solidFill>
        </p:spPr>
        <p:txBody>
          <a:bodyPr wrap="square">
            <a:spAutoFit/>
          </a:bodyPr>
          <a:lstStyle/>
          <a:p>
            <a:pPr algn="ctr">
              <a:spcBef>
                <a:spcPts val="600"/>
              </a:spcBef>
            </a:pPr>
            <a:r>
              <a:rPr lang="en-US" sz="1400" b="1" dirty="0" err="1">
                <a:latin typeface="Calibri" panose="020F0502020204030204" pitchFamily="34" charset="0"/>
                <a:cs typeface="Calibri" panose="020F0502020204030204" pitchFamily="34" charset="0"/>
              </a:rPr>
              <a:t>Diagramme</a:t>
            </a:r>
            <a:r>
              <a:rPr lang="en-US" sz="1400" b="1" dirty="0">
                <a:latin typeface="Calibri" panose="020F0502020204030204" pitchFamily="34" charset="0"/>
                <a:cs typeface="Calibri" panose="020F0502020204030204" pitchFamily="34" charset="0"/>
              </a:rPr>
              <a:t> à </a:t>
            </a:r>
            <a:r>
              <a:rPr lang="en-US" sz="1400" b="1" dirty="0" err="1">
                <a:latin typeface="Calibri" panose="020F0502020204030204" pitchFamily="34" charset="0"/>
                <a:cs typeface="Calibri" panose="020F0502020204030204" pitchFamily="34" charset="0"/>
              </a:rPr>
              <a:t>bandes</a:t>
            </a:r>
            <a:r>
              <a:rPr lang="en-US" sz="1400" b="1" dirty="0">
                <a:latin typeface="Calibri" panose="020F0502020204030204" pitchFamily="34" charset="0"/>
                <a:cs typeface="Calibri" panose="020F0502020204030204" pitchFamily="34" charset="0"/>
              </a:rPr>
              <a:t> ?</a:t>
            </a:r>
          </a:p>
          <a:p>
            <a:pPr>
              <a:spcBef>
                <a:spcPts val="600"/>
              </a:spcBef>
            </a:pPr>
            <a:r>
              <a:rPr lang="fr-FR" sz="1200" dirty="0">
                <a:latin typeface="Calibri" panose="020F0502020204030204" pitchFamily="34" charset="0"/>
                <a:cs typeface="Calibri" panose="020F0502020204030204" pitchFamily="34" charset="0"/>
              </a:rPr>
              <a:t>Dans le cas de l’activité « La pièce de trop », les résultats risquent d’être trop disparates pour envisager de les compiler sur un diagramme à bande.</a:t>
            </a:r>
          </a:p>
          <a:p>
            <a:pPr>
              <a:spcBef>
                <a:spcPts val="600"/>
              </a:spcBef>
            </a:pPr>
            <a:r>
              <a:rPr lang="fr-FR" sz="1200" dirty="0">
                <a:latin typeface="Calibri" panose="020F0502020204030204" pitchFamily="34" charset="0"/>
                <a:cs typeface="Calibri" panose="020F0502020204030204" pitchFamily="34" charset="0"/>
              </a:rPr>
              <a:t>Il sera toutefois utile de noter les résultats au tableau, de manière à avoir un coup d’œil global.</a:t>
            </a:r>
          </a:p>
        </p:txBody>
      </p:sp>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fld id="{027FB875-5C85-AB42-9DC5-178568A424B8}" type="slidenum">
              <a:rPr lang="en-US" smtClean="0"/>
              <a:pPr/>
              <a:t>10</a:t>
            </a:fld>
            <a:endParaRPr lang="en-US" dirty="0"/>
          </a:p>
        </p:txBody>
      </p:sp>
      <p:sp>
        <p:nvSpPr>
          <p:cNvPr id="15" name="Title 3"/>
          <p:cNvSpPr txBox="1">
            <a:spLocks/>
          </p:cNvSpPr>
          <p:nvPr>
            <p:custDataLst>
              <p:tags r:id="rId4"/>
            </p:custDataLst>
          </p:nvPr>
        </p:nvSpPr>
        <p:spPr>
          <a:xfrm>
            <a:off x="8592" y="60734"/>
            <a:ext cx="490630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3. </a:t>
            </a:r>
            <a:r>
              <a:rPr lang="en-US" sz="2400" dirty="0">
                <a:latin typeface="Calibri" panose="020F0502020204030204" pitchFamily="34" charset="0"/>
                <a:cs typeface="Calibri" panose="020F0502020204030204" pitchFamily="34" charset="0"/>
              </a:rPr>
              <a:t>La pièce </a:t>
            </a:r>
            <a:r>
              <a:rPr lang="fr-CA" sz="2400" dirty="0">
                <a:latin typeface="Calibri" panose="020F0502020204030204" pitchFamily="34" charset="0"/>
                <a:cs typeface="Calibri" panose="020F0502020204030204" pitchFamily="34" charset="0"/>
              </a:rPr>
              <a:t>de trop </a:t>
            </a:r>
            <a:r>
              <a:rPr lang="fr-CA" sz="1800" dirty="0">
                <a:latin typeface="Calibri" panose="020F0502020204030204" pitchFamily="34" charset="0"/>
                <a:cs typeface="Calibri" panose="020F0502020204030204" pitchFamily="34" charset="0"/>
              </a:rPr>
              <a:t>(suite)</a:t>
            </a:r>
          </a:p>
        </p:txBody>
      </p:sp>
      <p:sp>
        <p:nvSpPr>
          <p:cNvPr id="7" name="Rectangle 6"/>
          <p:cNvSpPr/>
          <p:nvPr>
            <p:custDataLst>
              <p:tags r:id="rId5"/>
            </p:custDataLst>
          </p:nvPr>
        </p:nvSpPr>
        <p:spPr>
          <a:xfrm>
            <a:off x="68126" y="8292704"/>
            <a:ext cx="5675448" cy="754053"/>
          </a:xfrm>
          <a:prstGeom prst="rect">
            <a:avLst/>
          </a:prstGeom>
          <a:solidFill>
            <a:srgbClr val="E1DEF2"/>
          </a:solidFill>
        </p:spPr>
        <p:txBody>
          <a:bodyPr wrap="square">
            <a:spAutoFit/>
          </a:bodyPr>
          <a:lstStyle/>
          <a:p>
            <a:pPr algn="ctr">
              <a:spcBef>
                <a:spcPts val="600"/>
              </a:spcBef>
            </a:pPr>
            <a:r>
              <a:rPr lang="en-US" sz="1400" b="1" dirty="0" err="1">
                <a:latin typeface="Calibri" panose="020F0502020204030204" pitchFamily="34" charset="0"/>
                <a:cs typeface="Calibri" panose="020F0502020204030204" pitchFamily="34" charset="0"/>
              </a:rPr>
              <a:t>Enchaînement</a:t>
            </a:r>
            <a:r>
              <a:rPr lang="en-US" sz="1400" b="1" dirty="0">
                <a:latin typeface="Calibri" panose="020F0502020204030204" pitchFamily="34" charset="0"/>
                <a:cs typeface="Calibri" panose="020F0502020204030204" pitchFamily="34" charset="0"/>
              </a:rPr>
              <a:t> avec </a:t>
            </a:r>
            <a:r>
              <a:rPr lang="en-US" sz="1400" b="1" dirty="0" err="1">
                <a:latin typeface="Calibri" panose="020F0502020204030204" pitchFamily="34" charset="0"/>
                <a:cs typeface="Calibri" panose="020F0502020204030204" pitchFamily="34" charset="0"/>
              </a:rPr>
              <a:t>l’intégration</a:t>
            </a:r>
            <a:r>
              <a:rPr lang="en-US" sz="1400" b="1" dirty="0">
                <a:latin typeface="Calibri" panose="020F0502020204030204" pitchFamily="34" charset="0"/>
                <a:cs typeface="Calibri" panose="020F0502020204030204" pitchFamily="34" charset="0"/>
              </a:rPr>
              <a:t> des </a:t>
            </a:r>
            <a:r>
              <a:rPr lang="en-US" sz="1400" b="1" dirty="0" err="1">
                <a:latin typeface="Calibri" panose="020F0502020204030204" pitchFamily="34" charset="0"/>
                <a:cs typeface="Calibri" panose="020F0502020204030204" pitchFamily="34" charset="0"/>
              </a:rPr>
              <a:t>acquis</a:t>
            </a:r>
            <a:endParaRPr lang="en-US" sz="1400" b="1" dirty="0">
              <a:latin typeface="Calibri" panose="020F0502020204030204" pitchFamily="34" charset="0"/>
              <a:cs typeface="Calibri" panose="020F0502020204030204" pitchFamily="34" charset="0"/>
            </a:endParaRPr>
          </a:p>
          <a:p>
            <a:pPr algn="just">
              <a:spcBef>
                <a:spcPts val="600"/>
              </a:spcBef>
            </a:pPr>
            <a:r>
              <a:rPr lang="fr-FR" sz="1200" dirty="0">
                <a:latin typeface="Calibri" panose="020F0502020204030204" pitchFamily="34" charset="0"/>
                <a:cs typeface="Calibri" panose="020F0502020204030204" pitchFamily="34" charset="0"/>
              </a:rPr>
              <a:t>Idéalement, la dernière activité sera réalisée tout de suite après celle-ci. Dans ce cas, laisser tout le matériel sur les tables, tel qu’il est (rondelles au fond des verres).</a:t>
            </a:r>
          </a:p>
        </p:txBody>
      </p:sp>
      <p:sp>
        <p:nvSpPr>
          <p:cNvPr id="8" name="Rectangle 7"/>
          <p:cNvSpPr/>
          <p:nvPr>
            <p:custDataLst>
              <p:tags r:id="rId6"/>
            </p:custDataLst>
          </p:nvPr>
        </p:nvSpPr>
        <p:spPr>
          <a:xfrm>
            <a:off x="68126" y="1408144"/>
            <a:ext cx="1674950" cy="2046714"/>
          </a:xfrm>
          <a:prstGeom prst="rect">
            <a:avLst/>
          </a:prstGeom>
          <a:solidFill>
            <a:srgbClr val="E1DEF2"/>
          </a:solidFill>
        </p:spPr>
        <p:txBody>
          <a:bodyPr wrap="square">
            <a:spAutoFit/>
          </a:bodyPr>
          <a:lstStyle/>
          <a:p>
            <a:pPr algn="ctr">
              <a:spcBef>
                <a:spcPts val="600"/>
              </a:spcBef>
            </a:pPr>
            <a:r>
              <a:rPr lang="en-US" sz="1400" b="1" dirty="0">
                <a:latin typeface="Calibri" panose="020F0502020204030204" pitchFamily="34" charset="0"/>
                <a:cs typeface="Calibri" panose="020F0502020204030204" pitchFamily="34" charset="0"/>
              </a:rPr>
              <a:t>Les </a:t>
            </a:r>
            <a:r>
              <a:rPr lang="en-US" sz="1400" b="1" dirty="0" err="1">
                <a:latin typeface="Calibri" panose="020F0502020204030204" pitchFamily="34" charset="0"/>
                <a:cs typeface="Calibri" panose="020F0502020204030204" pitchFamily="34" charset="0"/>
              </a:rPr>
              <a:t>hypothèses</a:t>
            </a:r>
            <a:endParaRPr lang="en-US" sz="1400" b="1" dirty="0">
              <a:latin typeface="Calibri" panose="020F0502020204030204" pitchFamily="34" charset="0"/>
              <a:cs typeface="Calibri" panose="020F0502020204030204" pitchFamily="34" charset="0"/>
            </a:endParaRPr>
          </a:p>
          <a:p>
            <a:pPr>
              <a:spcBef>
                <a:spcPts val="600"/>
              </a:spcBef>
            </a:pPr>
            <a:r>
              <a:rPr lang="fr-CA" sz="1200" dirty="0">
                <a:latin typeface="Calibri" panose="020F0502020204030204" pitchFamily="34" charset="0"/>
                <a:cs typeface="Calibri" panose="020F0502020204030204" pitchFamily="34" charset="0"/>
              </a:rPr>
              <a:t>Pour aider les élèves à formuler leurs </a:t>
            </a:r>
            <a:r>
              <a:rPr lang="fr-CA" sz="1200" dirty="0" err="1">
                <a:latin typeface="Calibri" panose="020F0502020204030204" pitchFamily="34" charset="0"/>
                <a:cs typeface="Calibri" panose="020F0502020204030204" pitchFamily="34" charset="0"/>
              </a:rPr>
              <a:t>hypo-thèses</a:t>
            </a:r>
            <a:r>
              <a:rPr lang="fr-CA" sz="1200" dirty="0">
                <a:latin typeface="Calibri" panose="020F0502020204030204" pitchFamily="34" charset="0"/>
                <a:cs typeface="Calibri" panose="020F0502020204030204" pitchFamily="34" charset="0"/>
              </a:rPr>
              <a:t>, leur faire se rappeler ce qu’ils avaient observé au cours de l’activité précédente. Que faisait l’eau sur le dessus des pièces de monnaie ?</a:t>
            </a:r>
            <a:endParaRPr lang="fr-FR" sz="1200" dirty="0">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xmlns="" id="{B77AD5BA-AA0B-443C-BAD0-1FE2AD0CC47C}"/>
              </a:ext>
            </a:extLst>
          </p:cNvPr>
          <p:cNvPicPr>
            <a:picLocks noChangeAspect="1"/>
          </p:cNvPicPr>
          <p:nvPr/>
        </p:nvPicPr>
        <p:blipFill>
          <a:blip r:embed="rId8"/>
          <a:stretch>
            <a:fillRect/>
          </a:stretch>
        </p:blipFill>
        <p:spPr>
          <a:xfrm>
            <a:off x="4602480" y="-335281"/>
            <a:ext cx="2226321" cy="2226321"/>
          </a:xfrm>
          <a:prstGeom prst="rect">
            <a:avLst/>
          </a:prstGeom>
        </p:spPr>
      </p:pic>
    </p:spTree>
    <p:extLst>
      <p:ext uri="{BB962C8B-B14F-4D97-AF65-F5344CB8AC3E}">
        <p14:creationId xmlns:p14="http://schemas.microsoft.com/office/powerpoint/2010/main" xmlns="" val="1250320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85842" y="1408144"/>
            <a:ext cx="4972158" cy="7621556"/>
          </a:xfrm>
          <a:no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Les élèves vont mettre à profit ce qu’ils ont observé lors des deux activités précédentes en essayant d’expliquer pourquoi un trombone peut flotter sur l’eau.</a:t>
            </a:r>
          </a:p>
          <a:p>
            <a:pPr marL="0" indent="0" algn="just">
              <a:spcBef>
                <a:spcPts val="600"/>
              </a:spcBef>
              <a:buNone/>
            </a:pPr>
            <a:r>
              <a:rPr lang="fr-CA" sz="1200" dirty="0">
                <a:latin typeface="Calibri" panose="020F0502020204030204" pitchFamily="34" charset="0"/>
                <a:cs typeface="Calibri" panose="020F0502020204030204" pitchFamily="34" charset="0"/>
              </a:rPr>
              <a:t>(Si cette activité n’est pas réalisée immédiatement après l’activité 3, il est peut être plus simple de faire celle-ci uniquement en démonstration.)</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Déroulement de l’activité</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L’</a:t>
            </a:r>
            <a:r>
              <a:rPr lang="fr-CA" sz="1200" b="1" dirty="0" err="1">
                <a:latin typeface="Calibri" panose="020F0502020204030204" pitchFamily="34" charset="0"/>
                <a:cs typeface="Calibri" panose="020F0502020204030204" pitchFamily="34" charset="0"/>
              </a:rPr>
              <a:t>enseignant.e</a:t>
            </a:r>
            <a:r>
              <a:rPr lang="fr-CA" sz="1200" b="1" dirty="0">
                <a:latin typeface="Calibri" panose="020F0502020204030204" pitchFamily="34" charset="0"/>
                <a:cs typeface="Calibri" panose="020F0502020204030204" pitchFamily="34" charset="0"/>
              </a:rPr>
              <a:t> dépose un trombone à la surface de son verre d’eau</a:t>
            </a:r>
            <a:r>
              <a:rPr lang="fr-CA" sz="1200" dirty="0">
                <a:latin typeface="Calibri" panose="020F0502020204030204" pitchFamily="34" charset="0"/>
                <a:cs typeface="Calibri" panose="020F0502020204030204" pitchFamily="34" charset="0"/>
              </a:rPr>
              <a:t>.</a:t>
            </a:r>
          </a:p>
          <a:p>
            <a:pPr marL="0" indent="0" algn="ctr">
              <a:spcBef>
                <a:spcPts val="600"/>
              </a:spcBef>
              <a:buNone/>
            </a:pPr>
            <a:r>
              <a:rPr lang="fr-CA" sz="1200" b="1" i="1" dirty="0">
                <a:latin typeface="Calibri" panose="020F0502020204030204" pitchFamily="34" charset="0"/>
                <a:cs typeface="Calibri" panose="020F0502020204030204" pitchFamily="34" charset="0"/>
              </a:rPr>
              <a:t>« Qu’observez-vous ? Comment expliquez-vous cela ? »</a:t>
            </a:r>
            <a:r>
              <a:rPr lang="fr-CA" sz="1200" dirty="0">
                <a:latin typeface="Calibri" panose="020F0502020204030204" pitchFamily="34" charset="0"/>
                <a:cs typeface="Calibri" panose="020F0502020204030204" pitchFamily="34" charset="0"/>
              </a:rPr>
              <a:t> </a:t>
            </a:r>
          </a:p>
          <a:p>
            <a:pPr marL="0" indent="0" algn="just">
              <a:spcBef>
                <a:spcPts val="600"/>
              </a:spcBef>
              <a:buNone/>
            </a:pPr>
            <a:r>
              <a:rPr lang="fr-CA" sz="1200" dirty="0">
                <a:latin typeface="Calibri" panose="020F0502020204030204" pitchFamily="34" charset="0"/>
                <a:cs typeface="Calibri" panose="020F0502020204030204" pitchFamily="34" charset="0"/>
              </a:rPr>
              <a:t>Pour aider les élèves à réfléchir, leur faire se rappeler ce qu’ils ont observé au cours des expériences précédentes : </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Sur le dessus d’une pièce de monnaie ou d’un verre plein, l’eau est capable de « retenir » une certaine masse. </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C’est comme s’il y avait à la surface de l’eau une peau, une membrane, une enveloppe.</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Cette « peau » est aussi assez forte pour retenir la masse d’un trombone (dans des conditions idéales).</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Si par contre la masse est trop élevée (la masse de la goutte d’eau, ou de l’objet qui flotte), la « peau » est percée.</a:t>
            </a:r>
          </a:p>
          <a:p>
            <a:pPr marL="0" indent="0" algn="ctr">
              <a:spcBef>
                <a:spcPts val="600"/>
              </a:spcBef>
              <a:buNone/>
            </a:pPr>
            <a:r>
              <a:rPr lang="fr-CA" sz="1200" b="1" i="1" dirty="0">
                <a:latin typeface="Calibri" panose="020F0502020204030204" pitchFamily="34" charset="0"/>
                <a:cs typeface="Calibri" panose="020F0502020204030204" pitchFamily="34" charset="0"/>
              </a:rPr>
              <a:t>« Que se passera-t-il si on ajoute un deuxième trombone, par-dessus le premier ? »</a:t>
            </a:r>
          </a:p>
          <a:p>
            <a:pPr marL="0" indent="0" algn="ctr">
              <a:spcBef>
                <a:spcPts val="600"/>
              </a:spcBef>
              <a:buNone/>
            </a:pPr>
            <a:r>
              <a:rPr lang="fr-CA" sz="1200" dirty="0">
                <a:latin typeface="Calibri" panose="020F0502020204030204" pitchFamily="34" charset="0"/>
                <a:cs typeface="Calibri" panose="020F0502020204030204" pitchFamily="34" charset="0"/>
              </a:rPr>
              <a:t>RÉP. La masse est trop grande et les deux trombones coulent au fond.</a:t>
            </a:r>
          </a:p>
          <a:p>
            <a:pPr marL="228600" indent="-228600" algn="just">
              <a:spcBef>
                <a:spcPts val="600"/>
              </a:spcBef>
              <a:buFont typeface="+mj-lt"/>
              <a:buAutoNum type="arabicPeriod" startAt="2"/>
            </a:pPr>
            <a:r>
              <a:rPr lang="fr-CA" sz="1200" b="1" dirty="0">
                <a:latin typeface="Calibri" panose="020F0502020204030204" pitchFamily="34" charset="0"/>
                <a:cs typeface="Calibri" panose="020F0502020204030204" pitchFamily="34" charset="0"/>
              </a:rPr>
              <a:t>Montrer les photos de la </a:t>
            </a:r>
            <a:r>
              <a:rPr lang="fr-CA" sz="1200" b="1" dirty="0">
                <a:solidFill>
                  <a:schemeClr val="accent5">
                    <a:lumMod val="50000"/>
                  </a:schemeClr>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xmlns="" val="tx"/>
                    </a:ext>
                  </a:extLst>
                </a:hlinkClick>
              </a:rPr>
              <a:t>Fiche théorique 1</a:t>
            </a:r>
            <a:r>
              <a:rPr lang="fr-CA" sz="1200" dirty="0">
                <a:solidFill>
                  <a:schemeClr val="accent5">
                    <a:lumMod val="50000"/>
                  </a:schemeClr>
                </a:solidFill>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La tension </a:t>
            </a:r>
            <a:r>
              <a:rPr lang="fr-CA" sz="1200" dirty="0" smtClean="0">
                <a:latin typeface="Calibri" panose="020F0502020204030204" pitchFamily="34" charset="0"/>
                <a:cs typeface="Calibri" panose="020F0502020204030204" pitchFamily="34" charset="0"/>
              </a:rPr>
              <a:t>de surface peut </a:t>
            </a:r>
            <a:r>
              <a:rPr lang="fr-CA" sz="1200" dirty="0">
                <a:latin typeface="Calibri" panose="020F0502020204030204" pitchFamily="34" charset="0"/>
                <a:cs typeface="Calibri" panose="020F0502020204030204" pitchFamily="34" charset="0"/>
              </a:rPr>
              <a:t>être nommée et expliquée en termes simples (une sorte de « peau » à la surface de l’eau) mais NE PAS ALLER DANS PLUS DE DÉTAILS SCIENTIFIQUES. La tension de surface ne figure pas sur la PDA. </a:t>
            </a:r>
          </a:p>
          <a:p>
            <a:pPr marL="228600" indent="-228600" algn="just">
              <a:spcBef>
                <a:spcPts val="600"/>
              </a:spcBef>
              <a:buFont typeface="+mj-lt"/>
              <a:buAutoNum type="arabicPeriod" startAt="2"/>
            </a:pPr>
            <a:r>
              <a:rPr lang="fr-CA" sz="1200" b="1" dirty="0">
                <a:latin typeface="Calibri" panose="020F0502020204030204" pitchFamily="34" charset="0"/>
                <a:cs typeface="Calibri" panose="020F0502020204030204" pitchFamily="34" charset="0"/>
              </a:rPr>
              <a:t>Faire la démonstration d’une façon de briser la tension </a:t>
            </a:r>
            <a:r>
              <a:rPr lang="fr-CA" sz="1200" b="1" dirty="0" smtClean="0">
                <a:latin typeface="Calibri" panose="020F0502020204030204" pitchFamily="34" charset="0"/>
                <a:cs typeface="Calibri" panose="020F0502020204030204" pitchFamily="34" charset="0"/>
              </a:rPr>
              <a:t>de surface</a:t>
            </a:r>
            <a:r>
              <a:rPr lang="fr-CA" sz="1200" b="1" dirty="0" smtClean="0">
                <a:latin typeface="Calibri" panose="020F0502020204030204" pitchFamily="34" charset="0"/>
                <a:cs typeface="Calibri" panose="020F0502020204030204" pitchFamily="34" charset="0"/>
              </a:rPr>
              <a:t> </a:t>
            </a:r>
            <a:r>
              <a:rPr lang="fr-CA" sz="1200" b="1" dirty="0">
                <a:latin typeface="Calibri" panose="020F0502020204030204" pitchFamily="34" charset="0"/>
                <a:cs typeface="Calibri" panose="020F0502020204030204" pitchFamily="34" charset="0"/>
              </a:rPr>
              <a:t>de l’eau. </a:t>
            </a:r>
            <a:r>
              <a:rPr lang="fr-CA" sz="1200" dirty="0" smtClean="0">
                <a:latin typeface="Calibri" panose="020F0502020204030204" pitchFamily="34" charset="0"/>
                <a:cs typeface="Calibri" panose="020F0502020204030204" pitchFamily="34" charset="0"/>
              </a:rPr>
              <a:t>À l’aide d’un cure-dent, déposer une goutte de savon à vaisselle à </a:t>
            </a:r>
            <a:r>
              <a:rPr lang="fr-CA" sz="1200" dirty="0">
                <a:latin typeface="Calibri" panose="020F0502020204030204" pitchFamily="34" charset="0"/>
                <a:cs typeface="Calibri" panose="020F0502020204030204" pitchFamily="34" charset="0"/>
              </a:rPr>
              <a:t>la surface de </a:t>
            </a:r>
            <a:r>
              <a:rPr lang="fr-CA" sz="1200" dirty="0" smtClean="0">
                <a:latin typeface="Calibri" panose="020F0502020204030204" pitchFamily="34" charset="0"/>
                <a:cs typeface="Calibri" panose="020F0502020204030204" pitchFamily="34" charset="0"/>
              </a:rPr>
              <a:t>l’eau (y aller doucement!). </a:t>
            </a:r>
            <a:r>
              <a:rPr lang="fr-CA" sz="1200" dirty="0" smtClean="0">
                <a:latin typeface="Calibri" panose="020F0502020204030204" pitchFamily="34" charset="0"/>
                <a:cs typeface="Calibri" panose="020F0502020204030204" pitchFamily="34" charset="0"/>
              </a:rPr>
              <a:t>La </a:t>
            </a:r>
            <a:r>
              <a:rPr lang="fr-CA" sz="1200" dirty="0">
                <a:latin typeface="Calibri" panose="020F0502020204030204" pitchFamily="34" charset="0"/>
                <a:cs typeface="Calibri" panose="020F0502020204030204" pitchFamily="34" charset="0"/>
              </a:rPr>
              <a:t>« peau » </a:t>
            </a:r>
            <a:r>
              <a:rPr lang="fr-CA" sz="1200" dirty="0" smtClean="0">
                <a:latin typeface="Calibri" panose="020F0502020204030204" pitchFamily="34" charset="0"/>
                <a:cs typeface="Calibri" panose="020F0502020204030204" pitchFamily="34" charset="0"/>
              </a:rPr>
              <a:t>va se « briser » (« fondre » ?) </a:t>
            </a:r>
            <a:r>
              <a:rPr lang="fr-CA" sz="1200" dirty="0">
                <a:latin typeface="Calibri" panose="020F0502020204030204" pitchFamily="34" charset="0"/>
                <a:cs typeface="Calibri" panose="020F0502020204030204" pitchFamily="34" charset="0"/>
              </a:rPr>
              <a:t>et le trombone </a:t>
            </a:r>
            <a:r>
              <a:rPr lang="fr-CA" sz="1200" dirty="0" smtClean="0">
                <a:latin typeface="Calibri" panose="020F0502020204030204" pitchFamily="34" charset="0"/>
                <a:cs typeface="Calibri" panose="020F0502020204030204" pitchFamily="34" charset="0"/>
              </a:rPr>
              <a:t>va couler. (Les </a:t>
            </a:r>
            <a:r>
              <a:rPr lang="fr-CA" sz="1200" dirty="0">
                <a:latin typeface="Calibri" panose="020F0502020204030204" pitchFamily="34" charset="0"/>
                <a:cs typeface="Calibri" panose="020F0502020204030204" pitchFamily="34" charset="0"/>
              </a:rPr>
              <a:t>molécules de savon se sont immiscées entre les molécules d’eau, brisant le lien </a:t>
            </a:r>
            <a:r>
              <a:rPr lang="fr-CA" sz="1200" dirty="0" smtClean="0">
                <a:latin typeface="Calibri" panose="020F0502020204030204" pitchFamily="34" charset="0"/>
                <a:cs typeface="Calibri" panose="020F0502020204030204" pitchFamily="34" charset="0"/>
              </a:rPr>
              <a:t>polaire qui </a:t>
            </a:r>
            <a:r>
              <a:rPr lang="fr-CA" sz="1200" dirty="0">
                <a:latin typeface="Calibri" panose="020F0502020204030204" pitchFamily="34" charset="0"/>
                <a:cs typeface="Calibri" panose="020F0502020204030204" pitchFamily="34" charset="0"/>
              </a:rPr>
              <a:t>les </a:t>
            </a:r>
            <a:r>
              <a:rPr lang="fr-CA" sz="1200" dirty="0" smtClean="0">
                <a:latin typeface="Calibri" panose="020F0502020204030204" pitchFamily="34" charset="0"/>
                <a:cs typeface="Calibri" panose="020F0502020204030204" pitchFamily="34" charset="0"/>
              </a:rPr>
              <a:t>unissait.)</a:t>
            </a:r>
            <a:endParaRPr lang="fr-CA" sz="1200" dirty="0">
              <a:latin typeface="Calibri" panose="020F0502020204030204" pitchFamily="34" charset="0"/>
              <a:cs typeface="Calibri" panose="020F0502020204030204"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val="4203733966"/>
              </p:ext>
            </p:extLst>
          </p:nvPr>
        </p:nvGraphicFramePr>
        <p:xfrm>
          <a:off x="68125" y="1398620"/>
          <a:ext cx="1674950" cy="335280"/>
        </p:xfrm>
        <a:graphic>
          <a:graphicData uri="http://schemas.openxmlformats.org/drawingml/2006/table">
            <a:tbl>
              <a:tblPr firstRow="1" bandRow="1">
                <a:tableStyleId>{69CF1AB2-1976-4502-BF36-3FF5EA218861}</a:tableStyleId>
              </a:tblPr>
              <a:tblGrid>
                <a:gridCol w="1674950">
                  <a:extLst>
                    <a:ext uri="{9D8B030D-6E8A-4147-A177-3AD203B41FA5}">
                      <a16:colId xmlns:a16="http://schemas.microsoft.com/office/drawing/2014/main" xmlns="" val="20000"/>
                    </a:ext>
                  </a:extLst>
                </a:gridCol>
              </a:tblGrid>
              <a:tr h="306356">
                <a:tc>
                  <a:txBody>
                    <a:bodyPr/>
                    <a:lstStyle/>
                    <a:p>
                      <a:endParaRPr lang="fr-FR" sz="200" dirty="0"/>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15 </a:t>
                      </a:r>
                      <a:r>
                        <a:rPr lang="fr-FR" sz="1400" b="0" dirty="0" smtClean="0">
                          <a:latin typeface="Calibri" panose="020F0502020204030204" pitchFamily="34" charset="0"/>
                          <a:cs typeface="Calibri" panose="020F0502020204030204" pitchFamily="34" charset="0"/>
                        </a:rPr>
                        <a:t>minutes</a:t>
                      </a:r>
                      <a:endParaRPr lang="fr-FR" sz="1400" b="0" i="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E1DEF2"/>
                    </a:solidFill>
                  </a:tcPr>
                </a:tc>
                <a:extLst>
                  <a:ext uri="{0D108BD9-81ED-4DB2-BD59-A6C34878D82A}">
                    <a16:rowId xmlns:a16="http://schemas.microsoft.com/office/drawing/2014/main" xmlns="" val="10000"/>
                  </a:ext>
                </a:extLst>
              </a:tr>
            </a:tbl>
          </a:graphicData>
        </a:graphic>
      </p:graphicFrame>
      <p:sp>
        <p:nvSpPr>
          <p:cNvPr id="10" name="Rectangle 9"/>
          <p:cNvSpPr/>
          <p:nvPr>
            <p:custDataLst>
              <p:tags r:id="rId3"/>
            </p:custDataLst>
          </p:nvPr>
        </p:nvSpPr>
        <p:spPr>
          <a:xfrm>
            <a:off x="68125" y="4356557"/>
            <a:ext cx="1674950" cy="2523768"/>
          </a:xfrm>
          <a:prstGeom prst="rect">
            <a:avLst/>
          </a:prstGeom>
          <a:solidFill>
            <a:srgbClr val="E1DEF2"/>
          </a:solidFill>
        </p:spPr>
        <p:txBody>
          <a:bodyPr wrap="square">
            <a:spAutoFit/>
          </a:bodyPr>
          <a:lstStyle/>
          <a:p>
            <a:pPr algn="ctr">
              <a:spcBef>
                <a:spcPts val="600"/>
              </a:spcBef>
            </a:pPr>
            <a:r>
              <a:rPr lang="en-US" sz="1400" b="1" dirty="0">
                <a:latin typeface="Calibri" panose="020F0502020204030204" pitchFamily="34" charset="0"/>
                <a:cs typeface="Calibri" panose="020F0502020204030204" pitchFamily="34" charset="0"/>
              </a:rPr>
              <a:t>Le </a:t>
            </a:r>
            <a:r>
              <a:rPr lang="en-US" sz="1400" b="1" dirty="0" err="1">
                <a:latin typeface="Calibri" panose="020F0502020204030204" pitchFamily="34" charset="0"/>
                <a:cs typeface="Calibri" panose="020F0502020204030204" pitchFamily="34" charset="0"/>
              </a:rPr>
              <a:t>truc</a:t>
            </a:r>
            <a:r>
              <a:rPr lang="en-US" sz="1400" b="1" dirty="0">
                <a:latin typeface="Calibri" panose="020F0502020204030204" pitchFamily="34" charset="0"/>
                <a:cs typeface="Calibri" panose="020F0502020204030204" pitchFamily="34" charset="0"/>
              </a:rPr>
              <a:t> du trombone !</a:t>
            </a:r>
          </a:p>
          <a:p>
            <a:pPr>
              <a:spcBef>
                <a:spcPts val="600"/>
              </a:spcBef>
            </a:pPr>
            <a:r>
              <a:rPr lang="fr-CA" sz="1200" dirty="0">
                <a:latin typeface="Calibri" panose="020F0502020204030204" pitchFamily="34" charset="0"/>
                <a:cs typeface="Calibri" panose="020F0502020204030204" pitchFamily="34" charset="0"/>
              </a:rPr>
              <a:t>Pour faire flotter un trombone, il faut le tenir entre deux doigts, parfaitement à l’</a:t>
            </a:r>
            <a:r>
              <a:rPr lang="fr-CA" sz="1200" dirty="0" err="1">
                <a:latin typeface="Calibri" panose="020F0502020204030204" pitchFamily="34" charset="0"/>
                <a:cs typeface="Calibri" panose="020F0502020204030204" pitchFamily="34" charset="0"/>
              </a:rPr>
              <a:t>hori-zontal</a:t>
            </a:r>
            <a:r>
              <a:rPr lang="fr-CA" sz="1200" dirty="0">
                <a:latin typeface="Calibri" panose="020F0502020204030204" pitchFamily="34" charset="0"/>
                <a:cs typeface="Calibri" panose="020F0502020204030204" pitchFamily="34" charset="0"/>
              </a:rPr>
              <a:t>, puis le déposer tout doucement à la surface de l’eau.</a:t>
            </a:r>
          </a:p>
          <a:p>
            <a:pPr algn="just">
              <a:spcBef>
                <a:spcPts val="600"/>
              </a:spcBef>
            </a:pPr>
            <a:r>
              <a:rPr lang="fr-FR" sz="1200" b="1" dirty="0">
                <a:solidFill>
                  <a:schemeClr val="accent5">
                    <a:lumMod val="50000"/>
                  </a:schemeClr>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https://</a:t>
            </a:r>
            <a:r>
              <a:rPr lang="fr-FR" sz="1200" b="1" dirty="0" smtClean="0">
                <a:solidFill>
                  <a:schemeClr val="accent5">
                    <a:lumMod val="50000"/>
                  </a:schemeClr>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www.youtube.com/watch?v=00cy1saaNRw</a:t>
            </a:r>
            <a:endParaRPr lang="fr-FR" sz="1200" dirty="0">
              <a:latin typeface="Calibri" pitchFamily="34" charset="0"/>
            </a:endParaRPr>
          </a:p>
        </p:txBody>
      </p:sp>
      <p:sp>
        <p:nvSpPr>
          <p:cNvPr id="2" name="Espace réservé du numéro de diapositive 1"/>
          <p:cNvSpPr>
            <a:spLocks noGrp="1"/>
          </p:cNvSpPr>
          <p:nvPr>
            <p:ph type="sldNum" sz="quarter" idx="12"/>
            <p:custDataLst>
              <p:tags r:id="rId4"/>
            </p:custDataLst>
          </p:nvPr>
        </p:nvSpPr>
        <p:spPr>
          <a:xfrm>
            <a:off x="5295900" y="8008203"/>
            <a:ext cx="1562100" cy="1135797"/>
          </a:xfrm>
        </p:spPr>
        <p:txBody>
          <a:bodyPr/>
          <a:lstStyle/>
          <a:p>
            <a:fld id="{027FB875-5C85-AB42-9DC5-178568A424B8}" type="slidenum">
              <a:rPr lang="en-US" smtClean="0"/>
              <a:pPr/>
              <a:t>11</a:t>
            </a:fld>
            <a:endParaRPr lang="en-US" dirty="0"/>
          </a:p>
        </p:txBody>
      </p:sp>
      <p:graphicFrame>
        <p:nvGraphicFramePr>
          <p:cNvPr id="23"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226560596"/>
              </p:ext>
            </p:extLst>
          </p:nvPr>
        </p:nvGraphicFramePr>
        <p:xfrm>
          <a:off x="68125" y="1823674"/>
          <a:ext cx="1674950" cy="2438400"/>
        </p:xfrm>
        <a:graphic>
          <a:graphicData uri="http://schemas.openxmlformats.org/drawingml/2006/table">
            <a:tbl>
              <a:tblPr firstRow="1" bandRow="1">
                <a:tableStyleId>{5C22544A-7EE6-4342-B048-85BDC9FD1C3A}</a:tableStyleId>
              </a:tblPr>
              <a:tblGrid>
                <a:gridCol w="230492">
                  <a:extLst>
                    <a:ext uri="{9D8B030D-6E8A-4147-A177-3AD203B41FA5}">
                      <a16:colId xmlns:a16="http://schemas.microsoft.com/office/drawing/2014/main" xmlns="" val="20000"/>
                    </a:ext>
                  </a:extLst>
                </a:gridCol>
                <a:gridCol w="1444458">
                  <a:extLst>
                    <a:ext uri="{9D8B030D-6E8A-4147-A177-3AD203B41FA5}">
                      <a16:colId xmlns:a16="http://schemas.microsoft.com/office/drawing/2014/main" xmlns="" val="20001"/>
                    </a:ext>
                  </a:extLst>
                </a:gridCol>
              </a:tblGrid>
              <a:tr h="304800">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solidFill>
                      <a:schemeClr val="accent5">
                        <a:lumMod val="75000"/>
                      </a:schemeClr>
                    </a:solidFill>
                  </a:tcPr>
                </a:tc>
                <a:tc hMerge="1">
                  <a:txBody>
                    <a:bodyPr/>
                    <a:lstStyle/>
                    <a:p>
                      <a:endParaRPr lang="fr-FR"/>
                    </a:p>
                  </a:txBody>
                  <a:tcPr/>
                </a:tc>
                <a:extLst>
                  <a:ext uri="{0D108BD9-81ED-4DB2-BD59-A6C34878D82A}">
                    <a16:rowId xmlns:a16="http://schemas.microsoft.com/office/drawing/2014/main" xmlns="" val="10000"/>
                  </a:ext>
                </a:extLst>
              </a:tr>
              <a:tr h="274320">
                <a:tc gridSpan="2">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200" b="1" dirty="0">
                          <a:latin typeface="Calibri" panose="020F0502020204030204" pitchFamily="34" charset="0"/>
                          <a:cs typeface="Calibri" panose="020F0502020204030204" pitchFamily="34" charset="0"/>
                        </a:rPr>
                        <a:t>Par équipe de 2</a:t>
                      </a:r>
                    </a:p>
                  </a:txBody>
                  <a:tcPr>
                    <a:solidFill>
                      <a:schemeClr val="accent5">
                        <a:lumMod val="40000"/>
                        <a:lumOff val="60000"/>
                      </a:schemeClr>
                    </a:solidFill>
                  </a:tcPr>
                </a:tc>
                <a:tc hMerge="1">
                  <a:txBody>
                    <a:bodyPr/>
                    <a:lstStyle/>
                    <a:p>
                      <a:endParaRPr lang="fr-CA"/>
                    </a:p>
                  </a:txBody>
                  <a:tcPr/>
                </a:tc>
                <a:extLst>
                  <a:ext uri="{0D108BD9-81ED-4DB2-BD59-A6C34878D82A}">
                    <a16:rowId xmlns:a16="http://schemas.microsoft.com/office/drawing/2014/main" xmlns="" val="10001"/>
                  </a:ext>
                </a:extLst>
              </a:tr>
              <a:tr h="274320">
                <a:tc>
                  <a:txBody>
                    <a:bodyPr/>
                    <a:lstStyle/>
                    <a:p>
                      <a:pPr algn="ctr">
                        <a:spcBef>
                          <a:spcPts val="600"/>
                        </a:spcBef>
                      </a:pPr>
                      <a:r>
                        <a:rPr lang="fr-FR" sz="1200" dirty="0">
                          <a:latin typeface="Calibri" pitchFamily="34" charset="0"/>
                        </a:rPr>
                        <a:t>1</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Verre plein d’eau</a:t>
                      </a:r>
                    </a:p>
                  </a:txBody>
                  <a:tcPr>
                    <a:solidFill>
                      <a:schemeClr val="accent5">
                        <a:lumMod val="20000"/>
                        <a:lumOff val="80000"/>
                      </a:schemeClr>
                    </a:solidFill>
                  </a:tcPr>
                </a:tc>
                <a:extLst>
                  <a:ext uri="{0D108BD9-81ED-4DB2-BD59-A6C34878D82A}">
                    <a16:rowId xmlns:a16="http://schemas.microsoft.com/office/drawing/2014/main" xmlns="" val="10002"/>
                  </a:ext>
                </a:extLst>
              </a:tr>
              <a:tr h="274320">
                <a:tc gridSpan="2">
                  <a:txBody>
                    <a:bodyPr/>
                    <a:lstStyle/>
                    <a:p>
                      <a:pPr algn="ctr">
                        <a:spcBef>
                          <a:spcPts val="600"/>
                        </a:spcBef>
                      </a:pPr>
                      <a:r>
                        <a:rPr lang="fr-FR" sz="1200" b="1" dirty="0">
                          <a:latin typeface="Calibri" panose="020F0502020204030204" pitchFamily="34" charset="0"/>
                          <a:cs typeface="Calibri" panose="020F0502020204030204" pitchFamily="34" charset="0"/>
                        </a:rPr>
                        <a:t>Pour l’</a:t>
                      </a:r>
                      <a:r>
                        <a:rPr lang="fr-FR" sz="1200" b="1" dirty="0" err="1">
                          <a:latin typeface="Calibri" panose="020F0502020204030204" pitchFamily="34" charset="0"/>
                          <a:cs typeface="Calibri" panose="020F0502020204030204" pitchFamily="34" charset="0"/>
                        </a:rPr>
                        <a:t>enseignant.e</a:t>
                      </a:r>
                      <a:endParaRPr lang="fr-FR" sz="1200" b="1" dirty="0">
                        <a:latin typeface="Calibri" panose="020F0502020204030204" pitchFamily="34" charset="0"/>
                        <a:cs typeface="Calibri" panose="020F0502020204030204" pitchFamily="34" charset="0"/>
                      </a:endParaRPr>
                    </a:p>
                  </a:txBody>
                  <a:tcPr>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endParaRPr>
                    </a:p>
                  </a:txBody>
                  <a:tcPr/>
                </a:tc>
                <a:extLst>
                  <a:ext uri="{0D108BD9-81ED-4DB2-BD59-A6C34878D82A}">
                    <a16:rowId xmlns:a16="http://schemas.microsoft.com/office/drawing/2014/main" xmlns="" val="10003"/>
                  </a:ext>
                </a:extLst>
              </a:tr>
              <a:tr h="274320">
                <a:tc>
                  <a:txBody>
                    <a:bodyPr/>
                    <a:lstStyle/>
                    <a:p>
                      <a:pPr algn="ctr">
                        <a:spcBef>
                          <a:spcPts val="600"/>
                        </a:spcBef>
                      </a:pPr>
                      <a:r>
                        <a:rPr lang="fr-FR" sz="1200" dirty="0">
                          <a:latin typeface="Calibri" pitchFamily="34" charset="0"/>
                        </a:rPr>
                        <a:t>1</a:t>
                      </a:r>
                    </a:p>
                    <a:p>
                      <a:pPr algn="ctr">
                        <a:spcBef>
                          <a:spcPts val="600"/>
                        </a:spcBef>
                      </a:pPr>
                      <a:endParaRPr lang="fr-FR" sz="1200" dirty="0">
                        <a:latin typeface="Calibri" pitchFamily="34" charset="0"/>
                      </a:endParaRPr>
                    </a:p>
                    <a:p>
                      <a:pPr algn="ctr">
                        <a:spcBef>
                          <a:spcPts val="600"/>
                        </a:spcBef>
                      </a:pPr>
                      <a:endParaRPr lang="fr-FR" sz="1200" dirty="0">
                        <a:latin typeface="Calibri" pitchFamily="34" charset="0"/>
                      </a:endParaRPr>
                    </a:p>
                    <a:p>
                      <a:pPr algn="ctr">
                        <a:spcBef>
                          <a:spcPts val="600"/>
                        </a:spcBef>
                      </a:pPr>
                      <a:r>
                        <a:rPr lang="fr-FR" sz="1200" dirty="0">
                          <a:latin typeface="Calibri" pitchFamily="34" charset="0"/>
                        </a:rPr>
                        <a:t>1</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Verre plein d’eau</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Trombones</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Savon à vaisselle</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Cure-dent</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b="1" dirty="0">
                          <a:solidFill>
                            <a:schemeClr val="accent5">
                              <a:lumMod val="50000"/>
                            </a:schemeClr>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xmlns="" val="tx"/>
                              </a:ext>
                            </a:extLst>
                          </a:hlinkClick>
                        </a:rPr>
                        <a:t>Fiche théorique 1</a:t>
                      </a:r>
                      <a:endParaRPr lang="fr-FR" sz="1200" b="1" dirty="0">
                        <a:solidFill>
                          <a:schemeClr val="accent5">
                            <a:lumMod val="50000"/>
                          </a:schemeClr>
                        </a:solidFill>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0004"/>
                  </a:ext>
                </a:extLst>
              </a:tr>
            </a:tbl>
          </a:graphicData>
        </a:graphic>
      </p:graphicFrame>
      <p:sp>
        <p:nvSpPr>
          <p:cNvPr id="15" name="Title 3"/>
          <p:cNvSpPr txBox="1">
            <a:spLocks/>
          </p:cNvSpPr>
          <p:nvPr>
            <p:custDataLst>
              <p:tags r:id="rId6"/>
            </p:custDataLst>
          </p:nvPr>
        </p:nvSpPr>
        <p:spPr>
          <a:xfrm>
            <a:off x="8592" y="60734"/>
            <a:ext cx="620170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Intégration des acquis</a:t>
            </a:r>
          </a:p>
          <a:p>
            <a:pPr algn="l"/>
            <a:r>
              <a:rPr lang="fr-CA" sz="2400" dirty="0">
                <a:latin typeface="Calibri" panose="020F0502020204030204" pitchFamily="34" charset="0"/>
                <a:cs typeface="Calibri" panose="020F0502020204030204" pitchFamily="34" charset="0"/>
              </a:rPr>
              <a:t>4. </a:t>
            </a:r>
            <a:r>
              <a:rPr lang="en-US" sz="2400" dirty="0">
                <a:latin typeface="Calibri" panose="020F0502020204030204" pitchFamily="34" charset="0"/>
                <a:cs typeface="Calibri" panose="020F0502020204030204" pitchFamily="34" charset="0"/>
              </a:rPr>
              <a:t>Le trombone </a:t>
            </a:r>
            <a:r>
              <a:rPr lang="fr-CA" sz="2400" dirty="0">
                <a:latin typeface="Calibri" panose="020F0502020204030204" pitchFamily="34" charset="0"/>
                <a:cs typeface="Calibri" panose="020F0502020204030204" pitchFamily="34" charset="0"/>
              </a:rPr>
              <a:t>et la tension superficielle</a:t>
            </a:r>
          </a:p>
        </p:txBody>
      </p:sp>
      <p:sp>
        <p:nvSpPr>
          <p:cNvPr id="13" name="Rectangle 12"/>
          <p:cNvSpPr/>
          <p:nvPr>
            <p:custDataLst>
              <p:tags r:id="rId7"/>
            </p:custDataLst>
          </p:nvPr>
        </p:nvSpPr>
        <p:spPr>
          <a:xfrm>
            <a:off x="68125" y="6982986"/>
            <a:ext cx="1674950" cy="1969770"/>
          </a:xfrm>
          <a:prstGeom prst="rect">
            <a:avLst/>
          </a:prstGeom>
          <a:solidFill>
            <a:schemeClr val="accent5">
              <a:lumMod val="40000"/>
              <a:lumOff val="60000"/>
            </a:schemeClr>
          </a:solidFill>
        </p:spPr>
        <p:txBody>
          <a:bodyPr wrap="square">
            <a:spAutoFit/>
          </a:bodyPr>
          <a:lstStyle/>
          <a:p>
            <a:pPr algn="ctr">
              <a:spcBef>
                <a:spcPts val="600"/>
              </a:spcBef>
            </a:pPr>
            <a:r>
              <a:rPr lang="en-US" sz="1400" b="1" dirty="0" err="1">
                <a:latin typeface="Calibri" panose="020F0502020204030204" pitchFamily="34" charset="0"/>
                <a:cs typeface="Calibri" panose="020F0502020204030204" pitchFamily="34" charset="0"/>
              </a:rPr>
              <a:t>Laisser</a:t>
            </a:r>
            <a:r>
              <a:rPr lang="en-US" sz="1400" b="1" dirty="0">
                <a:latin typeface="Calibri" panose="020F0502020204030204" pitchFamily="34" charset="0"/>
                <a:cs typeface="Calibri" panose="020F0502020204030204" pitchFamily="34" charset="0"/>
              </a:rPr>
              <a:t> les </a:t>
            </a:r>
            <a:r>
              <a:rPr lang="en-US" sz="1400" b="1" dirty="0" err="1">
                <a:latin typeface="Calibri" panose="020F0502020204030204" pitchFamily="34" charset="0"/>
                <a:cs typeface="Calibri" panose="020F0502020204030204" pitchFamily="34" charset="0"/>
              </a:rPr>
              <a:t>élèves</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s’amuser</a:t>
            </a:r>
            <a:r>
              <a:rPr lang="en-US" sz="1400" b="1" dirty="0">
                <a:latin typeface="Calibri" panose="020F0502020204030204" pitchFamily="34" charset="0"/>
                <a:cs typeface="Calibri" panose="020F0502020204030204" pitchFamily="34" charset="0"/>
              </a:rPr>
              <a:t> ?</a:t>
            </a:r>
          </a:p>
          <a:p>
            <a:pPr>
              <a:spcBef>
                <a:spcPts val="600"/>
              </a:spcBef>
            </a:pPr>
            <a:r>
              <a:rPr lang="fr-CA" sz="1200" dirty="0">
                <a:latin typeface="Calibri" panose="020F0502020204030204" pitchFamily="34" charset="0"/>
                <a:cs typeface="Calibri" panose="020F0502020204030204" pitchFamily="34" charset="0"/>
              </a:rPr>
              <a:t>Accessoirement, </a:t>
            </a:r>
            <a:r>
              <a:rPr lang="fr-CA" sz="1200" dirty="0" err="1">
                <a:latin typeface="Calibri" panose="020F0502020204030204" pitchFamily="34" charset="0"/>
                <a:cs typeface="Calibri" panose="020F0502020204030204" pitchFamily="34" charset="0"/>
              </a:rPr>
              <a:t>distri-buer</a:t>
            </a:r>
            <a:r>
              <a:rPr lang="fr-CA" sz="1200" dirty="0">
                <a:latin typeface="Calibri" panose="020F0502020204030204" pitchFamily="34" charset="0"/>
                <a:cs typeface="Calibri" panose="020F0502020204030204" pitchFamily="34" charset="0"/>
              </a:rPr>
              <a:t> des trombones aux élèves afin qu’ils essaient de reproduire l’expérience.</a:t>
            </a:r>
          </a:p>
          <a:p>
            <a:pPr>
              <a:spcBef>
                <a:spcPts val="600"/>
              </a:spcBef>
            </a:pPr>
            <a:r>
              <a:rPr lang="fr-FR" sz="1200" dirty="0">
                <a:latin typeface="Calibri" panose="020F0502020204030204" pitchFamily="34" charset="0"/>
                <a:cs typeface="Calibri" panose="020F0502020204030204" pitchFamily="34" charset="0"/>
              </a:rPr>
              <a:t>S’ils réussissent, ajouter le savon !</a:t>
            </a:r>
          </a:p>
        </p:txBody>
      </p:sp>
      <p:pic>
        <p:nvPicPr>
          <p:cNvPr id="11" name="Image 10">
            <a:extLst>
              <a:ext uri="{FF2B5EF4-FFF2-40B4-BE49-F238E27FC236}">
                <a16:creationId xmlns:a16="http://schemas.microsoft.com/office/drawing/2014/main" xmlns="" id="{B77AD5BA-AA0B-443C-BAD0-1FE2AD0CC47C}"/>
              </a:ext>
            </a:extLst>
          </p:cNvPr>
          <p:cNvPicPr>
            <a:picLocks noChangeAspect="1"/>
          </p:cNvPicPr>
          <p:nvPr/>
        </p:nvPicPr>
        <p:blipFill>
          <a:blip r:embed="rId11"/>
          <a:stretch>
            <a:fillRect/>
          </a:stretch>
        </p:blipFill>
        <p:spPr>
          <a:xfrm>
            <a:off x="4602480" y="-335281"/>
            <a:ext cx="2226321" cy="2226321"/>
          </a:xfrm>
          <a:prstGeom prst="rect">
            <a:avLst/>
          </a:prstGeom>
        </p:spPr>
      </p:pic>
    </p:spTree>
    <p:extLst>
      <p:ext uri="{BB962C8B-B14F-4D97-AF65-F5344CB8AC3E}">
        <p14:creationId xmlns:p14="http://schemas.microsoft.com/office/powerpoint/2010/main" xmlns="" val="401138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068335" y="1539240"/>
            <a:ext cx="4721330" cy="871396"/>
          </a:xfrm>
        </p:spPr>
        <p:txBody>
          <a:bodyPr/>
          <a:lstStyle/>
          <a:p>
            <a:r>
              <a:rPr lang="en-US" sz="3000" dirty="0">
                <a:latin typeface="Calibri" panose="020F0502020204030204" pitchFamily="34" charset="0"/>
                <a:cs typeface="Calibri" panose="020F0502020204030204" pitchFamily="34" charset="0"/>
              </a:rPr>
              <a:t>Fiches </a:t>
            </a:r>
            <a:r>
              <a:rPr lang="en-US" sz="3000" dirty="0" err="1">
                <a:latin typeface="Calibri" panose="020F0502020204030204" pitchFamily="34" charset="0"/>
                <a:cs typeface="Calibri" panose="020F0502020204030204" pitchFamily="34" charset="0"/>
              </a:rPr>
              <a:t>théoriques</a:t>
            </a:r>
            <a:endParaRPr lang="en-US" sz="3000" dirty="0">
              <a:latin typeface="Calibri" panose="020F0502020204030204" pitchFamily="34" charset="0"/>
              <a:cs typeface="Calibri" panose="020F0502020204030204" pitchFamily="34" charset="0"/>
            </a:endParaRPr>
          </a:p>
        </p:txBody>
      </p:sp>
      <p:sp>
        <p:nvSpPr>
          <p:cNvPr id="3" name="Espace réservé du numéro de diapositive 2"/>
          <p:cNvSpPr>
            <a:spLocks noGrp="1"/>
          </p:cNvSpPr>
          <p:nvPr>
            <p:ph type="sldNum" sz="quarter" idx="12"/>
            <p:custDataLst>
              <p:tags r:id="rId2"/>
            </p:custDataLst>
          </p:nvPr>
        </p:nvSpPr>
        <p:spPr>
          <a:xfrm>
            <a:off x="5557607" y="8008203"/>
            <a:ext cx="1310026" cy="1135797"/>
          </a:xfrm>
        </p:spPr>
        <p:txBody>
          <a:bodyPr/>
          <a:lstStyle/>
          <a:p>
            <a:fld id="{027FB875-5C85-AB42-9DC5-178568A424B8}" type="slidenum">
              <a:rPr lang="en-US" smtClean="0"/>
              <a:pPr/>
              <a:t>12</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1351850908"/>
              </p:ext>
            </p:extLst>
          </p:nvPr>
        </p:nvGraphicFramePr>
        <p:xfrm>
          <a:off x="471183" y="2804160"/>
          <a:ext cx="5915635" cy="889000"/>
        </p:xfrm>
        <a:graphic>
          <a:graphicData uri="http://schemas.openxmlformats.org/drawingml/2006/table">
            <a:tbl>
              <a:tblPr firstRow="1" bandRow="1">
                <a:tableStyleId>{5C22544A-7EE6-4342-B048-85BDC9FD1C3A}</a:tableStyleId>
              </a:tblPr>
              <a:tblGrid>
                <a:gridCol w="1252009">
                  <a:extLst>
                    <a:ext uri="{9D8B030D-6E8A-4147-A177-3AD203B41FA5}">
                      <a16:colId xmlns:a16="http://schemas.microsoft.com/office/drawing/2014/main" xmlns="" val="20000"/>
                    </a:ext>
                  </a:extLst>
                </a:gridCol>
                <a:gridCol w="3914797">
                  <a:extLst>
                    <a:ext uri="{9D8B030D-6E8A-4147-A177-3AD203B41FA5}">
                      <a16:colId xmlns:a16="http://schemas.microsoft.com/office/drawing/2014/main" xmlns="" val="20001"/>
                    </a:ext>
                  </a:extLst>
                </a:gridCol>
                <a:gridCol w="748829">
                  <a:extLst>
                    <a:ext uri="{9D8B030D-6E8A-4147-A177-3AD203B41FA5}">
                      <a16:colId xmlns:a16="http://schemas.microsoft.com/office/drawing/2014/main" xmlns="" val="20002"/>
                    </a:ext>
                  </a:extLst>
                </a:gridCol>
              </a:tblGrid>
              <a:tr h="370840">
                <a:tc>
                  <a:txBody>
                    <a:bodyPr/>
                    <a:lstStyle/>
                    <a:p>
                      <a:pPr algn="ctr"/>
                      <a:r>
                        <a:rPr lang="fr-FR" sz="1400" baseline="0" dirty="0">
                          <a:latin typeface="Calibri" panose="020F0502020204030204" pitchFamily="34" charset="0"/>
                          <a:cs typeface="Calibri" panose="020F0502020204030204" pitchFamily="34" charset="0"/>
                        </a:rPr>
                        <a:t>Numéro de</a:t>
                      </a:r>
                    </a:p>
                    <a:p>
                      <a:pPr algn="ctr"/>
                      <a:r>
                        <a:rPr lang="fr-FR" sz="1400" baseline="0" dirty="0">
                          <a:latin typeface="Calibri" panose="020F0502020204030204" pitchFamily="34" charset="0"/>
                          <a:cs typeface="Calibri" panose="020F0502020204030204" pitchFamily="34" charset="0"/>
                        </a:rPr>
                        <a:t>la fiche</a:t>
                      </a:r>
                      <a:endParaRPr lang="fr-FR" sz="1400" dirty="0">
                        <a:latin typeface="Calibri" panose="020F0502020204030204" pitchFamily="34" charset="0"/>
                        <a:cs typeface="Calibri" panose="020F0502020204030204" pitchFamily="34" charset="0"/>
                      </a:endParaRPr>
                    </a:p>
                  </a:txBody>
                  <a:tcPr anchor="ctr">
                    <a:solidFill>
                      <a:schemeClr val="accent5">
                        <a:lumMod val="75000"/>
                      </a:schemeClr>
                    </a:solidFill>
                  </a:tcPr>
                </a:tc>
                <a:tc>
                  <a:txBody>
                    <a:bodyPr/>
                    <a:lstStyle/>
                    <a:p>
                      <a:pPr algn="ctr"/>
                      <a:r>
                        <a:rPr lang="fr-FR" sz="1400" dirty="0">
                          <a:latin typeface="Calibri" panose="020F0502020204030204" pitchFamily="34" charset="0"/>
                          <a:cs typeface="Calibri" panose="020F0502020204030204" pitchFamily="34" charset="0"/>
                        </a:rPr>
                        <a:t>Nom</a:t>
                      </a:r>
                    </a:p>
                  </a:txBody>
                  <a:tcPr anchor="ctr">
                    <a:solidFill>
                      <a:schemeClr val="accent5">
                        <a:lumMod val="75000"/>
                      </a:schemeClr>
                    </a:solidFill>
                  </a:tcPr>
                </a:tc>
                <a:tc>
                  <a:txBody>
                    <a:bodyPr/>
                    <a:lstStyle/>
                    <a:p>
                      <a:pPr algn="ctr"/>
                      <a:r>
                        <a:rPr lang="fr-FR" sz="1400" dirty="0">
                          <a:latin typeface="Calibri" panose="020F0502020204030204" pitchFamily="34" charset="0"/>
                          <a:cs typeface="Calibri" panose="020F0502020204030204" pitchFamily="34" charset="0"/>
                        </a:rPr>
                        <a:t>Page</a:t>
                      </a:r>
                    </a:p>
                  </a:txBody>
                  <a:tcPr anchor="ctr">
                    <a:solidFill>
                      <a:schemeClr val="accent5">
                        <a:lumMod val="75000"/>
                      </a:schemeClr>
                    </a:solidFill>
                  </a:tcPr>
                </a:tc>
                <a:extLst>
                  <a:ext uri="{0D108BD9-81ED-4DB2-BD59-A6C34878D82A}">
                    <a16:rowId xmlns:a16="http://schemas.microsoft.com/office/drawing/2014/main" xmlns="" val="10000"/>
                  </a:ext>
                </a:extLst>
              </a:tr>
              <a:tr h="370840">
                <a:tc>
                  <a:txBody>
                    <a:bodyPr/>
                    <a:lstStyle/>
                    <a:p>
                      <a:pPr algn="ctr"/>
                      <a:r>
                        <a:rPr lang="fr-FR" sz="1200" dirty="0">
                          <a:latin typeface="Calibri" panose="020F0502020204030204" pitchFamily="34" charset="0"/>
                          <a:cs typeface="Calibri" panose="020F0502020204030204" pitchFamily="34" charset="0"/>
                        </a:rPr>
                        <a:t>1</a:t>
                      </a:r>
                    </a:p>
                  </a:txBody>
                  <a:tcPr anchor="ctr">
                    <a:solidFill>
                      <a:schemeClr val="accent5">
                        <a:lumMod val="40000"/>
                        <a:lumOff val="60000"/>
                      </a:schemeClr>
                    </a:solidFill>
                  </a:tcPr>
                </a:tc>
                <a:tc>
                  <a:txBody>
                    <a:bodyPr/>
                    <a:lstStyle/>
                    <a:p>
                      <a:r>
                        <a:rPr lang="fr-CA" sz="1200" dirty="0">
                          <a:latin typeface="Calibri" panose="020F0502020204030204" pitchFamily="34" charset="0"/>
                          <a:cs typeface="Calibri" panose="020F0502020204030204" pitchFamily="34" charset="0"/>
                        </a:rPr>
                        <a:t>La tension de surface</a:t>
                      </a:r>
                      <a:endParaRPr lang="fr-FR" sz="1200" dirty="0">
                        <a:latin typeface="Calibri" panose="020F0502020204030204" pitchFamily="34" charset="0"/>
                        <a:cs typeface="Calibri" panose="020F0502020204030204" pitchFamily="34" charset="0"/>
                      </a:endParaRPr>
                    </a:p>
                  </a:txBody>
                  <a:tcPr anchor="ctr">
                    <a:solidFill>
                      <a:schemeClr val="accent5">
                        <a:lumMod val="40000"/>
                        <a:lumOff val="60000"/>
                      </a:schemeClr>
                    </a:solidFill>
                  </a:tcPr>
                </a:tc>
                <a:tc>
                  <a:txBody>
                    <a:bodyPr/>
                    <a:lstStyle/>
                    <a:p>
                      <a:pPr algn="ctr"/>
                      <a:r>
                        <a:rPr lang="fr-CA" sz="1200" dirty="0">
                          <a:latin typeface="Calibri" panose="020F0502020204030204" pitchFamily="34" charset="0"/>
                          <a:cs typeface="Calibri" panose="020F0502020204030204" pitchFamily="34" charset="0"/>
                        </a:rPr>
                        <a:t>13</a:t>
                      </a:r>
                      <a:endParaRPr lang="fr-FR" sz="1200" dirty="0">
                        <a:latin typeface="Calibri" panose="020F0502020204030204" pitchFamily="34" charset="0"/>
                        <a:cs typeface="Calibri" panose="020F0502020204030204" pitchFamily="34" charset="0"/>
                      </a:endParaRPr>
                    </a:p>
                  </a:txBody>
                  <a:tcPr anchor="ctr">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62620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2577C09-ACF6-4FE5-A36B-29092B1F4F77}"/>
              </a:ext>
            </a:extLst>
          </p:cNvPr>
          <p:cNvPicPr>
            <a:picLocks noChangeAspect="1"/>
          </p:cNvPicPr>
          <p:nvPr>
            <p:custDataLst>
              <p:tags r:id="rId1"/>
            </p:custDataLst>
          </p:nvPr>
        </p:nvPicPr>
        <p:blipFill>
          <a:blip r:embed="rId9"/>
          <a:stretch>
            <a:fillRect/>
          </a:stretch>
        </p:blipFill>
        <p:spPr>
          <a:xfrm>
            <a:off x="376405" y="972134"/>
            <a:ext cx="4214380" cy="575532"/>
          </a:xfrm>
          <a:prstGeom prst="rect">
            <a:avLst/>
          </a:prstGeom>
        </p:spPr>
      </p:pic>
      <p:sp>
        <p:nvSpPr>
          <p:cNvPr id="46" name="ZoneTexte 45"/>
          <p:cNvSpPr txBox="1"/>
          <p:nvPr>
            <p:custDataLst>
              <p:tags r:id="rId2"/>
            </p:custDataLst>
          </p:nvPr>
        </p:nvSpPr>
        <p:spPr>
          <a:xfrm>
            <a:off x="99485" y="1628106"/>
            <a:ext cx="2697055" cy="7448193"/>
          </a:xfrm>
          <a:prstGeom prst="rect">
            <a:avLst/>
          </a:prstGeom>
          <a:noFill/>
        </p:spPr>
        <p:txBody>
          <a:bodyPr wrap="square" rtlCol="0">
            <a:spAutoFit/>
          </a:bodyPr>
          <a:lstStyle/>
          <a:p>
            <a:pPr>
              <a:spcBef>
                <a:spcPts val="600"/>
              </a:spcBef>
            </a:pPr>
            <a:r>
              <a:rPr lang="en-US" sz="1400" b="1" dirty="0" err="1">
                <a:latin typeface="Calibri" panose="020F0502020204030204" pitchFamily="34" charset="0"/>
                <a:cs typeface="Calibri" panose="020F0502020204030204" pitchFamily="34" charset="0"/>
              </a:rPr>
              <a:t>Qu’est-ce</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que</a:t>
            </a:r>
            <a:r>
              <a:rPr lang="en-US" sz="1400" b="1" dirty="0">
                <a:latin typeface="Calibri" panose="020F0502020204030204" pitchFamily="34" charset="0"/>
                <a:cs typeface="Calibri" panose="020F0502020204030204" pitchFamily="34" charset="0"/>
              </a:rPr>
              <a:t> la tension de surface ?</a:t>
            </a:r>
          </a:p>
          <a:p>
            <a:pPr>
              <a:spcBef>
                <a:spcPts val="600"/>
              </a:spcBef>
            </a:pPr>
            <a:r>
              <a:rPr lang="fr-CA" sz="1200" dirty="0">
                <a:latin typeface="Calibri" panose="020F0502020204030204" pitchFamily="34" charset="0"/>
                <a:cs typeface="Calibri" panose="020F0502020204030204" pitchFamily="34" charset="0"/>
              </a:rPr>
              <a:t>La tension de surface (ou tension superficielle) est un </a:t>
            </a:r>
            <a:r>
              <a:rPr lang="fr-CA" sz="1200" dirty="0" err="1" smtClean="0">
                <a:latin typeface="Calibri" panose="020F0502020204030204" pitchFamily="34" charset="0"/>
                <a:cs typeface="Calibri" panose="020F0502020204030204" pitchFamily="34" charset="0"/>
              </a:rPr>
              <a:t>phéno-mène</a:t>
            </a:r>
            <a:r>
              <a:rPr lang="fr-CA" sz="1200" dirty="0">
                <a:latin typeface="Calibri" panose="020F0502020204030204" pitchFamily="34" charset="0"/>
                <a:cs typeface="Calibri" panose="020F0502020204030204" pitchFamily="34" charset="0"/>
              </a:rPr>
              <a:t> physico-chimique lié aux interactions moléculaires entre deux fluides (gaz et/ou liquide). Ce phénomène agit à </a:t>
            </a:r>
            <a:r>
              <a:rPr lang="fr-CA" sz="1200" i="1" dirty="0">
                <a:latin typeface="Calibri" panose="020F0502020204030204" pitchFamily="34" charset="0"/>
                <a:cs typeface="Calibri" panose="020F0502020204030204" pitchFamily="34" charset="0"/>
              </a:rPr>
              <a:t>l'interface</a:t>
            </a:r>
            <a:r>
              <a:rPr lang="fr-CA" sz="1200" dirty="0">
                <a:latin typeface="Calibri" panose="020F0502020204030204" pitchFamily="34" charset="0"/>
                <a:cs typeface="Calibri" panose="020F0502020204030204" pitchFamily="34" charset="0"/>
              </a:rPr>
              <a:t> entre les deux fluides (dans notre cas, il s’agit de l’eau et de l’air). C’est pour cette raison qu’on peut aussi parler de « tension de surface ».</a:t>
            </a:r>
          </a:p>
          <a:p>
            <a:pPr>
              <a:spcBef>
                <a:spcPts val="600"/>
              </a:spcBef>
            </a:pPr>
            <a:r>
              <a:rPr lang="fr-CA" sz="1200" dirty="0">
                <a:latin typeface="Calibri" panose="020F0502020204030204" pitchFamily="34" charset="0"/>
                <a:cs typeface="Calibri" panose="020F0502020204030204" pitchFamily="34" charset="0"/>
              </a:rPr>
              <a:t>En un mot, les molécules d’eau se comportent comme des petits aimants, et elles sont davantage attirées par elles-mêmes que par les molécules d’air. À la surface de l’eau, les molécules se serrent les unes contre les autres, créant une sorte de « peau ». </a:t>
            </a:r>
          </a:p>
          <a:p>
            <a:pPr>
              <a:spcBef>
                <a:spcPts val="600"/>
              </a:spcBef>
            </a:pPr>
            <a:r>
              <a:rPr lang="fr-FR" sz="1200" dirty="0">
                <a:latin typeface="Calibri" panose="020F0502020204030204" pitchFamily="34" charset="0"/>
                <a:cs typeface="Calibri" panose="020F0502020204030204" pitchFamily="34" charset="0"/>
              </a:rPr>
              <a:t>C’est à cause de la </a:t>
            </a:r>
            <a:r>
              <a:rPr lang="fr-CA" sz="1200" dirty="0">
                <a:latin typeface="Calibri" panose="020F0502020204030204" pitchFamily="34" charset="0"/>
                <a:cs typeface="Calibri" panose="020F0502020204030204" pitchFamily="34" charset="0"/>
              </a:rPr>
              <a:t>tension de surface </a:t>
            </a:r>
            <a:r>
              <a:rPr lang="fr-FR" sz="1200" dirty="0">
                <a:latin typeface="Calibri" panose="020F0502020204030204" pitchFamily="34" charset="0"/>
                <a:cs typeface="Calibri" panose="020F0502020204030204" pitchFamily="34" charset="0"/>
              </a:rPr>
              <a:t>de l’eau qu’elle prend une forme bombée juste avant de déborder d’un contenant. Parce que l’eau est davantage attirée par elle-même que par l’air, la « peau » ainsi formée est assez résistante pour retenir une certaine masse (la masse de l’eau bombée, ou encore celle d’une goutte), de la même manière que la surface de l’eau est capable de retenir une petite masse comme une pièce en aluminium, un trombone, du poivre, ou encore un insecte comme les gerris (« patineuses »).</a:t>
            </a:r>
          </a:p>
          <a:p>
            <a:pPr>
              <a:spcBef>
                <a:spcPts val="600"/>
              </a:spcBef>
            </a:pPr>
            <a:endParaRPr lang="fr-CA" sz="1200" dirty="0">
              <a:latin typeface="Calibri" panose="020F0502020204030204" pitchFamily="34" charset="0"/>
              <a:cs typeface="Calibri" panose="020F0502020204030204" pitchFamily="34" charset="0"/>
            </a:endParaRPr>
          </a:p>
          <a:p>
            <a:pPr>
              <a:spcBef>
                <a:spcPts val="600"/>
              </a:spcBef>
            </a:pPr>
            <a:r>
              <a:rPr lang="fr-CA" sz="1200" dirty="0">
                <a:latin typeface="Calibri" panose="020F0502020204030204" pitchFamily="34" charset="0"/>
                <a:cs typeface="Calibri" panose="020F0502020204030204" pitchFamily="34" charset="0"/>
              </a:rPr>
              <a:t>Prises de vue de gerris :</a:t>
            </a:r>
          </a:p>
          <a:p>
            <a:pPr>
              <a:spcBef>
                <a:spcPts val="600"/>
              </a:spcBef>
            </a:pPr>
            <a:r>
              <a:rPr lang="fr-FR" sz="1200" dirty="0">
                <a:solidFill>
                  <a:schemeClr val="accent5">
                    <a:lumMod val="50000"/>
                  </a:schemeClr>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https://</a:t>
            </a:r>
            <a:r>
              <a:rPr lang="fr-FR" sz="1200" dirty="0" smtClean="0">
                <a:solidFill>
                  <a:schemeClr val="accent5">
                    <a:lumMod val="50000"/>
                  </a:schemeClr>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www.youtube.com/watch?v=96VcP71zzQA</a:t>
            </a:r>
            <a:endParaRPr lang="fr-CA" sz="1200" dirty="0">
              <a:latin typeface="Times" pitchFamily="18" charset="0"/>
              <a:cs typeface="Times" pitchFamily="18" charset="0"/>
            </a:endParaRPr>
          </a:p>
        </p:txBody>
      </p:sp>
      <p:sp>
        <p:nvSpPr>
          <p:cNvPr id="3" name="Espace réservé du numéro de diapositive 2"/>
          <p:cNvSpPr>
            <a:spLocks noGrp="1"/>
          </p:cNvSpPr>
          <p:nvPr>
            <p:ph type="sldNum" sz="quarter" idx="12"/>
            <p:custDataLst>
              <p:tags r:id="rId3"/>
            </p:custDataLst>
          </p:nvPr>
        </p:nvSpPr>
        <p:spPr>
          <a:xfrm>
            <a:off x="5540625" y="8015646"/>
            <a:ext cx="1310026" cy="1135797"/>
          </a:xfrm>
        </p:spPr>
        <p:txBody>
          <a:bodyPr/>
          <a:lstStyle/>
          <a:p>
            <a:fld id="{027FB875-5C85-AB42-9DC5-178568A424B8}" type="slidenum">
              <a:rPr lang="fr-CA" smtClean="0">
                <a:gradFill>
                  <a:gsLst>
                    <a:gs pos="0">
                      <a:prstClr val="black">
                        <a:alpha val="10000"/>
                      </a:prstClr>
                    </a:gs>
                    <a:gs pos="100000">
                      <a:prstClr val="black">
                        <a:alpha val="10000"/>
                      </a:prstClr>
                    </a:gs>
                  </a:gsLst>
                  <a:lin ang="5400000" scaled="0"/>
                </a:gradFill>
              </a:rPr>
              <a:pPr/>
              <a:t>13</a:t>
            </a:fld>
            <a:endParaRPr lang="fr-CA" dirty="0">
              <a:gradFill>
                <a:gsLst>
                  <a:gs pos="0">
                    <a:prstClr val="black">
                      <a:alpha val="10000"/>
                    </a:prstClr>
                  </a:gs>
                  <a:gs pos="100000">
                    <a:prstClr val="black">
                      <a:alpha val="10000"/>
                    </a:prstClr>
                  </a:gs>
                </a:gsLst>
                <a:lin ang="5400000" scaled="0"/>
              </a:gradFill>
            </a:endParaRPr>
          </a:p>
        </p:txBody>
      </p:sp>
      <p:sp>
        <p:nvSpPr>
          <p:cNvPr id="32" name="Title 3"/>
          <p:cNvSpPr txBox="1">
            <a:spLocks/>
          </p:cNvSpPr>
          <p:nvPr>
            <p:custDataLst>
              <p:tags r:id="rId4"/>
            </p:custDataLst>
          </p:nvPr>
        </p:nvSpPr>
        <p:spPr>
          <a:xfrm>
            <a:off x="0" y="12007"/>
            <a:ext cx="496719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théorique 1</a:t>
            </a:r>
          </a:p>
          <a:p>
            <a:pPr algn="l"/>
            <a:r>
              <a:rPr lang="fr-CA" sz="2400" dirty="0">
                <a:latin typeface="Calibri" panose="020F0502020204030204" pitchFamily="34" charset="0"/>
                <a:cs typeface="Calibri" panose="020F0502020204030204" pitchFamily="34" charset="0"/>
              </a:rPr>
              <a:t>La tension de surface</a:t>
            </a:r>
          </a:p>
        </p:txBody>
      </p:sp>
      <p:pic>
        <p:nvPicPr>
          <p:cNvPr id="2" name="Image 1"/>
          <p:cNvPicPr>
            <a:picLocks noChangeAspect="1"/>
          </p:cNvPicPr>
          <p:nvPr>
            <p:custDataLst>
              <p:tags r:id="rId5"/>
            </p:custDataLst>
          </p:nvPr>
        </p:nvPicPr>
        <p:blipFill>
          <a:blip r:embed="rId11">
            <a:extLst>
              <a:ext uri="{28A0092B-C50C-407E-A947-70E740481C1C}">
                <a14:useLocalDpi xmlns:a14="http://schemas.microsoft.com/office/drawing/2010/main" xmlns="" val="0"/>
              </a:ext>
            </a:extLst>
          </a:blip>
          <a:stretch>
            <a:fillRect/>
          </a:stretch>
        </p:blipFill>
        <p:spPr>
          <a:xfrm>
            <a:off x="3042291" y="1614681"/>
            <a:ext cx="3580229" cy="2750267"/>
          </a:xfrm>
          <a:prstGeom prst="rect">
            <a:avLst/>
          </a:prstGeom>
        </p:spPr>
      </p:pic>
      <p:pic>
        <p:nvPicPr>
          <p:cNvPr id="4" name="Image 3"/>
          <p:cNvPicPr>
            <a:picLocks noChangeAspect="1"/>
          </p:cNvPicPr>
          <p:nvPr>
            <p:custDataLst>
              <p:tags r:id="rId6"/>
            </p:custDataLst>
          </p:nvPr>
        </p:nvPicPr>
        <p:blipFill>
          <a:blip r:embed="rId12">
            <a:extLst>
              <a:ext uri="{28A0092B-C50C-407E-A947-70E740481C1C}">
                <a14:useLocalDpi xmlns:a14="http://schemas.microsoft.com/office/drawing/2010/main" xmlns="" val="0"/>
              </a:ext>
            </a:extLst>
          </a:blip>
          <a:stretch>
            <a:fillRect/>
          </a:stretch>
        </p:blipFill>
        <p:spPr>
          <a:xfrm>
            <a:off x="4278137" y="3598811"/>
            <a:ext cx="2451063" cy="3186383"/>
          </a:xfrm>
          <a:prstGeom prst="rect">
            <a:avLst/>
          </a:prstGeom>
        </p:spPr>
      </p:pic>
      <p:pic>
        <p:nvPicPr>
          <p:cNvPr id="8" name="Image 7"/>
          <p:cNvPicPr>
            <a:picLocks noChangeAspect="1"/>
          </p:cNvPicPr>
          <p:nvPr>
            <p:custDataLst>
              <p:tags r:id="rId7"/>
            </p:custDataLst>
          </p:nvPr>
        </p:nvPicPr>
        <p:blipFill>
          <a:blip r:embed="rId13">
            <a:extLst>
              <a:ext uri="{28A0092B-C50C-407E-A947-70E740481C1C}">
                <a14:useLocalDpi xmlns:a14="http://schemas.microsoft.com/office/drawing/2010/main" xmlns="" val="0"/>
              </a:ext>
            </a:extLst>
          </a:blip>
          <a:stretch>
            <a:fillRect/>
          </a:stretch>
        </p:blipFill>
        <p:spPr>
          <a:xfrm>
            <a:off x="3183255" y="5770409"/>
            <a:ext cx="2326746" cy="3106891"/>
          </a:xfrm>
          <a:prstGeom prst="rect">
            <a:avLst/>
          </a:prstGeom>
        </p:spPr>
      </p:pic>
    </p:spTree>
    <p:extLst>
      <p:ext uri="{BB962C8B-B14F-4D97-AF65-F5344CB8AC3E}">
        <p14:creationId xmlns:p14="http://schemas.microsoft.com/office/powerpoint/2010/main" xmlns="" val="2829147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448947"/>
            <a:ext cx="4274057" cy="871396"/>
          </a:xfrm>
        </p:spPr>
        <p:txBody>
          <a:bodyPr/>
          <a:lstStyle/>
          <a:p>
            <a:r>
              <a:rPr lang="en-US" sz="3000" dirty="0" err="1">
                <a:latin typeface="Calibri" panose="020F0502020204030204" pitchFamily="34" charset="0"/>
                <a:cs typeface="Calibri" panose="020F0502020204030204" pitchFamily="34" charset="0"/>
              </a:rPr>
              <a:t>Évaluation</a:t>
            </a:r>
            <a:endParaRPr lang="en-US" sz="3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496064" y="8006313"/>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14</a:t>
            </a:fld>
            <a:endParaRPr lang="en-US" dirty="0">
              <a:gradFill>
                <a:gsLst>
                  <a:gs pos="0">
                    <a:prstClr val="black">
                      <a:alpha val="10000"/>
                    </a:prstClr>
                  </a:gs>
                  <a:gs pos="100000">
                    <a:prstClr val="black">
                      <a:alpha val="10000"/>
                    </a:prstClr>
                  </a:gs>
                </a:gsLst>
                <a:lin ang="5400000" scaled="0"/>
              </a:gradFill>
            </a:endParaRPr>
          </a:p>
        </p:txBody>
      </p:sp>
      <p:graphicFrame>
        <p:nvGraphicFramePr>
          <p:cNvPr id="8" name="Tableau 7"/>
          <p:cNvGraphicFramePr>
            <a:graphicFrameLocks noGrp="1"/>
          </p:cNvGraphicFramePr>
          <p:nvPr>
            <p:custDataLst>
              <p:tags r:id="rId3"/>
            </p:custDataLst>
            <p:extLst>
              <p:ext uri="{D42A27DB-BD31-4B8C-83A1-F6EECF244321}">
                <p14:modId xmlns:p14="http://schemas.microsoft.com/office/powerpoint/2010/main" xmlns="" val="3912148514"/>
              </p:ext>
            </p:extLst>
          </p:nvPr>
        </p:nvGraphicFramePr>
        <p:xfrm>
          <a:off x="1195461" y="2758440"/>
          <a:ext cx="4467078" cy="1127760"/>
        </p:xfrm>
        <a:graphic>
          <a:graphicData uri="http://schemas.openxmlformats.org/drawingml/2006/table">
            <a:tbl>
              <a:tblPr firstRow="1" bandRow="1">
                <a:tableStyleId>{21E4AEA4-8DFA-4A89-87EB-49C32662AFE0}</a:tableStyleId>
              </a:tblPr>
              <a:tblGrid>
                <a:gridCol w="3749813">
                  <a:extLst>
                    <a:ext uri="{9D8B030D-6E8A-4147-A177-3AD203B41FA5}">
                      <a16:colId xmlns:a16="http://schemas.microsoft.com/office/drawing/2014/main" xmlns="" val="20001"/>
                    </a:ext>
                  </a:extLst>
                </a:gridCol>
                <a:gridCol w="717265">
                  <a:extLst>
                    <a:ext uri="{9D8B030D-6E8A-4147-A177-3AD203B41FA5}">
                      <a16:colId xmlns:a16="http://schemas.microsoft.com/office/drawing/2014/main" xmlns="" val="20002"/>
                    </a:ext>
                  </a:extLst>
                </a:gridCol>
              </a:tblGrid>
              <a:tr h="264263">
                <a:tc>
                  <a:txBody>
                    <a:bodyPr/>
                    <a:lstStyle/>
                    <a:p>
                      <a:pPr algn="ctr"/>
                      <a:r>
                        <a:rPr lang="fr-FR" sz="1400" dirty="0">
                          <a:latin typeface="Calibri" pitchFamily="34" charset="0"/>
                          <a:cs typeface="Calibri" pitchFamily="34" charset="0"/>
                        </a:rPr>
                        <a:t>Nom</a:t>
                      </a:r>
                    </a:p>
                  </a:txBody>
                  <a:tcPr anchor="ctr"/>
                </a:tc>
                <a:tc>
                  <a:txBody>
                    <a:bodyPr/>
                    <a:lstStyle/>
                    <a:p>
                      <a:pPr algn="ctr"/>
                      <a:r>
                        <a:rPr lang="fr-FR" sz="1400" dirty="0">
                          <a:latin typeface="Calibri" pitchFamily="34" charset="0"/>
                          <a:cs typeface="Calibri" pitchFamily="34" charset="0"/>
                        </a:rPr>
                        <a:t>Page</a:t>
                      </a:r>
                    </a:p>
                  </a:txBody>
                  <a:tcPr anchor="ctr"/>
                </a:tc>
                <a:extLst>
                  <a:ext uri="{0D108BD9-81ED-4DB2-BD59-A6C34878D82A}">
                    <a16:rowId xmlns:a16="http://schemas.microsoft.com/office/drawing/2014/main" xmlns="" val="10000"/>
                  </a:ext>
                </a:extLst>
              </a:tr>
              <a:tr h="178622">
                <a:tc>
                  <a:txBody>
                    <a:bodyPr/>
                    <a:lstStyle/>
                    <a:p>
                      <a:r>
                        <a:rPr lang="fr-FR" sz="1200" dirty="0">
                          <a:latin typeface="Calibri" pitchFamily="34" charset="0"/>
                          <a:cs typeface="Calibri" pitchFamily="34" charset="0"/>
                        </a:rPr>
                        <a:t>Grille</a:t>
                      </a:r>
                      <a:r>
                        <a:rPr lang="fr-FR" sz="1200" baseline="0" dirty="0">
                          <a:latin typeface="Calibri" pitchFamily="34" charset="0"/>
                          <a:cs typeface="Calibri" pitchFamily="34" charset="0"/>
                        </a:rPr>
                        <a:t> d’évaluation des manifestations observables</a:t>
                      </a:r>
                      <a:endParaRPr lang="fr-FR" sz="1200" dirty="0">
                        <a:latin typeface="Calibri" pitchFamily="34" charset="0"/>
                        <a:cs typeface="Calibri" pitchFamily="34" charset="0"/>
                      </a:endParaRPr>
                    </a:p>
                  </a:txBody>
                  <a:tcPr anchor="ctr"/>
                </a:tc>
                <a:tc>
                  <a:txBody>
                    <a:bodyPr/>
                    <a:lstStyle/>
                    <a:p>
                      <a:pPr algn="ctr"/>
                      <a:r>
                        <a:rPr lang="fr-FR" sz="1200" dirty="0">
                          <a:latin typeface="Calibri" pitchFamily="34" charset="0"/>
                          <a:cs typeface="Calibri" pitchFamily="34" charset="0"/>
                        </a:rPr>
                        <a:t>16</a:t>
                      </a:r>
                    </a:p>
                  </a:txBody>
                  <a:tcPr anchor="ctr"/>
                </a:tc>
                <a:extLst>
                  <a:ext uri="{0D108BD9-81ED-4DB2-BD59-A6C34878D82A}">
                    <a16:rowId xmlns:a16="http://schemas.microsoft.com/office/drawing/2014/main" xmlns="" val="10001"/>
                  </a:ext>
                </a:extLst>
              </a:tr>
              <a:tr h="178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Grille</a:t>
                      </a:r>
                      <a:r>
                        <a:rPr lang="fr-FR" sz="1200" baseline="0" dirty="0">
                          <a:latin typeface="Calibri" pitchFamily="34" charset="0"/>
                          <a:cs typeface="Calibri" pitchFamily="34" charset="0"/>
                        </a:rPr>
                        <a:t> d’évaluation 1</a:t>
                      </a:r>
                      <a:endParaRPr lang="fr-FR" sz="1200" dirty="0">
                        <a:latin typeface="Calibri" pitchFamily="34" charset="0"/>
                        <a:cs typeface="Calibri" pitchFamily="34" charset="0"/>
                      </a:endParaRPr>
                    </a:p>
                  </a:txBody>
                  <a:tcPr anchor="ctr"/>
                </a:tc>
                <a:tc>
                  <a:txBody>
                    <a:bodyPr/>
                    <a:lstStyle/>
                    <a:p>
                      <a:pPr algn="ctr"/>
                      <a:r>
                        <a:rPr lang="fr-FR" sz="1200" dirty="0">
                          <a:latin typeface="Calibri" pitchFamily="34" charset="0"/>
                          <a:cs typeface="Calibri" pitchFamily="34" charset="0"/>
                        </a:rPr>
                        <a:t>17</a:t>
                      </a:r>
                    </a:p>
                  </a:txBody>
                  <a:tcPr anchor="ctr"/>
                </a:tc>
                <a:extLst>
                  <a:ext uri="{0D108BD9-81ED-4DB2-BD59-A6C34878D82A}">
                    <a16:rowId xmlns:a16="http://schemas.microsoft.com/office/drawing/2014/main" xmlns="" val="10002"/>
                  </a:ext>
                </a:extLst>
              </a:tr>
              <a:tr h="178622">
                <a:tc>
                  <a:txBody>
                    <a:bodyPr/>
                    <a:lstStyle/>
                    <a:p>
                      <a:r>
                        <a:rPr lang="fr-FR" sz="1200" dirty="0">
                          <a:latin typeface="Calibri" pitchFamily="34" charset="0"/>
                          <a:cs typeface="Calibri" pitchFamily="34" charset="0"/>
                        </a:rPr>
                        <a:t>Grille synthèse d’évaluation de l’activité</a:t>
                      </a:r>
                    </a:p>
                  </a:txBody>
                  <a:tcPr anchor="ctr"/>
                </a:tc>
                <a:tc>
                  <a:txBody>
                    <a:bodyPr/>
                    <a:lstStyle/>
                    <a:p>
                      <a:pPr algn="ctr"/>
                      <a:r>
                        <a:rPr lang="fr-FR" sz="1200" dirty="0">
                          <a:latin typeface="Calibri" pitchFamily="34" charset="0"/>
                          <a:cs typeface="Calibri" pitchFamily="34" charset="0"/>
                        </a:rPr>
                        <a:t>18</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534337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4111" y="129378"/>
            <a:ext cx="4768558" cy="599253"/>
          </a:xfrm>
        </p:spPr>
        <p:txBody>
          <a:bodyPr/>
          <a:lstStyle/>
          <a:p>
            <a:pPr algn="l"/>
            <a:r>
              <a:rPr lang="fr-CA" sz="3000" dirty="0" smtClean="0">
                <a:latin typeface="Calibri" panose="020F0502020204030204" pitchFamily="34" charset="0"/>
                <a:cs typeface="Calibri" panose="020F0502020204030204" pitchFamily="34" charset="0"/>
              </a:rPr>
              <a:t>Manifestations observables</a:t>
            </a:r>
            <a:endParaRPr lang="en-US" sz="3000" i="1" dirty="0">
              <a:latin typeface="Calibri" panose="020F0502020204030204" pitchFamily="34" charset="0"/>
              <a:cs typeface="Calibri" panose="020F0502020204030204" pitchFamily="34" charset="0"/>
            </a:endParaRPr>
          </a:p>
        </p:txBody>
      </p:sp>
      <p:graphicFrame>
        <p:nvGraphicFramePr>
          <p:cNvPr id="3" name="Tableau 2"/>
          <p:cNvGraphicFramePr>
            <a:graphicFrameLocks noGrp="1"/>
          </p:cNvGraphicFramePr>
          <p:nvPr>
            <p:custDataLst>
              <p:tags r:id="rId2"/>
            </p:custDataLst>
            <p:extLst>
              <p:ext uri="{D42A27DB-BD31-4B8C-83A1-F6EECF244321}">
                <p14:modId xmlns:p14="http://schemas.microsoft.com/office/powerpoint/2010/main" xmlns="" val="3500033840"/>
              </p:ext>
            </p:extLst>
          </p:nvPr>
        </p:nvGraphicFramePr>
        <p:xfrm>
          <a:off x="14111" y="1105749"/>
          <a:ext cx="6835543" cy="7921752"/>
        </p:xfrm>
        <a:graphic>
          <a:graphicData uri="http://schemas.openxmlformats.org/drawingml/2006/table">
            <a:tbl>
              <a:tblPr firstRow="1" firstCol="1" bandRow="1">
                <a:tableStyleId>{D7AC3CCA-C797-4891-BE02-D94E43425B78}</a:tableStyleId>
              </a:tblPr>
              <a:tblGrid>
                <a:gridCol w="275516">
                  <a:extLst>
                    <a:ext uri="{9D8B030D-6E8A-4147-A177-3AD203B41FA5}">
                      <a16:colId xmlns:a16="http://schemas.microsoft.com/office/drawing/2014/main" xmlns="" val="20000"/>
                    </a:ext>
                  </a:extLst>
                </a:gridCol>
                <a:gridCol w="1079151">
                  <a:extLst>
                    <a:ext uri="{9D8B030D-6E8A-4147-A177-3AD203B41FA5}">
                      <a16:colId xmlns:a16="http://schemas.microsoft.com/office/drawing/2014/main" xmlns="" val="20001"/>
                    </a:ext>
                  </a:extLst>
                </a:gridCol>
                <a:gridCol w="254000">
                  <a:extLst>
                    <a:ext uri="{9D8B030D-6E8A-4147-A177-3AD203B41FA5}">
                      <a16:colId xmlns:a16="http://schemas.microsoft.com/office/drawing/2014/main" xmlns="" val="20002"/>
                    </a:ext>
                  </a:extLst>
                </a:gridCol>
                <a:gridCol w="1368777">
                  <a:extLst>
                    <a:ext uri="{9D8B030D-6E8A-4147-A177-3AD203B41FA5}">
                      <a16:colId xmlns:a16="http://schemas.microsoft.com/office/drawing/2014/main" xmlns="" val="20003"/>
                    </a:ext>
                  </a:extLst>
                </a:gridCol>
                <a:gridCol w="282223">
                  <a:extLst>
                    <a:ext uri="{9D8B030D-6E8A-4147-A177-3AD203B41FA5}">
                      <a16:colId xmlns:a16="http://schemas.microsoft.com/office/drawing/2014/main" xmlns="" val="20004"/>
                    </a:ext>
                  </a:extLst>
                </a:gridCol>
                <a:gridCol w="1566333">
                  <a:extLst>
                    <a:ext uri="{9D8B030D-6E8A-4147-A177-3AD203B41FA5}">
                      <a16:colId xmlns:a16="http://schemas.microsoft.com/office/drawing/2014/main" xmlns="" val="20005"/>
                    </a:ext>
                  </a:extLst>
                </a:gridCol>
                <a:gridCol w="254000">
                  <a:extLst>
                    <a:ext uri="{9D8B030D-6E8A-4147-A177-3AD203B41FA5}">
                      <a16:colId xmlns:a16="http://schemas.microsoft.com/office/drawing/2014/main" xmlns="" val="20006"/>
                    </a:ext>
                  </a:extLst>
                </a:gridCol>
                <a:gridCol w="1755543">
                  <a:extLst>
                    <a:ext uri="{9D8B030D-6E8A-4147-A177-3AD203B41FA5}">
                      <a16:colId xmlns:a16="http://schemas.microsoft.com/office/drawing/2014/main" xmlns="" val="20007"/>
                    </a:ext>
                  </a:extLst>
                </a:gridCol>
              </a:tblGrid>
              <a:tr h="388030">
                <a:tc rowSpan="3" gridSpan="2">
                  <a:txBody>
                    <a:bodyPr/>
                    <a:lstStyle/>
                    <a:p>
                      <a:pPr indent="89535" algn="ctr">
                        <a:lnSpc>
                          <a:spcPct val="115000"/>
                        </a:lnSpc>
                        <a:spcAft>
                          <a:spcPts val="0"/>
                        </a:spcAft>
                      </a:pPr>
                      <a:r>
                        <a:rPr lang="fr-CA" sz="1200" dirty="0">
                          <a:effectLst/>
                          <a:latin typeface="Calibri" panose="020F0502020204030204" pitchFamily="34" charset="0"/>
                          <a:cs typeface="Calibri" panose="020F0502020204030204" pitchFamily="34" charset="0"/>
                        </a:rPr>
                        <a:t> </a:t>
                      </a:r>
                    </a:p>
                    <a:p>
                      <a:pPr indent="89535" algn="ctr">
                        <a:lnSpc>
                          <a:spcPct val="115000"/>
                        </a:lnSpc>
                        <a:spcAft>
                          <a:spcPts val="0"/>
                        </a:spcAft>
                      </a:pPr>
                      <a:r>
                        <a:rPr lang="fr-CA" sz="1200" dirty="0">
                          <a:effectLst/>
                          <a:latin typeface="Calibri" panose="020F0502020204030204" pitchFamily="34" charset="0"/>
                          <a:cs typeface="Calibri" panose="020F0502020204030204" pitchFamily="34" charset="0"/>
                        </a:rPr>
                        <a:t>Nom de l’élève</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rowSpan="3" hMerge="1">
                  <a:txBody>
                    <a:bodyPr/>
                    <a:lstStyle/>
                    <a:p>
                      <a:endParaRPr lang="fr-CA"/>
                    </a:p>
                  </a:txBody>
                  <a:tcPr/>
                </a:tc>
                <a:tc gridSpan="2">
                  <a:txBody>
                    <a:bodyPr/>
                    <a:lstStyle/>
                    <a:p>
                      <a:pPr algn="ctr">
                        <a:lnSpc>
                          <a:spcPct val="115000"/>
                        </a:lnSpc>
                        <a:spcAft>
                          <a:spcPts val="0"/>
                        </a:spcAft>
                      </a:pPr>
                      <a:r>
                        <a:rPr lang="fr-CA" sz="1200" dirty="0">
                          <a:effectLst/>
                          <a:latin typeface="Calibri" panose="020F0502020204030204" pitchFamily="34" charset="0"/>
                          <a:cs typeface="Calibri" panose="020F0502020204030204" pitchFamily="34" charset="0"/>
                        </a:rPr>
                        <a:t>  Compétence 1</a:t>
                      </a:r>
                    </a:p>
                    <a:p>
                      <a:pPr algn="ctr">
                        <a:lnSpc>
                          <a:spcPct val="115000"/>
                        </a:lnSpc>
                        <a:spcAft>
                          <a:spcPts val="0"/>
                        </a:spcAft>
                      </a:pPr>
                      <a:r>
                        <a:rPr lang="fr-CA" sz="1200" dirty="0">
                          <a:effectLst/>
                          <a:latin typeface="Calibri" panose="020F0502020204030204" pitchFamily="34" charset="0"/>
                          <a:cs typeface="Calibri" panose="020F0502020204030204" pitchFamily="34" charset="0"/>
                        </a:rPr>
                        <a:t>(démarche)</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latin typeface="Calibri" panose="020F0502020204030204" pitchFamily="34" charset="0"/>
                          <a:cs typeface="Calibri" panose="020F0502020204030204" pitchFamily="34" charset="0"/>
                        </a:rPr>
                        <a:t>Compétence 2 </a:t>
                      </a:r>
                    </a:p>
                    <a:p>
                      <a:pPr algn="ctr">
                        <a:lnSpc>
                          <a:spcPct val="115000"/>
                        </a:lnSpc>
                        <a:spcAft>
                          <a:spcPts val="0"/>
                        </a:spcAft>
                      </a:pPr>
                      <a:r>
                        <a:rPr lang="fr-CA" sz="1200" dirty="0">
                          <a:effectLst/>
                          <a:latin typeface="Calibri" panose="020F0502020204030204" pitchFamily="34" charset="0"/>
                          <a:cs typeface="Calibri" panose="020F0502020204030204" pitchFamily="34" charset="0"/>
                        </a:rPr>
                        <a:t>(matériel)</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a:effectLst/>
                          <a:latin typeface="Calibri" panose="020F0502020204030204" pitchFamily="34" charset="0"/>
                          <a:cs typeface="Calibri" panose="020F0502020204030204" pitchFamily="34" charset="0"/>
                        </a:rPr>
                        <a:t>Compétence  1</a:t>
                      </a:r>
                    </a:p>
                    <a:p>
                      <a:pPr algn="ctr">
                        <a:lnSpc>
                          <a:spcPct val="115000"/>
                        </a:lnSpc>
                        <a:spcAft>
                          <a:spcPts val="0"/>
                        </a:spcAft>
                      </a:pPr>
                      <a:r>
                        <a:rPr lang="fr-CA" sz="1200">
                          <a:effectLst/>
                          <a:latin typeface="Calibri" panose="020F0502020204030204" pitchFamily="34" charset="0"/>
                          <a:cs typeface="Calibri" panose="020F0502020204030204" pitchFamily="34" charset="0"/>
                        </a:rPr>
                        <a:t>(démarche)</a:t>
                      </a:r>
                      <a:endParaRPr lang="fr-CA" sz="12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extLst>
                  <a:ext uri="{0D108BD9-81ED-4DB2-BD59-A6C34878D82A}">
                    <a16:rowId xmlns:a16="http://schemas.microsoft.com/office/drawing/2014/main" xmlns="" val="10000"/>
                  </a:ext>
                </a:extLst>
              </a:tr>
              <a:tr h="194015">
                <a:tc gridSpan="2" vMerge="1">
                  <a:txBody>
                    <a:bodyPr/>
                    <a:lstStyle/>
                    <a:p>
                      <a:endParaRPr lang="fr-CA"/>
                    </a:p>
                  </a:txBody>
                  <a:tcPr/>
                </a:tc>
                <a:tc hMerge="1" vMerge="1">
                  <a:txBody>
                    <a:bodyPr/>
                    <a:lstStyle/>
                    <a:p>
                      <a:endParaRPr lang="fr-CA"/>
                    </a:p>
                  </a:txBody>
                  <a:tcPr/>
                </a:tc>
                <a:tc gridSpan="4">
                  <a:txBody>
                    <a:bodyPr/>
                    <a:lstStyle/>
                    <a:p>
                      <a:pPr algn="ctr">
                        <a:lnSpc>
                          <a:spcPct val="115000"/>
                        </a:lnSpc>
                        <a:spcAft>
                          <a:spcPts val="0"/>
                        </a:spcAft>
                      </a:pPr>
                      <a:r>
                        <a:rPr lang="fr-CA" sz="1200">
                          <a:effectLst/>
                          <a:latin typeface="Calibri" panose="020F0502020204030204" pitchFamily="34" charset="0"/>
                          <a:cs typeface="Calibri" panose="020F0502020204030204" pitchFamily="34" charset="0"/>
                        </a:rPr>
                        <a:t>Manipulations </a:t>
                      </a:r>
                      <a:endParaRPr lang="fr-CA" sz="12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tc hMerge="1">
                  <a:txBody>
                    <a:bodyPr/>
                    <a:lstStyle/>
                    <a:p>
                      <a:endParaRPr lang="fr-FR"/>
                    </a:p>
                  </a:txBody>
                  <a:tcPr/>
                </a:tc>
                <a:tc hMerge="1">
                  <a:txBody>
                    <a:bodyPr/>
                    <a:lstStyle/>
                    <a:p>
                      <a:endParaRPr lang="fr-CA"/>
                    </a:p>
                  </a:txBody>
                  <a:tcPr/>
                </a:tc>
                <a:tc rowSpan="2" gridSpan="2">
                  <a:txBody>
                    <a:bodyPr/>
                    <a:lstStyle/>
                    <a:p>
                      <a:pPr algn="ctr">
                        <a:lnSpc>
                          <a:spcPct val="115000"/>
                        </a:lnSpc>
                        <a:spcAft>
                          <a:spcPts val="0"/>
                        </a:spcAft>
                      </a:pPr>
                      <a:r>
                        <a:rPr lang="fr-CA" sz="1200" dirty="0">
                          <a:effectLst/>
                          <a:latin typeface="Calibri" panose="020F0502020204030204" pitchFamily="34" charset="0"/>
                          <a:cs typeface="Calibri" panose="020F0502020204030204" pitchFamily="34" charset="0"/>
                        </a:rPr>
                        <a:t>Engagé  </a:t>
                      </a:r>
                    </a:p>
                    <a:p>
                      <a:pPr algn="ctr">
                        <a:lnSpc>
                          <a:spcPct val="115000"/>
                        </a:lnSpc>
                        <a:spcAft>
                          <a:spcPts val="0"/>
                        </a:spcAft>
                      </a:pPr>
                      <a:r>
                        <a:rPr lang="fr-CA" sz="1200" dirty="0">
                          <a:effectLst/>
                          <a:latin typeface="Calibri" panose="020F0502020204030204" pitchFamily="34" charset="0"/>
                          <a:cs typeface="Calibri" panose="020F0502020204030204" pitchFamily="34" charset="0"/>
                        </a:rPr>
                        <a:t>(</a:t>
                      </a:r>
                      <a:r>
                        <a:rPr lang="fr-CA" sz="1200" b="1" dirty="0">
                          <a:effectLst/>
                          <a:latin typeface="Calibri" panose="020F0502020204030204" pitchFamily="34" charset="0"/>
                          <a:cs typeface="Calibri" panose="020F0502020204030204" pitchFamily="34" charset="0"/>
                        </a:rPr>
                        <a:t>Au</a:t>
                      </a:r>
                      <a:r>
                        <a:rPr lang="fr-CA" sz="1200" dirty="0">
                          <a:effectLst/>
                          <a:latin typeface="Calibri" panose="020F0502020204030204" pitchFamily="34" charset="0"/>
                          <a:cs typeface="Calibri" panose="020F0502020204030204" pitchFamily="34" charset="0"/>
                        </a:rPr>
                        <a:t>torégulé, </a:t>
                      </a:r>
                      <a:r>
                        <a:rPr lang="fr-CA" sz="1200" b="1" dirty="0">
                          <a:effectLst/>
                          <a:latin typeface="Calibri" panose="020F0502020204030204" pitchFamily="34" charset="0"/>
                          <a:cs typeface="Calibri" panose="020F0502020204030204" pitchFamily="34" charset="0"/>
                        </a:rPr>
                        <a:t>Ac</a:t>
                      </a:r>
                      <a:r>
                        <a:rPr lang="fr-CA" sz="1200" dirty="0">
                          <a:effectLst/>
                          <a:latin typeface="Calibri" panose="020F0502020204030204" pitchFamily="34" charset="0"/>
                          <a:cs typeface="Calibri" panose="020F0502020204030204" pitchFamily="34" charset="0"/>
                        </a:rPr>
                        <a:t>tif, </a:t>
                      </a:r>
                      <a:r>
                        <a:rPr lang="fr-CA" sz="1200" b="1" dirty="0">
                          <a:effectLst/>
                          <a:latin typeface="Calibri" panose="020F0502020204030204" pitchFamily="34" charset="0"/>
                          <a:cs typeface="Calibri" panose="020F0502020204030204" pitchFamily="34" charset="0"/>
                        </a:rPr>
                        <a:t>P</a:t>
                      </a:r>
                      <a:r>
                        <a:rPr lang="fr-CA" sz="1200" dirty="0">
                          <a:effectLst/>
                          <a:latin typeface="Calibri" panose="020F0502020204030204" pitchFamily="34" charset="0"/>
                          <a:cs typeface="Calibri" panose="020F0502020204030204" pitchFamily="34" charset="0"/>
                        </a:rPr>
                        <a:t>assif, </a:t>
                      </a:r>
                      <a:r>
                        <a:rPr lang="fr-CA" sz="1200" b="1" dirty="0">
                          <a:effectLst/>
                          <a:latin typeface="Calibri" panose="020F0502020204030204" pitchFamily="34" charset="0"/>
                          <a:cs typeface="Calibri" panose="020F0502020204030204" pitchFamily="34" charset="0"/>
                        </a:rPr>
                        <a:t>D</a:t>
                      </a:r>
                      <a:r>
                        <a:rPr lang="fr-CA" sz="1200" dirty="0">
                          <a:effectLst/>
                          <a:latin typeface="Calibri" panose="020F0502020204030204" pitchFamily="34" charset="0"/>
                          <a:cs typeface="Calibri" panose="020F0502020204030204" pitchFamily="34" charset="0"/>
                        </a:rPr>
                        <a:t>ésengagé)</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rowSpan="2" hMerge="1">
                  <a:txBody>
                    <a:bodyPr/>
                    <a:lstStyle/>
                    <a:p>
                      <a:endParaRPr lang="fr-CA"/>
                    </a:p>
                  </a:txBody>
                  <a:tcPr/>
                </a:tc>
                <a:extLst>
                  <a:ext uri="{0D108BD9-81ED-4DB2-BD59-A6C34878D82A}">
                    <a16:rowId xmlns:a16="http://schemas.microsoft.com/office/drawing/2014/main" xmlns="" val="10001"/>
                  </a:ext>
                </a:extLst>
              </a:tr>
              <a:tr h="582044">
                <a:tc gridSpan="2" vMerge="1">
                  <a:txBody>
                    <a:bodyPr/>
                    <a:lstStyle/>
                    <a:p>
                      <a:endParaRPr lang="fr-CA"/>
                    </a:p>
                  </a:txBody>
                  <a:tcPr/>
                </a:tc>
                <a:tc hMerge="1" vMerge="1">
                  <a:txBody>
                    <a:bodyPr/>
                    <a:lstStyle/>
                    <a:p>
                      <a:endParaRPr lang="fr-CA"/>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anose="020F0502020204030204" pitchFamily="34" charset="0"/>
                          <a:cs typeface="Calibri" panose="020F0502020204030204" pitchFamily="34" charset="0"/>
                        </a:rPr>
                        <a:t>Ordonné et structuré </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anose="020F0502020204030204" pitchFamily="34" charset="0"/>
                          <a:cs typeface="Calibri" panose="020F0502020204030204" pitchFamily="34" charset="0"/>
                        </a:rPr>
                        <a:t>(A-E) </a:t>
                      </a:r>
                      <a:r>
                        <a:rPr lang="fr-CA" sz="1200" i="1" dirty="0">
                          <a:effectLst/>
                          <a:latin typeface="Calibri" panose="020F0502020204030204" pitchFamily="34" charset="0"/>
                          <a:cs typeface="Calibri" panose="020F0502020204030204" pitchFamily="34" charset="0"/>
                        </a:rPr>
                        <a:t>L’élève</a:t>
                      </a:r>
                      <a:r>
                        <a:rPr lang="fr-CA" sz="1200" i="1" baseline="0" dirty="0">
                          <a:effectLst/>
                          <a:latin typeface="Calibri" panose="020F0502020204030204" pitchFamily="34" charset="0"/>
                          <a:cs typeface="Calibri" panose="020F0502020204030204" pitchFamily="34" charset="0"/>
                        </a:rPr>
                        <a:t> rempli-t-il bien la feuille d’exercice?</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latin typeface="Calibri" panose="020F0502020204030204" pitchFamily="34" charset="0"/>
                          <a:cs typeface="Calibri" panose="020F0502020204030204" pitchFamily="34" charset="0"/>
                        </a:rPr>
                        <a:t>Sécuritaire, minutieux (A-E) </a:t>
                      </a:r>
                      <a:r>
                        <a:rPr lang="fr-CA" sz="1200" i="1" dirty="0">
                          <a:effectLst/>
                          <a:latin typeface="Calibri" panose="020F0502020204030204" pitchFamily="34" charset="0"/>
                          <a:cs typeface="Calibri" panose="020F0502020204030204" pitchFamily="34" charset="0"/>
                        </a:rPr>
                        <a:t>L’élève fait-il attention au matériel utilisé?</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tc gridSpan="2" vMerge="1">
                  <a:txBody>
                    <a:bodyPr/>
                    <a:lstStyle/>
                    <a:p>
                      <a:endParaRPr lang="fr-CA"/>
                    </a:p>
                  </a:txBody>
                  <a:tcPr/>
                </a:tc>
                <a:tc hMerge="1" vMerge="1">
                  <a:txBody>
                    <a:bodyPr/>
                    <a:lstStyle/>
                    <a:p>
                      <a:endParaRPr lang="fr-CA"/>
                    </a:p>
                  </a:txBody>
                  <a:tcPr/>
                </a:tc>
                <a:extLst>
                  <a:ext uri="{0D108BD9-81ED-4DB2-BD59-A6C34878D82A}">
                    <a16:rowId xmlns:a16="http://schemas.microsoft.com/office/drawing/2014/main" xmlns="" val="10002"/>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03"/>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2</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04"/>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3</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05"/>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4</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06"/>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5</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07"/>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6</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08"/>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7</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09"/>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8</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0"/>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9</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1"/>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10</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2"/>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11</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3"/>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12</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4"/>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13</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5"/>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14</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6"/>
                  </a:ext>
                </a:extLst>
              </a:tr>
              <a:tr h="194015">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15</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7"/>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16</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8"/>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17</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19"/>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18</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20"/>
                  </a:ext>
                </a:extLst>
              </a:tr>
              <a:tr h="0">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19</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21"/>
                  </a:ext>
                </a:extLst>
              </a:tr>
              <a:tr h="221057">
                <a:tc>
                  <a:txBody>
                    <a:bodyPr/>
                    <a:lstStyle/>
                    <a:p>
                      <a:pPr algn="r">
                        <a:lnSpc>
                          <a:spcPct val="115000"/>
                        </a:lnSpc>
                        <a:spcAft>
                          <a:spcPts val="0"/>
                        </a:spcAft>
                      </a:pPr>
                      <a:r>
                        <a:rPr lang="fr-CA" sz="1200" dirty="0">
                          <a:effectLst/>
                          <a:latin typeface="Calibri" panose="020F0502020204030204" pitchFamily="34" charset="0"/>
                          <a:cs typeface="Calibri" panose="020F0502020204030204" pitchFamily="34" charset="0"/>
                        </a:rPr>
                        <a:t>20</a:t>
                      </a:r>
                      <a:endParaRPr lang="fr-CA" sz="12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a:effectLst/>
                          <a:latin typeface="Calibri" panose="020F0502020204030204" pitchFamily="34" charset="0"/>
                          <a:cs typeface="Calibri" panose="020F0502020204030204" pitchFamily="34" charset="0"/>
                        </a:rPr>
                        <a:t> </a:t>
                      </a:r>
                      <a:endParaRPr lang="fr-CA" sz="19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anose="020F0502020204030204" pitchFamily="34" charset="0"/>
                          <a:cs typeface="Calibri" panose="020F0502020204030204" pitchFamily="34" charset="0"/>
                        </a:rPr>
                        <a:t> </a:t>
                      </a:r>
                      <a:endParaRPr lang="fr-CA" sz="19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extLst>
                  <a:ext uri="{0D108BD9-81ED-4DB2-BD59-A6C34878D82A}">
                    <a16:rowId xmlns:a16="http://schemas.microsoft.com/office/drawing/2014/main" xmlns="" val="10022"/>
                  </a:ext>
                </a:extLst>
              </a:tr>
            </a:tbl>
          </a:graphicData>
        </a:graphic>
      </p:graphicFrame>
      <p:sp>
        <p:nvSpPr>
          <p:cNvPr id="5" name="ZoneTexte 4"/>
          <p:cNvSpPr txBox="1"/>
          <p:nvPr>
            <p:custDataLst>
              <p:tags r:id="rId3"/>
            </p:custDataLst>
          </p:nvPr>
        </p:nvSpPr>
        <p:spPr>
          <a:xfrm>
            <a:off x="4665506" y="288744"/>
            <a:ext cx="2232607" cy="369332"/>
          </a:xfrm>
          <a:prstGeom prst="rect">
            <a:avLst/>
          </a:prstGeom>
          <a:noFill/>
        </p:spPr>
        <p:txBody>
          <a:bodyPr wrap="square" rtlCol="0">
            <a:spAutoFit/>
          </a:bodyPr>
          <a:lstStyle/>
          <a:p>
            <a:r>
              <a:rPr lang="fr-CA" dirty="0">
                <a:latin typeface="Calibri" panose="020F0502020204030204" pitchFamily="34" charset="0"/>
                <a:cs typeface="Calibri" panose="020F0502020204030204" pitchFamily="34" charset="0"/>
              </a:rPr>
              <a:t>Date:___________</a:t>
            </a:r>
          </a:p>
        </p:txBody>
      </p:sp>
    </p:spTree>
    <p:extLst>
      <p:ext uri="{BB962C8B-B14F-4D97-AF65-F5344CB8AC3E}">
        <p14:creationId xmlns:p14="http://schemas.microsoft.com/office/powerpoint/2010/main" xmlns="" val="325731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2" name="Rectangle 11"/>
          <p:cNvSpPr/>
          <p:nvPr>
            <p:custDataLst>
              <p:tags r:id="rId1"/>
            </p:custDataLst>
          </p:nvPr>
        </p:nvSpPr>
        <p:spPr>
          <a:xfrm>
            <a:off x="287079" y="1084521"/>
            <a:ext cx="4019107"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CA"/>
          </a:p>
        </p:txBody>
      </p:sp>
      <p:sp>
        <p:nvSpPr>
          <p:cNvPr id="9" name="Espace réservé du numéro de diapositive 8"/>
          <p:cNvSpPr>
            <a:spLocks noGrp="1"/>
          </p:cNvSpPr>
          <p:nvPr>
            <p:ph type="sldNum" sz="quarter" idx="12"/>
            <p:custDataLst>
              <p:tags r:id="rId2"/>
            </p:custDataLst>
          </p:nvPr>
        </p:nvSpPr>
        <p:spPr>
          <a:xfrm>
            <a:off x="5452171" y="8008203"/>
            <a:ext cx="1405829"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16</a:t>
            </a:fld>
            <a:endParaRPr lang="en-US" dirty="0">
              <a:gradFill>
                <a:gsLst>
                  <a:gs pos="0">
                    <a:prstClr val="black">
                      <a:alpha val="10000"/>
                    </a:prstClr>
                  </a:gs>
                  <a:gs pos="100000">
                    <a:prstClr val="black">
                      <a:alpha val="10000"/>
                    </a:prstClr>
                  </a:gs>
                </a:gsLst>
                <a:lin ang="5400000" scaled="0"/>
              </a:gradFill>
            </a:endParaRPr>
          </a:p>
        </p:txBody>
      </p:sp>
      <p:sp>
        <p:nvSpPr>
          <p:cNvPr id="7" name="Rectangle 6"/>
          <p:cNvSpPr/>
          <p:nvPr>
            <p:custDataLst>
              <p:tags r:id="rId3"/>
            </p:custDataLst>
          </p:nvPr>
        </p:nvSpPr>
        <p:spPr>
          <a:xfrm>
            <a:off x="69256" y="7301463"/>
            <a:ext cx="3036344" cy="15657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0" name="Rectangle 9"/>
          <p:cNvSpPr/>
          <p:nvPr>
            <p:custDataLst>
              <p:tags r:id="rId4"/>
            </p:custDataLst>
          </p:nvPr>
        </p:nvSpPr>
        <p:spPr>
          <a:xfrm>
            <a:off x="3821656" y="307917"/>
            <a:ext cx="3036344" cy="15657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graphicFrame>
        <p:nvGraphicFramePr>
          <p:cNvPr id="8" name="Tableau 7"/>
          <p:cNvGraphicFramePr>
            <a:graphicFrameLocks noGrp="1"/>
          </p:cNvGraphicFramePr>
          <p:nvPr>
            <p:custDataLst>
              <p:tags r:id="rId5"/>
            </p:custDataLst>
            <p:extLst>
              <p:ext uri="{D42A27DB-BD31-4B8C-83A1-F6EECF244321}">
                <p14:modId xmlns:p14="http://schemas.microsoft.com/office/powerpoint/2010/main" xmlns="" val="1806998706"/>
              </p:ext>
            </p:extLst>
          </p:nvPr>
        </p:nvGraphicFramePr>
        <p:xfrm>
          <a:off x="69255" y="1104191"/>
          <a:ext cx="6684077" cy="7341758"/>
        </p:xfrm>
        <a:graphic>
          <a:graphicData uri="http://schemas.openxmlformats.org/drawingml/2006/table">
            <a:tbl>
              <a:tblPr/>
              <a:tblGrid>
                <a:gridCol w="736689">
                  <a:extLst>
                    <a:ext uri="{9D8B030D-6E8A-4147-A177-3AD203B41FA5}">
                      <a16:colId xmlns:a16="http://schemas.microsoft.com/office/drawing/2014/main" xmlns="" val="20000"/>
                    </a:ext>
                  </a:extLst>
                </a:gridCol>
                <a:gridCol w="375411">
                  <a:extLst>
                    <a:ext uri="{9D8B030D-6E8A-4147-A177-3AD203B41FA5}">
                      <a16:colId xmlns:a16="http://schemas.microsoft.com/office/drawing/2014/main" xmlns="" val="20001"/>
                    </a:ext>
                  </a:extLst>
                </a:gridCol>
                <a:gridCol w="1439811">
                  <a:extLst>
                    <a:ext uri="{9D8B030D-6E8A-4147-A177-3AD203B41FA5}">
                      <a16:colId xmlns:a16="http://schemas.microsoft.com/office/drawing/2014/main" xmlns="" val="20002"/>
                    </a:ext>
                  </a:extLst>
                </a:gridCol>
                <a:gridCol w="1690672">
                  <a:extLst>
                    <a:ext uri="{9D8B030D-6E8A-4147-A177-3AD203B41FA5}">
                      <a16:colId xmlns:a16="http://schemas.microsoft.com/office/drawing/2014/main" xmlns="" val="20003"/>
                    </a:ext>
                  </a:extLst>
                </a:gridCol>
                <a:gridCol w="1314379">
                  <a:extLst>
                    <a:ext uri="{9D8B030D-6E8A-4147-A177-3AD203B41FA5}">
                      <a16:colId xmlns:a16="http://schemas.microsoft.com/office/drawing/2014/main" xmlns="" val="20004"/>
                    </a:ext>
                  </a:extLst>
                </a:gridCol>
                <a:gridCol w="1127115">
                  <a:extLst>
                    <a:ext uri="{9D8B030D-6E8A-4147-A177-3AD203B41FA5}">
                      <a16:colId xmlns:a16="http://schemas.microsoft.com/office/drawing/2014/main" xmlns="" val="20005"/>
                    </a:ext>
                  </a:extLst>
                </a:gridCol>
              </a:tblGrid>
              <a:tr h="168085">
                <a:tc gridSpan="2">
                  <a:txBody>
                    <a:bodyPr/>
                    <a:lstStyle/>
                    <a:p>
                      <a:pPr algn="l">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ÉLÉMENTS OBSERVABLES</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581289">
                <a:tc>
                  <a:txBody>
                    <a:bodyPr/>
                    <a:lstStyle/>
                    <a:p>
                      <a:pPr algn="l">
                        <a:spcAft>
                          <a:spcPts val="0"/>
                        </a:spcAft>
                      </a:pPr>
                      <a:r>
                        <a:rPr lang="fr-CA" sz="1000" b="1" dirty="0">
                          <a:latin typeface="Calibri" panose="020F0502020204030204" pitchFamily="34" charset="0"/>
                          <a:ea typeface="Times New Roman"/>
                          <a:cs typeface="Calibri" panose="020F0502020204030204" pitchFamily="34" charset="0"/>
                        </a:rPr>
                        <a:t>Critère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page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A</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B</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C</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Avec soutien </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(enseignant, équipe)</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anose="020F0502020204030204" pitchFamily="34" charset="0"/>
                          <a:ea typeface="Times New Roman"/>
                          <a:cs typeface="Calibri" panose="020F0502020204030204" pitchFamily="34" charset="0"/>
                        </a:rPr>
                        <a:t>D</a:t>
                      </a: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b="1" i="1" dirty="0">
                          <a:latin typeface="Calibri" panose="020F0502020204030204" pitchFamily="34" charset="0"/>
                          <a:ea typeface="Times New Roman"/>
                          <a:cs typeface="Calibri" panose="020F0502020204030204" pitchFamily="34" charset="0"/>
                        </a:rPr>
                        <a:t>Même avec soutien</a:t>
                      </a: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85850">
                <a:tc>
                  <a:txBody>
                    <a:bodyPr/>
                    <a:lstStyle/>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dirty="0">
                          <a:latin typeface="Calibri" panose="020F0502020204030204" pitchFamily="34" charset="0"/>
                          <a:ea typeface="Times New Roman"/>
                          <a:cs typeface="Calibri" panose="020F0502020204030204" pitchFamily="34" charset="0"/>
                        </a:rPr>
                        <a:t>Cr1</a:t>
                      </a:r>
                    </a:p>
                    <a:p>
                      <a:pPr algn="ctr">
                        <a:spcAft>
                          <a:spcPts val="0"/>
                        </a:spcAft>
                      </a:pPr>
                      <a:r>
                        <a:rPr lang="fr-CA" sz="1000" dirty="0">
                          <a:latin typeface="Calibri" panose="020F0502020204030204" pitchFamily="34" charset="0"/>
                          <a:ea typeface="Times New Roman"/>
                          <a:cs typeface="Calibri" panose="020F0502020204030204" pitchFamily="34" charset="0"/>
                        </a:rPr>
                        <a:t>Description adéquate du problème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dirty="0">
                          <a:latin typeface="Calibri" panose="020F0502020204030204" pitchFamily="34" charset="0"/>
                          <a:ea typeface="Times New Roman"/>
                          <a:cs typeface="Calibri" panose="020F0502020204030204" pitchFamily="34" charset="0"/>
                        </a:rPr>
                        <a:t>p.1</a:t>
                      </a:r>
                    </a:p>
                    <a:p>
                      <a:pPr algn="ctr">
                        <a:spcAft>
                          <a:spcPts val="0"/>
                        </a:spcAft>
                      </a:pPr>
                      <a:r>
                        <a:rPr lang="fr-CA" sz="1000" dirty="0">
                          <a:latin typeface="Calibri" panose="020F0502020204030204" pitchFamily="34" charset="0"/>
                          <a:ea typeface="Times New Roman"/>
                          <a:cs typeface="Calibri" panose="020F0502020204030204" pitchFamily="34" charset="0"/>
                        </a:rPr>
                        <a:t>p.2</a:t>
                      </a: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2610485" algn="l"/>
                        </a:tabLst>
                      </a:pPr>
                      <a:r>
                        <a:rPr lang="fr-CA" sz="1000" dirty="0">
                          <a:latin typeface="Calibri" panose="020F0502020204030204" pitchFamily="34" charset="0"/>
                          <a:ea typeface="Times New Roman"/>
                          <a:cs typeface="Calibri" panose="020F0502020204030204" pitchFamily="34" charset="0"/>
                          <a:sym typeface="Symbol"/>
                        </a:rPr>
                        <a:t></a:t>
                      </a:r>
                      <a:r>
                        <a:rPr lang="fr-CA" sz="1000" dirty="0">
                          <a:latin typeface="Calibri" panose="020F0502020204030204" pitchFamily="34" charset="0"/>
                          <a:ea typeface="Times New Roman"/>
                          <a:cs typeface="Calibri" panose="020F0502020204030204" pitchFamily="34" charset="0"/>
                        </a:rPr>
                        <a:t> Émet des hypothèses précises et justifiées à partir de connaissances antérieures, puis d’observations des</a:t>
                      </a:r>
                    </a:p>
                    <a:p>
                      <a:pPr algn="l">
                        <a:spcAft>
                          <a:spcPts val="0"/>
                        </a:spcAft>
                        <a:tabLst>
                          <a:tab pos="2610485" algn="l"/>
                        </a:tabLst>
                      </a:pPr>
                      <a:r>
                        <a:rPr lang="fr-CA" sz="1000" dirty="0">
                          <a:latin typeface="Calibri" panose="020F0502020204030204" pitchFamily="34" charset="0"/>
                          <a:ea typeface="Times New Roman"/>
                          <a:cs typeface="Calibri" panose="020F0502020204030204" pitchFamily="34" charset="0"/>
                        </a:rPr>
                        <a:t>expériences précédentes.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Émet des hypothèses justifiées mais qui manquent parfois de précision. </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Émet des hypothèses qui sont faiblement justifiées.</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Réussit rarement à faire des hypothèses et elles sont injustifiées.</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48934">
                <a:tc>
                  <a:txBody>
                    <a:bodyPr/>
                    <a:lstStyle/>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dirty="0">
                          <a:latin typeface="Calibri" panose="020F0502020204030204" pitchFamily="34" charset="0"/>
                          <a:ea typeface="Times New Roman"/>
                          <a:cs typeface="Calibri" panose="020F0502020204030204" pitchFamily="34" charset="0"/>
                        </a:rPr>
                        <a:t> Cr2</a:t>
                      </a:r>
                    </a:p>
                    <a:p>
                      <a:pPr algn="ctr">
                        <a:spcAft>
                          <a:spcPts val="0"/>
                        </a:spcAft>
                      </a:pPr>
                      <a:r>
                        <a:rPr lang="fr-CA" sz="1000" dirty="0">
                          <a:latin typeface="Calibri" panose="020F0502020204030204" pitchFamily="34" charset="0"/>
                          <a:ea typeface="Times New Roman"/>
                          <a:cs typeface="Calibri" panose="020F0502020204030204" pitchFamily="34" charset="0"/>
                        </a:rPr>
                        <a:t>Mise en </a:t>
                      </a:r>
                    </a:p>
                    <a:p>
                      <a:pPr algn="ctr">
                        <a:spcAft>
                          <a:spcPts val="0"/>
                        </a:spcAft>
                      </a:pPr>
                      <a:r>
                        <a:rPr lang="fr-CA" sz="1000" dirty="0">
                          <a:latin typeface="Calibri" panose="020F0502020204030204" pitchFamily="34" charset="0"/>
                          <a:ea typeface="Times New Roman"/>
                          <a:cs typeface="Calibri" panose="020F0502020204030204" pitchFamily="34" charset="0"/>
                        </a:rPr>
                        <a:t>œuvre d’une démarche appropriée et conclusion adéquate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rowSpan="2">
                  <a:txBody>
                    <a:bodyPr/>
                    <a:lstStyle/>
                    <a:p>
                      <a:pPr algn="ctr">
                        <a:spcAft>
                          <a:spcPts val="0"/>
                        </a:spcAft>
                      </a:pPr>
                      <a:r>
                        <a:rPr lang="fr-CA" sz="1000" dirty="0">
                          <a:latin typeface="Calibri" panose="020F0502020204030204" pitchFamily="34" charset="0"/>
                          <a:ea typeface="Times New Roman"/>
                          <a:cs typeface="Calibri" panose="020F0502020204030204" pitchFamily="34" charset="0"/>
                        </a:rPr>
                        <a:t>p.1</a:t>
                      </a:r>
                    </a:p>
                    <a:p>
                      <a:pPr algn="ctr">
                        <a:spcAft>
                          <a:spcPts val="0"/>
                        </a:spcAft>
                      </a:pPr>
                      <a:r>
                        <a:rPr lang="fr-CA" sz="1000" dirty="0">
                          <a:latin typeface="Calibri" panose="020F0502020204030204" pitchFamily="34" charset="0"/>
                          <a:ea typeface="Times New Roman"/>
                          <a:cs typeface="Calibri" panose="020F0502020204030204" pitchFamily="34" charset="0"/>
                        </a:rPr>
                        <a:t>MO</a:t>
                      </a: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dirty="0">
                          <a:latin typeface="Calibri" panose="020F0502020204030204" pitchFamily="34" charset="0"/>
                          <a:ea typeface="Times New Roman"/>
                          <a:cs typeface="Calibri" panose="020F0502020204030204" pitchFamily="34" charset="0"/>
                        </a:rPr>
                        <a:t>p.1</a:t>
                      </a:r>
                    </a:p>
                    <a:p>
                      <a:pPr algn="ctr">
                        <a:spcAft>
                          <a:spcPts val="0"/>
                        </a:spcAft>
                      </a:pPr>
                      <a:r>
                        <a:rPr lang="fr-CA" sz="1000" dirty="0">
                          <a:latin typeface="Calibri" panose="020F0502020204030204" pitchFamily="34" charset="0"/>
                          <a:ea typeface="Times New Roman"/>
                          <a:cs typeface="Calibri" panose="020F0502020204030204" pitchFamily="34" charset="0"/>
                        </a:rPr>
                        <a:t>p.2</a:t>
                      </a: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dirty="0">
                          <a:latin typeface="Calibri" panose="020F0502020204030204" pitchFamily="34" charset="0"/>
                          <a:ea typeface="Times New Roman"/>
                          <a:cs typeface="Calibri" panose="020F0502020204030204" pitchFamily="34" charset="0"/>
                        </a:rPr>
                        <a:t>MO</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Réalise une expérience de manière structurée, ordonnée et avec une rigueur exemplaire dans les raisonnements.</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S’engage de  manière active et autorégulée (planification). </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Réalise une expérience avec de faibles lacunes au niveau de la rigueur des raisonnements ou de l’organisation des manipulations</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pPr>
                      <a:r>
                        <a:rPr lang="fr-CA" sz="1000" dirty="0">
                          <a:latin typeface="Calibri" panose="020F0502020204030204" pitchFamily="34" charset="0"/>
                          <a:ea typeface="Times New Roman"/>
                          <a:cs typeface="Calibri" panose="020F0502020204030204" pitchFamily="34" charset="0"/>
                          <a:sym typeface="Symbol"/>
                        </a:rPr>
                        <a:t></a:t>
                      </a:r>
                      <a:r>
                        <a:rPr lang="fr-CA" sz="1000" dirty="0">
                          <a:latin typeface="Calibri" panose="020F0502020204030204" pitchFamily="34" charset="0"/>
                          <a:ea typeface="Times New Roman"/>
                          <a:cs typeface="Calibri" panose="020F0502020204030204" pitchFamily="34" charset="0"/>
                        </a:rPr>
                        <a:t> Se régule pendant sa démarche (actif).</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Réalise une expérience avec un manque de rigueur dans les raisonnements et avec une faible organisation.</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Reste passif pendant l’expérience.</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Absence ou manque flagrant de structure et de rigueur dans les raisonnements.</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Est désengagé.</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3"/>
                  </a:ext>
                </a:extLst>
              </a:tr>
              <a:tr h="1796025">
                <a:tc>
                  <a:txBody>
                    <a:bodyPr/>
                    <a:lstStyle/>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CA" sz="1000" dirty="0">
                          <a:latin typeface="Calibri" panose="020F0502020204030204" pitchFamily="34" charset="0"/>
                          <a:ea typeface="Times New Roman"/>
                          <a:cs typeface="Calibri" panose="020F0502020204030204" pitchFamily="34" charset="0"/>
                        </a:rPr>
                        <a:t>    Cr3</a:t>
                      </a:r>
                    </a:p>
                    <a:p>
                      <a:pPr marL="0" marR="0" indent="0" algn="ctr" defTabSz="914400" rtl="0" eaLnBrk="1" fontAlgn="auto" latinLnBrk="0" hangingPunct="1">
                        <a:lnSpc>
                          <a:spcPct val="100000"/>
                        </a:lnSpc>
                        <a:spcBef>
                          <a:spcPts val="0"/>
                        </a:spcBef>
                        <a:spcAft>
                          <a:spcPts val="0"/>
                        </a:spcAft>
                        <a:buClrTx/>
                        <a:buSzTx/>
                        <a:buFontTx/>
                        <a:buNone/>
                        <a:tabLst/>
                        <a:defRPr/>
                      </a:pPr>
                      <a:r>
                        <a:rPr lang="fr-CA" sz="800" dirty="0">
                          <a:latin typeface="Calibri" panose="020F0502020204030204" pitchFamily="34" charset="0"/>
                          <a:ea typeface="Times New Roman"/>
                          <a:cs typeface="Calibri" panose="020F0502020204030204" pitchFamily="34" charset="0"/>
                        </a:rPr>
                        <a:t>Utilisation  appropriée   d’instruments, d’outils ou de techniques</a:t>
                      </a: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vMerge="1">
                  <a:txBody>
                    <a:bodyPr/>
                    <a:lstStyle/>
                    <a:p>
                      <a:endParaRPr lang="fr-CA"/>
                    </a:p>
                  </a:txBody>
                  <a:tcPr/>
                </a:tc>
                <a:tc gridSpan="2">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Utilise de manière minutieuse et sécuritaire les objets, les outils les instruments ou les techniques. Réussi à faire tomber une goutte à la fois avec le compte-goutte. Fait attention de ne pas trop renverser d’eau et essuie les petits dégâts. </a:t>
                      </a: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Char char="·"/>
                      </a:pPr>
                      <a:endParaRPr lang="fr-CA" sz="100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hMerge="1">
                  <a:txBody>
                    <a:bodyPr/>
                    <a:lstStyle/>
                    <a:p>
                      <a:endParaRPr lang="fr-CA"/>
                    </a:p>
                  </a:txBody>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Utilise de manière approximative mais sécuritaire les objets, les outils, les instruments ou les techniques. Réussi parfois à faire tomber une goutte à la fois. Renverse une importante quantité d’eau.</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spcAft>
                          <a:spcPts val="0"/>
                        </a:spcAft>
                        <a:buFont typeface="Symbol" pitchFamily="18" charset="2"/>
                        <a:buChar char="·"/>
                      </a:pPr>
                      <a:r>
                        <a:rPr lang="fr-CA" sz="1000" dirty="0">
                          <a:latin typeface="Calibri" panose="020F0502020204030204" pitchFamily="34" charset="0"/>
                          <a:ea typeface="Times New Roman"/>
                          <a:cs typeface="Calibri" panose="020F0502020204030204" pitchFamily="34" charset="0"/>
                        </a:rPr>
                        <a:t>N’utilise pas de façon sécuritaire les objets, les outils, les instruments ou les techniques. Ne réussi pas à faire tomber une goutte à la fois du compte-goutte. Renverse beaucoup d’eau.</a:t>
                      </a:r>
                    </a:p>
                    <a:p>
                      <a:pPr algn="l">
                        <a:spcAft>
                          <a:spcPts val="0"/>
                        </a:spcAft>
                        <a:buFont typeface="Symbol" pitchFamily="18" charset="2"/>
                        <a:buNone/>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xmlns="" val="10004"/>
                  </a:ext>
                </a:extLst>
              </a:tr>
              <a:tr h="938775">
                <a:tc>
                  <a:txBody>
                    <a:bodyPr/>
                    <a:lstStyle/>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dirty="0">
                          <a:latin typeface="Calibri" panose="020F0502020204030204" pitchFamily="34" charset="0"/>
                          <a:ea typeface="Times New Roman"/>
                          <a:cs typeface="Calibri" panose="020F0502020204030204" pitchFamily="34" charset="0"/>
                        </a:rPr>
                        <a:t>Cr4</a:t>
                      </a:r>
                    </a:p>
                    <a:p>
                      <a:pPr algn="ctr">
                        <a:spcAft>
                          <a:spcPts val="0"/>
                        </a:spcAft>
                      </a:pPr>
                      <a:r>
                        <a:rPr lang="fr-CA" sz="800" dirty="0">
                          <a:latin typeface="Calibri" panose="020F0502020204030204" pitchFamily="34" charset="0"/>
                          <a:ea typeface="Times New Roman"/>
                          <a:cs typeface="Calibri" panose="020F0502020204030204" pitchFamily="34" charset="0"/>
                        </a:rPr>
                        <a:t>Utilisation appropriée des connaissances scientifiques et technologiques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dirty="0">
                          <a:latin typeface="Calibri" panose="020F0502020204030204" pitchFamily="34" charset="0"/>
                          <a:ea typeface="Times New Roman"/>
                          <a:cs typeface="Calibri" panose="020F0502020204030204" pitchFamily="34" charset="0"/>
                        </a:rPr>
                        <a:t>p.3</a:t>
                      </a: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r>
                        <a:rPr lang="fr-CA" sz="1000" dirty="0">
                          <a:latin typeface="Calibri" panose="020F0502020204030204" pitchFamily="34" charset="0"/>
                          <a:ea typeface="Times New Roman"/>
                          <a:cs typeface="Calibri" panose="020F0502020204030204" pitchFamily="34" charset="0"/>
                        </a:rPr>
                        <a:t>p.3</a:t>
                      </a:r>
                    </a:p>
                    <a:p>
                      <a:pPr algn="ctr">
                        <a:spcAft>
                          <a:spcPts val="0"/>
                        </a:spcAft>
                      </a:pPr>
                      <a:endParaRPr lang="fr-CA" sz="1000" dirty="0">
                        <a:latin typeface="Calibri" panose="020F0502020204030204" pitchFamily="34" charset="0"/>
                        <a:ea typeface="Times New Roman"/>
                        <a:cs typeface="Calibri" panose="020F0502020204030204" pitchFamily="34" charset="0"/>
                      </a:endParaRPr>
                    </a:p>
                    <a:p>
                      <a:pPr algn="ctr">
                        <a:spcAft>
                          <a:spcPts val="0"/>
                        </a:spcAft>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baseline="0" dirty="0">
                          <a:latin typeface="Calibri" panose="020F0502020204030204" pitchFamily="34" charset="0"/>
                          <a:ea typeface="Times New Roman"/>
                          <a:cs typeface="Calibri" panose="020F0502020204030204" pitchFamily="34" charset="0"/>
                        </a:rPr>
                        <a:t>Répond à toutes les questions</a:t>
                      </a: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baseline="0" dirty="0">
                          <a:latin typeface="Calibri" panose="020F0502020204030204" pitchFamily="34" charset="0"/>
                          <a:ea typeface="Times New Roman"/>
                          <a:cs typeface="Calibri" panose="020F0502020204030204" pitchFamily="34" charset="0"/>
                        </a:rPr>
                        <a:t> adéquatement.</a:t>
                      </a: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endParaRPr lang="fr-CA" sz="100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endParaRPr lang="fr-CA" sz="100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000" kern="1200" baseline="0" dirty="0">
                          <a:solidFill>
                            <a:schemeClr val="tx1"/>
                          </a:solidFill>
                          <a:latin typeface="Calibri" panose="020F0502020204030204" pitchFamily="34" charset="0"/>
                          <a:ea typeface="Times New Roman"/>
                          <a:cs typeface="Calibri" panose="020F0502020204030204" pitchFamily="34" charset="0"/>
                        </a:rPr>
                        <a:t>Les observations sont  suffisamment nombreuses et précises (discriminent adéquatement). Les dessins montrent adéquatement la surface de l’eau. </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baseline="0" dirty="0">
                          <a:latin typeface="Calibri" panose="020F0502020204030204" pitchFamily="34" charset="0"/>
                          <a:ea typeface="Times New Roman"/>
                          <a:cs typeface="Calibri" panose="020F0502020204030204" pitchFamily="34" charset="0"/>
                        </a:rPr>
                        <a:t>Répond à 3 ou 4 questions adéquatement.</a:t>
                      </a: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kern="1200" baseline="0" dirty="0">
                          <a:solidFill>
                            <a:schemeClr val="tx1"/>
                          </a:solidFill>
                          <a:latin typeface="Calibri" panose="020F0502020204030204" pitchFamily="34" charset="0"/>
                          <a:ea typeface="Times New Roman"/>
                          <a:cs typeface="Calibri" panose="020F0502020204030204" pitchFamily="34" charset="0"/>
                        </a:rPr>
                        <a:t>Les observations sont nombreuses mais manquent parfois de précision (discriminent partiellement). Les dessins montrent partiellement la forme de la surface de l’eau</a:t>
                      </a:r>
                    </a:p>
                  </a:txBody>
                  <a:tcPr marL="32625" marR="32625" marT="0" marB="0">
                    <a:lnL w="12700" cap="flat" cmpd="sng" algn="ctr">
                      <a:solidFill>
                        <a:srgbClr val="000000"/>
                      </a:solidFill>
                      <a:prstDash val="solid"/>
                      <a:round/>
                      <a:headEnd type="none" w="med" len="med"/>
                      <a:tailEnd type="none" w="med" len="med"/>
                    </a:lnL>
                  </a:tcPr>
                </a:tc>
                <a:tc>
                  <a:txBody>
                    <a:bodyPr/>
                    <a:lstStyle/>
                    <a:p>
                      <a:pPr algn="l">
                        <a:spcAft>
                          <a:spcPts val="0"/>
                        </a:spcAft>
                        <a:buFont typeface="Symbol" pitchFamily="18" charset="2"/>
                        <a:buNone/>
                      </a:pPr>
                      <a:r>
                        <a:rPr lang="fr-CA" sz="1000" baseline="0" dirty="0">
                          <a:latin typeface="Calibri" panose="020F0502020204030204" pitchFamily="34" charset="0"/>
                          <a:ea typeface="Times New Roman"/>
                          <a:cs typeface="Calibri" panose="020F0502020204030204" pitchFamily="34" charset="0"/>
                        </a:rPr>
                        <a:t>Répond à 2 ou 3 questions adéquatement.</a:t>
                      </a:r>
                    </a:p>
                    <a:p>
                      <a:pPr algn="l">
                        <a:spcAft>
                          <a:spcPts val="0"/>
                        </a:spcAft>
                        <a:buFont typeface="Symbol" pitchFamily="18" charset="2"/>
                        <a:buNone/>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buFont typeface="Symbol" pitchFamily="18" charset="2"/>
                        <a:buNone/>
                      </a:pPr>
                      <a:endParaRPr lang="fr-CA" sz="1000" baseline="0" dirty="0">
                        <a:latin typeface="Calibri" panose="020F0502020204030204" pitchFamily="34" charset="0"/>
                        <a:ea typeface="Times New Roman"/>
                        <a:cs typeface="Calibri" panose="020F0502020204030204" pitchFamily="34" charset="0"/>
                      </a:endParaRPr>
                    </a:p>
                    <a:p>
                      <a:pPr algn="l">
                        <a:spcAft>
                          <a:spcPts val="0"/>
                        </a:spcAft>
                        <a:buFont typeface="Arial" pitchFamily="34" charset="0"/>
                        <a:buChar char="•"/>
                      </a:pPr>
                      <a:r>
                        <a:rPr lang="fr-CA" sz="1000" kern="1200" baseline="0" dirty="0">
                          <a:solidFill>
                            <a:schemeClr val="tx1"/>
                          </a:solidFill>
                          <a:latin typeface="Calibri" panose="020F0502020204030204" pitchFamily="34" charset="0"/>
                          <a:ea typeface="Times New Roman"/>
                          <a:cs typeface="Calibri" panose="020F0502020204030204" pitchFamily="34" charset="0"/>
                        </a:rPr>
                        <a:t>Les observations sont floues (discriminent peu) et en nombre insuffisant. La surface de l’eau n’est pas illustrée sur le dessin</a:t>
                      </a:r>
                    </a:p>
                  </a:txBody>
                  <a:tcPr marL="32625" marR="32625" marT="0" marB="0">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baseline="0" dirty="0">
                          <a:latin typeface="Calibri" panose="020F0502020204030204" pitchFamily="34" charset="0"/>
                          <a:ea typeface="Times New Roman"/>
                          <a:cs typeface="Calibri" panose="020F0502020204030204" pitchFamily="34" charset="0"/>
                        </a:rPr>
                        <a:t>Répond à 0 ou 1 question adéquatement.</a:t>
                      </a: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kern="1200" baseline="0" dirty="0">
                          <a:solidFill>
                            <a:schemeClr val="tx1"/>
                          </a:solidFill>
                          <a:latin typeface="Calibri" panose="020F0502020204030204" pitchFamily="34" charset="0"/>
                          <a:ea typeface="Times New Roman"/>
                          <a:cs typeface="Calibri" panose="020F0502020204030204" pitchFamily="34" charset="0"/>
                        </a:rPr>
                        <a:t>Observe de manière inappropriée ou n’observe pas. </a:t>
                      </a: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endParaRPr lang="fr-CA" sz="1000" baseline="0" dirty="0">
                        <a:latin typeface="Calibri" panose="020F0502020204030204" pitchFamily="34" charset="0"/>
                        <a:ea typeface="Times New Roman"/>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endParaRPr lang="fr-CA" sz="1000" dirty="0">
                        <a:latin typeface="Calibri" panose="020F0502020204030204" pitchFamily="34" charset="0"/>
                        <a:ea typeface="Times New Roman"/>
                        <a:cs typeface="Calibri" panose="020F0502020204030204"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1" name="Titre 10"/>
          <p:cNvSpPr>
            <a:spLocks noGrp="1"/>
          </p:cNvSpPr>
          <p:nvPr>
            <p:ph type="title"/>
            <p:custDataLst>
              <p:tags r:id="rId6"/>
            </p:custDataLst>
          </p:nvPr>
        </p:nvSpPr>
        <p:spPr>
          <a:xfrm>
            <a:off x="0" y="0"/>
            <a:ext cx="4107180" cy="914400"/>
          </a:xfrm>
        </p:spPr>
        <p:txBody>
          <a:bodyPr/>
          <a:lstStyle/>
          <a:p>
            <a:pPr algn="l"/>
            <a:r>
              <a:rPr lang="fr-CA" sz="3000" dirty="0">
                <a:latin typeface="Calibri" panose="020F0502020204030204" pitchFamily="34" charset="0"/>
                <a:cs typeface="Calibri" panose="020F0502020204030204" pitchFamily="34" charset="0"/>
              </a:rPr>
              <a:t>Grille d’évaluation 1</a:t>
            </a:r>
          </a:p>
        </p:txBody>
      </p:sp>
    </p:spTree>
    <p:extLst>
      <p:ext uri="{BB962C8B-B14F-4D97-AF65-F5344CB8AC3E}">
        <p14:creationId xmlns:p14="http://schemas.microsoft.com/office/powerpoint/2010/main" xmlns="" val="2229573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Grille globale</a:t>
            </a:r>
          </a:p>
        </p:txBody>
      </p:sp>
      <p:graphicFrame>
        <p:nvGraphicFramePr>
          <p:cNvPr id="6" name="Tableau 5"/>
          <p:cNvGraphicFramePr>
            <a:graphicFrameLocks noGrp="1"/>
          </p:cNvGraphicFramePr>
          <p:nvPr>
            <p:custDataLst>
              <p:tags r:id="rId2"/>
            </p:custDataLst>
            <p:extLst>
              <p:ext uri="{D42A27DB-BD31-4B8C-83A1-F6EECF244321}">
                <p14:modId xmlns:p14="http://schemas.microsoft.com/office/powerpoint/2010/main" xmlns="" val="1165972246"/>
              </p:ext>
            </p:extLst>
          </p:nvPr>
        </p:nvGraphicFramePr>
        <p:xfrm>
          <a:off x="-4" y="91249"/>
          <a:ext cx="6858004" cy="9019705"/>
        </p:xfrm>
        <a:graphic>
          <a:graphicData uri="http://schemas.openxmlformats.org/drawingml/2006/table">
            <a:tbl>
              <a:tblPr firstRow="1" firstCol="1" bandRow="1">
                <a:tableStyleId>{D7AC3CCA-C797-4891-BE02-D94E43425B78}</a:tableStyleId>
              </a:tblPr>
              <a:tblGrid>
                <a:gridCol w="298255">
                  <a:extLst>
                    <a:ext uri="{9D8B030D-6E8A-4147-A177-3AD203B41FA5}">
                      <a16:colId xmlns:a16="http://schemas.microsoft.com/office/drawing/2014/main" xmlns="" val="20000"/>
                    </a:ext>
                  </a:extLst>
                </a:gridCol>
                <a:gridCol w="1073349">
                  <a:extLst>
                    <a:ext uri="{9D8B030D-6E8A-4147-A177-3AD203B41FA5}">
                      <a16:colId xmlns:a16="http://schemas.microsoft.com/office/drawing/2014/main" xmlns="" val="20001"/>
                    </a:ext>
                  </a:extLst>
                </a:gridCol>
                <a:gridCol w="664029">
                  <a:extLst>
                    <a:ext uri="{9D8B030D-6E8A-4147-A177-3AD203B41FA5}">
                      <a16:colId xmlns:a16="http://schemas.microsoft.com/office/drawing/2014/main" xmlns="" val="20002"/>
                    </a:ext>
                  </a:extLst>
                </a:gridCol>
                <a:gridCol w="391885">
                  <a:extLst>
                    <a:ext uri="{9D8B030D-6E8A-4147-A177-3AD203B41FA5}">
                      <a16:colId xmlns:a16="http://schemas.microsoft.com/office/drawing/2014/main" xmlns="" val="20003"/>
                    </a:ext>
                  </a:extLst>
                </a:gridCol>
                <a:gridCol w="940489">
                  <a:extLst>
                    <a:ext uri="{9D8B030D-6E8A-4147-A177-3AD203B41FA5}">
                      <a16:colId xmlns:a16="http://schemas.microsoft.com/office/drawing/2014/main" xmlns="" val="20004"/>
                    </a:ext>
                  </a:extLst>
                </a:gridCol>
                <a:gridCol w="104540">
                  <a:extLst>
                    <a:ext uri="{9D8B030D-6E8A-4147-A177-3AD203B41FA5}">
                      <a16:colId xmlns:a16="http://schemas.microsoft.com/office/drawing/2014/main" xmlns="" val="20007"/>
                    </a:ext>
                  </a:extLst>
                </a:gridCol>
                <a:gridCol w="304800">
                  <a:extLst>
                    <a:ext uri="{9D8B030D-6E8A-4147-A177-3AD203B41FA5}">
                      <a16:colId xmlns:a16="http://schemas.microsoft.com/office/drawing/2014/main" xmlns="" val="20005"/>
                    </a:ext>
                  </a:extLst>
                </a:gridCol>
                <a:gridCol w="337457">
                  <a:extLst>
                    <a:ext uri="{9D8B030D-6E8A-4147-A177-3AD203B41FA5}">
                      <a16:colId xmlns:a16="http://schemas.microsoft.com/office/drawing/2014/main" xmlns="" val="20008"/>
                    </a:ext>
                  </a:extLst>
                </a:gridCol>
                <a:gridCol w="685800">
                  <a:extLst>
                    <a:ext uri="{9D8B030D-6E8A-4147-A177-3AD203B41FA5}">
                      <a16:colId xmlns:a16="http://schemas.microsoft.com/office/drawing/2014/main" xmlns="" val="20006"/>
                    </a:ext>
                  </a:extLst>
                </a:gridCol>
                <a:gridCol w="293914">
                  <a:extLst>
                    <a:ext uri="{9D8B030D-6E8A-4147-A177-3AD203B41FA5}">
                      <a16:colId xmlns:a16="http://schemas.microsoft.com/office/drawing/2014/main" xmlns="" val="20009"/>
                    </a:ext>
                  </a:extLst>
                </a:gridCol>
                <a:gridCol w="315686">
                  <a:extLst>
                    <a:ext uri="{9D8B030D-6E8A-4147-A177-3AD203B41FA5}">
                      <a16:colId xmlns:a16="http://schemas.microsoft.com/office/drawing/2014/main" xmlns="" val="20010"/>
                    </a:ext>
                  </a:extLst>
                </a:gridCol>
                <a:gridCol w="674914">
                  <a:extLst>
                    <a:ext uri="{9D8B030D-6E8A-4147-A177-3AD203B41FA5}">
                      <a16:colId xmlns:a16="http://schemas.microsoft.com/office/drawing/2014/main" xmlns="" val="20011"/>
                    </a:ext>
                  </a:extLst>
                </a:gridCol>
                <a:gridCol w="370116">
                  <a:extLst>
                    <a:ext uri="{9D8B030D-6E8A-4147-A177-3AD203B41FA5}">
                      <a16:colId xmlns:a16="http://schemas.microsoft.com/office/drawing/2014/main" xmlns="" val="20012"/>
                    </a:ext>
                  </a:extLst>
                </a:gridCol>
                <a:gridCol w="402770">
                  <a:extLst>
                    <a:ext uri="{9D8B030D-6E8A-4147-A177-3AD203B41FA5}">
                      <a16:colId xmlns:a16="http://schemas.microsoft.com/office/drawing/2014/main" xmlns="" val="20013"/>
                    </a:ext>
                  </a:extLst>
                </a:gridCol>
              </a:tblGrid>
              <a:tr h="333625">
                <a:tc gridSpan="14">
                  <a:txBody>
                    <a:bodyPr/>
                    <a:lstStyle/>
                    <a:p>
                      <a:pPr indent="89535" algn="ctr">
                        <a:lnSpc>
                          <a:spcPct val="115000"/>
                        </a:lnSpc>
                        <a:spcBef>
                          <a:spcPts val="0"/>
                        </a:spcBef>
                        <a:spcAft>
                          <a:spcPts val="0"/>
                        </a:spcAft>
                      </a:pPr>
                      <a:endParaRPr lang="fr-CA" sz="1200" dirty="0" smtClean="0">
                        <a:effectLst/>
                        <a:latin typeface="Calibri" panose="020F0502020204030204" pitchFamily="34" charset="0"/>
                        <a:ea typeface="Calibri" panose="020F0502020204030204" pitchFamily="34" charset="0"/>
                        <a:cs typeface="Calibri" pitchFamily="34" charset="0"/>
                      </a:endParaRPr>
                    </a:p>
                    <a:p>
                      <a:pPr indent="89535" algn="ctr">
                        <a:lnSpc>
                          <a:spcPct val="115000"/>
                        </a:lnSpc>
                        <a:spcBef>
                          <a:spcPts val="0"/>
                        </a:spcBef>
                        <a:spcAft>
                          <a:spcPts val="0"/>
                        </a:spcAft>
                      </a:pPr>
                      <a:r>
                        <a:rPr lang="fr-CA" sz="3000" b="0" dirty="0" smtClean="0">
                          <a:effectLst/>
                          <a:latin typeface="Calibri" panose="020F0502020204030204" pitchFamily="34" charset="0"/>
                          <a:ea typeface="Calibri" panose="020F0502020204030204" pitchFamily="34" charset="0"/>
                          <a:cs typeface="Calibri" pitchFamily="34" charset="0"/>
                        </a:rPr>
                        <a:t>Grille</a:t>
                      </a:r>
                      <a:r>
                        <a:rPr lang="fr-CA" sz="3000" b="0" baseline="0" dirty="0" smtClean="0">
                          <a:effectLst/>
                          <a:latin typeface="Calibri" panose="020F0502020204030204" pitchFamily="34" charset="0"/>
                          <a:ea typeface="Calibri" panose="020F0502020204030204" pitchFamily="34" charset="0"/>
                          <a:cs typeface="Calibri" pitchFamily="34" charset="0"/>
                        </a:rPr>
                        <a:t> </a:t>
                      </a:r>
                      <a:r>
                        <a:rPr lang="fr-CA" sz="3000" b="0" baseline="0" dirty="0">
                          <a:effectLst/>
                          <a:latin typeface="Calibri" panose="020F0502020204030204" pitchFamily="34" charset="0"/>
                          <a:ea typeface="Calibri" panose="020F0502020204030204" pitchFamily="34" charset="0"/>
                          <a:cs typeface="Calibri" pitchFamily="34" charset="0"/>
                        </a:rPr>
                        <a:t>synthèse d’évaluation de </a:t>
                      </a:r>
                      <a:r>
                        <a:rPr lang="fr-CA" sz="3000" b="0" baseline="0" dirty="0" smtClean="0">
                          <a:effectLst/>
                          <a:latin typeface="Calibri" panose="020F0502020204030204" pitchFamily="34" charset="0"/>
                          <a:ea typeface="Calibri" panose="020F0502020204030204" pitchFamily="34" charset="0"/>
                          <a:cs typeface="Calibri" pitchFamily="34" charset="0"/>
                        </a:rPr>
                        <a:t>l’activité</a:t>
                      </a:r>
                    </a:p>
                    <a:p>
                      <a:pPr indent="89535" algn="ctr">
                        <a:lnSpc>
                          <a:spcPct val="115000"/>
                        </a:lnSpc>
                        <a:spcBef>
                          <a:spcPts val="0"/>
                        </a:spcBef>
                        <a:spcAft>
                          <a:spcPts val="0"/>
                        </a:spcAft>
                      </a:pPr>
                      <a:endParaRPr lang="fr-CA" sz="1200" baseline="0" dirty="0" smtClean="0">
                        <a:effectLst/>
                        <a:latin typeface="Calibri" panose="020F0502020204030204" pitchFamily="34" charset="0"/>
                        <a:ea typeface="Calibri" panose="020F0502020204030204" pitchFamily="34" charset="0"/>
                        <a:cs typeface="Calibri" pitchFamily="34" charset="0"/>
                      </a:endParaRPr>
                    </a:p>
                  </a:txBody>
                  <a:tcPr marL="39570" marR="39570" marT="0" marB="0" anchor="ctr">
                    <a:solidFill>
                      <a:schemeClr val="bg1"/>
                    </a:solidFill>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232449">
                <a:tc gridSpan="2">
                  <a:txBody>
                    <a:bodyPr/>
                    <a:lstStyle/>
                    <a:p>
                      <a:pPr indent="89535" algn="ctr">
                        <a:lnSpc>
                          <a:spcPct val="115000"/>
                        </a:lnSpc>
                        <a:spcBef>
                          <a:spcPts val="0"/>
                        </a:spcBef>
                        <a:spcAft>
                          <a:spcPts val="0"/>
                        </a:spcAft>
                      </a:pPr>
                      <a:r>
                        <a:rPr lang="fr-CA" sz="1400" b="1" dirty="0">
                          <a:effectLst/>
                          <a:latin typeface="Calibri" panose="020F0502020204030204" pitchFamily="34" charset="0"/>
                          <a:cs typeface="Calibri" panose="020F0502020204030204" pitchFamily="34" charset="0"/>
                        </a:rPr>
                        <a:t> Nom de l’élève</a:t>
                      </a:r>
                      <a:endParaRPr lang="fr-CA" sz="1400" b="1"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tc gridSpan="3">
                  <a:txBody>
                    <a:bodyPr/>
                    <a:lstStyle/>
                    <a:p>
                      <a:pPr algn="ctr">
                        <a:lnSpc>
                          <a:spcPct val="115000"/>
                        </a:lnSpc>
                        <a:spcBef>
                          <a:spcPts val="0"/>
                        </a:spcBef>
                        <a:spcAft>
                          <a:spcPts val="0"/>
                        </a:spcAft>
                      </a:pPr>
                      <a:r>
                        <a:rPr lang="fr-CA" sz="1400" b="1" dirty="0">
                          <a:effectLst/>
                          <a:latin typeface="Calibri" panose="020F0502020204030204" pitchFamily="34" charset="0"/>
                          <a:ea typeface="Calibri" panose="020F0502020204030204" pitchFamily="34" charset="0"/>
                          <a:cs typeface="Calibri" panose="020F0502020204030204" pitchFamily="34" charset="0"/>
                        </a:rPr>
                        <a:t>Critère</a:t>
                      </a:r>
                      <a:r>
                        <a:rPr lang="fr-CA" sz="1400" b="1" baseline="0" dirty="0">
                          <a:effectLst/>
                          <a:latin typeface="Calibri" panose="020F0502020204030204" pitchFamily="34" charset="0"/>
                          <a:ea typeface="Calibri" panose="020F0502020204030204" pitchFamily="34" charset="0"/>
                          <a:cs typeface="Calibri" panose="020F0502020204030204" pitchFamily="34" charset="0"/>
                        </a:rPr>
                        <a:t> 1</a:t>
                      </a:r>
                      <a:endParaRPr lang="fr-CA" sz="1400" b="1"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Bef>
                          <a:spcPts val="0"/>
                        </a:spcBef>
                        <a:spcAft>
                          <a:spcPts val="0"/>
                        </a:spcAft>
                      </a:pPr>
                      <a:r>
                        <a:rPr lang="fr-CA" sz="1400" b="1" dirty="0">
                          <a:effectLst/>
                          <a:latin typeface="Calibri" panose="020F0502020204030204" pitchFamily="34" charset="0"/>
                          <a:ea typeface="Calibri" panose="020F0502020204030204" pitchFamily="34" charset="0"/>
                          <a:cs typeface="Calibri" panose="020F0502020204030204" pitchFamily="34" charset="0"/>
                        </a:rPr>
                        <a:t>Critère 2</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Bef>
                          <a:spcPts val="0"/>
                        </a:spcBef>
                        <a:spcAft>
                          <a:spcPts val="0"/>
                        </a:spcAft>
                      </a:pPr>
                      <a:r>
                        <a:rPr lang="fr-CA" sz="1400" b="1" dirty="0">
                          <a:effectLst/>
                          <a:latin typeface="Calibri" panose="020F0502020204030204" pitchFamily="34" charset="0"/>
                          <a:ea typeface="Calibri" panose="020F0502020204030204" pitchFamily="34" charset="0"/>
                          <a:cs typeface="Calibri" panose="020F0502020204030204" pitchFamily="34" charset="0"/>
                        </a:rPr>
                        <a:t>Critère 3</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Bef>
                          <a:spcPts val="0"/>
                        </a:spcBef>
                        <a:spcAft>
                          <a:spcPts val="0"/>
                        </a:spcAft>
                      </a:pPr>
                      <a:r>
                        <a:rPr lang="fr-CA" sz="1400" b="1" dirty="0">
                          <a:effectLst/>
                          <a:latin typeface="Calibri" panose="020F0502020204030204" pitchFamily="34" charset="0"/>
                          <a:ea typeface="Calibri" panose="020F0502020204030204" pitchFamily="34" charset="0"/>
                          <a:cs typeface="Calibri" panose="020F0502020204030204" pitchFamily="34" charset="0"/>
                        </a:rPr>
                        <a:t>Critère 4</a:t>
                      </a: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1"/>
                  </a:ext>
                </a:extLst>
              </a:tr>
              <a:tr h="817537">
                <a:tc gridSpan="2">
                  <a:txBody>
                    <a:bodyPr/>
                    <a:lstStyle/>
                    <a:p>
                      <a:pPr algn="r">
                        <a:lnSpc>
                          <a:spcPct val="115000"/>
                        </a:lnSpc>
                        <a:spcBef>
                          <a:spcPts val="0"/>
                        </a:spcBef>
                        <a:spcAft>
                          <a:spcPts val="0"/>
                        </a:spcAft>
                      </a:pPr>
                      <a:r>
                        <a:rPr lang="fr-CA" sz="1400" b="1" dirty="0">
                          <a:effectLst/>
                          <a:latin typeface="Calibri" panose="020F0502020204030204" pitchFamily="34" charset="0"/>
                          <a:cs typeface="Calibri" panose="020F0502020204030204" pitchFamily="34" charset="0"/>
                        </a:rPr>
                        <a:t>Provenance des observations  </a:t>
                      </a:r>
                      <a:endParaRPr lang="fr-CA" sz="1400" b="1"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hMerge="1">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ea typeface="Calibri" panose="020F0502020204030204" pitchFamily="34" charset="0"/>
                          <a:cs typeface="Calibri" panose="020F0502020204030204" pitchFamily="34" charset="0"/>
                        </a:rPr>
                        <a:t> Écrits</a:t>
                      </a:r>
                    </a:p>
                    <a:p>
                      <a:pPr algn="l">
                        <a:lnSpc>
                          <a:spcPct val="115000"/>
                        </a:lnSpc>
                        <a:spcBef>
                          <a:spcPts val="0"/>
                        </a:spcBef>
                        <a:spcAft>
                          <a:spcPts val="0"/>
                        </a:spcAft>
                      </a:pPr>
                      <a:r>
                        <a:rPr lang="fr-CA" sz="1400" dirty="0">
                          <a:effectLst/>
                          <a:latin typeface="Calibri" panose="020F0502020204030204" pitchFamily="34" charset="0"/>
                          <a:ea typeface="Calibri" panose="020F0502020204030204" pitchFamily="34" charset="0"/>
                          <a:cs typeface="Calibri" panose="020F0502020204030204" pitchFamily="34" charset="0"/>
                        </a:rPr>
                        <a:t> page(s)</a:t>
                      </a:r>
                      <a:r>
                        <a:rPr lang="fr-CA" sz="1400" baseline="0" dirty="0">
                          <a:effectLst/>
                          <a:latin typeface="Calibri" panose="020F0502020204030204" pitchFamily="34" charset="0"/>
                          <a:ea typeface="Calibri" panose="020F0502020204030204" pitchFamily="34" charset="0"/>
                          <a:cs typeface="Calibri" panose="020F0502020204030204" pitchFamily="34" charset="0"/>
                        </a:rPr>
                        <a:t> : </a:t>
                      </a:r>
                      <a:r>
                        <a:rPr lang="fr-CA" sz="1400" dirty="0">
                          <a:effectLst/>
                          <a:latin typeface="Calibri" panose="020F0502020204030204" pitchFamily="34" charset="0"/>
                          <a:ea typeface="Calibri" panose="020F0502020204030204" pitchFamily="34" charset="0"/>
                          <a:cs typeface="Calibri" panose="020F0502020204030204" pitchFamily="34" charset="0"/>
                        </a:rPr>
                        <a:t> </a:t>
                      </a:r>
                    </a:p>
                  </a:txBody>
                  <a:tcPr marL="39570" marR="39570" marT="0" marB="0" vert="vert">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cs typeface="Calibri" panose="020F0502020204030204" pitchFamily="34" charset="0"/>
                        </a:rPr>
                        <a:t> Manif. obs. </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vert="vert">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ea typeface="Calibri" panose="020F0502020204030204" pitchFamily="34" charset="0"/>
                          <a:cs typeface="Calibri" panose="020F0502020204030204" pitchFamily="34" charset="0"/>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a:effectLst/>
                          <a:latin typeface="Calibri" panose="020F0502020204030204" pitchFamily="34" charset="0"/>
                          <a:ea typeface="Calibri" panose="020F0502020204030204" pitchFamily="34" charset="0"/>
                          <a:cs typeface="Calibri" panose="020F0502020204030204"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a:effectLst/>
                          <a:latin typeface="Calibri" panose="020F0502020204030204" pitchFamily="34" charset="0"/>
                          <a:ea typeface="Calibri" panose="020F0502020204030204" pitchFamily="34" charset="0"/>
                          <a:cs typeface="Calibri" panose="020F0502020204030204" pitchFamily="34" charset="0"/>
                        </a:rPr>
                        <a:t> page(s)</a:t>
                      </a:r>
                      <a:r>
                        <a:rPr lang="fr-CA" sz="1400" baseline="0" dirty="0">
                          <a:effectLst/>
                          <a:latin typeface="Calibri" panose="020F0502020204030204" pitchFamily="34" charset="0"/>
                          <a:ea typeface="Calibri" panose="020F0502020204030204" pitchFamily="34" charset="0"/>
                          <a:cs typeface="Calibri" panose="020F0502020204030204" pitchFamily="34" charset="0"/>
                        </a:rPr>
                        <a:t> : </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vert="vert">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cs typeface="Calibri" panose="020F0502020204030204" pitchFamily="34" charset="0"/>
                        </a:rPr>
                        <a:t> Manif. obs. </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vert="vert">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ea typeface="Calibri" panose="020F0502020204030204" pitchFamily="34" charset="0"/>
                          <a:cs typeface="Calibri" panose="020F0502020204030204" pitchFamily="34" charset="0"/>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a:effectLst/>
                          <a:latin typeface="Calibri" panose="020F0502020204030204" pitchFamily="34" charset="0"/>
                          <a:ea typeface="Calibri" panose="020F0502020204030204" pitchFamily="34" charset="0"/>
                          <a:cs typeface="Calibri" panose="020F0502020204030204"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a:effectLst/>
                          <a:latin typeface="Calibri" panose="020F0502020204030204" pitchFamily="34" charset="0"/>
                          <a:ea typeface="Calibri" panose="020F0502020204030204" pitchFamily="34" charset="0"/>
                          <a:cs typeface="Calibri" panose="020F0502020204030204" pitchFamily="34" charset="0"/>
                        </a:rPr>
                        <a:t> page(s)</a:t>
                      </a:r>
                      <a:r>
                        <a:rPr lang="fr-CA" sz="1400" baseline="0" dirty="0">
                          <a:effectLst/>
                          <a:latin typeface="Calibri" panose="020F0502020204030204" pitchFamily="34" charset="0"/>
                          <a:ea typeface="Calibri" panose="020F0502020204030204" pitchFamily="34" charset="0"/>
                          <a:cs typeface="Calibri" panose="020F0502020204030204" pitchFamily="34" charset="0"/>
                        </a:rPr>
                        <a:t> :  </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vert="vert">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cs typeface="Calibri" panose="020F0502020204030204" pitchFamily="34" charset="0"/>
                        </a:rPr>
                        <a:t> Manif. obs.</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vert="vert">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ea typeface="Calibri" panose="020F0502020204030204" pitchFamily="34" charset="0"/>
                          <a:cs typeface="Calibri" panose="020F0502020204030204" pitchFamily="34" charset="0"/>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a:effectLst/>
                          <a:latin typeface="Calibri" panose="020F0502020204030204" pitchFamily="34" charset="0"/>
                          <a:ea typeface="Calibri" panose="020F0502020204030204" pitchFamily="34" charset="0"/>
                          <a:cs typeface="Calibri" panose="020F0502020204030204"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a:effectLst/>
                          <a:latin typeface="Calibri" panose="020F0502020204030204" pitchFamily="34" charset="0"/>
                          <a:ea typeface="Calibri" panose="020F0502020204030204" pitchFamily="34" charset="0"/>
                          <a:cs typeface="Calibri" panose="020F0502020204030204" pitchFamily="34" charset="0"/>
                        </a:rPr>
                        <a:t> page(s)</a:t>
                      </a:r>
                      <a:r>
                        <a:rPr lang="fr-CA" sz="1400" baseline="0" dirty="0">
                          <a:effectLst/>
                          <a:latin typeface="Calibri" panose="020F0502020204030204" pitchFamily="34" charset="0"/>
                          <a:ea typeface="Calibri" panose="020F0502020204030204" pitchFamily="34" charset="0"/>
                          <a:cs typeface="Calibri" panose="020F0502020204030204" pitchFamily="34" charset="0"/>
                        </a:rPr>
                        <a:t> : </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15000"/>
                        </a:lnSpc>
                        <a:spcBef>
                          <a:spcPts val="0"/>
                        </a:spcBef>
                        <a:spcAft>
                          <a:spcPts val="0"/>
                        </a:spcAft>
                      </a:pPr>
                      <a:r>
                        <a:rPr lang="fr-CA" sz="1400" dirty="0">
                          <a:effectLst/>
                          <a:latin typeface="Calibri" panose="020F0502020204030204" pitchFamily="34" charset="0"/>
                          <a:cs typeface="Calibri" panose="020F0502020204030204" pitchFamily="34" charset="0"/>
                        </a:rPr>
                        <a:t> </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vert="vert">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400" dirty="0">
                          <a:effectLst/>
                          <a:latin typeface="Calibri" panose="020F0502020204030204" pitchFamily="34" charset="0"/>
                          <a:cs typeface="Calibri" panose="020F0502020204030204" pitchFamily="34" charset="0"/>
                        </a:rPr>
                        <a:t> Manif. obs. </a:t>
                      </a:r>
                      <a:endParaRPr lang="fr-CA" sz="14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vert="vert">
                    <a:solidFill>
                      <a:schemeClr val="bg1"/>
                    </a:solidFill>
                  </a:tcPr>
                </a:tc>
                <a:tc>
                  <a:txBody>
                    <a:bodyPr/>
                    <a:lstStyle/>
                    <a:p>
                      <a:pPr algn="l">
                        <a:lnSpc>
                          <a:spcPct val="115000"/>
                        </a:lnSpc>
                        <a:spcBef>
                          <a:spcPts val="0"/>
                        </a:spcBef>
                        <a:spcAft>
                          <a:spcPts val="0"/>
                        </a:spcAft>
                      </a:pPr>
                      <a:r>
                        <a:rPr lang="fr-CA" sz="1400" dirty="0">
                          <a:effectLst/>
                          <a:latin typeface="Calibri" panose="020F0502020204030204" pitchFamily="34" charset="0"/>
                          <a:ea typeface="Calibri" panose="020F0502020204030204" pitchFamily="34" charset="0"/>
                          <a:cs typeface="Calibri" panose="020F0502020204030204" pitchFamily="34" charset="0"/>
                        </a:rPr>
                        <a:t> Note ou Cote</a:t>
                      </a:r>
                    </a:p>
                  </a:txBody>
                  <a:tcPr marL="39570" marR="39570" marT="0" marB="0" vert="vert">
                    <a:solidFill>
                      <a:schemeClr val="bg1">
                        <a:lumMod val="85000"/>
                      </a:schemeClr>
                    </a:solidFill>
                  </a:tcPr>
                </a:tc>
                <a:extLst>
                  <a:ext uri="{0D108BD9-81ED-4DB2-BD59-A6C34878D82A}">
                    <a16:rowId xmlns:a16="http://schemas.microsoft.com/office/drawing/2014/main" xmlns="" val="10003"/>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ea typeface="Calibri" panose="020F0502020204030204" pitchFamily="34" charset="0"/>
                          <a:cs typeface="Calibri" panose="020F0502020204030204" pitchFamily="34" charset="0"/>
                        </a:rPr>
                        <a:t>1</a:t>
                      </a: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ea typeface="Calibri" panose="020F0502020204030204" pitchFamily="34" charset="0"/>
                          <a:cs typeface="Calibri" panose="020F0502020204030204" pitchFamily="34" charset="0"/>
                        </a:rPr>
                        <a:t>   </a:t>
                      </a: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3"/>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2</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4"/>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3</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5"/>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4</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6"/>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5</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7"/>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6</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8"/>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7</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9"/>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8</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0"/>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9</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1"/>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10</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2"/>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11</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3"/>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12</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4"/>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13</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5"/>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14</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6"/>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15</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7"/>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16</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8"/>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17</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a:effectLst/>
                          <a:latin typeface="Calibri" panose="020F0502020204030204" pitchFamily="34" charset="0"/>
                          <a:cs typeface="Calibri" panose="020F0502020204030204" pitchFamily="34" charset="0"/>
                        </a:rPr>
                        <a:t> </a:t>
                      </a: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9"/>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18</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0"/>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19</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1"/>
                  </a:ext>
                </a:extLst>
              </a:tr>
              <a:tr h="280587">
                <a:tc>
                  <a:txBody>
                    <a:bodyPr/>
                    <a:lstStyle/>
                    <a:p>
                      <a:pPr algn="r">
                        <a:lnSpc>
                          <a:spcPct val="115000"/>
                        </a:lnSpc>
                        <a:spcBef>
                          <a:spcPts val="0"/>
                        </a:spcBef>
                        <a:spcAft>
                          <a:spcPts val="0"/>
                        </a:spcAft>
                      </a:pPr>
                      <a:r>
                        <a:rPr lang="fr-CA" sz="1600" dirty="0">
                          <a:effectLst/>
                          <a:latin typeface="Calibri" panose="020F0502020204030204" pitchFamily="34" charset="0"/>
                          <a:cs typeface="Calibri" panose="020F0502020204030204" pitchFamily="34" charset="0"/>
                        </a:rPr>
                        <a:t>20</a:t>
                      </a:r>
                      <a:endParaRPr lang="fr-CA" sz="16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l">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tc>
                  <a:txBody>
                    <a:bodyPr/>
                    <a:lstStyle/>
                    <a:p>
                      <a:pPr algn="r">
                        <a:lnSpc>
                          <a:spcPct val="115000"/>
                        </a:lnSpc>
                        <a:spcBef>
                          <a:spcPts val="0"/>
                        </a:spcBef>
                        <a:spcAft>
                          <a:spcPts val="0"/>
                        </a:spcAft>
                      </a:pPr>
                      <a:r>
                        <a:rPr lang="fr-CA" sz="2000" dirty="0">
                          <a:effectLst/>
                          <a:latin typeface="Calibri" panose="020F0502020204030204" pitchFamily="34" charset="0"/>
                          <a:cs typeface="Calibri" panose="020F0502020204030204" pitchFamily="34" charset="0"/>
                        </a:rPr>
                        <a:t> </a:t>
                      </a: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solidFill>
                  </a:tcPr>
                </a:tc>
                <a:tc>
                  <a:txBody>
                    <a:bodyPr/>
                    <a:lstStyle/>
                    <a:p>
                      <a:pPr algn="r">
                        <a:lnSpc>
                          <a:spcPct val="115000"/>
                        </a:lnSpc>
                        <a:spcBef>
                          <a:spcPts val="0"/>
                        </a:spcBef>
                        <a:spcAft>
                          <a:spcPts val="0"/>
                        </a:spcAft>
                      </a:pPr>
                      <a:endParaRPr lang="fr-CA" sz="2000" dirty="0">
                        <a:effectLst/>
                        <a:latin typeface="Calibri" panose="020F0502020204030204" pitchFamily="34" charset="0"/>
                        <a:ea typeface="Calibri" panose="020F0502020204030204" pitchFamily="34" charset="0"/>
                        <a:cs typeface="Calibri" panose="020F0502020204030204"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549973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46860"/>
            <a:ext cx="4274057" cy="871396"/>
          </a:xfrm>
        </p:spPr>
        <p:txBody>
          <a:bodyPr/>
          <a:lstStyle/>
          <a:p>
            <a:r>
              <a:rPr lang="en-US" sz="3000" dirty="0">
                <a:latin typeface="Calibri" panose="020F0502020204030204" pitchFamily="34" charset="0"/>
                <a:cs typeface="Calibri" panose="020F0502020204030204" pitchFamily="34" charset="0"/>
              </a:rPr>
              <a:t>Fiches </a:t>
            </a:r>
            <a:r>
              <a:rPr lang="en-US" sz="3000" dirty="0" err="1">
                <a:latin typeface="Calibri" panose="020F0502020204030204" pitchFamily="34" charset="0"/>
                <a:cs typeface="Calibri" panose="020F0502020204030204" pitchFamily="34" charset="0"/>
              </a:rPr>
              <a:t>d’activité</a:t>
            </a:r>
            <a:endParaRPr lang="en-US" sz="3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496064" y="8006313"/>
            <a:ext cx="1361936" cy="1135797"/>
          </a:xfrm>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18</a:t>
            </a:fld>
            <a:endParaRPr lang="en-US" dirty="0">
              <a:gradFill>
                <a:gsLst>
                  <a:gs pos="0">
                    <a:prstClr val="black">
                      <a:alpha val="10000"/>
                    </a:prstClr>
                  </a:gs>
                  <a:gs pos="100000">
                    <a:prstClr val="black">
                      <a:alpha val="10000"/>
                    </a:prstClr>
                  </a:gs>
                </a:gsLst>
                <a:lin ang="5400000" scaled="0"/>
              </a:gradFill>
            </a:endParaRPr>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845406249"/>
              </p:ext>
            </p:extLst>
          </p:nvPr>
        </p:nvGraphicFramePr>
        <p:xfrm>
          <a:off x="1262063" y="2811780"/>
          <a:ext cx="4333875" cy="1259840"/>
        </p:xfrm>
        <a:graphic>
          <a:graphicData uri="http://schemas.openxmlformats.org/drawingml/2006/table">
            <a:tbl>
              <a:tblPr firstRow="1" bandRow="1">
                <a:tableStyleId>{21E4AEA4-8DFA-4A89-87EB-49C32662AFE0}</a:tableStyleId>
              </a:tblPr>
              <a:tblGrid>
                <a:gridCol w="1285875">
                  <a:extLst>
                    <a:ext uri="{9D8B030D-6E8A-4147-A177-3AD203B41FA5}">
                      <a16:colId xmlns:a16="http://schemas.microsoft.com/office/drawing/2014/main" xmlns="" val="20000"/>
                    </a:ext>
                  </a:extLst>
                </a:gridCol>
                <a:gridCol w="2489115">
                  <a:extLst>
                    <a:ext uri="{9D8B030D-6E8A-4147-A177-3AD203B41FA5}">
                      <a16:colId xmlns:a16="http://schemas.microsoft.com/office/drawing/2014/main" xmlns="" val="20001"/>
                    </a:ext>
                  </a:extLst>
                </a:gridCol>
                <a:gridCol w="558885">
                  <a:extLst>
                    <a:ext uri="{9D8B030D-6E8A-4147-A177-3AD203B41FA5}">
                      <a16:colId xmlns:a16="http://schemas.microsoft.com/office/drawing/2014/main" xmlns="" val="20002"/>
                    </a:ext>
                  </a:extLst>
                </a:gridCol>
              </a:tblGrid>
              <a:tr h="518160">
                <a:tc>
                  <a:txBody>
                    <a:bodyPr/>
                    <a:lstStyle/>
                    <a:p>
                      <a:pPr algn="ctr"/>
                      <a:r>
                        <a:rPr lang="fr-FR" sz="1400" baseline="0" dirty="0">
                          <a:latin typeface="Calibri" pitchFamily="34" charset="0"/>
                          <a:cs typeface="Calibri" pitchFamily="34" charset="0"/>
                        </a:rPr>
                        <a:t>Identification de la fiche</a:t>
                      </a:r>
                      <a:endParaRPr lang="fr-FR" sz="1400" dirty="0">
                        <a:latin typeface="Calibri" pitchFamily="34" charset="0"/>
                        <a:cs typeface="Calibri" pitchFamily="34" charset="0"/>
                      </a:endParaRPr>
                    </a:p>
                  </a:txBody>
                  <a:tcPr anchor="ctr"/>
                </a:tc>
                <a:tc>
                  <a:txBody>
                    <a:bodyPr/>
                    <a:lstStyle/>
                    <a:p>
                      <a:pPr algn="ctr"/>
                      <a:r>
                        <a:rPr lang="fr-FR" sz="1400" dirty="0">
                          <a:latin typeface="Calibri" pitchFamily="34" charset="0"/>
                          <a:cs typeface="Calibri" pitchFamily="34" charset="0"/>
                        </a:rPr>
                        <a:t>Nom</a:t>
                      </a:r>
                    </a:p>
                  </a:txBody>
                  <a:tcPr anchor="ctr"/>
                </a:tc>
                <a:tc>
                  <a:txBody>
                    <a:bodyPr/>
                    <a:lstStyle/>
                    <a:p>
                      <a:pPr algn="ctr"/>
                      <a:r>
                        <a:rPr lang="fr-FR" sz="1400" dirty="0">
                          <a:latin typeface="Calibri" pitchFamily="34" charset="0"/>
                          <a:cs typeface="Calibri" pitchFamily="34" charset="0"/>
                        </a:rPr>
                        <a:t>Page</a:t>
                      </a:r>
                    </a:p>
                  </a:txBody>
                  <a:tcPr anchor="ctr"/>
                </a:tc>
                <a:extLst>
                  <a:ext uri="{0D108BD9-81ED-4DB2-BD59-A6C34878D82A}">
                    <a16:rowId xmlns:a16="http://schemas.microsoft.com/office/drawing/2014/main" xmlns="" val="10000"/>
                  </a:ext>
                </a:extLst>
              </a:tr>
              <a:tr h="370840">
                <a:tc>
                  <a:txBody>
                    <a:bodyPr/>
                    <a:lstStyle/>
                    <a:p>
                      <a:pPr algn="ctr"/>
                      <a:r>
                        <a:rPr lang="fr-FR" sz="1200">
                          <a:latin typeface="Calibri" pitchFamily="34" charset="0"/>
                          <a:cs typeface="Calibri" pitchFamily="34" charset="0"/>
                        </a:rPr>
                        <a:t>A</a:t>
                      </a:r>
                      <a:endParaRPr lang="fr-FR" sz="1200" dirty="0">
                        <a:latin typeface="Calibri" pitchFamily="34" charset="0"/>
                        <a:cs typeface="Calibri" pitchFamily="34" charset="0"/>
                      </a:endParaRPr>
                    </a:p>
                  </a:txBody>
                  <a:tcPr anchor="ctr"/>
                </a:tc>
                <a:tc>
                  <a:txBody>
                    <a:bodyPr/>
                    <a:lstStyle/>
                    <a:p>
                      <a:r>
                        <a:rPr lang="fr-FR" sz="1200" dirty="0">
                          <a:latin typeface="Calibri" pitchFamily="34" charset="0"/>
                          <a:cs typeface="Calibri" pitchFamily="34" charset="0"/>
                        </a:rPr>
                        <a:t>La goutte de</a:t>
                      </a:r>
                      <a:r>
                        <a:rPr lang="fr-FR" sz="1200" baseline="0" dirty="0">
                          <a:latin typeface="Calibri" pitchFamily="34" charset="0"/>
                          <a:cs typeface="Calibri" pitchFamily="34" charset="0"/>
                        </a:rPr>
                        <a:t> trop</a:t>
                      </a:r>
                      <a:endParaRPr lang="fr-FR" sz="1200" dirty="0">
                        <a:latin typeface="Calibri" pitchFamily="34" charset="0"/>
                        <a:cs typeface="Calibri" pitchFamily="34" charset="0"/>
                      </a:endParaRPr>
                    </a:p>
                  </a:txBody>
                  <a:tcPr anchor="ctr"/>
                </a:tc>
                <a:tc>
                  <a:txBody>
                    <a:bodyPr/>
                    <a:lstStyle/>
                    <a:p>
                      <a:pPr algn="ctr"/>
                      <a:r>
                        <a:rPr lang="fr-FR" sz="1200" dirty="0">
                          <a:latin typeface="Calibri" pitchFamily="34" charset="0"/>
                          <a:cs typeface="Calibri" pitchFamily="34" charset="0"/>
                        </a:rPr>
                        <a:t>01</a:t>
                      </a:r>
                    </a:p>
                  </a:txBody>
                  <a:tcPr anchor="ctr"/>
                </a:tc>
                <a:extLst>
                  <a:ext uri="{0D108BD9-81ED-4DB2-BD59-A6C34878D82A}">
                    <a16:rowId xmlns:a16="http://schemas.microsoft.com/office/drawing/2014/main" xmlns="" val="10002"/>
                  </a:ext>
                </a:extLst>
              </a:tr>
              <a:tr h="370840">
                <a:tc>
                  <a:txBody>
                    <a:bodyPr/>
                    <a:lstStyle/>
                    <a:p>
                      <a:pPr algn="ctr"/>
                      <a:r>
                        <a:rPr lang="fr-FR" sz="1200" dirty="0">
                          <a:latin typeface="Calibri" pitchFamily="34" charset="0"/>
                          <a:cs typeface="Calibri" pitchFamily="34" charset="0"/>
                        </a:rPr>
                        <a:t>B</a:t>
                      </a:r>
                    </a:p>
                  </a:txBody>
                  <a:tcPr anchor="ctr"/>
                </a:tc>
                <a:tc>
                  <a:txBody>
                    <a:bodyPr/>
                    <a:lstStyle/>
                    <a:p>
                      <a:r>
                        <a:rPr lang="fr-FR" sz="1200" dirty="0">
                          <a:latin typeface="Calibri" pitchFamily="34" charset="0"/>
                          <a:cs typeface="Calibri" pitchFamily="34" charset="0"/>
                        </a:rPr>
                        <a:t>La pièce de trop</a:t>
                      </a:r>
                    </a:p>
                  </a:txBody>
                  <a:tcPr anchor="ctr"/>
                </a:tc>
                <a:tc>
                  <a:txBody>
                    <a:bodyPr/>
                    <a:lstStyle/>
                    <a:p>
                      <a:pPr algn="ctr"/>
                      <a:r>
                        <a:rPr lang="fr-FR" sz="1200" dirty="0">
                          <a:latin typeface="Calibri" pitchFamily="34" charset="0"/>
                          <a:cs typeface="Calibri" pitchFamily="34" charset="0"/>
                        </a:rPr>
                        <a:t>02</a:t>
                      </a:r>
                    </a:p>
                  </a:txBody>
                  <a:tcPr anchor="ctr"/>
                </a:tc>
                <a:extLst>
                  <a:ext uri="{0D108BD9-81ED-4DB2-BD59-A6C34878D82A}">
                    <a16:rowId xmlns:a16="http://schemas.microsoft.com/office/drawing/2014/main" xmlns="" val="1476732359"/>
                  </a:ext>
                </a:extLst>
              </a:tr>
            </a:tbl>
          </a:graphicData>
        </a:graphic>
      </p:graphicFrame>
    </p:spTree>
    <p:extLst>
      <p:ext uri="{BB962C8B-B14F-4D97-AF65-F5344CB8AC3E}">
        <p14:creationId xmlns:p14="http://schemas.microsoft.com/office/powerpoint/2010/main" xmlns="" val="835286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xmlns="" id="{1DE6869F-32F5-41BF-BB3B-62BBFE06B858}"/>
              </a:ext>
            </a:extLst>
          </p:cNvPr>
          <p:cNvPicPr>
            <a:picLocks noChangeAspect="1"/>
          </p:cNvPicPr>
          <p:nvPr/>
        </p:nvPicPr>
        <p:blipFill>
          <a:blip r:embed="rId2"/>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2941525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443179"/>
            <a:ext cx="4274057" cy="871396"/>
          </a:xfrm>
        </p:spPr>
        <p:txBody>
          <a:bodyPr/>
          <a:lstStyle/>
          <a:p>
            <a:r>
              <a:rPr lang="en-US" sz="3000" dirty="0">
                <a:latin typeface="Calibri" panose="020F0502020204030204" pitchFamily="34" charset="0"/>
                <a:cs typeface="Calibri" panose="020F0502020204030204" pitchFamily="34" charset="0"/>
              </a:rPr>
              <a:t>Table des </a:t>
            </a:r>
            <a:r>
              <a:rPr lang="en-US" sz="3000" dirty="0" err="1">
                <a:latin typeface="Calibri" panose="020F0502020204030204" pitchFamily="34" charset="0"/>
                <a:cs typeface="Calibri" panose="020F0502020204030204" pitchFamily="34" charset="0"/>
              </a:rPr>
              <a:t>matières</a:t>
            </a:r>
            <a:endParaRPr lang="en-US" sz="3000" dirty="0">
              <a:latin typeface="Calibri" panose="020F0502020204030204" pitchFamily="34" charset="0"/>
              <a:cs typeface="Calibri" panose="020F0502020204030204" pitchFamily="34" charset="0"/>
            </a:endParaRPr>
          </a:p>
        </p:txBody>
      </p:sp>
      <p:graphicFrame>
        <p:nvGraphicFramePr>
          <p:cNvPr id="5" name="Tableau 4"/>
          <p:cNvGraphicFramePr>
            <a:graphicFrameLocks noGrp="1"/>
          </p:cNvGraphicFramePr>
          <p:nvPr>
            <p:custDataLst>
              <p:tags r:id="rId2"/>
            </p:custDataLst>
            <p:extLst>
              <p:ext uri="{D42A27DB-BD31-4B8C-83A1-F6EECF244321}">
                <p14:modId xmlns:p14="http://schemas.microsoft.com/office/powerpoint/2010/main" xmlns="" val="1284781789"/>
              </p:ext>
            </p:extLst>
          </p:nvPr>
        </p:nvGraphicFramePr>
        <p:xfrm>
          <a:off x="367200" y="2762874"/>
          <a:ext cx="6123600" cy="2225040"/>
        </p:xfrm>
        <a:graphic>
          <a:graphicData uri="http://schemas.openxmlformats.org/drawingml/2006/table">
            <a:tbl>
              <a:tblPr firstRow="1" bandRow="1">
                <a:tableStyleId>{69CF1AB2-1976-4502-BF36-3FF5EA218861}</a:tableStyleId>
              </a:tblPr>
              <a:tblGrid>
                <a:gridCol w="5374771">
                  <a:extLst>
                    <a:ext uri="{9D8B030D-6E8A-4147-A177-3AD203B41FA5}">
                      <a16:colId xmlns:a16="http://schemas.microsoft.com/office/drawing/2014/main" xmlns="" val="20000"/>
                    </a:ext>
                  </a:extLst>
                </a:gridCol>
                <a:gridCol w="748829">
                  <a:extLst>
                    <a:ext uri="{9D8B030D-6E8A-4147-A177-3AD203B41FA5}">
                      <a16:colId xmlns:a16="http://schemas.microsoft.com/office/drawing/2014/main" xmlns="" val="20002"/>
                    </a:ext>
                  </a:extLst>
                </a:gridCol>
              </a:tblGrid>
              <a:tr h="370840">
                <a:tc>
                  <a:txBody>
                    <a:bodyPr/>
                    <a:lstStyle/>
                    <a:p>
                      <a:r>
                        <a:rPr lang="fr-FR" sz="1600" b="0" dirty="0">
                          <a:solidFill>
                            <a:schemeClr val="tx1"/>
                          </a:solidFill>
                          <a:latin typeface="Calibri" panose="020F0502020204030204" pitchFamily="34" charset="0"/>
                          <a:cs typeface="Calibri" panose="020F0502020204030204" pitchFamily="34" charset="0"/>
                        </a:rPr>
                        <a:t>Présentation de la situation d’apprentissage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fr-FR" sz="1600" b="0" dirty="0">
                          <a:solidFill>
                            <a:schemeClr val="accent5">
                              <a:lumMod val="50000"/>
                            </a:schemeClr>
                          </a:solidFill>
                          <a:latin typeface="Calibri" panose="020F0502020204030204" pitchFamily="34" charset="0"/>
                          <a:cs typeface="Calibri" panose="020F0502020204030204" pitchFamily="34" charset="0"/>
                        </a:rPr>
                        <a:t>p.3</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370840">
                <a:tc>
                  <a:txBody>
                    <a:bodyPr/>
                    <a:lstStyle/>
                    <a:p>
                      <a:r>
                        <a:rPr lang="fr-FR" sz="1600" dirty="0">
                          <a:latin typeface="Calibri" panose="020F0502020204030204" pitchFamily="34" charset="0"/>
                          <a:cs typeface="Calibri" panose="020F0502020204030204" pitchFamily="34" charset="0"/>
                        </a:rPr>
                        <a:t>Séquence d’enseignement</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FR" sz="1600" dirty="0">
                          <a:latin typeface="Calibri" panose="020F0502020204030204" pitchFamily="34" charset="0"/>
                          <a:cs typeface="Calibri" panose="020F0502020204030204" pitchFamily="34" charset="0"/>
                        </a:rPr>
                        <a:t>p.4</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2"/>
                  </a:ext>
                </a:extLst>
              </a:tr>
              <a:tr h="370840">
                <a:tc>
                  <a:txBody>
                    <a:bodyPr/>
                    <a:lstStyle/>
                    <a:p>
                      <a:r>
                        <a:rPr lang="fr-FR" sz="1600" dirty="0">
                          <a:latin typeface="Calibri" panose="020F0502020204030204" pitchFamily="34" charset="0"/>
                          <a:cs typeface="Calibri" panose="020F0502020204030204" pitchFamily="34" charset="0"/>
                        </a:rPr>
                        <a:t>Description</a:t>
                      </a:r>
                      <a:r>
                        <a:rPr lang="fr-FR" sz="1600" baseline="0" dirty="0">
                          <a:latin typeface="Calibri" panose="020F0502020204030204" pitchFamily="34" charset="0"/>
                          <a:cs typeface="Calibri" panose="020F0502020204030204" pitchFamily="34" charset="0"/>
                        </a:rPr>
                        <a:t> des activités</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fr-FR" sz="1600" dirty="0">
                          <a:latin typeface="Calibri" panose="020F0502020204030204" pitchFamily="34" charset="0"/>
                          <a:cs typeface="Calibri" panose="020F0502020204030204" pitchFamily="34" charset="0"/>
                        </a:rPr>
                        <a:t>p.5</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370840">
                <a:tc>
                  <a:txBody>
                    <a:bodyPr/>
                    <a:lstStyle/>
                    <a:p>
                      <a:r>
                        <a:rPr lang="fr-FR" sz="1600" dirty="0">
                          <a:latin typeface="Calibri" panose="020F0502020204030204" pitchFamily="34" charset="0"/>
                          <a:cs typeface="Calibri" panose="020F0502020204030204" pitchFamily="34" charset="0"/>
                        </a:rPr>
                        <a:t>Fiches théoriques</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FR" sz="1600" b="0" dirty="0">
                          <a:latin typeface="Calibri" panose="020F0502020204030204" pitchFamily="34" charset="0"/>
                          <a:cs typeface="Calibri" panose="020F0502020204030204" pitchFamily="34" charset="0"/>
                        </a:rPr>
                        <a:t>p.12</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4"/>
                  </a:ext>
                </a:extLst>
              </a:tr>
              <a:tr h="370840">
                <a:tc>
                  <a:txBody>
                    <a:bodyPr/>
                    <a:lstStyle/>
                    <a:p>
                      <a:r>
                        <a:rPr lang="fr-FR" sz="1600" dirty="0">
                          <a:latin typeface="Calibri" panose="020F0502020204030204" pitchFamily="34" charset="0"/>
                          <a:cs typeface="Calibri" panose="020F0502020204030204" pitchFamily="34" charset="0"/>
                        </a:rPr>
                        <a:t>Évaluations</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a:txBody>
                    <a:bodyPr/>
                    <a:lstStyle/>
                    <a:p>
                      <a:pPr algn="ctr"/>
                      <a:r>
                        <a:rPr lang="fr-FR" sz="1600" dirty="0">
                          <a:latin typeface="Calibri" panose="020F0502020204030204" pitchFamily="34" charset="0"/>
                          <a:cs typeface="Calibri" panose="020F0502020204030204" pitchFamily="34" charset="0"/>
                        </a:rPr>
                        <a:t>p.14</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r h="370840">
                <a:tc>
                  <a:txBody>
                    <a:bodyPr/>
                    <a:lstStyle/>
                    <a:p>
                      <a:r>
                        <a:rPr lang="fr-FR" sz="1600" dirty="0">
                          <a:latin typeface="Calibri" panose="020F0502020204030204" pitchFamily="34" charset="0"/>
                          <a:cs typeface="Calibri" panose="020F0502020204030204" pitchFamily="34" charset="0"/>
                        </a:rPr>
                        <a:t>Fiches d’activité</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fr-FR" sz="1600" dirty="0">
                          <a:latin typeface="Calibri" panose="020F0502020204030204" pitchFamily="34" charset="0"/>
                          <a:cs typeface="Calibri" panose="020F0502020204030204" pitchFamily="34" charset="0"/>
                        </a:rPr>
                        <a:t>p.18</a:t>
                      </a:r>
                      <a:endParaRPr lang="fr-FR" sz="1600" b="0" dirty="0">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6"/>
                  </a:ext>
                </a:extLst>
              </a:tr>
            </a:tbl>
          </a:graphicData>
        </a:graphic>
      </p:graphicFrame>
      <p:sp>
        <p:nvSpPr>
          <p:cNvPr id="6" name="Espace réservé du numéro de diapositive 1"/>
          <p:cNvSpPr>
            <a:spLocks noGrp="1"/>
          </p:cNvSpPr>
          <p:nvPr>
            <p:ph type="sldNum" sz="quarter" idx="12"/>
            <p:custDataLst>
              <p:tags r:id="rId3"/>
            </p:custDataLst>
          </p:nvPr>
        </p:nvSpPr>
        <p:spPr>
          <a:xfrm>
            <a:off x="6007756" y="8002571"/>
            <a:ext cx="850244" cy="1135797"/>
          </a:xfrm>
        </p:spPr>
        <p:txBody>
          <a:bodyPr/>
          <a:lstStyle/>
          <a:p>
            <a:fld id="{027FB875-5C85-AB42-9DC5-178568A424B8}" type="slidenum">
              <a:rPr lang="en-US" smtClean="0"/>
              <a:pPr/>
              <a:t>2</a:t>
            </a:fld>
            <a:endParaRPr lang="en-US" dirty="0"/>
          </a:p>
        </p:txBody>
      </p:sp>
      <p:sp>
        <p:nvSpPr>
          <p:cNvPr id="7" name="ZoneTexte 6">
            <a:extLst>
              <a:ext uri="{FF2B5EF4-FFF2-40B4-BE49-F238E27FC236}">
                <a16:creationId xmlns:a16="http://schemas.microsoft.com/office/drawing/2014/main" xmlns="" id="{BA4F6C27-6FBD-4E97-A04E-1A1409BB73A0}"/>
              </a:ext>
            </a:extLst>
          </p:cNvPr>
          <p:cNvSpPr txBox="1"/>
          <p:nvPr>
            <p:custDataLst>
              <p:tags r:id="rId4"/>
            </p:custDataLst>
          </p:nvPr>
        </p:nvSpPr>
        <p:spPr>
          <a:xfrm>
            <a:off x="1291972" y="5174603"/>
            <a:ext cx="3326919" cy="338554"/>
          </a:xfrm>
          <a:prstGeom prst="rect">
            <a:avLst/>
          </a:prstGeom>
          <a:noFill/>
        </p:spPr>
        <p:txBody>
          <a:bodyPr wrap="square" rtlCol="0">
            <a:spAutoFit/>
          </a:bodyPr>
          <a:lstStyle/>
          <a:p>
            <a:pPr algn="ctr"/>
            <a:r>
              <a:rPr lang="fr-CA" sz="1600" kern="0" dirty="0">
                <a:latin typeface="Calibri" panose="020F0502020204030204" pitchFamily="34" charset="0"/>
                <a:cs typeface="Calibri" panose="020F0502020204030204" pitchFamily="34" charset="0"/>
              </a:rPr>
              <a:t>Présentation du matériel :</a:t>
            </a:r>
            <a:endParaRPr lang="fr-CA" sz="1600" dirty="0">
              <a:latin typeface="Calibri" panose="020F0502020204030204" pitchFamily="34" charset="0"/>
              <a:cs typeface="Calibri" panose="020F0502020204030204" pitchFamily="34" charset="0"/>
            </a:endParaRPr>
          </a:p>
        </p:txBody>
      </p:sp>
      <p:pic>
        <p:nvPicPr>
          <p:cNvPr id="8" name="Image 7">
            <a:hlinkClick r:id="rId7"/>
            <a:extLst>
              <a:ext uri="{FF2B5EF4-FFF2-40B4-BE49-F238E27FC236}">
                <a16:creationId xmlns:a16="http://schemas.microsoft.com/office/drawing/2014/main" xmlns="" id="{85ACF444-4A0F-4704-9C5A-4F10F4392687}"/>
              </a:ext>
            </a:extLst>
          </p:cNvPr>
          <p:cNvPicPr>
            <a:picLocks noChangeAspect="1"/>
          </p:cNvPicPr>
          <p:nvPr>
            <p:custDataLst>
              <p:tags r:id="rId5"/>
            </p:custDataLst>
          </p:nvPr>
        </p:nvPicPr>
        <p:blipFill>
          <a:blip r:embed="rId8">
            <a:clrChange>
              <a:clrFrom>
                <a:srgbClr val="F8FDF7"/>
              </a:clrFrom>
              <a:clrTo>
                <a:srgbClr val="F8FDF7">
                  <a:alpha val="0"/>
                </a:srgbClr>
              </a:clrTo>
            </a:clrChange>
            <a:extLst>
              <a:ext uri="{28A0092B-C50C-407E-A947-70E740481C1C}">
                <a14:useLocalDpi xmlns:a14="http://schemas.microsoft.com/office/drawing/2010/main" xmlns="" val="0"/>
              </a:ext>
            </a:extLst>
          </a:blip>
          <a:stretch>
            <a:fillRect/>
          </a:stretch>
        </p:blipFill>
        <p:spPr>
          <a:xfrm>
            <a:off x="4342052" y="5174603"/>
            <a:ext cx="553678" cy="414724"/>
          </a:xfrm>
          <a:prstGeom prst="rect">
            <a:avLst/>
          </a:prstGeom>
        </p:spPr>
      </p:pic>
    </p:spTree>
    <p:extLst>
      <p:ext uri="{BB962C8B-B14F-4D97-AF65-F5344CB8AC3E}">
        <p14:creationId xmlns:p14="http://schemas.microsoft.com/office/powerpoint/2010/main" xmlns="" val="140226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3" name="Image 12" descr="Une image contenant texte&#10;&#10;Description générée automatiquement">
            <a:extLst>
              <a:ext uri="{FF2B5EF4-FFF2-40B4-BE49-F238E27FC236}">
                <a16:creationId xmlns:a16="http://schemas.microsoft.com/office/drawing/2014/main" xmlns="" id="{F12A2023-2DA0-4E47-AA35-C4A5887CE89A}"/>
              </a:ext>
            </a:extLst>
          </p:cNvPr>
          <p:cNvPicPr>
            <a:picLocks noChangeAspect="1"/>
          </p:cNvPicPr>
          <p:nvPr/>
        </p:nvPicPr>
        <p:blipFill>
          <a:blip r:embed="rId2"/>
          <a:stretch>
            <a:fillRect/>
          </a:stretch>
        </p:blipFill>
        <p:spPr>
          <a:xfrm>
            <a:off x="-5128" y="236689"/>
            <a:ext cx="6858000" cy="8875059"/>
          </a:xfrm>
          <a:prstGeom prst="rect">
            <a:avLst/>
          </a:prstGeom>
        </p:spPr>
      </p:pic>
    </p:spTree>
    <p:extLst>
      <p:ext uri="{BB962C8B-B14F-4D97-AF65-F5344CB8AC3E}">
        <p14:creationId xmlns:p14="http://schemas.microsoft.com/office/powerpoint/2010/main" xmlns="" val="2941525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1920" y="1325880"/>
            <a:ext cx="7101840" cy="1101783"/>
          </a:xfrm>
        </p:spPr>
        <p:txBody>
          <a:bodyPr/>
          <a:lstStyle/>
          <a:p>
            <a:r>
              <a:rPr lang="fr-CA" sz="3000" dirty="0">
                <a:latin typeface="Calibri" panose="020F0502020204030204" pitchFamily="34" charset="0"/>
                <a:cs typeface="Calibri" panose="020F0502020204030204" pitchFamily="34" charset="0"/>
              </a:rPr>
              <a:t>Présentation </a:t>
            </a:r>
            <a:r>
              <a:rPr lang="fr-CA" sz="3000" dirty="0" smtClean="0">
                <a:latin typeface="Calibri" panose="020F0502020204030204" pitchFamily="34" charset="0"/>
                <a:cs typeface="Calibri" panose="020F0502020204030204" pitchFamily="34" charset="0"/>
              </a:rPr>
              <a:t/>
            </a:r>
            <a:br>
              <a:rPr lang="fr-CA" sz="3000" dirty="0" smtClean="0">
                <a:latin typeface="Calibri" panose="020F0502020204030204" pitchFamily="34" charset="0"/>
                <a:cs typeface="Calibri" panose="020F0502020204030204" pitchFamily="34" charset="0"/>
              </a:rPr>
            </a:br>
            <a:r>
              <a:rPr lang="fr-CA" sz="3000" dirty="0" smtClean="0">
                <a:latin typeface="Calibri" panose="020F0502020204030204" pitchFamily="34" charset="0"/>
                <a:cs typeface="Calibri" panose="020F0502020204030204" pitchFamily="34" charset="0"/>
              </a:rPr>
              <a:t>de </a:t>
            </a:r>
            <a:r>
              <a:rPr lang="fr-CA" sz="3000" dirty="0">
                <a:latin typeface="Calibri" panose="020F0502020204030204" pitchFamily="34" charset="0"/>
                <a:cs typeface="Calibri" panose="020F0502020204030204" pitchFamily="34" charset="0"/>
              </a:rPr>
              <a:t>la situation d’apprentissage</a:t>
            </a:r>
          </a:p>
        </p:txBody>
      </p:sp>
      <p:sp>
        <p:nvSpPr>
          <p:cNvPr id="5" name="Content Placeholder 4"/>
          <p:cNvSpPr>
            <a:spLocks noGrp="1"/>
          </p:cNvSpPr>
          <p:nvPr>
            <p:ph sz="half" idx="1"/>
            <p:custDataLst>
              <p:tags r:id="rId2"/>
            </p:custDataLst>
          </p:nvPr>
        </p:nvSpPr>
        <p:spPr>
          <a:xfrm>
            <a:off x="116803" y="2865120"/>
            <a:ext cx="3052835" cy="473628"/>
          </a:xfrm>
          <a:noFill/>
        </p:spPr>
        <p:txBody>
          <a:bodyPr>
            <a:normAutofit/>
          </a:bodyPr>
          <a:lstStyle/>
          <a:p>
            <a:pPr marL="0" indent="0">
              <a:buNone/>
            </a:pPr>
            <a:r>
              <a:rPr lang="fr-CA" i="1" dirty="0">
                <a:latin typeface="Calibri" panose="020F0502020204030204" pitchFamily="34" charset="0"/>
                <a:cs typeface="Calibri" panose="020F0502020204030204" pitchFamily="34" charset="0"/>
              </a:rPr>
              <a:t>Intention pédagogique</a:t>
            </a:r>
          </a:p>
          <a:p>
            <a:pPr marL="0" indent="0">
              <a:buNone/>
            </a:pPr>
            <a:endParaRPr lang="fr-CA" sz="600" dirty="0"/>
          </a:p>
        </p:txBody>
      </p:sp>
      <p:sp>
        <p:nvSpPr>
          <p:cNvPr id="3" name="Rectangle 2"/>
          <p:cNvSpPr/>
          <p:nvPr>
            <p:custDataLst>
              <p:tags r:id="rId3"/>
            </p:custDataLst>
          </p:nvPr>
        </p:nvSpPr>
        <p:spPr>
          <a:xfrm>
            <a:off x="3543271" y="4336891"/>
            <a:ext cx="3429000" cy="430887"/>
          </a:xfrm>
          <a:prstGeom prst="rect">
            <a:avLst/>
          </a:prstGeom>
        </p:spPr>
        <p:txBody>
          <a:bodyPr>
            <a:spAutoFit/>
          </a:bodyPr>
          <a:lstStyle/>
          <a:p>
            <a:r>
              <a:rPr lang="fr-CA" sz="2200" i="1" dirty="0">
                <a:latin typeface="Calibri" panose="020F0502020204030204" pitchFamily="34" charset="0"/>
                <a:cs typeface="Calibri" panose="020F0502020204030204" pitchFamily="34" charset="0"/>
              </a:rPr>
              <a:t>Compétences transversales</a:t>
            </a:r>
          </a:p>
        </p:txBody>
      </p:sp>
      <p:graphicFrame>
        <p:nvGraphicFramePr>
          <p:cNvPr id="9" name="Tableau 8"/>
          <p:cNvGraphicFramePr>
            <a:graphicFrameLocks noGrp="1"/>
          </p:cNvGraphicFramePr>
          <p:nvPr>
            <p:custDataLst>
              <p:tags r:id="rId4"/>
            </p:custDataLst>
            <p:extLst>
              <p:ext uri="{D42A27DB-BD31-4B8C-83A1-F6EECF244321}">
                <p14:modId xmlns:p14="http://schemas.microsoft.com/office/powerpoint/2010/main" xmlns="" val="3631628843"/>
              </p:ext>
            </p:extLst>
          </p:nvPr>
        </p:nvGraphicFramePr>
        <p:xfrm>
          <a:off x="3567021" y="4823770"/>
          <a:ext cx="3186312" cy="1463040"/>
        </p:xfrm>
        <a:graphic>
          <a:graphicData uri="http://schemas.openxmlformats.org/drawingml/2006/table">
            <a:tbl>
              <a:tblPr firstRow="1" bandRow="1">
                <a:tableStyleId>{5C22544A-7EE6-4342-B048-85BDC9FD1C3A}</a:tableStyleId>
              </a:tblPr>
              <a:tblGrid>
                <a:gridCol w="3186312">
                  <a:extLst>
                    <a:ext uri="{9D8B030D-6E8A-4147-A177-3AD203B41FA5}">
                      <a16:colId xmlns:a16="http://schemas.microsoft.com/office/drawing/2014/main" xmlns="" val="20000"/>
                    </a:ext>
                  </a:extLst>
                </a:gridCol>
              </a:tblGrid>
              <a:tr h="238678">
                <a:tc>
                  <a:txBody>
                    <a:bodyPr/>
                    <a:lstStyle/>
                    <a:p>
                      <a:pPr algn="ctr"/>
                      <a:r>
                        <a:rPr lang="fr-FR" sz="1200" dirty="0" smtClean="0">
                          <a:latin typeface="Calibri" panose="020F0502020204030204" pitchFamily="34" charset="0"/>
                          <a:cs typeface="Calibri" panose="020F0502020204030204" pitchFamily="34" charset="0"/>
                        </a:rPr>
                        <a:t>Compétences transversales</a:t>
                      </a:r>
                      <a:endParaRPr lang="fr-FR" sz="1200" dirty="0">
                        <a:latin typeface="Calibri" panose="020F0502020204030204" pitchFamily="34" charset="0"/>
                        <a:cs typeface="Calibri" panose="020F0502020204030204" pitchFamily="34" charset="0"/>
                      </a:endParaRPr>
                    </a:p>
                  </a:txBody>
                  <a:tcPr>
                    <a:solidFill>
                      <a:schemeClr val="accent5">
                        <a:lumMod val="75000"/>
                      </a:schemeClr>
                    </a:solidFill>
                  </a:tcPr>
                </a:tc>
                <a:extLst>
                  <a:ext uri="{0D108BD9-81ED-4DB2-BD59-A6C34878D82A}">
                    <a16:rowId xmlns:a16="http://schemas.microsoft.com/office/drawing/2014/main" xmlns="" val="10000"/>
                  </a:ext>
                </a:extLst>
              </a:tr>
              <a:tr h="556915">
                <a:tc>
                  <a:txBody>
                    <a:bodyPr/>
                    <a:lstStyle/>
                    <a:p>
                      <a:pPr>
                        <a:lnSpc>
                          <a:spcPct val="150000"/>
                        </a:lnSpc>
                      </a:pPr>
                      <a:r>
                        <a:rPr lang="fr-CA" sz="1200" b="1" baseline="0" dirty="0">
                          <a:latin typeface="Calibri" panose="020F0502020204030204" pitchFamily="34" charset="0"/>
                          <a:cs typeface="Calibri" panose="020F0502020204030204" pitchFamily="34" charset="0"/>
                        </a:rPr>
                        <a:t>Compétence 5 : </a:t>
                      </a:r>
                      <a:r>
                        <a:rPr lang="fr-CA" sz="1200" b="0" baseline="0" dirty="0">
                          <a:latin typeface="Calibri" panose="020F0502020204030204" pitchFamily="34" charset="0"/>
                          <a:cs typeface="Calibri" panose="020F0502020204030204" pitchFamily="34" charset="0"/>
                        </a:rPr>
                        <a:t>S</a:t>
                      </a:r>
                      <a:r>
                        <a:rPr lang="fr-CA" sz="1200" baseline="0" dirty="0">
                          <a:latin typeface="Calibri" panose="020F0502020204030204" pitchFamily="34" charset="0"/>
                          <a:cs typeface="Calibri" panose="020F0502020204030204" pitchFamily="34" charset="0"/>
                        </a:rPr>
                        <a:t>e donner des méthodes de travail </a:t>
                      </a:r>
                      <a:r>
                        <a:rPr lang="fr-CA" sz="1200" baseline="0" dirty="0" smtClean="0">
                          <a:latin typeface="Calibri" panose="020F0502020204030204" pitchFamily="34" charset="0"/>
                          <a:cs typeface="Calibri" panose="020F0502020204030204" pitchFamily="34" charset="0"/>
                        </a:rPr>
                        <a:t>efficaces.</a:t>
                      </a:r>
                      <a:endParaRPr lang="fr-CA" sz="1200" baseline="0" dirty="0">
                        <a:latin typeface="Calibri" panose="020F0502020204030204" pitchFamily="34" charset="0"/>
                        <a:cs typeface="Calibri" panose="020F0502020204030204" pitchFamily="34" charset="0"/>
                      </a:endParaRPr>
                    </a:p>
                    <a:p>
                      <a:pPr>
                        <a:lnSpc>
                          <a:spcPct val="150000"/>
                        </a:lnSpc>
                      </a:pPr>
                      <a:r>
                        <a:rPr lang="fr-FR" sz="1200" b="1" baseline="0" dirty="0">
                          <a:latin typeface="Calibri" panose="020F0502020204030204" pitchFamily="34" charset="0"/>
                          <a:cs typeface="Calibri" panose="020F0502020204030204" pitchFamily="34" charset="0"/>
                        </a:rPr>
                        <a:t>Compétence 9 : </a:t>
                      </a:r>
                      <a:r>
                        <a:rPr lang="fr-FR" sz="1200" b="0" baseline="0" dirty="0">
                          <a:latin typeface="Calibri" panose="020F0502020204030204" pitchFamily="34" charset="0"/>
                          <a:cs typeface="Calibri" panose="020F0502020204030204" pitchFamily="34" charset="0"/>
                        </a:rPr>
                        <a:t>C</a:t>
                      </a:r>
                      <a:r>
                        <a:rPr lang="fr-FR" sz="1200" baseline="0" dirty="0">
                          <a:latin typeface="Calibri" panose="020F0502020204030204" pitchFamily="34" charset="0"/>
                          <a:cs typeface="Calibri" panose="020F0502020204030204" pitchFamily="34" charset="0"/>
                        </a:rPr>
                        <a:t>ommuniquer de</a:t>
                      </a:r>
                    </a:p>
                    <a:p>
                      <a:pPr>
                        <a:lnSpc>
                          <a:spcPct val="150000"/>
                        </a:lnSpc>
                      </a:pPr>
                      <a:r>
                        <a:rPr lang="fr-FR" sz="1200" baseline="0" dirty="0">
                          <a:latin typeface="Calibri" panose="020F0502020204030204" pitchFamily="34" charset="0"/>
                          <a:cs typeface="Calibri" panose="020F0502020204030204" pitchFamily="34" charset="0"/>
                        </a:rPr>
                        <a:t>façon </a:t>
                      </a:r>
                      <a:r>
                        <a:rPr lang="fr-FR" sz="1200" baseline="0" dirty="0" smtClean="0">
                          <a:latin typeface="Calibri" panose="020F0502020204030204" pitchFamily="34" charset="0"/>
                          <a:cs typeface="Calibri" panose="020F0502020204030204" pitchFamily="34" charset="0"/>
                        </a:rPr>
                        <a:t>appropriée.</a:t>
                      </a:r>
                      <a:endParaRPr lang="fr-FR"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1" name="Tableau 10"/>
          <p:cNvGraphicFramePr>
            <a:graphicFrameLocks noGrp="1"/>
          </p:cNvGraphicFramePr>
          <p:nvPr>
            <p:custDataLst>
              <p:tags r:id="rId5"/>
            </p:custDataLst>
            <p:extLst>
              <p:ext uri="{D42A27DB-BD31-4B8C-83A1-F6EECF244321}">
                <p14:modId xmlns:p14="http://schemas.microsoft.com/office/powerpoint/2010/main" xmlns="" val="1988497581"/>
              </p:ext>
            </p:extLst>
          </p:nvPr>
        </p:nvGraphicFramePr>
        <p:xfrm>
          <a:off x="128939" y="4810823"/>
          <a:ext cx="3057373" cy="1980931"/>
        </p:xfrm>
        <a:graphic>
          <a:graphicData uri="http://schemas.openxmlformats.org/drawingml/2006/table">
            <a:tbl>
              <a:tblPr firstRow="1" bandRow="1">
                <a:tableStyleId>{5C22544A-7EE6-4342-B048-85BDC9FD1C3A}</a:tableStyleId>
              </a:tblPr>
              <a:tblGrid>
                <a:gridCol w="3057373">
                  <a:extLst>
                    <a:ext uri="{9D8B030D-6E8A-4147-A177-3AD203B41FA5}">
                      <a16:colId xmlns:a16="http://schemas.microsoft.com/office/drawing/2014/main" xmlns="" val="20000"/>
                    </a:ext>
                  </a:extLst>
                </a:gridCol>
              </a:tblGrid>
              <a:tr h="243802">
                <a:tc>
                  <a:txBody>
                    <a:bodyPr/>
                    <a:lstStyle/>
                    <a:p>
                      <a:pPr algn="ctr"/>
                      <a:r>
                        <a:rPr lang="fr-FR" sz="1200" dirty="0" smtClean="0">
                          <a:latin typeface="Calibri" panose="020F0502020204030204" pitchFamily="34" charset="0"/>
                          <a:cs typeface="Calibri" panose="020F0502020204030204" pitchFamily="34" charset="0"/>
                        </a:rPr>
                        <a:t>Compétences disciplinaires</a:t>
                      </a:r>
                      <a:endParaRPr lang="fr-FR" sz="1200" dirty="0">
                        <a:latin typeface="Calibri" panose="020F0502020204030204" pitchFamily="34" charset="0"/>
                        <a:cs typeface="Calibri" panose="020F0502020204030204" pitchFamily="34" charset="0"/>
                      </a:endParaRPr>
                    </a:p>
                  </a:txBody>
                  <a:tcPr>
                    <a:solidFill>
                      <a:schemeClr val="accent5">
                        <a:lumMod val="75000"/>
                      </a:schemeClr>
                    </a:solidFill>
                  </a:tcPr>
                </a:tc>
                <a:extLst>
                  <a:ext uri="{0D108BD9-81ED-4DB2-BD59-A6C34878D82A}">
                    <a16:rowId xmlns:a16="http://schemas.microsoft.com/office/drawing/2014/main" xmlns="" val="10000"/>
                  </a:ext>
                </a:extLst>
              </a:tr>
              <a:tr h="1706611">
                <a:tc>
                  <a:txBody>
                    <a:bodyPr/>
                    <a:lstStyle/>
                    <a:p>
                      <a:pPr algn="just"/>
                      <a:r>
                        <a:rPr lang="fr-FR" sz="1200" b="1" dirty="0">
                          <a:latin typeface="Calibri" panose="020F0502020204030204" pitchFamily="34" charset="0"/>
                          <a:cs typeface="Calibri" panose="020F0502020204030204" pitchFamily="34" charset="0"/>
                        </a:rPr>
                        <a:t>Compétence</a:t>
                      </a:r>
                      <a:r>
                        <a:rPr lang="fr-FR" sz="1200" b="1" baseline="0" dirty="0">
                          <a:latin typeface="Calibri" panose="020F0502020204030204" pitchFamily="34" charset="0"/>
                          <a:cs typeface="Calibri" panose="020F0502020204030204" pitchFamily="34" charset="0"/>
                        </a:rPr>
                        <a:t> 1 : </a:t>
                      </a:r>
                      <a:r>
                        <a:rPr lang="fr-FR" sz="1200" baseline="0" dirty="0">
                          <a:latin typeface="Calibri" panose="020F0502020204030204" pitchFamily="34" charset="0"/>
                          <a:cs typeface="Calibri" panose="020F0502020204030204" pitchFamily="34" charset="0"/>
                        </a:rPr>
                        <a:t>Proposer des explications ou des solutions à des problèmes</a:t>
                      </a:r>
                      <a:r>
                        <a:rPr lang="fr-CA" sz="1200" baseline="0" dirty="0">
                          <a:latin typeface="Calibri" panose="020F0502020204030204" pitchFamily="34" charset="0"/>
                          <a:cs typeface="Calibri" panose="020F0502020204030204" pitchFamily="34" charset="0"/>
                        </a:rPr>
                        <a:t> d’ordres scientifiques ou technologiques.</a:t>
                      </a:r>
                      <a:endParaRPr lang="fr-CA" sz="1800" b="1" kern="1200" baseline="0" dirty="0">
                        <a:solidFill>
                          <a:schemeClr val="dk1"/>
                        </a:solidFill>
                        <a:latin typeface="Calibri" panose="020F0502020204030204" pitchFamily="34" charset="0"/>
                        <a:ea typeface="+mn-ea"/>
                        <a:cs typeface="Calibri" panose="020F0502020204030204" pitchFamily="34" charset="0"/>
                      </a:endParaRPr>
                    </a:p>
                    <a:p>
                      <a:pPr algn="just"/>
                      <a:endParaRPr lang="fr-CA" sz="1800" b="1" kern="1200" baseline="0" dirty="0">
                        <a:solidFill>
                          <a:schemeClr val="dk1"/>
                        </a:solidFill>
                        <a:latin typeface="Calibri" panose="020F0502020204030204" pitchFamily="34" charset="0"/>
                        <a:ea typeface="+mn-ea"/>
                        <a:cs typeface="Calibri" panose="020F0502020204030204" pitchFamily="34" charset="0"/>
                      </a:endParaRPr>
                    </a:p>
                    <a:p>
                      <a:pPr algn="just"/>
                      <a:r>
                        <a:rPr lang="fr-FR" sz="1200" b="1" baseline="0" dirty="0">
                          <a:latin typeface="Calibri" panose="020F0502020204030204" pitchFamily="34" charset="0"/>
                          <a:cs typeface="Calibri" panose="020F0502020204030204" pitchFamily="34" charset="0"/>
                        </a:rPr>
                        <a:t>Compétence 2 : </a:t>
                      </a:r>
                      <a:r>
                        <a:rPr lang="fr-FR" sz="1200" baseline="0" dirty="0">
                          <a:latin typeface="Calibri" panose="020F0502020204030204" pitchFamily="34" charset="0"/>
                          <a:cs typeface="Calibri" panose="020F0502020204030204" pitchFamily="34" charset="0"/>
                        </a:rPr>
                        <a:t>Mettre à profil les </a:t>
                      </a:r>
                      <a:r>
                        <a:rPr lang="fr-FR" sz="1200" b="1" baseline="0" dirty="0">
                          <a:latin typeface="Calibri" panose="020F0502020204030204" pitchFamily="34" charset="0"/>
                          <a:cs typeface="Calibri" panose="020F0502020204030204" pitchFamily="34" charset="0"/>
                        </a:rPr>
                        <a:t>outils, </a:t>
                      </a:r>
                      <a:r>
                        <a:rPr lang="fr-FR" sz="1200" baseline="0" dirty="0">
                          <a:latin typeface="Calibri" panose="020F0502020204030204" pitchFamily="34" charset="0"/>
                          <a:cs typeface="Calibri" panose="020F0502020204030204" pitchFamily="34" charset="0"/>
                        </a:rPr>
                        <a:t>objets et procédés de la science et de la technologie.</a:t>
                      </a:r>
                    </a:p>
                  </a:txBody>
                  <a:tcPr>
                    <a:solidFill>
                      <a:schemeClr val="accent5">
                        <a:lumMod val="20000"/>
                        <a:lumOff val="80000"/>
                      </a:schemeClr>
                    </a:solidFill>
                  </a:tcPr>
                </a:tc>
                <a:extLst>
                  <a:ext uri="{0D108BD9-81ED-4DB2-BD59-A6C34878D82A}">
                    <a16:rowId xmlns:a16="http://schemas.microsoft.com/office/drawing/2014/main" xmlns="" val="10001"/>
                  </a:ext>
                </a:extLst>
              </a:tr>
            </a:tbl>
          </a:graphicData>
        </a:graphic>
      </p:graphicFrame>
      <p:sp>
        <p:nvSpPr>
          <p:cNvPr id="2" name="Espace réservé du numéro de diapositive 1"/>
          <p:cNvSpPr>
            <a:spLocks noGrp="1"/>
          </p:cNvSpPr>
          <p:nvPr>
            <p:ph type="sldNum" sz="quarter" idx="12"/>
            <p:custDataLst>
              <p:tags r:id="rId6"/>
            </p:custDataLst>
          </p:nvPr>
        </p:nvSpPr>
        <p:spPr>
          <a:xfrm>
            <a:off x="5745708" y="7987263"/>
            <a:ext cx="1112292" cy="1135797"/>
          </a:xfrm>
        </p:spPr>
        <p:txBody>
          <a:bodyPr/>
          <a:lstStyle/>
          <a:p>
            <a:fld id="{027FB875-5C85-AB42-9DC5-178568A424B8}" type="slidenum">
              <a:rPr lang="fr-CA" smtClean="0"/>
              <a:pPr/>
              <a:t>3</a:t>
            </a:fld>
            <a:endParaRPr lang="fr-CA" dirty="0"/>
          </a:p>
        </p:txBody>
      </p:sp>
      <p:sp>
        <p:nvSpPr>
          <p:cNvPr id="10" name="Rectangle 9"/>
          <p:cNvSpPr/>
          <p:nvPr>
            <p:custDataLst>
              <p:tags r:id="rId7"/>
            </p:custDataLst>
          </p:nvPr>
        </p:nvSpPr>
        <p:spPr>
          <a:xfrm>
            <a:off x="0" y="4336283"/>
            <a:ext cx="3429000" cy="430887"/>
          </a:xfrm>
          <a:prstGeom prst="rect">
            <a:avLst/>
          </a:prstGeom>
        </p:spPr>
        <p:txBody>
          <a:bodyPr>
            <a:spAutoFit/>
          </a:bodyPr>
          <a:lstStyle/>
          <a:p>
            <a:r>
              <a:rPr lang="fr-CA" sz="2200" i="1" dirty="0">
                <a:latin typeface="Calibri" panose="020F0502020204030204" pitchFamily="34" charset="0"/>
                <a:cs typeface="Calibri" panose="020F0502020204030204" pitchFamily="34" charset="0"/>
              </a:rPr>
              <a:t>Compétences disciplinaires</a:t>
            </a:r>
            <a:endParaRPr lang="fr-CA" sz="2200" dirty="0">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xmlns="" id="{67D47FA7-4241-4FF2-AB56-EA77DAC0FDA6}"/>
              </a:ext>
            </a:extLst>
          </p:cNvPr>
          <p:cNvSpPr txBox="1"/>
          <p:nvPr/>
        </p:nvSpPr>
        <p:spPr>
          <a:xfrm>
            <a:off x="128939" y="3338748"/>
            <a:ext cx="6624394" cy="523220"/>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r>
              <a:rPr lang="fr-CA" sz="1400" dirty="0">
                <a:latin typeface="Calibri" panose="020F0502020204030204" pitchFamily="34" charset="0"/>
                <a:cs typeface="Calibri" panose="020F0502020204030204" pitchFamily="34" charset="0"/>
              </a:rPr>
              <a:t>Apprendre à </a:t>
            </a:r>
            <a:r>
              <a:rPr lang="fr-CA" sz="1400" dirty="0" smtClean="0">
                <a:latin typeface="Calibri" panose="020F0502020204030204" pitchFamily="34" charset="0"/>
                <a:cs typeface="Calibri" panose="020F0502020204030204" pitchFamily="34" charset="0"/>
              </a:rPr>
              <a:t>manipuler un outil et à appliquer </a:t>
            </a:r>
            <a:r>
              <a:rPr lang="fr-CA" sz="1400" dirty="0">
                <a:latin typeface="Calibri" panose="020F0502020204030204" pitchFamily="34" charset="0"/>
                <a:cs typeface="Calibri" panose="020F0502020204030204" pitchFamily="34" charset="0"/>
              </a:rPr>
              <a:t>la méthode </a:t>
            </a:r>
            <a:r>
              <a:rPr lang="fr-CA" sz="1400" dirty="0" smtClean="0">
                <a:latin typeface="Calibri" panose="020F0502020204030204" pitchFamily="34" charset="0"/>
                <a:cs typeface="Calibri" panose="020F0502020204030204" pitchFamily="34" charset="0"/>
              </a:rPr>
              <a:t>expérimentale; en particulier, </a:t>
            </a:r>
            <a:r>
              <a:rPr lang="fr-CA" sz="1400" dirty="0">
                <a:latin typeface="Calibri" panose="020F0502020204030204" pitchFamily="34" charset="0"/>
                <a:cs typeface="Calibri" panose="020F0502020204030204" pitchFamily="34" charset="0"/>
              </a:rPr>
              <a:t>à énoncer correctement des hypothèses</a:t>
            </a:r>
            <a:r>
              <a:rPr lang="fr-CA" sz="1400" dirty="0" smtClean="0">
                <a:latin typeface="Calibri" panose="020F0502020204030204" pitchFamily="34" charset="0"/>
                <a:cs typeface="Calibri" panose="020F0502020204030204" pitchFamily="34" charset="0"/>
              </a:rPr>
              <a:t>.</a:t>
            </a:r>
            <a:endParaRPr lang="fr-CA" dirty="0"/>
          </a:p>
        </p:txBody>
      </p:sp>
    </p:spTree>
    <p:extLst>
      <p:ext uri="{BB962C8B-B14F-4D97-AF65-F5344CB8AC3E}">
        <p14:creationId xmlns:p14="http://schemas.microsoft.com/office/powerpoint/2010/main" xmlns="" val="2570005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41983" y="1496009"/>
            <a:ext cx="6611350" cy="759511"/>
          </a:xfrm>
        </p:spPr>
        <p:txBody>
          <a:bodyPr/>
          <a:lstStyle/>
          <a:p>
            <a:r>
              <a:rPr lang="en-US" sz="3000" dirty="0" err="1">
                <a:latin typeface="Calibri" panose="020F0502020204030204" pitchFamily="34" charset="0"/>
                <a:cs typeface="Calibri" panose="020F0502020204030204" pitchFamily="34" charset="0"/>
              </a:rPr>
              <a:t>Séquence</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d’enseignement</a:t>
            </a:r>
            <a:endParaRPr lang="en-US" sz="3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745708" y="8008203"/>
            <a:ext cx="1112292" cy="1135797"/>
          </a:xfrm>
        </p:spPr>
        <p:txBody>
          <a:bodyPr/>
          <a:lstStyle/>
          <a:p>
            <a:fld id="{027FB875-5C85-AB42-9DC5-178568A424B8}" type="slidenum">
              <a:rPr lang="en-US" smtClean="0"/>
              <a:pPr/>
              <a:t>4</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4143627443"/>
              </p:ext>
            </p:extLst>
          </p:nvPr>
        </p:nvGraphicFramePr>
        <p:xfrm>
          <a:off x="308074" y="2766060"/>
          <a:ext cx="6241853" cy="3657600"/>
        </p:xfrm>
        <a:graphic>
          <a:graphicData uri="http://schemas.openxmlformats.org/drawingml/2006/table">
            <a:tbl>
              <a:tblPr firstRow="1" bandRow="1">
                <a:tableStyleId>{5C22544A-7EE6-4342-B048-85BDC9FD1C3A}</a:tableStyleId>
              </a:tblPr>
              <a:tblGrid>
                <a:gridCol w="349376">
                  <a:extLst>
                    <a:ext uri="{9D8B030D-6E8A-4147-A177-3AD203B41FA5}">
                      <a16:colId xmlns:a16="http://schemas.microsoft.com/office/drawing/2014/main" xmlns="" val="20000"/>
                    </a:ext>
                  </a:extLst>
                </a:gridCol>
                <a:gridCol w="1372029">
                  <a:extLst>
                    <a:ext uri="{9D8B030D-6E8A-4147-A177-3AD203B41FA5}">
                      <a16:colId xmlns:a16="http://schemas.microsoft.com/office/drawing/2014/main" xmlns="" val="20001"/>
                    </a:ext>
                  </a:extLst>
                </a:gridCol>
                <a:gridCol w="2234695">
                  <a:extLst>
                    <a:ext uri="{9D8B030D-6E8A-4147-A177-3AD203B41FA5}">
                      <a16:colId xmlns:a16="http://schemas.microsoft.com/office/drawing/2014/main" xmlns="" val="20002"/>
                    </a:ext>
                  </a:extLst>
                </a:gridCol>
                <a:gridCol w="723900"/>
                <a:gridCol w="693420"/>
                <a:gridCol w="868433"/>
              </a:tblGrid>
              <a:tr h="277992">
                <a:tc gridSpan="2">
                  <a:txBody>
                    <a:bodyPr/>
                    <a:lstStyle/>
                    <a:p>
                      <a:pPr algn="ctr"/>
                      <a:r>
                        <a:rPr lang="fr-FR" sz="1200" dirty="0">
                          <a:latin typeface="Calibri" panose="020F0502020204030204" pitchFamily="34" charset="0"/>
                          <a:cs typeface="Calibri" panose="020F0502020204030204" pitchFamily="34" charset="0"/>
                        </a:rPr>
                        <a:t>Nom</a:t>
                      </a:r>
                      <a:r>
                        <a:rPr lang="fr-FR" sz="1200" baseline="0" dirty="0">
                          <a:latin typeface="Calibri" panose="020F0502020204030204" pitchFamily="34" charset="0"/>
                          <a:cs typeface="Calibri" panose="020F0502020204030204" pitchFamily="34" charset="0"/>
                        </a:rPr>
                        <a:t> </a:t>
                      </a:r>
                      <a:endParaRPr lang="fr-FR" sz="1200" dirty="0">
                        <a:latin typeface="Calibri" panose="020F0502020204030204" pitchFamily="34" charset="0"/>
                        <a:cs typeface="Calibri" panose="020F0502020204030204" pitchFamily="34" charset="0"/>
                      </a:endParaRPr>
                    </a:p>
                  </a:txBody>
                  <a:tcPr anchor="ctr">
                    <a:solidFill>
                      <a:schemeClr val="accent5">
                        <a:lumMod val="75000"/>
                      </a:schemeClr>
                    </a:solidFill>
                  </a:tcPr>
                </a:tc>
                <a:tc hMerge="1">
                  <a:txBody>
                    <a:bodyPr/>
                    <a:lstStyle/>
                    <a:p>
                      <a:endParaRPr lang="fr-FR"/>
                    </a:p>
                  </a:txBody>
                  <a:tcPr/>
                </a:tc>
                <a:tc>
                  <a:txBody>
                    <a:bodyPr/>
                    <a:lstStyle/>
                    <a:p>
                      <a:pPr algn="ctr"/>
                      <a:r>
                        <a:rPr lang="fr-FR" sz="1200" dirty="0">
                          <a:latin typeface="Calibri" panose="020F0502020204030204" pitchFamily="34" charset="0"/>
                          <a:cs typeface="Calibri" panose="020F0502020204030204" pitchFamily="34" charset="0"/>
                        </a:rPr>
                        <a:t>Description</a:t>
                      </a:r>
                    </a:p>
                  </a:txBody>
                  <a:tcPr anchor="ctr">
                    <a:solidFill>
                      <a:schemeClr val="accent5">
                        <a:lumMod val="75000"/>
                      </a:schemeClr>
                    </a:solidFill>
                  </a:tcPr>
                </a:tc>
                <a:tc>
                  <a:txBody>
                    <a:bodyPr/>
                    <a:lstStyle/>
                    <a:p>
                      <a:pPr algn="ctr"/>
                      <a:r>
                        <a:rPr lang="fr-FR" sz="1200" dirty="0">
                          <a:latin typeface="Calibri" panose="020F0502020204030204" pitchFamily="34" charset="0"/>
                          <a:cs typeface="Calibri" panose="020F0502020204030204" pitchFamily="34" charset="0"/>
                        </a:rPr>
                        <a:t>Durée</a:t>
                      </a:r>
                    </a:p>
                  </a:txBody>
                  <a:tcPr marL="36000" marR="36000" anchor="ctr">
                    <a:solidFill>
                      <a:schemeClr val="accent5">
                        <a:lumMod val="75000"/>
                      </a:schemeClr>
                    </a:solidFill>
                  </a:tcPr>
                </a:tc>
                <a:tc>
                  <a:txBody>
                    <a:bodyPr/>
                    <a:lstStyle/>
                    <a:p>
                      <a:pPr algn="ctr"/>
                      <a:r>
                        <a:rPr lang="fr-FR" sz="1200" dirty="0" smtClean="0">
                          <a:latin typeface="Calibri" panose="020F0502020204030204" pitchFamily="34" charset="0"/>
                          <a:cs typeface="Calibri" panose="020F0502020204030204" pitchFamily="34" charset="0"/>
                        </a:rPr>
                        <a:t>Fiches </a:t>
                      </a:r>
                      <a:r>
                        <a:rPr lang="fr-FR" sz="1200" dirty="0">
                          <a:latin typeface="Calibri" panose="020F0502020204030204" pitchFamily="34" charset="0"/>
                          <a:cs typeface="Calibri" panose="020F0502020204030204" pitchFamily="34" charset="0"/>
                        </a:rPr>
                        <a:t>d’activité</a:t>
                      </a:r>
                    </a:p>
                  </a:txBody>
                  <a:tcPr marL="36000" marR="36000" anchor="ctr">
                    <a:solidFill>
                      <a:schemeClr val="accent5">
                        <a:lumMod val="75000"/>
                      </a:schemeClr>
                    </a:solidFill>
                  </a:tcPr>
                </a:tc>
                <a:tc>
                  <a:txBody>
                    <a:bodyPr/>
                    <a:lstStyle/>
                    <a:p>
                      <a:pPr algn="ctr"/>
                      <a:r>
                        <a:rPr lang="fr-FR" sz="1200" dirty="0" smtClean="0">
                          <a:latin typeface="Calibri" panose="020F0502020204030204" pitchFamily="34" charset="0"/>
                          <a:cs typeface="Calibri" panose="020F0502020204030204" pitchFamily="34" charset="0"/>
                        </a:rPr>
                        <a:t>Fiche</a:t>
                      </a:r>
                      <a:r>
                        <a:rPr lang="fr-FR" sz="1200" baseline="0" dirty="0" smtClean="0">
                          <a:latin typeface="Calibri" panose="020F0502020204030204" pitchFamily="34" charset="0"/>
                          <a:cs typeface="Calibri" panose="020F0502020204030204" pitchFamily="34" charset="0"/>
                        </a:rPr>
                        <a:t> t</a:t>
                      </a:r>
                      <a:r>
                        <a:rPr lang="fr-FR" sz="1200" dirty="0" smtClean="0">
                          <a:latin typeface="Calibri" panose="020F0502020204030204" pitchFamily="34" charset="0"/>
                          <a:cs typeface="Calibri" panose="020F0502020204030204" pitchFamily="34" charset="0"/>
                        </a:rPr>
                        <a:t>héorique</a:t>
                      </a:r>
                      <a:endParaRPr lang="fr-FR" sz="1200" dirty="0">
                        <a:latin typeface="Calibri" panose="020F0502020204030204" pitchFamily="34" charset="0"/>
                        <a:cs typeface="Calibri" panose="020F0502020204030204" pitchFamily="34" charset="0"/>
                      </a:endParaRPr>
                    </a:p>
                  </a:txBody>
                  <a:tcPr marL="36000" marR="36000" anchor="ctr">
                    <a:solidFill>
                      <a:schemeClr val="accent5">
                        <a:lumMod val="75000"/>
                      </a:schemeClr>
                    </a:solidFill>
                  </a:tcPr>
                </a:tc>
                <a:extLst>
                  <a:ext uri="{0D108BD9-81ED-4DB2-BD59-A6C34878D82A}">
                    <a16:rowId xmlns:a16="http://schemas.microsoft.com/office/drawing/2014/main" xmlns="" val="10000"/>
                  </a:ext>
                </a:extLst>
              </a:tr>
              <a:tr h="166795">
                <a:tc gridSpan="6">
                  <a:txBody>
                    <a:bodyPr/>
                    <a:lstStyle/>
                    <a:p>
                      <a:pPr algn="ctr"/>
                      <a:r>
                        <a:rPr lang="fr-FR" sz="1200" dirty="0">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Amorce</a:t>
                      </a:r>
                    </a:p>
                  </a:txBody>
                  <a:tcPr anchor="ctr">
                    <a:solidFill>
                      <a:schemeClr val="accent5">
                        <a:lumMod val="60000"/>
                        <a:lumOff val="40000"/>
                      </a:schemeClr>
                    </a:solidFill>
                  </a:tcPr>
                </a:tc>
                <a:tc hMerge="1">
                  <a:txBody>
                    <a:bodyPr/>
                    <a:lstStyle/>
                    <a:p>
                      <a:endParaRPr lang="fr-FR"/>
                    </a:p>
                  </a:txBody>
                  <a:tcPr/>
                </a:tc>
                <a:tc hMerge="1">
                  <a:txBody>
                    <a:bodyPr/>
                    <a:lstStyle/>
                    <a:p>
                      <a:endParaRPr lang="fr-FR" sz="1200"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217133">
                <a:tc>
                  <a:txBody>
                    <a:bodyPr/>
                    <a:lstStyle/>
                    <a:p>
                      <a:pPr algn="l"/>
                      <a:r>
                        <a:rPr lang="fr-FR" sz="1200" baseline="0" dirty="0">
                          <a:latin typeface="Calibri" pitchFamily="34" charset="0"/>
                          <a:cs typeface="Calibri" pitchFamily="34" charset="0"/>
                        </a:rPr>
                        <a:t>1</a:t>
                      </a:r>
                      <a:endParaRPr lang="fr-FR" sz="1200" dirty="0">
                        <a:latin typeface="Calibri" pitchFamily="34" charset="0"/>
                        <a:cs typeface="Calibri" pitchFamily="34" charset="0"/>
                      </a:endParaRPr>
                    </a:p>
                  </a:txBody>
                  <a:tcPr anchor="ctr">
                    <a:solidFill>
                      <a:schemeClr val="accent5">
                        <a:lumMod val="20000"/>
                        <a:lumOff val="80000"/>
                      </a:schemeClr>
                    </a:solidFill>
                  </a:tcPr>
                </a:tc>
                <a:tc>
                  <a:txBody>
                    <a:bodyPr/>
                    <a:lstStyle/>
                    <a:p>
                      <a:pPr algn="l"/>
                      <a:r>
                        <a:rPr lang="fr-FR" sz="1200" dirty="0">
                          <a:latin typeface="Calibri" panose="020F0502020204030204" pitchFamily="34" charset="0"/>
                          <a:cs typeface="Calibri" panose="020F0502020204030204" pitchFamily="34" charset="0"/>
                        </a:rPr>
                        <a:t>Le</a:t>
                      </a:r>
                      <a:r>
                        <a:rPr lang="fr-FR" sz="1200" baseline="0" dirty="0">
                          <a:latin typeface="Calibri" panose="020F0502020204030204" pitchFamily="34" charset="0"/>
                          <a:cs typeface="Calibri" panose="020F0502020204030204" pitchFamily="34" charset="0"/>
                        </a:rPr>
                        <a:t> compte-goutte</a:t>
                      </a:r>
                      <a:endParaRPr lang="fr-FR" sz="12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l"/>
                      <a:r>
                        <a:rPr lang="fr-FR" sz="1200" dirty="0">
                          <a:latin typeface="Calibri" panose="020F0502020204030204" pitchFamily="34" charset="0"/>
                          <a:cs typeface="Calibri" panose="020F0502020204030204" pitchFamily="34" charset="0"/>
                        </a:rPr>
                        <a:t>Introduction</a:t>
                      </a:r>
                      <a:r>
                        <a:rPr lang="fr-FR" sz="1200" baseline="0" dirty="0">
                          <a:latin typeface="Calibri" panose="020F0502020204030204" pitchFamily="34" charset="0"/>
                          <a:cs typeface="Calibri" panose="020F0502020204030204" pitchFamily="34" charset="0"/>
                        </a:rPr>
                        <a:t> à l’utilisation d’un compte-goutte.</a:t>
                      </a:r>
                      <a:endParaRPr lang="fr-FR" sz="12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ctr"/>
                      <a:r>
                        <a:rPr lang="fr-FR" sz="1200" baseline="0" dirty="0">
                          <a:latin typeface="Calibri" panose="020F0502020204030204" pitchFamily="34" charset="0"/>
                          <a:cs typeface="Calibri" panose="020F0502020204030204" pitchFamily="34" charset="0"/>
                        </a:rPr>
                        <a:t>20 min</a:t>
                      </a:r>
                      <a:endParaRPr lang="fr-FR" sz="12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endParaRPr lang="fr-FR" dirty="0"/>
                    </a:p>
                  </a:txBody>
                  <a:tcPr anchor="ctr">
                    <a:solidFill>
                      <a:schemeClr val="accent5">
                        <a:lumMod val="20000"/>
                        <a:lumOff val="80000"/>
                      </a:schemeClr>
                    </a:solidFill>
                  </a:tcPr>
                </a:tc>
                <a:tc>
                  <a:txBody>
                    <a:bodyPr/>
                    <a:lstStyle/>
                    <a:p>
                      <a:pPr algn="l"/>
                      <a:r>
                        <a:rPr lang="fr-FR" sz="1200" dirty="0">
                          <a:latin typeface="Calibri" panose="020F0502020204030204" pitchFamily="34" charset="0"/>
                          <a:cs typeface="Calibri" panose="020F0502020204030204" pitchFamily="34" charset="0"/>
                        </a:rPr>
                        <a:t>-</a:t>
                      </a:r>
                    </a:p>
                  </a:txBody>
                  <a:tcPr anchor="ctr">
                    <a:solidFill>
                      <a:schemeClr val="accent5">
                        <a:lumMod val="20000"/>
                        <a:lumOff val="80000"/>
                      </a:schemeClr>
                    </a:solidFill>
                  </a:tcPr>
                </a:tc>
                <a:extLst>
                  <a:ext uri="{0D108BD9-81ED-4DB2-BD59-A6C34878D82A}">
                    <a16:rowId xmlns:a16="http://schemas.microsoft.com/office/drawing/2014/main" xmlns="" val="10002"/>
                  </a:ext>
                </a:extLst>
              </a:tr>
              <a:tr h="217133">
                <a:tc gridSpan="6">
                  <a:txBody>
                    <a:bodyPr/>
                    <a:lstStyle/>
                    <a:p>
                      <a:pPr algn="ctr"/>
                      <a:r>
                        <a:rPr lang="fr-FR" sz="1200" b="1" dirty="0">
                          <a:latin typeface="Calibri" panose="020F0502020204030204" pitchFamily="34" charset="0"/>
                          <a:cs typeface="Calibri" panose="020F0502020204030204" pitchFamily="34" charset="0"/>
                        </a:rPr>
                        <a:t>Réalisation</a:t>
                      </a:r>
                    </a:p>
                  </a:txBody>
                  <a:tcPr anchor="ctr">
                    <a:solidFill>
                      <a:schemeClr val="accent5">
                        <a:lumMod val="60000"/>
                        <a:lumOff val="40000"/>
                      </a:schemeClr>
                    </a:solidFill>
                  </a:tcPr>
                </a:tc>
                <a:tc hMerge="1">
                  <a:txBody>
                    <a:bodyPr/>
                    <a:lstStyle/>
                    <a:p>
                      <a:endParaRPr lang="fr-FR"/>
                    </a:p>
                  </a:txBody>
                  <a:tcPr/>
                </a:tc>
                <a:tc hMerge="1">
                  <a:txBody>
                    <a:bodyPr/>
                    <a:lstStyle/>
                    <a:p>
                      <a:pPr algn="ctr"/>
                      <a:endParaRPr lang="fr-FR" sz="1200"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217133">
                <a:tc>
                  <a:txBody>
                    <a:bodyPr/>
                    <a:lstStyle/>
                    <a:p>
                      <a:pPr algn="l"/>
                      <a:r>
                        <a:rPr lang="fr-FR" sz="1200" dirty="0">
                          <a:latin typeface="Calibri" pitchFamily="34" charset="0"/>
                          <a:cs typeface="Calibri" pitchFamily="34" charset="0"/>
                        </a:rPr>
                        <a:t>2</a:t>
                      </a:r>
                    </a:p>
                  </a:txBody>
                  <a:tcPr anchor="ctr">
                    <a:solidFill>
                      <a:schemeClr val="accent5">
                        <a:lumMod val="20000"/>
                        <a:lumOff val="80000"/>
                      </a:schemeClr>
                    </a:solidFill>
                  </a:tcPr>
                </a:tc>
                <a:tc>
                  <a:txBody>
                    <a:bodyPr/>
                    <a:lstStyle/>
                    <a:p>
                      <a:r>
                        <a:rPr lang="fr-FR" sz="1200" dirty="0">
                          <a:latin typeface="Calibri" panose="020F0502020204030204" pitchFamily="34" charset="0"/>
                          <a:cs typeface="Calibri" panose="020F0502020204030204" pitchFamily="34" charset="0"/>
                        </a:rPr>
                        <a:t>La goutte de trop</a:t>
                      </a:r>
                    </a:p>
                  </a:txBody>
                  <a:tcPr anchor="ctr">
                    <a:solidFill>
                      <a:schemeClr val="accent5">
                        <a:lumMod val="20000"/>
                        <a:lumOff val="80000"/>
                      </a:schemeClr>
                    </a:solidFill>
                  </a:tcPr>
                </a:tc>
                <a:tc>
                  <a:txBody>
                    <a:bodyPr/>
                    <a:lstStyle/>
                    <a:p>
                      <a:pPr algn="l"/>
                      <a:r>
                        <a:rPr lang="fr-FR" sz="1200" baseline="0" dirty="0">
                          <a:latin typeface="Calibri" panose="020F0502020204030204" pitchFamily="34" charset="0"/>
                          <a:cs typeface="Calibri" panose="020F0502020204030204" pitchFamily="34" charset="0"/>
                        </a:rPr>
                        <a:t>Compter le nombre de gouttes qu’il est possible de déposer sur des pièces de monnaie</a:t>
                      </a:r>
                      <a:r>
                        <a:rPr lang="fr-FR" sz="1200" dirty="0">
                          <a:latin typeface="Calibri" panose="020F0502020204030204" pitchFamily="34" charset="0"/>
                          <a:cs typeface="Calibri" panose="020F0502020204030204" pitchFamily="34" charset="0"/>
                        </a:rPr>
                        <a:t>.</a:t>
                      </a:r>
                    </a:p>
                  </a:txBody>
                  <a:tcPr anchor="ctr">
                    <a:solidFill>
                      <a:schemeClr val="accent5">
                        <a:lumMod val="20000"/>
                        <a:lumOff val="80000"/>
                      </a:schemeClr>
                    </a:solidFill>
                  </a:tcPr>
                </a:tc>
                <a:tc>
                  <a:txBody>
                    <a:bodyPr/>
                    <a:lstStyle/>
                    <a:p>
                      <a:pPr algn="ctr"/>
                      <a:r>
                        <a:rPr lang="fr-FR" sz="1200" dirty="0">
                          <a:latin typeface="Calibri" panose="020F0502020204030204" pitchFamily="34" charset="0"/>
                          <a:cs typeface="Calibri" panose="020F0502020204030204" pitchFamily="34" charset="0"/>
                        </a:rPr>
                        <a:t>55 </a:t>
                      </a:r>
                      <a:r>
                        <a:rPr lang="fr-FR" sz="1200" baseline="0" dirty="0">
                          <a:latin typeface="Calibri" panose="020F0502020204030204" pitchFamily="34" charset="0"/>
                          <a:cs typeface="Calibri" panose="020F0502020204030204" pitchFamily="34" charset="0"/>
                        </a:rPr>
                        <a:t>min </a:t>
                      </a:r>
                      <a:endParaRPr lang="fr-FR" sz="12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ctr"/>
                      <a:r>
                        <a:rPr lang="fr-FR" sz="1200" dirty="0">
                          <a:latin typeface="Calibri" panose="020F0502020204030204" pitchFamily="34" charset="0"/>
                          <a:cs typeface="Calibri" panose="020F0502020204030204" pitchFamily="34" charset="0"/>
                        </a:rPr>
                        <a:t>A</a:t>
                      </a:r>
                    </a:p>
                  </a:txBody>
                  <a:tcPr anchor="ctr">
                    <a:solidFill>
                      <a:schemeClr val="accent5">
                        <a:lumMod val="20000"/>
                        <a:lumOff val="80000"/>
                      </a:schemeClr>
                    </a:solidFill>
                  </a:tcPr>
                </a:tc>
                <a:tc>
                  <a:txBody>
                    <a:bodyPr/>
                    <a:lstStyle/>
                    <a:p>
                      <a:pPr algn="ctr"/>
                      <a:endParaRPr lang="fr-FR" sz="12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extLst>
                  <a:ext uri="{0D108BD9-81ED-4DB2-BD59-A6C34878D82A}">
                    <a16:rowId xmlns:a16="http://schemas.microsoft.com/office/drawing/2014/main" xmlns="" val="10004"/>
                  </a:ext>
                </a:extLst>
              </a:tr>
              <a:tr h="217133">
                <a:tc>
                  <a:txBody>
                    <a:bodyPr/>
                    <a:lstStyle/>
                    <a:p>
                      <a:pPr algn="l"/>
                      <a:r>
                        <a:rPr lang="fr-FR" sz="1200" dirty="0">
                          <a:latin typeface="Calibri" pitchFamily="34" charset="0"/>
                          <a:cs typeface="Calibri" pitchFamily="34" charset="0"/>
                        </a:rPr>
                        <a:t>3</a:t>
                      </a:r>
                    </a:p>
                  </a:txBody>
                  <a:tcPr anchor="ctr">
                    <a:solidFill>
                      <a:schemeClr val="accent5">
                        <a:lumMod val="40000"/>
                        <a:lumOff val="60000"/>
                      </a:schemeClr>
                    </a:solidFill>
                  </a:tcPr>
                </a:tc>
                <a:tc>
                  <a:txBody>
                    <a:bodyPr/>
                    <a:lstStyle/>
                    <a:p>
                      <a:r>
                        <a:rPr lang="fr-FR" sz="1200" dirty="0">
                          <a:latin typeface="Calibri" panose="020F0502020204030204" pitchFamily="34" charset="0"/>
                          <a:cs typeface="Calibri" panose="020F0502020204030204" pitchFamily="34" charset="0"/>
                        </a:rPr>
                        <a:t>La</a:t>
                      </a:r>
                      <a:r>
                        <a:rPr lang="fr-FR" sz="1200" baseline="0" dirty="0">
                          <a:latin typeface="Calibri" panose="020F0502020204030204" pitchFamily="34" charset="0"/>
                          <a:cs typeface="Calibri" panose="020F0502020204030204" pitchFamily="34" charset="0"/>
                        </a:rPr>
                        <a:t> pièce </a:t>
                      </a:r>
                      <a:r>
                        <a:rPr lang="fr-FR" sz="1200" dirty="0">
                          <a:latin typeface="Calibri" panose="020F0502020204030204" pitchFamily="34" charset="0"/>
                          <a:cs typeface="Calibri" panose="020F0502020204030204" pitchFamily="34" charset="0"/>
                        </a:rPr>
                        <a:t>de trop</a:t>
                      </a:r>
                    </a:p>
                  </a:txBody>
                  <a:tcPr anchor="ctr">
                    <a:solidFill>
                      <a:schemeClr val="accent5">
                        <a:lumMod val="40000"/>
                        <a:lumOff val="60000"/>
                      </a:schemeClr>
                    </a:solidFill>
                  </a:tcPr>
                </a:tc>
                <a:tc>
                  <a:txBody>
                    <a:bodyPr/>
                    <a:lstStyle/>
                    <a:p>
                      <a:pPr algn="l"/>
                      <a:r>
                        <a:rPr lang="fr-FR" sz="1200" baseline="0" dirty="0">
                          <a:latin typeface="Calibri" panose="020F0502020204030204" pitchFamily="34" charset="0"/>
                          <a:cs typeface="Calibri" panose="020F0502020204030204" pitchFamily="34" charset="0"/>
                        </a:rPr>
                        <a:t>Compter le nombre de pièces qu’il est possible de mettre dans un verre déjà plein d’eau. </a:t>
                      </a:r>
                      <a:endParaRPr lang="fr-FR" sz="1200" dirty="0">
                        <a:latin typeface="Calibri" panose="020F0502020204030204" pitchFamily="34" charset="0"/>
                        <a:cs typeface="Calibri" panose="020F0502020204030204" pitchFamily="34" charset="0"/>
                      </a:endParaRPr>
                    </a:p>
                  </a:txBody>
                  <a:tcPr anchor="ctr">
                    <a:solidFill>
                      <a:schemeClr val="accent5">
                        <a:lumMod val="40000"/>
                        <a:lumOff val="60000"/>
                      </a:schemeClr>
                    </a:solidFill>
                  </a:tcPr>
                </a:tc>
                <a:tc>
                  <a:txBody>
                    <a:bodyPr/>
                    <a:lstStyle/>
                    <a:p>
                      <a:pPr algn="ctr"/>
                      <a:r>
                        <a:rPr lang="fr-FR" sz="1200" dirty="0">
                          <a:latin typeface="Calibri" panose="020F0502020204030204" pitchFamily="34" charset="0"/>
                          <a:cs typeface="Calibri" panose="020F0502020204030204" pitchFamily="34" charset="0"/>
                        </a:rPr>
                        <a:t>40 min</a:t>
                      </a:r>
                    </a:p>
                  </a:txBody>
                  <a:tcPr anchor="ctr">
                    <a:solidFill>
                      <a:schemeClr val="accent5">
                        <a:lumMod val="40000"/>
                        <a:lumOff val="60000"/>
                      </a:schemeClr>
                    </a:solidFill>
                  </a:tcPr>
                </a:tc>
                <a:tc>
                  <a:txBody>
                    <a:bodyPr/>
                    <a:lstStyle/>
                    <a:p>
                      <a:pPr algn="ctr"/>
                      <a:r>
                        <a:rPr lang="fr-FR" sz="1200" dirty="0">
                          <a:latin typeface="Calibri" panose="020F0502020204030204" pitchFamily="34" charset="0"/>
                          <a:cs typeface="Calibri" panose="020F0502020204030204" pitchFamily="34" charset="0"/>
                        </a:rPr>
                        <a:t>B</a:t>
                      </a:r>
                    </a:p>
                  </a:txBody>
                  <a:tcPr anchor="ctr">
                    <a:solidFill>
                      <a:schemeClr val="accent5">
                        <a:lumMod val="40000"/>
                        <a:lumOff val="60000"/>
                      </a:schemeClr>
                    </a:solidFill>
                  </a:tcPr>
                </a:tc>
                <a:tc>
                  <a:txBody>
                    <a:bodyPr/>
                    <a:lstStyle/>
                    <a:p>
                      <a:pPr algn="ctr"/>
                      <a:endParaRPr lang="fr-FR" sz="1200" dirty="0">
                        <a:latin typeface="Calibri" panose="020F0502020204030204" pitchFamily="34" charset="0"/>
                        <a:cs typeface="Calibri" panose="020F0502020204030204" pitchFamily="34" charset="0"/>
                      </a:endParaRPr>
                    </a:p>
                  </a:txBody>
                  <a:tcPr anchor="ctr">
                    <a:solidFill>
                      <a:schemeClr val="accent5">
                        <a:lumMod val="40000"/>
                        <a:lumOff val="60000"/>
                      </a:schemeClr>
                    </a:solidFill>
                  </a:tcPr>
                </a:tc>
                <a:extLst>
                  <a:ext uri="{0D108BD9-81ED-4DB2-BD59-A6C34878D82A}">
                    <a16:rowId xmlns:a16="http://schemas.microsoft.com/office/drawing/2014/main" xmlns="" val="10005"/>
                  </a:ext>
                </a:extLst>
              </a:tr>
              <a:tr h="217133">
                <a:tc gridSpan="6">
                  <a:txBody>
                    <a:bodyPr/>
                    <a:lstStyle/>
                    <a:p>
                      <a:pPr algn="ctr"/>
                      <a:r>
                        <a:rPr lang="fr-FR" sz="1200" b="1" dirty="0">
                          <a:latin typeface="Calibri" panose="020F0502020204030204" pitchFamily="34" charset="0"/>
                          <a:cs typeface="Calibri" panose="020F0502020204030204" pitchFamily="34" charset="0"/>
                        </a:rPr>
                        <a:t>Intégration des acquis</a:t>
                      </a:r>
                    </a:p>
                  </a:txBody>
                  <a:tcPr anchor="ctr">
                    <a:solidFill>
                      <a:schemeClr val="accent5">
                        <a:lumMod val="60000"/>
                        <a:lumOff val="40000"/>
                      </a:schemeClr>
                    </a:solidFill>
                  </a:tcPr>
                </a:tc>
                <a:tc hMerge="1">
                  <a:txBody>
                    <a:bodyPr/>
                    <a:lstStyle/>
                    <a:p>
                      <a:endParaRPr lang="fr-FR"/>
                    </a:p>
                  </a:txBody>
                  <a:tcPr/>
                </a:tc>
                <a:tc hMerge="1">
                  <a:txBody>
                    <a:bodyPr/>
                    <a:lstStyle/>
                    <a:p>
                      <a:pPr algn="ctr"/>
                      <a:endParaRPr lang="fr-FR" sz="1200"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7"/>
                  </a:ext>
                </a:extLst>
              </a:tr>
              <a:tr h="217133">
                <a:tc>
                  <a:txBody>
                    <a:bodyPr/>
                    <a:lstStyle/>
                    <a:p>
                      <a:pPr algn="l"/>
                      <a:r>
                        <a:rPr lang="fr-FR" sz="1200" dirty="0">
                          <a:latin typeface="Calibri" pitchFamily="34" charset="0"/>
                          <a:cs typeface="Calibri" pitchFamily="34" charset="0"/>
                        </a:rPr>
                        <a:t>4</a:t>
                      </a:r>
                    </a:p>
                  </a:txBody>
                  <a:tcPr anchor="ctr">
                    <a:solidFill>
                      <a:schemeClr val="accent5">
                        <a:lumMod val="40000"/>
                        <a:lumOff val="60000"/>
                      </a:schemeClr>
                    </a:solidFill>
                  </a:tcPr>
                </a:tc>
                <a:tc>
                  <a:txBody>
                    <a:bodyPr/>
                    <a:lstStyle/>
                    <a:p>
                      <a:r>
                        <a:rPr lang="fr-FR" sz="1200" dirty="0">
                          <a:latin typeface="Calibri" panose="020F0502020204030204" pitchFamily="34" charset="0"/>
                          <a:cs typeface="Calibri" panose="020F0502020204030204" pitchFamily="34" charset="0"/>
                        </a:rPr>
                        <a:t>Le trombone et la tension superficielle</a:t>
                      </a:r>
                    </a:p>
                  </a:txBody>
                  <a:tcPr anchor="ctr">
                    <a:solidFill>
                      <a:schemeClr val="accent5">
                        <a:lumMod val="40000"/>
                        <a:lumOff val="60000"/>
                      </a:schemeClr>
                    </a:solidFill>
                  </a:tcPr>
                </a:tc>
                <a:tc>
                  <a:txBody>
                    <a:bodyPr/>
                    <a:lstStyle/>
                    <a:p>
                      <a:pPr algn="l"/>
                      <a:r>
                        <a:rPr lang="fr-FR" sz="1200" dirty="0">
                          <a:latin typeface="Calibri" panose="020F0502020204030204" pitchFamily="34" charset="0"/>
                          <a:cs typeface="Calibri" panose="020F0502020204030204" pitchFamily="34" charset="0"/>
                        </a:rPr>
                        <a:t>Petite expérience concluant la mise en évidence la tension superficielle.</a:t>
                      </a:r>
                    </a:p>
                  </a:txBody>
                  <a:tcPr anchor="ctr">
                    <a:solidFill>
                      <a:schemeClr val="accent5">
                        <a:lumMod val="40000"/>
                        <a:lumOff val="60000"/>
                      </a:schemeClr>
                    </a:solidFill>
                  </a:tcPr>
                </a:tc>
                <a:tc>
                  <a:txBody>
                    <a:bodyPr/>
                    <a:lstStyle/>
                    <a:p>
                      <a:pPr algn="ctr"/>
                      <a:r>
                        <a:rPr lang="fr-FR" sz="1200" dirty="0">
                          <a:latin typeface="Calibri" panose="020F0502020204030204" pitchFamily="34" charset="0"/>
                          <a:cs typeface="Calibri" panose="020F0502020204030204" pitchFamily="34" charset="0"/>
                        </a:rPr>
                        <a:t>15 min</a:t>
                      </a:r>
                    </a:p>
                  </a:txBody>
                  <a:tcPr anchor="ctr">
                    <a:solidFill>
                      <a:schemeClr val="accent5">
                        <a:lumMod val="40000"/>
                        <a:lumOff val="60000"/>
                      </a:schemeClr>
                    </a:solidFill>
                  </a:tcPr>
                </a:tc>
                <a:tc>
                  <a:txBody>
                    <a:bodyPr/>
                    <a:lstStyle/>
                    <a:p>
                      <a:endParaRPr lang="fr-FR" dirty="0"/>
                    </a:p>
                  </a:txBody>
                  <a:tcPr anchor="ctr">
                    <a:solidFill>
                      <a:schemeClr val="accent5">
                        <a:lumMod val="40000"/>
                        <a:lumOff val="60000"/>
                      </a:schemeClr>
                    </a:solidFill>
                  </a:tcPr>
                </a:tc>
                <a:tc>
                  <a:txBody>
                    <a:bodyPr/>
                    <a:lstStyle/>
                    <a:p>
                      <a:pPr algn="ct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solidFill>
                      <a:schemeClr val="accent5">
                        <a:lumMod val="40000"/>
                        <a:lumOff val="6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223894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41983" y="1496009"/>
            <a:ext cx="6611350" cy="871396"/>
          </a:xfrm>
        </p:spPr>
        <p:txBody>
          <a:bodyPr/>
          <a:lstStyle/>
          <a:p>
            <a:r>
              <a:rPr lang="en-US" sz="3000" dirty="0">
                <a:latin typeface="Calibri" panose="020F0502020204030204" pitchFamily="34" charset="0"/>
                <a:cs typeface="Calibri" panose="020F0502020204030204" pitchFamily="34" charset="0"/>
              </a:rPr>
              <a:t>Description des </a:t>
            </a:r>
            <a:r>
              <a:rPr lang="en-US" sz="3000" dirty="0" err="1">
                <a:latin typeface="Calibri" panose="020F0502020204030204" pitchFamily="34" charset="0"/>
                <a:cs typeface="Calibri" panose="020F0502020204030204" pitchFamily="34" charset="0"/>
              </a:rPr>
              <a:t>activités</a:t>
            </a:r>
            <a:r>
              <a:rPr lang="en-US" sz="3000" dirty="0">
                <a:latin typeface="Calibri" panose="020F0502020204030204" pitchFamily="34" charset="0"/>
                <a:cs typeface="Calibri" panose="020F0502020204030204" pitchFamily="34" charset="0"/>
              </a:rPr>
              <a:t> </a:t>
            </a:r>
          </a:p>
        </p:txBody>
      </p:sp>
      <p:sp>
        <p:nvSpPr>
          <p:cNvPr id="2" name="Espace réservé du numéro de diapositive 1"/>
          <p:cNvSpPr>
            <a:spLocks noGrp="1"/>
          </p:cNvSpPr>
          <p:nvPr>
            <p:ph type="sldNum" sz="quarter" idx="12"/>
            <p:custDataLst>
              <p:tags r:id="rId2"/>
            </p:custDataLst>
          </p:nvPr>
        </p:nvSpPr>
        <p:spPr>
          <a:xfrm>
            <a:off x="5745708" y="8008203"/>
            <a:ext cx="1112292" cy="1135797"/>
          </a:xfrm>
        </p:spPr>
        <p:txBody>
          <a:bodyPr/>
          <a:lstStyle/>
          <a:p>
            <a:fld id="{027FB875-5C85-AB42-9DC5-178568A424B8}" type="slidenum">
              <a:rPr lang="en-US" smtClean="0"/>
              <a:pPr/>
              <a:t>5</a:t>
            </a:fld>
            <a:endParaRPr lang="en-US" dirty="0"/>
          </a:p>
        </p:txBody>
      </p:sp>
      <p:graphicFrame>
        <p:nvGraphicFramePr>
          <p:cNvPr id="3" name="Tableau 2"/>
          <p:cNvGraphicFramePr>
            <a:graphicFrameLocks noGrp="1"/>
          </p:cNvGraphicFramePr>
          <p:nvPr>
            <p:custDataLst>
              <p:tags r:id="rId3"/>
            </p:custDataLst>
            <p:extLst>
              <p:ext uri="{D42A27DB-BD31-4B8C-83A1-F6EECF244321}">
                <p14:modId xmlns:p14="http://schemas.microsoft.com/office/powerpoint/2010/main" xmlns="" val="673082948"/>
              </p:ext>
            </p:extLst>
          </p:nvPr>
        </p:nvGraphicFramePr>
        <p:xfrm>
          <a:off x="367200" y="2758440"/>
          <a:ext cx="6123600" cy="2001520"/>
        </p:xfrm>
        <a:graphic>
          <a:graphicData uri="http://schemas.openxmlformats.org/drawingml/2006/table">
            <a:tbl>
              <a:tblPr firstRow="1" bandRow="1">
                <a:tableStyleId>{5C22544A-7EE6-4342-B048-85BDC9FD1C3A}</a:tableStyleId>
              </a:tblPr>
              <a:tblGrid>
                <a:gridCol w="1459974">
                  <a:extLst>
                    <a:ext uri="{9D8B030D-6E8A-4147-A177-3AD203B41FA5}">
                      <a16:colId xmlns:a16="http://schemas.microsoft.com/office/drawing/2014/main" xmlns="" val="20000"/>
                    </a:ext>
                  </a:extLst>
                </a:gridCol>
                <a:gridCol w="3914797">
                  <a:extLst>
                    <a:ext uri="{9D8B030D-6E8A-4147-A177-3AD203B41FA5}">
                      <a16:colId xmlns:a16="http://schemas.microsoft.com/office/drawing/2014/main" xmlns="" val="20001"/>
                    </a:ext>
                  </a:extLst>
                </a:gridCol>
                <a:gridCol w="748829">
                  <a:extLst>
                    <a:ext uri="{9D8B030D-6E8A-4147-A177-3AD203B41FA5}">
                      <a16:colId xmlns:a16="http://schemas.microsoft.com/office/drawing/2014/main" xmlns="" val="20002"/>
                    </a:ext>
                  </a:extLst>
                </a:gridCol>
              </a:tblGrid>
              <a:tr h="370840">
                <a:tc>
                  <a:txBody>
                    <a:bodyPr/>
                    <a:lstStyle/>
                    <a:p>
                      <a:pPr algn="ctr"/>
                      <a:r>
                        <a:rPr lang="fr-FR" sz="1400" baseline="0" dirty="0">
                          <a:latin typeface="Calibri" panose="020F0502020204030204" pitchFamily="34" charset="0"/>
                          <a:cs typeface="Calibri" panose="020F0502020204030204" pitchFamily="34" charset="0"/>
                        </a:rPr>
                        <a:t>Numéro de</a:t>
                      </a:r>
                    </a:p>
                    <a:p>
                      <a:pPr algn="ctr"/>
                      <a:r>
                        <a:rPr lang="fr-FR" sz="1400" baseline="0" dirty="0">
                          <a:latin typeface="Calibri" panose="020F0502020204030204" pitchFamily="34" charset="0"/>
                          <a:cs typeface="Calibri" panose="020F0502020204030204" pitchFamily="34" charset="0"/>
                        </a:rPr>
                        <a:t>l’</a:t>
                      </a:r>
                      <a:r>
                        <a:rPr lang="fr-FR" sz="1400" dirty="0">
                          <a:latin typeface="Calibri" panose="020F0502020204030204" pitchFamily="34" charset="0"/>
                          <a:cs typeface="Calibri" panose="020F0502020204030204" pitchFamily="34" charset="0"/>
                        </a:rPr>
                        <a:t>activité</a:t>
                      </a:r>
                    </a:p>
                  </a:txBody>
                  <a:tcPr anchor="ctr">
                    <a:solidFill>
                      <a:schemeClr val="accent5">
                        <a:lumMod val="75000"/>
                      </a:schemeClr>
                    </a:solidFill>
                  </a:tcPr>
                </a:tc>
                <a:tc>
                  <a:txBody>
                    <a:bodyPr/>
                    <a:lstStyle/>
                    <a:p>
                      <a:pPr algn="ctr"/>
                      <a:r>
                        <a:rPr lang="fr-FR" sz="1400" dirty="0">
                          <a:latin typeface="Calibri" panose="020F0502020204030204" pitchFamily="34" charset="0"/>
                          <a:cs typeface="Calibri" panose="020F0502020204030204" pitchFamily="34" charset="0"/>
                        </a:rPr>
                        <a:t>Nom</a:t>
                      </a:r>
                    </a:p>
                  </a:txBody>
                  <a:tcPr anchor="ctr">
                    <a:solidFill>
                      <a:schemeClr val="accent5">
                        <a:lumMod val="75000"/>
                      </a:schemeClr>
                    </a:solidFill>
                  </a:tcPr>
                </a:tc>
                <a:tc>
                  <a:txBody>
                    <a:bodyPr/>
                    <a:lstStyle/>
                    <a:p>
                      <a:pPr algn="ctr"/>
                      <a:r>
                        <a:rPr lang="fr-FR" sz="1400" dirty="0">
                          <a:latin typeface="Calibri" panose="020F0502020204030204" pitchFamily="34" charset="0"/>
                          <a:cs typeface="Calibri" panose="020F0502020204030204" pitchFamily="34" charset="0"/>
                        </a:rPr>
                        <a:t>Page</a:t>
                      </a:r>
                    </a:p>
                  </a:txBody>
                  <a:tcPr anchor="ctr">
                    <a:solidFill>
                      <a:schemeClr val="accent5">
                        <a:lumMod val="75000"/>
                      </a:schemeClr>
                    </a:solidFill>
                  </a:tcPr>
                </a:tc>
                <a:extLst>
                  <a:ext uri="{0D108BD9-81ED-4DB2-BD59-A6C34878D82A}">
                    <a16:rowId xmlns:a16="http://schemas.microsoft.com/office/drawing/2014/main" xmlns="" val="10000"/>
                  </a:ext>
                </a:extLst>
              </a:tr>
              <a:tr h="370840">
                <a:tc>
                  <a:txBody>
                    <a:bodyPr/>
                    <a:lstStyle/>
                    <a:p>
                      <a:pPr algn="ctr"/>
                      <a:r>
                        <a:rPr lang="fr-FR" sz="1200" dirty="0">
                          <a:latin typeface="Calibri" panose="020F0502020204030204" pitchFamily="34" charset="0"/>
                          <a:cs typeface="Calibri" panose="020F0502020204030204" pitchFamily="34" charset="0"/>
                        </a:rPr>
                        <a:t>1</a:t>
                      </a:r>
                    </a:p>
                  </a:txBody>
                  <a:tcPr anchor="ctr">
                    <a:solidFill>
                      <a:schemeClr val="accent5">
                        <a:lumMod val="40000"/>
                        <a:lumOff val="60000"/>
                      </a:schemeClr>
                    </a:solidFill>
                  </a:tcPr>
                </a:tc>
                <a:tc>
                  <a:txBody>
                    <a:bodyPr/>
                    <a:lstStyle/>
                    <a:p>
                      <a:pPr algn="l"/>
                      <a:r>
                        <a:rPr lang="fr-FR" sz="1200" dirty="0">
                          <a:latin typeface="Calibri" panose="020F0502020204030204" pitchFamily="34" charset="0"/>
                          <a:cs typeface="Calibri" panose="020F0502020204030204" pitchFamily="34" charset="0"/>
                        </a:rPr>
                        <a:t>Le</a:t>
                      </a:r>
                      <a:r>
                        <a:rPr lang="fr-FR" sz="1200" baseline="0" dirty="0">
                          <a:latin typeface="Calibri" panose="020F0502020204030204" pitchFamily="34" charset="0"/>
                          <a:cs typeface="Calibri" panose="020F0502020204030204" pitchFamily="34" charset="0"/>
                        </a:rPr>
                        <a:t> compte-goutte</a:t>
                      </a:r>
                      <a:endParaRPr lang="fr-FR" sz="1200" dirty="0">
                        <a:latin typeface="Calibri" panose="020F0502020204030204" pitchFamily="34" charset="0"/>
                        <a:cs typeface="Calibri" panose="020F0502020204030204" pitchFamily="34" charset="0"/>
                      </a:endParaRPr>
                    </a:p>
                  </a:txBody>
                  <a:tcPr anchor="ctr">
                    <a:solidFill>
                      <a:schemeClr val="accent5">
                        <a:lumMod val="40000"/>
                        <a:lumOff val="60000"/>
                      </a:schemeClr>
                    </a:solidFill>
                  </a:tcPr>
                </a:tc>
                <a:tc>
                  <a:txBody>
                    <a:bodyPr/>
                    <a:lstStyle/>
                    <a:p>
                      <a:pPr algn="ctr"/>
                      <a:r>
                        <a:rPr lang="fr-FR" sz="1200" dirty="0">
                          <a:latin typeface="Calibri" panose="020F0502020204030204" pitchFamily="34" charset="0"/>
                          <a:cs typeface="Calibri" panose="020F0502020204030204" pitchFamily="34" charset="0"/>
                        </a:rPr>
                        <a:t>6</a:t>
                      </a:r>
                    </a:p>
                  </a:txBody>
                  <a:tcPr anchor="ctr">
                    <a:solidFill>
                      <a:schemeClr val="accent5">
                        <a:lumMod val="40000"/>
                        <a:lumOff val="60000"/>
                      </a:schemeClr>
                    </a:solidFill>
                  </a:tcPr>
                </a:tc>
                <a:extLst>
                  <a:ext uri="{0D108BD9-81ED-4DB2-BD59-A6C34878D82A}">
                    <a16:rowId xmlns:a16="http://schemas.microsoft.com/office/drawing/2014/main" xmlns="" val="10001"/>
                  </a:ext>
                </a:extLst>
              </a:tr>
              <a:tr h="370840">
                <a:tc>
                  <a:txBody>
                    <a:bodyPr/>
                    <a:lstStyle/>
                    <a:p>
                      <a:pPr algn="ctr"/>
                      <a:r>
                        <a:rPr lang="fr-FR" sz="1200" dirty="0">
                          <a:latin typeface="Calibri" panose="020F0502020204030204" pitchFamily="34" charset="0"/>
                          <a:cs typeface="Calibri" panose="020F0502020204030204" pitchFamily="34" charset="0"/>
                        </a:rPr>
                        <a:t>2</a:t>
                      </a:r>
                    </a:p>
                  </a:txBody>
                  <a:tcPr anchor="ctr">
                    <a:solidFill>
                      <a:schemeClr val="accent5">
                        <a:lumMod val="20000"/>
                        <a:lumOff val="80000"/>
                      </a:schemeClr>
                    </a:solidFill>
                  </a:tcPr>
                </a:tc>
                <a:tc>
                  <a:txBody>
                    <a:bodyPr/>
                    <a:lstStyle/>
                    <a:p>
                      <a:pPr algn="l"/>
                      <a:r>
                        <a:rPr lang="fr-FR" sz="1200" dirty="0">
                          <a:latin typeface="Calibri" panose="020F0502020204030204" pitchFamily="34" charset="0"/>
                          <a:cs typeface="Calibri" panose="020F0502020204030204" pitchFamily="34" charset="0"/>
                        </a:rPr>
                        <a:t>La goutte de trop</a:t>
                      </a:r>
                    </a:p>
                  </a:txBody>
                  <a:tcPr anchor="ctr">
                    <a:solidFill>
                      <a:schemeClr val="accent5">
                        <a:lumMod val="20000"/>
                        <a:lumOff val="80000"/>
                      </a:schemeClr>
                    </a:solidFill>
                  </a:tcPr>
                </a:tc>
                <a:tc>
                  <a:txBody>
                    <a:bodyPr/>
                    <a:lstStyle/>
                    <a:p>
                      <a:pPr algn="ctr"/>
                      <a:r>
                        <a:rPr lang="fr-FR" sz="1200" dirty="0">
                          <a:latin typeface="Calibri" panose="020F0502020204030204" pitchFamily="34" charset="0"/>
                          <a:cs typeface="Calibri" panose="020F0502020204030204" pitchFamily="34" charset="0"/>
                        </a:rPr>
                        <a:t>7-8</a:t>
                      </a:r>
                    </a:p>
                  </a:txBody>
                  <a:tcPr anchor="ctr">
                    <a:solidFill>
                      <a:schemeClr val="accent5">
                        <a:lumMod val="20000"/>
                        <a:lumOff val="80000"/>
                      </a:schemeClr>
                    </a:solidFill>
                  </a:tcPr>
                </a:tc>
                <a:extLst>
                  <a:ext uri="{0D108BD9-81ED-4DB2-BD59-A6C34878D82A}">
                    <a16:rowId xmlns:a16="http://schemas.microsoft.com/office/drawing/2014/main" xmlns="" val="10002"/>
                  </a:ext>
                </a:extLst>
              </a:tr>
              <a:tr h="370840">
                <a:tc>
                  <a:txBody>
                    <a:bodyPr/>
                    <a:lstStyle/>
                    <a:p>
                      <a:pPr algn="ctr"/>
                      <a:r>
                        <a:rPr lang="fr-FR" sz="1200" dirty="0">
                          <a:latin typeface="Calibri" panose="020F0502020204030204" pitchFamily="34" charset="0"/>
                          <a:cs typeface="Calibri" panose="020F0502020204030204" pitchFamily="34" charset="0"/>
                        </a:rPr>
                        <a:t>3</a:t>
                      </a:r>
                    </a:p>
                  </a:txBody>
                  <a:tcPr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La pièce de trop</a:t>
                      </a:r>
                    </a:p>
                  </a:txBody>
                  <a:tcPr anchor="ctr">
                    <a:solidFill>
                      <a:schemeClr val="accent5">
                        <a:lumMod val="40000"/>
                        <a:lumOff val="60000"/>
                      </a:schemeClr>
                    </a:solidFill>
                  </a:tcPr>
                </a:tc>
                <a:tc>
                  <a:txBody>
                    <a:bodyPr/>
                    <a:lstStyle/>
                    <a:p>
                      <a:pPr algn="ctr"/>
                      <a:r>
                        <a:rPr lang="fr-FR" sz="1200" dirty="0">
                          <a:latin typeface="Calibri" panose="020F0502020204030204" pitchFamily="34" charset="0"/>
                          <a:cs typeface="Calibri" panose="020F0502020204030204" pitchFamily="34" charset="0"/>
                        </a:rPr>
                        <a:t>9-10</a:t>
                      </a:r>
                    </a:p>
                  </a:txBody>
                  <a:tcPr anchor="ctr">
                    <a:solidFill>
                      <a:schemeClr val="accent5">
                        <a:lumMod val="40000"/>
                        <a:lumOff val="60000"/>
                      </a:schemeClr>
                    </a:solidFill>
                  </a:tcPr>
                </a:tc>
                <a:extLst>
                  <a:ext uri="{0D108BD9-81ED-4DB2-BD59-A6C34878D82A}">
                    <a16:rowId xmlns:a16="http://schemas.microsoft.com/office/drawing/2014/main" xmlns="" val="10003"/>
                  </a:ext>
                </a:extLst>
              </a:tr>
              <a:tr h="370840">
                <a:tc>
                  <a:txBody>
                    <a:bodyPr/>
                    <a:lstStyle/>
                    <a:p>
                      <a:pPr algn="ctr"/>
                      <a:r>
                        <a:rPr lang="fr-FR" sz="1200" dirty="0">
                          <a:latin typeface="Calibri" panose="020F0502020204030204" pitchFamily="34" charset="0"/>
                          <a:cs typeface="Calibri" panose="020F0502020204030204" pitchFamily="34" charset="0"/>
                        </a:rPr>
                        <a:t>4</a:t>
                      </a:r>
                    </a:p>
                  </a:txBody>
                  <a:tcPr anchor="ctr">
                    <a:solidFill>
                      <a:schemeClr val="accent5">
                        <a:lumMod val="20000"/>
                        <a:lumOff val="80000"/>
                      </a:schemeClr>
                    </a:solidFill>
                  </a:tcPr>
                </a:tc>
                <a:tc>
                  <a:txBody>
                    <a:bodyPr/>
                    <a:lstStyle/>
                    <a:p>
                      <a:pPr algn="l"/>
                      <a:r>
                        <a:rPr lang="fr-FR" sz="1200" dirty="0">
                          <a:latin typeface="Calibri" panose="020F0502020204030204" pitchFamily="34" charset="0"/>
                          <a:cs typeface="Calibri" panose="020F0502020204030204" pitchFamily="34" charset="0"/>
                        </a:rPr>
                        <a:t>Le trombone et la tension</a:t>
                      </a:r>
                      <a:r>
                        <a:rPr lang="fr-FR" sz="1200" baseline="0" dirty="0">
                          <a:latin typeface="Calibri" panose="020F0502020204030204" pitchFamily="34" charset="0"/>
                          <a:cs typeface="Calibri" panose="020F0502020204030204" pitchFamily="34" charset="0"/>
                        </a:rPr>
                        <a:t> superficielle</a:t>
                      </a:r>
                      <a:endParaRPr lang="fr-FR" sz="1200" dirty="0">
                        <a:latin typeface="Calibri" panose="020F0502020204030204" pitchFamily="34" charset="0"/>
                        <a:cs typeface="Calibri" panose="020F0502020204030204" pitchFamily="34" charset="0"/>
                      </a:endParaRPr>
                    </a:p>
                  </a:txBody>
                  <a:tcPr anchor="ctr">
                    <a:solidFill>
                      <a:schemeClr val="accent5">
                        <a:lumMod val="20000"/>
                        <a:lumOff val="80000"/>
                      </a:schemeClr>
                    </a:solidFill>
                  </a:tcPr>
                </a:tc>
                <a:tc>
                  <a:txBody>
                    <a:bodyPr/>
                    <a:lstStyle/>
                    <a:p>
                      <a:pPr algn="ctr"/>
                      <a:r>
                        <a:rPr lang="fr-FR" sz="1200" dirty="0">
                          <a:latin typeface="Calibri" panose="020F0502020204030204" pitchFamily="34" charset="0"/>
                          <a:cs typeface="Calibri" panose="020F0502020204030204" pitchFamily="34" charset="0"/>
                        </a:rPr>
                        <a:t>11</a:t>
                      </a:r>
                    </a:p>
                  </a:txBody>
                  <a:tcPr anchor="ctr">
                    <a:solidFill>
                      <a:schemeClr val="accent5">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67045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28801" y="1408144"/>
            <a:ext cx="4972158" cy="7621556"/>
          </a:xfrm>
          <a:no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 but de cette activité est de se familiariser avec l’utilisation du compte-goutte. Après une mise en situation et une démonstration, les élèves pourront le manipuler. C’est seulement lorsqu’ils seront capables de laisser tomber les gouttes une à la fois qu’ils pourront passer à l’activité suivante.</a:t>
            </a:r>
          </a:p>
          <a:p>
            <a:pPr marL="0" indent="0" algn="just">
              <a:spcBef>
                <a:spcPts val="600"/>
              </a:spcBef>
              <a:buNone/>
            </a:pPr>
            <a:endParaRPr lang="fr-CA" sz="5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Mise en situation </a:t>
            </a:r>
          </a:p>
          <a:p>
            <a:pPr marL="0" indent="0" algn="ctr">
              <a:spcBef>
                <a:spcPts val="600"/>
              </a:spcBef>
              <a:buNone/>
            </a:pPr>
            <a:r>
              <a:rPr lang="fr-CA" sz="1200" dirty="0">
                <a:latin typeface="Calibri" panose="020F0502020204030204" pitchFamily="34" charset="0"/>
                <a:cs typeface="Calibri" panose="020F0502020204030204" pitchFamily="34" charset="0"/>
              </a:rPr>
              <a:t>Faire parler les élèves au sujet du compte-goutte :</a:t>
            </a:r>
          </a:p>
          <a:p>
            <a:pPr marL="228600" indent="-228600" algn="just">
              <a:spcBef>
                <a:spcPts val="600"/>
              </a:spcBef>
              <a:buFont typeface="+mj-lt"/>
              <a:buAutoNum type="arabicPeriod"/>
            </a:pPr>
            <a:r>
              <a:rPr lang="fr-CA" sz="1200" b="1" i="1" dirty="0">
                <a:latin typeface="Calibri" panose="020F0502020204030204" pitchFamily="34" charset="0"/>
                <a:cs typeface="Calibri" panose="020F0502020204030204" pitchFamily="34" charset="0"/>
              </a:rPr>
              <a:t>« Qu’est-ce que cet objet ? » </a:t>
            </a:r>
            <a:r>
              <a:rPr lang="fr-CA" sz="1200" dirty="0">
                <a:latin typeface="Calibri" panose="020F0502020204030204" pitchFamily="34" charset="0"/>
                <a:cs typeface="Calibri" panose="020F0502020204030204" pitchFamily="34" charset="0"/>
              </a:rPr>
              <a:t>RÉP. : Un compte-goutte.</a:t>
            </a:r>
          </a:p>
          <a:p>
            <a:pPr marL="228600" indent="-228600" algn="just">
              <a:spcBef>
                <a:spcPts val="600"/>
              </a:spcBef>
              <a:buFont typeface="+mj-lt"/>
              <a:buAutoNum type="arabicPeriod"/>
            </a:pPr>
            <a:r>
              <a:rPr lang="fr-CA" sz="1200" b="1" i="1" dirty="0">
                <a:latin typeface="Calibri" panose="020F0502020204030204" pitchFamily="34" charset="0"/>
                <a:cs typeface="Calibri" panose="020F0502020204030204" pitchFamily="34" charset="0"/>
              </a:rPr>
              <a:t>« À quoi sert-il ? » </a:t>
            </a:r>
            <a:r>
              <a:rPr lang="fr-CA" sz="1200" dirty="0">
                <a:latin typeface="Calibri" panose="020F0502020204030204" pitchFamily="34" charset="0"/>
                <a:cs typeface="Calibri" panose="020F0502020204030204" pitchFamily="34" charset="0"/>
              </a:rPr>
              <a:t>RÉP. : À administrer des soins, par exemple dans les yeux. À faire des expériences, par exemple en chimie.</a:t>
            </a:r>
          </a:p>
          <a:p>
            <a:pPr marL="228600" indent="-228600" algn="just">
              <a:spcBef>
                <a:spcPts val="600"/>
              </a:spcBef>
              <a:buFont typeface="+mj-lt"/>
              <a:buAutoNum type="arabicPeriod"/>
            </a:pPr>
            <a:r>
              <a:rPr lang="fr-CA" sz="1200" b="1" i="1" dirty="0">
                <a:latin typeface="Calibri" panose="020F0502020204030204" pitchFamily="34" charset="0"/>
                <a:cs typeface="Calibri" panose="020F0502020204030204" pitchFamily="34" charset="0"/>
              </a:rPr>
              <a:t>« L’avez-vous déjà utilisé ? » </a:t>
            </a:r>
            <a:r>
              <a:rPr lang="fr-CA" sz="1200" dirty="0">
                <a:latin typeface="Calibri" panose="020F0502020204030204" pitchFamily="34" charset="0"/>
                <a:cs typeface="Calibri" panose="020F0502020204030204" pitchFamily="34" charset="0"/>
              </a:rPr>
              <a:t>Si les élèves ne l’ont jamais utilisé eux-mêmes, peut-être ont-ils déjà vu papa-maman l’utiliser. </a:t>
            </a:r>
          </a:p>
          <a:p>
            <a:pPr marL="228600" indent="-228600" algn="just">
              <a:spcBef>
                <a:spcPts val="600"/>
              </a:spcBef>
              <a:buFont typeface="+mj-lt"/>
              <a:buAutoNum type="arabicPeriod"/>
            </a:pPr>
            <a:r>
              <a:rPr lang="fr-CA" sz="1200" b="1" i="1" dirty="0">
                <a:latin typeface="Calibri" panose="020F0502020204030204" pitchFamily="34" charset="0"/>
                <a:cs typeface="Calibri" panose="020F0502020204030204" pitchFamily="34" charset="0"/>
              </a:rPr>
              <a:t>« Comment </a:t>
            </a:r>
            <a:r>
              <a:rPr lang="fr-CA" sz="1200" b="1" i="1" dirty="0" smtClean="0">
                <a:latin typeface="Calibri" panose="020F0502020204030204" pitchFamily="34" charset="0"/>
                <a:cs typeface="Calibri" panose="020F0502020204030204" pitchFamily="34" charset="0"/>
              </a:rPr>
              <a:t>est-ce que ça </a:t>
            </a:r>
            <a:r>
              <a:rPr lang="fr-CA" sz="1200" b="1" i="1" dirty="0">
                <a:latin typeface="Calibri" panose="020F0502020204030204" pitchFamily="34" charset="0"/>
                <a:cs typeface="Calibri" panose="020F0502020204030204" pitchFamily="34" charset="0"/>
              </a:rPr>
              <a:t>fonctionne ? » </a:t>
            </a:r>
            <a:r>
              <a:rPr lang="fr-CA" sz="1200" dirty="0">
                <a:latin typeface="Calibri" panose="020F0502020204030204" pitchFamily="34" charset="0"/>
                <a:cs typeface="Calibri" panose="020F0502020204030204" pitchFamily="34" charset="0"/>
              </a:rPr>
              <a:t>Idées initiales.</a:t>
            </a:r>
          </a:p>
          <a:p>
            <a:pPr marL="0" indent="0" algn="just">
              <a:spcBef>
                <a:spcPts val="600"/>
              </a:spcBef>
              <a:buNone/>
            </a:pPr>
            <a:endParaRPr lang="fr-CA" sz="500" dirty="0">
              <a:latin typeface="Calibri" panose="020F0502020204030204" pitchFamily="34" charset="0"/>
              <a:cs typeface="Calibri" panose="020F0502020204030204" pitchFamily="34" charset="0"/>
            </a:endParaRPr>
          </a:p>
          <a:p>
            <a:pPr marL="0" indent="0" algn="just">
              <a:spcBef>
                <a:spcPts val="0"/>
              </a:spcBef>
              <a:buNone/>
            </a:pPr>
            <a:r>
              <a:rPr lang="fr-CA" sz="2400" i="1" dirty="0">
                <a:latin typeface="Calibri" panose="020F0502020204030204" pitchFamily="34" charset="0"/>
                <a:cs typeface="Calibri" panose="020F0502020204030204" pitchFamily="34" charset="0"/>
              </a:rPr>
              <a:t>Démonstration</a:t>
            </a:r>
            <a:endParaRPr lang="fr-CA" sz="1200" b="1" dirty="0">
              <a:latin typeface="Calibri" panose="020F0502020204030204" pitchFamily="34" charset="0"/>
              <a:cs typeface="Calibri" panose="020F0502020204030204" pitchFamily="34" charset="0"/>
            </a:endParaRPr>
          </a:p>
          <a:p>
            <a:pPr marL="0" indent="0" algn="just">
              <a:spcBef>
                <a:spcPts val="0"/>
              </a:spcBef>
              <a:buNone/>
            </a:pPr>
            <a:endParaRPr lang="fr-CA" sz="1200" b="1" dirty="0">
              <a:latin typeface="Calibri" panose="020F0502020204030204" pitchFamily="34" charset="0"/>
              <a:cs typeface="Calibri" panose="020F0502020204030204" pitchFamily="34" charset="0"/>
            </a:endParaRPr>
          </a:p>
          <a:p>
            <a:pPr marL="228600" indent="-228600" algn="just">
              <a:spcBef>
                <a:spcPts val="0"/>
              </a:spcBef>
              <a:buFont typeface="+mj-lt"/>
              <a:buAutoNum type="arabicPeriod"/>
            </a:pPr>
            <a:r>
              <a:rPr lang="fr-CA" sz="1200" b="1" dirty="0">
                <a:latin typeface="Calibri" panose="020F0502020204030204" pitchFamily="34" charset="0"/>
                <a:cs typeface="Calibri" panose="020F0502020204030204" pitchFamily="34" charset="0"/>
              </a:rPr>
              <a:t>Démonstration de l’utilisation du compte-goutte</a:t>
            </a:r>
            <a:r>
              <a:rPr lang="fr-CA" sz="1200" dirty="0">
                <a:latin typeface="Calibri" panose="020F0502020204030204" pitchFamily="34" charset="0"/>
                <a:cs typeface="Calibri" panose="020F0502020204030204" pitchFamily="34" charset="0"/>
              </a:rPr>
              <a:t>. Immerger la pointe dans l’eau, presser la poire de manière à faire sortir l’air, relâcher la poire de manière à aspirer l’eau, sortir le compte-goutte et appuyer légèrement sur la poire afin de faire tomber une seule goutte dans le verre.</a:t>
            </a:r>
          </a:p>
          <a:p>
            <a:pPr marL="228600" indent="-228600" algn="just">
              <a:spcBef>
                <a:spcPts val="0"/>
              </a:spcBef>
              <a:buFont typeface="+mj-lt"/>
              <a:buAutoNum type="arabicPeriod"/>
            </a:pPr>
            <a:r>
              <a:rPr lang="fr-CA" sz="1200" b="1" dirty="0" smtClean="0">
                <a:latin typeface="Calibri" panose="020F0502020204030204" pitchFamily="34" charset="0"/>
                <a:cs typeface="Calibri" panose="020F0502020204030204" pitchFamily="34" charset="0"/>
              </a:rPr>
              <a:t>Modelage </a:t>
            </a:r>
            <a:r>
              <a:rPr lang="fr-CA" sz="1200" b="1" dirty="0">
                <a:latin typeface="Calibri" panose="020F0502020204030204" pitchFamily="34" charset="0"/>
                <a:cs typeface="Calibri" panose="020F0502020204030204" pitchFamily="34" charset="0"/>
              </a:rPr>
              <a:t>par un élève</a:t>
            </a:r>
            <a:r>
              <a:rPr lang="fr-CA" sz="1200" dirty="0">
                <a:latin typeface="Calibri" panose="020F0502020204030204" pitchFamily="34" charset="0"/>
                <a:cs typeface="Calibri" panose="020F0502020204030204" pitchFamily="34" charset="0"/>
              </a:rPr>
              <a:t>. Demander à un volontaire de venir en avant de la classe pour reproduire ce que vous avez modélisé.</a:t>
            </a:r>
          </a:p>
          <a:p>
            <a:pPr marL="0" indent="0" algn="just">
              <a:spcBef>
                <a:spcPts val="0"/>
              </a:spcBef>
              <a:buNone/>
            </a:pPr>
            <a:endParaRPr lang="fr-CA" sz="5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Période d’essai pour les élèves</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Annoncer le défi. </a:t>
            </a:r>
            <a:r>
              <a:rPr lang="fr-CA" sz="1200" dirty="0">
                <a:latin typeface="Calibri" panose="020F0502020204030204" pitchFamily="34" charset="0"/>
                <a:cs typeface="Calibri" panose="020F0502020204030204" pitchFamily="34" charset="0"/>
              </a:rPr>
              <a:t>Chaque élève pourra expérimenter avec le compte-goutte. L’objectif est d’être capable de laisser tomber 10 gouttes de suite, une à la fois, de manière à pouvoir les compter.</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Distribuer le matériel et lancer l’activité</a:t>
            </a:r>
            <a:r>
              <a:rPr lang="fr-CA" sz="1200" dirty="0">
                <a:latin typeface="Calibri" panose="020F0502020204030204" pitchFamily="34" charset="0"/>
                <a:cs typeface="Calibri" panose="020F0502020204030204" pitchFamily="34" charset="0"/>
              </a:rPr>
              <a:t>. À ceux qui réussissent rapidement, lancer le défi supplémentaire de compter le plus grand nombre de gouttes possible, sans se tromper. Il faut recommencer à 0 si on se trompe !</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indent="0" algn="just">
              <a:spcBef>
                <a:spcPts val="600"/>
              </a:spcBef>
              <a:buNone/>
            </a:pPr>
            <a:endParaRPr lang="fr-CA" sz="1200" dirty="0">
              <a:latin typeface="Calibri"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val="4172453509"/>
              </p:ext>
            </p:extLst>
          </p:nvPr>
        </p:nvGraphicFramePr>
        <p:xfrm>
          <a:off x="68125" y="1398620"/>
          <a:ext cx="1674950" cy="335280"/>
        </p:xfrm>
        <a:graphic>
          <a:graphicData uri="http://schemas.openxmlformats.org/drawingml/2006/table">
            <a:tbl>
              <a:tblPr firstRow="1" bandRow="1">
                <a:tableStyleId>{69CF1AB2-1976-4502-BF36-3FF5EA218861}</a:tableStyleId>
              </a:tblPr>
              <a:tblGrid>
                <a:gridCol w="1674950">
                  <a:extLst>
                    <a:ext uri="{9D8B030D-6E8A-4147-A177-3AD203B41FA5}">
                      <a16:colId xmlns:a16="http://schemas.microsoft.com/office/drawing/2014/main" xmlns="" val="20000"/>
                    </a:ext>
                  </a:extLst>
                </a:gridCol>
              </a:tblGrid>
              <a:tr h="306356">
                <a:tc>
                  <a:txBody>
                    <a:bodyPr/>
                    <a:lstStyle/>
                    <a:p>
                      <a:endParaRPr lang="fr-FR" sz="2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20 </a:t>
                      </a:r>
                      <a:r>
                        <a:rPr lang="fr-FR" sz="1400" b="0" dirty="0" smtClean="0">
                          <a:latin typeface="Calibri" panose="020F0502020204030204" pitchFamily="34" charset="0"/>
                          <a:cs typeface="Calibri" panose="020F0502020204030204" pitchFamily="34" charset="0"/>
                        </a:rPr>
                        <a:t>minutes</a:t>
                      </a:r>
                      <a:endParaRPr lang="fr-FR" sz="1400" b="0" i="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E1DEF2"/>
                    </a:solidFill>
                  </a:tcPr>
                </a:tc>
                <a:extLst>
                  <a:ext uri="{0D108BD9-81ED-4DB2-BD59-A6C34878D82A}">
                    <a16:rowId xmlns:a16="http://schemas.microsoft.com/office/drawing/2014/main" xmlns="" val="10000"/>
                  </a:ext>
                </a:extLst>
              </a:tr>
            </a:tbl>
          </a:graphicData>
        </a:graphic>
      </p:graphicFrame>
      <p:sp>
        <p:nvSpPr>
          <p:cNvPr id="10" name="Rectangle 9"/>
          <p:cNvSpPr/>
          <p:nvPr>
            <p:custDataLst>
              <p:tags r:id="rId3"/>
            </p:custDataLst>
          </p:nvPr>
        </p:nvSpPr>
        <p:spPr>
          <a:xfrm>
            <a:off x="68126" y="5225654"/>
            <a:ext cx="1674950" cy="2077492"/>
          </a:xfrm>
          <a:prstGeom prst="rect">
            <a:avLst/>
          </a:prstGeom>
          <a:solidFill>
            <a:srgbClr val="E1DEF2"/>
          </a:solidFill>
        </p:spPr>
        <p:txBody>
          <a:bodyPr wrap="square">
            <a:spAutoFit/>
          </a:bodyPr>
          <a:lstStyle/>
          <a:p>
            <a:pPr algn="ctr">
              <a:spcBef>
                <a:spcPts val="600"/>
              </a:spcBef>
            </a:pPr>
            <a:r>
              <a:rPr lang="en-US" sz="1400" b="1" dirty="0" err="1">
                <a:latin typeface="Calibri" panose="020F0502020204030204" pitchFamily="34" charset="0"/>
                <a:cs typeface="Calibri" panose="020F0502020204030204" pitchFamily="34" charset="0"/>
              </a:rPr>
              <a:t>Évaluation</a:t>
            </a:r>
            <a:r>
              <a:rPr lang="en-US" sz="1400" b="1" dirty="0">
                <a:latin typeface="Calibri" panose="020F0502020204030204" pitchFamily="34" charset="0"/>
                <a:cs typeface="Calibri" panose="020F0502020204030204" pitchFamily="34" charset="0"/>
              </a:rPr>
              <a:t> de la manipulation</a:t>
            </a:r>
          </a:p>
          <a:p>
            <a:pPr>
              <a:spcBef>
                <a:spcPts val="600"/>
              </a:spcBef>
            </a:pPr>
            <a:r>
              <a:rPr lang="fr-FR" sz="1200" dirty="0">
                <a:latin typeface="Calibri" panose="020F0502020204030204" pitchFamily="34" charset="0"/>
                <a:cs typeface="Calibri" panose="020F0502020204030204" pitchFamily="34" charset="0"/>
              </a:rPr>
              <a:t>Si l’utilisation du compte-goutte est </a:t>
            </a:r>
            <a:r>
              <a:rPr lang="fr-FR" sz="1200" dirty="0" err="1">
                <a:latin typeface="Calibri" panose="020F0502020204030204" pitchFamily="34" charset="0"/>
                <a:cs typeface="Calibri" panose="020F0502020204030204" pitchFamily="34" charset="0"/>
              </a:rPr>
              <a:t>éva-luée</a:t>
            </a:r>
            <a:r>
              <a:rPr lang="fr-FR" sz="1200" dirty="0">
                <a:latin typeface="Calibri" panose="020F0502020204030204" pitchFamily="34" charset="0"/>
                <a:cs typeface="Calibri" panose="020F0502020204030204" pitchFamily="34" charset="0"/>
              </a:rPr>
              <a:t>, il sera important que les élèves se familiarisent avec cet instrument, et qu’ils apprennent à éviter  les dégâts !</a:t>
            </a:r>
          </a:p>
        </p:txBody>
      </p:sp>
      <p:sp>
        <p:nvSpPr>
          <p:cNvPr id="2" name="Espace réservé du numéro de diapositive 1"/>
          <p:cNvSpPr>
            <a:spLocks noGrp="1"/>
          </p:cNvSpPr>
          <p:nvPr>
            <p:ph type="sldNum" sz="quarter" idx="12"/>
            <p:custDataLst>
              <p:tags r:id="rId4"/>
            </p:custDataLst>
          </p:nvPr>
        </p:nvSpPr>
        <p:spPr>
          <a:xfrm>
            <a:off x="5295900" y="8008203"/>
            <a:ext cx="1562100" cy="1135797"/>
          </a:xfrm>
        </p:spPr>
        <p:txBody>
          <a:bodyPr/>
          <a:lstStyle/>
          <a:p>
            <a:fld id="{027FB875-5C85-AB42-9DC5-178568A424B8}" type="slidenum">
              <a:rPr lang="en-US" smtClean="0"/>
              <a:pPr/>
              <a:t>6</a:t>
            </a:fld>
            <a:endParaRPr lang="en-US" dirty="0"/>
          </a:p>
        </p:txBody>
      </p:sp>
      <p:sp>
        <p:nvSpPr>
          <p:cNvPr id="15" name="Title 3"/>
          <p:cNvSpPr txBox="1">
            <a:spLocks/>
          </p:cNvSpPr>
          <p:nvPr>
            <p:custDataLst>
              <p:tags r:id="rId5"/>
            </p:custDataLst>
          </p:nvPr>
        </p:nvSpPr>
        <p:spPr>
          <a:xfrm>
            <a:off x="8592" y="60734"/>
            <a:ext cx="3067984"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 </a:t>
            </a:r>
          </a:p>
          <a:p>
            <a:pPr algn="l"/>
            <a:r>
              <a:rPr lang="fr-CA" sz="2400" dirty="0">
                <a:latin typeface="Calibri" panose="020F0502020204030204" pitchFamily="34" charset="0"/>
                <a:cs typeface="Calibri" panose="020F0502020204030204" pitchFamily="34" charset="0"/>
              </a:rPr>
              <a:t>1. Le compte-goutte</a:t>
            </a:r>
          </a:p>
        </p:txBody>
      </p:sp>
      <p:graphicFrame>
        <p:nvGraphicFramePr>
          <p:cNvPr id="11" name="Espace réservé du contenu 5"/>
          <p:cNvGraphicFramePr>
            <a:graphicFrameLocks noGrp="1"/>
          </p:cNvGraphicFramePr>
          <p:nvPr>
            <p:ph sz="half" idx="1"/>
            <p:custDataLst>
              <p:tags r:id="rId6"/>
            </p:custDataLst>
            <p:extLst>
              <p:ext uri="{D42A27DB-BD31-4B8C-83A1-F6EECF244321}">
                <p14:modId xmlns:p14="http://schemas.microsoft.com/office/powerpoint/2010/main" xmlns="" val="2590492580"/>
              </p:ext>
            </p:extLst>
          </p:nvPr>
        </p:nvGraphicFramePr>
        <p:xfrm>
          <a:off x="68125" y="1823674"/>
          <a:ext cx="1674949" cy="3200400"/>
        </p:xfrm>
        <a:graphic>
          <a:graphicData uri="http://schemas.openxmlformats.org/drawingml/2006/table">
            <a:tbl>
              <a:tblPr firstRow="1" bandRow="1">
                <a:tableStyleId>{5C22544A-7EE6-4342-B048-85BDC9FD1C3A}</a:tableStyleId>
              </a:tblPr>
              <a:tblGrid>
                <a:gridCol w="230492">
                  <a:extLst>
                    <a:ext uri="{9D8B030D-6E8A-4147-A177-3AD203B41FA5}">
                      <a16:colId xmlns:a16="http://schemas.microsoft.com/office/drawing/2014/main" xmlns="" val="20000"/>
                    </a:ext>
                  </a:extLst>
                </a:gridCol>
                <a:gridCol w="1444457">
                  <a:extLst>
                    <a:ext uri="{9D8B030D-6E8A-4147-A177-3AD203B41FA5}">
                      <a16:colId xmlns:a16="http://schemas.microsoft.com/office/drawing/2014/main" xmlns="" val="20001"/>
                    </a:ext>
                  </a:extLst>
                </a:gridCol>
              </a:tblGrid>
              <a:tr h="304800">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solidFill>
                      <a:schemeClr val="accent5">
                        <a:lumMod val="75000"/>
                      </a:schemeClr>
                    </a:solidFill>
                  </a:tcPr>
                </a:tc>
                <a:tc hMerge="1">
                  <a:txBody>
                    <a:bodyPr/>
                    <a:lstStyle/>
                    <a:p>
                      <a:endParaRPr lang="fr-FR"/>
                    </a:p>
                  </a:txBody>
                  <a:tcPr/>
                </a:tc>
                <a:extLst>
                  <a:ext uri="{0D108BD9-81ED-4DB2-BD59-A6C34878D82A}">
                    <a16:rowId xmlns:a16="http://schemas.microsoft.com/office/drawing/2014/main" xmlns="" val="10000"/>
                  </a:ext>
                </a:extLst>
              </a:tr>
              <a:tr h="274320">
                <a:tc gridSpan="2">
                  <a:txBody>
                    <a:bodyPr/>
                    <a:lstStyle/>
                    <a:p>
                      <a:pPr algn="ctr"/>
                      <a:r>
                        <a:rPr lang="fr-FR" sz="1200" b="1" dirty="0">
                          <a:latin typeface="Calibri" panose="020F0502020204030204" pitchFamily="34" charset="0"/>
                          <a:cs typeface="Calibri" panose="020F0502020204030204" pitchFamily="34" charset="0"/>
                        </a:rPr>
                        <a:t>Pour l’</a:t>
                      </a:r>
                      <a:r>
                        <a:rPr lang="fr-FR" sz="1200" b="1" dirty="0" err="1">
                          <a:latin typeface="Calibri" panose="020F0502020204030204" pitchFamily="34" charset="0"/>
                          <a:cs typeface="Calibri" panose="020F0502020204030204" pitchFamily="34" charset="0"/>
                        </a:rPr>
                        <a:t>enseignant.e</a:t>
                      </a:r>
                      <a:endParaRPr lang="fr-FR" sz="1200" b="1" dirty="0">
                        <a:latin typeface="Calibri" panose="020F0502020204030204" pitchFamily="34" charset="0"/>
                        <a:cs typeface="Calibri" panose="020F0502020204030204" pitchFamily="34" charset="0"/>
                      </a:endParaRPr>
                    </a:p>
                  </a:txBody>
                  <a:tcPr>
                    <a:solidFill>
                      <a:schemeClr val="accent5">
                        <a:lumMod val="40000"/>
                        <a:lumOff val="60000"/>
                      </a:schemeClr>
                    </a:solidFill>
                  </a:tcPr>
                </a:tc>
                <a:tc hMerge="1">
                  <a:txBody>
                    <a:bodyPr/>
                    <a:lstStyle/>
                    <a:p>
                      <a:endParaRPr lang="fr-FR"/>
                    </a:p>
                  </a:txBody>
                  <a:tcPr/>
                </a:tc>
                <a:extLst>
                  <a:ext uri="{0D108BD9-81ED-4DB2-BD59-A6C34878D82A}">
                    <a16:rowId xmlns:a16="http://schemas.microsoft.com/office/drawing/2014/main" xmlns="" val="10001"/>
                  </a:ext>
                </a:extLst>
              </a:tr>
              <a:tr h="274320">
                <a:tc>
                  <a:txBody>
                    <a:bodyPr/>
                    <a:lstStyle/>
                    <a:p>
                      <a:pPr algn="ctr">
                        <a:spcBef>
                          <a:spcPts val="600"/>
                        </a:spcBef>
                      </a:pPr>
                      <a:r>
                        <a:rPr lang="fr-FR" sz="1200" dirty="0" smtClean="0">
                          <a:latin typeface="Calibri" pitchFamily="34" charset="0"/>
                        </a:rPr>
                        <a:t>1 </a:t>
                      </a:r>
                      <a:endParaRPr lang="fr-FR" sz="1200" dirty="0">
                        <a:latin typeface="Calibri" pitchFamily="34" charset="0"/>
                      </a:endParaRPr>
                    </a:p>
                    <a:p>
                      <a:pPr algn="ctr">
                        <a:spcBef>
                          <a:spcPts val="600"/>
                        </a:spcBef>
                      </a:pPr>
                      <a:r>
                        <a:rPr lang="fr-FR" sz="1200" dirty="0" smtClean="0">
                          <a:latin typeface="Calibri" pitchFamily="34" charset="0"/>
                        </a:rPr>
                        <a:t>1</a:t>
                      </a:r>
                      <a:endParaRPr lang="fr-FR" sz="1200" dirty="0">
                        <a:latin typeface="Calibri" pitchFamily="34" charset="0"/>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Verre transparent rempli  ½ d’eau</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Compte-goutte</a:t>
                      </a:r>
                    </a:p>
                  </a:txBody>
                  <a:tcPr>
                    <a:solidFill>
                      <a:schemeClr val="accent5">
                        <a:lumMod val="20000"/>
                        <a:lumOff val="80000"/>
                      </a:schemeClr>
                    </a:solidFill>
                  </a:tcPr>
                </a:tc>
                <a:extLst>
                  <a:ext uri="{0D108BD9-81ED-4DB2-BD59-A6C34878D82A}">
                    <a16:rowId xmlns:a16="http://schemas.microsoft.com/office/drawing/2014/main" xmlns="" val="10002"/>
                  </a:ext>
                </a:extLst>
              </a:tr>
              <a:tr h="274320">
                <a:tc gridSpan="2">
                  <a:txBody>
                    <a:bodyPr/>
                    <a:lstStyle/>
                    <a:p>
                      <a:pPr algn="ctr">
                        <a:spcBef>
                          <a:spcPts val="600"/>
                        </a:spcBef>
                      </a:pPr>
                      <a:r>
                        <a:rPr lang="fr-FR" sz="1200" b="1" dirty="0">
                          <a:latin typeface="Calibri" panose="020F0502020204030204" pitchFamily="34" charset="0"/>
                          <a:cs typeface="Calibri" panose="020F0502020204030204" pitchFamily="34" charset="0"/>
                        </a:rPr>
                        <a:t>Par élève</a:t>
                      </a:r>
                    </a:p>
                  </a:txBody>
                  <a:tcPr>
                    <a:solidFill>
                      <a:schemeClr val="accent5">
                        <a:lumMod val="40000"/>
                        <a:lumOff val="60000"/>
                      </a:schemeClr>
                    </a:solidFill>
                  </a:tcPr>
                </a:tc>
                <a:tc hMerge="1">
                  <a:txBody>
                    <a:bodyPr/>
                    <a:lstStyle/>
                    <a:p>
                      <a:endParaRPr lang="fr-FR"/>
                    </a:p>
                  </a:txBody>
                  <a:tcPr/>
                </a:tc>
                <a:extLst>
                  <a:ext uri="{0D108BD9-81ED-4DB2-BD59-A6C34878D82A}">
                    <a16:rowId xmlns:a16="http://schemas.microsoft.com/office/drawing/2014/main" xmlns="" val="10003"/>
                  </a:ext>
                </a:extLst>
              </a:tr>
              <a:tr h="274320">
                <a:tc>
                  <a:txBody>
                    <a:bodyPr/>
                    <a:lstStyle/>
                    <a:p>
                      <a:pPr algn="ctr">
                        <a:spcBef>
                          <a:spcPts val="600"/>
                        </a:spcBef>
                      </a:pPr>
                      <a:r>
                        <a:rPr lang="fr-FR" sz="1200" dirty="0">
                          <a:latin typeface="Calibri" pitchFamily="34" charset="0"/>
                        </a:rPr>
                        <a:t>1</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Compte-goutte</a:t>
                      </a:r>
                    </a:p>
                  </a:txBody>
                  <a:tcPr>
                    <a:solidFill>
                      <a:schemeClr val="accent5">
                        <a:lumMod val="20000"/>
                        <a:lumOff val="80000"/>
                      </a:schemeClr>
                    </a:solidFill>
                  </a:tcPr>
                </a:tc>
                <a:extLst>
                  <a:ext uri="{0D108BD9-81ED-4DB2-BD59-A6C34878D82A}">
                    <a16:rowId xmlns:a16="http://schemas.microsoft.com/office/drawing/2014/main" xmlns="" val="10004"/>
                  </a:ext>
                </a:extLst>
              </a:tr>
              <a:tr h="274320">
                <a:tc gridSpan="2">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200" b="1" dirty="0">
                          <a:latin typeface="Calibri" panose="020F0502020204030204" pitchFamily="34" charset="0"/>
                          <a:cs typeface="Calibri" panose="020F0502020204030204" pitchFamily="34" charset="0"/>
                        </a:rPr>
                        <a:t>Par équipe</a:t>
                      </a:r>
                      <a:r>
                        <a:rPr lang="fr-FR" sz="1200" b="1" baseline="0" dirty="0">
                          <a:latin typeface="Calibri" panose="020F0502020204030204" pitchFamily="34" charset="0"/>
                          <a:cs typeface="Calibri" panose="020F0502020204030204" pitchFamily="34" charset="0"/>
                        </a:rPr>
                        <a:t> de 2</a:t>
                      </a:r>
                      <a:endParaRPr lang="fr-FR" sz="1200" b="1" dirty="0">
                        <a:latin typeface="Calibri" panose="020F0502020204030204" pitchFamily="34" charset="0"/>
                        <a:cs typeface="Calibri" panose="020F0502020204030204" pitchFamily="34" charset="0"/>
                      </a:endParaRPr>
                    </a:p>
                  </a:txBody>
                  <a:tcPr>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endParaRPr>
                    </a:p>
                  </a:txBody>
                  <a:tcPr/>
                </a:tc>
                <a:extLst>
                  <a:ext uri="{0D108BD9-81ED-4DB2-BD59-A6C34878D82A}">
                    <a16:rowId xmlns:a16="http://schemas.microsoft.com/office/drawing/2014/main" xmlns="" val="10005"/>
                  </a:ext>
                </a:extLst>
              </a:tr>
              <a:tr h="274320">
                <a:tc>
                  <a:txBody>
                    <a:bodyPr/>
                    <a:lstStyle/>
                    <a:p>
                      <a:pPr algn="ctr">
                        <a:spcBef>
                          <a:spcPts val="600"/>
                        </a:spcBef>
                      </a:pPr>
                      <a:r>
                        <a:rPr lang="fr-CA" sz="1200" dirty="0">
                          <a:latin typeface="Calibri" pitchFamily="34" charset="0"/>
                        </a:rPr>
                        <a:t>1</a:t>
                      </a:r>
                      <a:endParaRPr lang="fr-FR" sz="1200" dirty="0">
                        <a:latin typeface="Calibri" pitchFamily="34" charset="0"/>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Verre transparent rempli  ½ d’eau</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smtClean="0">
                          <a:latin typeface="Calibri" panose="020F0502020204030204" pitchFamily="34" charset="0"/>
                          <a:cs typeface="Calibri" panose="020F0502020204030204" pitchFamily="34" charset="0"/>
                        </a:rPr>
                        <a:t>Papier </a:t>
                      </a:r>
                      <a:r>
                        <a:rPr lang="fr-FR" sz="1200" dirty="0">
                          <a:latin typeface="Calibri" panose="020F0502020204030204" pitchFamily="34" charset="0"/>
                          <a:cs typeface="Calibri" panose="020F0502020204030204" pitchFamily="34" charset="0"/>
                        </a:rPr>
                        <a:t>essuie-tout</a:t>
                      </a:r>
                      <a:r>
                        <a:rPr lang="fr-FR" sz="1200" baseline="0" dirty="0">
                          <a:latin typeface="Calibri" panose="020F0502020204030204" pitchFamily="34" charset="0"/>
                          <a:cs typeface="Calibri" panose="020F0502020204030204" pitchFamily="34" charset="0"/>
                        </a:rPr>
                        <a:t> (pour essuyer les dégâts)</a:t>
                      </a:r>
                      <a:endParaRPr lang="fr-FR"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pic>
        <p:nvPicPr>
          <p:cNvPr id="13" name="Image 12">
            <a:extLst>
              <a:ext uri="{FF2B5EF4-FFF2-40B4-BE49-F238E27FC236}">
                <a16:creationId xmlns:a16="http://schemas.microsoft.com/office/drawing/2014/main" xmlns="" id="{B77AD5BA-AA0B-443C-BAD0-1FE2AD0CC47C}"/>
              </a:ext>
            </a:extLst>
          </p:cNvPr>
          <p:cNvPicPr>
            <a:picLocks noChangeAspect="1"/>
          </p:cNvPicPr>
          <p:nvPr/>
        </p:nvPicPr>
        <p:blipFill>
          <a:blip r:embed="rId8"/>
          <a:stretch>
            <a:fillRect/>
          </a:stretch>
        </p:blipFill>
        <p:spPr>
          <a:xfrm>
            <a:off x="4602480" y="-335281"/>
            <a:ext cx="2226321" cy="2226321"/>
          </a:xfrm>
          <a:prstGeom prst="rect">
            <a:avLst/>
          </a:prstGeom>
        </p:spPr>
      </p:pic>
    </p:spTree>
    <p:extLst>
      <p:ext uri="{BB962C8B-B14F-4D97-AF65-F5344CB8AC3E}">
        <p14:creationId xmlns:p14="http://schemas.microsoft.com/office/powerpoint/2010/main" xmlns="" val="126344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28801" y="1408144"/>
            <a:ext cx="4972158" cy="7621556"/>
          </a:xfrm>
          <a:no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Les élèves vont utiliser le compte-goutte pour déterminer combien de gouttes d’eau il est possible de déposer sur des pièces de monnaie, avant que l’eau ne « déborde ». Ils vont travailler en équipe de 2, et auront chacun la chance d’expérimenter (2 pièces de monnaie différentes à tester).</a:t>
            </a:r>
          </a:p>
          <a:p>
            <a:pPr marL="0" indent="0" algn="just">
              <a:spcBef>
                <a:spcPts val="600"/>
              </a:spcBef>
              <a:buNone/>
            </a:pPr>
            <a:endParaRPr lang="fr-CA" sz="5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Déroulement de l’activité</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Préparatifs </a:t>
            </a:r>
            <a:r>
              <a:rPr lang="fr-CA" sz="1200" dirty="0">
                <a:latin typeface="Calibri" panose="020F0502020204030204" pitchFamily="34" charset="0"/>
                <a:cs typeface="Calibri" panose="020F0502020204030204" pitchFamily="34" charset="0"/>
              </a:rPr>
              <a:t>(5 minutes). Former les équipes et distribuer les fiches d’activités. Ne </a:t>
            </a:r>
            <a:r>
              <a:rPr lang="fr-CA" sz="1200" i="1" dirty="0">
                <a:latin typeface="Calibri" panose="020F0502020204030204" pitchFamily="34" charset="0"/>
                <a:cs typeface="Calibri" panose="020F0502020204030204" pitchFamily="34" charset="0"/>
              </a:rPr>
              <a:t>pas</a:t>
            </a:r>
            <a:r>
              <a:rPr lang="fr-CA" sz="1200" dirty="0">
                <a:latin typeface="Calibri" panose="020F0502020204030204" pitchFamily="34" charset="0"/>
                <a:cs typeface="Calibri" panose="020F0502020204030204" pitchFamily="34" charset="0"/>
              </a:rPr>
              <a:t> distribuer le matériel manquant. </a:t>
            </a:r>
          </a:p>
          <a:p>
            <a:pPr marL="228600" indent="-228600" algn="just">
              <a:spcBef>
                <a:spcPts val="600"/>
              </a:spcBef>
              <a:buFont typeface="+mj-lt"/>
              <a:buAutoNum type="arabicPeriod"/>
            </a:pPr>
            <a:r>
              <a:rPr lang="fr-CA" sz="1200" b="1" dirty="0">
                <a:latin typeface="Calibri" panose="020F0502020204030204" pitchFamily="34" charset="0"/>
                <a:cs typeface="Calibri" panose="020F0502020204030204" pitchFamily="34" charset="0"/>
              </a:rPr>
              <a:t>Présentation de l’expérience de la pièce de </a:t>
            </a:r>
            <a:r>
              <a:rPr lang="en-US" sz="1200" b="1" dirty="0">
                <a:latin typeface="Calibri" panose="020F0502020204030204" pitchFamily="34" charset="0"/>
                <a:cs typeface="Calibri" panose="020F0502020204030204" pitchFamily="34" charset="0"/>
              </a:rPr>
              <a:t>10</a:t>
            </a:r>
            <a:r>
              <a:rPr lang="fr-FR" sz="1200" b="1" dirty="0">
                <a:latin typeface="Calibri" panose="020F0502020204030204" pitchFamily="34" charset="0"/>
                <a:cs typeface="Calibri" panose="020F0502020204030204" pitchFamily="34" charset="0"/>
              </a:rPr>
              <a:t>¢</a:t>
            </a:r>
            <a:r>
              <a:rPr lang="fr-CA" sz="1200" dirty="0">
                <a:latin typeface="Calibri" panose="020F0502020204030204" pitchFamily="34" charset="0"/>
                <a:cs typeface="Calibri" panose="020F0502020204030204" pitchFamily="34" charset="0"/>
              </a:rPr>
              <a:t> (10 minutes).</a:t>
            </a:r>
            <a:r>
              <a:rPr lang="fr-FR" sz="1200"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Faire lire la question de découverte par un(e) des élèves. Faire remplir la section « Hypothèse » (individuellement). Faire lire la section « Démarche ». Ajouter les précisions suivantes :</a:t>
            </a:r>
          </a:p>
          <a:p>
            <a:pPr lvl="1" algn="just">
              <a:buFont typeface="Arial" pitchFamily="34" charset="0"/>
              <a:buChar char="•"/>
            </a:pPr>
            <a:r>
              <a:rPr lang="fr-CA" sz="1200" dirty="0">
                <a:latin typeface="Calibri" panose="020F0502020204030204" pitchFamily="34" charset="0"/>
                <a:cs typeface="Calibri" panose="020F0502020204030204" pitchFamily="34" charset="0"/>
              </a:rPr>
              <a:t>Il y aura </a:t>
            </a:r>
            <a:r>
              <a:rPr lang="fr-CA" sz="1200" i="1" dirty="0">
                <a:latin typeface="Calibri" panose="020F0502020204030204" pitchFamily="34" charset="0"/>
                <a:cs typeface="Calibri" panose="020F0502020204030204" pitchFamily="34" charset="0"/>
              </a:rPr>
              <a:t>deux</a:t>
            </a:r>
            <a:r>
              <a:rPr lang="fr-CA" sz="1200" dirty="0">
                <a:latin typeface="Calibri" panose="020F0502020204030204" pitchFamily="34" charset="0"/>
                <a:cs typeface="Calibri" panose="020F0502020204030204" pitchFamily="34" charset="0"/>
              </a:rPr>
              <a:t> expériences, donc les deux membres de l’équipe pourront manipuler à tour de rôle.</a:t>
            </a:r>
          </a:p>
          <a:p>
            <a:pPr lvl="1" algn="just">
              <a:buFont typeface="Arial" pitchFamily="34" charset="0"/>
              <a:buChar char="•"/>
            </a:pPr>
            <a:r>
              <a:rPr lang="fr-CA" sz="1200" dirty="0">
                <a:latin typeface="Calibri" panose="020F0502020204030204" pitchFamily="34" charset="0"/>
                <a:cs typeface="Calibri" panose="020F0502020204030204" pitchFamily="34" charset="0"/>
              </a:rPr>
              <a:t>Celui ou celle qui n’a pas le compte-goutte devrait quand même aider à compter.</a:t>
            </a:r>
          </a:p>
          <a:p>
            <a:pPr lvl="1" algn="just">
              <a:buFont typeface="Arial" pitchFamily="34" charset="0"/>
              <a:buChar char="•"/>
            </a:pPr>
            <a:r>
              <a:rPr lang="fr-CA" sz="1200" dirty="0">
                <a:latin typeface="Calibri" panose="020F0502020204030204" pitchFamily="34" charset="0"/>
                <a:cs typeface="Calibri" panose="020F0502020204030204" pitchFamily="34" charset="0"/>
              </a:rPr>
              <a:t>La dernière goutte – celle qui est de trop ! – ne doit </a:t>
            </a:r>
            <a:r>
              <a:rPr lang="fr-CA" sz="1200" b="1" i="1" dirty="0">
                <a:latin typeface="Calibri" panose="020F0502020204030204" pitchFamily="34" charset="0"/>
                <a:cs typeface="Calibri" panose="020F0502020204030204" pitchFamily="34" charset="0"/>
              </a:rPr>
              <a:t>pas</a:t>
            </a:r>
            <a:r>
              <a:rPr lang="fr-CA" sz="1200" dirty="0">
                <a:latin typeface="Calibri" panose="020F0502020204030204" pitchFamily="34" charset="0"/>
                <a:cs typeface="Calibri" panose="020F0502020204030204" pitchFamily="34" charset="0"/>
              </a:rPr>
              <a:t> être comptabilisée.</a:t>
            </a:r>
          </a:p>
          <a:p>
            <a:pPr lvl="1" algn="just">
              <a:buFont typeface="Arial" pitchFamily="34" charset="0"/>
              <a:buChar char="•"/>
            </a:pPr>
            <a:r>
              <a:rPr lang="fr-CA" sz="1200" dirty="0">
                <a:latin typeface="Calibri" panose="020F0502020204030204" pitchFamily="34" charset="0"/>
                <a:cs typeface="Calibri" panose="020F0502020204030204" pitchFamily="34" charset="0"/>
              </a:rPr>
              <a:t>Le plat de plastique sert à éviter les dégâts. C’est au fond du plat qu’il faudra poser la pièce de monnaie.</a:t>
            </a:r>
          </a:p>
          <a:p>
            <a:pPr marL="228600" indent="-228600" algn="just">
              <a:spcBef>
                <a:spcPts val="600"/>
              </a:spcBef>
              <a:buFont typeface="+mj-lt"/>
              <a:buAutoNum type="arabicPeriod" startAt="3"/>
            </a:pPr>
            <a:r>
              <a:rPr lang="fr-CA" sz="1200" b="1" dirty="0">
                <a:latin typeface="Calibri" panose="020F0502020204030204" pitchFamily="34" charset="0"/>
                <a:cs typeface="Calibri" panose="020F0502020204030204" pitchFamily="34" charset="0"/>
              </a:rPr>
              <a:t>Réalisation de la première expérience </a:t>
            </a:r>
            <a:r>
              <a:rPr lang="fr-CA" sz="1200" dirty="0">
                <a:latin typeface="Calibri" panose="020F0502020204030204" pitchFamily="34" charset="0"/>
                <a:cs typeface="Calibri" panose="020F0502020204030204" pitchFamily="34" charset="0"/>
              </a:rPr>
              <a:t>(10 minutes).</a:t>
            </a:r>
            <a:r>
              <a:rPr lang="fr-CA" sz="1200" b="1" dirty="0">
                <a:latin typeface="Calibri" panose="020F0502020204030204" pitchFamily="34" charset="0"/>
                <a:cs typeface="Calibri" panose="020F0502020204030204" pitchFamily="34" charset="0"/>
              </a:rPr>
              <a:t> </a:t>
            </a:r>
            <a:r>
              <a:rPr lang="fr-CA" sz="1200" dirty="0">
                <a:latin typeface="Calibri" panose="020F0502020204030204" pitchFamily="34" charset="0"/>
                <a:cs typeface="Calibri" panose="020F0502020204030204" pitchFamily="34" charset="0"/>
              </a:rPr>
              <a:t>Distribuer les pièces de </a:t>
            </a:r>
            <a:r>
              <a:rPr lang="en-US" sz="1200" dirty="0">
                <a:latin typeface="Calibri" panose="020F0502020204030204" pitchFamily="34" charset="0"/>
                <a:cs typeface="Calibri" panose="020F0502020204030204" pitchFamily="34" charset="0"/>
              </a:rPr>
              <a:t>10</a:t>
            </a:r>
            <a:r>
              <a:rPr lang="fr-FR" sz="1200" dirty="0">
                <a:latin typeface="Calibri" panose="020F0502020204030204" pitchFamily="34" charset="0"/>
                <a:cs typeface="Calibri" panose="020F0502020204030204" pitchFamily="34" charset="0"/>
              </a:rPr>
              <a:t>¢ et tout matériel manquant. Les équipes se mettent en action. </a:t>
            </a:r>
            <a:r>
              <a:rPr lang="fr-CA" sz="1200" dirty="0">
                <a:latin typeface="Calibri" panose="020F0502020204030204" pitchFamily="34" charset="0"/>
                <a:cs typeface="Calibri" panose="020F0502020204030204" pitchFamily="34" charset="0"/>
              </a:rPr>
              <a:t> </a:t>
            </a:r>
          </a:p>
          <a:p>
            <a:pPr marL="228600" indent="-228600" algn="just">
              <a:spcBef>
                <a:spcPts val="600"/>
              </a:spcBef>
              <a:buFont typeface="+mj-lt"/>
              <a:buAutoNum type="arabicPeriod" startAt="3"/>
            </a:pPr>
            <a:r>
              <a:rPr lang="fr-CA" sz="1200" b="1" dirty="0">
                <a:latin typeface="Calibri" panose="020F0502020204030204" pitchFamily="34" charset="0"/>
                <a:cs typeface="Calibri" panose="020F0502020204030204" pitchFamily="34" charset="0"/>
              </a:rPr>
              <a:t>Transition vers la deuxième expérience </a:t>
            </a:r>
            <a:r>
              <a:rPr lang="fr-CA" sz="1200" dirty="0">
                <a:latin typeface="Calibri" panose="020F0502020204030204" pitchFamily="34" charset="0"/>
                <a:cs typeface="Calibri" panose="020F0502020204030204" pitchFamily="34" charset="0"/>
              </a:rPr>
              <a:t>(5 minutes). Lorsqu’une équipe a terminé, vérifier que le résultat a été noté (et est plausible !), avant qu’elle puisse passer à l’expérience suivante. Le plat de plastique est nettoyé et la </a:t>
            </a:r>
            <a:r>
              <a:rPr lang="fr-CA" sz="1200" u="sng" dirty="0">
                <a:latin typeface="Calibri" panose="020F0502020204030204" pitchFamily="34" charset="0"/>
                <a:cs typeface="Calibri" panose="020F0502020204030204" pitchFamily="34" charset="0"/>
              </a:rPr>
              <a:t>nouvelle hypothèse </a:t>
            </a:r>
            <a:r>
              <a:rPr lang="fr-CA" sz="1200" dirty="0">
                <a:latin typeface="Calibri" panose="020F0502020204030204" pitchFamily="34" charset="0"/>
                <a:cs typeface="Calibri" panose="020F0502020204030204" pitchFamily="34" charset="0"/>
              </a:rPr>
              <a:t>est notée. </a:t>
            </a:r>
          </a:p>
          <a:p>
            <a:pPr marL="228600" indent="-228600" algn="just">
              <a:spcBef>
                <a:spcPts val="600"/>
              </a:spcBef>
              <a:buFont typeface="+mj-lt"/>
              <a:buAutoNum type="arabicPeriod" startAt="3"/>
            </a:pPr>
            <a:r>
              <a:rPr lang="fr-CA" sz="1200" b="1" dirty="0">
                <a:latin typeface="Calibri" panose="020F0502020204030204" pitchFamily="34" charset="0"/>
                <a:cs typeface="Calibri" panose="020F0502020204030204" pitchFamily="34" charset="0"/>
              </a:rPr>
              <a:t>Réalisation de la deuxième expérience </a:t>
            </a:r>
            <a:r>
              <a:rPr lang="fr-CA" sz="1200" dirty="0">
                <a:latin typeface="Calibri" panose="020F0502020204030204" pitchFamily="34" charset="0"/>
                <a:cs typeface="Calibri" panose="020F0502020204030204" pitchFamily="34" charset="0"/>
              </a:rPr>
              <a:t>(10 minutes). Reprendre la pièce de </a:t>
            </a:r>
            <a:r>
              <a:rPr lang="en-US" sz="1200" dirty="0">
                <a:latin typeface="Calibri" panose="020F0502020204030204" pitchFamily="34" charset="0"/>
                <a:cs typeface="Calibri" panose="020F0502020204030204" pitchFamily="34" charset="0"/>
              </a:rPr>
              <a:t>10</a:t>
            </a:r>
            <a:r>
              <a:rPr lang="fr-FR" sz="1200" dirty="0">
                <a:latin typeface="Calibri" panose="020F0502020204030204" pitchFamily="34" charset="0"/>
                <a:cs typeface="Calibri" panose="020F0502020204030204" pitchFamily="34" charset="0"/>
              </a:rPr>
              <a:t>¢ et donner celle de </a:t>
            </a:r>
            <a:r>
              <a:rPr lang="en-US" sz="1200" dirty="0">
                <a:latin typeface="Calibri" panose="020F0502020204030204" pitchFamily="34" charset="0"/>
                <a:cs typeface="Calibri" panose="020F0502020204030204" pitchFamily="34" charset="0"/>
              </a:rPr>
              <a:t>5</a:t>
            </a:r>
            <a:r>
              <a:rPr lang="fr-FR" sz="1200" dirty="0">
                <a:latin typeface="Calibri" panose="020F0502020204030204" pitchFamily="34" charset="0"/>
                <a:cs typeface="Calibri" panose="020F0502020204030204" pitchFamily="34" charset="0"/>
              </a:rPr>
              <a:t>¢. L’équipe se remet en action.</a:t>
            </a:r>
          </a:p>
          <a:p>
            <a:pPr marL="228600" indent="-228600" algn="just">
              <a:spcBef>
                <a:spcPts val="600"/>
              </a:spcBef>
              <a:buFont typeface="+mj-lt"/>
              <a:buAutoNum type="arabicPeriod" startAt="3"/>
            </a:pPr>
            <a:r>
              <a:rPr lang="fr-FR" sz="1200" b="1" dirty="0">
                <a:latin typeface="Calibri" panose="020F0502020204030204" pitchFamily="34" charset="0"/>
                <a:cs typeface="Calibri" panose="020F0502020204030204" pitchFamily="34" charset="0"/>
              </a:rPr>
              <a:t>Retour sur les expériences </a:t>
            </a:r>
            <a:r>
              <a:rPr lang="fr-FR" sz="1200" dirty="0">
                <a:latin typeface="Calibri" panose="020F0502020204030204" pitchFamily="34" charset="0"/>
                <a:cs typeface="Calibri" panose="020F0502020204030204" pitchFamily="34" charset="0"/>
              </a:rPr>
              <a:t>(15 minutes). Voir page suivante.</a:t>
            </a:r>
            <a:endParaRPr lang="fr-CA" sz="1200" dirty="0">
              <a:latin typeface="Calibri" panose="020F0502020204030204" pitchFamily="34" charset="0"/>
              <a:cs typeface="Calibri" panose="020F0502020204030204"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val="4037696524"/>
              </p:ext>
            </p:extLst>
          </p:nvPr>
        </p:nvGraphicFramePr>
        <p:xfrm>
          <a:off x="68125" y="1398620"/>
          <a:ext cx="1674950" cy="335280"/>
        </p:xfrm>
        <a:graphic>
          <a:graphicData uri="http://schemas.openxmlformats.org/drawingml/2006/table">
            <a:tbl>
              <a:tblPr firstRow="1" bandRow="1">
                <a:tableStyleId>{69CF1AB2-1976-4502-BF36-3FF5EA218861}</a:tableStyleId>
              </a:tblPr>
              <a:tblGrid>
                <a:gridCol w="1674950">
                  <a:extLst>
                    <a:ext uri="{9D8B030D-6E8A-4147-A177-3AD203B41FA5}">
                      <a16:colId xmlns:a16="http://schemas.microsoft.com/office/drawing/2014/main" xmlns="" val="20000"/>
                    </a:ext>
                  </a:extLst>
                </a:gridCol>
              </a:tblGrid>
              <a:tr h="306356">
                <a:tc>
                  <a:txBody>
                    <a:bodyPr/>
                    <a:lstStyle/>
                    <a:p>
                      <a:endParaRPr lang="fr-FR" sz="2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55 </a:t>
                      </a:r>
                      <a:r>
                        <a:rPr lang="fr-FR" sz="1400" b="0" dirty="0" smtClean="0">
                          <a:latin typeface="Calibri" panose="020F0502020204030204" pitchFamily="34" charset="0"/>
                          <a:cs typeface="Calibri" panose="020F0502020204030204" pitchFamily="34" charset="0"/>
                        </a:rPr>
                        <a:t>minutes</a:t>
                      </a:r>
                      <a:endParaRPr lang="fr-FR" sz="1400" b="0" i="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E1DEF2"/>
                    </a:solidFill>
                  </a:tcPr>
                </a:tc>
                <a:extLst>
                  <a:ext uri="{0D108BD9-81ED-4DB2-BD59-A6C34878D82A}">
                    <a16:rowId xmlns:a16="http://schemas.microsoft.com/office/drawing/2014/main" xmlns="" val="10000"/>
                  </a:ext>
                </a:extLst>
              </a:tr>
            </a:tbl>
          </a:graphicData>
        </a:graphic>
      </p:graphicFrame>
      <p:sp>
        <p:nvSpPr>
          <p:cNvPr id="10" name="Rectangle 9"/>
          <p:cNvSpPr/>
          <p:nvPr>
            <p:custDataLst>
              <p:tags r:id="rId3"/>
            </p:custDataLst>
          </p:nvPr>
        </p:nvSpPr>
        <p:spPr>
          <a:xfrm>
            <a:off x="68126" y="4787504"/>
            <a:ext cx="1674950" cy="4231928"/>
          </a:xfrm>
          <a:prstGeom prst="rect">
            <a:avLst/>
          </a:prstGeom>
          <a:solidFill>
            <a:srgbClr val="E1DEF2"/>
          </a:solidFill>
          <a:ln>
            <a:solidFill>
              <a:schemeClr val="accent1"/>
            </a:solidFill>
          </a:ln>
        </p:spPr>
        <p:txBody>
          <a:bodyPr wrap="square">
            <a:spAutoFit/>
          </a:bodyPr>
          <a:lstStyle/>
          <a:p>
            <a:pPr algn="ctr">
              <a:spcBef>
                <a:spcPts val="600"/>
              </a:spcBef>
            </a:pPr>
            <a:r>
              <a:rPr lang="en-US" sz="1400" b="1" dirty="0" err="1">
                <a:latin typeface="Calibri" pitchFamily="34" charset="0"/>
                <a:cs typeface="Calibri" pitchFamily="34" charset="0"/>
              </a:rPr>
              <a:t>L’hypothèse</a:t>
            </a:r>
            <a:endParaRPr lang="en-US" sz="1400" b="1" dirty="0">
              <a:latin typeface="Calibri" pitchFamily="34" charset="0"/>
              <a:cs typeface="Calibri" pitchFamily="34" charset="0"/>
            </a:endParaRPr>
          </a:p>
          <a:p>
            <a:pPr>
              <a:spcBef>
                <a:spcPts val="600"/>
              </a:spcBef>
            </a:pPr>
            <a:r>
              <a:rPr lang="fr-FR" sz="1200" dirty="0">
                <a:latin typeface="Calibri" pitchFamily="34" charset="0"/>
                <a:cs typeface="Calibri" pitchFamily="34" charset="0"/>
              </a:rPr>
              <a:t>Au besoin, on pourra vérifier que les élèves comprennent ce qu’est un hypothèse.</a:t>
            </a:r>
          </a:p>
          <a:p>
            <a:pPr>
              <a:spcBef>
                <a:spcPts val="600"/>
              </a:spcBef>
            </a:pPr>
            <a:r>
              <a:rPr lang="fr-FR" sz="1200" dirty="0">
                <a:latin typeface="Calibri" pitchFamily="34" charset="0"/>
                <a:cs typeface="Calibri" pitchFamily="34" charset="0"/>
              </a:rPr>
              <a:t>Dans le cas de la première expérience, il ne faut pas trop insister sur la formulation et surtout sur la justification de l’</a:t>
            </a:r>
            <a:r>
              <a:rPr lang="fr-FR" sz="1200" dirty="0" err="1">
                <a:latin typeface="Calibri" pitchFamily="34" charset="0"/>
                <a:cs typeface="Calibri" pitchFamily="34" charset="0"/>
              </a:rPr>
              <a:t>hypo-thèse</a:t>
            </a:r>
            <a:r>
              <a:rPr lang="fr-FR" sz="1200" dirty="0">
                <a:latin typeface="Calibri" pitchFamily="34" charset="0"/>
                <a:cs typeface="Calibri" pitchFamily="34" charset="0"/>
              </a:rPr>
              <a:t>, puisque les élèves ont peu ou pas d’idées initiales ou de référents pouvant les aider à réfléchir. L’hypothèse est ainsi davantage un jeu.</a:t>
            </a:r>
          </a:p>
          <a:p>
            <a:pPr>
              <a:spcBef>
                <a:spcPts val="600"/>
              </a:spcBef>
            </a:pPr>
            <a:r>
              <a:rPr lang="fr-FR" sz="1200" dirty="0">
                <a:latin typeface="Calibri" pitchFamily="34" charset="0"/>
                <a:cs typeface="Calibri" pitchFamily="34" charset="0"/>
              </a:rPr>
              <a:t>La deuxième hypothèse sera plus facile à formuler.</a:t>
            </a:r>
          </a:p>
        </p:txBody>
      </p:sp>
      <p:sp>
        <p:nvSpPr>
          <p:cNvPr id="2" name="Espace réservé du numéro de diapositive 1"/>
          <p:cNvSpPr>
            <a:spLocks noGrp="1"/>
          </p:cNvSpPr>
          <p:nvPr>
            <p:ph type="sldNum" sz="quarter" idx="12"/>
            <p:custDataLst>
              <p:tags r:id="rId4"/>
            </p:custDataLst>
          </p:nvPr>
        </p:nvSpPr>
        <p:spPr>
          <a:xfrm>
            <a:off x="5295900" y="8008203"/>
            <a:ext cx="1562100" cy="1135797"/>
          </a:xfrm>
        </p:spPr>
        <p:txBody>
          <a:bodyPr/>
          <a:lstStyle/>
          <a:p>
            <a:fld id="{027FB875-5C85-AB42-9DC5-178568A424B8}" type="slidenum">
              <a:rPr lang="en-US" smtClean="0"/>
              <a:pPr/>
              <a:t>7</a:t>
            </a:fld>
            <a:endParaRPr lang="en-US" dirty="0"/>
          </a:p>
        </p:txBody>
      </p:sp>
      <p:sp>
        <p:nvSpPr>
          <p:cNvPr id="15" name="Title 3"/>
          <p:cNvSpPr txBox="1">
            <a:spLocks/>
          </p:cNvSpPr>
          <p:nvPr>
            <p:custDataLst>
              <p:tags r:id="rId5"/>
            </p:custDataLst>
          </p:nvPr>
        </p:nvSpPr>
        <p:spPr>
          <a:xfrm>
            <a:off x="8592" y="60734"/>
            <a:ext cx="490630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La </a:t>
            </a:r>
            <a:r>
              <a:rPr lang="en-US" sz="2400" dirty="0" err="1">
                <a:latin typeface="Calibri" panose="020F0502020204030204" pitchFamily="34" charset="0"/>
                <a:cs typeface="Calibri" panose="020F0502020204030204" pitchFamily="34" charset="0"/>
              </a:rPr>
              <a:t>goutte</a:t>
            </a:r>
            <a:r>
              <a:rPr lang="en-US" sz="2400" dirty="0">
                <a:latin typeface="Calibri" panose="020F0502020204030204" pitchFamily="34" charset="0"/>
                <a:cs typeface="Calibri" panose="020F0502020204030204" pitchFamily="34" charset="0"/>
              </a:rPr>
              <a:t> </a:t>
            </a:r>
            <a:r>
              <a:rPr lang="fr-CA" sz="2400" dirty="0">
                <a:latin typeface="Calibri" panose="020F0502020204030204" pitchFamily="34" charset="0"/>
                <a:cs typeface="Calibri" panose="020F0502020204030204" pitchFamily="34" charset="0"/>
              </a:rPr>
              <a:t>de trop</a:t>
            </a:r>
          </a:p>
        </p:txBody>
      </p:sp>
      <p:graphicFrame>
        <p:nvGraphicFramePr>
          <p:cNvPr id="9" name="Espace réservé du contenu 5"/>
          <p:cNvGraphicFramePr>
            <a:graphicFrameLocks noGrp="1"/>
          </p:cNvGraphicFramePr>
          <p:nvPr>
            <p:ph sz="half" idx="1"/>
            <p:custDataLst>
              <p:tags r:id="rId6"/>
            </p:custDataLst>
            <p:extLst>
              <p:ext uri="{D42A27DB-BD31-4B8C-83A1-F6EECF244321}">
                <p14:modId xmlns:p14="http://schemas.microsoft.com/office/powerpoint/2010/main" xmlns="" val="4266360687"/>
              </p:ext>
            </p:extLst>
          </p:nvPr>
        </p:nvGraphicFramePr>
        <p:xfrm>
          <a:off x="68125" y="1823674"/>
          <a:ext cx="1674950" cy="2880360"/>
        </p:xfrm>
        <a:graphic>
          <a:graphicData uri="http://schemas.openxmlformats.org/drawingml/2006/table">
            <a:tbl>
              <a:tblPr firstRow="1" bandRow="1">
                <a:tableStyleId>{5C22544A-7EE6-4342-B048-85BDC9FD1C3A}</a:tableStyleId>
              </a:tblPr>
              <a:tblGrid>
                <a:gridCol w="230492">
                  <a:extLst>
                    <a:ext uri="{9D8B030D-6E8A-4147-A177-3AD203B41FA5}">
                      <a16:colId xmlns:a16="http://schemas.microsoft.com/office/drawing/2014/main" xmlns="" val="20000"/>
                    </a:ext>
                  </a:extLst>
                </a:gridCol>
                <a:gridCol w="1444458">
                  <a:extLst>
                    <a:ext uri="{9D8B030D-6E8A-4147-A177-3AD203B41FA5}">
                      <a16:colId xmlns:a16="http://schemas.microsoft.com/office/drawing/2014/main" xmlns="" val="20001"/>
                    </a:ext>
                  </a:extLst>
                </a:gridCol>
              </a:tblGrid>
              <a:tr h="231965">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solidFill>
                      <a:schemeClr val="accent5">
                        <a:lumMod val="75000"/>
                      </a:schemeClr>
                    </a:solidFill>
                  </a:tcPr>
                </a:tc>
                <a:tc hMerge="1">
                  <a:txBody>
                    <a:bodyPr/>
                    <a:lstStyle/>
                    <a:p>
                      <a:endParaRPr lang="fr-FR"/>
                    </a:p>
                  </a:txBody>
                  <a:tcPr/>
                </a:tc>
                <a:extLst>
                  <a:ext uri="{0D108BD9-81ED-4DB2-BD59-A6C34878D82A}">
                    <a16:rowId xmlns:a16="http://schemas.microsoft.com/office/drawing/2014/main" xmlns="" val="10000"/>
                  </a:ext>
                </a:extLst>
              </a:tr>
              <a:tr h="208768">
                <a:tc gridSpan="2">
                  <a:txBody>
                    <a:bodyPr/>
                    <a:lstStyle/>
                    <a:p>
                      <a:pPr algn="ctr">
                        <a:spcBef>
                          <a:spcPts val="600"/>
                        </a:spcBef>
                      </a:pPr>
                      <a:r>
                        <a:rPr lang="fr-FR" sz="1200" b="1" dirty="0">
                          <a:latin typeface="Calibri" panose="020F0502020204030204" pitchFamily="34" charset="0"/>
                          <a:cs typeface="Calibri" panose="020F0502020204030204" pitchFamily="34" charset="0"/>
                        </a:rPr>
                        <a:t>Par élève</a:t>
                      </a:r>
                    </a:p>
                  </a:txBody>
                  <a:tcPr>
                    <a:solidFill>
                      <a:schemeClr val="accent5">
                        <a:lumMod val="40000"/>
                        <a:lumOff val="60000"/>
                      </a:schemeClr>
                    </a:solidFill>
                  </a:tcPr>
                </a:tc>
                <a:tc hMerge="1">
                  <a:txBody>
                    <a:bodyPr/>
                    <a:lstStyle/>
                    <a:p>
                      <a:endParaRPr lang="fr-FR"/>
                    </a:p>
                  </a:txBody>
                  <a:tcPr/>
                </a:tc>
                <a:extLst>
                  <a:ext uri="{0D108BD9-81ED-4DB2-BD59-A6C34878D82A}">
                    <a16:rowId xmlns:a16="http://schemas.microsoft.com/office/drawing/2014/main" xmlns="" val="10001"/>
                  </a:ext>
                </a:extLst>
              </a:tr>
              <a:tr h="405938">
                <a:tc gridSpan="2">
                  <a:txBody>
                    <a:bodyPr/>
                    <a:lstStyle/>
                    <a:p>
                      <a:pPr algn="l">
                        <a:spcBef>
                          <a:spcPts val="600"/>
                        </a:spcBef>
                      </a:pPr>
                      <a:r>
                        <a:rPr lang="fr-FR" sz="1200" b="1" dirty="0">
                          <a:solidFill>
                            <a:schemeClr val="accent5">
                              <a:lumMod val="50000"/>
                            </a:schemeClr>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xmlns="" val="tx"/>
                              </a:ext>
                            </a:extLst>
                          </a:hlinkClick>
                        </a:rPr>
                        <a:t>Fiche d’activité A</a:t>
                      </a:r>
                      <a:endParaRPr lang="fr-FR" sz="1200" b="1" dirty="0">
                        <a:solidFill>
                          <a:schemeClr val="accent5">
                            <a:lumMod val="50000"/>
                          </a:schemeClr>
                        </a:solidFill>
                        <a:latin typeface="Calibri" panose="020F0502020204030204" pitchFamily="34" charset="0"/>
                        <a:cs typeface="Calibri" panose="020F0502020204030204" pitchFamily="34" charset="0"/>
                      </a:endParaRPr>
                    </a:p>
                    <a:p>
                      <a:pPr algn="l">
                        <a:spcBef>
                          <a:spcPts val="600"/>
                        </a:spcBef>
                      </a:pPr>
                      <a:r>
                        <a:rPr lang="fr-CA" sz="1200" b="0" dirty="0" smtClean="0">
                          <a:latin typeface="Calibri" panose="020F0502020204030204" pitchFamily="34" charset="0"/>
                          <a:cs typeface="Calibri" panose="020F0502020204030204" pitchFamily="34" charset="0"/>
                        </a:rPr>
                        <a:t>Compte-goutte</a:t>
                      </a:r>
                      <a:endParaRPr lang="fr-FR" sz="1200" b="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hMerge="1">
                  <a:txBody>
                    <a:bodyPr/>
                    <a:lstStyle/>
                    <a:p>
                      <a:endParaRPr lang="fr-CA"/>
                    </a:p>
                  </a:txBody>
                  <a:tcPr/>
                </a:tc>
                <a:extLst>
                  <a:ext uri="{0D108BD9-81ED-4DB2-BD59-A6C34878D82A}">
                    <a16:rowId xmlns:a16="http://schemas.microsoft.com/office/drawing/2014/main" xmlns="" val="10002"/>
                  </a:ext>
                </a:extLst>
              </a:tr>
              <a:tr h="208768">
                <a:tc gridSpan="2">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200" b="1" dirty="0">
                          <a:latin typeface="Calibri" panose="020F0502020204030204" pitchFamily="34" charset="0"/>
                          <a:cs typeface="Calibri" panose="020F0502020204030204" pitchFamily="34" charset="0"/>
                        </a:rPr>
                        <a:t>Par équipe de 2</a:t>
                      </a:r>
                    </a:p>
                  </a:txBody>
                  <a:tcPr>
                    <a:solidFill>
                      <a:schemeClr val="accent5">
                        <a:lumMod val="40000"/>
                        <a:lumOff val="60000"/>
                      </a:schemeClr>
                    </a:solidFill>
                  </a:tcPr>
                </a:tc>
                <a:tc hMerge="1">
                  <a:txBody>
                    <a:bodyPr/>
                    <a:lstStyle/>
                    <a:p>
                      <a:endParaRPr lang="fr-CA"/>
                    </a:p>
                  </a:txBody>
                  <a:tcPr/>
                </a:tc>
                <a:extLst>
                  <a:ext uri="{0D108BD9-81ED-4DB2-BD59-A6C34878D82A}">
                    <a16:rowId xmlns:a16="http://schemas.microsoft.com/office/drawing/2014/main" xmlns="" val="10003"/>
                  </a:ext>
                </a:extLst>
              </a:tr>
              <a:tr h="1136627">
                <a:tc>
                  <a:txBody>
                    <a:bodyPr/>
                    <a:lstStyle/>
                    <a:p>
                      <a:pPr algn="ctr">
                        <a:spcBef>
                          <a:spcPts val="600"/>
                        </a:spcBef>
                      </a:pPr>
                      <a:r>
                        <a:rPr lang="fr-FR" sz="1200" dirty="0">
                          <a:latin typeface="Calibri" panose="020F0502020204030204" pitchFamily="34" charset="0"/>
                          <a:cs typeface="Calibri" panose="020F0502020204030204" pitchFamily="34" charset="0"/>
                        </a:rPr>
                        <a:t>1</a:t>
                      </a:r>
                    </a:p>
                    <a:p>
                      <a:pPr algn="ctr">
                        <a:spcBef>
                          <a:spcPts val="600"/>
                        </a:spcBef>
                      </a:pPr>
                      <a:endParaRPr lang="fr-FR" sz="1200" dirty="0">
                        <a:latin typeface="Calibri" panose="020F0502020204030204" pitchFamily="34" charset="0"/>
                        <a:cs typeface="Calibri" panose="020F0502020204030204" pitchFamily="34" charset="0"/>
                      </a:endParaRPr>
                    </a:p>
                    <a:p>
                      <a:pPr algn="ctr">
                        <a:spcBef>
                          <a:spcPts val="600"/>
                        </a:spcBef>
                      </a:pPr>
                      <a:r>
                        <a:rPr lang="fr-FR" sz="1200" dirty="0">
                          <a:latin typeface="Calibri" panose="020F0502020204030204" pitchFamily="34" charset="0"/>
                          <a:cs typeface="Calibri" panose="020F0502020204030204" pitchFamily="34" charset="0"/>
                        </a:rPr>
                        <a:t>1</a:t>
                      </a:r>
                    </a:p>
                    <a:p>
                      <a:pPr algn="ctr">
                        <a:spcBef>
                          <a:spcPts val="600"/>
                        </a:spcBef>
                      </a:pPr>
                      <a:r>
                        <a:rPr lang="fr-FR" sz="1200" dirty="0">
                          <a:latin typeface="Calibri" panose="020F0502020204030204" pitchFamily="34" charset="0"/>
                          <a:cs typeface="Calibri" panose="020F0502020204030204" pitchFamily="34" charset="0"/>
                        </a:rPr>
                        <a:t>1</a:t>
                      </a:r>
                    </a:p>
                    <a:p>
                      <a:pPr algn="ctr">
                        <a:spcBef>
                          <a:spcPts val="600"/>
                        </a:spcBef>
                      </a:pPr>
                      <a:r>
                        <a:rPr lang="fr-FR" sz="1200" dirty="0">
                          <a:latin typeface="Calibri" panose="020F0502020204030204" pitchFamily="34" charset="0"/>
                          <a:cs typeface="Calibri" panose="020F0502020204030204" pitchFamily="34" charset="0"/>
                        </a:rPr>
                        <a:t>1</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Verre transparent rempli  ½ d’eau</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Pièce de </a:t>
                      </a:r>
                      <a:r>
                        <a:rPr lang="en-US" sz="1200" dirty="0">
                          <a:latin typeface="Calibri" panose="020F0502020204030204" pitchFamily="34" charset="0"/>
                          <a:cs typeface="Calibri" panose="020F0502020204030204" pitchFamily="34" charset="0"/>
                        </a:rPr>
                        <a:t>10</a:t>
                      </a:r>
                      <a:r>
                        <a:rPr lang="fr-FR" sz="1200" dirty="0">
                          <a:latin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Pièce de 5¢</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Plat de plastique</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Papier essuie-tout</a:t>
                      </a:r>
                    </a:p>
                  </a:txBody>
                  <a:tcPr>
                    <a:solidFill>
                      <a:schemeClr val="accent5">
                        <a:lumMod val="20000"/>
                        <a:lumOff val="80000"/>
                      </a:schemeClr>
                    </a:solidFill>
                  </a:tcPr>
                </a:tc>
                <a:extLst>
                  <a:ext uri="{0D108BD9-81ED-4DB2-BD59-A6C34878D82A}">
                    <a16:rowId xmlns:a16="http://schemas.microsoft.com/office/drawing/2014/main" xmlns="" val="10004"/>
                  </a:ext>
                </a:extLst>
              </a:tr>
            </a:tbl>
          </a:graphicData>
        </a:graphic>
      </p:graphicFrame>
      <p:pic>
        <p:nvPicPr>
          <p:cNvPr id="13" name="Image 12">
            <a:extLst>
              <a:ext uri="{FF2B5EF4-FFF2-40B4-BE49-F238E27FC236}">
                <a16:creationId xmlns:a16="http://schemas.microsoft.com/office/drawing/2014/main" xmlns="" id="{B77AD5BA-AA0B-443C-BAD0-1FE2AD0CC47C}"/>
              </a:ext>
            </a:extLst>
          </p:cNvPr>
          <p:cNvPicPr>
            <a:picLocks noChangeAspect="1"/>
          </p:cNvPicPr>
          <p:nvPr/>
        </p:nvPicPr>
        <p:blipFill>
          <a:blip r:embed="rId9"/>
          <a:stretch>
            <a:fillRect/>
          </a:stretch>
        </p:blipFill>
        <p:spPr>
          <a:xfrm>
            <a:off x="4602480" y="-335281"/>
            <a:ext cx="2226321" cy="2226321"/>
          </a:xfrm>
          <a:prstGeom prst="rect">
            <a:avLst/>
          </a:prstGeom>
        </p:spPr>
      </p:pic>
    </p:spTree>
    <p:extLst>
      <p:ext uri="{BB962C8B-B14F-4D97-AF65-F5344CB8AC3E}">
        <p14:creationId xmlns:p14="http://schemas.microsoft.com/office/powerpoint/2010/main" xmlns="" val="278126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28801" y="1408144"/>
            <a:ext cx="4972158" cy="7621556"/>
          </a:xfrm>
          <a:no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Retour sur les expériences</a:t>
            </a:r>
          </a:p>
          <a:p>
            <a:pPr marL="360000" indent="-360000" algn="just">
              <a:spcBef>
                <a:spcPts val="600"/>
              </a:spcBef>
              <a:buFont typeface="Arial" pitchFamily="34" charset="0"/>
              <a:buChar char="•"/>
            </a:pPr>
            <a:r>
              <a:rPr lang="fr-FR" sz="1200" b="1" dirty="0" smtClean="0">
                <a:latin typeface="Calibri" panose="020F0502020204030204" pitchFamily="34" charset="0"/>
                <a:cs typeface="Calibri" panose="020F0502020204030204" pitchFamily="34" charset="0"/>
              </a:rPr>
              <a:t>Faire un retour sur les difficultés rencontrées lors de l’expérience. </a:t>
            </a:r>
            <a:r>
              <a:rPr lang="fr-FR" sz="1200" dirty="0" smtClean="0">
                <a:latin typeface="Calibri" panose="020F0502020204030204" pitchFamily="34" charset="0"/>
                <a:cs typeface="Calibri" panose="020F0502020204030204" pitchFamily="34" charset="0"/>
              </a:rPr>
              <a:t>Ces difficultés devraient surtout tourner autour de la manipulation.</a:t>
            </a:r>
          </a:p>
          <a:p>
            <a:pPr marL="360000" indent="-360000" algn="just">
              <a:spcBef>
                <a:spcPts val="600"/>
              </a:spcBef>
              <a:buFont typeface="Arial" pitchFamily="34" charset="0"/>
              <a:buChar char="•"/>
            </a:pPr>
            <a:r>
              <a:rPr lang="fr-FR" sz="1200" b="1" dirty="0" smtClean="0">
                <a:latin typeface="Calibri" panose="020F0502020204030204" pitchFamily="34" charset="0"/>
                <a:cs typeface="Calibri" panose="020F0502020204030204" pitchFamily="34" charset="0"/>
              </a:rPr>
              <a:t>Faire un retour sur ce qui a pu être observé au cours de l’expérience :</a:t>
            </a:r>
          </a:p>
          <a:p>
            <a:pPr marL="0" indent="0" algn="ctr">
              <a:spcBef>
                <a:spcPts val="600"/>
              </a:spcBef>
              <a:buNone/>
            </a:pPr>
            <a:r>
              <a:rPr lang="fr-FR" sz="1200" b="1" i="1" dirty="0" smtClean="0">
                <a:latin typeface="Calibri" panose="020F0502020204030204" pitchFamily="34" charset="0"/>
                <a:cs typeface="Calibri" panose="020F0502020204030204" pitchFamily="34" charset="0"/>
              </a:rPr>
              <a:t>« Quelle forme prenait l’eau sur le dessus de la pièce ? Étiez-vous étonnés par cette observation ? Que se passait-il lorsque l’on ajoutait la goutte de trop ? »</a:t>
            </a:r>
          </a:p>
          <a:p>
            <a:pPr marL="0" indent="0" algn="ctr">
              <a:spcBef>
                <a:spcPts val="600"/>
              </a:spcBef>
              <a:buNone/>
            </a:pPr>
            <a:endParaRPr lang="fr-FR" sz="1200" b="1" i="1" dirty="0" smtClean="0">
              <a:latin typeface="Calibri" panose="020F0502020204030204" pitchFamily="34" charset="0"/>
              <a:cs typeface="Calibri" panose="020F0502020204030204" pitchFamily="34" charset="0"/>
            </a:endParaRPr>
          </a:p>
          <a:p>
            <a:pPr marL="809313" lvl="2" indent="-468000" algn="just">
              <a:buFont typeface="Wingdings" pitchFamily="2" charset="2"/>
              <a:buChar char="Ø"/>
            </a:pPr>
            <a:r>
              <a:rPr lang="fr-CA" sz="1200" b="1" dirty="0" smtClean="0">
                <a:latin typeface="Calibri" panose="020F0502020204030204" pitchFamily="34" charset="0"/>
                <a:cs typeface="Calibri" panose="020F0502020204030204" pitchFamily="34" charset="0"/>
              </a:rPr>
              <a:t>L’</a:t>
            </a:r>
            <a:r>
              <a:rPr lang="fr-CA" sz="1200" b="1" dirty="0" err="1" smtClean="0">
                <a:latin typeface="Calibri" panose="020F0502020204030204" pitchFamily="34" charset="0"/>
                <a:cs typeface="Calibri" panose="020F0502020204030204" pitchFamily="34" charset="0"/>
              </a:rPr>
              <a:t>enseignant.e</a:t>
            </a:r>
            <a:r>
              <a:rPr lang="fr-CA" sz="1200" b="1" dirty="0" smtClean="0">
                <a:latin typeface="Calibri" panose="020F0502020204030204" pitchFamily="34" charset="0"/>
                <a:cs typeface="Calibri" panose="020F0502020204030204" pitchFamily="34" charset="0"/>
              </a:rPr>
              <a:t> ne doit pas commenter ni juger les observations </a:t>
            </a:r>
            <a:r>
              <a:rPr lang="fr-CA" sz="1200" dirty="0" smtClean="0">
                <a:latin typeface="Calibri" panose="020F0502020204030204" pitchFamily="34" charset="0"/>
                <a:cs typeface="Calibri" panose="020F0502020204030204" pitchFamily="34" charset="0"/>
              </a:rPr>
              <a:t>(les valider ou les infirmer). Les élèves doivent se sentir libres de raisonner et de s’exprimer. Par contre, on peut poser des questions pour aider les élèves à clarifier leurs pensées, ou reformuler pour voir si l'on a bien compris.</a:t>
            </a:r>
          </a:p>
          <a:p>
            <a:pPr marL="809313" lvl="2" indent="-468000" algn="just">
              <a:buFont typeface="Wingdings" pitchFamily="2" charset="2"/>
              <a:buChar char="Ø"/>
            </a:pPr>
            <a:r>
              <a:rPr lang="fr-CA" sz="1200" b="1" dirty="0" smtClean="0">
                <a:latin typeface="Calibri" panose="020F0502020204030204" pitchFamily="34" charset="0"/>
                <a:cs typeface="Calibri" panose="020F0502020204030204" pitchFamily="34" charset="0"/>
              </a:rPr>
              <a:t>Inviter cependant les </a:t>
            </a:r>
            <a:r>
              <a:rPr lang="fr-CA" sz="1200" b="1" i="1" dirty="0" smtClean="0">
                <a:latin typeface="Calibri" panose="020F0502020204030204" pitchFamily="34" charset="0"/>
                <a:cs typeface="Calibri" panose="020F0502020204030204" pitchFamily="34" charset="0"/>
              </a:rPr>
              <a:t>autres</a:t>
            </a:r>
            <a:r>
              <a:rPr lang="fr-CA" sz="1200" b="1" dirty="0" smtClean="0">
                <a:latin typeface="Calibri" panose="020F0502020204030204" pitchFamily="34" charset="0"/>
                <a:cs typeface="Calibri" panose="020F0502020204030204" pitchFamily="34" charset="0"/>
              </a:rPr>
              <a:t> élèves à commenter. </a:t>
            </a:r>
            <a:r>
              <a:rPr lang="fr-CA" sz="1200" dirty="0" smtClean="0">
                <a:latin typeface="Calibri" panose="020F0502020204030204" pitchFamily="34" charset="0"/>
                <a:cs typeface="Calibri" panose="020F0502020204030204" pitchFamily="34" charset="0"/>
              </a:rPr>
              <a:t>« Êtes-vous d’accord avec cette observation ? Pensez-vous qu’on devrait y apporter des précisions ? etc. »</a:t>
            </a:r>
          </a:p>
          <a:p>
            <a:pPr algn="just">
              <a:spcBef>
                <a:spcPts val="600"/>
              </a:spcBef>
              <a:buNone/>
            </a:pPr>
            <a:endParaRPr lang="fr-CA" sz="1200" dirty="0" smtClean="0">
              <a:latin typeface="Calibri" panose="020F0502020204030204" pitchFamily="34" charset="0"/>
              <a:cs typeface="Calibri" panose="020F0502020204030204" pitchFamily="34" charset="0"/>
            </a:endParaRPr>
          </a:p>
          <a:p>
            <a:pPr marL="360000" indent="-360000" algn="just">
              <a:spcBef>
                <a:spcPts val="600"/>
              </a:spcBef>
              <a:buFont typeface="Arial" pitchFamily="34" charset="0"/>
              <a:buChar char="•"/>
            </a:pPr>
            <a:r>
              <a:rPr lang="fr-CA" sz="1200" b="1" dirty="0" smtClean="0">
                <a:latin typeface="Calibri" panose="020F0502020204030204" pitchFamily="34" charset="0"/>
                <a:cs typeface="Calibri" panose="020F0502020204030204" pitchFamily="34" charset="0"/>
              </a:rPr>
              <a:t>Pour chaque expérience</a:t>
            </a:r>
            <a:r>
              <a:rPr lang="fr-CA" sz="1200" b="1" dirty="0">
                <a:latin typeface="Calibri" panose="020F0502020204030204" pitchFamily="34" charset="0"/>
                <a:cs typeface="Calibri" panose="020F0502020204030204" pitchFamily="34" charset="0"/>
              </a:rPr>
              <a:t>, comptabiliser les résultats des différentes équipes</a:t>
            </a:r>
            <a:r>
              <a:rPr lang="fr-CA" sz="1200" dirty="0">
                <a:latin typeface="Calibri" panose="020F0502020204030204" pitchFamily="34" charset="0"/>
                <a:cs typeface="Calibri" panose="020F0502020204030204" pitchFamily="34" charset="0"/>
              </a:rPr>
              <a:t>. Afin d’aider à visualiser le portrait global de l’expérience, </a:t>
            </a:r>
            <a:r>
              <a:rPr lang="fr-CA" sz="1200" dirty="0" smtClean="0">
                <a:latin typeface="Calibri" panose="020F0502020204030204" pitchFamily="34" charset="0"/>
                <a:cs typeface="Calibri" panose="020F0502020204030204" pitchFamily="34" charset="0"/>
              </a:rPr>
              <a:t>l’</a:t>
            </a:r>
            <a:r>
              <a:rPr lang="fr-CA" sz="1200" dirty="0" err="1" smtClean="0">
                <a:latin typeface="Calibri" panose="020F0502020204030204" pitchFamily="34" charset="0"/>
                <a:cs typeface="Calibri" panose="020F0502020204030204" pitchFamily="34" charset="0"/>
              </a:rPr>
              <a:t>enseignant.e</a:t>
            </a:r>
            <a:r>
              <a:rPr lang="fr-CA" sz="1200" dirty="0" smtClean="0">
                <a:latin typeface="Calibri" panose="020F0502020204030204" pitchFamily="34" charset="0"/>
                <a:cs typeface="Calibri" panose="020F0502020204030204" pitchFamily="34" charset="0"/>
              </a:rPr>
              <a:t> PEUT improviser </a:t>
            </a:r>
            <a:r>
              <a:rPr lang="fr-CA" sz="1200" dirty="0">
                <a:latin typeface="Calibri" panose="020F0502020204030204" pitchFamily="34" charset="0"/>
                <a:cs typeface="Calibri" panose="020F0502020204030204" pitchFamily="34" charset="0"/>
              </a:rPr>
              <a:t>un diagramme à bandes au tableau</a:t>
            </a:r>
            <a:r>
              <a:rPr lang="fr-FR" sz="1200" dirty="0">
                <a:latin typeface="Calibri" panose="020F0502020204030204" pitchFamily="34" charset="0"/>
                <a:cs typeface="Calibri" panose="020F0502020204030204" pitchFamily="34" charset="0"/>
              </a:rPr>
              <a:t>. Par exemple :</a:t>
            </a: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a:p>
            <a:pPr marL="360000" indent="-360000" algn="just">
              <a:spcBef>
                <a:spcPts val="600"/>
              </a:spcBef>
              <a:buNone/>
            </a:pPr>
            <a:endParaRPr lang="fr-FR" sz="1200" dirty="0">
              <a:latin typeface="Calibri" panose="020F0502020204030204" pitchFamily="34" charset="0"/>
              <a:cs typeface="Calibri" panose="020F0502020204030204" pitchFamily="34" charset="0"/>
            </a:endParaRPr>
          </a:p>
        </p:txBody>
      </p:sp>
      <p:sp>
        <p:nvSpPr>
          <p:cNvPr id="10" name="Rectangle 9"/>
          <p:cNvSpPr/>
          <p:nvPr>
            <p:custDataLst>
              <p:tags r:id="rId2"/>
            </p:custDataLst>
          </p:nvPr>
        </p:nvSpPr>
        <p:spPr>
          <a:xfrm>
            <a:off x="68126" y="4720828"/>
            <a:ext cx="1674950" cy="4308872"/>
          </a:xfrm>
          <a:prstGeom prst="rect">
            <a:avLst/>
          </a:prstGeom>
          <a:solidFill>
            <a:srgbClr val="E1DEF2"/>
          </a:solidFill>
        </p:spPr>
        <p:txBody>
          <a:bodyPr wrap="square">
            <a:spAutoFit/>
          </a:bodyPr>
          <a:lstStyle/>
          <a:p>
            <a:pPr algn="ctr">
              <a:spcBef>
                <a:spcPts val="600"/>
              </a:spcBef>
            </a:pPr>
            <a:r>
              <a:rPr lang="en-US" sz="1400" b="1" dirty="0">
                <a:latin typeface="Calibri" pitchFamily="34" charset="0"/>
              </a:rPr>
              <a:t>La </a:t>
            </a:r>
            <a:r>
              <a:rPr lang="en-US" sz="1400" b="1" dirty="0">
                <a:latin typeface="Calibri" panose="020F0502020204030204" pitchFamily="34" charset="0"/>
                <a:cs typeface="Calibri" panose="020F0502020204030204" pitchFamily="34" charset="0"/>
              </a:rPr>
              <a:t>bonne</a:t>
            </a:r>
            <a:r>
              <a:rPr lang="en-US" sz="1400" b="1" dirty="0">
                <a:latin typeface="Calibri" pitchFamily="34" charset="0"/>
              </a:rPr>
              <a:t> </a:t>
            </a:r>
            <a:r>
              <a:rPr lang="en-US" sz="1400" b="1" dirty="0" err="1">
                <a:latin typeface="Calibri" pitchFamily="34" charset="0"/>
              </a:rPr>
              <a:t>réponse</a:t>
            </a:r>
            <a:r>
              <a:rPr lang="en-US" sz="1400" b="1" dirty="0">
                <a:latin typeface="Calibri" pitchFamily="34" charset="0"/>
              </a:rPr>
              <a:t> ?</a:t>
            </a:r>
          </a:p>
          <a:p>
            <a:pPr>
              <a:spcBef>
                <a:spcPts val="600"/>
              </a:spcBef>
            </a:pPr>
            <a:r>
              <a:rPr lang="fr-FR" sz="1200" dirty="0">
                <a:latin typeface="Calibri" pitchFamily="34" charset="0"/>
              </a:rPr>
              <a:t>Bien entendu, il n’y a pas de bonne ou de mauvaise réponse. Peu importe les résultats d’une équipe, les objectifs principaux auront été atteints :</a:t>
            </a:r>
          </a:p>
          <a:p>
            <a:pPr marL="228600" indent="-228600">
              <a:spcBef>
                <a:spcPts val="600"/>
              </a:spcBef>
              <a:buFont typeface="+mj-lt"/>
              <a:buAutoNum type="arabicPeriod"/>
            </a:pPr>
            <a:r>
              <a:rPr lang="fr-FR" sz="1200" dirty="0">
                <a:latin typeface="Calibri" pitchFamily="34" charset="0"/>
              </a:rPr>
              <a:t>Se familiariser avec le compte-goutte.</a:t>
            </a:r>
          </a:p>
          <a:p>
            <a:pPr marL="228600" indent="-228600">
              <a:spcBef>
                <a:spcPts val="600"/>
              </a:spcBef>
              <a:buFont typeface="+mj-lt"/>
              <a:buAutoNum type="arabicPeriod"/>
            </a:pPr>
            <a:r>
              <a:rPr lang="fr-FR" sz="1200" i="1" dirty="0">
                <a:latin typeface="Calibri" pitchFamily="34" charset="0"/>
              </a:rPr>
              <a:t>Commencer</a:t>
            </a:r>
            <a:r>
              <a:rPr lang="fr-FR" sz="1200" dirty="0">
                <a:latin typeface="Calibri" pitchFamily="34" charset="0"/>
              </a:rPr>
              <a:t> à découvrir la tension superficielle (voir </a:t>
            </a:r>
            <a:r>
              <a:rPr lang="fr-FR" sz="1200" dirty="0" smtClean="0">
                <a:latin typeface="Calibri" pitchFamily="34" charset="0"/>
              </a:rPr>
              <a:t>encadré </a:t>
            </a:r>
            <a:r>
              <a:rPr lang="fr-FR" sz="1200" dirty="0" err="1" smtClean="0">
                <a:latin typeface="Calibri" pitchFamily="34" charset="0"/>
              </a:rPr>
              <a:t>ci-bas</a:t>
            </a:r>
            <a:r>
              <a:rPr lang="fr-FR" sz="1200" dirty="0">
                <a:latin typeface="Calibri" pitchFamily="34" charset="0"/>
              </a:rPr>
              <a:t>).</a:t>
            </a:r>
          </a:p>
          <a:p>
            <a:pPr>
              <a:spcBef>
                <a:spcPts val="600"/>
              </a:spcBef>
            </a:pPr>
            <a:r>
              <a:rPr lang="fr-FR" sz="1200" dirty="0">
                <a:latin typeface="Calibri" pitchFamily="34" charset="0"/>
              </a:rPr>
              <a:t>L’exercice de </a:t>
            </a:r>
            <a:r>
              <a:rPr lang="fr-FR" sz="1200" dirty="0" err="1">
                <a:latin typeface="Calibri" pitchFamily="34" charset="0"/>
              </a:rPr>
              <a:t>compta-bilisation</a:t>
            </a:r>
            <a:r>
              <a:rPr lang="fr-FR" sz="1200" dirty="0">
                <a:latin typeface="Calibri" pitchFamily="34" charset="0"/>
              </a:rPr>
              <a:t> des résultats ne sert qu’à mettre en évidence la nature collaborative de la science, et peut-être à faire un peu de math !</a:t>
            </a:r>
          </a:p>
        </p:txBody>
      </p:sp>
      <p:sp>
        <p:nvSpPr>
          <p:cNvPr id="2" name="Espace réservé du numéro de diapositive 1"/>
          <p:cNvSpPr>
            <a:spLocks noGrp="1"/>
          </p:cNvSpPr>
          <p:nvPr>
            <p:ph type="sldNum" sz="quarter" idx="12"/>
            <p:custDataLst>
              <p:tags r:id="rId3"/>
            </p:custDataLst>
          </p:nvPr>
        </p:nvSpPr>
        <p:spPr>
          <a:xfrm>
            <a:off x="5295900" y="8008203"/>
            <a:ext cx="1562100" cy="1135797"/>
          </a:xfrm>
        </p:spPr>
        <p:txBody>
          <a:bodyPr/>
          <a:lstStyle/>
          <a:p>
            <a:fld id="{027FB875-5C85-AB42-9DC5-178568A424B8}" type="slidenum">
              <a:rPr lang="en-US" smtClean="0"/>
              <a:pPr/>
              <a:t>8</a:t>
            </a:fld>
            <a:endParaRPr lang="en-US" dirty="0"/>
          </a:p>
        </p:txBody>
      </p:sp>
      <p:sp>
        <p:nvSpPr>
          <p:cNvPr id="15" name="Title 3"/>
          <p:cNvSpPr txBox="1">
            <a:spLocks/>
          </p:cNvSpPr>
          <p:nvPr>
            <p:custDataLst>
              <p:tags r:id="rId4"/>
            </p:custDataLst>
          </p:nvPr>
        </p:nvSpPr>
        <p:spPr>
          <a:xfrm>
            <a:off x="8592" y="60734"/>
            <a:ext cx="490630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La </a:t>
            </a:r>
            <a:r>
              <a:rPr lang="en-US" sz="2400" dirty="0" err="1">
                <a:latin typeface="Calibri" panose="020F0502020204030204" pitchFamily="34" charset="0"/>
                <a:cs typeface="Calibri" panose="020F0502020204030204" pitchFamily="34" charset="0"/>
              </a:rPr>
              <a:t>goutte</a:t>
            </a:r>
            <a:r>
              <a:rPr lang="en-US" sz="2400" dirty="0">
                <a:latin typeface="Calibri" panose="020F0502020204030204" pitchFamily="34" charset="0"/>
                <a:cs typeface="Calibri" panose="020F0502020204030204" pitchFamily="34" charset="0"/>
              </a:rPr>
              <a:t> </a:t>
            </a:r>
            <a:r>
              <a:rPr lang="fr-CA" sz="2400" dirty="0">
                <a:latin typeface="Calibri" panose="020F0502020204030204" pitchFamily="34" charset="0"/>
                <a:cs typeface="Calibri" panose="020F0502020204030204" pitchFamily="34" charset="0"/>
              </a:rPr>
              <a:t>de trop </a:t>
            </a:r>
            <a:r>
              <a:rPr lang="fr-CA" sz="1800" dirty="0">
                <a:latin typeface="Calibri" panose="020F0502020204030204" pitchFamily="34" charset="0"/>
                <a:cs typeface="Calibri" panose="020F0502020204030204" pitchFamily="34" charset="0"/>
              </a:rPr>
              <a:t>(suite)</a:t>
            </a:r>
          </a:p>
        </p:txBody>
      </p:sp>
      <p:graphicFrame>
        <p:nvGraphicFramePr>
          <p:cNvPr id="5" name="Graphique 4"/>
          <p:cNvGraphicFramePr/>
          <p:nvPr>
            <p:custDataLst>
              <p:tags r:id="rId5"/>
            </p:custDataLst>
            <p:extLst>
              <p:ext uri="{D42A27DB-BD31-4B8C-83A1-F6EECF244321}">
                <p14:modId xmlns="" xmlns:p14="http://schemas.microsoft.com/office/powerpoint/2010/main" val="542000824"/>
              </p:ext>
            </p:extLst>
          </p:nvPr>
        </p:nvGraphicFramePr>
        <p:xfrm>
          <a:off x="2306176" y="5900554"/>
          <a:ext cx="4224164" cy="3129146"/>
        </p:xfrm>
        <a:graphic>
          <a:graphicData uri="http://schemas.openxmlformats.org/drawingml/2006/chart">
            <c:chart xmlns:c="http://schemas.openxmlformats.org/drawingml/2006/chart" xmlns:r="http://schemas.openxmlformats.org/officeDocument/2006/relationships" r:id="rId8"/>
          </a:graphicData>
        </a:graphic>
      </p:graphicFrame>
      <p:sp>
        <p:nvSpPr>
          <p:cNvPr id="11" name="Rectangle 10"/>
          <p:cNvSpPr/>
          <p:nvPr>
            <p:custDataLst>
              <p:tags r:id="rId6"/>
            </p:custDataLst>
          </p:nvPr>
        </p:nvSpPr>
        <p:spPr>
          <a:xfrm>
            <a:off x="68126" y="1408144"/>
            <a:ext cx="1674950" cy="2046714"/>
          </a:xfrm>
          <a:prstGeom prst="rect">
            <a:avLst/>
          </a:prstGeom>
          <a:solidFill>
            <a:schemeClr val="accent5">
              <a:lumMod val="40000"/>
              <a:lumOff val="60000"/>
            </a:schemeClr>
          </a:solidFill>
        </p:spPr>
        <p:txBody>
          <a:bodyPr wrap="square">
            <a:spAutoFit/>
          </a:bodyPr>
          <a:lstStyle/>
          <a:p>
            <a:pPr algn="ctr">
              <a:spcBef>
                <a:spcPts val="600"/>
              </a:spcBef>
            </a:pPr>
            <a:r>
              <a:rPr lang="en-US" sz="1400" b="1" dirty="0">
                <a:latin typeface="Calibri" panose="020F0502020204030204" pitchFamily="34" charset="0"/>
                <a:cs typeface="Calibri" panose="020F0502020204030204" pitchFamily="34" charset="0"/>
              </a:rPr>
              <a:t>Conclusion à </a:t>
            </a:r>
            <a:r>
              <a:rPr lang="en-US" sz="1400" b="1" dirty="0" err="1">
                <a:latin typeface="Calibri" panose="020F0502020204030204" pitchFamily="34" charset="0"/>
                <a:cs typeface="Calibri" panose="020F0502020204030204" pitchFamily="34" charset="0"/>
              </a:rPr>
              <a:t>venir</a:t>
            </a:r>
            <a:endParaRPr lang="en-US" sz="1400" b="1" dirty="0">
              <a:latin typeface="Calibri" panose="020F0502020204030204" pitchFamily="34" charset="0"/>
              <a:cs typeface="Calibri" panose="020F0502020204030204" pitchFamily="34" charset="0"/>
            </a:endParaRPr>
          </a:p>
          <a:p>
            <a:pPr>
              <a:spcBef>
                <a:spcPts val="600"/>
              </a:spcBef>
            </a:pPr>
            <a:r>
              <a:rPr lang="fr-FR" sz="1200" dirty="0">
                <a:latin typeface="Calibri" panose="020F0502020204030204" pitchFamily="34" charset="0"/>
                <a:cs typeface="Calibri" panose="020F0502020204030204" pitchFamily="34" charset="0"/>
              </a:rPr>
              <a:t>L’expérience suivante (activité 3) fournira </a:t>
            </a:r>
            <a:r>
              <a:rPr lang="fr-FR" sz="1200" i="1" dirty="0">
                <a:latin typeface="Calibri" panose="020F0502020204030204" pitchFamily="34" charset="0"/>
                <a:cs typeface="Calibri" panose="020F0502020204030204" pitchFamily="34" charset="0"/>
              </a:rPr>
              <a:t>d’autres</a:t>
            </a:r>
            <a:r>
              <a:rPr lang="fr-FR" sz="1200" dirty="0">
                <a:latin typeface="Calibri" panose="020F0502020204030204" pitchFamily="34" charset="0"/>
                <a:cs typeface="Calibri" panose="020F0502020204030204" pitchFamily="34" charset="0"/>
              </a:rPr>
              <a:t> indices sur l’existence de la tension superficielle, mais ce n’est que lors de l’intégration des acquis que la notion sera abordée.</a:t>
            </a:r>
          </a:p>
        </p:txBody>
      </p:sp>
      <p:pic>
        <p:nvPicPr>
          <p:cNvPr id="13" name="Image 12">
            <a:extLst>
              <a:ext uri="{FF2B5EF4-FFF2-40B4-BE49-F238E27FC236}">
                <a16:creationId xmlns="" xmlns:a16="http://schemas.microsoft.com/office/drawing/2014/main" id="{B77AD5BA-AA0B-443C-BAD0-1FE2AD0CC47C}"/>
              </a:ext>
            </a:extLst>
          </p:cNvPr>
          <p:cNvPicPr>
            <a:picLocks noChangeAspect="1"/>
          </p:cNvPicPr>
          <p:nvPr/>
        </p:nvPicPr>
        <p:blipFill>
          <a:blip r:embed="rId9"/>
          <a:stretch>
            <a:fillRect/>
          </a:stretch>
        </p:blipFill>
        <p:spPr>
          <a:xfrm>
            <a:off x="4602480" y="-335281"/>
            <a:ext cx="2226321" cy="2226321"/>
          </a:xfrm>
          <a:prstGeom prst="rect">
            <a:avLst/>
          </a:prstGeom>
        </p:spPr>
      </p:pic>
    </p:spTree>
    <p:extLst>
      <p:ext uri="{BB962C8B-B14F-4D97-AF65-F5344CB8AC3E}">
        <p14:creationId xmlns="" xmlns:p14="http://schemas.microsoft.com/office/powerpoint/2010/main" val="1687890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1828801" y="1408144"/>
            <a:ext cx="4972158" cy="7621556"/>
          </a:xfrm>
          <a:no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Les élèves vont mettre à profit ce qu’ils ont observé lors de l’activité précédente en essayant de prédire ce qui arrive si on ajoute des pièces de monnaie (rondelles de métal) à un verre déjà plein d’eau.</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Préparation du matériel</a:t>
            </a:r>
          </a:p>
          <a:p>
            <a:pPr marL="0" indent="0" algn="just">
              <a:spcBef>
                <a:spcPts val="600"/>
              </a:spcBef>
              <a:buNone/>
            </a:pPr>
            <a:r>
              <a:rPr lang="fr-CA" sz="1200" dirty="0">
                <a:latin typeface="Calibri" panose="020F0502020204030204" pitchFamily="34" charset="0"/>
                <a:cs typeface="Calibri" panose="020F0502020204030204" pitchFamily="34" charset="0"/>
              </a:rPr>
              <a:t>Avant l’activité, il est possible de prendre un peu d’avance en préparant les verres des équipes.</a:t>
            </a:r>
          </a:p>
          <a:p>
            <a:pPr algn="just">
              <a:spcBef>
                <a:spcPts val="600"/>
              </a:spcBef>
              <a:buFont typeface="Arial" pitchFamily="34" charset="0"/>
              <a:buChar char="•"/>
            </a:pPr>
            <a:r>
              <a:rPr lang="fr-CA" sz="1200" dirty="0">
                <a:latin typeface="Calibri" panose="020F0502020204030204" pitchFamily="34" charset="0"/>
                <a:cs typeface="Calibri" panose="020F0502020204030204" pitchFamily="34" charset="0"/>
              </a:rPr>
              <a:t>Poser chaque verre dans un </a:t>
            </a:r>
            <a:r>
              <a:rPr lang="fr-CA" sz="1200" dirty="0" smtClean="0">
                <a:latin typeface="Calibri" panose="020F0502020204030204" pitchFamily="34" charset="0"/>
                <a:cs typeface="Calibri" panose="020F0502020204030204" pitchFamily="34" charset="0"/>
              </a:rPr>
              <a:t>bac de </a:t>
            </a:r>
            <a:r>
              <a:rPr lang="fr-CA" sz="1200" dirty="0">
                <a:latin typeface="Calibri" panose="020F0502020204030204" pitchFamily="34" charset="0"/>
                <a:cs typeface="Calibri" panose="020F0502020204030204" pitchFamily="34" charset="0"/>
              </a:rPr>
              <a:t>rétention </a:t>
            </a:r>
            <a:r>
              <a:rPr lang="fr-CA" sz="1200" dirty="0" smtClean="0">
                <a:latin typeface="Calibri" panose="020F0502020204030204" pitchFamily="34" charset="0"/>
                <a:cs typeface="Calibri" panose="020F0502020204030204" pitchFamily="34" charset="0"/>
              </a:rPr>
              <a:t>(</a:t>
            </a:r>
            <a:r>
              <a:rPr lang="fr-CA" sz="1200" dirty="0" smtClean="0">
                <a:latin typeface="Calibri" panose="020F0502020204030204" pitchFamily="34" charset="0"/>
                <a:cs typeface="Calibri" panose="020F0502020204030204" pitchFamily="34" charset="0"/>
              </a:rPr>
              <a:t>plat de plastique</a:t>
            </a:r>
            <a:r>
              <a:rPr lang="fr-CA" sz="1200" dirty="0" smtClean="0">
                <a:latin typeface="Calibri" panose="020F0502020204030204" pitchFamily="34" charset="0"/>
                <a:cs typeface="Calibri" panose="020F0502020204030204" pitchFamily="34" charset="0"/>
              </a:rPr>
              <a:t>) </a:t>
            </a:r>
            <a:r>
              <a:rPr lang="fr-CA" sz="1200" dirty="0" smtClean="0">
                <a:latin typeface="Calibri" panose="020F0502020204030204" pitchFamily="34" charset="0"/>
                <a:cs typeface="Calibri" panose="020F0502020204030204" pitchFamily="34" charset="0"/>
              </a:rPr>
              <a:t>et </a:t>
            </a:r>
            <a:r>
              <a:rPr lang="fr-CA" sz="1200" dirty="0">
                <a:latin typeface="Calibri" panose="020F0502020204030204" pitchFamily="34" charset="0"/>
                <a:cs typeface="Calibri" panose="020F0502020204030204" pitchFamily="34" charset="0"/>
              </a:rPr>
              <a:t>remplir au ¾.</a:t>
            </a:r>
          </a:p>
          <a:p>
            <a:pPr algn="just">
              <a:spcBef>
                <a:spcPts val="600"/>
              </a:spcBef>
              <a:buFont typeface="Arial" pitchFamily="34" charset="0"/>
              <a:buChar char="•"/>
            </a:pPr>
            <a:r>
              <a:rPr lang="fr-CA" sz="1200" dirty="0" smtClean="0">
                <a:latin typeface="Calibri" panose="020F0502020204030204" pitchFamily="34" charset="0"/>
                <a:cs typeface="Calibri" panose="020F0502020204030204" pitchFamily="34" charset="0"/>
              </a:rPr>
              <a:t>Remplir le pichet d’eau</a:t>
            </a:r>
            <a:endParaRPr lang="fr-CA" sz="1200" dirty="0">
              <a:latin typeface="Calibri" panose="020F0502020204030204" pitchFamily="34" charset="0"/>
              <a:cs typeface="Calibri" panose="020F0502020204030204" pitchFamily="34" charset="0"/>
            </a:endParaRPr>
          </a:p>
          <a:p>
            <a:pPr marL="0" indent="0" algn="just">
              <a:spcBef>
                <a:spcPts val="600"/>
              </a:spcBef>
              <a:buNone/>
            </a:pPr>
            <a:r>
              <a:rPr lang="fr-CA" sz="1200" dirty="0">
                <a:latin typeface="Calibri" panose="020F0502020204030204" pitchFamily="34" charset="0"/>
                <a:cs typeface="Calibri" panose="020F0502020204030204" pitchFamily="34" charset="0"/>
              </a:rPr>
              <a:t>Après </a:t>
            </a:r>
            <a:r>
              <a:rPr lang="fr-CA" sz="1200" dirty="0" smtClean="0">
                <a:latin typeface="Calibri" panose="020F0502020204030204" pitchFamily="34" charset="0"/>
                <a:cs typeface="Calibri" panose="020F0502020204030204" pitchFamily="34" charset="0"/>
              </a:rPr>
              <a:t>avoir </a:t>
            </a:r>
            <a:r>
              <a:rPr lang="fr-CA" sz="1200" dirty="0">
                <a:latin typeface="Calibri" panose="020F0502020204030204" pitchFamily="34" charset="0"/>
                <a:cs typeface="Calibri" panose="020F0502020204030204" pitchFamily="34" charset="0"/>
              </a:rPr>
              <a:t>distribué </a:t>
            </a:r>
            <a:r>
              <a:rPr lang="fr-CA" sz="1200" dirty="0" smtClean="0">
                <a:latin typeface="Calibri" panose="020F0502020204030204" pitchFamily="34" charset="0"/>
                <a:cs typeface="Calibri" panose="020F0502020204030204" pitchFamily="34" charset="0"/>
              </a:rPr>
              <a:t>les verres, </a:t>
            </a:r>
            <a:r>
              <a:rPr lang="fr-CA" sz="1200" dirty="0">
                <a:latin typeface="Calibri" panose="020F0502020204030204" pitchFamily="34" charset="0"/>
                <a:cs typeface="Calibri" panose="020F0502020204030204" pitchFamily="34" charset="0"/>
              </a:rPr>
              <a:t>il ne restera qu’à </a:t>
            </a:r>
            <a:r>
              <a:rPr lang="fr-CA" sz="1200" dirty="0" smtClean="0">
                <a:latin typeface="Calibri" panose="020F0502020204030204" pitchFamily="34" charset="0"/>
                <a:cs typeface="Calibri" panose="020F0502020204030204" pitchFamily="34" charset="0"/>
              </a:rPr>
              <a:t>les remplir à </a:t>
            </a:r>
            <a:r>
              <a:rPr lang="fr-CA" sz="1200" dirty="0">
                <a:latin typeface="Calibri" panose="020F0502020204030204" pitchFamily="34" charset="0"/>
                <a:cs typeface="Calibri" panose="020F0502020204030204" pitchFamily="34" charset="0"/>
              </a:rPr>
              <a:t>ras bord à l’aide du pichet.</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Déroulement de l’activité</a:t>
            </a:r>
          </a:p>
          <a:p>
            <a:pPr marL="679450" lvl="1" indent="-228600" algn="just">
              <a:buFont typeface="+mj-lt"/>
              <a:buAutoNum type="arabicPeriod"/>
            </a:pPr>
            <a:r>
              <a:rPr lang="fr-CA" sz="1200" dirty="0">
                <a:latin typeface="Calibri" panose="020F0502020204030204" pitchFamily="34" charset="0"/>
                <a:cs typeface="Calibri" panose="020F0502020204030204" pitchFamily="34" charset="0"/>
              </a:rPr>
              <a:t>Démonstration du changement de niveau (5 minutes).</a:t>
            </a:r>
          </a:p>
          <a:p>
            <a:pPr marL="679450" lvl="1" indent="-228600" algn="just">
              <a:buFont typeface="+mj-lt"/>
              <a:buAutoNum type="arabicPeriod"/>
            </a:pPr>
            <a:r>
              <a:rPr lang="fr-CA" sz="1200" dirty="0">
                <a:latin typeface="Calibri" panose="020F0502020204030204" pitchFamily="34" charset="0"/>
                <a:cs typeface="Calibri" panose="020F0502020204030204" pitchFamily="34" charset="0"/>
              </a:rPr>
              <a:t>Présentation de l’expérience et hypothèses (15 minutes). </a:t>
            </a:r>
          </a:p>
          <a:p>
            <a:pPr marL="679450" lvl="1" indent="-228600" algn="just">
              <a:buFont typeface="+mj-lt"/>
              <a:buAutoNum type="arabicPeriod"/>
            </a:pPr>
            <a:r>
              <a:rPr lang="fr-CA" sz="1200" dirty="0">
                <a:latin typeface="Calibri" panose="020F0502020204030204" pitchFamily="34" charset="0"/>
                <a:cs typeface="Calibri" panose="020F0502020204030204" pitchFamily="34" charset="0"/>
              </a:rPr>
              <a:t>Premier dessin et expérimentation (10 minutes).</a:t>
            </a:r>
          </a:p>
          <a:p>
            <a:pPr marL="679450" lvl="1" indent="-228600" algn="just">
              <a:buFont typeface="+mj-lt"/>
              <a:buAutoNum type="arabicPeriod"/>
            </a:pPr>
            <a:r>
              <a:rPr lang="fr-CA" sz="1200" dirty="0">
                <a:latin typeface="Calibri" panose="020F0502020204030204" pitchFamily="34" charset="0"/>
                <a:cs typeface="Calibri" panose="020F0502020204030204" pitchFamily="34" charset="0"/>
              </a:rPr>
              <a:t>Retour et conclusion (10 minutes).</a:t>
            </a:r>
          </a:p>
          <a:p>
            <a:pPr marL="0" indent="0" algn="just">
              <a:spcBef>
                <a:spcPts val="600"/>
              </a:spcBef>
              <a:buNone/>
            </a:pPr>
            <a:endParaRPr lang="fr-CA" sz="1200" dirty="0">
              <a:latin typeface="Calibri" panose="020F0502020204030204" pitchFamily="34" charset="0"/>
              <a:cs typeface="Calibri" panose="020F0502020204030204" pitchFamily="34" charset="0"/>
            </a:endParaRPr>
          </a:p>
          <a:p>
            <a:pPr marL="0" indent="0" algn="just">
              <a:spcBef>
                <a:spcPts val="600"/>
              </a:spcBef>
              <a:buNone/>
            </a:pPr>
            <a:r>
              <a:rPr lang="fr-CA" sz="2400" i="1" dirty="0">
                <a:latin typeface="Calibri" panose="020F0502020204030204" pitchFamily="34" charset="0"/>
                <a:cs typeface="Calibri" panose="020F0502020204030204" pitchFamily="34" charset="0"/>
              </a:rPr>
              <a:t>Changement de niveau</a:t>
            </a:r>
          </a:p>
          <a:p>
            <a:pPr marL="228600" lvl="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Sur un verre rempli à moitié, noter le niveau de l’eau avec le marqueur effaçable.</a:t>
            </a:r>
          </a:p>
          <a:p>
            <a:pPr marL="228600" lvl="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Demander aux élèves ce qui se passera avec le niveau de l’eau si on ajoute des rondelles en métal.</a:t>
            </a:r>
          </a:p>
          <a:p>
            <a:pPr marL="228600" lvl="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Ajouter de nombreuses rondelles puis marquer à nouveau le niveau.</a:t>
            </a:r>
          </a:p>
          <a:p>
            <a:pPr marL="228600" lvl="0" indent="-228600" algn="just">
              <a:spcBef>
                <a:spcPts val="600"/>
              </a:spcBef>
              <a:buFont typeface="+mj-lt"/>
              <a:buAutoNum type="arabicPeriod"/>
            </a:pPr>
            <a:r>
              <a:rPr lang="fr-CA" sz="1200" dirty="0">
                <a:solidFill>
                  <a:prstClr val="black"/>
                </a:solidFill>
                <a:latin typeface="Calibri" panose="020F0502020204030204" pitchFamily="34" charset="0"/>
                <a:cs typeface="Calibri" panose="020F0502020204030204" pitchFamily="34" charset="0"/>
              </a:rPr>
              <a:t>Demander aux élèves de décrire et d’expliquer.</a:t>
            </a:r>
          </a:p>
          <a:p>
            <a:pPr marL="0" indent="0" algn="just">
              <a:spcBef>
                <a:spcPts val="600"/>
              </a:spcBef>
              <a:buNone/>
            </a:pPr>
            <a:endParaRPr lang="fr-CA" sz="1200" dirty="0">
              <a:latin typeface="Calibri" pitchFamily="34" charset="0"/>
            </a:endParaRP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xmlns="" val="2891257581"/>
              </p:ext>
            </p:extLst>
          </p:nvPr>
        </p:nvGraphicFramePr>
        <p:xfrm>
          <a:off x="68125" y="1398620"/>
          <a:ext cx="1674950" cy="335280"/>
        </p:xfrm>
        <a:graphic>
          <a:graphicData uri="http://schemas.openxmlformats.org/drawingml/2006/table">
            <a:tbl>
              <a:tblPr firstRow="1" bandRow="1">
                <a:tableStyleId>{69CF1AB2-1976-4502-BF36-3FF5EA218861}</a:tableStyleId>
              </a:tblPr>
              <a:tblGrid>
                <a:gridCol w="1674950">
                  <a:extLst>
                    <a:ext uri="{9D8B030D-6E8A-4147-A177-3AD203B41FA5}">
                      <a16:colId xmlns:a16="http://schemas.microsoft.com/office/drawing/2014/main" xmlns="" val="20000"/>
                    </a:ext>
                  </a:extLst>
                </a:gridCol>
              </a:tblGrid>
              <a:tr h="306356">
                <a:tc>
                  <a:txBody>
                    <a:bodyPr/>
                    <a:lstStyle/>
                    <a:p>
                      <a:endParaRPr lang="fr-FR" sz="2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40</a:t>
                      </a:r>
                      <a:r>
                        <a:rPr lang="fr-FR" sz="1400" b="0" baseline="0" dirty="0">
                          <a:latin typeface="Calibri" panose="020F0502020204030204" pitchFamily="34" charset="0"/>
                          <a:cs typeface="Calibri" panose="020F0502020204030204" pitchFamily="34" charset="0"/>
                        </a:rPr>
                        <a:t> </a:t>
                      </a:r>
                      <a:r>
                        <a:rPr lang="fr-FR" sz="1400" b="0" dirty="0" smtClean="0">
                          <a:latin typeface="Calibri" panose="020F0502020204030204" pitchFamily="34" charset="0"/>
                          <a:cs typeface="Calibri" panose="020F0502020204030204" pitchFamily="34" charset="0"/>
                        </a:rPr>
                        <a:t>minutes</a:t>
                      </a:r>
                      <a:endParaRPr lang="fr-FR" sz="1400" b="0" i="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rgbClr val="E1DEF2"/>
                    </a:solidFill>
                  </a:tcPr>
                </a:tc>
                <a:extLst>
                  <a:ext uri="{0D108BD9-81ED-4DB2-BD59-A6C34878D82A}">
                    <a16:rowId xmlns:a16="http://schemas.microsoft.com/office/drawing/2014/main" xmlns="" val="10000"/>
                  </a:ext>
                </a:extLst>
              </a:tr>
            </a:tbl>
          </a:graphicData>
        </a:graphic>
      </p:graphicFrame>
      <p:sp>
        <p:nvSpPr>
          <p:cNvPr id="10" name="Rectangle 9"/>
          <p:cNvSpPr/>
          <p:nvPr>
            <p:custDataLst>
              <p:tags r:id="rId3"/>
            </p:custDataLst>
          </p:nvPr>
        </p:nvSpPr>
        <p:spPr>
          <a:xfrm>
            <a:off x="68126" y="5280658"/>
            <a:ext cx="1674950" cy="1708160"/>
          </a:xfrm>
          <a:prstGeom prst="rect">
            <a:avLst/>
          </a:prstGeom>
          <a:solidFill>
            <a:srgbClr val="E1DEF2"/>
          </a:solidFill>
        </p:spPr>
        <p:txBody>
          <a:bodyPr wrap="square">
            <a:spAutoFit/>
          </a:bodyPr>
          <a:lstStyle/>
          <a:p>
            <a:pPr algn="ctr">
              <a:spcBef>
                <a:spcPts val="600"/>
              </a:spcBef>
            </a:pPr>
            <a:r>
              <a:rPr lang="en-US" sz="1400" b="1" dirty="0" err="1">
                <a:latin typeface="Calibri" panose="020F0502020204030204" pitchFamily="34" charset="0"/>
                <a:cs typeface="Calibri" panose="020F0502020204030204" pitchFamily="34" charset="0"/>
              </a:rPr>
              <a:t>Rondelles</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vs</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pièces</a:t>
            </a:r>
            <a:r>
              <a:rPr lang="en-US" sz="1400" b="1" dirty="0">
                <a:latin typeface="Calibri" panose="020F0502020204030204" pitchFamily="34" charset="0"/>
                <a:cs typeface="Calibri" panose="020F0502020204030204" pitchFamily="34" charset="0"/>
              </a:rPr>
              <a:t> de </a:t>
            </a:r>
            <a:r>
              <a:rPr lang="en-US" sz="1400" b="1" dirty="0" err="1">
                <a:latin typeface="Calibri" panose="020F0502020204030204" pitchFamily="34" charset="0"/>
                <a:cs typeface="Calibri" panose="020F0502020204030204" pitchFamily="34" charset="0"/>
              </a:rPr>
              <a:t>monnaie</a:t>
            </a:r>
            <a:endParaRPr lang="en-US" sz="1400" b="1" dirty="0">
              <a:latin typeface="Calibri" panose="020F0502020204030204" pitchFamily="34" charset="0"/>
              <a:cs typeface="Calibri" panose="020F0502020204030204" pitchFamily="34" charset="0"/>
            </a:endParaRPr>
          </a:p>
          <a:p>
            <a:pPr>
              <a:spcBef>
                <a:spcPts val="600"/>
              </a:spcBef>
            </a:pPr>
            <a:r>
              <a:rPr lang="fr-CA" sz="1200" dirty="0">
                <a:latin typeface="Calibri" panose="020F0502020204030204" pitchFamily="34" charset="0"/>
                <a:cs typeface="Calibri" panose="020F0502020204030204" pitchFamily="34" charset="0"/>
              </a:rPr>
              <a:t>Il faudrait beaucoup de pièces pour réaliser cette expérience. C’est pourquoi elles seront remplacées par des rondelles de métal</a:t>
            </a:r>
            <a:r>
              <a:rPr lang="fr-CA" sz="1200" dirty="0">
                <a:latin typeface="Calibri" pitchFamily="34" charset="0"/>
              </a:rPr>
              <a:t>.</a:t>
            </a:r>
            <a:endParaRPr lang="fr-FR" sz="1200" dirty="0">
              <a:latin typeface="Calibri" pitchFamily="34" charset="0"/>
            </a:endParaRPr>
          </a:p>
        </p:txBody>
      </p:sp>
      <p:sp>
        <p:nvSpPr>
          <p:cNvPr id="2" name="Espace réservé du numéro de diapositive 1"/>
          <p:cNvSpPr>
            <a:spLocks noGrp="1"/>
          </p:cNvSpPr>
          <p:nvPr>
            <p:ph type="sldNum" sz="quarter" idx="12"/>
            <p:custDataLst>
              <p:tags r:id="rId4"/>
            </p:custDataLst>
          </p:nvPr>
        </p:nvSpPr>
        <p:spPr>
          <a:xfrm>
            <a:off x="5295900" y="8008203"/>
            <a:ext cx="1562100" cy="1135797"/>
          </a:xfrm>
        </p:spPr>
        <p:txBody>
          <a:bodyPr/>
          <a:lstStyle/>
          <a:p>
            <a:fld id="{027FB875-5C85-AB42-9DC5-178568A424B8}" type="slidenum">
              <a:rPr lang="en-US" smtClean="0"/>
              <a:pPr/>
              <a:t>9</a:t>
            </a:fld>
            <a:endParaRPr lang="en-US" dirty="0"/>
          </a:p>
        </p:txBody>
      </p:sp>
      <p:graphicFrame>
        <p:nvGraphicFramePr>
          <p:cNvPr id="23"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2104424182"/>
              </p:ext>
            </p:extLst>
          </p:nvPr>
        </p:nvGraphicFramePr>
        <p:xfrm>
          <a:off x="68125" y="1830879"/>
          <a:ext cx="1674950" cy="3352800"/>
        </p:xfrm>
        <a:graphic>
          <a:graphicData uri="http://schemas.openxmlformats.org/drawingml/2006/table">
            <a:tbl>
              <a:tblPr firstRow="1" bandRow="1">
                <a:tableStyleId>{5C22544A-7EE6-4342-B048-85BDC9FD1C3A}</a:tableStyleId>
              </a:tblPr>
              <a:tblGrid>
                <a:gridCol w="230492">
                  <a:extLst>
                    <a:ext uri="{9D8B030D-6E8A-4147-A177-3AD203B41FA5}">
                      <a16:colId xmlns:a16="http://schemas.microsoft.com/office/drawing/2014/main" xmlns="" val="20000"/>
                    </a:ext>
                  </a:extLst>
                </a:gridCol>
                <a:gridCol w="1444458">
                  <a:extLst>
                    <a:ext uri="{9D8B030D-6E8A-4147-A177-3AD203B41FA5}">
                      <a16:colId xmlns:a16="http://schemas.microsoft.com/office/drawing/2014/main" xmlns="" val="20001"/>
                    </a:ext>
                  </a:extLst>
                </a:gridCol>
              </a:tblGrid>
              <a:tr h="304800">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solidFill>
                      <a:schemeClr val="accent5">
                        <a:lumMod val="75000"/>
                      </a:schemeClr>
                    </a:solidFill>
                  </a:tcPr>
                </a:tc>
                <a:tc hMerge="1">
                  <a:txBody>
                    <a:bodyPr/>
                    <a:lstStyle/>
                    <a:p>
                      <a:endParaRPr lang="fr-FR"/>
                    </a:p>
                  </a:txBody>
                  <a:tcPr/>
                </a:tc>
                <a:extLst>
                  <a:ext uri="{0D108BD9-81ED-4DB2-BD59-A6C34878D82A}">
                    <a16:rowId xmlns:a16="http://schemas.microsoft.com/office/drawing/2014/main" xmlns="" val="10000"/>
                  </a:ext>
                </a:extLst>
              </a:tr>
              <a:tr h="274320">
                <a:tc gridSpan="2">
                  <a:txBody>
                    <a:bodyPr/>
                    <a:lstStyle/>
                    <a:p>
                      <a:pPr algn="ctr"/>
                      <a:r>
                        <a:rPr lang="fr-FR" sz="1200" b="1" dirty="0">
                          <a:latin typeface="Calibri" panose="020F0502020204030204" pitchFamily="34" charset="0"/>
                          <a:cs typeface="Calibri" panose="020F0502020204030204" pitchFamily="34" charset="0"/>
                        </a:rPr>
                        <a:t>Par élève</a:t>
                      </a:r>
                    </a:p>
                  </a:txBody>
                  <a:tcPr>
                    <a:solidFill>
                      <a:schemeClr val="accent5">
                        <a:lumMod val="40000"/>
                        <a:lumOff val="60000"/>
                      </a:schemeClr>
                    </a:solidFill>
                  </a:tcPr>
                </a:tc>
                <a:tc hMerge="1">
                  <a:txBody>
                    <a:bodyPr/>
                    <a:lstStyle/>
                    <a:p>
                      <a:endParaRPr lang="fr-FR"/>
                    </a:p>
                  </a:txBody>
                  <a:tcPr/>
                </a:tc>
                <a:extLst>
                  <a:ext uri="{0D108BD9-81ED-4DB2-BD59-A6C34878D82A}">
                    <a16:rowId xmlns:a16="http://schemas.microsoft.com/office/drawing/2014/main" xmlns="" val="10001"/>
                  </a:ext>
                </a:extLst>
              </a:tr>
              <a:tr h="274320">
                <a:tc gridSpan="2">
                  <a:txBody>
                    <a:bodyPr/>
                    <a:lstStyle/>
                    <a:p>
                      <a:pPr algn="l">
                        <a:spcBef>
                          <a:spcPts val="600"/>
                        </a:spcBef>
                      </a:pPr>
                      <a:r>
                        <a:rPr lang="fr-FR" sz="1200" b="1" dirty="0">
                          <a:solidFill>
                            <a:schemeClr val="accent5">
                              <a:lumMod val="50000"/>
                            </a:schemeClr>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xmlns="" val="tx"/>
                              </a:ext>
                            </a:extLst>
                          </a:hlinkClick>
                        </a:rPr>
                        <a:t>Fiche d’activité </a:t>
                      </a:r>
                      <a:r>
                        <a:rPr lang="fr-FR" sz="1200" b="1" dirty="0" smtClean="0">
                          <a:solidFill>
                            <a:schemeClr val="accent5">
                              <a:lumMod val="50000"/>
                            </a:schemeClr>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xmlns="" val="tx"/>
                              </a:ext>
                            </a:extLst>
                          </a:hlinkClick>
                        </a:rPr>
                        <a:t>B</a:t>
                      </a:r>
                      <a:endParaRPr lang="fr-FR" sz="1200" b="1" dirty="0">
                        <a:solidFill>
                          <a:schemeClr val="accent5">
                            <a:lumMod val="50000"/>
                          </a:schemeClr>
                        </a:solidFill>
                        <a:latin typeface="Calibri" panose="020F0502020204030204" pitchFamily="34" charset="0"/>
                        <a:cs typeface="Calibri" panose="020F0502020204030204" pitchFamily="34" charset="0"/>
                      </a:endParaRPr>
                    </a:p>
                  </a:txBody>
                  <a:tcPr>
                    <a:solidFill>
                      <a:schemeClr val="accent5">
                        <a:lumMod val="20000"/>
                        <a:lumOff val="80000"/>
                      </a:schemeClr>
                    </a:solidFill>
                  </a:tcPr>
                </a:tc>
                <a:tc hMerge="1">
                  <a:txBody>
                    <a:bodyPr/>
                    <a:lstStyle/>
                    <a:p>
                      <a:endParaRPr lang="fr-CA"/>
                    </a:p>
                  </a:txBody>
                  <a:tcPr/>
                </a:tc>
                <a:extLst>
                  <a:ext uri="{0D108BD9-81ED-4DB2-BD59-A6C34878D82A}">
                    <a16:rowId xmlns:a16="http://schemas.microsoft.com/office/drawing/2014/main" xmlns="" val="10002"/>
                  </a:ext>
                </a:extLst>
              </a:tr>
              <a:tr h="274320">
                <a:tc gridSpan="2">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fr-FR" sz="1200" b="1" dirty="0">
                          <a:latin typeface="Calibri" panose="020F0502020204030204" pitchFamily="34" charset="0"/>
                          <a:cs typeface="Calibri" panose="020F0502020204030204" pitchFamily="34" charset="0"/>
                        </a:rPr>
                        <a:t>Par équipe de 2</a:t>
                      </a:r>
                    </a:p>
                  </a:txBody>
                  <a:tcPr>
                    <a:solidFill>
                      <a:schemeClr val="accent5">
                        <a:lumMod val="40000"/>
                        <a:lumOff val="60000"/>
                      </a:schemeClr>
                    </a:solidFill>
                  </a:tcPr>
                </a:tc>
                <a:tc hMerge="1">
                  <a:txBody>
                    <a:bodyPr/>
                    <a:lstStyle/>
                    <a:p>
                      <a:endParaRPr lang="fr-CA"/>
                    </a:p>
                  </a:txBody>
                  <a:tcPr/>
                </a:tc>
                <a:extLst>
                  <a:ext uri="{0D108BD9-81ED-4DB2-BD59-A6C34878D82A}">
                    <a16:rowId xmlns:a16="http://schemas.microsoft.com/office/drawing/2014/main" xmlns="" val="10003"/>
                  </a:ext>
                </a:extLst>
              </a:tr>
              <a:tr h="274320">
                <a:tc>
                  <a:txBody>
                    <a:bodyPr/>
                    <a:lstStyle/>
                    <a:p>
                      <a:pPr algn="ctr">
                        <a:spcBef>
                          <a:spcPts val="600"/>
                        </a:spcBef>
                      </a:pPr>
                      <a:r>
                        <a:rPr lang="fr-FR" sz="1200" dirty="0">
                          <a:latin typeface="Calibri" panose="020F0502020204030204" pitchFamily="34" charset="0"/>
                          <a:cs typeface="Calibri" panose="020F0502020204030204" pitchFamily="34" charset="0"/>
                        </a:rPr>
                        <a:t>1</a:t>
                      </a:r>
                    </a:p>
                    <a:p>
                      <a:pPr algn="ctr">
                        <a:spcBef>
                          <a:spcPts val="600"/>
                        </a:spcBef>
                      </a:pPr>
                      <a:endParaRPr lang="fr-FR" sz="1200" dirty="0">
                        <a:latin typeface="Calibri" panose="020F0502020204030204" pitchFamily="34" charset="0"/>
                        <a:cs typeface="Calibri" panose="020F0502020204030204" pitchFamily="34" charset="0"/>
                      </a:endParaRPr>
                    </a:p>
                    <a:p>
                      <a:pPr algn="ctr">
                        <a:spcBef>
                          <a:spcPts val="600"/>
                        </a:spcBef>
                      </a:pPr>
                      <a:r>
                        <a:rPr lang="fr-FR" sz="1200" dirty="0">
                          <a:latin typeface="Calibri" panose="020F0502020204030204" pitchFamily="34" charset="0"/>
                          <a:cs typeface="Calibri" panose="020F0502020204030204" pitchFamily="34" charset="0"/>
                        </a:rPr>
                        <a:t>1</a:t>
                      </a:r>
                    </a:p>
                    <a:p>
                      <a:pPr algn="ctr">
                        <a:spcBef>
                          <a:spcPts val="600"/>
                        </a:spcBef>
                      </a:pPr>
                      <a:endParaRPr lang="fr-FR"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Verre plein d’eau</a:t>
                      </a:r>
                    </a:p>
                    <a:p>
                      <a:pPr marL="0" marR="0" indent="0" algn="l" defTabSz="914400" rtl="0" eaLnBrk="1" fontAlgn="auto" latinLnBrk="0" hangingPunct="1">
                        <a:lnSpc>
                          <a:spcPct val="100000"/>
                        </a:lnSpc>
                        <a:spcBef>
                          <a:spcPts val="600"/>
                        </a:spcBef>
                        <a:spcAft>
                          <a:spcPts val="0"/>
                        </a:spcAft>
                        <a:buClrTx/>
                        <a:buSzTx/>
                        <a:buFontTx/>
                        <a:buNone/>
                        <a:tabLst/>
                        <a:defRPr/>
                      </a:pPr>
                      <a:r>
                        <a:rPr lang="fr-CA" sz="1200" dirty="0">
                          <a:latin typeface="Calibri" panose="020F0502020204030204" pitchFamily="34" charset="0"/>
                          <a:cs typeface="Calibri" panose="020F0502020204030204" pitchFamily="34" charset="0"/>
                        </a:rPr>
                        <a:t>Rondelles d’acier</a:t>
                      </a:r>
                      <a:endParaRPr lang="fr-FR"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Plat de plastique</a:t>
                      </a: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Papier essuie-tout</a:t>
                      </a:r>
                      <a:r>
                        <a:rPr lang="fr-FR" sz="1200" baseline="0" dirty="0">
                          <a:latin typeface="Calibri" panose="020F0502020204030204" pitchFamily="34" charset="0"/>
                          <a:cs typeface="Calibri" panose="020F0502020204030204" pitchFamily="34" charset="0"/>
                        </a:rPr>
                        <a:t> (pour essuyer les dégâts)</a:t>
                      </a:r>
                      <a:endParaRPr lang="fr-FR"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0004"/>
                  </a:ext>
                </a:extLst>
              </a:tr>
              <a:tr h="274320">
                <a:tc gridSpan="2">
                  <a:txBody>
                    <a:bodyPr/>
                    <a:lstStyle/>
                    <a:p>
                      <a:pPr algn="ctr">
                        <a:spcBef>
                          <a:spcPts val="600"/>
                        </a:spcBef>
                      </a:pPr>
                      <a:r>
                        <a:rPr lang="fr-FR" sz="1200" b="1" dirty="0">
                          <a:latin typeface="Calibri" panose="020F0502020204030204" pitchFamily="34" charset="0"/>
                          <a:cs typeface="Calibri" panose="020F0502020204030204" pitchFamily="34" charset="0"/>
                        </a:rPr>
                        <a:t>Pour l’</a:t>
                      </a:r>
                      <a:r>
                        <a:rPr lang="fr-FR" sz="1200" b="1" dirty="0" err="1">
                          <a:latin typeface="Calibri" panose="020F0502020204030204" pitchFamily="34" charset="0"/>
                          <a:cs typeface="Calibri" panose="020F0502020204030204" pitchFamily="34" charset="0"/>
                        </a:rPr>
                        <a:t>enseignant.e</a:t>
                      </a:r>
                      <a:endParaRPr lang="fr-FR" sz="1200" b="1" dirty="0">
                        <a:latin typeface="Calibri" panose="020F0502020204030204" pitchFamily="34" charset="0"/>
                        <a:cs typeface="Calibri" panose="020F0502020204030204" pitchFamily="34" charset="0"/>
                      </a:endParaRPr>
                    </a:p>
                  </a:txBody>
                  <a:tcPr>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endParaRPr>
                    </a:p>
                  </a:txBody>
                  <a:tcPr/>
                </a:tc>
                <a:extLst>
                  <a:ext uri="{0D108BD9-81ED-4DB2-BD59-A6C34878D82A}">
                    <a16:rowId xmlns:a16="http://schemas.microsoft.com/office/drawing/2014/main" xmlns="" val="10005"/>
                  </a:ext>
                </a:extLst>
              </a:tr>
              <a:tr h="274320">
                <a:tc>
                  <a:txBody>
                    <a:bodyPr/>
                    <a:lstStyle/>
                    <a:p>
                      <a:pPr algn="ctr">
                        <a:spcBef>
                          <a:spcPts val="600"/>
                        </a:spcBef>
                      </a:pPr>
                      <a:r>
                        <a:rPr lang="fr-FR" sz="1200" dirty="0">
                          <a:latin typeface="Calibri" panose="020F0502020204030204" pitchFamily="34" charset="0"/>
                          <a:cs typeface="Calibri" panose="020F0502020204030204" pitchFamily="34" charset="0"/>
                        </a:rPr>
                        <a:t>1</a:t>
                      </a:r>
                    </a:p>
                    <a:p>
                      <a:pPr algn="ctr">
                        <a:spcBef>
                          <a:spcPts val="600"/>
                        </a:spcBef>
                      </a:pPr>
                      <a:r>
                        <a:rPr lang="fr-FR" sz="1200" dirty="0">
                          <a:latin typeface="Calibri" panose="020F0502020204030204" pitchFamily="34" charset="0"/>
                          <a:cs typeface="Calibri" panose="020F0502020204030204" pitchFamily="34" charset="0"/>
                        </a:rPr>
                        <a:t>1</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Pichet  (pot</a:t>
                      </a:r>
                      <a:r>
                        <a:rPr lang="fr-FR" sz="1200" baseline="0" dirty="0">
                          <a:latin typeface="Calibri" panose="020F0502020204030204" pitchFamily="34" charset="0"/>
                          <a:cs typeface="Calibri" panose="020F0502020204030204" pitchFamily="34" charset="0"/>
                        </a:rPr>
                        <a:t> solo)</a:t>
                      </a:r>
                      <a:endParaRPr lang="fr-FR"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a:latin typeface="Calibri" panose="020F0502020204030204" pitchFamily="34" charset="0"/>
                          <a:cs typeface="Calibri" panose="020F0502020204030204" pitchFamily="34" charset="0"/>
                        </a:rPr>
                        <a:t>Marqueur</a:t>
                      </a:r>
                      <a:r>
                        <a:rPr lang="fr-FR" sz="1200" baseline="0" dirty="0">
                          <a:latin typeface="Calibri" panose="020F0502020204030204" pitchFamily="34" charset="0"/>
                          <a:cs typeface="Calibri" panose="020F0502020204030204" pitchFamily="34" charset="0"/>
                        </a:rPr>
                        <a:t> effaçable</a:t>
                      </a:r>
                      <a:endParaRPr lang="fr-FR"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sp>
        <p:nvSpPr>
          <p:cNvPr id="15" name="Title 3"/>
          <p:cNvSpPr txBox="1">
            <a:spLocks/>
          </p:cNvSpPr>
          <p:nvPr>
            <p:custDataLst>
              <p:tags r:id="rId6"/>
            </p:custDataLst>
          </p:nvPr>
        </p:nvSpPr>
        <p:spPr>
          <a:xfrm>
            <a:off x="8592" y="60734"/>
            <a:ext cx="4906308"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3. </a:t>
            </a:r>
            <a:r>
              <a:rPr lang="en-US" sz="2400" dirty="0">
                <a:latin typeface="Calibri" panose="020F0502020204030204" pitchFamily="34" charset="0"/>
                <a:cs typeface="Calibri" panose="020F0502020204030204" pitchFamily="34" charset="0"/>
              </a:rPr>
              <a:t>La pièce </a:t>
            </a:r>
            <a:r>
              <a:rPr lang="fr-CA" sz="2400" dirty="0">
                <a:latin typeface="Calibri" panose="020F0502020204030204" pitchFamily="34" charset="0"/>
                <a:cs typeface="Calibri" panose="020F0502020204030204" pitchFamily="34" charset="0"/>
              </a:rPr>
              <a:t>de trop</a:t>
            </a:r>
          </a:p>
        </p:txBody>
      </p:sp>
      <p:sp>
        <p:nvSpPr>
          <p:cNvPr id="11" name="Rectangle 10"/>
          <p:cNvSpPr/>
          <p:nvPr>
            <p:custDataLst>
              <p:tags r:id="rId7"/>
            </p:custDataLst>
          </p:nvPr>
        </p:nvSpPr>
        <p:spPr>
          <a:xfrm>
            <a:off x="68126" y="7085797"/>
            <a:ext cx="1674950" cy="1923604"/>
          </a:xfrm>
          <a:prstGeom prst="rect">
            <a:avLst/>
          </a:prstGeom>
          <a:solidFill>
            <a:schemeClr val="accent5">
              <a:lumMod val="40000"/>
              <a:lumOff val="60000"/>
            </a:schemeClr>
          </a:solidFill>
        </p:spPr>
        <p:txBody>
          <a:bodyPr wrap="square">
            <a:spAutoFit/>
          </a:bodyPr>
          <a:lstStyle/>
          <a:p>
            <a:pPr algn="ctr">
              <a:spcBef>
                <a:spcPts val="600"/>
              </a:spcBef>
            </a:pPr>
            <a:r>
              <a:rPr lang="en-US" sz="1400" b="1" dirty="0">
                <a:latin typeface="Calibri" panose="020F0502020204030204" pitchFamily="34" charset="0"/>
                <a:cs typeface="Calibri" panose="020F0502020204030204" pitchFamily="34" charset="0"/>
              </a:rPr>
              <a:t>Explication du </a:t>
            </a:r>
            <a:r>
              <a:rPr lang="en-US" sz="1400" b="1" dirty="0" err="1">
                <a:latin typeface="Calibri" panose="020F0502020204030204" pitchFamily="34" charset="0"/>
                <a:cs typeface="Calibri" panose="020F0502020204030204" pitchFamily="34" charset="0"/>
              </a:rPr>
              <a:t>changement</a:t>
            </a:r>
            <a:r>
              <a:rPr lang="en-US" sz="1400" b="1" dirty="0">
                <a:latin typeface="Calibri" panose="020F0502020204030204" pitchFamily="34" charset="0"/>
                <a:cs typeface="Calibri" panose="020F0502020204030204" pitchFamily="34" charset="0"/>
              </a:rPr>
              <a:t> de </a:t>
            </a:r>
            <a:r>
              <a:rPr lang="en-US" sz="1400" b="1" dirty="0" err="1">
                <a:latin typeface="Calibri" panose="020F0502020204030204" pitchFamily="34" charset="0"/>
                <a:cs typeface="Calibri" panose="020F0502020204030204" pitchFamily="34" charset="0"/>
              </a:rPr>
              <a:t>niveau</a:t>
            </a:r>
            <a:endParaRPr lang="en-US" sz="1400" b="1" dirty="0">
              <a:latin typeface="Calibri" panose="020F0502020204030204" pitchFamily="34" charset="0"/>
              <a:cs typeface="Calibri" panose="020F0502020204030204" pitchFamily="34" charset="0"/>
            </a:endParaRPr>
          </a:p>
          <a:p>
            <a:pPr lvl="0">
              <a:spcBef>
                <a:spcPts val="600"/>
              </a:spcBef>
            </a:pPr>
            <a:r>
              <a:rPr lang="fr-CA" sz="1200" dirty="0">
                <a:solidFill>
                  <a:prstClr val="black"/>
                </a:solidFill>
                <a:latin typeface="Calibri" panose="020F0502020204030204" pitchFamily="34" charset="0"/>
                <a:cs typeface="Calibri" panose="020F0502020204030204" pitchFamily="34" charset="0"/>
              </a:rPr>
              <a:t>Les rondelles occupent un volume. En étant submergées, elles « déplacent » l’eau. Il en résulte que le niveau de l’eau monte.</a:t>
            </a:r>
          </a:p>
        </p:txBody>
      </p:sp>
      <p:pic>
        <p:nvPicPr>
          <p:cNvPr id="14" name="Image 13">
            <a:extLst>
              <a:ext uri="{FF2B5EF4-FFF2-40B4-BE49-F238E27FC236}">
                <a16:creationId xmlns:a16="http://schemas.microsoft.com/office/drawing/2014/main" xmlns="" id="{B77AD5BA-AA0B-443C-BAD0-1FE2AD0CC47C}"/>
              </a:ext>
            </a:extLst>
          </p:cNvPr>
          <p:cNvPicPr>
            <a:picLocks noChangeAspect="1"/>
          </p:cNvPicPr>
          <p:nvPr/>
        </p:nvPicPr>
        <p:blipFill>
          <a:blip r:embed="rId10"/>
          <a:stretch>
            <a:fillRect/>
          </a:stretch>
        </p:blipFill>
        <p:spPr>
          <a:xfrm>
            <a:off x="4602480" y="-335281"/>
            <a:ext cx="2226321" cy="2226321"/>
          </a:xfrm>
          <a:prstGeom prst="rect">
            <a:avLst/>
          </a:prstGeom>
        </p:spPr>
      </p:pic>
    </p:spTree>
    <p:extLst>
      <p:ext uri="{BB962C8B-B14F-4D97-AF65-F5344CB8AC3E}">
        <p14:creationId xmlns:p14="http://schemas.microsoft.com/office/powerpoint/2010/main" xmlns="" val="3096667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kwell">
  <a:themeElements>
    <a:clrScheme name="Carnet de croquis">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2697</TotalTime>
  <Words>2094</Words>
  <Application>Microsoft Office PowerPoint</Application>
  <PresentationFormat>Format US (216 x 279 mm)</PresentationFormat>
  <Paragraphs>791</Paragraphs>
  <Slides>20</Slides>
  <Notes>5</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Inkwell</vt:lpstr>
      <vt:lpstr>1_Inkwell</vt:lpstr>
      <vt:lpstr>Diapositive 1</vt:lpstr>
      <vt:lpstr>Table des matières</vt:lpstr>
      <vt:lpstr>Présentation  de la situation d’apprentissage</vt:lpstr>
      <vt:lpstr>Séquence d’enseignement</vt:lpstr>
      <vt:lpstr>Description des activités </vt:lpstr>
      <vt:lpstr>Diapositive 6</vt:lpstr>
      <vt:lpstr>Diapositive 7</vt:lpstr>
      <vt:lpstr>Diapositive 8</vt:lpstr>
      <vt:lpstr>Diapositive 9</vt:lpstr>
      <vt:lpstr>Diapositive 10</vt:lpstr>
      <vt:lpstr>Diapositive 11</vt:lpstr>
      <vt:lpstr>Fiches théoriques</vt:lpstr>
      <vt:lpstr>Diapositive 13</vt:lpstr>
      <vt:lpstr>Évaluation</vt:lpstr>
      <vt:lpstr>Manifestations observables</vt:lpstr>
      <vt:lpstr>Grille d’évaluation 1</vt:lpstr>
      <vt:lpstr>Grille globale</vt:lpstr>
      <vt:lpstr>Fiches d’activité</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274</cp:revision>
  <dcterms:created xsi:type="dcterms:W3CDTF">2014-07-29T20:22:02Z</dcterms:created>
  <dcterms:modified xsi:type="dcterms:W3CDTF">2022-09-13T15:49:17Z</dcterms:modified>
</cp:coreProperties>
</file>