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18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1" r:id="rId1"/>
  </p:sldMasterIdLst>
  <p:notesMasterIdLst>
    <p:notesMasterId r:id="rId38"/>
  </p:notesMasterIdLst>
  <p:handoutMasterIdLst>
    <p:handoutMasterId r:id="rId39"/>
  </p:handoutMasterIdLst>
  <p:sldIdLst>
    <p:sldId id="318" r:id="rId2"/>
    <p:sldId id="257" r:id="rId3"/>
    <p:sldId id="299" r:id="rId4"/>
    <p:sldId id="300" r:id="rId5"/>
    <p:sldId id="316" r:id="rId6"/>
    <p:sldId id="301" r:id="rId7"/>
    <p:sldId id="303" r:id="rId8"/>
    <p:sldId id="305" r:id="rId9"/>
    <p:sldId id="311" r:id="rId10"/>
    <p:sldId id="304" r:id="rId11"/>
    <p:sldId id="276" r:id="rId12"/>
    <p:sldId id="307" r:id="rId13"/>
    <p:sldId id="315" r:id="rId14"/>
    <p:sldId id="308" r:id="rId15"/>
    <p:sldId id="309" r:id="rId16"/>
    <p:sldId id="264" r:id="rId17"/>
    <p:sldId id="310" r:id="rId18"/>
    <p:sldId id="281" r:id="rId19"/>
    <p:sldId id="269" r:id="rId20"/>
    <p:sldId id="282" r:id="rId21"/>
    <p:sldId id="279" r:id="rId22"/>
    <p:sldId id="283" r:id="rId23"/>
    <p:sldId id="280" r:id="rId24"/>
    <p:sldId id="270" r:id="rId25"/>
    <p:sldId id="272" r:id="rId26"/>
    <p:sldId id="298" r:id="rId27"/>
    <p:sldId id="295" r:id="rId28"/>
    <p:sldId id="294" r:id="rId29"/>
    <p:sldId id="302" r:id="rId30"/>
    <p:sldId id="296" r:id="rId31"/>
    <p:sldId id="312" r:id="rId32"/>
    <p:sldId id="317" r:id="rId33"/>
    <p:sldId id="319" r:id="rId34"/>
    <p:sldId id="320" r:id="rId35"/>
    <p:sldId id="321" r:id="rId36"/>
    <p:sldId id="322" r:id="rId37"/>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214-7_03" initials="U" lastIdx="3" clrIdx="0"/>
  <p:cmAuthor id="2" name="Julien Lanouette-Babin" initials="" lastIdx="0" clrIdx="1"/>
  <p:cmAuthor id="3" name="Stéphanie Jolicoeur" initials="SJ" lastIdx="6" clrIdx="2">
    <p:extLst>
      <p:ext uri="{19B8F6BF-5375-455C-9EA6-DF929625EA0E}">
        <p15:presenceInfo xmlns:p15="http://schemas.microsoft.com/office/powerpoint/2012/main" xmlns="" userId="699174a85e4cff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5FA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71" autoAdjust="0"/>
    <p:restoredTop sz="95057" autoAdjust="0"/>
  </p:normalViewPr>
  <p:slideViewPr>
    <p:cSldViewPr snapToGrid="0" snapToObjects="1">
      <p:cViewPr>
        <p:scale>
          <a:sx n="100" d="100"/>
          <a:sy n="100" d="100"/>
        </p:scale>
        <p:origin x="-1622" y="2011"/>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3144"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22/09/2022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22/09/2022</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xmlns="" val="417245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 xmlns:p14="http://schemas.microsoft.com/office/powerpoint/2010/main" val="397648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 xmlns:p14="http://schemas.microsoft.com/office/powerpoint/2010/main" val="171732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 xmlns:p14="http://schemas.microsoft.com/office/powerpoint/2010/main" val="52204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 xmlns:p14="http://schemas.microsoft.com/office/powerpoint/2010/main" val="206917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 xmlns:p14="http://schemas.microsoft.com/office/powerpoint/2010/main" val="327234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 xmlns:p14="http://schemas.microsoft.com/office/powerpoint/2010/main" val="206917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 xmlns:p14="http://schemas.microsoft.com/office/powerpoint/2010/main" val="86237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2"/>
            <a:ext cx="5829300" cy="1960033"/>
          </a:xfrm>
        </p:spPr>
        <p:txBody>
          <a:bodyPr/>
          <a:lstStyle/>
          <a:p>
            <a:r>
              <a:rPr lang="fr-FR"/>
              <a:t>Cliquez pour modifier le style du titre</a:t>
            </a:r>
            <a:endParaRPr lang="fr-CA"/>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257178" y="488951"/>
            <a:ext cx="3357563" cy="1040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546CF23-E5EC-ED46-A59E-7EB04A0B66AF}" type="datetime1">
              <a:rPr lang="fr-CA" smtClean="0"/>
              <a:pPr/>
              <a:t>2022-09-22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546CF23-E5EC-ED46-A59E-7EB04A0B66AF}" type="datetime1">
              <a:rPr lang="fr-CA" smtClean="0"/>
              <a:pPr/>
              <a:t>2022-09-22</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A546CF23-E5EC-ED46-A59E-7EB04A0B66AF}" type="datetime1">
              <a:rPr lang="fr-CA" smtClean="0"/>
              <a:pPr/>
              <a:t>2022-09-22</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46CF23-E5EC-ED46-A59E-7EB04A0B66AF}" type="datetime1">
              <a:rPr lang="fr-CA" smtClean="0"/>
              <a:pPr/>
              <a:t>2022-09-22</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3" y="364067"/>
            <a:ext cx="2256235" cy="154940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546CF23-E5EC-ED46-A59E-7EB04A0B66AF}" type="datetime1">
              <a:rPr lang="fr-CA" smtClean="0"/>
              <a:pPr/>
              <a:t>2022-09-22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546CF23-E5EC-ED46-A59E-7EB04A0B66AF}" type="datetime1">
              <a:rPr lang="fr-CA" smtClean="0"/>
              <a:pPr/>
              <a:t>2022-09-22</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546CF23-E5EC-ED46-A59E-7EB04A0B66AF}" type="datetime1">
              <a:rPr lang="fr-CA" smtClean="0"/>
              <a:pPr/>
              <a:t>2022-09-22</a:t>
            </a:fld>
            <a:endParaRPr lang="en-US"/>
          </a:p>
        </p:txBody>
      </p:sp>
      <p:sp>
        <p:nvSpPr>
          <p:cNvPr id="5" name="Espace réservé du pied de page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hyperlink" Target="about:blank" TargetMode="External"/><Relationship Id="rId2" Type="http://schemas.openxmlformats.org/officeDocument/2006/relationships/tags" Target="../tags/tag2.xml"/><Relationship Id="rId16" Type="http://schemas.openxmlformats.org/officeDocument/2006/relationships/image" Target="../media/image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3.jpeg"/><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52.xml"/><Relationship Id="rId7"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10" Type="http://schemas.openxmlformats.org/officeDocument/2006/relationships/image" Target="../media/image5.png"/><Relationship Id="rId4" Type="http://schemas.openxmlformats.org/officeDocument/2006/relationships/tags" Target="../tags/tag53.xml"/><Relationship Id="rId9" Type="http://schemas.openxmlformats.org/officeDocument/2006/relationships/slide" Target="slide33.xml"/></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jpeg"/><Relationship Id="rId5" Type="http://schemas.openxmlformats.org/officeDocument/2006/relationships/slideLayout" Target="../slideLayouts/slideLayout4.xml"/><Relationship Id="rId4" Type="http://schemas.openxmlformats.org/officeDocument/2006/relationships/tags" Target="../tags/tag59.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5.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65.xml"/><Relationship Id="rId7"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png"/><Relationship Id="rId4" Type="http://schemas.openxmlformats.org/officeDocument/2006/relationships/tags" Target="../tags/tag66.xml"/><Relationship Id="rId9" Type="http://schemas.openxmlformats.org/officeDocument/2006/relationships/slide" Target="slide34.xml"/></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5.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 Target="slide23.xml"/><Relationship Id="rId5" Type="http://schemas.openxmlformats.org/officeDocument/2006/relationships/slideLayout" Target="../slideLayouts/slideLayout4.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tags" Target="../tags/tag75.xml"/><Relationship Id="rId7" Type="http://schemas.openxmlformats.org/officeDocument/2006/relationships/slideLayout" Target="../slideLayouts/slideLayout4.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5.png"/><Relationship Id="rId4" Type="http://schemas.openxmlformats.org/officeDocument/2006/relationships/tags" Target="../tags/tag76.xml"/><Relationship Id="rId9" Type="http://schemas.openxmlformats.org/officeDocument/2006/relationships/slide" Target="slide36.xml"/></Relationships>
</file>

<file path=ppt/slides/_rels/slide1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ulc2paBMIkc" TargetMode="External"/><Relationship Id="rId3" Type="http://schemas.openxmlformats.org/officeDocument/2006/relationships/tags" Target="../tags/tag12.xml"/><Relationship Id="rId7" Type="http://schemas.openxmlformats.org/officeDocument/2006/relationships/notesSlide" Target="../notesSlides/notesSlid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1.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8.png"/><Relationship Id="rId5" Type="http://schemas.openxmlformats.org/officeDocument/2006/relationships/slideLayout" Target="../slideLayouts/slideLayout4.xml"/><Relationship Id="rId4" Type="http://schemas.openxmlformats.org/officeDocument/2006/relationships/tags" Target="../tags/tag101.xml"/></Relationships>
</file>

<file path=ppt/slides/_rels/slide2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tags" Target="../tags/tag104.xml"/><Relationship Id="rId7" Type="http://schemas.openxmlformats.org/officeDocument/2006/relationships/slideLayout" Target="../slideLayouts/slideLayout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Layout" Target="../slideLayouts/slideLayout4.xml"/><Relationship Id="rId4" Type="http://schemas.openxmlformats.org/officeDocument/2006/relationships/tags" Target="../tags/tag120.xml"/></Relationships>
</file>

<file path=ppt/slides/_rels/slide2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Layout" Target="../slideLayouts/slideLayout4.xml"/><Relationship Id="rId5" Type="http://schemas.openxmlformats.org/officeDocument/2006/relationships/tags" Target="../tags/tag125.xml"/><Relationship Id="rId4" Type="http://schemas.openxmlformats.org/officeDocument/2006/relationships/tags" Target="../tags/tag124.xml"/></Relationships>
</file>

<file path=ppt/slides/_rels/slide29.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7.xml"/><Relationship Id="rId7"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1.jpeg"/><Relationship Id="rId5" Type="http://schemas.openxmlformats.org/officeDocument/2006/relationships/slideLayout" Target="../slideLayouts/slideLayout4.xml"/><Relationship Id="rId4" Type="http://schemas.openxmlformats.org/officeDocument/2006/relationships/tags" Target="../tags/tag132.xml"/></Relationships>
</file>

<file path=ppt/slides/_rels/slide31.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image" Target="../media/image14.jpeg"/><Relationship Id="rId3" Type="http://schemas.openxmlformats.org/officeDocument/2006/relationships/tags" Target="../tags/tag141.xml"/><Relationship Id="rId21" Type="http://schemas.openxmlformats.org/officeDocument/2006/relationships/image" Target="../media/image17.jpeg"/><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hyperlink" Target="about:blank" TargetMode="External"/><Relationship Id="rId2" Type="http://schemas.openxmlformats.org/officeDocument/2006/relationships/tags" Target="../tags/tag140.xml"/><Relationship Id="rId16" Type="http://schemas.openxmlformats.org/officeDocument/2006/relationships/image" Target="../media/image13.jpeg"/><Relationship Id="rId20" Type="http://schemas.openxmlformats.org/officeDocument/2006/relationships/image" Target="../media/image16.pn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slideLayout" Target="../slideLayouts/slideLayout4.xml"/><Relationship Id="rId10" Type="http://schemas.openxmlformats.org/officeDocument/2006/relationships/tags" Target="../tags/tag148.xml"/><Relationship Id="rId19" Type="http://schemas.openxmlformats.org/officeDocument/2006/relationships/image" Target="../media/image15.jpeg"/><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image" Target="../media/image18.jpeg"/></Relationships>
</file>

<file path=ppt/slides/_rels/slide34.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slideLayout" Target="../slideLayouts/slideLayout4.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20.jpeg"/><Relationship Id="rId10" Type="http://schemas.openxmlformats.org/officeDocument/2006/relationships/tags" Target="../tags/tag16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image" Target="../media/image19.jpeg"/></Relationships>
</file>

<file path=ppt/slides/_rels/slide35.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13.jpeg"/><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slideLayout" Target="../slideLayouts/slideLayout4.xml"/><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image" Target="../media/image22.jpeg"/><Relationship Id="rId10" Type="http://schemas.openxmlformats.org/officeDocument/2006/relationships/tags" Target="../tags/tag174.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21.jpeg"/></Relationships>
</file>

<file path=ppt/slides/_rels/slide36.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18" Type="http://schemas.openxmlformats.org/officeDocument/2006/relationships/image" Target="../media/image24.jpe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21.jpeg"/><Relationship Id="rId2" Type="http://schemas.openxmlformats.org/officeDocument/2006/relationships/tags" Target="../tags/tag177.xml"/><Relationship Id="rId16" Type="http://schemas.openxmlformats.org/officeDocument/2006/relationships/hyperlink" Target="about:blank" TargetMode="Externa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image" Target="../media/image23.jpeg"/><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slide" Target="slide18.xml"/><Relationship Id="rId5" Type="http://schemas.openxmlformats.org/officeDocument/2006/relationships/tags" Target="../tags/tag33.xml"/><Relationship Id="rId10" Type="http://schemas.openxmlformats.org/officeDocument/2006/relationships/slide" Target="slide30.xml"/><Relationship Id="rId4" Type="http://schemas.openxmlformats.org/officeDocument/2006/relationships/tags" Target="../tags/tag32.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5.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5.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hyperlink" Target="https://www.youtube.com/watch?v=a0Vh7z_kqUc" TargetMode="External"/><Relationship Id="rId5" Type="http://schemas.openxmlformats.org/officeDocument/2006/relationships/tags" Target="../tags/tag44.xml"/><Relationship Id="rId10" Type="http://schemas.openxmlformats.org/officeDocument/2006/relationships/slide" Target="slide19.xml"/><Relationship Id="rId4" Type="http://schemas.openxmlformats.org/officeDocument/2006/relationships/tags" Target="../tags/tag43.xml"/><Relationship Id="rId9"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custDataLst>
              <p:tags r:id="rId1"/>
            </p:custDataLst>
          </p:nvPr>
        </p:nvSpPr>
        <p:spPr>
          <a:xfrm>
            <a:off x="117076" y="8572420"/>
            <a:ext cx="6060797" cy="400110"/>
          </a:xfrm>
          <a:prstGeom prst="rect">
            <a:avLst/>
          </a:prstGeom>
        </p:spPr>
        <p:txBody>
          <a:bodyPr wrap="square">
            <a:spAutoFit/>
          </a:bodyPr>
          <a:lstStyle/>
          <a:p>
            <a:r>
              <a:rPr lang="fr-CA" sz="1000" dirty="0">
                <a:latin typeface="Calibri" panose="020F0502020204030204" pitchFamily="34" charset="0"/>
                <a:cs typeface="Calibri" panose="020F0502020204030204" pitchFamily="34" charset="0"/>
              </a:rPr>
              <a:t>Pour toute modification de ces documents, veuillez contacter Simon Langlois (simon.langlois@collegemv.qc.ca), responsable du programme Pour un Montréal scientifique</a:t>
            </a:r>
          </a:p>
        </p:txBody>
      </p:sp>
      <p:pic>
        <p:nvPicPr>
          <p:cNvPr id="11" name="Picture 2">
            <a:hlinkClick r:id="rId12"/>
          </p:cNvPr>
          <p:cNvPicPr>
            <a:picLocks noChangeAspect="1" noChangeArrowheads="1"/>
          </p:cNvPicPr>
          <p:nvPr>
            <p:custDataLst>
              <p:tags r:id="rId2"/>
            </p:custDataLst>
          </p:nvPr>
        </p:nvPicPr>
        <p:blipFill>
          <a:blip r:embed="rId13"/>
          <a:srcRect/>
          <a:stretch>
            <a:fillRect/>
          </a:stretch>
        </p:blipFill>
        <p:spPr bwMode="auto">
          <a:xfrm>
            <a:off x="5980063" y="8620045"/>
            <a:ext cx="838200" cy="296862"/>
          </a:xfrm>
          <a:prstGeom prst="rect">
            <a:avLst/>
          </a:prstGeom>
          <a:noFill/>
          <a:ln w="9525">
            <a:noFill/>
            <a:miter lim="800000"/>
            <a:headEnd/>
            <a:tailEnd/>
          </a:ln>
          <a:effectLst/>
        </p:spPr>
      </p:pic>
      <p:sp>
        <p:nvSpPr>
          <p:cNvPr id="12" name="Rectangle 11"/>
          <p:cNvSpPr/>
          <p:nvPr>
            <p:custDataLst>
              <p:tags r:id="rId3"/>
            </p:custDataLst>
          </p:nvPr>
        </p:nvSpPr>
        <p:spPr>
          <a:xfrm>
            <a:off x="3281339" y="8717683"/>
            <a:ext cx="3118477" cy="246221"/>
          </a:xfrm>
          <a:prstGeom prst="rect">
            <a:avLst/>
          </a:prstGeom>
        </p:spPr>
        <p:txBody>
          <a:bodyPr wrap="square">
            <a:spAutoFit/>
          </a:bodyPr>
          <a:lstStyle/>
          <a:p>
            <a:r>
              <a:rPr lang="fr-CA" sz="900" dirty="0">
                <a:hlinkClick r:id="rId12"/>
              </a:rPr>
              <a:t>https://creativecommons.org/licenses/by-nc-nd/4.0</a:t>
            </a:r>
            <a:r>
              <a:rPr lang="fr-CA" sz="1000" dirty="0">
                <a:hlinkClick r:id="rId12"/>
              </a:rPr>
              <a:t>/</a:t>
            </a:r>
            <a:endParaRPr lang="fr-CA" sz="1000" dirty="0"/>
          </a:p>
        </p:txBody>
      </p:sp>
      <p:sp>
        <p:nvSpPr>
          <p:cNvPr id="13" name="Rectangle 12"/>
          <p:cNvSpPr/>
          <p:nvPr>
            <p:custDataLst>
              <p:tags r:id="rId4"/>
            </p:custDataLst>
          </p:nvPr>
        </p:nvSpPr>
        <p:spPr>
          <a:xfrm>
            <a:off x="6120723" y="8331318"/>
            <a:ext cx="666328" cy="307777"/>
          </a:xfrm>
          <a:prstGeom prst="rect">
            <a:avLst/>
          </a:prstGeom>
        </p:spPr>
        <p:txBody>
          <a:bodyPr wrap="square">
            <a:spAutoFit/>
          </a:bodyPr>
          <a:lstStyle/>
          <a:p>
            <a:r>
              <a:rPr lang="fr-CA" sz="1400" b="1" dirty="0"/>
              <a:t>2020</a:t>
            </a:r>
          </a:p>
        </p:txBody>
      </p:sp>
      <p:sp>
        <p:nvSpPr>
          <p:cNvPr id="15" name="Title 5">
            <a:extLst>
              <a:ext uri="{FF2B5EF4-FFF2-40B4-BE49-F238E27FC236}">
                <a16:creationId xmlns:a16="http://schemas.microsoft.com/office/drawing/2014/main" xmlns="" id="{6A5C2EAE-16FA-4CA3-8D8D-1DC1A48E55B7}"/>
              </a:ext>
            </a:extLst>
          </p:cNvPr>
          <p:cNvSpPr txBox="1">
            <a:spLocks/>
          </p:cNvSpPr>
          <p:nvPr>
            <p:custDataLst>
              <p:tags r:id="rId5"/>
            </p:custDataLst>
          </p:nvPr>
        </p:nvSpPr>
        <p:spPr>
          <a:xfrm>
            <a:off x="1440056" y="1352098"/>
            <a:ext cx="3935082" cy="8621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a:latin typeface="Calibri" panose="020F0502020204030204" pitchFamily="34" charset="0"/>
                <a:cs typeface="Calibri" panose="020F0502020204030204" pitchFamily="34" charset="0"/>
              </a:rPr>
              <a:t>Cycle de </a:t>
            </a:r>
            <a:r>
              <a:rPr lang="en-US" sz="4600" b="1" dirty="0" err="1">
                <a:latin typeface="Calibri" panose="020F0502020204030204" pitchFamily="34" charset="0"/>
                <a:cs typeface="Calibri" panose="020F0502020204030204" pitchFamily="34" charset="0"/>
              </a:rPr>
              <a:t>l’eau</a:t>
            </a:r>
            <a:endParaRPr lang="en-US" sz="4600" b="1" dirty="0">
              <a:latin typeface="Calibri" panose="020F0502020204030204" pitchFamily="34" charset="0"/>
              <a:cs typeface="Calibri" panose="020F0502020204030204" pitchFamily="34" charset="0"/>
            </a:endParaRPr>
          </a:p>
        </p:txBody>
      </p:sp>
      <p:sp>
        <p:nvSpPr>
          <p:cNvPr id="16" name="Subtitle 6">
            <a:extLst>
              <a:ext uri="{FF2B5EF4-FFF2-40B4-BE49-F238E27FC236}">
                <a16:creationId xmlns:a16="http://schemas.microsoft.com/office/drawing/2014/main" xmlns="" id="{80252C55-7A5D-4BDA-B046-21CB3DDD1876}"/>
              </a:ext>
            </a:extLst>
          </p:cNvPr>
          <p:cNvSpPr txBox="1">
            <a:spLocks/>
          </p:cNvSpPr>
          <p:nvPr>
            <p:custDataLst>
              <p:tags r:id="rId6"/>
            </p:custDataLst>
          </p:nvPr>
        </p:nvSpPr>
        <p:spPr>
          <a:xfrm>
            <a:off x="1218113" y="2174400"/>
            <a:ext cx="4959760" cy="65722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200" dirty="0">
                <a:solidFill>
                  <a:schemeClr val="tx1"/>
                </a:solidFill>
                <a:latin typeface="Calibri" panose="020F0502020204030204" pitchFamily="34" charset="0"/>
                <a:cs typeface="Calibri" panose="020F0502020204030204" pitchFamily="34" charset="0"/>
              </a:rPr>
              <a:t>La Terre et </a:t>
            </a:r>
            <a:r>
              <a:rPr lang="en-US" sz="2200" dirty="0" err="1">
                <a:solidFill>
                  <a:schemeClr val="tx1"/>
                </a:solidFill>
                <a:latin typeface="Calibri" panose="020F0502020204030204" pitchFamily="34" charset="0"/>
                <a:cs typeface="Calibri" panose="020F0502020204030204" pitchFamily="34" charset="0"/>
              </a:rPr>
              <a:t>l’espace</a:t>
            </a:r>
            <a:r>
              <a:rPr lang="en-US" sz="2200" dirty="0">
                <a:solidFill>
                  <a:schemeClr val="tx1"/>
                </a:solidFill>
                <a:latin typeface="Calibri" panose="020F0502020204030204" pitchFamily="34" charset="0"/>
                <a:cs typeface="Calibri" panose="020F0502020204030204" pitchFamily="34" charset="0"/>
              </a:rPr>
              <a:t>  - 3e </a:t>
            </a:r>
            <a:r>
              <a:rPr lang="en-US" sz="2200" dirty="0" err="1">
                <a:solidFill>
                  <a:schemeClr val="tx1"/>
                </a:solidFill>
                <a:latin typeface="Calibri" panose="020F0502020204030204" pitchFamily="34" charset="0"/>
                <a:cs typeface="Calibri" panose="020F0502020204030204" pitchFamily="34" charset="0"/>
              </a:rPr>
              <a:t>année</a:t>
            </a:r>
            <a:r>
              <a:rPr lang="en-US" sz="2200" dirty="0">
                <a:solidFill>
                  <a:schemeClr val="tx1"/>
                </a:solidFill>
                <a:latin typeface="Calibri" panose="020F0502020204030204" pitchFamily="34" charset="0"/>
                <a:cs typeface="Calibri" panose="020F0502020204030204" pitchFamily="34" charset="0"/>
              </a:rPr>
              <a:t> - 3h20</a:t>
            </a:r>
          </a:p>
        </p:txBody>
      </p:sp>
      <p:pic>
        <p:nvPicPr>
          <p:cNvPr id="9" name="Picture 1">
            <a:extLst>
              <a:ext uri="{FF2B5EF4-FFF2-40B4-BE49-F238E27FC236}">
                <a16:creationId xmlns:a16="http://schemas.microsoft.com/office/drawing/2014/main" xmlns="" id="{3187A57B-365B-454F-9284-31AD627B88BF}"/>
              </a:ext>
            </a:extLst>
          </p:cNvPr>
          <p:cNvPicPr/>
          <p:nvPr>
            <p:custDataLst>
              <p:tags r:id="rId7"/>
            </p:custDataLst>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34903" y="145751"/>
            <a:ext cx="2809875" cy="606425"/>
          </a:xfrm>
          <a:prstGeom prst="rect">
            <a:avLst/>
          </a:prstGeom>
          <a:noFill/>
          <a:ln w="9525">
            <a:noFill/>
            <a:miter lim="800000"/>
            <a:headEnd/>
            <a:tailEnd/>
          </a:ln>
          <a:effectLst/>
        </p:spPr>
      </p:pic>
      <p:pic>
        <p:nvPicPr>
          <p:cNvPr id="17" name="Image 16">
            <a:hlinkClick r:id="rId12"/>
          </p:cNvPr>
          <p:cNvPicPr>
            <a:picLocks noChangeAspect="1"/>
          </p:cNvPicPr>
          <p:nvPr>
            <p:custDataLst>
              <p:tags r:id="rId8"/>
            </p:custDataLst>
          </p:nvPr>
        </p:nvPicPr>
        <p:blipFill>
          <a:blip r:embed="rId15">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6091217" y="214331"/>
            <a:ext cx="553678" cy="414724"/>
          </a:xfrm>
          <a:prstGeom prst="rect">
            <a:avLst/>
          </a:prstGeom>
        </p:spPr>
      </p:pic>
      <p:sp>
        <p:nvSpPr>
          <p:cNvPr id="18" name="ZoneTexte 17"/>
          <p:cNvSpPr txBox="1"/>
          <p:nvPr>
            <p:custDataLst>
              <p:tags r:id="rId9"/>
            </p:custDataLst>
          </p:nvPr>
        </p:nvSpPr>
        <p:spPr>
          <a:xfrm>
            <a:off x="4656793" y="151555"/>
            <a:ext cx="1365843" cy="523220"/>
          </a:xfrm>
          <a:prstGeom prst="rect">
            <a:avLst/>
          </a:prstGeom>
          <a:noFill/>
        </p:spPr>
        <p:txBody>
          <a:bodyPr wrap="square" rtlCol="0">
            <a:spAutoFit/>
          </a:bodyPr>
          <a:lstStyle/>
          <a:p>
            <a:pPr algn="r"/>
            <a:r>
              <a:rPr lang="fr-CA" sz="1400" b="1" kern="0" dirty="0">
                <a:solidFill>
                  <a:schemeClr val="accent1">
                    <a:lumMod val="75000"/>
                  </a:schemeClr>
                </a:solidFill>
                <a:latin typeface="Avenir Light"/>
                <a:cs typeface="Avenir Light"/>
              </a:rPr>
              <a:t>Présentation </a:t>
            </a:r>
          </a:p>
          <a:p>
            <a:pPr algn="r"/>
            <a:r>
              <a:rPr lang="fr-CA" sz="1400" b="1" kern="0" dirty="0">
                <a:solidFill>
                  <a:schemeClr val="accent1">
                    <a:lumMod val="75000"/>
                  </a:schemeClr>
                </a:solidFill>
                <a:latin typeface="Avenir Light"/>
                <a:cs typeface="Avenir Light"/>
              </a:rPr>
              <a:t>du </a:t>
            </a:r>
            <a:r>
              <a:rPr lang="fr-CA" sz="1400" b="1" kern="0" dirty="0">
                <a:solidFill>
                  <a:schemeClr val="accent1">
                    <a:lumMod val="75000"/>
                  </a:schemeClr>
                </a:solidFill>
                <a:latin typeface="Avenir Light"/>
              </a:rPr>
              <a:t>matériel :</a:t>
            </a:r>
            <a:endParaRPr lang="fr-CA" sz="1400" dirty="0">
              <a:solidFill>
                <a:schemeClr val="accent1">
                  <a:lumMod val="75000"/>
                </a:schemeClr>
              </a:solidFill>
            </a:endParaRPr>
          </a:p>
        </p:txBody>
      </p:sp>
      <p:pic>
        <p:nvPicPr>
          <p:cNvPr id="3" name="Image 2">
            <a:extLst>
              <a:ext uri="{FF2B5EF4-FFF2-40B4-BE49-F238E27FC236}">
                <a16:creationId xmlns:a16="http://schemas.microsoft.com/office/drawing/2014/main" xmlns="" id="{A5B35BEC-F0AC-4C7F-A960-82AA847D6942}"/>
              </a:ext>
            </a:extLst>
          </p:cNvPr>
          <p:cNvPicPr>
            <a:picLocks noChangeAspect="1"/>
          </p:cNvPicPr>
          <p:nvPr/>
        </p:nvPicPr>
        <p:blipFill>
          <a:blip r:embed="rId16"/>
          <a:stretch>
            <a:fillRect/>
          </a:stretch>
        </p:blipFill>
        <p:spPr>
          <a:xfrm>
            <a:off x="0" y="1015"/>
            <a:ext cx="6858000" cy="9141970"/>
          </a:xfrm>
          <a:prstGeom prst="rect">
            <a:avLst/>
          </a:prstGeom>
        </p:spPr>
      </p:pic>
    </p:spTree>
    <p:extLst>
      <p:ext uri="{BB962C8B-B14F-4D97-AF65-F5344CB8AC3E}">
        <p14:creationId xmlns:p14="http://schemas.microsoft.com/office/powerpoint/2010/main" xmlns=""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146415" y="8008203"/>
            <a:ext cx="1711585" cy="1135797"/>
          </a:xfrm>
        </p:spPr>
        <p:txBody>
          <a:bodyPr/>
          <a:lstStyle/>
          <a:p>
            <a:fld id="{027FB875-5C85-AB42-9DC5-178568A424B8}" type="slidenum">
              <a:rPr lang="en-US" sz="8200" smtClean="0">
                <a:solidFill>
                  <a:schemeClr val="bg1">
                    <a:lumMod val="85000"/>
                  </a:schemeClr>
                </a:solidFill>
                <a:latin typeface="Impact"/>
                <a:cs typeface="Impact"/>
              </a:rPr>
              <a:pPr/>
              <a:t>10</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53229" y="1296000"/>
            <a:ext cx="6732000" cy="7620263"/>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400" b="1" dirty="0" smtClean="0">
                <a:latin typeface="Calibri" pitchFamily="34" charset="0"/>
              </a:rPr>
              <a:t>Retour sur la démonstration avec l’eau</a:t>
            </a:r>
          </a:p>
          <a:p>
            <a:pPr marL="228600" indent="-228600" algn="just">
              <a:spcBef>
                <a:spcPts val="600"/>
              </a:spcBef>
              <a:buFont typeface="+mj-lt"/>
              <a:buAutoNum type="arabicPeriod"/>
            </a:pPr>
            <a:r>
              <a:rPr lang="fr-CA" sz="1200" dirty="0" smtClean="0">
                <a:latin typeface="Calibri" pitchFamily="34" charset="0"/>
              </a:rPr>
              <a:t>Demander aux élèves de </a:t>
            </a:r>
            <a:r>
              <a:rPr lang="fr-CA" sz="1200" b="1" dirty="0" smtClean="0">
                <a:latin typeface="Calibri" pitchFamily="34" charset="0"/>
              </a:rPr>
              <a:t>décrire</a:t>
            </a:r>
            <a:r>
              <a:rPr lang="fr-CA" sz="1200" dirty="0" smtClean="0">
                <a:latin typeface="Calibri" pitchFamily="34" charset="0"/>
              </a:rPr>
              <a:t> tout ce qui vient de se passer (observations).</a:t>
            </a:r>
          </a:p>
          <a:p>
            <a:pPr marL="228600" indent="-228600" algn="just">
              <a:spcBef>
                <a:spcPts val="600"/>
              </a:spcBef>
              <a:buFont typeface="+mj-lt"/>
              <a:buAutoNum type="arabicPeriod"/>
            </a:pPr>
            <a:r>
              <a:rPr lang="fr-CA" sz="1200" dirty="0" smtClean="0">
                <a:latin typeface="Calibri" pitchFamily="34" charset="0"/>
              </a:rPr>
              <a:t>Demander aux élèves d’essayer </a:t>
            </a:r>
            <a:r>
              <a:rPr lang="fr-CA" sz="1200" b="1" dirty="0" smtClean="0">
                <a:latin typeface="Calibri" pitchFamily="34" charset="0"/>
              </a:rPr>
              <a:t>d’expliquer</a:t>
            </a:r>
            <a:r>
              <a:rPr lang="fr-CA" sz="1200" dirty="0" smtClean="0">
                <a:latin typeface="Calibri" pitchFamily="34" charset="0"/>
              </a:rPr>
              <a:t> ce qui vient de se passer. S’ils ont besoin d’aide, on peut commencer par fournir des informations importantes :</a:t>
            </a:r>
          </a:p>
          <a:p>
            <a:pPr lvl="2" algn="just">
              <a:spcBef>
                <a:spcPts val="600"/>
              </a:spcBef>
            </a:pPr>
            <a:r>
              <a:rPr lang="fr-CA" sz="1200" b="1" dirty="0" smtClean="0">
                <a:latin typeface="Calibri" pitchFamily="34" charset="0"/>
              </a:rPr>
              <a:t>Quand la pression augmente, la température augmente aussi.</a:t>
            </a:r>
          </a:p>
          <a:p>
            <a:pPr lvl="2" algn="just">
              <a:spcBef>
                <a:spcPts val="600"/>
              </a:spcBef>
            </a:pPr>
            <a:r>
              <a:rPr lang="fr-CA" sz="1200" b="1" dirty="0" smtClean="0">
                <a:latin typeface="Calibri" pitchFamily="34" charset="0"/>
              </a:rPr>
              <a:t>Quand la pression baisse, la température baisse aussi.</a:t>
            </a:r>
          </a:p>
          <a:p>
            <a:pPr marL="228600" indent="-228600" algn="just">
              <a:spcBef>
                <a:spcPts val="600"/>
              </a:spcBef>
              <a:buFont typeface="+mj-lt"/>
              <a:buAutoNum type="arabicPeriod" startAt="3"/>
            </a:pPr>
            <a:r>
              <a:rPr lang="fr-CA" sz="1200" dirty="0" smtClean="0">
                <a:latin typeface="Calibri" pitchFamily="34" charset="0"/>
              </a:rPr>
              <a:t>À la lumière de ces informations, les questions qui s’imposent sont : </a:t>
            </a:r>
            <a:r>
              <a:rPr lang="fr-CA" sz="1200" b="1" i="1" dirty="0" smtClean="0">
                <a:latin typeface="Calibri" pitchFamily="34" charset="0"/>
              </a:rPr>
              <a:t>« Que se passe-t-il avec l’eau lorsque la température augmente ? Que se passe-t-il avec l’eau lorsque la température rebaisse ? » </a:t>
            </a:r>
          </a:p>
          <a:p>
            <a:pPr marL="0" indent="0" algn="ctr">
              <a:spcBef>
                <a:spcPts val="600"/>
              </a:spcBef>
              <a:buNone/>
            </a:pPr>
            <a:r>
              <a:rPr lang="fr-CA" sz="1200" u="sng" dirty="0" smtClean="0">
                <a:latin typeface="Calibri" pitchFamily="34" charset="0"/>
              </a:rPr>
              <a:t>Faire réfléchir et parler les élèves autant que possible</a:t>
            </a:r>
            <a:r>
              <a:rPr lang="fr-CA" sz="1200" dirty="0" smtClean="0">
                <a:latin typeface="Calibri" pitchFamily="34" charset="0"/>
              </a:rPr>
              <a:t>.</a:t>
            </a:r>
            <a:endParaRPr lang="fr-CA" sz="1200" b="1" i="1" dirty="0" smtClean="0">
              <a:latin typeface="Calibri" pitchFamily="34" charset="0"/>
            </a:endParaRPr>
          </a:p>
          <a:p>
            <a:pPr marL="0" indent="0" algn="just">
              <a:spcBef>
                <a:spcPts val="600"/>
              </a:spcBef>
              <a:buNone/>
            </a:pPr>
            <a:r>
              <a:rPr lang="fr-CA" sz="1400" b="1" dirty="0" smtClean="0">
                <a:latin typeface="Calibri" pitchFamily="34" charset="0"/>
              </a:rPr>
              <a:t>Résumé du phénomène </a:t>
            </a:r>
            <a:r>
              <a:rPr lang="fr-CA" sz="1200" dirty="0" smtClean="0">
                <a:latin typeface="Calibri" pitchFamily="34" charset="0"/>
              </a:rPr>
              <a:t>(voir « Référence vidéo », page précédente)</a:t>
            </a:r>
          </a:p>
          <a:p>
            <a:pPr algn="just">
              <a:spcBef>
                <a:spcPts val="600"/>
              </a:spcBef>
            </a:pPr>
            <a:r>
              <a:rPr lang="fr-CA" sz="1200" dirty="0" smtClean="0">
                <a:latin typeface="Calibri" pitchFamily="34" charset="0"/>
              </a:rPr>
              <a:t>Lorsque la pression augmente, la température augmente, ce qui fait passer une partie de l’eau de l’état liquide à l’état gazeux. On dit de l’eau qu’elle </a:t>
            </a:r>
            <a:r>
              <a:rPr lang="fr-CA" sz="1200" i="1" dirty="0" smtClean="0">
                <a:latin typeface="Calibri" pitchFamily="34" charset="0"/>
              </a:rPr>
              <a:t>s’évapore</a:t>
            </a:r>
            <a:r>
              <a:rPr lang="fr-CA" sz="1200" b="1" dirty="0" smtClean="0">
                <a:latin typeface="Calibri" pitchFamily="34" charset="0"/>
              </a:rPr>
              <a:t> </a:t>
            </a:r>
            <a:r>
              <a:rPr lang="fr-CA" sz="1200" dirty="0" smtClean="0">
                <a:latin typeface="Calibri" pitchFamily="34" charset="0"/>
              </a:rPr>
              <a:t>(voir zone vocabulaire).</a:t>
            </a:r>
          </a:p>
          <a:p>
            <a:pPr algn="just">
              <a:spcBef>
                <a:spcPts val="600"/>
              </a:spcBef>
            </a:pPr>
            <a:r>
              <a:rPr lang="fr-CA" sz="1200" dirty="0" smtClean="0">
                <a:latin typeface="Calibri" pitchFamily="34" charset="0"/>
              </a:rPr>
              <a:t>Lorsque la pression rebaisse, la température rebaisse aussi, ce qui fait se </a:t>
            </a:r>
            <a:r>
              <a:rPr lang="fr-CA" sz="1200" i="1" dirty="0" smtClean="0">
                <a:latin typeface="Calibri" pitchFamily="34" charset="0"/>
              </a:rPr>
              <a:t>condenser</a:t>
            </a:r>
            <a:r>
              <a:rPr lang="fr-CA" sz="1200" dirty="0" smtClean="0">
                <a:latin typeface="Calibri" pitchFamily="34" charset="0"/>
              </a:rPr>
              <a:t> l’eau.</a:t>
            </a:r>
          </a:p>
          <a:p>
            <a:pPr algn="just">
              <a:spcBef>
                <a:spcPts val="600"/>
              </a:spcBef>
            </a:pPr>
            <a:r>
              <a:rPr lang="fr-CA" sz="1200" dirty="0" smtClean="0">
                <a:latin typeface="Calibri" pitchFamily="34" charset="0"/>
              </a:rPr>
              <a:t>Dans un nuage, l’eau se condense sous forme de très petites gouttelettes, assez légères pour rester en suspension dans l’air.</a:t>
            </a:r>
          </a:p>
          <a:p>
            <a:pPr marL="0" indent="0" algn="just">
              <a:spcBef>
                <a:spcPts val="600"/>
              </a:spcBef>
              <a:buNone/>
            </a:pPr>
            <a:r>
              <a:rPr lang="fr-CA" sz="1400" b="1" dirty="0" smtClean="0">
                <a:latin typeface="Calibri" pitchFamily="34" charset="0"/>
              </a:rPr>
              <a:t>Le rôle de la fumée</a:t>
            </a:r>
          </a:p>
          <a:p>
            <a:pPr marL="0" indent="0" algn="just">
              <a:spcBef>
                <a:spcPts val="600"/>
              </a:spcBef>
              <a:buNone/>
            </a:pPr>
            <a:r>
              <a:rPr lang="fr-CA" sz="1200" dirty="0" smtClean="0">
                <a:latin typeface="Calibri" pitchFamily="34" charset="0"/>
              </a:rPr>
              <a:t>Il est tentant d’associer l’image de la fumée à celle du nuage, et de croire que le nuage est principalement composé de fumée. Ce n’est pas le cas. </a:t>
            </a:r>
            <a:r>
              <a:rPr lang="fr-CA" sz="1200" i="1" dirty="0" smtClean="0">
                <a:latin typeface="Calibri" pitchFamily="34" charset="0"/>
              </a:rPr>
              <a:t>Cette question doit être abordée, mais il n’est pas nécessaire d’insister sur ces détails</a:t>
            </a:r>
            <a:r>
              <a:rPr lang="fr-CA" sz="1200" dirty="0" smtClean="0">
                <a:latin typeface="Calibri" pitchFamily="34" charset="0"/>
              </a:rPr>
              <a:t> :</a:t>
            </a:r>
          </a:p>
          <a:p>
            <a:pPr algn="just">
              <a:spcBef>
                <a:spcPts val="600"/>
              </a:spcBef>
            </a:pPr>
            <a:r>
              <a:rPr lang="fr-CA" sz="1200" dirty="0" smtClean="0">
                <a:latin typeface="Calibri" pitchFamily="34" charset="0"/>
              </a:rPr>
              <a:t>Dans l’atmosphère, il y a toujours des particules solides en suspension. Ce sont des </a:t>
            </a:r>
            <a:r>
              <a:rPr lang="fr-CA" sz="1200" i="1" dirty="0" smtClean="0">
                <a:latin typeface="Calibri" pitchFamily="34" charset="0"/>
              </a:rPr>
              <a:t>particules fines</a:t>
            </a:r>
            <a:r>
              <a:rPr lang="fr-CA" sz="1200" dirty="0" smtClean="0">
                <a:latin typeface="Calibri" pitchFamily="34" charset="0"/>
              </a:rPr>
              <a:t>, tellement petites qu’elles peuvent flotter longtemps dans l’air. Par exemple : la poussière.</a:t>
            </a:r>
          </a:p>
          <a:p>
            <a:pPr algn="just">
              <a:spcBef>
                <a:spcPts val="600"/>
              </a:spcBef>
            </a:pPr>
            <a:r>
              <a:rPr lang="fr-CA" sz="1200" dirty="0" smtClean="0">
                <a:latin typeface="Calibri" pitchFamily="34" charset="0"/>
              </a:rPr>
              <a:t>La fumée de l’allumette est composée de gaz, mais aussi de particules solides et fines : la </a:t>
            </a:r>
            <a:r>
              <a:rPr lang="fr-CA" sz="1200" i="1" dirty="0" smtClean="0">
                <a:latin typeface="Calibri" pitchFamily="34" charset="0"/>
              </a:rPr>
              <a:t>suie</a:t>
            </a:r>
            <a:r>
              <a:rPr lang="fr-CA" sz="1200" dirty="0" smtClean="0">
                <a:latin typeface="Calibri" pitchFamily="34" charset="0"/>
              </a:rPr>
              <a:t>.</a:t>
            </a:r>
          </a:p>
          <a:p>
            <a:pPr algn="just">
              <a:spcBef>
                <a:spcPts val="600"/>
              </a:spcBef>
            </a:pPr>
            <a:r>
              <a:rPr lang="fr-CA" sz="1200" dirty="0" smtClean="0">
                <a:latin typeface="Calibri" pitchFamily="34" charset="0"/>
              </a:rPr>
              <a:t>Quand l’eau se condense, le changement d’état est </a:t>
            </a:r>
            <a:r>
              <a:rPr lang="fr-CA" sz="1200" i="1" dirty="0" smtClean="0">
                <a:latin typeface="Calibri" pitchFamily="34" charset="0"/>
              </a:rPr>
              <a:t>facilité</a:t>
            </a:r>
            <a:r>
              <a:rPr lang="fr-CA" sz="1200" dirty="0" smtClean="0">
                <a:latin typeface="Calibri" pitchFamily="34" charset="0"/>
              </a:rPr>
              <a:t> par la présence de particules fines. Les molécules d’eau se condensent autour de particules solides comme elles le feraient sur une surface solide plus grande, comme une fenêtre, le couvercle d’une casserole, etc.</a:t>
            </a:r>
          </a:p>
          <a:p>
            <a:pPr algn="just">
              <a:spcBef>
                <a:spcPts val="600"/>
              </a:spcBef>
              <a:buNone/>
            </a:pPr>
            <a:endParaRPr lang="fr-CA" sz="1200" b="1" dirty="0" smtClean="0">
              <a:latin typeface="Calibri" pitchFamily="34" charset="0"/>
            </a:endParaRPr>
          </a:p>
          <a:p>
            <a:pPr marL="0" indent="0" algn="just">
              <a:spcBef>
                <a:spcPts val="600"/>
              </a:spcBef>
              <a:buNone/>
            </a:pPr>
            <a:r>
              <a:rPr lang="fr-CA" sz="2400" i="1" dirty="0" smtClean="0">
                <a:latin typeface="Calibri" pitchFamily="34" charset="0"/>
              </a:rPr>
              <a:t>Démonstration </a:t>
            </a:r>
            <a:r>
              <a:rPr lang="fr-CA" sz="2400" i="1" dirty="0">
                <a:latin typeface="Calibri" pitchFamily="34" charset="0"/>
              </a:rPr>
              <a:t>avec de l’alcool à friction</a:t>
            </a:r>
            <a:endParaRPr lang="fr-CA" sz="1200" i="1" dirty="0">
              <a:latin typeface="Calibri" pitchFamily="34" charset="0"/>
            </a:endParaRPr>
          </a:p>
          <a:p>
            <a:pPr marL="0" indent="0" algn="just">
              <a:spcBef>
                <a:spcPts val="600"/>
              </a:spcBef>
              <a:buNone/>
            </a:pPr>
            <a:r>
              <a:rPr lang="fr-CA" sz="1200" dirty="0" smtClean="0">
                <a:latin typeface="Calibri" pitchFamily="34" charset="0"/>
              </a:rPr>
              <a:t>L’eau n’est pas le seul liquide à pouvoir changer d’état et ainsi former un nuage. Parce que le point d’ébullition de l’alcool est plus bas que celui de l’eau (78 degrés C, au lieu de 100), la démonstration donne généralement  de meilleurs résultats.</a:t>
            </a:r>
          </a:p>
          <a:p>
            <a:pPr marL="0" indent="0" algn="just">
              <a:spcBef>
                <a:spcPts val="600"/>
              </a:spcBef>
              <a:buNone/>
            </a:pPr>
            <a:r>
              <a:rPr lang="fr-CA" sz="1200" dirty="0" smtClean="0">
                <a:latin typeface="Calibri" pitchFamily="34" charset="0"/>
              </a:rPr>
              <a:t>Répéter les mêmes étapes qu’avec l’eau, </a:t>
            </a:r>
            <a:r>
              <a:rPr lang="fr-CA" sz="1600" b="1" dirty="0" smtClean="0">
                <a:latin typeface="Calibri" pitchFamily="34" charset="0"/>
              </a:rPr>
              <a:t>MAIS SANS AJOUTER UNE ALLUMETTE.</a:t>
            </a:r>
            <a:endParaRPr lang="fr-CA" sz="1600" b="1" dirty="0">
              <a:latin typeface="Calibri" pitchFamily="34" charset="0"/>
            </a:endParaRPr>
          </a:p>
          <a:p>
            <a:pPr marL="0" indent="0" algn="just">
              <a:spcBef>
                <a:spcPts val="600"/>
              </a:spcBef>
              <a:buNone/>
            </a:pPr>
            <a:endParaRPr lang="fr-CA" sz="1200" dirty="0">
              <a:latin typeface="Calibri" pitchFamily="34" charset="0"/>
            </a:endParaRPr>
          </a:p>
        </p:txBody>
      </p:sp>
      <p:sp>
        <p:nvSpPr>
          <p:cNvPr id="10" name="Title 3">
            <a:extLst>
              <a:ext uri="{FF2B5EF4-FFF2-40B4-BE49-F238E27FC236}">
                <a16:creationId xmlns="" xmlns:a16="http://schemas.microsoft.com/office/drawing/2014/main" id="{87C1477C-E81F-43AA-87D9-A74BC071692E}"/>
              </a:ext>
            </a:extLst>
          </p:cNvPr>
          <p:cNvSpPr txBox="1">
            <a:spLocks/>
          </p:cNvSpPr>
          <p:nvPr>
            <p:custDataLst>
              <p:tags r:id="rId3"/>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2</a:t>
            </a:r>
            <a:r>
              <a:rPr lang="en-US" sz="2400" dirty="0" smtClean="0">
                <a:latin typeface="Calibri" panose="020F0502020204030204" pitchFamily="34" charset="0"/>
                <a:cs typeface="Calibri" panose="020F0502020204030204" pitchFamily="34" charset="0"/>
              </a:rPr>
              <a:t>. Formation d’un </a:t>
            </a:r>
            <a:r>
              <a:rPr lang="en-US" sz="2400" dirty="0" err="1" smtClean="0">
                <a:latin typeface="Calibri" panose="020F0502020204030204" pitchFamily="34" charset="0"/>
                <a:cs typeface="Calibri" panose="020F0502020204030204" pitchFamily="34" charset="0"/>
              </a:rPr>
              <a:t>nuage</a:t>
            </a:r>
            <a:r>
              <a:rPr lang="en-US" sz="1800" dirty="0" smtClean="0">
                <a:latin typeface="Calibri" panose="020F0502020204030204" pitchFamily="34" charset="0"/>
                <a:cs typeface="Calibri" panose="020F0502020204030204" pitchFamily="34" charset="0"/>
              </a:rPr>
              <a:t> (suite)</a:t>
            </a:r>
            <a:r>
              <a:rPr lang="en-US" sz="2400" dirty="0" smtClean="0">
                <a:latin typeface="Calibri" panose="020F0502020204030204" pitchFamily="34" charset="0"/>
                <a:cs typeface="Calibri" panose="020F0502020204030204" pitchFamily="34" charset="0"/>
              </a:rPr>
              <a:t> </a:t>
            </a:r>
            <a:endParaRPr lang="fr-CA" sz="3000" dirty="0">
              <a:latin typeface="Calibri" panose="020F0502020204030204" pitchFamily="34" charset="0"/>
              <a:cs typeface="Calibri" panose="020F0502020204030204" pitchFamily="34" charset="0"/>
            </a:endParaRPr>
          </a:p>
        </p:txBody>
      </p:sp>
      <p:pic>
        <p:nvPicPr>
          <p:cNvPr id="11" name="Image 10">
            <a:extLst>
              <a:ext uri="{FF2B5EF4-FFF2-40B4-BE49-F238E27FC236}">
                <a16:creationId xmlns:a16="http://schemas.microsoft.com/office/drawing/2014/main" xmlns="" id="{D7713011-DDF5-4985-B72A-256C90A0D399}"/>
              </a:ext>
            </a:extLst>
          </p:cNvPr>
          <p:cNvPicPr>
            <a:picLocks noChangeAspect="1"/>
          </p:cNvPicPr>
          <p:nvPr/>
        </p:nvPicPr>
        <p:blipFill>
          <a:blip r:embed="rId6"/>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329808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285678" y="8008203"/>
            <a:ext cx="1554881" cy="1135797"/>
          </a:xfrm>
        </p:spPr>
        <p:txBody>
          <a:bodyPr/>
          <a:lstStyle/>
          <a:p>
            <a:fld id="{027FB875-5C85-AB42-9DC5-178568A424B8}" type="slidenum">
              <a:rPr lang="en-US" sz="8200" smtClean="0">
                <a:solidFill>
                  <a:schemeClr val="bg1">
                    <a:lumMod val="85000"/>
                  </a:schemeClr>
                </a:solidFill>
                <a:latin typeface="Impact"/>
                <a:cs typeface="Impact"/>
              </a:rPr>
              <a:pPr/>
              <a:t>11</a:t>
            </a:fld>
            <a:endParaRPr lang="en-US" sz="8200" dirty="0">
              <a:solidFill>
                <a:schemeClr val="bg1">
                  <a:lumMod val="85000"/>
                </a:schemeClr>
              </a:solidFill>
              <a:latin typeface="Impact"/>
              <a:cs typeface="Impact"/>
            </a:endParaRPr>
          </a:p>
        </p:txBody>
      </p:sp>
      <p:graphicFrame>
        <p:nvGraphicFramePr>
          <p:cNvPr id="15" name="Espace réservé du contenu 5"/>
          <p:cNvGraphicFramePr>
            <a:graphicFrameLocks noGrp="1"/>
          </p:cNvGraphicFramePr>
          <p:nvPr>
            <p:ph sz="half" idx="4294967295"/>
            <p:custDataLst>
              <p:tags r:id="rId2"/>
            </p:custDataLst>
            <p:extLst>
              <p:ext uri="{D42A27DB-BD31-4B8C-83A1-F6EECF244321}">
                <p14:modId xmlns="" xmlns:p14="http://schemas.microsoft.com/office/powerpoint/2010/main" val="320330173"/>
              </p:ext>
            </p:extLst>
          </p:nvPr>
        </p:nvGraphicFramePr>
        <p:xfrm>
          <a:off x="33397" y="1780980"/>
          <a:ext cx="1665864" cy="3748074"/>
        </p:xfrm>
        <a:graphic>
          <a:graphicData uri="http://schemas.openxmlformats.org/drawingml/2006/table">
            <a:tbl>
              <a:tblPr firstRow="1" bandRow="1">
                <a:tableStyleId>{5C22544A-7EE6-4342-B048-85BDC9FD1C3A}</a:tableStyleId>
              </a:tblPr>
              <a:tblGrid>
                <a:gridCol w="229242">
                  <a:extLst>
                    <a:ext uri="{9D8B030D-6E8A-4147-A177-3AD203B41FA5}">
                      <a16:colId xmlns:a16="http://schemas.microsoft.com/office/drawing/2014/main" xmlns="" val="20000"/>
                    </a:ext>
                  </a:extLst>
                </a:gridCol>
                <a:gridCol w="1436622">
                  <a:extLst>
                    <a:ext uri="{9D8B030D-6E8A-4147-A177-3AD203B41FA5}">
                      <a16:colId xmlns:a16="http://schemas.microsoft.com/office/drawing/2014/main" xmlns="" val="20001"/>
                    </a:ext>
                  </a:extLst>
                </a:gridCol>
              </a:tblGrid>
              <a:tr h="270665">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0"/>
                  </a:ext>
                </a:extLst>
              </a:tr>
              <a:tr h="243598">
                <a:tc gridSpan="2">
                  <a:txBody>
                    <a:bodyPr/>
                    <a:lstStyle/>
                    <a:p>
                      <a:pPr algn="ctr"/>
                      <a:r>
                        <a:rPr lang="fr-FR" sz="1200" b="1" dirty="0">
                          <a:latin typeface="Calibri" pitchFamily="34" charset="0"/>
                        </a:rPr>
                        <a:t>Pour l’enseignant</a:t>
                      </a:r>
                    </a:p>
                  </a:txBody>
                  <a:tcPr/>
                </a:tc>
                <a:tc hMerge="1">
                  <a:txBody>
                    <a:bodyPr/>
                    <a:lstStyle/>
                    <a:p>
                      <a:endParaRPr lang="fr-FR"/>
                    </a:p>
                  </a:txBody>
                  <a:tcPr/>
                </a:tc>
                <a:extLst>
                  <a:ext uri="{0D108BD9-81ED-4DB2-BD59-A6C34878D82A}">
                    <a16:rowId xmlns:a16="http://schemas.microsoft.com/office/drawing/2014/main" xmlns="" val="10001"/>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Bouilloire</a:t>
                      </a:r>
                    </a:p>
                  </a:txBody>
                  <a:tcPr/>
                </a:tc>
                <a:extLst>
                  <a:ext uri="{0D108BD9-81ED-4DB2-BD59-A6C34878D82A}">
                    <a16:rowId xmlns:a16="http://schemas.microsoft.com/office/drawing/2014/main" xmlns="" val="10002"/>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Rouleau</a:t>
                      </a:r>
                      <a:r>
                        <a:rPr lang="fr-FR" sz="1200" baseline="0" dirty="0">
                          <a:latin typeface="Calibri" pitchFamily="34" charset="0"/>
                        </a:rPr>
                        <a:t> </a:t>
                      </a:r>
                      <a:r>
                        <a:rPr lang="fr-FR" sz="1200" dirty="0">
                          <a:latin typeface="Calibri" pitchFamily="34" charset="0"/>
                        </a:rPr>
                        <a:t>de pellicule</a:t>
                      </a:r>
                      <a:r>
                        <a:rPr lang="fr-FR" sz="1200" baseline="0" dirty="0">
                          <a:latin typeface="Calibri" pitchFamily="34" charset="0"/>
                        </a:rPr>
                        <a:t> </a:t>
                      </a:r>
                      <a:r>
                        <a:rPr lang="fr-FR" sz="1200" dirty="0">
                          <a:latin typeface="Calibri" pitchFamily="34" charset="0"/>
                        </a:rPr>
                        <a:t>plastique</a:t>
                      </a:r>
                    </a:p>
                  </a:txBody>
                  <a:tcPr/>
                </a:tc>
                <a:extLst>
                  <a:ext uri="{0D108BD9-81ED-4DB2-BD59-A6C34878D82A}">
                    <a16:rowId xmlns:a16="http://schemas.microsoft.com/office/drawing/2014/main" xmlns="" val="10004"/>
                  </a:ext>
                </a:extLst>
              </a:tr>
              <a:tr h="2435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hlinkClick r:id="rId8" action="ppaction://hlinksldjump"/>
                        </a:rPr>
                        <a:t>Fiches théoriques </a:t>
                      </a:r>
                      <a:r>
                        <a:rPr lang="fr-FR" sz="1200" dirty="0" smtClean="0">
                          <a:latin typeface="Calibri" pitchFamily="34" charset="0"/>
                          <a:hlinkClick r:id="rId8" action="ppaction://hlinksldjump"/>
                        </a:rPr>
                        <a:t>1 à 3</a:t>
                      </a:r>
                      <a:endParaRPr lang="fr-FR" sz="1200" dirty="0">
                        <a:solidFill>
                          <a:schemeClr val="tx1"/>
                        </a:solidFill>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Times New Roman" pitchFamily="18" charset="0"/>
                      </a:endParaRPr>
                    </a:p>
                  </a:txBody>
                  <a:tcPr/>
                </a:tc>
                <a:extLst>
                  <a:ext uri="{0D108BD9-81ED-4DB2-BD59-A6C34878D82A}">
                    <a16:rowId xmlns:a16="http://schemas.microsoft.com/office/drawing/2014/main" xmlns="" val="10005"/>
                  </a:ext>
                </a:extLst>
              </a:tr>
              <a:tr h="243598">
                <a:tc gridSpan="2">
                  <a:txBody>
                    <a:bodyPr/>
                    <a:lstStyle/>
                    <a:p>
                      <a:pPr algn="ctr"/>
                      <a:r>
                        <a:rPr lang="fr-FR" sz="1200" b="1" dirty="0">
                          <a:latin typeface="Calibri" pitchFamily="34" charset="0"/>
                        </a:rPr>
                        <a:t>Par équipe de </a:t>
                      </a:r>
                      <a:r>
                        <a:rPr lang="fr-FR" sz="1200" b="1" dirty="0" smtClean="0">
                          <a:latin typeface="Calibri" pitchFamily="34" charset="0"/>
                        </a:rPr>
                        <a:t>2</a:t>
                      </a:r>
                      <a:endParaRPr lang="fr-FR" sz="1200" b="1"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6"/>
                  </a:ext>
                </a:extLst>
              </a:tr>
              <a:tr h="324798">
                <a:tc>
                  <a:txBody>
                    <a:bodyPr/>
                    <a:lstStyle/>
                    <a:p>
                      <a:pPr algn="ctr"/>
                      <a:r>
                        <a:rPr lang="fr-FR" sz="1200" dirty="0">
                          <a:latin typeface="Calibri" pitchFamily="34" charset="0"/>
                        </a:rPr>
                        <a:t>1</a:t>
                      </a:r>
                    </a:p>
                  </a:txBody>
                  <a:tcPr/>
                </a:tc>
                <a:tc>
                  <a:txBody>
                    <a:bodyPr/>
                    <a:lstStyle/>
                    <a:p>
                      <a:r>
                        <a:rPr lang="fr-FR" sz="1200" baseline="0" dirty="0" smtClean="0">
                          <a:latin typeface="Calibri" pitchFamily="34" charset="0"/>
                        </a:rPr>
                        <a:t>Pot en plastique, type Solo (1L</a:t>
                      </a:r>
                      <a:r>
                        <a:rPr lang="fr-FR" sz="1200" baseline="0" dirty="0">
                          <a:latin typeface="Calibri" pitchFamily="34" charset="0"/>
                        </a:rPr>
                        <a:t>)</a:t>
                      </a:r>
                      <a:endParaRPr lang="fr-FR" sz="1200" dirty="0">
                        <a:latin typeface="Calibri" pitchFamily="34" charset="0"/>
                      </a:endParaRPr>
                    </a:p>
                  </a:txBody>
                  <a:tcPr/>
                </a:tc>
                <a:extLst>
                  <a:ext uri="{0D108BD9-81ED-4DB2-BD59-A6C34878D82A}">
                    <a16:rowId xmlns:a16="http://schemas.microsoft.com/office/drawing/2014/main" xmlns="" val="10007"/>
                  </a:ext>
                </a:extLst>
              </a:tr>
              <a:tr h="324798">
                <a:tc>
                  <a:txBody>
                    <a:bodyPr/>
                    <a:lstStyle/>
                    <a:p>
                      <a:pPr algn="ctr"/>
                      <a:r>
                        <a:rPr lang="fr-CA" sz="1200" dirty="0" smtClean="0">
                          <a:latin typeface="Calibri" pitchFamily="34" charset="0"/>
                        </a:rPr>
                        <a:t>1</a:t>
                      </a:r>
                      <a:endParaRPr lang="fr-FR" sz="1200" dirty="0">
                        <a:latin typeface="Calibri" pitchFamily="34" charset="0"/>
                      </a:endParaRPr>
                    </a:p>
                  </a:txBody>
                  <a:tcPr/>
                </a:tc>
                <a:tc>
                  <a:txBody>
                    <a:bodyPr/>
                    <a:lstStyle/>
                    <a:p>
                      <a:r>
                        <a:rPr lang="fr-FR" sz="1200" dirty="0" smtClean="0">
                          <a:latin typeface="Calibri" pitchFamily="34" charset="0"/>
                        </a:rPr>
                        <a:t>Écrou (diamètre 25-30 mm)*</a:t>
                      </a:r>
                      <a:endParaRPr lang="fr-FR" sz="1200" dirty="0">
                        <a:latin typeface="Calibri" pitchFamily="34" charset="0"/>
                      </a:endParaRPr>
                    </a:p>
                  </a:txBody>
                  <a:tcPr/>
                </a:tc>
                <a:extLst>
                  <a:ext uri="{0D108BD9-81ED-4DB2-BD59-A6C34878D82A}">
                    <a16:rowId xmlns:a16="http://schemas.microsoft.com/office/drawing/2014/main" xmlns="" val="10009"/>
                  </a:ext>
                </a:extLst>
              </a:tr>
              <a:tr h="324798">
                <a:tc>
                  <a:txBody>
                    <a:bodyPr/>
                    <a:lstStyle/>
                    <a:p>
                      <a:pPr algn="ctr"/>
                      <a:r>
                        <a:rPr lang="fr-FR" sz="1200" dirty="0">
                          <a:latin typeface="Calibri" pitchFamily="34" charset="0"/>
                        </a:rPr>
                        <a:t>1</a:t>
                      </a:r>
                    </a:p>
                  </a:txBody>
                  <a:tcPr/>
                </a:tc>
                <a:tc>
                  <a:txBody>
                    <a:bodyPr/>
                    <a:lstStyle/>
                    <a:p>
                      <a:r>
                        <a:rPr lang="fr-FR" sz="1200" dirty="0">
                          <a:latin typeface="Calibri" pitchFamily="34" charset="0"/>
                        </a:rPr>
                        <a:t>Élastique</a:t>
                      </a:r>
                    </a:p>
                  </a:txBody>
                  <a:tcPr/>
                </a:tc>
                <a:extLst>
                  <a:ext uri="{0D108BD9-81ED-4DB2-BD59-A6C34878D82A}">
                    <a16:rowId xmlns:a16="http://schemas.microsoft.com/office/drawing/2014/main" xmlns="" val="10010"/>
                  </a:ext>
                </a:extLst>
              </a:tr>
              <a:tr h="324798">
                <a:tc gridSpan="2">
                  <a:txBody>
                    <a:bodyPr/>
                    <a:lstStyle/>
                    <a:p>
                      <a:pPr algn="ctr"/>
                      <a:r>
                        <a:rPr lang="fr-FR" sz="1400" b="1" dirty="0" smtClean="0">
                          <a:latin typeface="Calibri" pitchFamily="34" charset="0"/>
                        </a:rPr>
                        <a:t>Par élève</a:t>
                      </a:r>
                      <a:endParaRPr lang="fr-FR" sz="1400" b="1" dirty="0">
                        <a:latin typeface="Calibri" pitchFamily="34" charset="0"/>
                      </a:endParaRPr>
                    </a:p>
                  </a:txBody>
                  <a:tcPr/>
                </a:tc>
                <a:tc hMerge="1">
                  <a:txBody>
                    <a:bodyPr/>
                    <a:lstStyle/>
                    <a:p>
                      <a:endParaRPr lang="fr-FR" sz="1200" dirty="0">
                        <a:latin typeface="Times New Roman" pitchFamily="18" charset="0"/>
                      </a:endParaRPr>
                    </a:p>
                  </a:txBody>
                  <a:tcPr/>
                </a:tc>
              </a:tr>
              <a:tr h="3247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hlinkClick r:id="rId9" action="ppaction://hlinksldjump"/>
                        </a:rPr>
                        <a:t>Fiche d’activité A</a:t>
                      </a:r>
                      <a:endParaRPr lang="fr-FR" sz="1200" dirty="0">
                        <a:solidFill>
                          <a:schemeClr val="tx1"/>
                        </a:solidFill>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Times New Roman" pitchFamily="18" charset="0"/>
                      </a:endParaRPr>
                    </a:p>
                  </a:txBody>
                  <a:tcPr/>
                </a:tc>
                <a:extLst>
                  <a:ext uri="{0D108BD9-81ED-4DB2-BD59-A6C34878D82A}">
                    <a16:rowId xmlns:a16="http://schemas.microsoft.com/office/drawing/2014/main" xmlns="" val="10012"/>
                  </a:ext>
                </a:extLst>
              </a:tr>
            </a:tbl>
          </a:graphicData>
        </a:graphic>
      </p:graphicFrame>
      <p:graphicFrame>
        <p:nvGraphicFramePr>
          <p:cNvPr id="10" name="Tableau 9"/>
          <p:cNvGraphicFramePr>
            <a:graphicFrameLocks noGrp="1"/>
          </p:cNvGraphicFramePr>
          <p:nvPr>
            <p:custDataLst>
              <p:tags r:id="rId3"/>
            </p:custDataLst>
            <p:extLst>
              <p:ext uri="{D42A27DB-BD31-4B8C-83A1-F6EECF244321}">
                <p14:modId xmlns="" xmlns:p14="http://schemas.microsoft.com/office/powerpoint/2010/main" val="1445119386"/>
              </p:ext>
            </p:extLst>
          </p:nvPr>
        </p:nvGraphicFramePr>
        <p:xfrm>
          <a:off x="56642" y="1294117"/>
          <a:ext cx="1642619" cy="407596"/>
        </p:xfrm>
        <a:graphic>
          <a:graphicData uri="http://schemas.openxmlformats.org/drawingml/2006/table">
            <a:tbl>
              <a:tblPr firstRow="1" bandRow="1">
                <a:tableStyleId>{69CF1AB2-1976-4502-BF36-3FF5EA218861}</a:tableStyleId>
              </a:tblPr>
              <a:tblGrid>
                <a:gridCol w="1642619">
                  <a:extLst>
                    <a:ext uri="{9D8B030D-6E8A-4147-A177-3AD203B41FA5}">
                      <a16:colId xmlns:a16="http://schemas.microsoft.com/office/drawing/2014/main" xmlns="" val="20000"/>
                    </a:ext>
                  </a:extLst>
                </a:gridCol>
              </a:tblGrid>
              <a:tr h="407596">
                <a:tc>
                  <a:txBody>
                    <a:bodyPr/>
                    <a:lstStyle/>
                    <a:p>
                      <a:endParaRPr lang="fr-FR" sz="200" dirty="0"/>
                    </a:p>
                    <a:p>
                      <a:pPr algn="ctr"/>
                      <a:r>
                        <a:rPr lang="fr-FR" sz="1400" b="1" kern="1200" dirty="0">
                          <a:solidFill>
                            <a:schemeClr val="dk1"/>
                          </a:solidFill>
                          <a:latin typeface="Calibri" pitchFamily="34" charset="0"/>
                          <a:ea typeface="+mn-ea"/>
                          <a:cs typeface="Calibri" pitchFamily="34" charset="0"/>
                        </a:rPr>
                        <a:t>Durée : </a:t>
                      </a:r>
                      <a:r>
                        <a:rPr lang="fr-FR" sz="1400" b="0" kern="1200" dirty="0">
                          <a:solidFill>
                            <a:schemeClr val="dk1"/>
                          </a:solidFill>
                          <a:latin typeface="Calibri" pitchFamily="34" charset="0"/>
                          <a:ea typeface="+mn-ea"/>
                          <a:cs typeface="Calibri" pitchFamily="34" charset="0"/>
                        </a:rPr>
                        <a:t>60 </a:t>
                      </a:r>
                      <a:r>
                        <a:rPr lang="fr-FR" sz="1400" b="0" kern="1200" dirty="0" smtClean="0">
                          <a:solidFill>
                            <a:schemeClr val="dk1"/>
                          </a:solidFill>
                          <a:latin typeface="Calibri" pitchFamily="34" charset="0"/>
                          <a:ea typeface="+mn-ea"/>
                          <a:cs typeface="Calibri" pitchFamily="34" charset="0"/>
                        </a:rPr>
                        <a:t>minutes</a:t>
                      </a:r>
                      <a:endParaRPr lang="fr-FR" sz="1400" b="0" kern="1200" dirty="0">
                        <a:solidFill>
                          <a:schemeClr val="dk1"/>
                        </a:solidFill>
                        <a:latin typeface="Calibri" pitchFamily="34" charset="0"/>
                        <a:ea typeface="+mn-ea"/>
                        <a:cs typeface="Calibri" pitchFamily="34" charset="0"/>
                      </a:endParaRPr>
                    </a:p>
                  </a:txBody>
                  <a:tcPr>
                    <a:solidFill>
                      <a:srgbClr val="D5FAFD"/>
                    </a:solidFill>
                  </a:tcPr>
                </a:tc>
                <a:extLst>
                  <a:ext uri="{0D108BD9-81ED-4DB2-BD59-A6C34878D82A}">
                    <a16:rowId xmlns:a16="http://schemas.microsoft.com/office/drawing/2014/main" xmlns="" val="10000"/>
                  </a:ext>
                </a:extLst>
              </a:tr>
            </a:tbl>
          </a:graphicData>
        </a:graphic>
      </p:graphicFrame>
      <p:sp>
        <p:nvSpPr>
          <p:cNvPr id="5" name="Content Placeholder 4"/>
          <p:cNvSpPr>
            <a:spLocks noGrp="1"/>
          </p:cNvSpPr>
          <p:nvPr>
            <p:ph sz="half" idx="1"/>
            <p:custDataLst>
              <p:tags r:id="rId4"/>
            </p:custDataLst>
          </p:nvPr>
        </p:nvSpPr>
        <p:spPr>
          <a:xfrm>
            <a:off x="1743865" y="1296000"/>
            <a:ext cx="5040000" cy="6804060"/>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smtClean="0">
                <a:latin typeface="Calibri" pitchFamily="34" charset="0"/>
              </a:rPr>
              <a:t>Vue d’ensemble</a:t>
            </a:r>
            <a:endParaRPr lang="fr-CA" sz="1200" dirty="0" smtClean="0">
              <a:latin typeface="Calibri" pitchFamily="34" charset="0"/>
            </a:endParaRPr>
          </a:p>
          <a:p>
            <a:pPr marL="0" indent="0" algn="just">
              <a:spcBef>
                <a:spcPts val="600"/>
              </a:spcBef>
              <a:buNone/>
            </a:pPr>
            <a:r>
              <a:rPr lang="fr-CA" sz="1200" dirty="0" smtClean="0">
                <a:latin typeface="Calibri" pitchFamily="34" charset="0"/>
              </a:rPr>
              <a:t>Une expérience où les élèves créent de la pluie à l’intérieur d’un pot en plastique, scellé avec une pellicule plastique. Cette expérience permet d’introduire la notion de </a:t>
            </a:r>
            <a:r>
              <a:rPr lang="fr-CA" sz="1200" i="1" dirty="0" smtClean="0">
                <a:latin typeface="Calibri" pitchFamily="34" charset="0"/>
              </a:rPr>
              <a:t>précipitation</a:t>
            </a:r>
            <a:r>
              <a:rPr lang="fr-CA" sz="1200" dirty="0" smtClean="0">
                <a:latin typeface="Calibri" pitchFamily="34" charset="0"/>
              </a:rPr>
              <a:t>.</a:t>
            </a:r>
          </a:p>
          <a:p>
            <a:pPr marL="0" indent="0" algn="just">
              <a:spcBef>
                <a:spcPts val="600"/>
              </a:spcBef>
              <a:buNone/>
            </a:pPr>
            <a:r>
              <a:rPr lang="fr-CA" sz="1200" dirty="0" smtClean="0">
                <a:latin typeface="Calibri" pitchFamily="34" charset="0"/>
              </a:rPr>
              <a:t>Le protocole de l’expérience est déterminé d’avance mais il n’est pas tout de suite donné aux élèves. Après la présentation du matériel, les élèves sont invités à réfléchir au protocole.</a:t>
            </a:r>
          </a:p>
          <a:p>
            <a:pPr marL="0" indent="0" algn="just">
              <a:spcBef>
                <a:spcPts val="600"/>
              </a:spcBef>
              <a:buNone/>
            </a:pPr>
            <a:endParaRPr lang="fr-CA" sz="1200" dirty="0" smtClean="0">
              <a:latin typeface="Calibri" pitchFamily="34" charset="0"/>
            </a:endParaRPr>
          </a:p>
          <a:p>
            <a:pPr marL="0" indent="0" algn="just">
              <a:spcBef>
                <a:spcPts val="600"/>
              </a:spcBef>
              <a:buNone/>
            </a:pPr>
            <a:r>
              <a:rPr lang="fr-CA" sz="2400" i="1" dirty="0" smtClean="0">
                <a:latin typeface="Calibri" pitchFamily="34" charset="0"/>
              </a:rPr>
              <a:t>Déroulement de l’activité</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Mise en situation (5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Présentation de l’expérience et protocole (15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Réalisation de l’expérience (15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Retour sur l’expérience (25 minutes)</a:t>
            </a:r>
          </a:p>
          <a:p>
            <a:pPr marL="228600" lvl="0" indent="-228600" algn="just">
              <a:spcBef>
                <a:spcPts val="600"/>
              </a:spcBef>
              <a:buSzPct val="100000"/>
              <a:buNone/>
            </a:pPr>
            <a:endParaRPr lang="fr-CA" sz="1200" i="1" dirty="0" smtClean="0">
              <a:latin typeface="Calibri" pitchFamily="34" charset="0"/>
            </a:endParaRPr>
          </a:p>
          <a:p>
            <a:pPr marL="0" indent="0" algn="just">
              <a:spcBef>
                <a:spcPts val="600"/>
              </a:spcBef>
              <a:buNone/>
            </a:pPr>
            <a:r>
              <a:rPr lang="fr-CA" sz="2400" i="1" dirty="0" smtClean="0">
                <a:latin typeface="Calibri" pitchFamily="34" charset="0"/>
              </a:rPr>
              <a:t>Préparatifs et sécurité</a:t>
            </a:r>
            <a:endParaRPr lang="fr-CA" sz="1200" i="1" dirty="0" smtClean="0">
              <a:latin typeface="Calibri" pitchFamily="34" charset="0"/>
            </a:endParaRPr>
          </a:p>
          <a:p>
            <a:pPr marL="0" indent="0" algn="just">
              <a:spcBef>
                <a:spcPts val="600"/>
              </a:spcBef>
              <a:buNone/>
            </a:pPr>
            <a:r>
              <a:rPr lang="fr-CA" sz="1400" b="1" dirty="0" smtClean="0">
                <a:latin typeface="Calibri" pitchFamily="34" charset="0"/>
              </a:rPr>
              <a:t>Eau chaude</a:t>
            </a:r>
          </a:p>
          <a:p>
            <a:pPr marL="0" indent="0" algn="just">
              <a:spcBef>
                <a:spcPts val="600"/>
              </a:spcBef>
              <a:buNone/>
            </a:pPr>
            <a:r>
              <a:rPr lang="fr-CA" sz="1200" dirty="0" smtClean="0">
                <a:latin typeface="Calibri" pitchFamily="34" charset="0"/>
              </a:rPr>
              <a:t>Faire bouillir de l’eau d’avance (bouilloire pleine) et la laisser reposer pendant la présentation de l’expérience. L’eau doit être très chaude, sans toutefois qu’il y ait des risques de brûlures. </a:t>
            </a:r>
          </a:p>
          <a:p>
            <a:pPr marL="0" indent="0" algn="just">
              <a:spcBef>
                <a:spcPts val="600"/>
              </a:spcBef>
              <a:buNone/>
            </a:pPr>
            <a:r>
              <a:rPr lang="fr-CA" sz="1200" b="1" dirty="0" smtClean="0">
                <a:latin typeface="Calibri" pitchFamily="34" charset="0"/>
              </a:rPr>
              <a:t>L’</a:t>
            </a:r>
            <a:r>
              <a:rPr lang="fr-CA" sz="1200" b="1" dirty="0" err="1" smtClean="0">
                <a:latin typeface="Calibri" pitchFamily="34" charset="0"/>
              </a:rPr>
              <a:t>enseignant.e</a:t>
            </a:r>
            <a:r>
              <a:rPr lang="fr-CA" sz="1200" b="1" dirty="0" smtClean="0">
                <a:latin typeface="Calibri" pitchFamily="34" charset="0"/>
              </a:rPr>
              <a:t> sera quand même la seule personne qui manipulera l’eau chaude.</a:t>
            </a:r>
          </a:p>
          <a:p>
            <a:pPr marL="0" indent="0" algn="just">
              <a:spcBef>
                <a:spcPts val="600"/>
              </a:spcBef>
              <a:buNone/>
            </a:pPr>
            <a:r>
              <a:rPr lang="fr-CA" sz="1400" b="1" dirty="0" smtClean="0">
                <a:latin typeface="Calibri" pitchFamily="34" charset="0"/>
              </a:rPr>
              <a:t>Écrous glacés</a:t>
            </a:r>
          </a:p>
          <a:p>
            <a:pPr marL="0" indent="0" algn="just">
              <a:spcBef>
                <a:spcPts val="600"/>
              </a:spcBef>
              <a:buNone/>
            </a:pPr>
            <a:r>
              <a:rPr lang="fr-CA" sz="1200" dirty="0" smtClean="0">
                <a:latin typeface="Calibri" pitchFamily="34" charset="0"/>
              </a:rPr>
              <a:t>Les écrous doivent avoir été mis au congélateur au moins 1 heure avant l’expérience. Bien qu’ils soient rangés et transportés dans un contenant isolant, les sortir du congélateur le plus tard possible, afin qu’ils soient le plus froids possible.</a:t>
            </a:r>
          </a:p>
        </p:txBody>
      </p:sp>
      <p:sp>
        <p:nvSpPr>
          <p:cNvPr id="9" name="Rectangle 8">
            <a:extLst>
              <a:ext uri="{FF2B5EF4-FFF2-40B4-BE49-F238E27FC236}">
                <a16:creationId xmlns:a16="http://schemas.microsoft.com/office/drawing/2014/main" xmlns="" id="{7176B9B0-8B9C-4DE0-BE1A-19EE3FF59E74}"/>
              </a:ext>
            </a:extLst>
          </p:cNvPr>
          <p:cNvSpPr/>
          <p:nvPr>
            <p:custDataLst>
              <p:tags r:id="rId5"/>
            </p:custDataLst>
          </p:nvPr>
        </p:nvSpPr>
        <p:spPr>
          <a:xfrm>
            <a:off x="38712" y="5612352"/>
            <a:ext cx="1660549" cy="1123384"/>
          </a:xfrm>
          <a:prstGeom prst="rect">
            <a:avLst/>
          </a:prstGeom>
          <a:solidFill>
            <a:srgbClr val="D5FAFD"/>
          </a:solidFill>
          <a:ln>
            <a:solidFill>
              <a:schemeClr val="accent1">
                <a:lumMod val="60000"/>
                <a:lumOff val="40000"/>
              </a:schemeClr>
            </a:solidFill>
          </a:ln>
        </p:spPr>
        <p:txBody>
          <a:bodyPr wrap="square">
            <a:spAutoFit/>
          </a:bodyPr>
          <a:lstStyle/>
          <a:p>
            <a:pPr algn="ctr">
              <a:spcBef>
                <a:spcPts val="600"/>
              </a:spcBef>
            </a:pPr>
            <a:r>
              <a:rPr lang="en-US" sz="1400" b="1" dirty="0" smtClean="0">
                <a:latin typeface="Calibri" pitchFamily="34" charset="0"/>
              </a:rPr>
              <a:t>*</a:t>
            </a:r>
            <a:r>
              <a:rPr lang="en-US" sz="1400" b="1" dirty="0" err="1" smtClean="0">
                <a:latin typeface="Calibri" pitchFamily="34" charset="0"/>
              </a:rPr>
              <a:t>Matériel</a:t>
            </a:r>
            <a:r>
              <a:rPr lang="en-US" sz="1400" b="1" dirty="0" smtClean="0">
                <a:latin typeface="Calibri" pitchFamily="34" charset="0"/>
              </a:rPr>
              <a:t> </a:t>
            </a:r>
            <a:r>
              <a:rPr lang="en-US" sz="1400" b="1" dirty="0" err="1" smtClean="0">
                <a:latin typeface="Calibri" pitchFamily="34" charset="0"/>
              </a:rPr>
              <a:t>alternatif</a:t>
            </a:r>
            <a:endParaRPr lang="en-US" sz="1400" b="1" dirty="0" smtClean="0">
              <a:latin typeface="Calibri" pitchFamily="34" charset="0"/>
            </a:endParaRPr>
          </a:p>
          <a:p>
            <a:pPr>
              <a:spcBef>
                <a:spcPts val="600"/>
              </a:spcBef>
            </a:pPr>
            <a:r>
              <a:rPr lang="fr-FR" sz="1200" dirty="0" smtClean="0">
                <a:latin typeface="Calibri" pitchFamily="34" charset="0"/>
              </a:rPr>
              <a:t>Cette expérience peut être réalisée avec des glaçons, à raison de 3-4 par équipe.</a:t>
            </a:r>
            <a:endParaRPr lang="fr-FR" sz="1200" dirty="0">
              <a:latin typeface="Calibri" pitchFamily="34" charset="0"/>
            </a:endParaRPr>
          </a:p>
        </p:txBody>
      </p:sp>
      <p:sp>
        <p:nvSpPr>
          <p:cNvPr id="13" name="Title 3">
            <a:extLst>
              <a:ext uri="{FF2B5EF4-FFF2-40B4-BE49-F238E27FC236}">
                <a16:creationId xmlns="" xmlns:a16="http://schemas.microsoft.com/office/drawing/2014/main" id="{87C1477C-E81F-43AA-87D9-A74BC071692E}"/>
              </a:ext>
            </a:extLst>
          </p:cNvPr>
          <p:cNvSpPr txBox="1">
            <a:spLocks/>
          </p:cNvSpPr>
          <p:nvPr>
            <p:custDataLst>
              <p:tags r:id="rId6"/>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3. </a:t>
            </a:r>
            <a:r>
              <a:rPr lang="en-US" sz="2400" dirty="0" err="1" smtClean="0">
                <a:latin typeface="Calibri" panose="020F0502020204030204" pitchFamily="34" charset="0"/>
                <a:cs typeface="Calibri" panose="020F0502020204030204" pitchFamily="34" charset="0"/>
              </a:rPr>
              <a:t>Créer</a:t>
            </a:r>
            <a:r>
              <a:rPr lang="en-US" sz="2400" dirty="0" smtClean="0">
                <a:latin typeface="Calibri" panose="020F0502020204030204" pitchFamily="34" charset="0"/>
                <a:cs typeface="Calibri" panose="020F0502020204030204" pitchFamily="34" charset="0"/>
              </a:rPr>
              <a:t> de la </a:t>
            </a:r>
            <a:r>
              <a:rPr lang="en-US" sz="2400" dirty="0" err="1" smtClean="0">
                <a:latin typeface="Calibri" panose="020F0502020204030204" pitchFamily="34" charset="0"/>
                <a:cs typeface="Calibri" panose="020F0502020204030204" pitchFamily="34" charset="0"/>
              </a:rPr>
              <a:t>pluie</a:t>
            </a:r>
            <a:endParaRPr lang="fr-CA" sz="3000" dirty="0">
              <a:latin typeface="Calibri" panose="020F0502020204030204" pitchFamily="34" charset="0"/>
              <a:cs typeface="Calibri" panose="020F0502020204030204" pitchFamily="34" charset="0"/>
            </a:endParaRPr>
          </a:p>
        </p:txBody>
      </p:sp>
      <p:pic>
        <p:nvPicPr>
          <p:cNvPr id="16" name="Image 15">
            <a:extLst>
              <a:ext uri="{FF2B5EF4-FFF2-40B4-BE49-F238E27FC236}">
                <a16:creationId xmlns:a16="http://schemas.microsoft.com/office/drawing/2014/main" xmlns="" id="{D7713011-DDF5-4985-B72A-256C90A0D399}"/>
              </a:ext>
            </a:extLst>
          </p:cNvPr>
          <p:cNvPicPr>
            <a:picLocks noChangeAspect="1"/>
          </p:cNvPicPr>
          <p:nvPr/>
        </p:nvPicPr>
        <p:blipFill>
          <a:blip r:embed="rId10"/>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1966312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441576" y="8008203"/>
            <a:ext cx="1424936" cy="1135797"/>
          </a:xfrm>
        </p:spPr>
        <p:txBody>
          <a:bodyPr/>
          <a:lstStyle/>
          <a:p>
            <a:fld id="{027FB875-5C85-AB42-9DC5-178568A424B8}" type="slidenum">
              <a:rPr lang="en-US" sz="8200" smtClean="0">
                <a:solidFill>
                  <a:schemeClr val="bg1">
                    <a:lumMod val="85000"/>
                  </a:schemeClr>
                </a:solidFill>
                <a:latin typeface="Impact"/>
                <a:cs typeface="Impact"/>
              </a:rPr>
              <a:pPr/>
              <a:t>12</a:t>
            </a:fld>
            <a:endParaRPr lang="en-US" sz="8200" dirty="0">
              <a:solidFill>
                <a:schemeClr val="bg1">
                  <a:lumMod val="85000"/>
                </a:schemeClr>
              </a:solidFill>
              <a:latin typeface="Impact"/>
              <a:cs typeface="Impact"/>
            </a:endParaRPr>
          </a:p>
        </p:txBody>
      </p:sp>
      <p:sp>
        <p:nvSpPr>
          <p:cNvPr id="5" name="Content Placeholder 4"/>
          <p:cNvSpPr>
            <a:spLocks noGrp="1"/>
          </p:cNvSpPr>
          <p:nvPr>
            <p:ph sz="half" idx="1"/>
            <p:custDataLst>
              <p:tags r:id="rId2"/>
            </p:custDataLst>
          </p:nvPr>
        </p:nvSpPr>
        <p:spPr>
          <a:xfrm>
            <a:off x="1744980" y="1296000"/>
            <a:ext cx="5040000" cy="7253640"/>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smtClean="0">
                <a:latin typeface="Calibri" pitchFamily="34" charset="0"/>
              </a:rPr>
              <a:t>Mise en situation</a:t>
            </a:r>
          </a:p>
          <a:p>
            <a:pPr marL="228600" indent="-228600" algn="just">
              <a:spcBef>
                <a:spcPts val="600"/>
              </a:spcBef>
              <a:buFont typeface="+mj-lt"/>
              <a:buAutoNum type="arabicPeriod"/>
            </a:pPr>
            <a:r>
              <a:rPr lang="fr-CA" sz="1200" dirty="0" smtClean="0">
                <a:latin typeface="Calibri" pitchFamily="34" charset="0"/>
              </a:rPr>
              <a:t>Faire un retour sur l’expérience précédente :</a:t>
            </a:r>
          </a:p>
          <a:p>
            <a:pPr marL="0" indent="0" algn="ctr">
              <a:spcBef>
                <a:spcPts val="600"/>
              </a:spcBef>
              <a:buNone/>
            </a:pPr>
            <a:r>
              <a:rPr lang="fr-CA" sz="1200" b="1" i="1" dirty="0" smtClean="0">
                <a:latin typeface="Calibri" pitchFamily="34" charset="0"/>
              </a:rPr>
              <a:t>« Lorsque nous avons créé un nuage dans une bouteille, quelles sont les deux transformations que l’eau a subies ? » </a:t>
            </a:r>
          </a:p>
          <a:p>
            <a:pPr marL="0" indent="0" algn="ctr">
              <a:spcBef>
                <a:spcPts val="600"/>
              </a:spcBef>
              <a:buNone/>
            </a:pPr>
            <a:r>
              <a:rPr lang="fr-CA" sz="1200" dirty="0" smtClean="0">
                <a:latin typeface="Calibri" pitchFamily="34" charset="0"/>
              </a:rPr>
              <a:t>(</a:t>
            </a:r>
            <a:r>
              <a:rPr lang="fr-CA" sz="1200" dirty="0" err="1" smtClean="0">
                <a:latin typeface="Calibri" pitchFamily="34" charset="0"/>
              </a:rPr>
              <a:t>Rép</a:t>
            </a:r>
            <a:r>
              <a:rPr lang="fr-CA" sz="1200" dirty="0" smtClean="0">
                <a:latin typeface="Calibri" pitchFamily="34" charset="0"/>
              </a:rPr>
              <a:t>. L’évaporation et la condensation)</a:t>
            </a:r>
            <a:endParaRPr lang="fr-CA" sz="1200" b="1" i="1" dirty="0" smtClean="0">
              <a:latin typeface="Calibri" pitchFamily="34" charset="0"/>
            </a:endParaRPr>
          </a:p>
          <a:p>
            <a:pPr marL="228600" indent="-228600" algn="just">
              <a:spcBef>
                <a:spcPts val="600"/>
              </a:spcBef>
              <a:buFont typeface="+mj-lt"/>
              <a:buAutoNum type="arabicPeriod" startAt="2"/>
            </a:pPr>
            <a:r>
              <a:rPr lang="fr-CA" sz="1200" dirty="0" smtClean="0">
                <a:latin typeface="Calibri" pitchFamily="34" charset="0"/>
              </a:rPr>
              <a:t>Annoncer le sujet de la nouvelle expérience.</a:t>
            </a:r>
          </a:p>
          <a:p>
            <a:pPr marL="0" indent="0" algn="ctr">
              <a:spcBef>
                <a:spcPts val="600"/>
              </a:spcBef>
              <a:buNone/>
            </a:pPr>
            <a:r>
              <a:rPr lang="fr-CA" sz="1200" b="1" i="1" dirty="0" smtClean="0">
                <a:latin typeface="Calibri" pitchFamily="34" charset="0"/>
              </a:rPr>
              <a:t>« Dans les nuages, l’eau se condense en mini-gouttelettes. Que se passe-t-il selon vous si ces mini-gouttelettes s’additionnent pour former de plus grosses gouttes ?»</a:t>
            </a:r>
          </a:p>
          <a:p>
            <a:pPr marL="0" indent="0" algn="ctr">
              <a:spcBef>
                <a:spcPts val="600"/>
              </a:spcBef>
              <a:buNone/>
            </a:pPr>
            <a:r>
              <a:rPr lang="fr-CA" sz="1200" dirty="0" smtClean="0">
                <a:latin typeface="Calibri" pitchFamily="34" charset="0"/>
              </a:rPr>
              <a:t>(</a:t>
            </a:r>
            <a:r>
              <a:rPr lang="fr-CA" sz="1200" dirty="0" err="1" smtClean="0">
                <a:latin typeface="Calibri" pitchFamily="34" charset="0"/>
              </a:rPr>
              <a:t>Rép</a:t>
            </a:r>
            <a:r>
              <a:rPr lang="fr-CA" sz="1200" dirty="0" smtClean="0">
                <a:latin typeface="Calibri" pitchFamily="34" charset="0"/>
              </a:rPr>
              <a:t>. Elles tombent du nuage, sous forme de pluie, neige, verglas, etc.)</a:t>
            </a:r>
            <a:r>
              <a:rPr lang="fr-CA" sz="1200" i="1" dirty="0" smtClean="0">
                <a:latin typeface="Calibri" pitchFamily="34" charset="0"/>
              </a:rPr>
              <a:t>.</a:t>
            </a:r>
          </a:p>
          <a:p>
            <a:pPr marL="0" indent="0" algn="ctr">
              <a:spcBef>
                <a:spcPts val="600"/>
              </a:spcBef>
              <a:buNone/>
            </a:pPr>
            <a:r>
              <a:rPr lang="fr-CA" sz="1200" b="1" i="1" dirty="0" smtClean="0">
                <a:latin typeface="Calibri" pitchFamily="34" charset="0"/>
              </a:rPr>
              <a:t>« C’est à votre tour de faire une expérience. Vous avez vu comment il est possible de créer un nuage dans une bouteille. Votre mission est de faire de la pluie dans un pot ! »</a:t>
            </a:r>
          </a:p>
          <a:p>
            <a:pPr marL="0" indent="0" algn="ctr">
              <a:spcBef>
                <a:spcPts val="600"/>
              </a:spcBef>
              <a:buNone/>
            </a:pPr>
            <a:endParaRPr lang="fr-CA" sz="1200" dirty="0" smtClean="0">
              <a:latin typeface="Calibri" pitchFamily="34" charset="0"/>
            </a:endParaRPr>
          </a:p>
          <a:p>
            <a:pPr marL="0" indent="0">
              <a:spcBef>
                <a:spcPts val="600"/>
              </a:spcBef>
              <a:buNone/>
            </a:pPr>
            <a:r>
              <a:rPr lang="fr-FR" sz="2400" i="1" dirty="0" smtClean="0">
                <a:latin typeface="Calibri" pitchFamily="34" charset="0"/>
              </a:rPr>
              <a:t>Présentation de l’expérience et protocole</a:t>
            </a:r>
          </a:p>
          <a:p>
            <a:pPr marL="0" indent="0" algn="just">
              <a:spcBef>
                <a:spcPts val="600"/>
              </a:spcBef>
              <a:buNone/>
            </a:pPr>
            <a:r>
              <a:rPr lang="fr-FR" sz="1400" b="1" dirty="0" smtClean="0">
                <a:latin typeface="Calibri" pitchFamily="34" charset="0"/>
              </a:rPr>
              <a:t>Faire réfléchir les élèves sur le protocole</a:t>
            </a:r>
          </a:p>
          <a:p>
            <a:pPr algn="just">
              <a:spcBef>
                <a:spcPts val="600"/>
              </a:spcBef>
            </a:pPr>
            <a:r>
              <a:rPr lang="fr-FR" sz="1200" dirty="0" smtClean="0">
                <a:latin typeface="Calibri" pitchFamily="34" charset="0"/>
              </a:rPr>
              <a:t>Ne pas distribuer la fiche d’activité tout de suite.</a:t>
            </a:r>
          </a:p>
          <a:p>
            <a:pPr algn="just">
              <a:spcBef>
                <a:spcPts val="600"/>
              </a:spcBef>
            </a:pPr>
            <a:r>
              <a:rPr lang="fr-FR" sz="1200" dirty="0" smtClean="0">
                <a:latin typeface="Calibri" pitchFamily="34" charset="0"/>
              </a:rPr>
              <a:t>Présenter l’ensemble du matériel et demander aux élèves d’essayer de deviner comment il sera possible de créer de la pluie dans le pot. </a:t>
            </a:r>
          </a:p>
          <a:p>
            <a:pPr algn="just">
              <a:spcBef>
                <a:spcPts val="600"/>
              </a:spcBef>
            </a:pPr>
            <a:r>
              <a:rPr lang="fr-FR" sz="1200" dirty="0" smtClean="0">
                <a:latin typeface="Calibri" pitchFamily="34" charset="0"/>
              </a:rPr>
              <a:t>Ne pas étirer cette discussion outre mesure. Si les élèves ne trouvent pas la solution, simplement présenter le protocole.</a:t>
            </a:r>
          </a:p>
          <a:p>
            <a:pPr marL="0" indent="0" algn="just">
              <a:spcBef>
                <a:spcPts val="600"/>
              </a:spcBef>
              <a:buNone/>
            </a:pPr>
            <a:r>
              <a:rPr lang="fr-FR" sz="1400" b="1" dirty="0" smtClean="0">
                <a:latin typeface="Calibri" pitchFamily="34" charset="0"/>
              </a:rPr>
              <a:t>Présentation de l’expérience</a:t>
            </a:r>
          </a:p>
          <a:p>
            <a:pPr algn="just">
              <a:spcBef>
                <a:spcPts val="600"/>
              </a:spcBef>
              <a:buSzPct val="100000"/>
            </a:pPr>
            <a:r>
              <a:rPr lang="fr-FR" sz="1200" dirty="0" smtClean="0">
                <a:latin typeface="Calibri" pitchFamily="34" charset="0"/>
                <a:cs typeface="Calibri" pitchFamily="34" charset="0"/>
              </a:rPr>
              <a:t>Former des équipes de 2 élèves et distribuer la </a:t>
            </a:r>
            <a:r>
              <a:rPr lang="fr-FR" sz="1200" i="1" dirty="0" smtClean="0">
                <a:latin typeface="Calibri" pitchFamily="34" charset="0"/>
                <a:cs typeface="Calibri" pitchFamily="34" charset="0"/>
              </a:rPr>
              <a:t>fiche d’activité A.</a:t>
            </a:r>
          </a:p>
          <a:p>
            <a:pPr algn="just">
              <a:spcBef>
                <a:spcPts val="600"/>
              </a:spcBef>
              <a:buSzPct val="100000"/>
            </a:pPr>
            <a:r>
              <a:rPr lang="fr-FR" sz="1200" dirty="0" smtClean="0">
                <a:latin typeface="Calibri" pitchFamily="34" charset="0"/>
                <a:cs typeface="Calibri" pitchFamily="34" charset="0"/>
              </a:rPr>
              <a:t>Faire lire le protocole par des élèves, à voix haute, et s’assurer qu’ils ont bien compris.</a:t>
            </a:r>
          </a:p>
          <a:p>
            <a:pPr algn="just">
              <a:spcBef>
                <a:spcPts val="600"/>
              </a:spcBef>
              <a:buSzPct val="100000"/>
            </a:pPr>
            <a:r>
              <a:rPr lang="fr-FR" sz="1200" dirty="0" smtClean="0">
                <a:latin typeface="Calibri" pitchFamily="34" charset="0"/>
                <a:cs typeface="Calibri" pitchFamily="34" charset="0"/>
              </a:rPr>
              <a:t>Faire une démonstration des étapes cruciales (pose de la pellicule et de l’élastique).</a:t>
            </a:r>
          </a:p>
        </p:txBody>
      </p:sp>
      <p:sp>
        <p:nvSpPr>
          <p:cNvPr id="6" name="Rectangle 5">
            <a:extLst>
              <a:ext uri="{FF2B5EF4-FFF2-40B4-BE49-F238E27FC236}">
                <a16:creationId xmlns:a16="http://schemas.microsoft.com/office/drawing/2014/main" xmlns="" id="{7176B9B0-8B9C-4DE0-BE1A-19EE3FF59E74}"/>
              </a:ext>
            </a:extLst>
          </p:cNvPr>
          <p:cNvSpPr/>
          <p:nvPr>
            <p:custDataLst>
              <p:tags r:id="rId3"/>
            </p:custDataLst>
          </p:nvPr>
        </p:nvSpPr>
        <p:spPr>
          <a:xfrm>
            <a:off x="36441" y="1289577"/>
            <a:ext cx="1649484" cy="1754326"/>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a:latin typeface="Calibri" pitchFamily="34" charset="0"/>
              </a:rPr>
              <a:t>Zone </a:t>
            </a:r>
            <a:r>
              <a:rPr lang="en-US" sz="1400" b="1" dirty="0" err="1">
                <a:latin typeface="Calibri" pitchFamily="34" charset="0"/>
              </a:rPr>
              <a:t>vocabulaire</a:t>
            </a:r>
            <a:endParaRPr lang="en-US" sz="1400" b="1" dirty="0">
              <a:latin typeface="Calibri" pitchFamily="34" charset="0"/>
            </a:endParaRPr>
          </a:p>
          <a:p>
            <a:pPr algn="just">
              <a:spcBef>
                <a:spcPts val="600"/>
              </a:spcBef>
            </a:pPr>
            <a:r>
              <a:rPr lang="fr-FR" sz="1200" b="1" dirty="0" smtClean="0">
                <a:latin typeface="Calibri" pitchFamily="34" charset="0"/>
              </a:rPr>
              <a:t>Précipitation :</a:t>
            </a:r>
            <a:endParaRPr lang="fr-FR" sz="1200" b="1" dirty="0">
              <a:latin typeface="Calibri" pitchFamily="34" charset="0"/>
            </a:endParaRPr>
          </a:p>
          <a:p>
            <a:pPr>
              <a:spcBef>
                <a:spcPts val="600"/>
              </a:spcBef>
            </a:pPr>
            <a:r>
              <a:rPr lang="fr-FR" sz="1200" dirty="0">
                <a:latin typeface="Calibri" pitchFamily="34" charset="0"/>
              </a:rPr>
              <a:t>Chute vers le sol (induite par la gravité) des </a:t>
            </a:r>
            <a:r>
              <a:rPr lang="fr-FR" sz="1200" dirty="0" smtClean="0">
                <a:latin typeface="Calibri" pitchFamily="34" charset="0"/>
              </a:rPr>
              <a:t>gouttelettes ou cristaux </a:t>
            </a:r>
            <a:r>
              <a:rPr lang="fr-FR" sz="1200" dirty="0">
                <a:latin typeface="Calibri" pitchFamily="34" charset="0"/>
              </a:rPr>
              <a:t>d’eau </a:t>
            </a:r>
            <a:r>
              <a:rPr lang="fr-FR" sz="1200" dirty="0" smtClean="0">
                <a:latin typeface="Calibri" pitchFamily="34" charset="0"/>
              </a:rPr>
              <a:t>formés </a:t>
            </a:r>
            <a:r>
              <a:rPr lang="fr-FR" sz="1200" dirty="0">
                <a:latin typeface="Calibri" pitchFamily="34" charset="0"/>
              </a:rPr>
              <a:t>lors de la condensation.</a:t>
            </a:r>
          </a:p>
        </p:txBody>
      </p:sp>
      <p:pic>
        <p:nvPicPr>
          <p:cNvPr id="7" name="Image 6" descr="P1080416.JPG"/>
          <p:cNvPicPr>
            <a:picLocks noChangeAspect="1"/>
          </p:cNvPicPr>
          <p:nvPr/>
        </p:nvPicPr>
        <p:blipFill>
          <a:blip r:embed="rId6"/>
          <a:stretch>
            <a:fillRect/>
          </a:stretch>
        </p:blipFill>
        <p:spPr>
          <a:xfrm rot="5400000">
            <a:off x="-296493" y="6565430"/>
            <a:ext cx="2334399" cy="1630435"/>
          </a:xfrm>
          <a:prstGeom prst="rect">
            <a:avLst/>
          </a:prstGeom>
        </p:spPr>
      </p:pic>
      <p:sp>
        <p:nvSpPr>
          <p:cNvPr id="9"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3. </a:t>
            </a:r>
            <a:r>
              <a:rPr lang="en-US" sz="2400" dirty="0" err="1" smtClean="0">
                <a:latin typeface="Calibri" panose="020F0502020204030204" pitchFamily="34" charset="0"/>
                <a:cs typeface="Calibri" panose="020F0502020204030204" pitchFamily="34" charset="0"/>
              </a:rPr>
              <a:t>Créer</a:t>
            </a:r>
            <a:r>
              <a:rPr lang="en-US" sz="2400" dirty="0" smtClean="0">
                <a:latin typeface="Calibri" panose="020F0502020204030204" pitchFamily="34" charset="0"/>
                <a:cs typeface="Calibri" panose="020F0502020204030204" pitchFamily="34" charset="0"/>
              </a:rPr>
              <a:t> de la </a:t>
            </a:r>
            <a:r>
              <a:rPr lang="en-US" sz="2400" dirty="0" err="1" smtClean="0">
                <a:latin typeface="Calibri" panose="020F0502020204030204" pitchFamily="34" charset="0"/>
                <a:cs typeface="Calibri" panose="020F0502020204030204" pitchFamily="34" charset="0"/>
              </a:rPr>
              <a:t>pluie</a:t>
            </a:r>
            <a:r>
              <a:rPr lang="en-US" sz="1800" dirty="0" smtClean="0">
                <a:latin typeface="Calibri" panose="020F0502020204030204" pitchFamily="34" charset="0"/>
                <a:cs typeface="Calibri" panose="020F0502020204030204" pitchFamily="34" charset="0"/>
              </a:rPr>
              <a:t> (suite)</a:t>
            </a:r>
            <a:endParaRPr lang="fr-CA" sz="1800" dirty="0">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xmlns="" id="{D7713011-DDF5-4985-B72A-256C90A0D399}"/>
              </a:ext>
            </a:extLst>
          </p:cNvPr>
          <p:cNvPicPr>
            <a:picLocks noChangeAspect="1"/>
          </p:cNvPicPr>
          <p:nvPr/>
        </p:nvPicPr>
        <p:blipFill>
          <a:blip r:embed="rId7"/>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129877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441576" y="8008203"/>
            <a:ext cx="1424936" cy="1135797"/>
          </a:xfrm>
        </p:spPr>
        <p:txBody>
          <a:bodyPr/>
          <a:lstStyle/>
          <a:p>
            <a:fld id="{027FB875-5C85-AB42-9DC5-178568A424B8}" type="slidenum">
              <a:rPr lang="en-US" sz="8200" smtClean="0">
                <a:solidFill>
                  <a:schemeClr val="bg1">
                    <a:lumMod val="85000"/>
                  </a:schemeClr>
                </a:solidFill>
                <a:latin typeface="Impact"/>
                <a:cs typeface="Impact"/>
              </a:rPr>
              <a:pPr/>
              <a:t>13</a:t>
            </a:fld>
            <a:endParaRPr lang="en-US" sz="8200" dirty="0">
              <a:solidFill>
                <a:schemeClr val="bg1">
                  <a:lumMod val="85000"/>
                </a:schemeClr>
              </a:solidFill>
              <a:latin typeface="Impact"/>
              <a:cs typeface="Impact"/>
            </a:endParaRPr>
          </a:p>
        </p:txBody>
      </p:sp>
      <p:sp>
        <p:nvSpPr>
          <p:cNvPr id="5" name="Content Placeholder 4"/>
          <p:cNvSpPr>
            <a:spLocks noGrp="1"/>
          </p:cNvSpPr>
          <p:nvPr>
            <p:ph sz="half" idx="1"/>
            <p:custDataLst>
              <p:tags r:id="rId2"/>
            </p:custDataLst>
          </p:nvPr>
        </p:nvSpPr>
        <p:spPr>
          <a:xfrm>
            <a:off x="80683" y="1296000"/>
            <a:ext cx="6696000" cy="7646890"/>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FR" sz="2400" i="1" dirty="0" smtClean="0">
                <a:latin typeface="Calibri" pitchFamily="34" charset="0"/>
                <a:cs typeface="Calibri" pitchFamily="34" charset="0"/>
              </a:rPr>
              <a:t>Réalisation de l’expérience</a:t>
            </a:r>
          </a:p>
          <a:p>
            <a:pPr algn="just">
              <a:spcBef>
                <a:spcPts val="600"/>
              </a:spcBef>
            </a:pPr>
            <a:r>
              <a:rPr lang="fr-FR" sz="1200" dirty="0" smtClean="0">
                <a:latin typeface="Calibri" pitchFamily="34" charset="0"/>
                <a:cs typeface="Calibri" pitchFamily="34" charset="0"/>
              </a:rPr>
              <a:t>Les pots en verres sont cassables. Les pots solos transparents (plastique) résistent mal à la chaleur. Les pots en plastique plus opaques peuvent contenir de l’eau bouillante sans se déformer, mais ils ne sont pas transparents ! </a:t>
            </a:r>
            <a:r>
              <a:rPr lang="fr-FR" sz="1200" b="1" dirty="0" smtClean="0">
                <a:latin typeface="Calibri" pitchFamily="34" charset="0"/>
                <a:cs typeface="Calibri" pitchFamily="34" charset="0"/>
              </a:rPr>
              <a:t>Il faut observer ce qui se passe à l’intérieur à partir du </a:t>
            </a:r>
            <a:r>
              <a:rPr lang="fr-FR" sz="1200" b="1" i="1" dirty="0" smtClean="0">
                <a:latin typeface="Calibri" pitchFamily="34" charset="0"/>
                <a:cs typeface="Calibri" pitchFamily="34" charset="0"/>
              </a:rPr>
              <a:t>dessus</a:t>
            </a:r>
            <a:r>
              <a:rPr lang="fr-FR" sz="1200" b="1" dirty="0" smtClean="0">
                <a:latin typeface="Calibri" pitchFamily="34" charset="0"/>
                <a:cs typeface="Calibri" pitchFamily="34" charset="0"/>
              </a:rPr>
              <a:t> (à travers la pellicule pastique).</a:t>
            </a:r>
          </a:p>
          <a:p>
            <a:pPr algn="just">
              <a:spcBef>
                <a:spcPts val="600"/>
              </a:spcBef>
            </a:pPr>
            <a:r>
              <a:rPr lang="fr-CA" sz="1200" dirty="0" smtClean="0">
                <a:latin typeface="Calibri" pitchFamily="34" charset="0"/>
                <a:cs typeface="Calibri" pitchFamily="34" charset="0"/>
              </a:rPr>
              <a:t>Avant de poser l’écrou glacé sur la pellicule plastique, on peut observer que :</a:t>
            </a:r>
          </a:p>
          <a:p>
            <a:pPr lvl="1" algn="just">
              <a:spcBef>
                <a:spcPts val="600"/>
              </a:spcBef>
              <a:buFont typeface="+mj-lt"/>
              <a:buAutoNum type="arabicPeriod"/>
            </a:pPr>
            <a:r>
              <a:rPr lang="fr-CA" sz="1200" b="1" dirty="0" smtClean="0">
                <a:latin typeface="Calibri" pitchFamily="34" charset="0"/>
                <a:cs typeface="Calibri" pitchFamily="34" charset="0"/>
              </a:rPr>
              <a:t>La pellicule se gonfle sous l’effet de la dilatation thermique de l’air emprisonné </a:t>
            </a:r>
            <a:r>
              <a:rPr lang="fr-CA" sz="1200" dirty="0" smtClean="0">
                <a:latin typeface="Calibri" pitchFamily="34" charset="0"/>
                <a:cs typeface="Calibri" pitchFamily="34" charset="0"/>
              </a:rPr>
              <a:t>(l’air chaud prends de l’expansion).</a:t>
            </a:r>
          </a:p>
          <a:p>
            <a:pPr lvl="1" algn="just">
              <a:spcBef>
                <a:spcPts val="600"/>
              </a:spcBef>
              <a:buFont typeface="+mj-lt"/>
              <a:buAutoNum type="arabicPeriod"/>
            </a:pPr>
            <a:r>
              <a:rPr lang="fr-CA" sz="1200" b="1" dirty="0" smtClean="0">
                <a:latin typeface="Calibri" pitchFamily="34" charset="0"/>
                <a:cs typeface="Calibri" pitchFamily="34" charset="0"/>
              </a:rPr>
              <a:t>Un voile de condensation se forme rapidement sous la pellicule plastique </a:t>
            </a:r>
            <a:r>
              <a:rPr lang="fr-CA" sz="1200" dirty="0" smtClean="0">
                <a:latin typeface="Calibri" pitchFamily="34" charset="0"/>
                <a:cs typeface="Calibri" pitchFamily="34" charset="0"/>
              </a:rPr>
              <a:t>(des gouttelettes microscopiques donnent une apparence « embrouillée »).</a:t>
            </a:r>
            <a:endParaRPr lang="fr-FR" sz="1200" dirty="0" smtClean="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En plus d’aider à la condensation, l’ajout de l’écrou glacé imprime une forme conique à la pellicule, ce qui aide la condensation à se concentrer pour former une goutte. </a:t>
            </a:r>
            <a:r>
              <a:rPr lang="fr-CA" sz="1200" b="1" dirty="0" smtClean="0">
                <a:latin typeface="Calibri" pitchFamily="34" charset="0"/>
                <a:cs typeface="Calibri" pitchFamily="34" charset="0"/>
              </a:rPr>
              <a:t>Avant même que les gouttes ne retombent dans l’eau, leur formation peut être observée à partir du dessus, parfois à travers le trou de l’écrou.</a:t>
            </a:r>
            <a:endParaRPr lang="fr-FR" sz="1200" b="1" dirty="0" smtClean="0">
              <a:latin typeface="Calibri" pitchFamily="34" charset="0"/>
              <a:cs typeface="Calibri" pitchFamily="34" charset="0"/>
            </a:endParaRPr>
          </a:p>
          <a:p>
            <a:pPr algn="just">
              <a:spcBef>
                <a:spcPts val="600"/>
              </a:spcBef>
            </a:pPr>
            <a:r>
              <a:rPr lang="fr-FR" sz="1200" dirty="0" smtClean="0">
                <a:latin typeface="Calibri" pitchFamily="34" charset="0"/>
                <a:cs typeface="Calibri" pitchFamily="34" charset="0"/>
              </a:rPr>
              <a:t>Attention ! : Les élèves ne doivent </a:t>
            </a:r>
            <a:r>
              <a:rPr lang="fr-FR" sz="1200" b="1" dirty="0" smtClean="0">
                <a:latin typeface="Calibri" pitchFamily="34" charset="0"/>
                <a:cs typeface="Calibri" pitchFamily="34" charset="0"/>
              </a:rPr>
              <a:t>pas</a:t>
            </a:r>
            <a:r>
              <a:rPr lang="fr-FR" sz="1200" dirty="0" smtClean="0">
                <a:latin typeface="Calibri" pitchFamily="34" charset="0"/>
                <a:cs typeface="Calibri" pitchFamily="34" charset="0"/>
              </a:rPr>
              <a:t> remplir tout de suite la section « Bilan » de la fiche d’activité (voir plus loin).</a:t>
            </a:r>
          </a:p>
          <a:p>
            <a:pPr algn="just">
              <a:spcBef>
                <a:spcPts val="600"/>
              </a:spcBef>
              <a:buNone/>
            </a:pPr>
            <a:endParaRPr lang="fr-FR" sz="1200" dirty="0" smtClean="0">
              <a:latin typeface="Calibri" pitchFamily="34" charset="0"/>
              <a:cs typeface="Calibri" pitchFamily="34" charset="0"/>
            </a:endParaRPr>
          </a:p>
          <a:p>
            <a:pPr marL="0" indent="0" algn="just">
              <a:spcBef>
                <a:spcPts val="600"/>
              </a:spcBef>
              <a:buNone/>
            </a:pPr>
            <a:r>
              <a:rPr lang="fr-FR" sz="2400" i="1" dirty="0" smtClean="0">
                <a:latin typeface="Calibri" pitchFamily="34" charset="0"/>
                <a:cs typeface="Calibri" pitchFamily="34" charset="0"/>
              </a:rPr>
              <a:t>Retour sur l’expérience</a:t>
            </a:r>
          </a:p>
          <a:p>
            <a:pPr algn="just">
              <a:spcBef>
                <a:spcPts val="600"/>
              </a:spcBef>
            </a:pPr>
            <a:r>
              <a:rPr lang="fr-FR" sz="1200" dirty="0" smtClean="0">
                <a:latin typeface="Calibri" pitchFamily="34" charset="0"/>
                <a:cs typeface="Calibri" pitchFamily="34" charset="0"/>
              </a:rPr>
              <a:t>Demander aux élèves de partager leurs </a:t>
            </a:r>
            <a:r>
              <a:rPr lang="fr-FR" sz="1200" b="1" dirty="0" smtClean="0">
                <a:latin typeface="Calibri" pitchFamily="34" charset="0"/>
                <a:cs typeface="Calibri" pitchFamily="34" charset="0"/>
              </a:rPr>
              <a:t>observations</a:t>
            </a:r>
            <a:r>
              <a:rPr lang="fr-FR" sz="1200" dirty="0" smtClean="0">
                <a:latin typeface="Calibri" pitchFamily="34" charset="0"/>
                <a:cs typeface="Calibri" pitchFamily="34" charset="0"/>
              </a:rPr>
              <a:t> et d’essayer </a:t>
            </a:r>
            <a:r>
              <a:rPr lang="fr-FR" sz="1200" b="1" dirty="0" smtClean="0">
                <a:latin typeface="Calibri" pitchFamily="34" charset="0"/>
                <a:cs typeface="Calibri" pitchFamily="34" charset="0"/>
              </a:rPr>
              <a:t>d’expliquer</a:t>
            </a:r>
            <a:r>
              <a:rPr lang="fr-FR" sz="1200" dirty="0" smtClean="0">
                <a:latin typeface="Calibri" pitchFamily="34" charset="0"/>
                <a:cs typeface="Calibri" pitchFamily="34" charset="0"/>
              </a:rPr>
              <a:t> ce qui s’est passé.</a:t>
            </a:r>
          </a:p>
          <a:p>
            <a:pPr algn="just">
              <a:spcBef>
                <a:spcPts val="600"/>
              </a:spcBef>
            </a:pPr>
            <a:r>
              <a:rPr lang="fr-FR" sz="1200" dirty="0" smtClean="0">
                <a:latin typeface="Calibri" pitchFamily="34" charset="0"/>
                <a:cs typeface="Calibri" pitchFamily="34" charset="0"/>
              </a:rPr>
              <a:t>Au tableau, construire un </a:t>
            </a:r>
            <a:r>
              <a:rPr lang="fr-FR" sz="1200" b="1" dirty="0" smtClean="0">
                <a:latin typeface="Calibri" pitchFamily="34" charset="0"/>
                <a:cs typeface="Calibri" pitchFamily="34" charset="0"/>
              </a:rPr>
              <a:t>schéma</a:t>
            </a:r>
            <a:r>
              <a:rPr lang="fr-FR" sz="1200" dirty="0" smtClean="0">
                <a:latin typeface="Calibri" pitchFamily="34" charset="0"/>
                <a:cs typeface="Calibri" pitchFamily="34" charset="0"/>
              </a:rPr>
              <a:t> de l’expérience au fur et à mesure que les élèves fournissent observations et explications.</a:t>
            </a:r>
          </a:p>
          <a:p>
            <a:pPr algn="just">
              <a:spcBef>
                <a:spcPts val="600"/>
              </a:spcBef>
            </a:pPr>
            <a:r>
              <a:rPr lang="fr-FR" sz="1200" dirty="0" smtClean="0">
                <a:latin typeface="Calibri" pitchFamily="34" charset="0"/>
                <a:cs typeface="Calibri" pitchFamily="34" charset="0"/>
              </a:rPr>
              <a:t>Au besoin, les aider en faisant un parallèle avec ce qu’ils ont déjà vu lors de </a:t>
            </a:r>
            <a:r>
              <a:rPr lang="fr-FR" sz="1200" b="1" dirty="0" smtClean="0">
                <a:latin typeface="Calibri" pitchFamily="34" charset="0"/>
                <a:cs typeface="Calibri" pitchFamily="34" charset="0"/>
              </a:rPr>
              <a:t>l’activité précédente </a:t>
            </a:r>
            <a:r>
              <a:rPr lang="fr-FR" sz="1200" dirty="0" smtClean="0">
                <a:latin typeface="Calibri" pitchFamily="34" charset="0"/>
                <a:cs typeface="Calibri" pitchFamily="34" charset="0"/>
              </a:rPr>
              <a:t>(évaporation et condensation).</a:t>
            </a:r>
          </a:p>
          <a:p>
            <a:pPr marL="0" indent="0" algn="ctr">
              <a:spcBef>
                <a:spcPts val="600"/>
              </a:spcBef>
              <a:buNone/>
            </a:pPr>
            <a:r>
              <a:rPr lang="fr-FR" sz="1200" b="1" i="1" dirty="0" smtClean="0">
                <a:latin typeface="Calibri" pitchFamily="34" charset="0"/>
                <a:cs typeface="Calibri" pitchFamily="34" charset="0"/>
              </a:rPr>
              <a:t>« Dans l’activité précédente, l’eau était chauffée puis refroidie grâce aux changements de pressions. Aujourd’hui, l’eau était chauffée par la bouilloire puis refroidie par les écrous glacés. Comment cela se passe-t-il avec l’eau autour de la planète ? »</a:t>
            </a:r>
          </a:p>
          <a:p>
            <a:pPr marL="628650" lvl="1" indent="-228600" algn="just">
              <a:spcBef>
                <a:spcPts val="600"/>
              </a:spcBef>
              <a:buFont typeface="+mj-lt"/>
              <a:buAutoNum type="arabicPeriod"/>
            </a:pPr>
            <a:r>
              <a:rPr lang="fr-FR" sz="1200" dirty="0" smtClean="0">
                <a:latin typeface="Calibri" pitchFamily="34" charset="0"/>
                <a:cs typeface="Calibri" pitchFamily="34" charset="0"/>
              </a:rPr>
              <a:t>Qu’est-ce qui réchauffe l’eau à la surface des lacs et des océans ? (les rayons du soleil)</a:t>
            </a:r>
          </a:p>
          <a:p>
            <a:pPr marL="628650" lvl="1" indent="-228600" algn="just">
              <a:spcBef>
                <a:spcPts val="600"/>
              </a:spcBef>
              <a:buFont typeface="+mj-lt"/>
              <a:buAutoNum type="arabicPeriod"/>
            </a:pPr>
            <a:r>
              <a:rPr lang="fr-FR" sz="1200" dirty="0" smtClean="0">
                <a:latin typeface="Calibri" pitchFamily="34" charset="0"/>
                <a:cs typeface="Calibri" pitchFamily="34" charset="0"/>
              </a:rPr>
              <a:t>Qu’est-ce qui refroidit la vapeur dans le ciel ? (l’air est plus froid en altitude)</a:t>
            </a:r>
            <a:endParaRPr lang="fr-FR" sz="1200" dirty="0">
              <a:latin typeface="Calibri" pitchFamily="34" charset="0"/>
              <a:cs typeface="Calibri" pitchFamily="34" charset="0"/>
            </a:endParaRPr>
          </a:p>
          <a:p>
            <a:pPr marL="0" lvl="1" indent="0" algn="ctr">
              <a:spcBef>
                <a:spcPts val="600"/>
              </a:spcBef>
              <a:buNone/>
            </a:pPr>
            <a:r>
              <a:rPr lang="fr-FR" sz="1200" b="1" i="1" dirty="0" smtClean="0">
                <a:latin typeface="Calibri" pitchFamily="34" charset="0"/>
                <a:cs typeface="Calibri" pitchFamily="34" charset="0"/>
              </a:rPr>
              <a:t>« Dernière question : comment appelle-t-on l’eau qui tombe des nuages, que ce soit sous forme de pluie ou de neige ou autre ? À la météo, on dit que demain, il y aura des… ? » </a:t>
            </a:r>
            <a:r>
              <a:rPr lang="fr-FR" sz="1200" dirty="0" smtClean="0">
                <a:latin typeface="Calibri" pitchFamily="34" charset="0"/>
                <a:cs typeface="Calibri" pitchFamily="34" charset="0"/>
              </a:rPr>
              <a:t>(</a:t>
            </a:r>
            <a:r>
              <a:rPr lang="fr-FR" sz="1200" dirty="0" err="1" smtClean="0">
                <a:latin typeface="Calibri" pitchFamily="34" charset="0"/>
                <a:cs typeface="Calibri" pitchFamily="34" charset="0"/>
              </a:rPr>
              <a:t>rép</a:t>
            </a:r>
            <a:r>
              <a:rPr lang="fr-FR" sz="1200" dirty="0" smtClean="0">
                <a:latin typeface="Calibri" pitchFamily="34" charset="0"/>
                <a:cs typeface="Calibri" pitchFamily="34" charset="0"/>
              </a:rPr>
              <a:t>. Précipitations !)</a:t>
            </a:r>
          </a:p>
          <a:p>
            <a:pPr marL="171450" lvl="1" indent="-171450" algn="just">
              <a:spcBef>
                <a:spcPts val="600"/>
              </a:spcBef>
              <a:buFont typeface="Arial" pitchFamily="34" charset="0"/>
              <a:buChar char="•"/>
            </a:pPr>
            <a:r>
              <a:rPr lang="fr-FR" sz="1200" b="1" dirty="0" smtClean="0">
                <a:latin typeface="Calibri" pitchFamily="34" charset="0"/>
                <a:cs typeface="Calibri" pitchFamily="34" charset="0"/>
              </a:rPr>
              <a:t>Pour terminer, faire remplir la section « Bilan » de la fiche d’activité</a:t>
            </a:r>
            <a:r>
              <a:rPr lang="fr-FR" sz="1200" dirty="0" smtClean="0">
                <a:latin typeface="Calibri" pitchFamily="34" charset="0"/>
                <a:cs typeface="Calibri" pitchFamily="34" charset="0"/>
              </a:rPr>
              <a:t>. Les élèves peuvent travailler seuls ou en équipe ou en plénière, à la discrétion de l’</a:t>
            </a:r>
            <a:r>
              <a:rPr lang="fr-FR" sz="1200" dirty="0" err="1" smtClean="0">
                <a:latin typeface="Calibri" pitchFamily="34" charset="0"/>
                <a:cs typeface="Calibri" pitchFamily="34" charset="0"/>
              </a:rPr>
              <a:t>enseignant.e</a:t>
            </a:r>
            <a:r>
              <a:rPr lang="fr-FR" sz="1200" dirty="0" smtClean="0">
                <a:latin typeface="Calibri" pitchFamily="34" charset="0"/>
                <a:cs typeface="Calibri" pitchFamily="34" charset="0"/>
              </a:rPr>
              <a:t>.</a:t>
            </a:r>
          </a:p>
        </p:txBody>
      </p:sp>
      <p:sp>
        <p:nvSpPr>
          <p:cNvPr id="7" name="Title 3">
            <a:extLst>
              <a:ext uri="{FF2B5EF4-FFF2-40B4-BE49-F238E27FC236}">
                <a16:creationId xmlns="" xmlns:a16="http://schemas.microsoft.com/office/drawing/2014/main" id="{87C1477C-E81F-43AA-87D9-A74BC071692E}"/>
              </a:ext>
            </a:extLst>
          </p:cNvPr>
          <p:cNvSpPr txBox="1">
            <a:spLocks/>
          </p:cNvSpPr>
          <p:nvPr>
            <p:custDataLst>
              <p:tags r:id="rId3"/>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3. </a:t>
            </a:r>
            <a:r>
              <a:rPr lang="en-US" sz="2400" dirty="0" err="1" smtClean="0">
                <a:latin typeface="Calibri" panose="020F0502020204030204" pitchFamily="34" charset="0"/>
                <a:cs typeface="Calibri" panose="020F0502020204030204" pitchFamily="34" charset="0"/>
              </a:rPr>
              <a:t>Créer</a:t>
            </a:r>
            <a:r>
              <a:rPr lang="en-US" sz="2400" dirty="0" smtClean="0">
                <a:latin typeface="Calibri" panose="020F0502020204030204" pitchFamily="34" charset="0"/>
                <a:cs typeface="Calibri" panose="020F0502020204030204" pitchFamily="34" charset="0"/>
              </a:rPr>
              <a:t> de la </a:t>
            </a:r>
            <a:r>
              <a:rPr lang="en-US" sz="2400" dirty="0" err="1" smtClean="0">
                <a:latin typeface="Calibri" panose="020F0502020204030204" pitchFamily="34" charset="0"/>
                <a:cs typeface="Calibri" panose="020F0502020204030204" pitchFamily="34" charset="0"/>
              </a:rPr>
              <a:t>pluie</a:t>
            </a:r>
            <a:r>
              <a:rPr lang="en-US" sz="2400" dirty="0" smtClean="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(suite)</a:t>
            </a:r>
            <a:endParaRPr lang="fr-CA" sz="1800" dirty="0">
              <a:latin typeface="Calibri" panose="020F0502020204030204" pitchFamily="34" charset="0"/>
              <a:cs typeface="Calibri" panose="020F0502020204030204" pitchFamily="34" charset="0"/>
            </a:endParaRPr>
          </a:p>
        </p:txBody>
      </p:sp>
      <p:pic>
        <p:nvPicPr>
          <p:cNvPr id="8" name="Image 7">
            <a:extLst>
              <a:ext uri="{FF2B5EF4-FFF2-40B4-BE49-F238E27FC236}">
                <a16:creationId xmlns:a16="http://schemas.microsoft.com/office/drawing/2014/main" xmlns="" id="{D7713011-DDF5-4985-B72A-256C90A0D399}"/>
              </a:ext>
            </a:extLst>
          </p:cNvPr>
          <p:cNvPicPr>
            <a:picLocks noChangeAspect="1"/>
          </p:cNvPicPr>
          <p:nvPr/>
        </p:nvPicPr>
        <p:blipFill>
          <a:blip r:embed="rId5"/>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1298773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096106" y="8003173"/>
            <a:ext cx="1746435" cy="1135797"/>
          </a:xfrm>
        </p:spPr>
        <p:txBody>
          <a:bodyPr/>
          <a:lstStyle/>
          <a:p>
            <a:fld id="{027FB875-5C85-AB42-9DC5-178568A424B8}" type="slidenum">
              <a:rPr lang="en-US" sz="8200" smtClean="0">
                <a:solidFill>
                  <a:schemeClr val="bg1">
                    <a:lumMod val="85000"/>
                  </a:schemeClr>
                </a:solidFill>
                <a:latin typeface="Impact"/>
                <a:cs typeface="Impact"/>
              </a:rPr>
              <a:pPr/>
              <a:t>14</a:t>
            </a:fld>
            <a:endParaRPr lang="en-US" sz="8200" dirty="0">
              <a:solidFill>
                <a:schemeClr val="bg1">
                  <a:lumMod val="85000"/>
                </a:schemeClr>
              </a:solidFill>
              <a:latin typeface="Impact"/>
              <a:cs typeface="Impact"/>
            </a:endParaRPr>
          </a:p>
        </p:txBody>
      </p:sp>
      <p:sp>
        <p:nvSpPr>
          <p:cNvPr id="11" name="Content Placeholder 4"/>
          <p:cNvSpPr>
            <a:spLocks noGrp="1"/>
          </p:cNvSpPr>
          <p:nvPr>
            <p:ph sz="half" idx="1"/>
            <p:custDataLst>
              <p:tags r:id="rId2"/>
            </p:custDataLst>
          </p:nvPr>
        </p:nvSpPr>
        <p:spPr>
          <a:xfrm>
            <a:off x="1745537" y="1296000"/>
            <a:ext cx="5040000" cy="7383180"/>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smtClean="0">
                <a:solidFill>
                  <a:schemeClr val="tx1"/>
                </a:solidFill>
                <a:latin typeface="Calibri" pitchFamily="34" charset="0"/>
              </a:rPr>
              <a:t>Vue d’ensemble</a:t>
            </a:r>
          </a:p>
          <a:p>
            <a:pPr marL="0" indent="0" algn="just">
              <a:spcBef>
                <a:spcPts val="600"/>
              </a:spcBef>
              <a:buNone/>
            </a:pPr>
            <a:r>
              <a:rPr lang="fr-CA" sz="1200" dirty="0" smtClean="0">
                <a:solidFill>
                  <a:schemeClr val="tx1"/>
                </a:solidFill>
                <a:latin typeface="Calibri" pitchFamily="34" charset="0"/>
              </a:rPr>
              <a:t>Les élèves réalisent une expérience leur permettant de mieux visualiser les étapes du ruissellement et de l’infiltration. </a:t>
            </a:r>
          </a:p>
          <a:p>
            <a:pPr marL="0" indent="0" algn="just">
              <a:spcBef>
                <a:spcPts val="600"/>
              </a:spcBef>
              <a:buNone/>
            </a:pPr>
            <a:r>
              <a:rPr lang="fr-CA" sz="2400" i="1" dirty="0" smtClean="0">
                <a:latin typeface="Calibri" pitchFamily="34" charset="0"/>
              </a:rPr>
              <a:t>Déroulement de l’activité</a:t>
            </a:r>
          </a:p>
          <a:p>
            <a:pPr marL="628650" lvl="1" indent="-228600" algn="just">
              <a:spcBef>
                <a:spcPts val="600"/>
              </a:spcBef>
              <a:buFont typeface="+mj-lt"/>
              <a:buAutoNum type="arabicPeriod"/>
            </a:pPr>
            <a:r>
              <a:rPr lang="fr-CA" sz="1200" dirty="0" smtClean="0">
                <a:latin typeface="Calibri" pitchFamily="34" charset="0"/>
                <a:cs typeface="Calibri" pitchFamily="34" charset="0"/>
              </a:rPr>
              <a:t>Mise en situation (5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Modélisation et hypothèse (20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Réalisation de l’expérience (30 minutes)</a:t>
            </a:r>
          </a:p>
          <a:p>
            <a:pPr marL="628650" lvl="1" indent="-228600" algn="just">
              <a:spcBef>
                <a:spcPts val="600"/>
              </a:spcBef>
              <a:buSzPct val="100000"/>
              <a:buFont typeface="+mj-lt"/>
              <a:buAutoNum type="arabicPeriod"/>
            </a:pPr>
            <a:r>
              <a:rPr lang="fr-CA" sz="1200" dirty="0" smtClean="0">
                <a:latin typeface="Calibri" pitchFamily="34" charset="0"/>
                <a:cs typeface="Calibri" pitchFamily="34" charset="0"/>
              </a:rPr>
              <a:t>Retour et bilan (20 minutes)</a:t>
            </a:r>
            <a:endParaRPr lang="fr-CA" sz="1200" i="1" dirty="0" smtClean="0">
              <a:latin typeface="Calibri" pitchFamily="34" charset="0"/>
            </a:endParaRPr>
          </a:p>
          <a:p>
            <a:pPr marL="0" indent="0" algn="just">
              <a:spcBef>
                <a:spcPts val="600"/>
              </a:spcBef>
              <a:buNone/>
            </a:pPr>
            <a:r>
              <a:rPr lang="fr-CA" sz="2400" i="1" dirty="0" smtClean="0">
                <a:solidFill>
                  <a:schemeClr val="tx1"/>
                </a:solidFill>
                <a:latin typeface="Calibri" pitchFamily="34" charset="0"/>
              </a:rPr>
              <a:t>Mise en situation </a:t>
            </a:r>
          </a:p>
          <a:p>
            <a:pPr algn="just">
              <a:spcBef>
                <a:spcPts val="600"/>
              </a:spcBef>
            </a:pPr>
            <a:r>
              <a:rPr lang="fr-CA" sz="1200" b="1" dirty="0" smtClean="0">
                <a:solidFill>
                  <a:schemeClr val="tx1"/>
                </a:solidFill>
                <a:latin typeface="Calibri" pitchFamily="34" charset="0"/>
              </a:rPr>
              <a:t>Demander aux élèves de répéter les transformations et déplacements de l’eau découverts jusqu’à maintenant. </a:t>
            </a:r>
            <a:r>
              <a:rPr lang="fr-CA" sz="1200" dirty="0" smtClean="0">
                <a:solidFill>
                  <a:schemeClr val="tx1"/>
                </a:solidFill>
                <a:latin typeface="Calibri" pitchFamily="34" charset="0"/>
              </a:rPr>
              <a:t>(</a:t>
            </a:r>
            <a:r>
              <a:rPr lang="fr-CA" sz="1200" dirty="0">
                <a:solidFill>
                  <a:schemeClr val="tx1"/>
                </a:solidFill>
                <a:latin typeface="Calibri" pitchFamily="34" charset="0"/>
              </a:rPr>
              <a:t>É</a:t>
            </a:r>
            <a:r>
              <a:rPr lang="fr-CA" sz="1200" dirty="0" smtClean="0">
                <a:solidFill>
                  <a:schemeClr val="tx1"/>
                </a:solidFill>
                <a:latin typeface="Calibri" pitchFamily="34" charset="0"/>
              </a:rPr>
              <a:t>vaporation, condensation et précipitation.) Au besoin, leur rappeler les expériences précédentes.</a:t>
            </a:r>
          </a:p>
          <a:p>
            <a:pPr marL="0" indent="0" algn="ctr">
              <a:spcBef>
                <a:spcPts val="600"/>
              </a:spcBef>
              <a:buNone/>
            </a:pPr>
            <a:r>
              <a:rPr lang="fr-CA" sz="1200" b="1" i="1" dirty="0" smtClean="0">
                <a:solidFill>
                  <a:schemeClr val="tx1"/>
                </a:solidFill>
                <a:latin typeface="Calibri" pitchFamily="34" charset="0"/>
              </a:rPr>
              <a:t>« Mais que se passe-t-il une fois que la pluie est tombée ? Où s’en va toute cette eau ? Quel chemin emprunte-t-elle ? Jusqu’où ?»</a:t>
            </a:r>
          </a:p>
          <a:p>
            <a:pPr algn="just">
              <a:spcBef>
                <a:spcPts val="600"/>
              </a:spcBef>
            </a:pPr>
            <a:r>
              <a:rPr lang="fr-CA" sz="1200" b="1" dirty="0" smtClean="0">
                <a:solidFill>
                  <a:schemeClr val="tx1"/>
                </a:solidFill>
                <a:latin typeface="Calibri" pitchFamily="34" charset="0"/>
              </a:rPr>
              <a:t>Recueillir les idées initiales des élèves.</a:t>
            </a:r>
            <a:r>
              <a:rPr lang="fr-CA" sz="1200" dirty="0" smtClean="0">
                <a:solidFill>
                  <a:schemeClr val="tx1"/>
                </a:solidFill>
                <a:latin typeface="Calibri" pitchFamily="34" charset="0"/>
              </a:rPr>
              <a:t> Sans juger ni commenter.</a:t>
            </a:r>
          </a:p>
          <a:p>
            <a:pPr marL="0" indent="0" algn="ctr">
              <a:spcBef>
                <a:spcPts val="600"/>
              </a:spcBef>
              <a:buNone/>
            </a:pPr>
            <a:r>
              <a:rPr lang="fr-CA" sz="1200" b="1" i="1" dirty="0" smtClean="0">
                <a:solidFill>
                  <a:schemeClr val="tx1"/>
                </a:solidFill>
                <a:latin typeface="Calibri" pitchFamily="34" charset="0"/>
              </a:rPr>
              <a:t>« Nous allons maintenant faire une expérience pour découvrir les chemins qu’emprunte l’eau après être tombée du ciel. »</a:t>
            </a:r>
          </a:p>
          <a:p>
            <a:pPr marL="0" indent="0" algn="just">
              <a:spcBef>
                <a:spcPts val="600"/>
              </a:spcBef>
              <a:buNone/>
            </a:pPr>
            <a:r>
              <a:rPr lang="fr-CA" sz="2400" i="1" dirty="0" smtClean="0">
                <a:solidFill>
                  <a:schemeClr val="tx1"/>
                </a:solidFill>
                <a:latin typeface="Calibri" pitchFamily="34" charset="0"/>
              </a:rPr>
              <a:t>Modélisation et hypothèse</a:t>
            </a:r>
          </a:p>
          <a:p>
            <a:pPr marL="0" indent="0" algn="just">
              <a:spcBef>
                <a:spcPts val="600"/>
              </a:spcBef>
              <a:buNone/>
            </a:pPr>
            <a:r>
              <a:rPr lang="fr-CA" sz="1200" dirty="0" smtClean="0">
                <a:solidFill>
                  <a:schemeClr val="tx1"/>
                </a:solidFill>
                <a:latin typeface="Calibri" pitchFamily="34" charset="0"/>
              </a:rPr>
              <a:t>Pour être en mesure d’émettre une hypothèse, les élèves doivent comprendre comment va se dérouler l’expérience.</a:t>
            </a:r>
          </a:p>
          <a:p>
            <a:pPr marL="228600" indent="-228600" algn="just">
              <a:spcBef>
                <a:spcPts val="600"/>
              </a:spcBef>
              <a:buFont typeface="+mj-lt"/>
              <a:buAutoNum type="arabicPeriod"/>
            </a:pPr>
            <a:r>
              <a:rPr lang="fr-CA" sz="1200" b="1" dirty="0" smtClean="0">
                <a:solidFill>
                  <a:schemeClr val="tx1"/>
                </a:solidFill>
                <a:latin typeface="Calibri" pitchFamily="34" charset="0"/>
              </a:rPr>
              <a:t>Distribuer la fiche d’activité B.</a:t>
            </a:r>
            <a:endParaRPr lang="fr-CA" sz="1200" dirty="0" smtClean="0">
              <a:solidFill>
                <a:schemeClr val="tx1"/>
              </a:solidFill>
              <a:latin typeface="Calibri" pitchFamily="34" charset="0"/>
            </a:endParaRPr>
          </a:p>
          <a:p>
            <a:pPr marL="228600" indent="-228600" algn="just">
              <a:spcBef>
                <a:spcPts val="600"/>
              </a:spcBef>
              <a:buFont typeface="+mj-lt"/>
              <a:buAutoNum type="arabicPeriod"/>
            </a:pPr>
            <a:r>
              <a:rPr lang="fr-CA" sz="1200" b="1" dirty="0" smtClean="0">
                <a:solidFill>
                  <a:schemeClr val="tx1"/>
                </a:solidFill>
                <a:latin typeface="Calibri" pitchFamily="34" charset="0"/>
              </a:rPr>
              <a:t>Présenter </a:t>
            </a:r>
            <a:r>
              <a:rPr lang="fr-CA" sz="1200" b="1" dirty="0">
                <a:solidFill>
                  <a:schemeClr val="tx1"/>
                </a:solidFill>
                <a:latin typeface="Calibri" pitchFamily="34" charset="0"/>
              </a:rPr>
              <a:t>le matériel </a:t>
            </a:r>
            <a:r>
              <a:rPr lang="fr-CA" sz="1200" b="1" dirty="0" smtClean="0">
                <a:solidFill>
                  <a:schemeClr val="tx1"/>
                </a:solidFill>
                <a:latin typeface="Calibri" pitchFamily="34" charset="0"/>
              </a:rPr>
              <a:t>et préparer un exemple</a:t>
            </a:r>
            <a:r>
              <a:rPr lang="fr-CA" sz="1200" dirty="0" smtClean="0">
                <a:solidFill>
                  <a:schemeClr val="tx1"/>
                </a:solidFill>
                <a:latin typeface="Calibri" pitchFamily="34" charset="0"/>
              </a:rPr>
              <a:t>, en suivant avec les élèves la</a:t>
            </a:r>
            <a:r>
              <a:rPr lang="fr-CA" sz="1200" b="1" dirty="0" smtClean="0">
                <a:solidFill>
                  <a:schemeClr val="tx1"/>
                </a:solidFill>
                <a:latin typeface="Calibri" pitchFamily="34" charset="0"/>
              </a:rPr>
              <a:t> </a:t>
            </a:r>
            <a:r>
              <a:rPr lang="fr-CA" sz="1200" dirty="0" smtClean="0">
                <a:solidFill>
                  <a:schemeClr val="tx1"/>
                </a:solidFill>
                <a:latin typeface="Calibri" pitchFamily="34" charset="0"/>
              </a:rPr>
              <a:t>section 4 de la fiche d’activité. (Choisir un substrat au hasard.)</a:t>
            </a:r>
          </a:p>
          <a:p>
            <a:pPr marL="228600" indent="-228600" algn="just">
              <a:spcBef>
                <a:spcPts val="600"/>
              </a:spcBef>
              <a:buFont typeface="+mj-lt"/>
              <a:buAutoNum type="arabicPeriod"/>
            </a:pPr>
            <a:r>
              <a:rPr lang="fr-CA" sz="1200" b="1" dirty="0" smtClean="0">
                <a:solidFill>
                  <a:schemeClr val="tx1"/>
                </a:solidFill>
                <a:latin typeface="Calibri" pitchFamily="34" charset="0"/>
              </a:rPr>
              <a:t>Demander aux élèves ce que pourra faire l’eau lorsqu’elle sera versée sur le substrat </a:t>
            </a:r>
            <a:r>
              <a:rPr lang="fr-CA" sz="1200" dirty="0" smtClean="0">
                <a:solidFill>
                  <a:schemeClr val="tx1"/>
                </a:solidFill>
                <a:latin typeface="Calibri" pitchFamily="34" charset="0"/>
              </a:rPr>
              <a:t>(couler par-dessus et tomber dans le plat, ou pénétrer le substrat et tomber dans le pot).</a:t>
            </a:r>
          </a:p>
          <a:p>
            <a:pPr marL="228600" indent="-228600" algn="just">
              <a:spcBef>
                <a:spcPts val="600"/>
              </a:spcBef>
              <a:buFont typeface="+mj-lt"/>
              <a:buAutoNum type="arabicPeriod"/>
            </a:pPr>
            <a:r>
              <a:rPr lang="fr-CA" sz="1200" b="1" dirty="0" smtClean="0">
                <a:solidFill>
                  <a:schemeClr val="tx1"/>
                </a:solidFill>
                <a:latin typeface="Calibri" pitchFamily="34" charset="0"/>
              </a:rPr>
              <a:t>Faire remplir la section hypothèse. </a:t>
            </a:r>
            <a:r>
              <a:rPr lang="fr-CA" sz="1200" dirty="0" smtClean="0">
                <a:solidFill>
                  <a:schemeClr val="tx1"/>
                </a:solidFill>
                <a:latin typeface="Calibri" pitchFamily="34" charset="0"/>
              </a:rPr>
              <a:t>Même si les élèves vont travailler en équipe, l’hypothèse est individuelle.</a:t>
            </a:r>
            <a:endParaRPr lang="fr-CA" sz="1200" i="1" dirty="0">
              <a:solidFill>
                <a:schemeClr val="tx1"/>
              </a:solidFill>
              <a:latin typeface="Calibri" pitchFamily="34" charset="0"/>
            </a:endParaRPr>
          </a:p>
        </p:txBody>
      </p:sp>
      <p:graphicFrame>
        <p:nvGraphicFramePr>
          <p:cNvPr id="10" name="Espace réservé du contenu 5"/>
          <p:cNvGraphicFramePr>
            <a:graphicFrameLocks noGrp="1"/>
          </p:cNvGraphicFramePr>
          <p:nvPr>
            <p:ph sz="half" idx="2"/>
            <p:custDataLst>
              <p:tags r:id="rId3"/>
            </p:custDataLst>
            <p:extLst>
              <p:ext uri="{D42A27DB-BD31-4B8C-83A1-F6EECF244321}">
                <p14:modId xmlns="" xmlns:p14="http://schemas.microsoft.com/office/powerpoint/2010/main" val="588483800"/>
              </p:ext>
            </p:extLst>
          </p:nvPr>
        </p:nvGraphicFramePr>
        <p:xfrm>
          <a:off x="46396" y="1773896"/>
          <a:ext cx="1659183" cy="4968240"/>
        </p:xfrm>
        <a:graphic>
          <a:graphicData uri="http://schemas.openxmlformats.org/drawingml/2006/table">
            <a:tbl>
              <a:tblPr firstRow="1" bandRow="1">
                <a:tableStyleId>{5C22544A-7EE6-4342-B048-85BDC9FD1C3A}</a:tableStyleId>
              </a:tblPr>
              <a:tblGrid>
                <a:gridCol w="530018">
                  <a:extLst>
                    <a:ext uri="{9D8B030D-6E8A-4147-A177-3AD203B41FA5}">
                      <a16:colId xmlns:a16="http://schemas.microsoft.com/office/drawing/2014/main" xmlns="" val="20000"/>
                    </a:ext>
                  </a:extLst>
                </a:gridCol>
                <a:gridCol w="1129165">
                  <a:extLst>
                    <a:ext uri="{9D8B030D-6E8A-4147-A177-3AD203B41FA5}">
                      <a16:colId xmlns:a16="http://schemas.microsoft.com/office/drawing/2014/main" xmlns="" val="20001"/>
                    </a:ext>
                  </a:extLst>
                </a:gridCol>
              </a:tblGrid>
              <a:tr h="270665">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0"/>
                  </a:ext>
                </a:extLst>
              </a:tr>
              <a:tr h="243598">
                <a:tc gridSpan="2">
                  <a:txBody>
                    <a:bodyPr/>
                    <a:lstStyle/>
                    <a:p>
                      <a:pPr algn="ctr"/>
                      <a:r>
                        <a:rPr lang="fr-FR" sz="1200" b="1" dirty="0" smtClean="0">
                          <a:latin typeface="Calibri" pitchFamily="34" charset="0"/>
                        </a:rPr>
                        <a:t>Pour l’</a:t>
                      </a:r>
                      <a:r>
                        <a:rPr lang="fr-FR" sz="1200" b="1" dirty="0" err="1" smtClean="0">
                          <a:latin typeface="Calibri" pitchFamily="34" charset="0"/>
                        </a:rPr>
                        <a:t>enseignant.e</a:t>
                      </a:r>
                      <a:endParaRPr lang="fr-FR" sz="1200" b="1" dirty="0">
                        <a:latin typeface="Calibri" pitchFamily="34" charset="0"/>
                      </a:endParaRPr>
                    </a:p>
                  </a:txBody>
                  <a:tcPr/>
                </a:tc>
                <a:tc hMerge="1">
                  <a:txBody>
                    <a:bodyPr/>
                    <a:lstStyle/>
                    <a:p>
                      <a:endParaRPr lang="fr-CA"/>
                    </a:p>
                  </a:txBody>
                  <a:tcPr/>
                </a:tc>
              </a:tr>
              <a:tr h="243598">
                <a:tc gridSpan="2">
                  <a:txBody>
                    <a:bodyPr/>
                    <a:lstStyle/>
                    <a:p>
                      <a:pPr algn="l"/>
                      <a:r>
                        <a:rPr lang="fr-FR" sz="1200" b="0" dirty="0" smtClean="0">
                          <a:latin typeface="Calibri" pitchFamily="34" charset="0"/>
                          <a:hlinkClick r:id="rId8" action="ppaction://hlinksldjump"/>
                        </a:rPr>
                        <a:t>Fiches théoriques 1, 2 et 4</a:t>
                      </a:r>
                      <a:endParaRPr lang="fr-FR" sz="1200" b="0" dirty="0">
                        <a:latin typeface="Calibri" pitchFamily="34" charset="0"/>
                      </a:endParaRPr>
                    </a:p>
                  </a:txBody>
                  <a:tcPr/>
                </a:tc>
                <a:tc hMerge="1">
                  <a:txBody>
                    <a:bodyPr/>
                    <a:lstStyle/>
                    <a:p>
                      <a:endParaRPr lang="fr-CA"/>
                    </a:p>
                  </a:txBody>
                  <a:tcPr/>
                </a:tc>
              </a:tr>
              <a:tr h="243598">
                <a:tc gridSpan="2">
                  <a:txBody>
                    <a:bodyPr/>
                    <a:lstStyle/>
                    <a:p>
                      <a:pPr algn="ctr"/>
                      <a:r>
                        <a:rPr lang="fr-FR" sz="1200" b="1" dirty="0">
                          <a:latin typeface="Calibri" pitchFamily="34" charset="0"/>
                        </a:rPr>
                        <a:t>Par équipe</a:t>
                      </a:r>
                      <a:r>
                        <a:rPr lang="fr-FR" sz="1200" b="1" baseline="0" dirty="0">
                          <a:latin typeface="Calibri" pitchFamily="34" charset="0"/>
                        </a:rPr>
                        <a:t> de </a:t>
                      </a:r>
                      <a:r>
                        <a:rPr lang="fr-FR" sz="1200" b="1" baseline="0" dirty="0" smtClean="0">
                          <a:latin typeface="Calibri" pitchFamily="34" charset="0"/>
                        </a:rPr>
                        <a:t>2</a:t>
                      </a:r>
                      <a:endParaRPr lang="fr-FR" sz="1200" b="1"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1"/>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Grand pot solo</a:t>
                      </a:r>
                      <a:endParaRPr lang="fr-FR" sz="1200" dirty="0">
                        <a:latin typeface="Calibri" pitchFamily="34" charset="0"/>
                      </a:endParaRPr>
                    </a:p>
                  </a:txBody>
                  <a:tcPr/>
                </a:tc>
                <a:extLst>
                  <a:ext uri="{0D108BD9-81ED-4DB2-BD59-A6C34878D82A}">
                    <a16:rowId xmlns:a16="http://schemas.microsoft.com/office/drawing/2014/main" xmlns="" val="10002"/>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Plat en plastique</a:t>
                      </a:r>
                      <a:endParaRPr lang="fr-FR" sz="1200" dirty="0">
                        <a:latin typeface="Calibri" pitchFamily="34" charset="0"/>
                      </a:endParaRPr>
                    </a:p>
                  </a:txBody>
                  <a:tcPr/>
                </a:tc>
                <a:extLst>
                  <a:ext uri="{0D108BD9-81ED-4DB2-BD59-A6C34878D82A}">
                    <a16:rowId xmlns:a16="http://schemas.microsoft.com/office/drawing/2014/main" xmlns="" val="10003"/>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Filtre</a:t>
                      </a:r>
                      <a:r>
                        <a:rPr lang="fr-FR" sz="1200" baseline="0" dirty="0">
                          <a:latin typeface="Calibri" pitchFamily="34" charset="0"/>
                        </a:rPr>
                        <a:t> à café</a:t>
                      </a:r>
                    </a:p>
                  </a:txBody>
                  <a:tcPr/>
                </a:tc>
                <a:extLst>
                  <a:ext uri="{0D108BD9-81ED-4DB2-BD59-A6C34878D82A}">
                    <a16:rowId xmlns:a16="http://schemas.microsoft.com/office/drawing/2014/main" xmlns="" val="10004"/>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latin typeface="Calibri" pitchFamily="34" charset="0"/>
                        </a:rPr>
                        <a:t>Élastique</a:t>
                      </a:r>
                    </a:p>
                  </a:txBody>
                  <a:tcPr/>
                </a:tc>
                <a:extLst>
                  <a:ext uri="{0D108BD9-81ED-4DB2-BD59-A6C34878D82A}">
                    <a16:rowId xmlns:a16="http://schemas.microsoft.com/office/drawing/2014/main" xmlns="" val="10005"/>
                  </a:ext>
                </a:extLst>
              </a:tr>
              <a:tr h="2435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Eau froide</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06"/>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Cylindre</a:t>
                      </a:r>
                      <a:r>
                        <a:rPr lang="fr-FR" sz="1200" baseline="0" dirty="0">
                          <a:latin typeface="Calibri" pitchFamily="34" charset="0"/>
                        </a:rPr>
                        <a:t> gradué de </a:t>
                      </a:r>
                      <a:r>
                        <a:rPr lang="fr-FR" sz="1200" baseline="0" dirty="0" smtClean="0">
                          <a:latin typeface="Calibri" pitchFamily="34" charset="0"/>
                        </a:rPr>
                        <a:t>50 ml</a:t>
                      </a:r>
                      <a:endParaRPr lang="fr-FR" sz="1200" dirty="0">
                        <a:latin typeface="Calibri" pitchFamily="34" charset="0"/>
                      </a:endParaRPr>
                    </a:p>
                  </a:txBody>
                  <a:tcPr/>
                </a:tc>
                <a:extLst>
                  <a:ext uri="{0D108BD9-81ED-4DB2-BD59-A6C34878D82A}">
                    <a16:rowId xmlns:a16="http://schemas.microsoft.com/office/drawing/2014/main" xmlns="" val="10007"/>
                  </a:ext>
                </a:extLst>
              </a:tr>
              <a:tr h="243598">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Cuillère en plastique</a:t>
                      </a:r>
                    </a:p>
                  </a:txBody>
                  <a:tcPr/>
                </a:tc>
                <a:extLst>
                  <a:ext uri="{0D108BD9-81ED-4DB2-BD59-A6C34878D82A}">
                    <a16:rowId xmlns:a16="http://schemas.microsoft.com/office/drawing/2014/main" xmlns="" val="10008"/>
                  </a:ext>
                </a:extLst>
              </a:tr>
              <a:tr h="2435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Terre,</a:t>
                      </a:r>
                      <a:r>
                        <a:rPr lang="fr-FR" sz="1200" baseline="0" dirty="0">
                          <a:latin typeface="Calibri" pitchFamily="34" charset="0"/>
                        </a:rPr>
                        <a:t> sable, gravier ou autre substrat</a:t>
                      </a:r>
                      <a:endParaRPr lang="fr-FR" sz="1200" dirty="0">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09"/>
                  </a:ext>
                </a:extLst>
              </a:tr>
              <a:tr h="243598">
                <a:tc gridSpan="2">
                  <a:txBody>
                    <a:bodyPr/>
                    <a:lstStyle/>
                    <a:p>
                      <a:pPr algn="ctr"/>
                      <a:r>
                        <a:rPr lang="fr-FR" sz="1200" b="1" dirty="0" smtClean="0">
                          <a:latin typeface="Calibri" pitchFamily="34" charset="0"/>
                        </a:rPr>
                        <a:t>Par</a:t>
                      </a:r>
                      <a:r>
                        <a:rPr lang="fr-FR" sz="1200" b="1" baseline="0" dirty="0" smtClean="0">
                          <a:latin typeface="Calibri" pitchFamily="34" charset="0"/>
                        </a:rPr>
                        <a:t> élève</a:t>
                      </a:r>
                      <a:endParaRPr lang="fr-FR" sz="1200" b="1" dirty="0">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Times New Roman" pitchFamily="18" charset="0"/>
                      </a:endParaRPr>
                    </a:p>
                  </a:txBody>
                  <a:tcPr/>
                </a:tc>
                <a:extLst>
                  <a:ext uri="{0D108BD9-81ED-4DB2-BD59-A6C34878D82A}">
                    <a16:rowId xmlns:a16="http://schemas.microsoft.com/office/drawing/2014/main" xmlns="" val="10011"/>
                  </a:ext>
                </a:extLst>
              </a:tr>
              <a:tr h="24359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hlinkClick r:id="rId9" action="ppaction://hlinksldjump"/>
                        </a:rPr>
                        <a:t>Fiche</a:t>
                      </a:r>
                      <a:r>
                        <a:rPr lang="fr-FR" sz="1200" baseline="0" dirty="0" smtClean="0">
                          <a:latin typeface="Calibri" pitchFamily="34" charset="0"/>
                          <a:hlinkClick r:id="rId9" action="ppaction://hlinksldjump"/>
                        </a:rPr>
                        <a:t> </a:t>
                      </a:r>
                      <a:r>
                        <a:rPr lang="fr-FR" sz="1200" dirty="0" smtClean="0">
                          <a:latin typeface="Calibri" pitchFamily="34" charset="0"/>
                          <a:hlinkClick r:id="rId9" action="ppaction://hlinksldjump"/>
                        </a:rPr>
                        <a:t>d’activité B</a:t>
                      </a:r>
                      <a:endParaRPr lang="fr-FR" sz="1200" dirty="0">
                        <a:solidFill>
                          <a:schemeClr val="tx1"/>
                        </a:solidFill>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Times New Roman" pitchFamily="18" charset="0"/>
                      </a:endParaRPr>
                    </a:p>
                  </a:txBody>
                  <a:tcPr/>
                </a:tc>
                <a:extLst>
                  <a:ext uri="{0D108BD9-81ED-4DB2-BD59-A6C34878D82A}">
                    <a16:rowId xmlns:a16="http://schemas.microsoft.com/office/drawing/2014/main" xmlns="" val="10012"/>
                  </a:ext>
                </a:extLst>
              </a:tr>
            </a:tbl>
          </a:graphicData>
        </a:graphic>
      </p:graphicFrame>
      <p:graphicFrame>
        <p:nvGraphicFramePr>
          <p:cNvPr id="17" name="Tableau 16"/>
          <p:cNvGraphicFramePr>
            <a:graphicFrameLocks noGrp="1"/>
          </p:cNvGraphicFramePr>
          <p:nvPr>
            <p:custDataLst>
              <p:tags r:id="rId4"/>
            </p:custDataLst>
            <p:extLst>
              <p:ext uri="{D42A27DB-BD31-4B8C-83A1-F6EECF244321}">
                <p14:modId xmlns="" xmlns:p14="http://schemas.microsoft.com/office/powerpoint/2010/main" val="3136201952"/>
              </p:ext>
            </p:extLst>
          </p:nvPr>
        </p:nvGraphicFramePr>
        <p:xfrm>
          <a:off x="59291" y="1296000"/>
          <a:ext cx="1622489" cy="373866"/>
        </p:xfrm>
        <a:graphic>
          <a:graphicData uri="http://schemas.openxmlformats.org/drawingml/2006/table">
            <a:tbl>
              <a:tblPr firstRow="1" bandRow="1">
                <a:tableStyleId>{69CF1AB2-1976-4502-BF36-3FF5EA218861}</a:tableStyleId>
              </a:tblPr>
              <a:tblGrid>
                <a:gridCol w="1622489">
                  <a:extLst>
                    <a:ext uri="{9D8B030D-6E8A-4147-A177-3AD203B41FA5}">
                      <a16:colId xmlns:a16="http://schemas.microsoft.com/office/drawing/2014/main" xmlns="" val="20000"/>
                    </a:ext>
                  </a:extLst>
                </a:gridCol>
              </a:tblGrid>
              <a:tr h="373866">
                <a:tc>
                  <a:txBody>
                    <a:bodyPr/>
                    <a:lstStyle/>
                    <a:p>
                      <a:pPr marL="0" algn="ctr" defTabSz="914400" rtl="0" eaLnBrk="1" latinLnBrk="0" hangingPunct="1"/>
                      <a:r>
                        <a:rPr lang="fr-FR" sz="1400" b="1" kern="1200" dirty="0" smtClean="0">
                          <a:solidFill>
                            <a:schemeClr val="dk1"/>
                          </a:solidFill>
                          <a:latin typeface="Calibri" pitchFamily="34" charset="0"/>
                          <a:ea typeface="+mn-ea"/>
                          <a:cs typeface="Calibri" pitchFamily="34" charset="0"/>
                        </a:rPr>
                        <a:t>Durée </a:t>
                      </a:r>
                      <a:r>
                        <a:rPr lang="fr-FR" sz="1400" b="1" kern="1200" dirty="0">
                          <a:solidFill>
                            <a:schemeClr val="dk1"/>
                          </a:solidFill>
                          <a:latin typeface="Calibri" pitchFamily="34" charset="0"/>
                          <a:ea typeface="+mn-ea"/>
                          <a:cs typeface="Calibri" pitchFamily="34" charset="0"/>
                        </a:rPr>
                        <a:t>: </a:t>
                      </a:r>
                      <a:r>
                        <a:rPr lang="fr-FR" sz="1400" b="0" kern="1200" dirty="0" smtClean="0">
                          <a:solidFill>
                            <a:schemeClr val="dk1"/>
                          </a:solidFill>
                          <a:latin typeface="Calibri" pitchFamily="34" charset="0"/>
                          <a:ea typeface="+mn-ea"/>
                          <a:cs typeface="Calibri" pitchFamily="34" charset="0"/>
                        </a:rPr>
                        <a:t>75 minutes</a:t>
                      </a:r>
                      <a:endParaRPr lang="fr-FR" sz="1400" b="0" kern="1200" dirty="0">
                        <a:solidFill>
                          <a:schemeClr val="dk1"/>
                        </a:solidFill>
                        <a:latin typeface="Calibri" pitchFamily="34" charset="0"/>
                        <a:ea typeface="+mn-ea"/>
                        <a:cs typeface="Calibri" pitchFamily="34" charset="0"/>
                      </a:endParaRPr>
                    </a:p>
                  </a:txBody>
                  <a:tcPr anchor="ctr">
                    <a:solidFill>
                      <a:srgbClr val="D5FAFD"/>
                    </a:solidFill>
                  </a:tcPr>
                </a:tc>
                <a:extLst>
                  <a:ext uri="{0D108BD9-81ED-4DB2-BD59-A6C34878D82A}">
                    <a16:rowId xmlns:a16="http://schemas.microsoft.com/office/drawing/2014/main" xmlns="" val="10000"/>
                  </a:ext>
                </a:extLst>
              </a:tr>
            </a:tbl>
          </a:graphicData>
        </a:graphic>
      </p:graphicFrame>
      <p:sp>
        <p:nvSpPr>
          <p:cNvPr id="12" name="Rectangle 11">
            <a:extLst>
              <a:ext uri="{FF2B5EF4-FFF2-40B4-BE49-F238E27FC236}">
                <a16:creationId xmlns:a16="http://schemas.microsoft.com/office/drawing/2014/main" xmlns="" id="{7176B9B0-8B9C-4DE0-BE1A-19EE3FF59E74}"/>
              </a:ext>
            </a:extLst>
          </p:cNvPr>
          <p:cNvSpPr/>
          <p:nvPr>
            <p:custDataLst>
              <p:tags r:id="rId5"/>
            </p:custDataLst>
          </p:nvPr>
        </p:nvSpPr>
        <p:spPr>
          <a:xfrm>
            <a:off x="54016" y="6852027"/>
            <a:ext cx="1643004" cy="2092881"/>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a:latin typeface="Calibri" pitchFamily="34" charset="0"/>
              </a:rPr>
              <a:t>Zone </a:t>
            </a:r>
            <a:r>
              <a:rPr lang="en-US" sz="1400" b="1" dirty="0" err="1">
                <a:latin typeface="Calibri" pitchFamily="34" charset="0"/>
              </a:rPr>
              <a:t>vocabulaire</a:t>
            </a:r>
            <a:endParaRPr lang="en-US" sz="1400" b="1" dirty="0">
              <a:latin typeface="Calibri" pitchFamily="34" charset="0"/>
            </a:endParaRPr>
          </a:p>
          <a:p>
            <a:pPr>
              <a:spcBef>
                <a:spcPts val="600"/>
              </a:spcBef>
            </a:pPr>
            <a:r>
              <a:rPr lang="fr-FR" sz="1200" b="1" dirty="0" smtClean="0">
                <a:latin typeface="Calibri" pitchFamily="34" charset="0"/>
              </a:rPr>
              <a:t>Ruissellement :</a:t>
            </a:r>
          </a:p>
          <a:p>
            <a:pPr>
              <a:spcBef>
                <a:spcPts val="600"/>
              </a:spcBef>
            </a:pPr>
            <a:r>
              <a:rPr lang="fr-FR" sz="1200" dirty="0" smtClean="0">
                <a:latin typeface="Calibri" pitchFamily="34" charset="0"/>
              </a:rPr>
              <a:t>Précipitation qui se déplace à la surface.</a:t>
            </a:r>
            <a:endParaRPr lang="fr-FR" sz="1200" dirty="0">
              <a:latin typeface="Calibri" pitchFamily="34" charset="0"/>
            </a:endParaRPr>
          </a:p>
          <a:p>
            <a:pPr>
              <a:spcBef>
                <a:spcPts val="600"/>
              </a:spcBef>
            </a:pPr>
            <a:r>
              <a:rPr lang="fr-FR" sz="1200" b="1" dirty="0" smtClean="0">
                <a:latin typeface="Calibri" pitchFamily="34" charset="0"/>
              </a:rPr>
              <a:t>Infiltration :</a:t>
            </a:r>
            <a:endParaRPr lang="fr-FR" sz="1200" b="1" dirty="0">
              <a:latin typeface="Calibri" pitchFamily="34" charset="0"/>
            </a:endParaRPr>
          </a:p>
          <a:p>
            <a:pPr>
              <a:spcBef>
                <a:spcPts val="600"/>
              </a:spcBef>
            </a:pPr>
            <a:r>
              <a:rPr lang="fr-FR" sz="1200" dirty="0" smtClean="0">
                <a:latin typeface="Calibri" pitchFamily="34" charset="0"/>
              </a:rPr>
              <a:t>Précipitation qui pénètre dans le sol. L’eau pourra alors être </a:t>
            </a:r>
            <a:r>
              <a:rPr lang="fr-FR" sz="1200" i="1" dirty="0" smtClean="0">
                <a:latin typeface="Calibri" pitchFamily="34" charset="0"/>
              </a:rPr>
              <a:t>absorbée</a:t>
            </a:r>
            <a:r>
              <a:rPr lang="fr-FR" sz="1200" dirty="0" smtClean="0">
                <a:latin typeface="Calibri" pitchFamily="34" charset="0"/>
              </a:rPr>
              <a:t> ou </a:t>
            </a:r>
            <a:r>
              <a:rPr lang="fr-FR" sz="1200" i="1" dirty="0" smtClean="0">
                <a:latin typeface="Calibri" pitchFamily="34" charset="0"/>
              </a:rPr>
              <a:t>percoler</a:t>
            </a:r>
            <a:r>
              <a:rPr lang="fr-FR" sz="1200" dirty="0" smtClean="0">
                <a:latin typeface="Calibri" pitchFamily="34" charset="0"/>
              </a:rPr>
              <a:t>.</a:t>
            </a:r>
            <a:endParaRPr lang="fr-FR" sz="1200" dirty="0">
              <a:latin typeface="Calibri" pitchFamily="34" charset="0"/>
            </a:endParaRPr>
          </a:p>
        </p:txBody>
      </p:sp>
      <p:sp>
        <p:nvSpPr>
          <p:cNvPr id="14" name="Title 3">
            <a:extLst>
              <a:ext uri="{FF2B5EF4-FFF2-40B4-BE49-F238E27FC236}">
                <a16:creationId xmlns="" xmlns:a16="http://schemas.microsoft.com/office/drawing/2014/main" id="{87C1477C-E81F-43AA-87D9-A74BC071692E}"/>
              </a:ext>
            </a:extLst>
          </p:cNvPr>
          <p:cNvSpPr txBox="1">
            <a:spLocks/>
          </p:cNvSpPr>
          <p:nvPr>
            <p:custDataLst>
              <p:tags r:id="rId6"/>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4. </a:t>
            </a:r>
            <a:r>
              <a:rPr lang="en-US" sz="2400" dirty="0" err="1" smtClean="0">
                <a:latin typeface="Calibri" panose="020F0502020204030204" pitchFamily="34" charset="0"/>
                <a:cs typeface="Calibri" panose="020F0502020204030204" pitchFamily="34" charset="0"/>
              </a:rPr>
              <a:t>Regagner</a:t>
            </a:r>
            <a:r>
              <a:rPr lang="en-US" sz="2400" dirty="0" smtClean="0">
                <a:latin typeface="Calibri" panose="020F0502020204030204" pitchFamily="34" charset="0"/>
                <a:cs typeface="Calibri" panose="020F0502020204030204" pitchFamily="34" charset="0"/>
              </a:rPr>
              <a:t> la source</a:t>
            </a:r>
            <a:endParaRPr lang="fr-CA" sz="3000" dirty="0">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xmlns="" id="{D7713011-DDF5-4985-B72A-256C90A0D399}"/>
              </a:ext>
            </a:extLst>
          </p:cNvPr>
          <p:cNvPicPr>
            <a:picLocks noChangeAspect="1"/>
          </p:cNvPicPr>
          <p:nvPr/>
        </p:nvPicPr>
        <p:blipFill>
          <a:blip r:embed="rId10"/>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2420009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50203" y="1295999"/>
            <a:ext cx="6732000" cy="6707173"/>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fr-CA" sz="2400" i="1" dirty="0" smtClean="0">
                <a:latin typeface="Calibri" pitchFamily="34" charset="0"/>
              </a:rPr>
              <a:t>Réalisation de l’expérience</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Former des équipes de 2 et attribuer les substrats. </a:t>
            </a:r>
            <a:r>
              <a:rPr lang="fr-CA" sz="1200" dirty="0" smtClean="0">
                <a:latin typeface="Calibri" pitchFamily="34" charset="0"/>
                <a:cs typeface="Calibri" pitchFamily="34" charset="0"/>
              </a:rPr>
              <a:t>Pour une meilleure comparaison des résultats, s’assurer que les trois sortes de substrats soient utilisées un nombre à peu près égal de fois. </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Faire lire par les élèves la section 5 de la fiche d’activité </a:t>
            </a:r>
            <a:r>
              <a:rPr lang="fr-CA" sz="1200" dirty="0" smtClean="0">
                <a:latin typeface="Calibri" pitchFamily="34" charset="0"/>
                <a:cs typeface="Calibri" pitchFamily="34" charset="0"/>
              </a:rPr>
              <a:t>(protocole de l’expérience + section observation et résultats.) S’assurer que tout est bien compris. Ne </a:t>
            </a:r>
            <a:r>
              <a:rPr lang="fr-CA" sz="1200" b="1" i="1" dirty="0" smtClean="0">
                <a:latin typeface="Calibri" pitchFamily="34" charset="0"/>
                <a:cs typeface="Calibri" pitchFamily="34" charset="0"/>
              </a:rPr>
              <a:t>pas</a:t>
            </a:r>
            <a:r>
              <a:rPr lang="fr-CA" sz="1200" dirty="0" smtClean="0">
                <a:latin typeface="Calibri" pitchFamily="34" charset="0"/>
                <a:cs typeface="Calibri" pitchFamily="34" charset="0"/>
              </a:rPr>
              <a:t> insister sur les deux dernières questions de cette section.</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Distribuer tout le matériel SAUF L’EAU</a:t>
            </a:r>
            <a:r>
              <a:rPr lang="fr-CA" sz="1200" dirty="0" smtClean="0">
                <a:latin typeface="Calibri" pitchFamily="34" charset="0"/>
                <a:cs typeface="Calibri" pitchFamily="34" charset="0"/>
              </a:rPr>
              <a:t>. </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S’assurer que toutes les mises en place sont terminées avant de distribuer l’eau. </a:t>
            </a:r>
            <a:r>
              <a:rPr lang="fr-CA" sz="1200" dirty="0" smtClean="0">
                <a:latin typeface="Calibri" pitchFamily="34" charset="0"/>
                <a:cs typeface="Calibri" pitchFamily="34" charset="0"/>
              </a:rPr>
              <a:t>Les équipes peuvent maintenant réaliser leur expérience.</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S’assurer qu’après l’expérience, </a:t>
            </a:r>
            <a:r>
              <a:rPr lang="fr-CA" sz="1200" b="1" i="1" dirty="0" smtClean="0">
                <a:latin typeface="Calibri" pitchFamily="34" charset="0"/>
                <a:cs typeface="Calibri" pitchFamily="34" charset="0"/>
              </a:rPr>
              <a:t>toute</a:t>
            </a:r>
            <a:r>
              <a:rPr lang="fr-CA" sz="1200" b="1" dirty="0" smtClean="0">
                <a:latin typeface="Calibri" pitchFamily="34" charset="0"/>
                <a:cs typeface="Calibri" pitchFamily="34" charset="0"/>
              </a:rPr>
              <a:t> la section 5 de la fiche est complétée.</a:t>
            </a:r>
          </a:p>
          <a:p>
            <a:pPr marL="228600" indent="-228600" algn="just">
              <a:spcBef>
                <a:spcPts val="600"/>
              </a:spcBef>
              <a:buSzPct val="100000"/>
              <a:buFont typeface="+mj-lt"/>
              <a:buAutoNum type="arabicPeriod"/>
            </a:pPr>
            <a:r>
              <a:rPr lang="fr-CA" sz="1200" b="1" dirty="0" smtClean="0">
                <a:latin typeface="Calibri" pitchFamily="34" charset="0"/>
                <a:cs typeface="Calibri" pitchFamily="34" charset="0"/>
              </a:rPr>
              <a:t>Faire le ménage avant de procéder au bilan !</a:t>
            </a:r>
          </a:p>
          <a:p>
            <a:pPr marL="0" indent="0" algn="just">
              <a:lnSpc>
                <a:spcPct val="120000"/>
              </a:lnSpc>
              <a:spcBef>
                <a:spcPts val="600"/>
              </a:spcBef>
              <a:buNone/>
            </a:pPr>
            <a:r>
              <a:rPr lang="fr-CA" sz="2400" i="1" dirty="0" smtClean="0">
                <a:latin typeface="Calibri" pitchFamily="34" charset="0"/>
                <a:cs typeface="Calibri" pitchFamily="34" charset="0"/>
              </a:rPr>
              <a:t>Retour et bilan</a:t>
            </a:r>
          </a:p>
          <a:p>
            <a:pPr algn="just">
              <a:lnSpc>
                <a:spcPct val="120000"/>
              </a:lnSpc>
              <a:spcBef>
                <a:spcPts val="600"/>
              </a:spcBef>
              <a:buFont typeface="+mj-lt"/>
              <a:buAutoNum type="arabicPeriod"/>
            </a:pPr>
            <a:r>
              <a:rPr lang="fr-CA" sz="1200" b="1" dirty="0" smtClean="0">
                <a:solidFill>
                  <a:srgbClr val="000000"/>
                </a:solidFill>
                <a:latin typeface="Calibri" pitchFamily="34" charset="0"/>
                <a:cs typeface="Calibri" pitchFamily="34" charset="0"/>
              </a:rPr>
              <a:t>Demander à chaque équipe de </a:t>
            </a:r>
            <a:r>
              <a:rPr lang="fr-CA" sz="1200" b="1" i="1" dirty="0" smtClean="0">
                <a:solidFill>
                  <a:srgbClr val="000000"/>
                </a:solidFill>
                <a:latin typeface="Calibri" pitchFamily="34" charset="0"/>
                <a:cs typeface="Calibri" pitchFamily="34" charset="0"/>
              </a:rPr>
              <a:t>partager</a:t>
            </a:r>
            <a:r>
              <a:rPr lang="fr-CA" sz="1200" b="1" dirty="0" smtClean="0">
                <a:solidFill>
                  <a:srgbClr val="000000"/>
                </a:solidFill>
                <a:latin typeface="Calibri" pitchFamily="34" charset="0"/>
                <a:cs typeface="Calibri" pitchFamily="34" charset="0"/>
              </a:rPr>
              <a:t> ses résultats</a:t>
            </a:r>
            <a:r>
              <a:rPr lang="fr-CA" sz="1200" dirty="0" smtClean="0">
                <a:solidFill>
                  <a:srgbClr val="000000"/>
                </a:solidFill>
                <a:latin typeface="Calibri" pitchFamily="34" charset="0"/>
                <a:cs typeface="Calibri" pitchFamily="34" charset="0"/>
              </a:rPr>
              <a:t>. Il peut être intéressant de les compiler au tableau, par substrat, à fins de comparaisons.</a:t>
            </a:r>
          </a:p>
          <a:p>
            <a:pPr algn="just">
              <a:lnSpc>
                <a:spcPct val="120000"/>
              </a:lnSpc>
              <a:spcBef>
                <a:spcPts val="600"/>
              </a:spcBef>
              <a:buFont typeface="+mj-lt"/>
              <a:buAutoNum type="arabicPeriod"/>
            </a:pPr>
            <a:r>
              <a:rPr lang="fr-CA" sz="1200" b="1" dirty="0" smtClean="0">
                <a:solidFill>
                  <a:srgbClr val="000000"/>
                </a:solidFill>
                <a:latin typeface="Calibri" pitchFamily="34" charset="0"/>
                <a:cs typeface="Calibri" pitchFamily="34" charset="0"/>
              </a:rPr>
              <a:t>Demander aux élèves de </a:t>
            </a:r>
            <a:r>
              <a:rPr lang="fr-CA" sz="1200" b="1" i="1" dirty="0" smtClean="0">
                <a:solidFill>
                  <a:srgbClr val="000000"/>
                </a:solidFill>
                <a:latin typeface="Calibri" pitchFamily="34" charset="0"/>
                <a:cs typeface="Calibri" pitchFamily="34" charset="0"/>
              </a:rPr>
              <a:t>commenter</a:t>
            </a:r>
            <a:r>
              <a:rPr lang="fr-CA" sz="1200" b="1" dirty="0" smtClean="0">
                <a:solidFill>
                  <a:srgbClr val="000000"/>
                </a:solidFill>
                <a:latin typeface="Calibri" pitchFamily="34" charset="0"/>
                <a:cs typeface="Calibri" pitchFamily="34" charset="0"/>
              </a:rPr>
              <a:t> les résultats</a:t>
            </a:r>
            <a:r>
              <a:rPr lang="fr-CA" sz="1200" dirty="0" smtClean="0">
                <a:solidFill>
                  <a:srgbClr val="000000"/>
                </a:solidFill>
                <a:latin typeface="Calibri" pitchFamily="34" charset="0"/>
                <a:cs typeface="Calibri" pitchFamily="34" charset="0"/>
              </a:rPr>
              <a:t>. Les trois substrats laissent bien passer l’eau, mais certains en « retient » plus que d’autres. C’est pour ça que les plantes ne poussent pas bien dans la roche ! </a:t>
            </a:r>
          </a:p>
          <a:p>
            <a:pPr algn="just">
              <a:lnSpc>
                <a:spcPct val="120000"/>
              </a:lnSpc>
              <a:spcBef>
                <a:spcPts val="600"/>
              </a:spcBef>
              <a:buFont typeface="+mj-lt"/>
              <a:buAutoNum type="arabicPeriod"/>
            </a:pPr>
            <a:r>
              <a:rPr lang="fr-CA" sz="1200" b="1" dirty="0" smtClean="0">
                <a:solidFill>
                  <a:srgbClr val="000000"/>
                </a:solidFill>
                <a:latin typeface="Calibri" pitchFamily="34" charset="0"/>
                <a:cs typeface="Calibri" pitchFamily="34" charset="0"/>
              </a:rPr>
              <a:t>Expliquer à quoi correspondent les deux résultats :</a:t>
            </a:r>
            <a:r>
              <a:rPr lang="fr-CA" sz="1200" dirty="0" smtClean="0">
                <a:solidFill>
                  <a:srgbClr val="000000"/>
                </a:solidFill>
                <a:latin typeface="Calibri" pitchFamily="34" charset="0"/>
                <a:cs typeface="Calibri" pitchFamily="34" charset="0"/>
              </a:rPr>
              <a:t> eau qui coule à la surface = ruissellement; eau qui pénètre le sol = infiltration. Les élèves pourront maintenant compléter leur </a:t>
            </a:r>
            <a:r>
              <a:rPr lang="fr-CA" sz="1200" b="1" dirty="0" smtClean="0">
                <a:solidFill>
                  <a:srgbClr val="000000"/>
                </a:solidFill>
                <a:latin typeface="Calibri" pitchFamily="34" charset="0"/>
                <a:cs typeface="Calibri" pitchFamily="34" charset="0"/>
              </a:rPr>
              <a:t>fiche</a:t>
            </a:r>
            <a:r>
              <a:rPr lang="fr-CA" sz="1200" dirty="0" smtClean="0">
                <a:solidFill>
                  <a:srgbClr val="000000"/>
                </a:solidFill>
                <a:latin typeface="Calibri" pitchFamily="34" charset="0"/>
                <a:cs typeface="Calibri" pitchFamily="34" charset="0"/>
              </a:rPr>
              <a:t> !</a:t>
            </a:r>
          </a:p>
          <a:p>
            <a:pPr marL="0" indent="0" algn="just">
              <a:lnSpc>
                <a:spcPct val="120000"/>
              </a:lnSpc>
              <a:spcBef>
                <a:spcPts val="600"/>
              </a:spcBef>
              <a:buNone/>
            </a:pPr>
            <a:r>
              <a:rPr lang="fr-CA" sz="1400" b="1" dirty="0" smtClean="0">
                <a:solidFill>
                  <a:srgbClr val="000000"/>
                </a:solidFill>
                <a:latin typeface="Calibri" pitchFamily="34" charset="0"/>
                <a:cs typeface="Calibri" pitchFamily="34" charset="0"/>
              </a:rPr>
              <a:t>Les nappes phréatiques</a:t>
            </a:r>
          </a:p>
          <a:p>
            <a:pPr marL="0" indent="0" algn="ctr">
              <a:lnSpc>
                <a:spcPct val="120000"/>
              </a:lnSpc>
              <a:spcBef>
                <a:spcPts val="600"/>
              </a:spcBef>
              <a:buNone/>
            </a:pPr>
            <a:r>
              <a:rPr lang="fr-CA" sz="1200" b="1" i="1" dirty="0" smtClean="0">
                <a:solidFill>
                  <a:srgbClr val="000000"/>
                </a:solidFill>
                <a:latin typeface="Calibri" pitchFamily="34" charset="0"/>
                <a:cs typeface="Calibri" pitchFamily="34" charset="0"/>
              </a:rPr>
              <a:t>« On imagine très bien que l’eau de ruissellement peut rejoindre les lacs et les rivières. Mais selon vous, où va l’eau qui s’infiltre et passe </a:t>
            </a:r>
            <a:r>
              <a:rPr lang="fr-CA" sz="1200" b="1" dirty="0" smtClean="0">
                <a:solidFill>
                  <a:srgbClr val="000000"/>
                </a:solidFill>
                <a:latin typeface="Calibri" pitchFamily="34" charset="0"/>
                <a:cs typeface="Calibri" pitchFamily="34" charset="0"/>
              </a:rPr>
              <a:t>à travers </a:t>
            </a:r>
            <a:r>
              <a:rPr lang="fr-CA" sz="1200" b="1" i="1" dirty="0" smtClean="0">
                <a:solidFill>
                  <a:srgbClr val="000000"/>
                </a:solidFill>
                <a:latin typeface="Calibri" pitchFamily="34" charset="0"/>
                <a:cs typeface="Calibri" pitchFamily="34" charset="0"/>
              </a:rPr>
              <a:t>le sol ? »</a:t>
            </a:r>
          </a:p>
          <a:p>
            <a:pPr marL="0" indent="0" algn="just">
              <a:lnSpc>
                <a:spcPct val="120000"/>
              </a:lnSpc>
              <a:spcBef>
                <a:spcPts val="600"/>
              </a:spcBef>
              <a:buNone/>
            </a:pPr>
            <a:r>
              <a:rPr lang="fr-CA" sz="1200" dirty="0" smtClean="0">
                <a:latin typeface="Calibri" pitchFamily="34" charset="0"/>
              </a:rPr>
              <a:t>Laisser les élèves réfléchir et s’exprimer, avant de montrer les images de la </a:t>
            </a:r>
            <a:r>
              <a:rPr lang="fr-CA" sz="1200" dirty="0" smtClean="0">
                <a:latin typeface="Calibri" pitchFamily="34" charset="0"/>
                <a:hlinkClick r:id="rId6" action="ppaction://hlinksldjump"/>
              </a:rPr>
              <a:t>fiche théorique 4</a:t>
            </a:r>
            <a:r>
              <a:rPr lang="fr-CA" sz="1200" dirty="0" smtClean="0">
                <a:latin typeface="Calibri" pitchFamily="34" charset="0"/>
              </a:rPr>
              <a:t>, et de fournir les explications qui s’y trouvent (la section sur les nappes menacées est facultative).</a:t>
            </a:r>
          </a:p>
        </p:txBody>
      </p:sp>
      <p:sp>
        <p:nvSpPr>
          <p:cNvPr id="8" name="Rectangle 7">
            <a:extLst>
              <a:ext uri="{FF2B5EF4-FFF2-40B4-BE49-F238E27FC236}">
                <a16:creationId xmlns:a16="http://schemas.microsoft.com/office/drawing/2014/main" xmlns="" id="{CAC11CB3-47AD-4222-8131-398DA50311BB}"/>
              </a:ext>
            </a:extLst>
          </p:cNvPr>
          <p:cNvSpPr/>
          <p:nvPr>
            <p:custDataLst>
              <p:tags r:id="rId2"/>
            </p:custDataLst>
          </p:nvPr>
        </p:nvSpPr>
        <p:spPr>
          <a:xfrm>
            <a:off x="220980" y="7716139"/>
            <a:ext cx="5448300" cy="1384995"/>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smtClean="0">
                <a:latin typeface="Calibri" pitchFamily="34" charset="0"/>
              </a:rPr>
              <a:t>Le </a:t>
            </a:r>
            <a:r>
              <a:rPr lang="en-US" sz="1400" b="1" dirty="0" err="1" smtClean="0">
                <a:latin typeface="Calibri" pitchFamily="34" charset="0"/>
              </a:rPr>
              <a:t>ruissellement</a:t>
            </a:r>
            <a:endParaRPr lang="en-US" sz="1400" b="1" dirty="0">
              <a:latin typeface="Calibri" pitchFamily="34" charset="0"/>
            </a:endParaRPr>
          </a:p>
          <a:p>
            <a:pPr algn="just">
              <a:spcBef>
                <a:spcPts val="600"/>
              </a:spcBef>
            </a:pPr>
            <a:r>
              <a:rPr lang="fr-FR" sz="1200" dirty="0" smtClean="0">
                <a:latin typeface="Calibri" pitchFamily="34" charset="0"/>
              </a:rPr>
              <a:t>Si le ruissellement n’était pas important dans notre expérience, il le sera dans la vraie vie, suivant des facteurs tels que : </a:t>
            </a:r>
            <a:r>
              <a:rPr lang="fr-FR" sz="1200" b="1" dirty="0" smtClean="0">
                <a:latin typeface="Calibri" pitchFamily="34" charset="0"/>
              </a:rPr>
              <a:t>inclinaison</a:t>
            </a:r>
            <a:r>
              <a:rPr lang="fr-FR" sz="1200" dirty="0" smtClean="0">
                <a:latin typeface="Calibri" pitchFamily="34" charset="0"/>
              </a:rPr>
              <a:t> du sol, </a:t>
            </a:r>
            <a:r>
              <a:rPr lang="fr-FR" sz="1200" b="1" dirty="0" smtClean="0">
                <a:latin typeface="Calibri" pitchFamily="34" charset="0"/>
              </a:rPr>
              <a:t>composition</a:t>
            </a:r>
            <a:r>
              <a:rPr lang="fr-FR" sz="1200" dirty="0" smtClean="0">
                <a:latin typeface="Calibri" pitchFamily="34" charset="0"/>
              </a:rPr>
              <a:t> du sol (asphalte, béton, argile), </a:t>
            </a:r>
            <a:r>
              <a:rPr lang="fr-FR" sz="1200" b="1" dirty="0" smtClean="0">
                <a:latin typeface="Calibri" pitchFamily="34" charset="0"/>
              </a:rPr>
              <a:t>compactage</a:t>
            </a:r>
            <a:r>
              <a:rPr lang="fr-FR" sz="1200" dirty="0" smtClean="0">
                <a:latin typeface="Calibri" pitchFamily="34" charset="0"/>
              </a:rPr>
              <a:t> du sol, présence de </a:t>
            </a:r>
            <a:r>
              <a:rPr lang="fr-FR" sz="1200" b="1" dirty="0" smtClean="0">
                <a:latin typeface="Calibri" pitchFamily="34" charset="0"/>
              </a:rPr>
              <a:t>végétaux</a:t>
            </a:r>
            <a:r>
              <a:rPr lang="fr-FR" sz="1200" dirty="0" smtClean="0">
                <a:latin typeface="Calibri" pitchFamily="34" charset="0"/>
              </a:rPr>
              <a:t> aidant à « retenir » l’eau.</a:t>
            </a:r>
            <a:endParaRPr lang="fr-FR" sz="1200" dirty="0">
              <a:latin typeface="Calibri" pitchFamily="34" charset="0"/>
            </a:endParaRPr>
          </a:p>
          <a:p>
            <a:pPr algn="just">
              <a:spcBef>
                <a:spcPts val="600"/>
              </a:spcBef>
            </a:pPr>
            <a:r>
              <a:rPr lang="fr-FR" sz="1200" dirty="0" smtClean="0">
                <a:latin typeface="Calibri" pitchFamily="34" charset="0"/>
              </a:rPr>
              <a:t>Et si un peu de substrat a coulé dans un plat, cela correspond au phénomène de </a:t>
            </a:r>
            <a:r>
              <a:rPr lang="fr-FR" sz="1200" b="1" dirty="0" smtClean="0">
                <a:latin typeface="Calibri" pitchFamily="34" charset="0"/>
              </a:rPr>
              <a:t>l’érosion</a:t>
            </a:r>
            <a:r>
              <a:rPr lang="fr-FR" sz="1200" dirty="0" smtClean="0">
                <a:latin typeface="Calibri" pitchFamily="34" charset="0"/>
              </a:rPr>
              <a:t> !</a:t>
            </a:r>
          </a:p>
        </p:txBody>
      </p:sp>
      <p:sp>
        <p:nvSpPr>
          <p:cNvPr id="9" name="Espace réservé du numéro de diapositive 1"/>
          <p:cNvSpPr>
            <a:spLocks noGrp="1"/>
          </p:cNvSpPr>
          <p:nvPr>
            <p:ph type="sldNum" sz="quarter" idx="12"/>
            <p:custDataLst>
              <p:tags r:id="rId3"/>
            </p:custDataLst>
          </p:nvPr>
        </p:nvSpPr>
        <p:spPr>
          <a:xfrm>
            <a:off x="5430644" y="8003173"/>
            <a:ext cx="1411897" cy="1135797"/>
          </a:xfrm>
        </p:spPr>
        <p:txBody>
          <a:bodyPr/>
          <a:lstStyle/>
          <a:p>
            <a:fld id="{027FB875-5C85-AB42-9DC5-178568A424B8}" type="slidenum">
              <a:rPr lang="en-US" sz="8200" smtClean="0">
                <a:solidFill>
                  <a:schemeClr val="bg1">
                    <a:lumMod val="85000"/>
                  </a:schemeClr>
                </a:solidFill>
                <a:latin typeface="Impact"/>
                <a:cs typeface="Impact"/>
              </a:rPr>
              <a:pPr/>
              <a:t>15</a:t>
            </a:fld>
            <a:endParaRPr lang="en-US" sz="8200" dirty="0">
              <a:solidFill>
                <a:schemeClr val="bg1">
                  <a:lumMod val="85000"/>
                </a:schemeClr>
              </a:solidFill>
              <a:latin typeface="Impact"/>
              <a:cs typeface="Impact"/>
            </a:endParaRPr>
          </a:p>
        </p:txBody>
      </p:sp>
      <p:sp>
        <p:nvSpPr>
          <p:cNvPr id="11"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4. </a:t>
            </a:r>
            <a:r>
              <a:rPr lang="en-US" sz="2400" dirty="0" err="1" smtClean="0">
                <a:latin typeface="Calibri" panose="020F0502020204030204" pitchFamily="34" charset="0"/>
                <a:cs typeface="Calibri" panose="020F0502020204030204" pitchFamily="34" charset="0"/>
              </a:rPr>
              <a:t>Regagner</a:t>
            </a:r>
            <a:r>
              <a:rPr lang="en-US" sz="2400" dirty="0" smtClean="0">
                <a:latin typeface="Calibri" panose="020F0502020204030204" pitchFamily="34" charset="0"/>
                <a:cs typeface="Calibri" panose="020F0502020204030204" pitchFamily="34" charset="0"/>
              </a:rPr>
              <a:t> la source</a:t>
            </a:r>
            <a:r>
              <a:rPr lang="en-US" sz="1800" dirty="0" smtClean="0">
                <a:latin typeface="Calibri" panose="020F0502020204030204" pitchFamily="34" charset="0"/>
                <a:cs typeface="Calibri" panose="020F0502020204030204" pitchFamily="34" charset="0"/>
              </a:rPr>
              <a:t> (suite)</a:t>
            </a:r>
            <a:endParaRPr lang="fr-CA" sz="1800" dirty="0">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xmlns="" id="{D7713011-DDF5-4985-B72A-256C90A0D399}"/>
              </a:ext>
            </a:extLst>
          </p:cNvPr>
          <p:cNvPicPr>
            <a:picLocks noChangeAspect="1"/>
          </p:cNvPicPr>
          <p:nvPr/>
        </p:nvPicPr>
        <p:blipFill>
          <a:blip r:embed="rId7"/>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3212039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705475" y="8008203"/>
            <a:ext cx="1152525" cy="1135797"/>
          </a:xfrm>
        </p:spPr>
        <p:txBody>
          <a:bodyPr/>
          <a:lstStyle/>
          <a:p>
            <a:fld id="{027FB875-5C85-AB42-9DC5-178568A424B8}" type="slidenum">
              <a:rPr lang="en-US" sz="8200" smtClean="0">
                <a:solidFill>
                  <a:schemeClr val="bg1">
                    <a:lumMod val="85000"/>
                  </a:schemeClr>
                </a:solidFill>
                <a:latin typeface="Impact"/>
                <a:cs typeface="Impact"/>
              </a:rPr>
              <a:pPr/>
              <a:t>16</a:t>
            </a:fld>
            <a:endParaRPr lang="en-US" sz="8200" dirty="0">
              <a:solidFill>
                <a:schemeClr val="bg1">
                  <a:lumMod val="85000"/>
                </a:schemeClr>
              </a:solidFill>
              <a:latin typeface="Impact"/>
              <a:cs typeface="Impact"/>
            </a:endParaRPr>
          </a:p>
        </p:txBody>
      </p:sp>
      <p:sp>
        <p:nvSpPr>
          <p:cNvPr id="13" name="Content Placeholder 4"/>
          <p:cNvSpPr>
            <a:spLocks noGrp="1"/>
          </p:cNvSpPr>
          <p:nvPr>
            <p:ph sz="half" idx="1"/>
            <p:custDataLst>
              <p:tags r:id="rId2"/>
            </p:custDataLst>
          </p:nvPr>
        </p:nvSpPr>
        <p:spPr>
          <a:xfrm>
            <a:off x="1741448" y="1296000"/>
            <a:ext cx="5040000" cy="7515206"/>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600"/>
              </a:spcBef>
              <a:buNone/>
            </a:pPr>
            <a:r>
              <a:rPr lang="fr-CA" sz="2400" i="1" dirty="0" smtClean="0">
                <a:latin typeface="Calibri" pitchFamily="34" charset="0"/>
                <a:cs typeface="Calibri" pitchFamily="34" charset="0"/>
              </a:rPr>
              <a:t>Synthèse des connaissances acquises</a:t>
            </a:r>
          </a:p>
          <a:p>
            <a:pPr marL="0" indent="0" algn="just">
              <a:spcBef>
                <a:spcPts val="600"/>
              </a:spcBef>
              <a:buNone/>
            </a:pPr>
            <a:r>
              <a:rPr lang="fr-CA" sz="1200" dirty="0" smtClean="0">
                <a:latin typeface="Calibri" pitchFamily="34" charset="0"/>
                <a:cs typeface="Calibri" pitchFamily="34" charset="0"/>
              </a:rPr>
              <a:t>Introduire (ou confirmer) l’idée du </a:t>
            </a:r>
            <a:r>
              <a:rPr lang="fr-CA" sz="1200" i="1" dirty="0" smtClean="0">
                <a:latin typeface="Calibri" pitchFamily="34" charset="0"/>
                <a:cs typeface="Calibri" pitchFamily="34" charset="0"/>
              </a:rPr>
              <a:t>cycle</a:t>
            </a:r>
            <a:r>
              <a:rPr lang="fr-CA" sz="1200" dirty="0" smtClean="0">
                <a:latin typeface="Calibri" pitchFamily="34" charset="0"/>
                <a:cs typeface="Calibri" pitchFamily="34" charset="0"/>
              </a:rPr>
              <a:t> de l’eau, mais en évitant le plus possible d’utiliser les mots de vocabulaires appris au fil des activités :</a:t>
            </a:r>
            <a:endParaRPr lang="fr-CA" sz="1200" dirty="0">
              <a:latin typeface="Calibri" pitchFamily="34" charset="0"/>
              <a:cs typeface="Calibri" pitchFamily="34" charset="0"/>
            </a:endParaRPr>
          </a:p>
          <a:p>
            <a:pPr marL="0" indent="0" algn="ctr">
              <a:spcBef>
                <a:spcPts val="600"/>
              </a:spcBef>
              <a:buNone/>
            </a:pPr>
            <a:r>
              <a:rPr lang="fr-CA" sz="1200" b="1" i="1" dirty="0" smtClean="0">
                <a:latin typeface="Calibri" pitchFamily="34" charset="0"/>
                <a:cs typeface="Calibri" pitchFamily="34" charset="0"/>
              </a:rPr>
              <a:t>«  À travers nos expériences, nous avons découvert que l’eau monte dans le ciel en s’évaporant de la surface des océans, voyage sous forme de nuages, retombe sous forme de pluie (ou de neige, verglas, etc.), voyage à la surface du sol ou encore </a:t>
            </a:r>
            <a:r>
              <a:rPr lang="fr-CA" sz="1200" b="1" dirty="0" smtClean="0">
                <a:latin typeface="Calibri" pitchFamily="34" charset="0"/>
                <a:cs typeface="Calibri" pitchFamily="34" charset="0"/>
              </a:rPr>
              <a:t>sous</a:t>
            </a:r>
            <a:r>
              <a:rPr lang="fr-CA" sz="1200" b="1" i="1" dirty="0" smtClean="0">
                <a:latin typeface="Calibri" pitchFamily="34" charset="0"/>
                <a:cs typeface="Calibri" pitchFamily="34" charset="0"/>
              </a:rPr>
              <a:t> le sol, puis allant de ruisseau à rivière puis à fleuve, retourne finalement aux océans d’où elle est partie ! Ça forme une donc une boucle, et nous appelons cette boucle </a:t>
            </a:r>
            <a:r>
              <a:rPr lang="fr-CA" sz="1200" b="1" dirty="0" smtClean="0">
                <a:latin typeface="Calibri" pitchFamily="34" charset="0"/>
                <a:cs typeface="Calibri" pitchFamily="34" charset="0"/>
              </a:rPr>
              <a:t>le cycle de l’eau.</a:t>
            </a:r>
            <a:r>
              <a:rPr lang="fr-CA" sz="1200" b="1" i="1" dirty="0" smtClean="0">
                <a:latin typeface="Calibri" pitchFamily="34" charset="0"/>
                <a:cs typeface="Calibri" pitchFamily="34" charset="0"/>
              </a:rPr>
              <a:t> »</a:t>
            </a:r>
          </a:p>
          <a:p>
            <a:pPr algn="just">
              <a:spcBef>
                <a:spcPts val="600"/>
              </a:spcBef>
            </a:pPr>
            <a:r>
              <a:rPr lang="fr-CA" sz="1200" b="1" dirty="0" smtClean="0">
                <a:latin typeface="Calibri" pitchFamily="34" charset="0"/>
                <a:cs typeface="Calibri" pitchFamily="34" charset="0"/>
              </a:rPr>
              <a:t>Distribuer la fiche d’activité C et inviter les élèves à la compléter. </a:t>
            </a:r>
            <a:r>
              <a:rPr lang="fr-CA" sz="1200" dirty="0" smtClean="0">
                <a:latin typeface="Calibri" pitchFamily="34" charset="0"/>
                <a:cs typeface="Calibri" pitchFamily="34" charset="0"/>
              </a:rPr>
              <a:t>À la discrétion de l’</a:t>
            </a:r>
            <a:r>
              <a:rPr lang="fr-CA" sz="1200" dirty="0" err="1" smtClean="0">
                <a:latin typeface="Calibri" pitchFamily="34" charset="0"/>
                <a:cs typeface="Calibri" pitchFamily="34" charset="0"/>
              </a:rPr>
              <a:t>enseignant.e</a:t>
            </a:r>
            <a:r>
              <a:rPr lang="fr-CA" sz="1200" dirty="0" smtClean="0">
                <a:latin typeface="Calibri" pitchFamily="34" charset="0"/>
                <a:cs typeface="Calibri" pitchFamily="34" charset="0"/>
              </a:rPr>
              <a:t>, cette fiche pourra être complétée individuellement, en équipe ou encore en plénière.</a:t>
            </a:r>
          </a:p>
          <a:p>
            <a:pPr algn="just">
              <a:spcBef>
                <a:spcPts val="600"/>
              </a:spcBef>
            </a:pPr>
            <a:r>
              <a:rPr lang="fr-CA" sz="1200" b="1" dirty="0" smtClean="0">
                <a:latin typeface="Calibri" pitchFamily="34" charset="0"/>
                <a:cs typeface="Calibri" pitchFamily="34" charset="0"/>
              </a:rPr>
              <a:t>Indice ! </a:t>
            </a:r>
            <a:r>
              <a:rPr lang="fr-CA" sz="1200" dirty="0" smtClean="0">
                <a:latin typeface="Calibri" pitchFamily="34" charset="0"/>
                <a:cs typeface="Calibri" pitchFamily="34" charset="0"/>
              </a:rPr>
              <a:t>: Pour reconstruire les mots de vocabulaires appris tout au long de la thématique, les élèves n’ont qu’à fouiller dans les sections « bilan » des deux fiches d’activité précédentes.</a:t>
            </a:r>
          </a:p>
          <a:p>
            <a:pPr algn="just">
              <a:spcBef>
                <a:spcPts val="600"/>
              </a:spcBef>
            </a:pPr>
            <a:r>
              <a:rPr lang="fr-CA" sz="1200" b="1" dirty="0" smtClean="0">
                <a:latin typeface="Calibri" pitchFamily="34" charset="0"/>
                <a:cs typeface="Calibri" pitchFamily="34" charset="0"/>
              </a:rPr>
              <a:t>Retour final sur le cycle de l’eau </a:t>
            </a:r>
            <a:r>
              <a:rPr lang="fr-CA" sz="1200" dirty="0" smtClean="0">
                <a:latin typeface="Calibri" pitchFamily="34" charset="0"/>
                <a:cs typeface="Calibri" pitchFamily="34" charset="0"/>
              </a:rPr>
              <a:t>: </a:t>
            </a:r>
            <a:r>
              <a:rPr lang="fr-CA" sz="1200" dirty="0">
                <a:solidFill>
                  <a:schemeClr val="tx1"/>
                </a:solidFill>
                <a:latin typeface="Calibri" pitchFamily="34" charset="0"/>
                <a:cs typeface="Calibri" pitchFamily="34" charset="0"/>
              </a:rPr>
              <a:t>Insister sur le fait que </a:t>
            </a:r>
            <a:r>
              <a:rPr lang="fr-CA" sz="1200" dirty="0" smtClean="0">
                <a:latin typeface="Calibri" pitchFamily="34" charset="0"/>
                <a:cs typeface="Calibri" pitchFamily="34" charset="0"/>
              </a:rPr>
              <a:t>la </a:t>
            </a:r>
            <a:r>
              <a:rPr lang="fr-CA" sz="1200" dirty="0">
                <a:latin typeface="Calibri" pitchFamily="34" charset="0"/>
                <a:cs typeface="Calibri" pitchFamily="34" charset="0"/>
              </a:rPr>
              <a:t>quantité d’eau sur Terre est </a:t>
            </a:r>
            <a:r>
              <a:rPr lang="fr-CA" sz="1200" i="1" dirty="0" smtClean="0">
                <a:latin typeface="Calibri" pitchFamily="34" charset="0"/>
                <a:cs typeface="Calibri" pitchFamily="34" charset="0"/>
              </a:rPr>
              <a:t>fixe</a:t>
            </a:r>
            <a:r>
              <a:rPr lang="fr-CA" sz="1200" dirty="0" smtClean="0">
                <a:latin typeface="Calibri" pitchFamily="34" charset="0"/>
                <a:cs typeface="Calibri" pitchFamily="34" charset="0"/>
              </a:rPr>
              <a:t>. C’est toujours la même eau qui voyage </a:t>
            </a:r>
            <a:r>
              <a:rPr lang="fr-CA" sz="1200" dirty="0">
                <a:latin typeface="Calibri" pitchFamily="34" charset="0"/>
                <a:cs typeface="Calibri" pitchFamily="34" charset="0"/>
              </a:rPr>
              <a:t>entre les différents compartiments de l’environnement : plans d’eau de surface (océans, lacs, rivières), atmosphère, réservoirs d’eau souterrains, êtres vivants, etc. </a:t>
            </a:r>
          </a:p>
          <a:p>
            <a:pPr marL="0" indent="0" algn="ctr">
              <a:spcBef>
                <a:spcPts val="600"/>
              </a:spcBef>
              <a:buNone/>
            </a:pPr>
            <a:r>
              <a:rPr lang="fr-CA" sz="1200" b="1" i="1" dirty="0">
                <a:latin typeface="Calibri" pitchFamily="34" charset="0"/>
                <a:cs typeface="Calibri" pitchFamily="34" charset="0"/>
              </a:rPr>
              <a:t>« </a:t>
            </a:r>
            <a:r>
              <a:rPr lang="fr-CA" sz="1200" b="1" i="1" dirty="0" smtClean="0">
                <a:latin typeface="Calibri" pitchFamily="34" charset="0"/>
                <a:cs typeface="Calibri" pitchFamily="34" charset="0"/>
              </a:rPr>
              <a:t>Ça veut donc dire que quand vous buvez un verre d’eau, cette eau a déjà fait plusieurs fois le tour de la planète – et passé à travers plantes et animaux !</a:t>
            </a:r>
            <a:r>
              <a:rPr lang="fr-CA" sz="1200" b="1" i="1" dirty="0">
                <a:latin typeface="Calibri" pitchFamily="34" charset="0"/>
                <a:cs typeface="Calibri" pitchFamily="34" charset="0"/>
              </a:rPr>
              <a:t> </a:t>
            </a:r>
            <a:r>
              <a:rPr lang="fr-CA" sz="1200" b="1" i="1" dirty="0" smtClean="0">
                <a:latin typeface="Calibri" pitchFamily="34" charset="0"/>
                <a:cs typeface="Calibri" pitchFamily="34" charset="0"/>
              </a:rPr>
              <a:t>Par exemple, l’eau dans votre verre a sûrement déjà été bue par des dinosaures !»</a:t>
            </a:r>
            <a:endParaRPr lang="fr-CA" sz="1200" dirty="0">
              <a:solidFill>
                <a:srgbClr val="000000"/>
              </a:solidFill>
              <a:latin typeface="Calibri" pitchFamily="34" charset="0"/>
              <a:cs typeface="Calibri" pitchFamily="34" charset="0"/>
            </a:endParaRPr>
          </a:p>
          <a:p>
            <a:pPr marL="0" indent="0" algn="just">
              <a:spcBef>
                <a:spcPts val="600"/>
              </a:spcBef>
              <a:buNone/>
            </a:pPr>
            <a:r>
              <a:rPr lang="fr-CA" sz="1400" b="1" dirty="0" smtClean="0">
                <a:latin typeface="Calibri" pitchFamily="34" charset="0"/>
                <a:cs typeface="Calibri" pitchFamily="34" charset="0"/>
              </a:rPr>
              <a:t>Lien avec le quotidien</a:t>
            </a:r>
          </a:p>
          <a:p>
            <a:pPr marL="0" indent="0" algn="ctr">
              <a:spcBef>
                <a:spcPts val="600"/>
              </a:spcBef>
              <a:buNone/>
            </a:pPr>
            <a:r>
              <a:rPr lang="fr-CA" sz="1200" b="1" i="1" dirty="0" smtClean="0">
                <a:latin typeface="Calibri" pitchFamily="34" charset="0"/>
                <a:cs typeface="Calibri" pitchFamily="34" charset="0"/>
              </a:rPr>
              <a:t>« Dans ce cycle, l’eau change souvent </a:t>
            </a:r>
            <a:r>
              <a:rPr lang="fr-CA" sz="1200" b="1" dirty="0" smtClean="0">
                <a:latin typeface="Calibri" pitchFamily="34" charset="0"/>
                <a:cs typeface="Calibri" pitchFamily="34" charset="0"/>
              </a:rPr>
              <a:t>d’état</a:t>
            </a:r>
            <a:r>
              <a:rPr lang="fr-CA" sz="1200" b="1" i="1" dirty="0" smtClean="0">
                <a:latin typeface="Calibri" pitchFamily="34" charset="0"/>
                <a:cs typeface="Calibri" pitchFamily="34" charset="0"/>
              </a:rPr>
              <a:t>, passant de liquide à vapeur ou à solide. Le même genre de chose se passe dans votre maison. Avez-vous des exemples ? » </a:t>
            </a:r>
          </a:p>
          <a:p>
            <a:pPr>
              <a:spcBef>
                <a:spcPts val="600"/>
              </a:spcBef>
            </a:pPr>
            <a:r>
              <a:rPr lang="fr-CA" sz="1200" b="1" dirty="0" smtClean="0">
                <a:latin typeface="Calibri" pitchFamily="34" charset="0"/>
                <a:cs typeface="Calibri" pitchFamily="34" charset="0"/>
              </a:rPr>
              <a:t>Indice, au besoin : </a:t>
            </a:r>
            <a:r>
              <a:rPr lang="fr-CA" sz="1200" i="1" dirty="0" smtClean="0">
                <a:latin typeface="Calibri" pitchFamily="34" charset="0"/>
                <a:cs typeface="Calibri" pitchFamily="34" charset="0"/>
              </a:rPr>
              <a:t>« Là où il y a de l’eau dans la maison, donc cuisine et salle de bain. »</a:t>
            </a:r>
          </a:p>
          <a:p>
            <a:pPr algn="just">
              <a:spcBef>
                <a:spcPts val="600"/>
              </a:spcBef>
            </a:pPr>
            <a:r>
              <a:rPr lang="fr-CA" sz="1200" b="1" dirty="0" smtClean="0">
                <a:latin typeface="Calibri" pitchFamily="34" charset="0"/>
                <a:cs typeface="Calibri" pitchFamily="34" charset="0"/>
              </a:rPr>
              <a:t>Exemples de réponses : </a:t>
            </a:r>
            <a:r>
              <a:rPr lang="fr-CA" sz="1200" dirty="0" smtClean="0">
                <a:latin typeface="Calibri" pitchFamily="34" charset="0"/>
                <a:cs typeface="Calibri" pitchFamily="34" charset="0"/>
              </a:rPr>
              <a:t>La vapeur d’eau chaude de la douche se condense en gouttelettes sur le carrelage froid (condensation) et ruisselle. En faisant cuire des pâtes, la vapeur d’eau chaude se condense dans la fenêtre froide et l’on voit de la buée ou même des gouttes d’eau apparaître, etc.</a:t>
            </a:r>
          </a:p>
          <a:p>
            <a:pPr marL="0" indent="0">
              <a:spcBef>
                <a:spcPts val="600"/>
              </a:spcBef>
              <a:buNone/>
            </a:pPr>
            <a:endParaRPr lang="fr-CA" sz="1200" dirty="0">
              <a:latin typeface="Calibri" pitchFamily="34" charset="0"/>
              <a:cs typeface="Calibri" pitchFamily="34" charset="0"/>
            </a:endParaRPr>
          </a:p>
        </p:txBody>
      </p:sp>
      <p:graphicFrame>
        <p:nvGraphicFramePr>
          <p:cNvPr id="14" name="Espace réservé du contenu 5"/>
          <p:cNvGraphicFramePr>
            <a:graphicFrameLocks noGrp="1"/>
          </p:cNvGraphicFramePr>
          <p:nvPr>
            <p:ph sz="half" idx="2"/>
            <p:custDataLst>
              <p:tags r:id="rId3"/>
            </p:custDataLst>
            <p:extLst>
              <p:ext uri="{D42A27DB-BD31-4B8C-83A1-F6EECF244321}">
                <p14:modId xmlns="" xmlns:p14="http://schemas.microsoft.com/office/powerpoint/2010/main" val="661012960"/>
              </p:ext>
            </p:extLst>
          </p:nvPr>
        </p:nvGraphicFramePr>
        <p:xfrm>
          <a:off x="35394" y="1693545"/>
          <a:ext cx="1657073" cy="1402080"/>
        </p:xfrm>
        <a:graphic>
          <a:graphicData uri="http://schemas.openxmlformats.org/drawingml/2006/table">
            <a:tbl>
              <a:tblPr firstRow="1" bandRow="1">
                <a:tableStyleId>{5C22544A-7EE6-4342-B048-85BDC9FD1C3A}</a:tableStyleId>
              </a:tblPr>
              <a:tblGrid>
                <a:gridCol w="1657073">
                  <a:extLst>
                    <a:ext uri="{9D8B030D-6E8A-4147-A177-3AD203B41FA5}">
                      <a16:colId xmlns:a16="http://schemas.microsoft.com/office/drawing/2014/main" xmlns="" val="20000"/>
                    </a:ext>
                  </a:extLst>
                </a:gridCol>
              </a:tblGrid>
              <a:tr h="270665">
                <a:tc>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extLst>
                  <a:ext uri="{0D108BD9-81ED-4DB2-BD59-A6C34878D82A}">
                    <a16:rowId xmlns:a16="http://schemas.microsoft.com/office/drawing/2014/main" xmlns="" val="10000"/>
                  </a:ext>
                </a:extLst>
              </a:tr>
              <a:tr h="243598">
                <a:tc>
                  <a:txBody>
                    <a:bodyPr/>
                    <a:lstStyle/>
                    <a:p>
                      <a:pPr algn="ctr"/>
                      <a:r>
                        <a:rPr lang="fr-FR" sz="1200" b="1" dirty="0">
                          <a:latin typeface="Calibri" pitchFamily="34" charset="0"/>
                        </a:rPr>
                        <a:t>Pour l’enseignant</a:t>
                      </a:r>
                    </a:p>
                  </a:txBody>
                  <a:tcPr/>
                </a:tc>
                <a:extLst>
                  <a:ext uri="{0D108BD9-81ED-4DB2-BD59-A6C34878D82A}">
                    <a16:rowId xmlns:a16="http://schemas.microsoft.com/office/drawing/2014/main" xmlns="" val="10001"/>
                  </a:ext>
                </a:extLst>
              </a:tr>
              <a:tr h="243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hlinkClick r:id="rId8" action="ppaction://hlinksldjump"/>
                        </a:rPr>
                        <a:t>Fiches théoriques </a:t>
                      </a:r>
                      <a:r>
                        <a:rPr lang="fr-FR" sz="1200" dirty="0" smtClean="0">
                          <a:latin typeface="Calibri" pitchFamily="34" charset="0"/>
                          <a:hlinkClick r:id="rId8" action="ppaction://hlinksldjump"/>
                        </a:rPr>
                        <a:t>1 à 4</a:t>
                      </a:r>
                      <a:endParaRPr lang="fr-FR" sz="1200" dirty="0">
                        <a:solidFill>
                          <a:schemeClr val="tx1"/>
                        </a:solidFill>
                        <a:latin typeface="Calibri" pitchFamily="34" charset="0"/>
                      </a:endParaRPr>
                    </a:p>
                  </a:txBody>
                  <a:tcPr/>
                </a:tc>
                <a:extLst>
                  <a:ext uri="{0D108BD9-81ED-4DB2-BD59-A6C34878D82A}">
                    <a16:rowId xmlns:a16="http://schemas.microsoft.com/office/drawing/2014/main" xmlns="" val="10003"/>
                  </a:ext>
                </a:extLst>
              </a:tr>
              <a:tr h="243598">
                <a:tc>
                  <a:txBody>
                    <a:bodyPr/>
                    <a:lstStyle/>
                    <a:p>
                      <a:pPr algn="ctr"/>
                      <a:r>
                        <a:rPr lang="fr-FR" sz="1200" b="1" dirty="0" smtClean="0">
                          <a:latin typeface="Calibri" pitchFamily="34" charset="0"/>
                        </a:rPr>
                        <a:t>Par </a:t>
                      </a:r>
                      <a:r>
                        <a:rPr lang="fr-FR" sz="1200" b="1" dirty="0">
                          <a:latin typeface="Calibri" pitchFamily="34" charset="0"/>
                        </a:rPr>
                        <a:t>l’élève</a:t>
                      </a:r>
                    </a:p>
                  </a:txBody>
                  <a:tcPr/>
                </a:tc>
                <a:extLst>
                  <a:ext uri="{0D108BD9-81ED-4DB2-BD59-A6C34878D82A}">
                    <a16:rowId xmlns:a16="http://schemas.microsoft.com/office/drawing/2014/main" xmlns="" val="10004"/>
                  </a:ext>
                </a:extLst>
              </a:tr>
              <a:tr h="243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hlinkClick r:id="rId9" action="ppaction://hlinksldjump"/>
                        </a:rPr>
                        <a:t>Fiches d’activité </a:t>
                      </a:r>
                      <a:r>
                        <a:rPr lang="fr-FR" sz="1200" dirty="0" smtClean="0">
                          <a:latin typeface="Calibri" pitchFamily="34" charset="0"/>
                          <a:hlinkClick r:id="rId9" action="ppaction://hlinksldjump"/>
                        </a:rPr>
                        <a:t>C</a:t>
                      </a:r>
                      <a:endParaRPr lang="fr-FR" sz="1200" dirty="0">
                        <a:solidFill>
                          <a:schemeClr val="tx1"/>
                        </a:solidFill>
                        <a:latin typeface="Calibri" pitchFamily="34" charset="0"/>
                      </a:endParaRPr>
                    </a:p>
                  </a:txBody>
                  <a:tcPr/>
                </a:tc>
                <a:extLst>
                  <a:ext uri="{0D108BD9-81ED-4DB2-BD59-A6C34878D82A}">
                    <a16:rowId xmlns:a16="http://schemas.microsoft.com/office/drawing/2014/main" xmlns="" val="10005"/>
                  </a:ext>
                </a:extLst>
              </a:tr>
            </a:tbl>
          </a:graphicData>
        </a:graphic>
      </p:graphicFrame>
      <p:graphicFrame>
        <p:nvGraphicFramePr>
          <p:cNvPr id="8" name="Tableau 7"/>
          <p:cNvGraphicFramePr>
            <a:graphicFrameLocks noGrp="1"/>
          </p:cNvGraphicFramePr>
          <p:nvPr>
            <p:custDataLst>
              <p:tags r:id="rId4"/>
            </p:custDataLst>
            <p:extLst>
              <p:ext uri="{D42A27DB-BD31-4B8C-83A1-F6EECF244321}">
                <p14:modId xmlns="" xmlns:p14="http://schemas.microsoft.com/office/powerpoint/2010/main" val="1623336969"/>
              </p:ext>
            </p:extLst>
          </p:nvPr>
        </p:nvGraphicFramePr>
        <p:xfrm>
          <a:off x="40499" y="1296000"/>
          <a:ext cx="1651968" cy="304800"/>
        </p:xfrm>
        <a:graphic>
          <a:graphicData uri="http://schemas.openxmlformats.org/drawingml/2006/table">
            <a:tbl>
              <a:tblPr firstRow="1" bandRow="1">
                <a:tableStyleId>{69CF1AB2-1976-4502-BF36-3FF5EA218861}</a:tableStyleId>
              </a:tblPr>
              <a:tblGrid>
                <a:gridCol w="1651968">
                  <a:extLst>
                    <a:ext uri="{9D8B030D-6E8A-4147-A177-3AD203B41FA5}">
                      <a16:colId xmlns:a16="http://schemas.microsoft.com/office/drawing/2014/main" xmlns="" val="20000"/>
                    </a:ext>
                  </a:extLst>
                </a:gridCol>
              </a:tblGrid>
              <a:tr h="255762">
                <a:tc>
                  <a:txBody>
                    <a:bodyPr/>
                    <a:lstStyle/>
                    <a:p>
                      <a:pPr marL="0" algn="ctr" defTabSz="914400" rtl="0" eaLnBrk="1" latinLnBrk="0" hangingPunct="1"/>
                      <a:r>
                        <a:rPr lang="fr-FR" sz="1400" b="1" kern="1200" dirty="0" smtClean="0">
                          <a:solidFill>
                            <a:schemeClr val="dk1"/>
                          </a:solidFill>
                          <a:latin typeface="Calibri" pitchFamily="34" charset="0"/>
                          <a:ea typeface="+mn-ea"/>
                          <a:cs typeface="Calibri" pitchFamily="34" charset="0"/>
                        </a:rPr>
                        <a:t>Durée </a:t>
                      </a:r>
                      <a:r>
                        <a:rPr lang="fr-FR" sz="1400" b="1" kern="1200" dirty="0">
                          <a:solidFill>
                            <a:schemeClr val="dk1"/>
                          </a:solidFill>
                          <a:latin typeface="Calibri" pitchFamily="34" charset="0"/>
                          <a:ea typeface="+mn-ea"/>
                          <a:cs typeface="Calibri" pitchFamily="34" charset="0"/>
                        </a:rPr>
                        <a:t>: </a:t>
                      </a:r>
                      <a:r>
                        <a:rPr lang="fr-FR" sz="1400" b="0" kern="1200" dirty="0">
                          <a:solidFill>
                            <a:schemeClr val="dk1"/>
                          </a:solidFill>
                          <a:latin typeface="Calibri" pitchFamily="34" charset="0"/>
                          <a:ea typeface="+mn-ea"/>
                          <a:cs typeface="Calibri" pitchFamily="34" charset="0"/>
                        </a:rPr>
                        <a:t>30 </a:t>
                      </a:r>
                      <a:r>
                        <a:rPr lang="fr-FR" sz="1400" b="0" kern="1200" dirty="0" smtClean="0">
                          <a:solidFill>
                            <a:schemeClr val="dk1"/>
                          </a:solidFill>
                          <a:latin typeface="Calibri" pitchFamily="34" charset="0"/>
                          <a:ea typeface="+mn-ea"/>
                          <a:cs typeface="Calibri" pitchFamily="34" charset="0"/>
                        </a:rPr>
                        <a:t>minutes</a:t>
                      </a:r>
                      <a:endParaRPr lang="fr-FR" sz="1400" b="0" kern="1200" dirty="0">
                        <a:solidFill>
                          <a:schemeClr val="dk1"/>
                        </a:solidFill>
                        <a:latin typeface="Calibri" pitchFamily="34" charset="0"/>
                        <a:ea typeface="+mn-ea"/>
                        <a:cs typeface="Calibri" pitchFamily="34" charset="0"/>
                      </a:endParaRPr>
                    </a:p>
                  </a:txBody>
                  <a:tcPr anchor="ctr">
                    <a:solidFill>
                      <a:srgbClr val="D5FAFD"/>
                    </a:solidFill>
                  </a:tcPr>
                </a:tc>
                <a:extLst>
                  <a:ext uri="{0D108BD9-81ED-4DB2-BD59-A6C34878D82A}">
                    <a16:rowId xmlns:a16="http://schemas.microsoft.com/office/drawing/2014/main" xmlns="" val="10000"/>
                  </a:ext>
                </a:extLst>
              </a:tr>
            </a:tbl>
          </a:graphicData>
        </a:graphic>
      </p:graphicFrame>
      <p:sp>
        <p:nvSpPr>
          <p:cNvPr id="9" name="Rectangle 8">
            <a:extLst>
              <a:ext uri="{FF2B5EF4-FFF2-40B4-BE49-F238E27FC236}">
                <a16:creationId xmlns:a16="http://schemas.microsoft.com/office/drawing/2014/main" xmlns="" id="{CAC11CB3-47AD-4222-8131-398DA50311BB}"/>
              </a:ext>
            </a:extLst>
          </p:cNvPr>
          <p:cNvSpPr/>
          <p:nvPr>
            <p:custDataLst>
              <p:tags r:id="rId5"/>
            </p:custDataLst>
          </p:nvPr>
        </p:nvSpPr>
        <p:spPr>
          <a:xfrm>
            <a:off x="40499" y="3177540"/>
            <a:ext cx="1651968" cy="4698722"/>
          </a:xfrm>
          <a:prstGeom prst="rect">
            <a:avLst/>
          </a:prstGeom>
          <a:solidFill>
            <a:srgbClr val="D5FAFD"/>
          </a:solidFill>
          <a:ln>
            <a:solidFill>
              <a:schemeClr val="tx1"/>
            </a:solidFill>
          </a:ln>
        </p:spPr>
        <p:txBody>
          <a:bodyPr wrap="square">
            <a:spAutoFit/>
          </a:bodyPr>
          <a:lstStyle/>
          <a:p>
            <a:pPr algn="ctr">
              <a:spcBef>
                <a:spcPts val="600"/>
              </a:spcBef>
            </a:pPr>
            <a:r>
              <a:rPr lang="fr-FR" sz="1400" b="1" dirty="0" smtClean="0">
                <a:latin typeface="Calibri" pitchFamily="34" charset="0"/>
              </a:rPr>
              <a:t>Ouvertures vers d’autres sujets de recherche :</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Pollution de l’eau</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Les différents types de nuages,</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Phénomènes climatiques extrêmes</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La fonte des glaciers</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Les « continents » de déchets plastiques.</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Nappes phréatiques menacées</a:t>
            </a:r>
          </a:p>
          <a:p>
            <a:pPr marL="171450" indent="-171450" algn="just">
              <a:spcBef>
                <a:spcPts val="800"/>
              </a:spcBef>
              <a:buFont typeface="Arial" pitchFamily="34" charset="0"/>
              <a:buChar char="•"/>
            </a:pPr>
            <a:r>
              <a:rPr lang="fr-FR" sz="1200" dirty="0" smtClean="0">
                <a:latin typeface="Calibri" pitchFamily="34" charset="0"/>
                <a:cs typeface="Calibri" pitchFamily="34" charset="0"/>
              </a:rPr>
              <a:t>Présence d’eau sur d’autres planètes et lunes…</a:t>
            </a:r>
          </a:p>
          <a:p>
            <a:pPr algn="just">
              <a:spcBef>
                <a:spcPts val="800"/>
              </a:spcBef>
            </a:pPr>
            <a:r>
              <a:rPr lang="fr-FR" sz="1200" dirty="0" smtClean="0">
                <a:latin typeface="Calibri" pitchFamily="34" charset="0"/>
                <a:cs typeface="Calibri" pitchFamily="34" charset="0"/>
              </a:rPr>
              <a:t>Les possibilités sont nombreuses !</a:t>
            </a:r>
            <a:endParaRPr lang="fr-FR" sz="1200" dirty="0">
              <a:latin typeface="Calibri" pitchFamily="34" charset="0"/>
              <a:cs typeface="Calibri" pitchFamily="34" charset="0"/>
            </a:endParaRPr>
          </a:p>
        </p:txBody>
      </p:sp>
      <p:sp>
        <p:nvSpPr>
          <p:cNvPr id="12" name="Title 3">
            <a:extLst>
              <a:ext uri="{FF2B5EF4-FFF2-40B4-BE49-F238E27FC236}">
                <a16:creationId xmlns="" xmlns:a16="http://schemas.microsoft.com/office/drawing/2014/main" id="{87C1477C-E81F-43AA-87D9-A74BC071692E}"/>
              </a:ext>
            </a:extLst>
          </p:cNvPr>
          <p:cNvSpPr txBox="1">
            <a:spLocks/>
          </p:cNvSpPr>
          <p:nvPr>
            <p:custDataLst>
              <p:tags r:id="rId6"/>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Intégration des acquis</a:t>
            </a:r>
            <a:endParaRPr lang="fr-CA" sz="3000" dirty="0">
              <a:latin typeface="Calibri" panose="020F0502020204030204" pitchFamily="34" charset="0"/>
              <a:cs typeface="Calibri" panose="020F0502020204030204" pitchFamily="34" charset="0"/>
            </a:endParaRPr>
          </a:p>
          <a:p>
            <a:pPr algn="l"/>
            <a:r>
              <a:rPr lang="en-US" sz="2400" dirty="0" smtClean="0">
                <a:latin typeface="Calibri" panose="020F0502020204030204" pitchFamily="34" charset="0"/>
                <a:cs typeface="Calibri" panose="020F0502020204030204" pitchFamily="34" charset="0"/>
              </a:rPr>
              <a:t>5. Le cycle de </a:t>
            </a:r>
            <a:r>
              <a:rPr lang="en-US" sz="2400" dirty="0" err="1" smtClean="0">
                <a:latin typeface="Calibri" panose="020F0502020204030204" pitchFamily="34" charset="0"/>
                <a:cs typeface="Calibri" panose="020F0502020204030204" pitchFamily="34" charset="0"/>
              </a:rPr>
              <a:t>l’eau</a:t>
            </a:r>
            <a:endParaRPr lang="fr-CA" sz="3000" dirty="0">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xmlns="" id="{D7713011-DDF5-4985-B72A-256C90A0D399}"/>
              </a:ext>
            </a:extLst>
          </p:cNvPr>
          <p:cNvPicPr>
            <a:picLocks noChangeAspect="1"/>
          </p:cNvPicPr>
          <p:nvPr/>
        </p:nvPicPr>
        <p:blipFill>
          <a:blip r:embed="rId10"/>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2653277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17</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xmlns="" id="{57E90DBB-FA91-4513-9219-F3A5FC1CBF8D}"/>
              </a:ext>
            </a:extLst>
          </p:cNvPr>
          <p:cNvSpPr txBox="1">
            <a:spLocks/>
          </p:cNvSpPr>
          <p:nvPr>
            <p:custDataLst>
              <p:tags r:id="rId2"/>
            </p:custDataLst>
          </p:nvPr>
        </p:nvSpPr>
        <p:spPr>
          <a:xfrm>
            <a:off x="973668" y="1562100"/>
            <a:ext cx="4721330" cy="7761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Calibri" pitchFamily="34" charset="0"/>
                <a:cs typeface="Calibri" pitchFamily="34" charset="0"/>
              </a:rPr>
              <a:t>Fiches </a:t>
            </a:r>
            <a:r>
              <a:rPr lang="en-US" sz="3000" dirty="0" err="1">
                <a:latin typeface="Calibri" pitchFamily="34" charset="0"/>
                <a:cs typeface="Calibri" pitchFamily="34" charset="0"/>
              </a:rPr>
              <a:t>théoriques</a:t>
            </a:r>
            <a:endParaRPr lang="en-US" sz="3000" dirty="0">
              <a:latin typeface="Calibri" pitchFamily="34" charset="0"/>
              <a:cs typeface="Calibri" pitchFamily="34" charset="0"/>
            </a:endParaRPr>
          </a:p>
        </p:txBody>
      </p:sp>
      <p:graphicFrame>
        <p:nvGraphicFramePr>
          <p:cNvPr id="8" name="Tableau 4">
            <a:extLst>
              <a:ext uri="{FF2B5EF4-FFF2-40B4-BE49-F238E27FC236}">
                <a16:creationId xmlns:a16="http://schemas.microsoft.com/office/drawing/2014/main" xmlns="" id="{643A2E57-8A19-466B-A59A-6BAD7052F442}"/>
              </a:ext>
            </a:extLst>
          </p:cNvPr>
          <p:cNvGraphicFramePr>
            <a:graphicFrameLocks noGrp="1"/>
          </p:cNvGraphicFramePr>
          <p:nvPr>
            <p:custDataLst>
              <p:tags r:id="rId3"/>
            </p:custDataLst>
            <p:extLst>
              <p:ext uri="{D42A27DB-BD31-4B8C-83A1-F6EECF244321}">
                <p14:modId xmlns="" xmlns:p14="http://schemas.microsoft.com/office/powerpoint/2010/main" val="3691602082"/>
              </p:ext>
            </p:extLst>
          </p:nvPr>
        </p:nvGraphicFramePr>
        <p:xfrm>
          <a:off x="783117" y="2780595"/>
          <a:ext cx="5374793" cy="208788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2916660">
                  <a:extLst>
                    <a:ext uri="{9D8B030D-6E8A-4147-A177-3AD203B41FA5}">
                      <a16:colId xmlns:a16="http://schemas.microsoft.com/office/drawing/2014/main" xmlns="" val="20001"/>
                    </a:ext>
                  </a:extLst>
                </a:gridCol>
                <a:gridCol w="1176688">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itchFamily="34" charset="0"/>
                        </a:rPr>
                        <a:t>Numéro de</a:t>
                      </a:r>
                    </a:p>
                    <a:p>
                      <a:pPr algn="ctr"/>
                      <a:r>
                        <a:rPr lang="fr-FR" sz="1400" baseline="0" dirty="0">
                          <a:latin typeface="Calibri" pitchFamily="34" charset="0"/>
                        </a:rPr>
                        <a:t>la 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Pages</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1</a:t>
                      </a:r>
                    </a:p>
                  </a:txBody>
                  <a:tcPr anchor="ctr"/>
                </a:tc>
                <a:tc>
                  <a:txBody>
                    <a:bodyPr/>
                    <a:lstStyle/>
                    <a:p>
                      <a:r>
                        <a:rPr lang="fr-FR" sz="1200" dirty="0" smtClean="0">
                          <a:latin typeface="Calibri" pitchFamily="34" charset="0"/>
                        </a:rPr>
                        <a:t>Le </a:t>
                      </a:r>
                      <a:r>
                        <a:rPr lang="fr-FR" sz="1200" baseline="0" dirty="0" smtClean="0">
                          <a:latin typeface="Calibri" pitchFamily="34" charset="0"/>
                        </a:rPr>
                        <a:t>cycle de l’eau</a:t>
                      </a:r>
                      <a:endParaRPr lang="fr-FR" sz="1200" dirty="0">
                        <a:latin typeface="Calibri" pitchFamily="34" charset="0"/>
                      </a:endParaRPr>
                    </a:p>
                  </a:txBody>
                  <a:tcPr anchor="ctr"/>
                </a:tc>
                <a:tc>
                  <a:txBody>
                    <a:bodyPr/>
                    <a:lstStyle/>
                    <a:p>
                      <a:pPr algn="ctr"/>
                      <a:r>
                        <a:rPr lang="fr-FR" sz="1200" dirty="0" smtClean="0">
                          <a:latin typeface="Calibri" pitchFamily="34" charset="0"/>
                        </a:rPr>
                        <a:t>18</a:t>
                      </a:r>
                      <a:endParaRPr lang="fr-FR" sz="1200" dirty="0">
                        <a:latin typeface="Calibri"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FR" sz="1200" dirty="0">
                          <a:latin typeface="Calibri" pitchFamily="34" charset="0"/>
                        </a:rPr>
                        <a:t>2</a:t>
                      </a:r>
                    </a:p>
                  </a:txBody>
                  <a:tcPr anchor="ctr"/>
                </a:tc>
                <a:tc>
                  <a:txBody>
                    <a:bodyPr/>
                    <a:lstStyle/>
                    <a:p>
                      <a:r>
                        <a:rPr lang="fr-FR" sz="1200" dirty="0">
                          <a:latin typeface="Calibri" pitchFamily="34" charset="0"/>
                        </a:rPr>
                        <a:t>Les phases</a:t>
                      </a:r>
                      <a:r>
                        <a:rPr lang="fr-FR" sz="1200" baseline="0" dirty="0">
                          <a:latin typeface="Calibri" pitchFamily="34" charset="0"/>
                        </a:rPr>
                        <a:t> de transformation du cycle de l’eau</a:t>
                      </a:r>
                      <a:endParaRPr lang="fr-FR" sz="1200" dirty="0">
                        <a:latin typeface="Calibri" pitchFamily="34" charset="0"/>
                      </a:endParaRPr>
                    </a:p>
                  </a:txBody>
                  <a:tcPr anchor="ctr"/>
                </a:tc>
                <a:tc>
                  <a:txBody>
                    <a:bodyPr/>
                    <a:lstStyle/>
                    <a:p>
                      <a:pPr algn="ctr"/>
                      <a:r>
                        <a:rPr lang="fr-CA" sz="1200" dirty="0" smtClean="0">
                          <a:latin typeface="Calibri" pitchFamily="34" charset="0"/>
                        </a:rPr>
                        <a:t>20-21</a:t>
                      </a:r>
                      <a:endParaRPr lang="fr-FR" sz="1200" dirty="0">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rPr>
                        <a:t>3</a:t>
                      </a:r>
                    </a:p>
                  </a:txBody>
                  <a:tcPr anchor="ctr"/>
                </a:tc>
                <a:tc>
                  <a:txBody>
                    <a:bodyPr/>
                    <a:lstStyle/>
                    <a:p>
                      <a:r>
                        <a:rPr lang="fr-FR" sz="1200" dirty="0">
                          <a:latin typeface="Calibri" pitchFamily="34" charset="0"/>
                        </a:rPr>
                        <a:t>La formation</a:t>
                      </a:r>
                      <a:r>
                        <a:rPr lang="fr-FR" sz="1200" baseline="0" dirty="0">
                          <a:latin typeface="Calibri" pitchFamily="34" charset="0"/>
                        </a:rPr>
                        <a:t> des nuages</a:t>
                      </a:r>
                      <a:endParaRPr lang="fr-FR" sz="1200" dirty="0">
                        <a:latin typeface="Calibri" pitchFamily="34" charset="0"/>
                      </a:endParaRPr>
                    </a:p>
                  </a:txBody>
                  <a:tcPr anchor="ctr"/>
                </a:tc>
                <a:tc>
                  <a:txBody>
                    <a:bodyPr/>
                    <a:lstStyle/>
                    <a:p>
                      <a:pPr algn="ctr"/>
                      <a:r>
                        <a:rPr lang="fr-FR" sz="1200" dirty="0" smtClean="0">
                          <a:latin typeface="Calibri" pitchFamily="34" charset="0"/>
                        </a:rPr>
                        <a:t>23-24</a:t>
                      </a:r>
                      <a:endParaRPr lang="fr-FR" sz="1200" dirty="0">
                        <a:latin typeface="Calibri"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FR" sz="1200" dirty="0">
                          <a:latin typeface="Calibri" pitchFamily="34" charset="0"/>
                        </a:rPr>
                        <a:t>4</a:t>
                      </a:r>
                    </a:p>
                  </a:txBody>
                  <a:tcPr anchor="ctr"/>
                </a:tc>
                <a:tc>
                  <a:txBody>
                    <a:bodyPr/>
                    <a:lstStyle/>
                    <a:p>
                      <a:r>
                        <a:rPr lang="fr-FR" sz="1200" dirty="0">
                          <a:latin typeface="Calibri" pitchFamily="34" charset="0"/>
                        </a:rPr>
                        <a:t>Les nappes</a:t>
                      </a:r>
                      <a:r>
                        <a:rPr lang="fr-FR" sz="1200" baseline="0" dirty="0">
                          <a:latin typeface="Calibri" pitchFamily="34" charset="0"/>
                        </a:rPr>
                        <a:t> phréatiques</a:t>
                      </a:r>
                      <a:endParaRPr lang="fr-FR" sz="1200" dirty="0">
                        <a:latin typeface="Calibri" pitchFamily="34" charset="0"/>
                      </a:endParaRPr>
                    </a:p>
                  </a:txBody>
                  <a:tcPr anchor="ctr"/>
                </a:tc>
                <a:tc>
                  <a:txBody>
                    <a:bodyPr/>
                    <a:lstStyle/>
                    <a:p>
                      <a:pPr algn="ctr"/>
                      <a:r>
                        <a:rPr lang="fr-FR" sz="1200" dirty="0" smtClean="0">
                          <a:latin typeface="Calibri" pitchFamily="34" charset="0"/>
                        </a:rPr>
                        <a:t>25</a:t>
                      </a:r>
                      <a:endParaRPr lang="fr-FR" sz="1200" dirty="0">
                        <a:latin typeface="Calibri"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 xmlns:p14="http://schemas.microsoft.com/office/powerpoint/2010/main" val="3882910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Solution cycle de l'eau.png"/>
          <p:cNvPicPr>
            <a:picLocks noChangeAspect="1"/>
          </p:cNvPicPr>
          <p:nvPr>
            <p:custDataLst>
              <p:tags r:id="rId1"/>
            </p:custDataLst>
          </p:nvPr>
        </p:nvPicPr>
        <p:blipFill>
          <a:blip r:embed="rId9">
            <a:extLst>
              <a:ext uri="{28A0092B-C50C-407E-A947-70E740481C1C}">
                <a14:useLocalDpi xmlns="" xmlns:a14="http://schemas.microsoft.com/office/drawing/2010/main" val="0"/>
              </a:ext>
            </a:extLst>
          </a:blip>
          <a:stretch>
            <a:fillRect/>
          </a:stretch>
        </p:blipFill>
        <p:spPr>
          <a:xfrm>
            <a:off x="727711" y="4919069"/>
            <a:ext cx="5402579" cy="4031313"/>
          </a:xfrm>
          <a:prstGeom prst="rect">
            <a:avLst/>
          </a:prstGeom>
        </p:spPr>
      </p:pic>
      <p:sp>
        <p:nvSpPr>
          <p:cNvPr id="4" name="Title 3"/>
          <p:cNvSpPr>
            <a:spLocks noGrp="1"/>
          </p:cNvSpPr>
          <p:nvPr>
            <p:ph type="title"/>
            <p:custDataLst>
              <p:tags r:id="rId2"/>
            </p:custDataLst>
          </p:nvPr>
        </p:nvSpPr>
        <p:spPr>
          <a:xfrm>
            <a:off x="0" y="21826"/>
            <a:ext cx="4274057" cy="1050531"/>
          </a:xfrm>
        </p:spPr>
        <p:txBody>
          <a:bodyPr>
            <a:normAutofit/>
          </a:body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1</a:t>
            </a:r>
            <a:r>
              <a:rPr lang="en-US" sz="3000" dirty="0">
                <a:latin typeface="Calibri" pitchFamily="34" charset="0"/>
                <a:cs typeface="Calibri" pitchFamily="34" charset="0"/>
              </a:rPr>
              <a:t/>
            </a:r>
            <a:br>
              <a:rPr lang="en-US" sz="3000" dirty="0">
                <a:latin typeface="Calibri" pitchFamily="34" charset="0"/>
                <a:cs typeface="Calibri" pitchFamily="34" charset="0"/>
              </a:rPr>
            </a:br>
            <a:r>
              <a:rPr lang="fr-FR" sz="2400" dirty="0">
                <a:latin typeface="Calibri" pitchFamily="34" charset="0"/>
                <a:cs typeface="Calibri" pitchFamily="34" charset="0"/>
              </a:rPr>
              <a:t>Le cycle de l’eau</a:t>
            </a:r>
            <a:endParaRPr lang="en-US" sz="2400" dirty="0">
              <a:latin typeface="Calibri" pitchFamily="34" charset="0"/>
              <a:cs typeface="Calibri" pitchFamily="34" charset="0"/>
            </a:endParaRPr>
          </a:p>
        </p:txBody>
      </p:sp>
      <p:sp>
        <p:nvSpPr>
          <p:cNvPr id="6" name="ZoneTexte 5"/>
          <p:cNvSpPr txBox="1"/>
          <p:nvPr>
            <p:custDataLst>
              <p:tags r:id="rId3"/>
            </p:custDataLst>
          </p:nvPr>
        </p:nvSpPr>
        <p:spPr>
          <a:xfrm>
            <a:off x="335280" y="1849120"/>
            <a:ext cx="5974080" cy="369332"/>
          </a:xfrm>
          <a:prstGeom prst="rect">
            <a:avLst/>
          </a:prstGeom>
          <a:noFill/>
        </p:spPr>
        <p:txBody>
          <a:bodyPr wrap="square" rtlCol="0">
            <a:spAutoFit/>
          </a:bodyPr>
          <a:lstStyle/>
          <a:p>
            <a:endParaRPr lang="fr-CA" dirty="0"/>
          </a:p>
        </p:txBody>
      </p:sp>
      <p:sp>
        <p:nvSpPr>
          <p:cNvPr id="8" name="ZoneTexte 7"/>
          <p:cNvSpPr txBox="1"/>
          <p:nvPr>
            <p:custDataLst>
              <p:tags r:id="rId4"/>
            </p:custDataLst>
          </p:nvPr>
        </p:nvSpPr>
        <p:spPr>
          <a:xfrm>
            <a:off x="63000" y="1296000"/>
            <a:ext cx="6732000" cy="2862322"/>
          </a:xfrm>
          <a:prstGeom prst="rect">
            <a:avLst/>
          </a:prstGeom>
          <a:noFill/>
        </p:spPr>
        <p:txBody>
          <a:bodyPr wrap="square" rtlCol="0">
            <a:spAutoFit/>
          </a:bodyPr>
          <a:lstStyle/>
          <a:p>
            <a:pPr algn="just" defTabSz="914400">
              <a:defRPr/>
            </a:pPr>
            <a:r>
              <a:rPr lang="fr-CA" sz="1200" dirty="0">
                <a:solidFill>
                  <a:schemeClr val="dk1"/>
                </a:solidFill>
                <a:latin typeface="Calibri" pitchFamily="34" charset="0"/>
                <a:cs typeface="Calibri" pitchFamily="34" charset="0"/>
              </a:rPr>
              <a:t>Le cycle de l’eau décrit les mouvements de l’eau dans l’air, à la surface de la Terre et sous la Terre. La quantité d’eau sur Terre est constante, elle ne fait que voyager entre les différents compartiments de l’environnement : plans d’eau de surface (océans, lacs, rivières), atmosphère, réservoirs d’eau souterrains, êtres vivants, etc. </a:t>
            </a:r>
          </a:p>
          <a:p>
            <a:pPr algn="just" defTabSz="914400">
              <a:defRPr/>
            </a:pPr>
            <a:endParaRPr lang="fr-CA" sz="1200" dirty="0">
              <a:solidFill>
                <a:schemeClr val="dk1"/>
              </a:solidFill>
              <a:latin typeface="Calibri" pitchFamily="34" charset="0"/>
              <a:cs typeface="Calibri" pitchFamily="34" charset="0"/>
            </a:endParaRPr>
          </a:p>
          <a:p>
            <a:pPr algn="just" defTabSz="914400">
              <a:defRPr/>
            </a:pPr>
            <a:r>
              <a:rPr lang="fr-CA" sz="1200" dirty="0">
                <a:solidFill>
                  <a:schemeClr val="dk1"/>
                </a:solidFill>
                <a:latin typeface="Calibri" pitchFamily="34" charset="0"/>
                <a:cs typeface="Calibri" pitchFamily="34" charset="0"/>
              </a:rPr>
              <a:t>Le Soleil est le principal moteur de ce cycle biogéochimique, fournissant l’énergie nécessaire au changement d’état de l’eau (liquide, gazeux, solide). L’alternance de ces états permet l’évaporation, la condensation et la précipitation. </a:t>
            </a:r>
          </a:p>
          <a:p>
            <a:pPr algn="just" defTabSz="914400">
              <a:defRPr/>
            </a:pPr>
            <a:endParaRPr lang="fr-CA" sz="1200" dirty="0">
              <a:solidFill>
                <a:schemeClr val="dk1"/>
              </a:solidFill>
              <a:latin typeface="Calibri" pitchFamily="34" charset="0"/>
              <a:cs typeface="Calibri" pitchFamily="34" charset="0"/>
            </a:endParaRPr>
          </a:p>
          <a:p>
            <a:pPr algn="just" defTabSz="914400">
              <a:defRPr/>
            </a:pPr>
            <a:r>
              <a:rPr lang="fr-CA" sz="1200" dirty="0">
                <a:solidFill>
                  <a:schemeClr val="dk1"/>
                </a:solidFill>
                <a:latin typeface="Calibri" pitchFamily="34" charset="0"/>
                <a:cs typeface="Calibri" pitchFamily="34" charset="0"/>
              </a:rPr>
              <a:t>Le cycle de l’eau permet en outre un recyclage de l’eau entre les différentes composantes vivantes et </a:t>
            </a:r>
            <a:r>
              <a:rPr lang="fr-CA" sz="1200" dirty="0" smtClean="0">
                <a:solidFill>
                  <a:schemeClr val="dk1"/>
                </a:solidFill>
                <a:latin typeface="Calibri" pitchFamily="34" charset="0"/>
                <a:cs typeface="Calibri" pitchFamily="34" charset="0"/>
              </a:rPr>
              <a:t>non vivantes </a:t>
            </a:r>
            <a:r>
              <a:rPr lang="fr-CA" sz="1200" dirty="0">
                <a:solidFill>
                  <a:schemeClr val="dk1"/>
                </a:solidFill>
                <a:latin typeface="Calibri" pitchFamily="34" charset="0"/>
                <a:cs typeface="Calibri" pitchFamily="34" charset="0"/>
              </a:rPr>
              <a:t>de l’environnement. Cet élément essentiel à la vie recouvre 97 % de la surface de la Terre et assure entre autres un milieu de vie pour beaucoup d’êtres vivants (poissons, algues), forme les fluides corporels (sang, salive) et permet aux réactions métaboliques d’avoir lieu (digestion, photosynthèse). Toutes les formes de vie connues dépendent de l’eau pour leur existence.</a:t>
            </a:r>
          </a:p>
        </p:txBody>
      </p:sp>
      <p:sp>
        <p:nvSpPr>
          <p:cNvPr id="7" name="Espace réservé du numéro de diapositive 1"/>
          <p:cNvSpPr>
            <a:spLocks noGrp="1"/>
          </p:cNvSpPr>
          <p:nvPr>
            <p:ph type="sldNum" sz="quarter" idx="12"/>
            <p:custDataLst>
              <p:tags r:id="rId5"/>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18</a:t>
            </a:fld>
            <a:endParaRPr lang="en-US" sz="8200" dirty="0">
              <a:solidFill>
                <a:schemeClr val="bg1">
                  <a:lumMod val="85000"/>
                </a:schemeClr>
              </a:solidFill>
              <a:latin typeface="Impact"/>
              <a:cs typeface="Impact"/>
            </a:endParaRPr>
          </a:p>
        </p:txBody>
      </p:sp>
      <p:sp>
        <p:nvSpPr>
          <p:cNvPr id="2" name="ZoneTexte 1"/>
          <p:cNvSpPr txBox="1"/>
          <p:nvPr>
            <p:custDataLst>
              <p:tags r:id="rId6"/>
            </p:custDataLst>
          </p:nvPr>
        </p:nvSpPr>
        <p:spPr>
          <a:xfrm>
            <a:off x="1230870" y="4181474"/>
            <a:ext cx="4396260" cy="615553"/>
          </a:xfrm>
          <a:prstGeom prst="rect">
            <a:avLst/>
          </a:prstGeom>
          <a:noFill/>
        </p:spPr>
        <p:txBody>
          <a:bodyPr wrap="none" rtlCol="0">
            <a:spAutoFit/>
          </a:bodyPr>
          <a:lstStyle/>
          <a:p>
            <a:r>
              <a:rPr lang="fr-FR" sz="2000" i="1" dirty="0">
                <a:latin typeface="Calibri" pitchFamily="34" charset="0"/>
                <a:cs typeface="Calibri" pitchFamily="34" charset="0"/>
              </a:rPr>
              <a:t>Solutionnaire de la fiche d’activité 2</a:t>
            </a:r>
          </a:p>
          <a:p>
            <a:r>
              <a:rPr lang="fr-FR" sz="1400" dirty="0">
                <a:latin typeface="Calibri" pitchFamily="34" charset="0"/>
                <a:cs typeface="Calibri" pitchFamily="34" charset="0"/>
              </a:rPr>
              <a:t>Explication des termes du cycle sur les fiches théoriques 3</a:t>
            </a:r>
          </a:p>
        </p:txBody>
      </p:sp>
      <p:sp>
        <p:nvSpPr>
          <p:cNvPr id="5" name="ZoneTexte 4"/>
          <p:cNvSpPr txBox="1"/>
          <p:nvPr>
            <p:custDataLst>
              <p:tags r:id="rId7"/>
            </p:custDataLst>
          </p:nvPr>
        </p:nvSpPr>
        <p:spPr>
          <a:xfrm rot="16200000">
            <a:off x="3341748" y="7125386"/>
            <a:ext cx="353943" cy="3638175"/>
          </a:xfrm>
          <a:prstGeom prst="rect">
            <a:avLst/>
          </a:prstGeom>
          <a:noFill/>
        </p:spPr>
        <p:txBody>
          <a:bodyPr vert="vert" wrap="none" rtlCol="0">
            <a:spAutoFit/>
          </a:bodyPr>
          <a:lstStyle/>
          <a:p>
            <a:r>
              <a:rPr lang="fr-FR" sz="1100" dirty="0">
                <a:latin typeface="Calibri" pitchFamily="34" charset="0"/>
                <a:cs typeface="Calibri" pitchFamily="34" charset="0"/>
              </a:rPr>
              <a:t>Source: Site internet du Centre d’Information de l’Eau (CIEAU)</a:t>
            </a: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19</a:t>
            </a:fld>
            <a:endParaRPr lang="en-US" sz="8200" dirty="0">
              <a:solidFill>
                <a:schemeClr val="bg1">
                  <a:lumMod val="85000"/>
                </a:schemeClr>
              </a:solidFill>
              <a:latin typeface="Impact"/>
              <a:cs typeface="Impact"/>
            </a:endParaRPr>
          </a:p>
        </p:txBody>
      </p:sp>
      <p:graphicFrame>
        <p:nvGraphicFramePr>
          <p:cNvPr id="7" name="Tableau 6"/>
          <p:cNvGraphicFramePr>
            <a:graphicFrameLocks noGrp="1"/>
          </p:cNvGraphicFramePr>
          <p:nvPr>
            <p:custDataLst>
              <p:tags r:id="rId2"/>
            </p:custDataLst>
            <p:extLst>
              <p:ext uri="{D42A27DB-BD31-4B8C-83A1-F6EECF244321}">
                <p14:modId xmlns="" xmlns:p14="http://schemas.microsoft.com/office/powerpoint/2010/main" val="627319021"/>
              </p:ext>
            </p:extLst>
          </p:nvPr>
        </p:nvGraphicFramePr>
        <p:xfrm>
          <a:off x="328823" y="1363980"/>
          <a:ext cx="6200354" cy="6483949"/>
        </p:xfrm>
        <a:graphic>
          <a:graphicData uri="http://schemas.openxmlformats.org/drawingml/2006/table">
            <a:tbl>
              <a:tblPr firstRow="1" bandRow="1">
                <a:tableStyleId>{5C22544A-7EE6-4342-B048-85BDC9FD1C3A}</a:tableStyleId>
              </a:tblPr>
              <a:tblGrid>
                <a:gridCol w="1395271">
                  <a:extLst>
                    <a:ext uri="{9D8B030D-6E8A-4147-A177-3AD203B41FA5}">
                      <a16:colId xmlns:a16="http://schemas.microsoft.com/office/drawing/2014/main" xmlns="" val="20000"/>
                    </a:ext>
                  </a:extLst>
                </a:gridCol>
                <a:gridCol w="4805083">
                  <a:extLst>
                    <a:ext uri="{9D8B030D-6E8A-4147-A177-3AD203B41FA5}">
                      <a16:colId xmlns:a16="http://schemas.microsoft.com/office/drawing/2014/main" xmlns="" val="20001"/>
                    </a:ext>
                  </a:extLst>
                </a:gridCol>
              </a:tblGrid>
              <a:tr h="582729">
                <a:tc>
                  <a:txBody>
                    <a:bodyPr/>
                    <a:lstStyle/>
                    <a:p>
                      <a:pPr algn="ctr">
                        <a:spcBef>
                          <a:spcPts val="600"/>
                        </a:spcBef>
                      </a:pPr>
                      <a:r>
                        <a:rPr lang="fr-CA" sz="1800" dirty="0">
                          <a:latin typeface="Calibri" pitchFamily="34" charset="0"/>
                          <a:cs typeface="Calibri" pitchFamily="34" charset="0"/>
                        </a:rPr>
                        <a:t>Terme</a:t>
                      </a:r>
                    </a:p>
                  </a:txBody>
                  <a:tcPr anchor="ctr"/>
                </a:tc>
                <a:tc>
                  <a:txBody>
                    <a:bodyPr/>
                    <a:lstStyle/>
                    <a:p>
                      <a:pPr algn="ctr">
                        <a:spcBef>
                          <a:spcPts val="600"/>
                        </a:spcBef>
                      </a:pPr>
                      <a:r>
                        <a:rPr lang="fr-CA" sz="1800" dirty="0">
                          <a:latin typeface="Calibri" pitchFamily="34" charset="0"/>
                          <a:cs typeface="Calibri" pitchFamily="34" charset="0"/>
                        </a:rPr>
                        <a:t>Définition</a:t>
                      </a:r>
                    </a:p>
                  </a:txBody>
                  <a:tcPr anchor="ctr"/>
                </a:tc>
                <a:extLst>
                  <a:ext uri="{0D108BD9-81ED-4DB2-BD59-A6C34878D82A}">
                    <a16:rowId xmlns:a16="http://schemas.microsoft.com/office/drawing/2014/main" xmlns="" val="10000"/>
                  </a:ext>
                </a:extLst>
              </a:tr>
              <a:tr h="1421385">
                <a:tc>
                  <a:txBody>
                    <a:bodyPr/>
                    <a:lstStyle/>
                    <a:p>
                      <a:pPr>
                        <a:spcBef>
                          <a:spcPts val="600"/>
                        </a:spcBef>
                      </a:pPr>
                      <a:r>
                        <a:rPr lang="fr-CA" sz="1600" dirty="0">
                          <a:latin typeface="Calibri" pitchFamily="34" charset="0"/>
                          <a:cs typeface="Calibri" pitchFamily="34" charset="0"/>
                        </a:rPr>
                        <a:t>Évaporation</a:t>
                      </a: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Passage</a:t>
                      </a:r>
                      <a:r>
                        <a:rPr lang="fr-CA" sz="1400" kern="1200" baseline="0" dirty="0">
                          <a:solidFill>
                            <a:schemeClr val="dk1"/>
                          </a:solidFill>
                          <a:latin typeface="Calibri" pitchFamily="34" charset="0"/>
                          <a:ea typeface="+mn-ea"/>
                          <a:cs typeface="Calibri" pitchFamily="34" charset="0"/>
                        </a:rPr>
                        <a:t> de l’</a:t>
                      </a:r>
                      <a:r>
                        <a:rPr lang="fr-CA" sz="1400" kern="1200" dirty="0">
                          <a:solidFill>
                            <a:schemeClr val="dk1"/>
                          </a:solidFill>
                          <a:latin typeface="Calibri" pitchFamily="34" charset="0"/>
                          <a:ea typeface="+mn-ea"/>
                          <a:cs typeface="Calibri" pitchFamily="34" charset="0"/>
                        </a:rPr>
                        <a:t>état liquide à l’état gazeux. Le Soleil joue un rôle très important puisqu’il procure assez d’énergie pour que les plans d’eau et l’humidité du sol s’évaporent. Cependant, il n’y a pas que les</a:t>
                      </a:r>
                      <a:r>
                        <a:rPr lang="fr-CA" sz="1400" kern="1200" baseline="0" dirty="0">
                          <a:solidFill>
                            <a:schemeClr val="dk1"/>
                          </a:solidFill>
                          <a:latin typeface="Calibri" pitchFamily="34" charset="0"/>
                          <a:ea typeface="+mn-ea"/>
                          <a:cs typeface="Calibri" pitchFamily="34" charset="0"/>
                        </a:rPr>
                        <a:t> plans d’eau qui contribuent </a:t>
                      </a:r>
                      <a:r>
                        <a:rPr lang="fr-CA" sz="1400" kern="1200" dirty="0">
                          <a:solidFill>
                            <a:schemeClr val="dk1"/>
                          </a:solidFill>
                          <a:latin typeface="Calibri" pitchFamily="34" charset="0"/>
                          <a:ea typeface="+mn-ea"/>
                          <a:cs typeface="Calibri" pitchFamily="34" charset="0"/>
                        </a:rPr>
                        <a:t>à l’évaporation;</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il y a aussi la végétation. En effet, il y a une évaporation de l’eau par les plantes qui constitue </a:t>
                      </a:r>
                      <a:r>
                        <a:rPr lang="fr-CA" sz="1400" kern="1200" dirty="0" smtClean="0">
                          <a:solidFill>
                            <a:schemeClr val="dk1"/>
                          </a:solidFill>
                          <a:latin typeface="Calibri" pitchFamily="34" charset="0"/>
                          <a:ea typeface="+mn-ea"/>
                          <a:cs typeface="Calibri" pitchFamily="34" charset="0"/>
                        </a:rPr>
                        <a:t>la </a:t>
                      </a:r>
                      <a:r>
                        <a:rPr lang="fr-CA" sz="1400" kern="1200" dirty="0">
                          <a:solidFill>
                            <a:schemeClr val="dk1"/>
                          </a:solidFill>
                          <a:latin typeface="Calibri" pitchFamily="34" charset="0"/>
                          <a:ea typeface="+mn-ea"/>
                          <a:cs typeface="Calibri" pitchFamily="34" charset="0"/>
                        </a:rPr>
                        <a:t>transpiration végétale (voir</a:t>
                      </a:r>
                      <a:r>
                        <a:rPr lang="fr-CA" sz="1400" kern="1200" baseline="0" dirty="0">
                          <a:solidFill>
                            <a:schemeClr val="dk1"/>
                          </a:solidFill>
                          <a:latin typeface="Calibri" pitchFamily="34" charset="0"/>
                          <a:ea typeface="+mn-ea"/>
                          <a:cs typeface="Calibri" pitchFamily="34" charset="0"/>
                        </a:rPr>
                        <a:t> le terme de la </a:t>
                      </a:r>
                      <a:r>
                        <a:rPr lang="fr-CA" sz="1400" kern="1200" dirty="0">
                          <a:solidFill>
                            <a:schemeClr val="dk1"/>
                          </a:solidFill>
                          <a:latin typeface="Calibri" pitchFamily="34" charset="0"/>
                          <a:ea typeface="+mn-ea"/>
                          <a:cs typeface="Calibri" pitchFamily="34" charset="0"/>
                        </a:rPr>
                        <a:t>transpiration à la fin de cette fiche).</a:t>
                      </a:r>
                    </a:p>
                  </a:txBody>
                  <a:tcPr/>
                </a:tc>
                <a:extLst>
                  <a:ext uri="{0D108BD9-81ED-4DB2-BD59-A6C34878D82A}">
                    <a16:rowId xmlns:a16="http://schemas.microsoft.com/office/drawing/2014/main" xmlns="" val="10001"/>
                  </a:ext>
                </a:extLst>
              </a:tr>
              <a:tr h="2531608">
                <a:tc>
                  <a:txBody>
                    <a:bodyPr/>
                    <a:lstStyle/>
                    <a:p>
                      <a:pPr>
                        <a:spcBef>
                          <a:spcPts val="600"/>
                        </a:spcBef>
                      </a:pPr>
                      <a:r>
                        <a:rPr lang="fr-CA" sz="1600" dirty="0">
                          <a:latin typeface="Calibri" pitchFamily="34" charset="0"/>
                          <a:cs typeface="Calibri" pitchFamily="34" charset="0"/>
                        </a:rPr>
                        <a:t>Condensation</a:t>
                      </a: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Passage</a:t>
                      </a:r>
                      <a:r>
                        <a:rPr lang="fr-CA" sz="1400" kern="1200" baseline="0" dirty="0">
                          <a:solidFill>
                            <a:schemeClr val="dk1"/>
                          </a:solidFill>
                          <a:latin typeface="Calibri" pitchFamily="34" charset="0"/>
                          <a:ea typeface="+mn-ea"/>
                          <a:cs typeface="Calibri" pitchFamily="34" charset="0"/>
                        </a:rPr>
                        <a:t> de l’</a:t>
                      </a:r>
                      <a:r>
                        <a:rPr lang="fr-CA" sz="1400" kern="1200" dirty="0">
                          <a:solidFill>
                            <a:schemeClr val="dk1"/>
                          </a:solidFill>
                          <a:latin typeface="Calibri" pitchFamily="34" charset="0"/>
                          <a:ea typeface="+mn-ea"/>
                          <a:cs typeface="Calibri" pitchFamily="34" charset="0"/>
                        </a:rPr>
                        <a:t>état gazeux à l’état liquide ou</a:t>
                      </a:r>
                      <a:r>
                        <a:rPr lang="fr-CA" sz="1400" kern="1200" baseline="0" dirty="0">
                          <a:solidFill>
                            <a:schemeClr val="dk1"/>
                          </a:solidFill>
                          <a:latin typeface="Calibri" pitchFamily="34" charset="0"/>
                          <a:ea typeface="+mn-ea"/>
                          <a:cs typeface="Calibri" pitchFamily="34" charset="0"/>
                        </a:rPr>
                        <a:t> solide.</a:t>
                      </a:r>
                      <a:r>
                        <a:rPr lang="fr-CA" sz="1400" kern="1200" dirty="0">
                          <a:solidFill>
                            <a:schemeClr val="dk1"/>
                          </a:solidFill>
                          <a:latin typeface="Calibri" pitchFamily="34" charset="0"/>
                          <a:ea typeface="+mn-ea"/>
                          <a:cs typeface="Calibri" pitchFamily="34" charset="0"/>
                        </a:rPr>
                        <a:t> Survient lorsque la température atteint le point de rosée, c’est-à-dire la température à laquelle il faut refroidir un volume d’air pour qu’il devienne saturé en humidité</a:t>
                      </a:r>
                      <a:r>
                        <a:rPr lang="fr-CA" sz="1400" kern="1200" dirty="0" smtClean="0">
                          <a:solidFill>
                            <a:schemeClr val="dk1"/>
                          </a:solidFill>
                          <a:latin typeface="Calibri" pitchFamily="34" charset="0"/>
                          <a:ea typeface="+mn-ea"/>
                          <a:cs typeface="Calibri" pitchFamily="34" charset="0"/>
                        </a:rPr>
                        <a:t>.</a:t>
                      </a:r>
                      <a:endParaRPr lang="fr-CA" sz="1400" kern="1200" dirty="0">
                        <a:solidFill>
                          <a:schemeClr val="dk1"/>
                        </a:solidFill>
                        <a:latin typeface="Calibri" pitchFamily="34" charset="0"/>
                        <a:ea typeface="+mn-ea"/>
                        <a:cs typeface="Calibri" pitchFamily="34" charset="0"/>
                      </a:endParaRPr>
                    </a:p>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Plus l’air est chaud, plus il peut être chargé en humidité. </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Ainsi, lorsque de l’air chaud et humide entre en contact avec une surface froide , la vapeur</a:t>
                      </a:r>
                      <a:r>
                        <a:rPr lang="fr-CA" sz="1400" kern="1200" baseline="0" dirty="0">
                          <a:solidFill>
                            <a:schemeClr val="dk1"/>
                          </a:solidFill>
                          <a:latin typeface="Calibri" pitchFamily="34" charset="0"/>
                          <a:ea typeface="+mn-ea"/>
                          <a:cs typeface="Calibri" pitchFamily="34" charset="0"/>
                        </a:rPr>
                        <a:t> d’eau qu’il contient </a:t>
                      </a:r>
                      <a:r>
                        <a:rPr lang="fr-CA" sz="1400" kern="1200" dirty="0">
                          <a:solidFill>
                            <a:schemeClr val="dk1"/>
                          </a:solidFill>
                          <a:latin typeface="Calibri" pitchFamily="34" charset="0"/>
                          <a:ea typeface="+mn-ea"/>
                          <a:cs typeface="Calibri" pitchFamily="34" charset="0"/>
                        </a:rPr>
                        <a:t>se condensera en gouttelettes (la rosée ou la brume)</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ou en glace (le givre) selon la température</a:t>
                      </a:r>
                      <a:r>
                        <a:rPr lang="fr-CA" sz="1400" kern="1200" baseline="0" dirty="0">
                          <a:solidFill>
                            <a:schemeClr val="dk1"/>
                          </a:solidFill>
                          <a:latin typeface="Calibri" pitchFamily="34" charset="0"/>
                          <a:ea typeface="+mn-ea"/>
                          <a:cs typeface="Calibri" pitchFamily="34" charset="0"/>
                        </a:rPr>
                        <a:t> de la surface. </a:t>
                      </a:r>
                      <a:r>
                        <a:rPr lang="fr-CA" sz="1400" kern="1200" dirty="0">
                          <a:solidFill>
                            <a:schemeClr val="dk1"/>
                          </a:solidFill>
                          <a:latin typeface="Calibri" pitchFamily="34" charset="0"/>
                          <a:ea typeface="+mn-ea"/>
                          <a:cs typeface="Calibri" pitchFamily="34" charset="0"/>
                        </a:rPr>
                        <a:t>Quand de l’air chaud saturé monte en altitude, il se</a:t>
                      </a:r>
                      <a:r>
                        <a:rPr lang="fr-CA" sz="1400" kern="1200" baseline="0" dirty="0">
                          <a:solidFill>
                            <a:schemeClr val="dk1"/>
                          </a:solidFill>
                          <a:latin typeface="Calibri" pitchFamily="34" charset="0"/>
                          <a:ea typeface="+mn-ea"/>
                          <a:cs typeface="Calibri" pitchFamily="34" charset="0"/>
                        </a:rPr>
                        <a:t> refroidit</a:t>
                      </a:r>
                      <a:r>
                        <a:rPr lang="fr-CA" sz="1400" kern="1200" dirty="0">
                          <a:solidFill>
                            <a:schemeClr val="dk1"/>
                          </a:solidFill>
                          <a:latin typeface="Calibri" pitchFamily="34" charset="0"/>
                          <a:ea typeface="+mn-ea"/>
                          <a:cs typeface="Calibri" pitchFamily="34" charset="0"/>
                        </a:rPr>
                        <a:t> et une partie de la vapeur</a:t>
                      </a:r>
                      <a:r>
                        <a:rPr lang="fr-CA" sz="1400" kern="1200" baseline="0" dirty="0">
                          <a:solidFill>
                            <a:schemeClr val="dk1"/>
                          </a:solidFill>
                          <a:latin typeface="Calibri" pitchFamily="34" charset="0"/>
                          <a:ea typeface="+mn-ea"/>
                          <a:cs typeface="Calibri" pitchFamily="34" charset="0"/>
                        </a:rPr>
                        <a:t> d’eau qu’il contient se condense,</a:t>
                      </a:r>
                      <a:r>
                        <a:rPr lang="fr-CA" sz="1400" kern="1200" dirty="0">
                          <a:solidFill>
                            <a:schemeClr val="dk1"/>
                          </a:solidFill>
                          <a:latin typeface="Calibri" pitchFamily="34" charset="0"/>
                          <a:ea typeface="+mn-ea"/>
                          <a:cs typeface="Calibri" pitchFamily="34" charset="0"/>
                        </a:rPr>
                        <a:t> ce qui amène la formation de gouttelettes ou de cristaux</a:t>
                      </a:r>
                      <a:r>
                        <a:rPr lang="fr-CA" sz="1400" kern="1200" baseline="0" dirty="0">
                          <a:solidFill>
                            <a:schemeClr val="dk1"/>
                          </a:solidFill>
                          <a:latin typeface="Calibri" pitchFamily="34" charset="0"/>
                          <a:ea typeface="+mn-ea"/>
                          <a:cs typeface="Calibri" pitchFamily="34" charset="0"/>
                        </a:rPr>
                        <a:t> de glace (voir la fiche théorique 4 -  La formation des nuages).</a:t>
                      </a:r>
                      <a:endParaRPr lang="fr-CA" sz="140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xmlns="" val="10002"/>
                  </a:ext>
                </a:extLst>
              </a:tr>
              <a:tr h="1374940">
                <a:tc>
                  <a:txBody>
                    <a:bodyPr/>
                    <a:lstStyle/>
                    <a:p>
                      <a:pPr>
                        <a:spcBef>
                          <a:spcPts val="600"/>
                        </a:spcBef>
                      </a:pPr>
                      <a:r>
                        <a:rPr lang="fr-CA" sz="1600" dirty="0">
                          <a:latin typeface="Calibri" pitchFamily="34" charset="0"/>
                          <a:cs typeface="Calibri" pitchFamily="34" charset="0"/>
                        </a:rPr>
                        <a:t>Précipitation</a:t>
                      </a: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Lorsque les petites gouttes d’eau et les cristaux de glace qui forment les nuages s’agglutinent et deviennent suffisamment lourds,</a:t>
                      </a:r>
                      <a:r>
                        <a:rPr lang="fr-CA" sz="1400" kern="1200" baseline="0" dirty="0">
                          <a:solidFill>
                            <a:schemeClr val="dk1"/>
                          </a:solidFill>
                          <a:latin typeface="Calibri" pitchFamily="34" charset="0"/>
                          <a:ea typeface="+mn-ea"/>
                          <a:cs typeface="Calibri" pitchFamily="34" charset="0"/>
                        </a:rPr>
                        <a:t> ils</a:t>
                      </a:r>
                      <a:r>
                        <a:rPr lang="fr-CA" sz="1400" kern="1200" dirty="0">
                          <a:solidFill>
                            <a:schemeClr val="dk1"/>
                          </a:solidFill>
                          <a:latin typeface="Calibri" pitchFamily="34" charset="0"/>
                          <a:ea typeface="+mn-ea"/>
                          <a:cs typeface="Calibri" pitchFamily="34" charset="0"/>
                        </a:rPr>
                        <a:t> tombent vers</a:t>
                      </a:r>
                      <a:r>
                        <a:rPr lang="fr-CA" sz="1400" kern="1200" baseline="0" dirty="0">
                          <a:solidFill>
                            <a:schemeClr val="dk1"/>
                          </a:solidFill>
                          <a:latin typeface="Calibri" pitchFamily="34" charset="0"/>
                          <a:ea typeface="+mn-ea"/>
                          <a:cs typeface="Calibri" pitchFamily="34" charset="0"/>
                        </a:rPr>
                        <a:t> le sol</a:t>
                      </a:r>
                      <a:r>
                        <a:rPr lang="fr-CA" sz="1400" kern="1200" dirty="0">
                          <a:solidFill>
                            <a:schemeClr val="dk1"/>
                          </a:solidFill>
                          <a:latin typeface="Calibri" pitchFamily="34" charset="0"/>
                          <a:ea typeface="+mn-ea"/>
                          <a:cs typeface="Calibri" pitchFamily="34" charset="0"/>
                        </a:rPr>
                        <a:t>. Il y a différentes formes de </a:t>
                      </a:r>
                      <a:r>
                        <a:rPr lang="fr-CA" sz="1400" kern="1200" dirty="0" smtClean="0">
                          <a:solidFill>
                            <a:schemeClr val="dk1"/>
                          </a:solidFill>
                          <a:latin typeface="Calibri" pitchFamily="34" charset="0"/>
                          <a:ea typeface="+mn-ea"/>
                          <a:cs typeface="Calibri" pitchFamily="34" charset="0"/>
                        </a:rPr>
                        <a:t>précipitations, </a:t>
                      </a:r>
                      <a:r>
                        <a:rPr lang="fr-CA" sz="1400" kern="1200" dirty="0">
                          <a:solidFill>
                            <a:schemeClr val="dk1"/>
                          </a:solidFill>
                          <a:latin typeface="Calibri" pitchFamily="34" charset="0"/>
                          <a:ea typeface="+mn-ea"/>
                          <a:cs typeface="Calibri" pitchFamily="34" charset="0"/>
                        </a:rPr>
                        <a:t>qui dépendent de la température de l’atmosphère.  Elles peuvent être solides, comme</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la neige ou la grêle, ou liquides comme</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la pluie. </a:t>
                      </a:r>
                      <a:endParaRPr lang="fr-CA" sz="1400" dirty="0">
                        <a:latin typeface="Calibri" pitchFamily="34" charset="0"/>
                        <a:cs typeface="Calibri" pitchFamily="34" charset="0"/>
                      </a:endParaRPr>
                    </a:p>
                  </a:txBody>
                  <a:tcPr/>
                </a:tc>
                <a:extLst>
                  <a:ext uri="{0D108BD9-81ED-4DB2-BD59-A6C34878D82A}">
                    <a16:rowId xmlns:a16="http://schemas.microsoft.com/office/drawing/2014/main" xmlns="" val="10003"/>
                  </a:ext>
                </a:extLst>
              </a:tr>
            </a:tbl>
          </a:graphicData>
        </a:graphic>
      </p:graphicFrame>
      <p:sp>
        <p:nvSpPr>
          <p:cNvPr id="9" name="Title 3"/>
          <p:cNvSpPr txBox="1">
            <a:spLocks/>
          </p:cNvSpPr>
          <p:nvPr>
            <p:custDataLst>
              <p:tags r:id="rId3"/>
            </p:custDataLst>
          </p:nvPr>
        </p:nvSpPr>
        <p:spPr>
          <a:xfrm>
            <a:off x="0" y="2143"/>
            <a:ext cx="6858000" cy="1095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2</a:t>
            </a:r>
            <a:endParaRPr lang="en-US" sz="3000" dirty="0">
              <a:latin typeface="Calibri" pitchFamily="34" charset="0"/>
              <a:cs typeface="Calibri" pitchFamily="34" charset="0"/>
            </a:endParaRPr>
          </a:p>
          <a:p>
            <a:pPr algn="l"/>
            <a:r>
              <a:rPr lang="fr-FR" sz="2400" dirty="0">
                <a:latin typeface="Calibri" pitchFamily="34" charset="0"/>
                <a:cs typeface="Calibri" pitchFamily="34" charset="0"/>
              </a:rPr>
              <a:t>Les phases de </a:t>
            </a:r>
            <a:r>
              <a:rPr lang="fr-FR" sz="2400" dirty="0" smtClean="0">
                <a:latin typeface="Calibri" pitchFamily="34" charset="0"/>
                <a:cs typeface="Calibri" pitchFamily="34" charset="0"/>
              </a:rPr>
              <a:t>transformation du </a:t>
            </a:r>
            <a:r>
              <a:rPr lang="fr-FR" sz="2400" dirty="0">
                <a:latin typeface="Calibri" pitchFamily="34" charset="0"/>
                <a:cs typeface="Calibri" pitchFamily="34" charset="0"/>
              </a:rPr>
              <a:t>cycle de l’eau</a:t>
            </a:r>
            <a:endParaRPr lang="en-US" sz="2400" dirty="0">
              <a:latin typeface="Calibri" pitchFamily="34" charset="0"/>
              <a:cs typeface="Calibri" pitchFamily="34" charset="0"/>
            </a:endParaRP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462954" y="7907537"/>
            <a:ext cx="1395046" cy="1236463"/>
          </a:xfrm>
        </p:spPr>
        <p:txBody>
          <a:bodyPr/>
          <a:lstStyle/>
          <a:p>
            <a:fld id="{027FB875-5C85-AB42-9DC5-178568A424B8}" type="slidenum">
              <a:rPr lang="en-US" sz="8200" smtClean="0">
                <a:solidFill>
                  <a:schemeClr val="bg1">
                    <a:lumMod val="85000"/>
                  </a:schemeClr>
                </a:solidFill>
                <a:latin typeface="Impact"/>
                <a:cs typeface="Impact"/>
              </a:rPr>
              <a:pPr/>
              <a:t>2</a:t>
            </a:fld>
            <a:endParaRPr lang="en-US" sz="8200" dirty="0">
              <a:solidFill>
                <a:schemeClr val="bg1">
                  <a:lumMod val="85000"/>
                </a:schemeClr>
              </a:solidFill>
              <a:latin typeface="Impact"/>
              <a:cs typeface="Impact"/>
            </a:endParaRPr>
          </a:p>
        </p:txBody>
      </p:sp>
      <p:sp>
        <p:nvSpPr>
          <p:cNvPr id="14" name="Title 3">
            <a:extLst>
              <a:ext uri="{FF2B5EF4-FFF2-40B4-BE49-F238E27FC236}">
                <a16:creationId xmlns:a16="http://schemas.microsoft.com/office/drawing/2014/main" xmlns="" id="{5920F6B6-A927-485A-AB88-34E504CA4F1B}"/>
              </a:ext>
            </a:extLst>
          </p:cNvPr>
          <p:cNvSpPr txBox="1">
            <a:spLocks/>
          </p:cNvSpPr>
          <p:nvPr>
            <p:custDataLst>
              <p:tags r:id="rId2"/>
            </p:custDataLst>
          </p:nvPr>
        </p:nvSpPr>
        <p:spPr>
          <a:xfrm>
            <a:off x="1291972" y="1443179"/>
            <a:ext cx="4274057" cy="7209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Calibri" pitchFamily="34" charset="0"/>
                <a:cs typeface="Calibri" pitchFamily="34" charset="0"/>
              </a:rPr>
              <a:t>Table des matières</a:t>
            </a:r>
          </a:p>
        </p:txBody>
      </p:sp>
      <p:graphicFrame>
        <p:nvGraphicFramePr>
          <p:cNvPr id="15" name="Tableau 4">
            <a:extLst>
              <a:ext uri="{FF2B5EF4-FFF2-40B4-BE49-F238E27FC236}">
                <a16:creationId xmlns:a16="http://schemas.microsoft.com/office/drawing/2014/main" xmlns="" id="{BB45160A-E8F9-4D5E-8AE4-A54B4A545769}"/>
              </a:ext>
            </a:extLst>
          </p:cNvPr>
          <p:cNvGraphicFramePr>
            <a:graphicFrameLocks noGrp="1"/>
          </p:cNvGraphicFramePr>
          <p:nvPr>
            <p:custDataLst>
              <p:tags r:id="rId3"/>
            </p:custDataLst>
            <p:extLst>
              <p:ext uri="{D42A27DB-BD31-4B8C-83A1-F6EECF244321}">
                <p14:modId xmlns="" xmlns:p14="http://schemas.microsoft.com/office/powerpoint/2010/main" val="611382500"/>
              </p:ext>
            </p:extLst>
          </p:nvPr>
        </p:nvGraphicFramePr>
        <p:xfrm>
          <a:off x="737272" y="2762874"/>
          <a:ext cx="5374793" cy="296672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xmlns="" val="20000"/>
                    </a:ext>
                  </a:extLst>
                </a:gridCol>
                <a:gridCol w="657261">
                  <a:extLst>
                    <a:ext uri="{9D8B030D-6E8A-4147-A177-3AD203B41FA5}">
                      <a16:colId xmlns:a16="http://schemas.microsoft.com/office/drawing/2014/main" xmlns="" val="20002"/>
                    </a:ext>
                  </a:extLst>
                </a:gridCol>
              </a:tblGrid>
              <a:tr h="370840">
                <a:tc>
                  <a:txBody>
                    <a:bodyPr/>
                    <a:lstStyle/>
                    <a:p>
                      <a:r>
                        <a:rPr lang="fr-FR" sz="1600" b="0" dirty="0">
                          <a:latin typeface="Calibri" pitchFamily="34" charset="0"/>
                          <a:cs typeface="Calibri" pitchFamily="34" charset="0"/>
                        </a:rPr>
                        <a:t>Présentation de la situation d’apprentissage</a:t>
                      </a:r>
                    </a:p>
                  </a:txBody>
                  <a:tcPr anchor="ctr"/>
                </a:tc>
                <a:tc>
                  <a:txBody>
                    <a:bodyPr/>
                    <a:lstStyle/>
                    <a:p>
                      <a:pPr algn="ctr"/>
                      <a:r>
                        <a:rPr lang="fr-FR" sz="1600" b="0" dirty="0">
                          <a:latin typeface="Calibri" pitchFamily="34" charset="0"/>
                          <a:cs typeface="Calibri" pitchFamily="34" charset="0"/>
                        </a:rPr>
                        <a:t>p.3</a:t>
                      </a:r>
                    </a:p>
                  </a:txBody>
                  <a:tcPr anchor="ctr"/>
                </a:tc>
                <a:extLst>
                  <a:ext uri="{0D108BD9-81ED-4DB2-BD59-A6C34878D82A}">
                    <a16:rowId xmlns:a16="http://schemas.microsoft.com/office/drawing/2014/main" xmlns="" val="10001"/>
                  </a:ext>
                </a:extLst>
              </a:tr>
              <a:tr h="370840">
                <a:tc>
                  <a:txBody>
                    <a:bodyPr/>
                    <a:lstStyle/>
                    <a:p>
                      <a:r>
                        <a:rPr lang="fr-FR" sz="1600" dirty="0">
                          <a:latin typeface="Calibri" pitchFamily="34" charset="0"/>
                          <a:cs typeface="Calibri" pitchFamily="34" charset="0"/>
                        </a:rPr>
                        <a:t>Séquence d’enseignement</a:t>
                      </a:r>
                      <a:endParaRPr lang="fr-FR" sz="1600" b="0" dirty="0">
                        <a:latin typeface="Calibri" pitchFamily="34" charset="0"/>
                        <a:cs typeface="Calibri" pitchFamily="34" charset="0"/>
                      </a:endParaRPr>
                    </a:p>
                  </a:txBody>
                  <a:tcPr anchor="ctr"/>
                </a:tc>
                <a:tc>
                  <a:txBody>
                    <a:bodyPr/>
                    <a:lstStyle/>
                    <a:p>
                      <a:pPr algn="ctr"/>
                      <a:r>
                        <a:rPr lang="fr-FR" sz="1600" dirty="0">
                          <a:latin typeface="Calibri" pitchFamily="34" charset="0"/>
                          <a:cs typeface="Calibri" pitchFamily="34" charset="0"/>
                        </a:rPr>
                        <a:t>p.4</a:t>
                      </a:r>
                      <a:endParaRPr lang="fr-FR" sz="1600" b="0"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370840">
                <a:tc>
                  <a:txBody>
                    <a:bodyPr/>
                    <a:lstStyle/>
                    <a:p>
                      <a:r>
                        <a:rPr lang="fr-CA" sz="1600" b="0" dirty="0" smtClean="0">
                          <a:latin typeface="Calibri" pitchFamily="34" charset="0"/>
                          <a:cs typeface="Calibri" pitchFamily="34" charset="0"/>
                        </a:rPr>
                        <a:t>Fiche matériel</a:t>
                      </a:r>
                      <a:endParaRPr lang="fr-FR" sz="1600" b="0" dirty="0">
                        <a:latin typeface="Calibri" pitchFamily="34" charset="0"/>
                        <a:cs typeface="Calibri" pitchFamily="34" charset="0"/>
                      </a:endParaRPr>
                    </a:p>
                  </a:txBody>
                  <a:tcPr anchor="ctr"/>
                </a:tc>
                <a:tc>
                  <a:txBody>
                    <a:bodyPr/>
                    <a:lstStyle/>
                    <a:p>
                      <a:pPr algn="ctr"/>
                      <a:r>
                        <a:rPr lang="fr-CA" sz="1600" b="0" dirty="0" smtClean="0">
                          <a:latin typeface="Calibri" pitchFamily="34" charset="0"/>
                          <a:cs typeface="Calibri" pitchFamily="34" charset="0"/>
                        </a:rPr>
                        <a:t>p. 5</a:t>
                      </a:r>
                      <a:endParaRPr lang="fr-FR" sz="1600" b="0" dirty="0">
                        <a:latin typeface="Calibri" pitchFamily="34" charset="0"/>
                        <a:cs typeface="Calibri" pitchFamily="34" charset="0"/>
                      </a:endParaRPr>
                    </a:p>
                  </a:txBody>
                  <a:tcPr anchor="ctr"/>
                </a:tc>
              </a:tr>
              <a:tr h="370840">
                <a:tc>
                  <a:txBody>
                    <a:bodyPr/>
                    <a:lstStyle/>
                    <a:p>
                      <a:r>
                        <a:rPr lang="fr-FR" sz="1600" dirty="0">
                          <a:latin typeface="Calibri" pitchFamily="34" charset="0"/>
                          <a:cs typeface="Calibri" pitchFamily="34" charset="0"/>
                        </a:rPr>
                        <a:t>Description</a:t>
                      </a:r>
                      <a:r>
                        <a:rPr lang="fr-FR" sz="1600" baseline="0" dirty="0">
                          <a:latin typeface="Calibri" pitchFamily="34" charset="0"/>
                          <a:cs typeface="Calibri" pitchFamily="34" charset="0"/>
                        </a:rPr>
                        <a:t> des activités</a:t>
                      </a:r>
                      <a:endParaRPr lang="fr-FR" sz="1600" b="0" dirty="0">
                        <a:latin typeface="Calibri" pitchFamily="34" charset="0"/>
                        <a:cs typeface="Calibri" pitchFamily="34" charset="0"/>
                      </a:endParaRPr>
                    </a:p>
                  </a:txBody>
                  <a:tcPr anchor="ctr"/>
                </a:tc>
                <a:tc>
                  <a:txBody>
                    <a:bodyPr/>
                    <a:lstStyle/>
                    <a:p>
                      <a:pPr algn="ctr"/>
                      <a:r>
                        <a:rPr lang="fr-FR" sz="1600" dirty="0" smtClean="0">
                          <a:latin typeface="Calibri" pitchFamily="34" charset="0"/>
                          <a:cs typeface="Calibri" pitchFamily="34" charset="0"/>
                        </a:rPr>
                        <a:t>p.6</a:t>
                      </a:r>
                      <a:endParaRPr lang="fr-FR" sz="1600" b="0" dirty="0">
                        <a:latin typeface="Calibri" pitchFamily="34" charset="0"/>
                        <a:cs typeface="Calibri" pitchFamily="34" charset="0"/>
                      </a:endParaRPr>
                    </a:p>
                  </a:txBody>
                  <a:tcPr anchor="ctr"/>
                </a:tc>
                <a:extLst>
                  <a:ext uri="{0D108BD9-81ED-4DB2-BD59-A6C34878D82A}">
                    <a16:rowId xmlns:a16="http://schemas.microsoft.com/office/drawing/2014/main" xmlns="" val="10003"/>
                  </a:ext>
                </a:extLst>
              </a:tr>
              <a:tr h="370840">
                <a:tc>
                  <a:txBody>
                    <a:bodyPr/>
                    <a:lstStyle/>
                    <a:p>
                      <a:r>
                        <a:rPr lang="fr-FR" sz="1600" dirty="0">
                          <a:latin typeface="Calibri" pitchFamily="34" charset="0"/>
                          <a:cs typeface="Calibri" pitchFamily="34" charset="0"/>
                        </a:rPr>
                        <a:t>Fiches théoriques</a:t>
                      </a:r>
                      <a:endParaRPr lang="fr-FR" sz="1600" b="0" dirty="0">
                        <a:latin typeface="Calibri" pitchFamily="34" charset="0"/>
                        <a:cs typeface="Calibri" pitchFamily="34" charset="0"/>
                      </a:endParaRPr>
                    </a:p>
                  </a:txBody>
                  <a:tcPr anchor="ctr"/>
                </a:tc>
                <a:tc>
                  <a:txBody>
                    <a:bodyPr/>
                    <a:lstStyle/>
                    <a:p>
                      <a:pPr algn="ctr"/>
                      <a:r>
                        <a:rPr lang="fr-FR" sz="1600" b="0" dirty="0" smtClean="0">
                          <a:latin typeface="Calibri" pitchFamily="34" charset="0"/>
                          <a:cs typeface="Calibri" pitchFamily="34" charset="0"/>
                        </a:rPr>
                        <a:t>p.17</a:t>
                      </a:r>
                      <a:endParaRPr lang="fr-FR" sz="1600" b="0" dirty="0">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370840">
                <a:tc>
                  <a:txBody>
                    <a:bodyPr/>
                    <a:lstStyle/>
                    <a:p>
                      <a:r>
                        <a:rPr lang="fr-FR" sz="1600" b="0" dirty="0">
                          <a:latin typeface="Calibri" pitchFamily="34" charset="0"/>
                          <a:cs typeface="Calibri" pitchFamily="34" charset="0"/>
                        </a:rPr>
                        <a:t>Grilles d’évaluation</a:t>
                      </a:r>
                    </a:p>
                  </a:txBody>
                  <a:tcPr anchor="ctr"/>
                </a:tc>
                <a:tc>
                  <a:txBody>
                    <a:bodyPr/>
                    <a:lstStyle/>
                    <a:p>
                      <a:pPr algn="ctr"/>
                      <a:r>
                        <a:rPr lang="fr-FR" sz="1600" b="0" dirty="0" smtClean="0">
                          <a:latin typeface="Calibri" pitchFamily="34" charset="0"/>
                          <a:cs typeface="Calibri" pitchFamily="34" charset="0"/>
                        </a:rPr>
                        <a:t>p.24</a:t>
                      </a:r>
                      <a:endParaRPr lang="fr-FR" sz="1600" b="0" dirty="0">
                        <a:latin typeface="Calibri" pitchFamily="34" charset="0"/>
                        <a:cs typeface="Calibri" pitchFamily="34" charset="0"/>
                      </a:endParaRPr>
                    </a:p>
                  </a:txBody>
                  <a:tcPr anchor="ctr"/>
                </a:tc>
                <a:extLst>
                  <a:ext uri="{0D108BD9-81ED-4DB2-BD59-A6C34878D82A}">
                    <a16:rowId xmlns:a16="http://schemas.microsoft.com/office/drawing/2014/main" xmlns="" val="615457237"/>
                  </a:ext>
                </a:extLst>
              </a:tr>
              <a:tr h="370840">
                <a:tc>
                  <a:txBody>
                    <a:bodyPr/>
                    <a:lstStyle/>
                    <a:p>
                      <a:r>
                        <a:rPr lang="fr-CA" sz="1600" b="0" dirty="0" smtClean="0">
                          <a:latin typeface="Calibri" pitchFamily="34" charset="0"/>
                          <a:cs typeface="Calibri" pitchFamily="34" charset="0"/>
                        </a:rPr>
                        <a:t>Fiches TNI</a:t>
                      </a:r>
                      <a:endParaRPr lang="fr-FR" sz="1600" b="0" dirty="0">
                        <a:latin typeface="Calibri" pitchFamily="34" charset="0"/>
                        <a:cs typeface="Calibri" pitchFamily="34" charset="0"/>
                      </a:endParaRPr>
                    </a:p>
                  </a:txBody>
                  <a:tcPr anchor="ctr"/>
                </a:tc>
                <a:tc>
                  <a:txBody>
                    <a:bodyPr/>
                    <a:lstStyle/>
                    <a:p>
                      <a:pPr algn="ctr"/>
                      <a:r>
                        <a:rPr lang="fr-CA" sz="1600" b="0" dirty="0" smtClean="0">
                          <a:latin typeface="Calibri" pitchFamily="34" charset="0"/>
                          <a:cs typeface="Calibri" pitchFamily="34" charset="0"/>
                        </a:rPr>
                        <a:t>p.29</a:t>
                      </a:r>
                      <a:endParaRPr lang="fr-FR" sz="1600" b="0" dirty="0">
                        <a:latin typeface="Calibri" pitchFamily="34" charset="0"/>
                        <a:cs typeface="Calibri" pitchFamily="34" charset="0"/>
                      </a:endParaRPr>
                    </a:p>
                  </a:txBody>
                  <a:tcPr anchor="ctr"/>
                </a:tc>
              </a:tr>
              <a:tr h="370840">
                <a:tc>
                  <a:txBody>
                    <a:bodyPr/>
                    <a:lstStyle/>
                    <a:p>
                      <a:r>
                        <a:rPr lang="fr-FR" sz="1600" dirty="0">
                          <a:latin typeface="Calibri" pitchFamily="34" charset="0"/>
                          <a:cs typeface="Calibri" pitchFamily="34" charset="0"/>
                        </a:rPr>
                        <a:t>Fiches </a:t>
                      </a:r>
                      <a:r>
                        <a:rPr lang="fr-FR" sz="1600" dirty="0" smtClean="0">
                          <a:latin typeface="Calibri" pitchFamily="34" charset="0"/>
                          <a:cs typeface="Calibri" pitchFamily="34" charset="0"/>
                        </a:rPr>
                        <a:t>d’activité (pour impression)</a:t>
                      </a:r>
                      <a:endParaRPr lang="fr-FR" sz="1600" b="0" dirty="0">
                        <a:latin typeface="Calibri" pitchFamily="34" charset="0"/>
                        <a:cs typeface="Calibri" pitchFamily="34" charset="0"/>
                      </a:endParaRPr>
                    </a:p>
                  </a:txBody>
                  <a:tcPr anchor="ctr"/>
                </a:tc>
                <a:tc>
                  <a:txBody>
                    <a:bodyPr/>
                    <a:lstStyle/>
                    <a:p>
                      <a:pPr algn="ctr"/>
                      <a:r>
                        <a:rPr lang="fr-FR" sz="1600" dirty="0" smtClean="0">
                          <a:latin typeface="Calibri" pitchFamily="34" charset="0"/>
                          <a:cs typeface="Calibri" pitchFamily="34" charset="0"/>
                        </a:rPr>
                        <a:t>p.32</a:t>
                      </a:r>
                      <a:endParaRPr lang="fr-FR" sz="1600" b="0" dirty="0">
                        <a:latin typeface="Calibri" pitchFamily="34" charset="0"/>
                        <a:cs typeface="Calibri" pitchFamily="34" charset="0"/>
                      </a:endParaRPr>
                    </a:p>
                  </a:txBody>
                  <a:tcPr anchor="ctr"/>
                </a:tc>
                <a:extLst>
                  <a:ext uri="{0D108BD9-81ED-4DB2-BD59-A6C34878D82A}">
                    <a16:rowId xmlns:a16="http://schemas.microsoft.com/office/drawing/2014/main" xmlns="" val="10006"/>
                  </a:ext>
                </a:extLst>
              </a:tr>
            </a:tbl>
          </a:graphicData>
        </a:graphic>
      </p:graphicFrame>
      <p:grpSp>
        <p:nvGrpSpPr>
          <p:cNvPr id="5" name="Groupe 4"/>
          <p:cNvGrpSpPr/>
          <p:nvPr/>
        </p:nvGrpSpPr>
        <p:grpSpPr>
          <a:xfrm>
            <a:off x="1913253" y="6173783"/>
            <a:ext cx="3031495" cy="414724"/>
            <a:chOff x="1125414" y="6173783"/>
            <a:chExt cx="3031495" cy="414724"/>
          </a:xfrm>
        </p:grpSpPr>
        <p:sp>
          <p:nvSpPr>
            <p:cNvPr id="6" name="ZoneTexte 5">
              <a:extLst>
                <a:ext uri="{FF2B5EF4-FFF2-40B4-BE49-F238E27FC236}">
                  <a16:creationId xmlns:a16="http://schemas.microsoft.com/office/drawing/2014/main" xmlns="" id="{7FC49B8B-CAF9-4B80-B606-D2CA2670C573}"/>
                </a:ext>
              </a:extLst>
            </p:cNvPr>
            <p:cNvSpPr txBox="1"/>
            <p:nvPr>
              <p:custDataLst>
                <p:tags r:id="rId4"/>
              </p:custDataLst>
            </p:nvPr>
          </p:nvSpPr>
          <p:spPr>
            <a:xfrm>
              <a:off x="1125414" y="6196478"/>
              <a:ext cx="2625969" cy="338554"/>
            </a:xfrm>
            <a:prstGeom prst="rect">
              <a:avLst/>
            </a:prstGeom>
            <a:noFill/>
          </p:spPr>
          <p:txBody>
            <a:bodyPr wrap="square" rtlCol="0">
              <a:spAutoFit/>
            </a:bodyPr>
            <a:lstStyle/>
            <a:p>
              <a:pPr algn="ctr"/>
              <a:r>
                <a:rPr lang="fr-CA" sz="1600" kern="0" dirty="0">
                  <a:latin typeface="+mj-lt"/>
                  <a:cs typeface="Avenir Light"/>
                </a:rPr>
                <a:t>Présentation du </a:t>
              </a:r>
              <a:r>
                <a:rPr lang="fr-CA" sz="1600" kern="0" dirty="0">
                  <a:latin typeface="+mj-lt"/>
                </a:rPr>
                <a:t>matériel :</a:t>
              </a:r>
              <a:endParaRPr lang="fr-CA" sz="1600" dirty="0">
                <a:latin typeface="+mj-lt"/>
              </a:endParaRPr>
            </a:p>
          </p:txBody>
        </p:sp>
        <p:pic>
          <p:nvPicPr>
            <p:cNvPr id="7" name="Image 6">
              <a:hlinkClick r:id="rId8"/>
              <a:extLst>
                <a:ext uri="{FF2B5EF4-FFF2-40B4-BE49-F238E27FC236}">
                  <a16:creationId xmlns:a16="http://schemas.microsoft.com/office/drawing/2014/main" xmlns="" id="{7C5E3404-A81F-4880-8BB8-BE7AB8F748F3}"/>
                </a:ext>
              </a:extLst>
            </p:cNvPr>
            <p:cNvPicPr>
              <a:picLocks noChangeAspect="1"/>
            </p:cNvPicPr>
            <p:nvPr>
              <p:custDataLst>
                <p:tags r:id="rId5"/>
              </p:custDataLst>
            </p:nvPr>
          </p:nvPicPr>
          <p:blipFill>
            <a:blip r:embed="rId9">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3603231" y="6173783"/>
              <a:ext cx="553678" cy="414724"/>
            </a:xfrm>
            <a:prstGeom prst="rect">
              <a:avLst/>
            </a:prstGeom>
          </p:spPr>
        </p:pic>
      </p:grpSp>
    </p:spTree>
    <p:extLst>
      <p:ext uri="{BB962C8B-B14F-4D97-AF65-F5344CB8AC3E}">
        <p14:creationId xmlns="" xmlns:p14="http://schemas.microsoft.com/office/powerpoint/2010/main" val="257000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custDataLst>
              <p:tags r:id="rId1"/>
            </p:custDataLst>
            <p:extLst>
              <p:ext uri="{D42A27DB-BD31-4B8C-83A1-F6EECF244321}">
                <p14:modId xmlns="" xmlns:p14="http://schemas.microsoft.com/office/powerpoint/2010/main" val="20138894"/>
              </p:ext>
            </p:extLst>
          </p:nvPr>
        </p:nvGraphicFramePr>
        <p:xfrm>
          <a:off x="318248" y="1413010"/>
          <a:ext cx="6221505" cy="6673901"/>
        </p:xfrm>
        <a:graphic>
          <a:graphicData uri="http://schemas.openxmlformats.org/drawingml/2006/table">
            <a:tbl>
              <a:tblPr firstRow="1" bandRow="1">
                <a:tableStyleId>{5C22544A-7EE6-4342-B048-85BDC9FD1C3A}</a:tableStyleId>
              </a:tblPr>
              <a:tblGrid>
                <a:gridCol w="1416424">
                  <a:extLst>
                    <a:ext uri="{9D8B030D-6E8A-4147-A177-3AD203B41FA5}">
                      <a16:colId xmlns:a16="http://schemas.microsoft.com/office/drawing/2014/main" xmlns="" val="20000"/>
                    </a:ext>
                  </a:extLst>
                </a:gridCol>
                <a:gridCol w="4805081">
                  <a:extLst>
                    <a:ext uri="{9D8B030D-6E8A-4147-A177-3AD203B41FA5}">
                      <a16:colId xmlns:a16="http://schemas.microsoft.com/office/drawing/2014/main" xmlns="" val="20001"/>
                    </a:ext>
                  </a:extLst>
                </a:gridCol>
              </a:tblGrid>
              <a:tr h="821741">
                <a:tc>
                  <a:txBody>
                    <a:bodyPr/>
                    <a:lstStyle/>
                    <a:p>
                      <a:pPr algn="ctr"/>
                      <a:r>
                        <a:rPr lang="fr-CA" dirty="0">
                          <a:latin typeface="Calibri" pitchFamily="34" charset="0"/>
                          <a:cs typeface="Calibri" pitchFamily="34" charset="0"/>
                        </a:rPr>
                        <a:t>Terme</a:t>
                      </a:r>
                    </a:p>
                  </a:txBody>
                  <a:tcPr anchor="ctr"/>
                </a:tc>
                <a:tc>
                  <a:txBody>
                    <a:bodyPr/>
                    <a:lstStyle/>
                    <a:p>
                      <a:pPr algn="ctr"/>
                      <a:r>
                        <a:rPr lang="fr-CA" dirty="0">
                          <a:latin typeface="Calibri" pitchFamily="34" charset="0"/>
                          <a:cs typeface="Calibri" pitchFamily="34" charset="0"/>
                        </a:rPr>
                        <a:t>Définition</a:t>
                      </a:r>
                    </a:p>
                  </a:txBody>
                  <a:tcPr anchor="ctr"/>
                </a:tc>
                <a:extLst>
                  <a:ext uri="{0D108BD9-81ED-4DB2-BD59-A6C34878D82A}">
                    <a16:rowId xmlns:a16="http://schemas.microsoft.com/office/drawing/2014/main" xmlns="" val="10000"/>
                  </a:ext>
                </a:extLst>
              </a:tr>
              <a:tr h="1112018">
                <a:tc>
                  <a:txBody>
                    <a:bodyPr/>
                    <a:lstStyle/>
                    <a:p>
                      <a:r>
                        <a:rPr lang="fr-CA" sz="1600" dirty="0">
                          <a:latin typeface="Calibri" pitchFamily="34" charset="0"/>
                          <a:cs typeface="Calibri" pitchFamily="34" charset="0"/>
                        </a:rPr>
                        <a:t>Ruissellement</a:t>
                      </a: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Surplus d’eau que le sol ne peut absorber et qui s’écoule à sa surface. Quand il pleut, une partie de la pluie ruisselle en surface et va par la suite atteindre les cours d’eau.</a:t>
                      </a:r>
                      <a:r>
                        <a:rPr lang="fr-CA" sz="1400" kern="1200" baseline="0" dirty="0">
                          <a:solidFill>
                            <a:schemeClr val="dk1"/>
                          </a:solidFill>
                          <a:latin typeface="Calibri" pitchFamily="34" charset="0"/>
                          <a:ea typeface="+mn-ea"/>
                          <a:cs typeface="Calibri" pitchFamily="34" charset="0"/>
                        </a:rPr>
                        <a:t> C’est un phénomène plus fréquent avec les sols des milieux urbains qui sont constitués de béton ou d’asphalte.</a:t>
                      </a:r>
                      <a:endParaRPr lang="fr-CA" sz="1400" dirty="0">
                        <a:latin typeface="Calibri" pitchFamily="34" charset="0"/>
                        <a:cs typeface="Calibri" pitchFamily="34" charset="0"/>
                      </a:endParaRPr>
                    </a:p>
                  </a:txBody>
                  <a:tcPr/>
                </a:tc>
                <a:extLst>
                  <a:ext uri="{0D108BD9-81ED-4DB2-BD59-A6C34878D82A}">
                    <a16:rowId xmlns:a16="http://schemas.microsoft.com/office/drawing/2014/main" xmlns="" val="10001"/>
                  </a:ext>
                </a:extLst>
              </a:tr>
              <a:tr h="1439573">
                <a:tc>
                  <a:txBody>
                    <a:bodyPr/>
                    <a:lstStyle/>
                    <a:p>
                      <a:r>
                        <a:rPr lang="fr-CA" sz="1600" dirty="0">
                          <a:latin typeface="Calibri" pitchFamily="34" charset="0"/>
                          <a:cs typeface="Calibri" pitchFamily="34" charset="0"/>
                        </a:rPr>
                        <a:t>Infiltration</a:t>
                      </a: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dirty="0">
                          <a:solidFill>
                            <a:schemeClr val="dk1"/>
                          </a:solidFill>
                          <a:latin typeface="Calibri" pitchFamily="34" charset="0"/>
                          <a:ea typeface="+mn-ea"/>
                          <a:cs typeface="Calibri" pitchFamily="34" charset="0"/>
                        </a:rPr>
                        <a:t>Lorsqu’il pleut, le sol absorbe une partie de l’eau pour s’hydrater et permettre à la végétation de pousser. La vitesse à laquelle l’eau s’infiltre dans le sol dépend de sa nature (ciment, terre) et de son niveau de saturation en eau. L’eau qui n’a pas été absorbée par la végétation</a:t>
                      </a:r>
                      <a:r>
                        <a:rPr lang="fr-CA" sz="1400" kern="1200" baseline="0" dirty="0">
                          <a:solidFill>
                            <a:schemeClr val="dk1"/>
                          </a:solidFill>
                          <a:latin typeface="Calibri" pitchFamily="34" charset="0"/>
                          <a:ea typeface="+mn-ea"/>
                          <a:cs typeface="Calibri" pitchFamily="34" charset="0"/>
                        </a:rPr>
                        <a:t> ou la microfaune du sol </a:t>
                      </a:r>
                      <a:r>
                        <a:rPr lang="fr-CA" sz="1400" kern="1200" dirty="0">
                          <a:solidFill>
                            <a:schemeClr val="dk1"/>
                          </a:solidFill>
                          <a:latin typeface="Calibri" pitchFamily="34" charset="0"/>
                          <a:ea typeface="+mn-ea"/>
                          <a:cs typeface="Calibri" pitchFamily="34" charset="0"/>
                        </a:rPr>
                        <a:t>rejoindra les réserves d’eau souterraine </a:t>
                      </a:r>
                      <a:r>
                        <a:rPr lang="fr-CA" sz="1400" kern="1200" baseline="0" dirty="0">
                          <a:solidFill>
                            <a:schemeClr val="dk1"/>
                          </a:solidFill>
                          <a:latin typeface="Calibri" pitchFamily="34" charset="0"/>
                          <a:ea typeface="+mn-ea"/>
                          <a:cs typeface="Calibri" pitchFamily="34" charset="0"/>
                        </a:rPr>
                        <a:t>(voir à la fiche théorique 5 - Les </a:t>
                      </a:r>
                      <a:r>
                        <a:rPr lang="fr-CA" sz="1400" kern="1200" dirty="0">
                          <a:solidFill>
                            <a:schemeClr val="dk1"/>
                          </a:solidFill>
                          <a:latin typeface="Calibri" pitchFamily="34" charset="0"/>
                          <a:ea typeface="+mn-ea"/>
                          <a:cs typeface="Calibri" pitchFamily="34" charset="0"/>
                        </a:rPr>
                        <a:t>nappes phréatiques</a:t>
                      </a:r>
                      <a:r>
                        <a:rPr lang="fr-CA" sz="1400" kern="1200" baseline="0" dirty="0">
                          <a:solidFill>
                            <a:schemeClr val="dk1"/>
                          </a:solidFill>
                          <a:latin typeface="Calibri" pitchFamily="34" charset="0"/>
                          <a:ea typeface="+mn-ea"/>
                          <a:cs typeface="Calibri" pitchFamily="34" charset="0"/>
                        </a:rPr>
                        <a:t>).</a:t>
                      </a:r>
                      <a:endParaRPr lang="fr-CA" sz="1400" dirty="0">
                        <a:latin typeface="Calibri" pitchFamily="34" charset="0"/>
                        <a:cs typeface="Calibri" pitchFamily="34" charset="0"/>
                      </a:endParaRPr>
                    </a:p>
                  </a:txBody>
                  <a:tcPr/>
                </a:tc>
                <a:extLst>
                  <a:ext uri="{0D108BD9-81ED-4DB2-BD59-A6C34878D82A}">
                    <a16:rowId xmlns:a16="http://schemas.microsoft.com/office/drawing/2014/main" xmlns="" val="10002"/>
                  </a:ext>
                </a:extLst>
              </a:tr>
              <a:tr h="1773090">
                <a:tc rowSpan="2">
                  <a:txBody>
                    <a:bodyPr/>
                    <a:lstStyle/>
                    <a:p>
                      <a:r>
                        <a:rPr lang="fr-CA" sz="1600" kern="1200" dirty="0">
                          <a:solidFill>
                            <a:schemeClr val="dk1"/>
                          </a:solidFill>
                          <a:latin typeface="Calibri" pitchFamily="34" charset="0"/>
                          <a:ea typeface="+mn-ea"/>
                          <a:cs typeface="Calibri" pitchFamily="34" charset="0"/>
                        </a:rPr>
                        <a:t>Transpiration</a:t>
                      </a:r>
                      <a:endParaRPr lang="fr-CA" sz="1600" dirty="0">
                        <a:latin typeface="Calibri" pitchFamily="34" charset="0"/>
                        <a:cs typeface="Calibri" pitchFamily="34" charset="0"/>
                      </a:endParaRP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b="1" i="1" kern="1200" baseline="0" dirty="0">
                          <a:solidFill>
                            <a:schemeClr val="dk1"/>
                          </a:solidFill>
                          <a:latin typeface="Calibri" pitchFamily="34" charset="0"/>
                          <a:ea typeface="+mn-ea"/>
                          <a:cs typeface="Calibri" pitchFamily="34" charset="0"/>
                        </a:rPr>
                        <a:t>Végétale</a:t>
                      </a:r>
                      <a:r>
                        <a:rPr lang="fr-CA" sz="1400" i="1" kern="1200" baseline="0" dirty="0">
                          <a:solidFill>
                            <a:schemeClr val="dk1"/>
                          </a:solidFill>
                          <a:latin typeface="Calibri" pitchFamily="34" charset="0"/>
                          <a:ea typeface="+mn-ea"/>
                          <a:cs typeface="Calibri" pitchFamily="34" charset="0"/>
                        </a:rPr>
                        <a:t>:</a:t>
                      </a:r>
                    </a:p>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baseline="0" dirty="0">
                          <a:solidFill>
                            <a:schemeClr val="dk1"/>
                          </a:solidFill>
                          <a:latin typeface="Calibri" pitchFamily="34" charset="0"/>
                          <a:ea typeface="+mn-ea"/>
                          <a:cs typeface="Calibri" pitchFamily="34" charset="0"/>
                        </a:rPr>
                        <a:t>Dégagement de vapeur d’eau par la plante </a:t>
                      </a:r>
                      <a:r>
                        <a:rPr lang="fr-CA" sz="1400" kern="1200" dirty="0">
                          <a:solidFill>
                            <a:schemeClr val="dk1"/>
                          </a:solidFill>
                          <a:latin typeface="Calibri" pitchFamily="34" charset="0"/>
                          <a:ea typeface="+mn-ea"/>
                          <a:cs typeface="Calibri" pitchFamily="34" charset="0"/>
                        </a:rPr>
                        <a:t>au niveau des stomates.</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Les stomates sont de petits</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trous (pores) présents</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sur la surface</a:t>
                      </a:r>
                      <a:r>
                        <a:rPr lang="fr-CA" sz="1400" kern="1200" baseline="0" dirty="0">
                          <a:solidFill>
                            <a:schemeClr val="dk1"/>
                          </a:solidFill>
                          <a:latin typeface="Calibri" pitchFamily="34" charset="0"/>
                          <a:ea typeface="+mn-ea"/>
                          <a:cs typeface="Calibri" pitchFamily="34" charset="0"/>
                        </a:rPr>
                        <a:t> </a:t>
                      </a:r>
                      <a:r>
                        <a:rPr lang="fr-CA" sz="1400" kern="1200" dirty="0">
                          <a:solidFill>
                            <a:schemeClr val="dk1"/>
                          </a:solidFill>
                          <a:latin typeface="Calibri" pitchFamily="34" charset="0"/>
                          <a:ea typeface="+mn-ea"/>
                          <a:cs typeface="Calibri" pitchFamily="34" charset="0"/>
                        </a:rPr>
                        <a:t>des feuilles et ils permettent les échanges gazeux entre la plante et l’air ambiant. </a:t>
                      </a:r>
                      <a:r>
                        <a:rPr lang="fr-CA" sz="1400" kern="1200" baseline="0" dirty="0">
                          <a:solidFill>
                            <a:schemeClr val="dk1"/>
                          </a:solidFill>
                          <a:latin typeface="Calibri" pitchFamily="34" charset="0"/>
                          <a:ea typeface="+mn-ea"/>
                          <a:cs typeface="Calibri" pitchFamily="34" charset="0"/>
                        </a:rPr>
                        <a:t>Ces pertes de vapeur d’eau sont primordiales pour le bon fonctionnement des activités de la plante : dégagée lors de la photosynthèse, transport de la sève,  régulation de la température.</a:t>
                      </a:r>
                      <a:endParaRPr lang="fr-CA" sz="140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xmlns="" val="10003"/>
                  </a:ext>
                </a:extLst>
              </a:tr>
              <a:tr h="1233070">
                <a:tc vMerge="1">
                  <a:txBody>
                    <a:bodyPr/>
                    <a:lstStyle/>
                    <a:p>
                      <a:endParaRPr lang="fr-FR"/>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fr-CA" sz="1400" b="1" i="1" kern="1200" baseline="0" dirty="0">
                          <a:solidFill>
                            <a:schemeClr val="dk1"/>
                          </a:solidFill>
                          <a:latin typeface="Calibri" pitchFamily="34" charset="0"/>
                          <a:ea typeface="+mn-ea"/>
                          <a:cs typeface="Calibri" pitchFamily="34" charset="0"/>
                        </a:rPr>
                        <a:t>Animale</a:t>
                      </a:r>
                      <a:r>
                        <a:rPr lang="fr-CA" sz="1400" kern="1200" baseline="0" dirty="0">
                          <a:solidFill>
                            <a:schemeClr val="dk1"/>
                          </a:solidFill>
                          <a:latin typeface="Calibri" pitchFamily="34" charset="0"/>
                          <a:ea typeface="+mn-ea"/>
                          <a:cs typeface="Calibri" pitchFamily="34" charset="0"/>
                        </a:rPr>
                        <a:t>:</a:t>
                      </a:r>
                    </a:p>
                    <a:p>
                      <a:pPr marL="0" marR="0" indent="0" algn="just" defTabSz="914400" rtl="0" eaLnBrk="1" fontAlgn="auto" latinLnBrk="0" hangingPunct="1">
                        <a:lnSpc>
                          <a:spcPct val="100000"/>
                        </a:lnSpc>
                        <a:spcBef>
                          <a:spcPts val="600"/>
                        </a:spcBef>
                        <a:spcAft>
                          <a:spcPts val="0"/>
                        </a:spcAft>
                        <a:buClrTx/>
                        <a:buSzTx/>
                        <a:buFontTx/>
                        <a:buNone/>
                        <a:tabLst/>
                        <a:defRPr/>
                      </a:pPr>
                      <a:r>
                        <a:rPr lang="fr-CA" sz="1400" kern="1200" baseline="0" dirty="0">
                          <a:solidFill>
                            <a:schemeClr val="dk1"/>
                          </a:solidFill>
                          <a:latin typeface="Calibri" pitchFamily="34" charset="0"/>
                          <a:ea typeface="+mn-ea"/>
                          <a:cs typeface="Calibri" pitchFamily="34" charset="0"/>
                        </a:rPr>
                        <a:t>Dégagement de vapeur d’eau par les divers pores de la peau (phénomène de sudation) lors d’un exercice physique intense ou par le biais de la respiration pulmonaire lors de la phase de l’expiration par la bouche.</a:t>
                      </a:r>
                      <a:endParaRPr lang="fr-CA" sz="140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xmlns="" val="10004"/>
                  </a:ext>
                </a:extLst>
              </a:tr>
            </a:tbl>
          </a:graphicData>
        </a:graphic>
      </p:graphicFrame>
      <p:sp>
        <p:nvSpPr>
          <p:cNvPr id="5" name="Espace réservé du numéro de diapositive 1"/>
          <p:cNvSpPr>
            <a:spLocks noGrp="1"/>
          </p:cNvSpPr>
          <p:nvPr>
            <p:ph type="sldNum" sz="quarter" idx="12"/>
            <p:custDataLst>
              <p:tags r:id="rId2"/>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20</a:t>
            </a:fld>
            <a:endParaRPr lang="en-US" sz="8200" dirty="0">
              <a:solidFill>
                <a:schemeClr val="bg1">
                  <a:lumMod val="85000"/>
                </a:schemeClr>
              </a:solidFill>
              <a:latin typeface="Impact"/>
              <a:cs typeface="Impact"/>
            </a:endParaRPr>
          </a:p>
        </p:txBody>
      </p:sp>
      <p:sp>
        <p:nvSpPr>
          <p:cNvPr id="8" name="Title 3"/>
          <p:cNvSpPr txBox="1">
            <a:spLocks/>
          </p:cNvSpPr>
          <p:nvPr>
            <p:custDataLst>
              <p:tags r:id="rId3"/>
            </p:custDataLst>
          </p:nvPr>
        </p:nvSpPr>
        <p:spPr>
          <a:xfrm>
            <a:off x="0" y="2143"/>
            <a:ext cx="6858000" cy="10951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2</a:t>
            </a:r>
            <a:endParaRPr lang="en-US" sz="3000" dirty="0">
              <a:latin typeface="Calibri" pitchFamily="34" charset="0"/>
              <a:cs typeface="Calibri" pitchFamily="34" charset="0"/>
            </a:endParaRPr>
          </a:p>
          <a:p>
            <a:pPr algn="l"/>
            <a:r>
              <a:rPr lang="fr-FR" sz="2400" dirty="0">
                <a:latin typeface="Calibri" pitchFamily="34" charset="0"/>
                <a:cs typeface="Calibri" pitchFamily="34" charset="0"/>
              </a:rPr>
              <a:t>Les phases de </a:t>
            </a:r>
            <a:r>
              <a:rPr lang="fr-FR" sz="2400" dirty="0" smtClean="0">
                <a:latin typeface="Calibri" pitchFamily="34" charset="0"/>
                <a:cs typeface="Calibri" pitchFamily="34" charset="0"/>
              </a:rPr>
              <a:t>transformation du </a:t>
            </a:r>
            <a:r>
              <a:rPr lang="fr-FR" sz="2400" dirty="0">
                <a:latin typeface="Calibri" pitchFamily="34" charset="0"/>
                <a:cs typeface="Calibri" pitchFamily="34" charset="0"/>
              </a:rPr>
              <a:t>cycle de </a:t>
            </a:r>
            <a:r>
              <a:rPr lang="fr-FR" sz="2400" dirty="0" smtClean="0">
                <a:latin typeface="Calibri" pitchFamily="34" charset="0"/>
                <a:cs typeface="Calibri" pitchFamily="34" charset="0"/>
              </a:rPr>
              <a:t>l’eau </a:t>
            </a:r>
            <a:r>
              <a:rPr lang="fr-FR" sz="1800" dirty="0" smtClean="0">
                <a:latin typeface="Calibri" pitchFamily="34" charset="0"/>
                <a:cs typeface="Calibri" pitchFamily="34" charset="0"/>
              </a:rPr>
              <a:t>(suite)</a:t>
            </a:r>
            <a:endParaRPr lang="en-US" sz="2400" dirty="0">
              <a:latin typeface="Calibri" pitchFamily="34" charset="0"/>
              <a:cs typeface="Calibri" pitchFamily="34" charset="0"/>
            </a:endParaRP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0"/>
            <a:ext cx="4407494" cy="1066406"/>
          </a:xfrm>
        </p:spPr>
        <p:txBody>
          <a:bodyPr>
            <a:noAutofit/>
          </a:body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3</a:t>
            </a:r>
            <a:r>
              <a:rPr lang="en-US" sz="2800" dirty="0">
                <a:latin typeface="Calibri" pitchFamily="34" charset="0"/>
                <a:cs typeface="Calibri" pitchFamily="34" charset="0"/>
              </a:rPr>
              <a:t/>
            </a:r>
            <a:br>
              <a:rPr lang="en-US" sz="2800" dirty="0">
                <a:latin typeface="Calibri" pitchFamily="34" charset="0"/>
                <a:cs typeface="Calibri" pitchFamily="34" charset="0"/>
              </a:rPr>
            </a:br>
            <a:r>
              <a:rPr lang="fr-FR" sz="2400" dirty="0">
                <a:latin typeface="Calibri" pitchFamily="34" charset="0"/>
                <a:cs typeface="Calibri" pitchFamily="34" charset="0"/>
              </a:rPr>
              <a:t>La formation des nuages</a:t>
            </a:r>
            <a:endParaRPr lang="en-US" sz="2400" dirty="0">
              <a:latin typeface="Calibri" pitchFamily="34" charset="0"/>
              <a:cs typeface="Calibri" pitchFamily="34" charset="0"/>
            </a:endParaRPr>
          </a:p>
        </p:txBody>
      </p:sp>
      <p:sp>
        <p:nvSpPr>
          <p:cNvPr id="8" name="ZoneTexte 7"/>
          <p:cNvSpPr txBox="1"/>
          <p:nvPr>
            <p:custDataLst>
              <p:tags r:id="rId2"/>
            </p:custDataLst>
          </p:nvPr>
        </p:nvSpPr>
        <p:spPr>
          <a:xfrm>
            <a:off x="63000" y="1296000"/>
            <a:ext cx="6732000" cy="8279190"/>
          </a:xfrm>
          <a:prstGeom prst="rect">
            <a:avLst/>
          </a:prstGeom>
          <a:noFill/>
        </p:spPr>
        <p:txBody>
          <a:bodyPr wrap="square" rtlCol="0">
            <a:spAutoFit/>
          </a:bodyPr>
          <a:lstStyle/>
          <a:p>
            <a:pPr algn="just"/>
            <a:r>
              <a:rPr lang="fr-CA" sz="1200" dirty="0">
                <a:latin typeface="Calibri" pitchFamily="34" charset="0"/>
                <a:cs typeface="Calibri" pitchFamily="34" charset="0"/>
              </a:rPr>
              <a:t>Un nuage est une masse visible formée d’un ensemble de minuscules gouttelettes d’eau (ou cristaux de glace) en suspension dans l’atmosphère. </a:t>
            </a:r>
          </a:p>
          <a:p>
            <a:pPr algn="just"/>
            <a:endParaRPr lang="fr-CA" sz="1200" dirty="0">
              <a:latin typeface="Calibri" pitchFamily="34" charset="0"/>
              <a:cs typeface="Calibri" pitchFamily="34" charset="0"/>
            </a:endParaRPr>
          </a:p>
          <a:p>
            <a:pPr algn="just"/>
            <a:r>
              <a:rPr lang="fr-CA" sz="1200" dirty="0">
                <a:latin typeface="Calibri" pitchFamily="34" charset="0"/>
                <a:cs typeface="Calibri" pitchFamily="34" charset="0"/>
              </a:rPr>
              <a:t>Les gouttelettes se forment par condensation de la vapeur d’eau suite au refroidissement d’une masse d’air humide </a:t>
            </a:r>
            <a:r>
              <a:rPr lang="fr-CA" sz="1200" b="1" dirty="0">
                <a:latin typeface="Calibri" pitchFamily="34" charset="0"/>
                <a:cs typeface="Calibri" pitchFamily="34" charset="0"/>
              </a:rPr>
              <a:t>(voir le terme de condensation sur la fiche théorique 2)</a:t>
            </a:r>
            <a:r>
              <a:rPr lang="fr-CA" sz="1200" dirty="0">
                <a:latin typeface="Calibri" pitchFamily="34" charset="0"/>
                <a:cs typeface="Calibri" pitchFamily="34" charset="0"/>
              </a:rPr>
              <a:t>. Comme la quantité d’eau qu’une masse d’air peut contenir est fonction de sa température, la masse d’air refroidie devient sursaturée en humidité et la vapeur d’eau qu’elle contient se condense. Des gouttelettes se forment et s’accumulent autour de noyaux de condensation. Ces derniers sont de fines particules en suspension dans l’air; par exemple, des poussières ou des polluants. </a:t>
            </a:r>
          </a:p>
          <a:p>
            <a:pPr algn="just"/>
            <a:endParaRPr lang="fr-CA" sz="1200" dirty="0">
              <a:latin typeface="Calibri" pitchFamily="34" charset="0"/>
              <a:cs typeface="Calibri" pitchFamily="34" charset="0"/>
            </a:endParaRPr>
          </a:p>
          <a:p>
            <a:pPr algn="just"/>
            <a:r>
              <a:rPr lang="fr-CA" sz="1200" b="1" i="1" dirty="0">
                <a:latin typeface="Calibri" pitchFamily="34" charset="0"/>
                <a:cs typeface="Calibri" pitchFamily="34" charset="0"/>
              </a:rPr>
              <a:t>Donc, peut-on se trouver à l’intérieur d’un </a:t>
            </a:r>
            <a:r>
              <a:rPr lang="fr-CA" sz="1200" b="1" i="1" dirty="0" smtClean="0">
                <a:latin typeface="Calibri" pitchFamily="34" charset="0"/>
                <a:cs typeface="Calibri" pitchFamily="34" charset="0"/>
              </a:rPr>
              <a:t>nuage ?</a:t>
            </a:r>
            <a:endParaRPr lang="fr-CA" sz="1200" b="1" i="1" dirty="0">
              <a:latin typeface="Calibri" pitchFamily="34" charset="0"/>
              <a:cs typeface="Calibri" pitchFamily="34" charset="0"/>
            </a:endParaRPr>
          </a:p>
          <a:p>
            <a:pPr algn="just"/>
            <a:endParaRPr lang="fr-CA" sz="1200" i="1" dirty="0">
              <a:latin typeface="Calibri" pitchFamily="34" charset="0"/>
              <a:cs typeface="Calibri" pitchFamily="34" charset="0"/>
            </a:endParaRPr>
          </a:p>
          <a:p>
            <a:pPr algn="just"/>
            <a:r>
              <a:rPr lang="fr-CA" sz="1200" dirty="0">
                <a:latin typeface="Calibri" pitchFamily="34" charset="0"/>
                <a:cs typeface="Calibri" pitchFamily="34" charset="0"/>
              </a:rPr>
              <a:t>Oui. Si nous faisons de la randonnée suffisamment haut dans les montagnes, nous nous retrouvons au cœur des gouttelettes d’eau en suspension. L’air autour de nous est alors très humide et notre profondeur de vision est très limitée. C’est comme si nous marchions dans un brouillard très dense. Certaines forêts tropicales retrouvées au sommet de très hautes montagnes sont même appelées forêts de nuages puisqu’elles sont plongées dans une brume constante (ex. Costa Rica). Ce sont des forêts très denses, avec d’immenses feuilles qui abritent toute une faune particulière.</a:t>
            </a:r>
          </a:p>
          <a:p>
            <a:pPr algn="just"/>
            <a:endParaRPr lang="fr-CA" sz="1200" dirty="0">
              <a:latin typeface="Calibri" pitchFamily="34" charset="0"/>
              <a:cs typeface="Calibri" pitchFamily="34" charset="0"/>
            </a:endParaRPr>
          </a:p>
          <a:p>
            <a:pPr algn="just"/>
            <a:r>
              <a:rPr lang="fr-CA" sz="1200" b="1" i="1" dirty="0">
                <a:latin typeface="Calibri" pitchFamily="34" charset="0"/>
                <a:cs typeface="Calibri" pitchFamily="34" charset="0"/>
              </a:rPr>
              <a:t>Qu’est-ce que le </a:t>
            </a:r>
            <a:r>
              <a:rPr lang="fr-CA" sz="1200" b="1" i="1" dirty="0" smtClean="0">
                <a:latin typeface="Calibri" pitchFamily="34" charset="0"/>
                <a:cs typeface="Calibri" pitchFamily="34" charset="0"/>
              </a:rPr>
              <a:t>brouillard ?</a:t>
            </a:r>
            <a:endParaRPr lang="fr-CA" sz="1200" b="1" i="1" dirty="0">
              <a:latin typeface="Calibri" pitchFamily="34" charset="0"/>
              <a:cs typeface="Calibri" pitchFamily="34" charset="0"/>
            </a:endParaRPr>
          </a:p>
          <a:p>
            <a:pPr algn="just"/>
            <a:endParaRPr lang="fr-CA" sz="1200" i="1" dirty="0">
              <a:latin typeface="Calibri" pitchFamily="34" charset="0"/>
              <a:cs typeface="Calibri" pitchFamily="34" charset="0"/>
            </a:endParaRPr>
          </a:p>
          <a:p>
            <a:pPr algn="just"/>
            <a:r>
              <a:rPr lang="fr-CA" sz="1200" dirty="0">
                <a:latin typeface="Calibri" pitchFamily="34" charset="0"/>
                <a:cs typeface="Calibri" pitchFamily="34" charset="0"/>
              </a:rPr>
              <a:t>Lorsque le même processus de refroidissement de l’air qui permet la formation de nuages en altitude se produit près du sol, nous pouvons apercevoir du brouillard. C’est un peu comme un nuage au sol</a:t>
            </a:r>
            <a:r>
              <a:rPr lang="fr-CA" sz="1200" dirty="0" smtClean="0">
                <a:latin typeface="Calibri" pitchFamily="34" charset="0"/>
                <a:cs typeface="Calibri" pitchFamily="34" charset="0"/>
              </a:rPr>
              <a:t>.</a:t>
            </a:r>
          </a:p>
          <a:p>
            <a:pPr algn="just"/>
            <a:endParaRPr lang="fr-CA" sz="1200" dirty="0" smtClean="0">
              <a:latin typeface="Calibri" pitchFamily="34" charset="0"/>
              <a:cs typeface="Calibri" pitchFamily="34" charset="0"/>
            </a:endParaRPr>
          </a:p>
          <a:p>
            <a:pPr algn="just"/>
            <a:r>
              <a:rPr lang="fr-CA" sz="1200" b="1" i="1" dirty="0" smtClean="0">
                <a:latin typeface="Calibri" pitchFamily="34" charset="0"/>
                <a:cs typeface="Calibri" pitchFamily="34" charset="0"/>
              </a:rPr>
              <a:t>Pourquoi les nuages sont-ils blanc ou gris alors que l’eau n’a pas de couleur?</a:t>
            </a:r>
          </a:p>
          <a:p>
            <a:pPr algn="just"/>
            <a:endParaRPr lang="fr-CA" sz="1200" i="1" dirty="0" smtClean="0">
              <a:latin typeface="Calibri" pitchFamily="34" charset="0"/>
              <a:cs typeface="Calibri" pitchFamily="34" charset="0"/>
            </a:endParaRPr>
          </a:p>
          <a:p>
            <a:pPr algn="just"/>
            <a:r>
              <a:rPr lang="fr-CA" sz="1200" dirty="0" smtClean="0">
                <a:latin typeface="Calibri" pitchFamily="34" charset="0"/>
                <a:cs typeface="Calibri" pitchFamily="34" charset="0"/>
              </a:rPr>
              <a:t>Les nuages n’ont pas réellement de couleur. Nous percevons cependant des variations de tons de gris selon l’absorption ou la réflexion des rayons du soleil par la couche nuageuse.</a:t>
            </a:r>
          </a:p>
          <a:p>
            <a:pPr algn="just"/>
            <a:r>
              <a:rPr lang="fr-CA" sz="1200" dirty="0" smtClean="0">
                <a:latin typeface="Calibri" pitchFamily="34" charset="0"/>
                <a:cs typeface="Calibri" pitchFamily="34" charset="0"/>
              </a:rPr>
              <a:t>Lorsque les gouttelettes sont très denses (gros nuages épais), les rayons de soleil atteignent difficilement le sol (analogie : essayer de courir dans une foule). Les journées sont alors très sombres. </a:t>
            </a:r>
          </a:p>
          <a:p>
            <a:pPr algn="just"/>
            <a:r>
              <a:rPr lang="fr-CA" sz="1200" dirty="0" smtClean="0">
                <a:latin typeface="Calibri" pitchFamily="34" charset="0"/>
                <a:cs typeface="Calibri" pitchFamily="34" charset="0"/>
              </a:rPr>
              <a:t>Lorsque les nuages sont très fins, les particules d’eau en suspension réfléchissent les rayons de lumière. Comme ils peuvent diffuser toutes les longueurs d’onde de la lumière, nous les percevons alors blancs. C’est également la raison pour laquelle nous percevons les sommets de montagne enneigés de la même façon.</a:t>
            </a:r>
          </a:p>
          <a:p>
            <a:pPr algn="just"/>
            <a:r>
              <a:rPr lang="fr-CA" sz="1200" dirty="0" smtClean="0">
                <a:latin typeface="Calibri" pitchFamily="34" charset="0"/>
                <a:cs typeface="Calibri" pitchFamily="34" charset="0"/>
              </a:rPr>
              <a:t>Quand le soleil se couche, nous pouvons voir de superbes couleurs sur les nuages en raison de l’inclinaison des rayons provenant du soleil. </a:t>
            </a:r>
            <a:endParaRPr lang="fr-CA" sz="1200" dirty="0" smtClean="0">
              <a:solidFill>
                <a:srgbClr val="FF0000"/>
              </a:solidFill>
              <a:latin typeface="Calibri" pitchFamily="34" charset="0"/>
              <a:cs typeface="Calibri" pitchFamily="34" charset="0"/>
            </a:endParaRPr>
          </a:p>
          <a:p>
            <a:pPr algn="just"/>
            <a:endParaRPr lang="fr-CA" sz="1200" dirty="0">
              <a:latin typeface="Calibri" pitchFamily="34" charset="0"/>
              <a:cs typeface="Calibri" pitchFamily="34" charset="0"/>
            </a:endParaRPr>
          </a:p>
          <a:p>
            <a:pPr algn="just"/>
            <a:endParaRPr lang="fr-CA" sz="1400" dirty="0"/>
          </a:p>
          <a:p>
            <a:pPr algn="just"/>
            <a:endParaRPr lang="fr-CA" sz="1400" dirty="0"/>
          </a:p>
        </p:txBody>
      </p:sp>
      <p:sp>
        <p:nvSpPr>
          <p:cNvPr id="7" name="Espace réservé du numéro de diapositive 1"/>
          <p:cNvSpPr>
            <a:spLocks noGrp="1"/>
          </p:cNvSpPr>
          <p:nvPr>
            <p:ph type="sldNum" sz="quarter" idx="12"/>
            <p:custDataLst>
              <p:tags r:id="rId3"/>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21</a:t>
            </a:fld>
            <a:endParaRPr lang="en-US" sz="8200" dirty="0">
              <a:solidFill>
                <a:schemeClr val="bg1">
                  <a:lumMod val="85000"/>
                </a:schemeClr>
              </a:solidFill>
              <a:latin typeface="Impact"/>
              <a:cs typeface="Impact"/>
            </a:endParaRP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Nuages et hauteurs.png"/>
          <p:cNvPicPr>
            <a:picLocks noChangeAspect="1"/>
          </p:cNvPicPr>
          <p:nvPr>
            <p:custDataLst>
              <p:tags r:id="rId1"/>
            </p:custDataLst>
          </p:nvPr>
        </p:nvPicPr>
        <p:blipFill>
          <a:blip r:embed="rId6">
            <a:extLst>
              <a:ext uri="{28A0092B-C50C-407E-A947-70E740481C1C}">
                <a14:useLocalDpi xmlns="" xmlns:a14="http://schemas.microsoft.com/office/drawing/2010/main" val="0"/>
              </a:ext>
            </a:extLst>
          </a:blip>
          <a:stretch>
            <a:fillRect/>
          </a:stretch>
        </p:blipFill>
        <p:spPr>
          <a:xfrm>
            <a:off x="815340" y="3227733"/>
            <a:ext cx="5227320" cy="5327845"/>
          </a:xfrm>
          <a:prstGeom prst="rect">
            <a:avLst/>
          </a:prstGeom>
        </p:spPr>
      </p:pic>
      <p:sp>
        <p:nvSpPr>
          <p:cNvPr id="8" name="ZoneTexte 7"/>
          <p:cNvSpPr txBox="1"/>
          <p:nvPr>
            <p:custDataLst>
              <p:tags r:id="rId2"/>
            </p:custDataLst>
          </p:nvPr>
        </p:nvSpPr>
        <p:spPr>
          <a:xfrm>
            <a:off x="63000" y="1296000"/>
            <a:ext cx="6732000" cy="1938992"/>
          </a:xfrm>
          <a:prstGeom prst="rect">
            <a:avLst/>
          </a:prstGeom>
          <a:noFill/>
        </p:spPr>
        <p:txBody>
          <a:bodyPr wrap="square" rtlCol="0">
            <a:spAutoFit/>
          </a:bodyPr>
          <a:lstStyle/>
          <a:p>
            <a:pPr algn="just"/>
            <a:endParaRPr lang="fr-CA" sz="1200" dirty="0">
              <a:latin typeface="Calibri" pitchFamily="34" charset="0"/>
              <a:cs typeface="Calibri" pitchFamily="34" charset="0"/>
            </a:endParaRPr>
          </a:p>
          <a:p>
            <a:pPr algn="just"/>
            <a:r>
              <a:rPr lang="fr-CA" sz="1200" b="1" i="1" dirty="0">
                <a:solidFill>
                  <a:srgbClr val="000000"/>
                </a:solidFill>
                <a:latin typeface="Calibri" pitchFamily="34" charset="0"/>
                <a:cs typeface="Calibri" pitchFamily="34" charset="0"/>
              </a:rPr>
              <a:t>Pourquoi y a-t-il différents types de </a:t>
            </a:r>
            <a:r>
              <a:rPr lang="fr-CA" sz="1200" b="1" i="1" dirty="0" smtClean="0">
                <a:solidFill>
                  <a:srgbClr val="000000"/>
                </a:solidFill>
                <a:latin typeface="Calibri" pitchFamily="34" charset="0"/>
                <a:cs typeface="Calibri" pitchFamily="34" charset="0"/>
              </a:rPr>
              <a:t>nuages ? </a:t>
            </a:r>
            <a:r>
              <a:rPr lang="fr-CA" sz="1200" b="1" i="1" dirty="0">
                <a:solidFill>
                  <a:srgbClr val="000000"/>
                </a:solidFill>
                <a:latin typeface="Calibri" pitchFamily="34" charset="0"/>
                <a:cs typeface="Calibri" pitchFamily="34" charset="0"/>
              </a:rPr>
              <a:t>(voir l’image ci-dessous)</a:t>
            </a:r>
          </a:p>
          <a:p>
            <a:pPr algn="just"/>
            <a:endParaRPr lang="fr-CA" sz="1200" i="1" dirty="0">
              <a:solidFill>
                <a:srgbClr val="000000"/>
              </a:solidFill>
              <a:latin typeface="Calibri" pitchFamily="34" charset="0"/>
              <a:cs typeface="Calibri" pitchFamily="34" charset="0"/>
            </a:endParaRPr>
          </a:p>
          <a:p>
            <a:pPr algn="just"/>
            <a:r>
              <a:rPr lang="fr-CA" sz="1200" dirty="0">
                <a:latin typeface="Calibri" pitchFamily="34" charset="0"/>
                <a:cs typeface="Calibri" pitchFamily="34" charset="0"/>
              </a:rPr>
              <a:t>Certains nuages se formeront très près du sol si la température est suffisamment basse et l’air assez chargé en humidité pour qu’il y ait condensation à cette hauteur. D’autres se formeront beaucoup plus haut en altitude. Nous utilisons ainsi différents critères pour classifier les nuages et leur donner un nom : la forme du nuage, s’il est composé de gouttelettes d’eau ou de cristaux de glace, l’altitude à laquelle on le retrouve et la hauteur totale qu’il occupe. Ces différents facteurs dépendent du mouvement des masses d’air, de leur niveau d’humidité et des variations de température de l’atmosphère lors de l’ascension de l’air.</a:t>
            </a:r>
          </a:p>
        </p:txBody>
      </p:sp>
      <p:sp>
        <p:nvSpPr>
          <p:cNvPr id="7" name="Espace réservé du numéro de diapositive 1"/>
          <p:cNvSpPr>
            <a:spLocks noGrp="1"/>
          </p:cNvSpPr>
          <p:nvPr>
            <p:ph type="sldNum" sz="quarter" idx="12"/>
            <p:custDataLst>
              <p:tags r:id="rId3"/>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22</a:t>
            </a:fld>
            <a:endParaRPr lang="en-US" sz="8200" dirty="0">
              <a:solidFill>
                <a:schemeClr val="bg1">
                  <a:lumMod val="85000"/>
                </a:schemeClr>
              </a:solidFill>
              <a:latin typeface="Impact"/>
              <a:cs typeface="Impact"/>
            </a:endParaRPr>
          </a:p>
        </p:txBody>
      </p:sp>
      <p:sp>
        <p:nvSpPr>
          <p:cNvPr id="9" name="Title 3"/>
          <p:cNvSpPr>
            <a:spLocks noGrp="1"/>
          </p:cNvSpPr>
          <p:nvPr>
            <p:ph type="title"/>
            <p:custDataLst>
              <p:tags r:id="rId4"/>
            </p:custDataLst>
          </p:nvPr>
        </p:nvSpPr>
        <p:spPr>
          <a:xfrm>
            <a:off x="0" y="0"/>
            <a:ext cx="4407494" cy="1066406"/>
          </a:xfrm>
        </p:spPr>
        <p:txBody>
          <a:bodyPr>
            <a:noAutofit/>
          </a:body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3</a:t>
            </a:r>
            <a:r>
              <a:rPr lang="en-US" sz="2800" dirty="0">
                <a:latin typeface="Calibri" pitchFamily="34" charset="0"/>
                <a:cs typeface="Calibri" pitchFamily="34" charset="0"/>
              </a:rPr>
              <a:t/>
            </a:r>
            <a:br>
              <a:rPr lang="en-US" sz="2800" dirty="0">
                <a:latin typeface="Calibri" pitchFamily="34" charset="0"/>
                <a:cs typeface="Calibri" pitchFamily="34" charset="0"/>
              </a:rPr>
            </a:br>
            <a:r>
              <a:rPr lang="fr-FR" sz="2400" dirty="0">
                <a:latin typeface="Calibri" pitchFamily="34" charset="0"/>
                <a:cs typeface="Calibri" pitchFamily="34" charset="0"/>
              </a:rPr>
              <a:t>La formation des </a:t>
            </a:r>
            <a:r>
              <a:rPr lang="fr-FR" sz="2400" dirty="0" smtClean="0">
                <a:latin typeface="Calibri" pitchFamily="34" charset="0"/>
                <a:cs typeface="Calibri" pitchFamily="34" charset="0"/>
              </a:rPr>
              <a:t>nuages </a:t>
            </a:r>
            <a:r>
              <a:rPr lang="fr-FR" sz="1800" dirty="0" smtClean="0">
                <a:latin typeface="Calibri" pitchFamily="34" charset="0"/>
                <a:cs typeface="Calibri" pitchFamily="34" charset="0"/>
              </a:rPr>
              <a:t>(suite)</a:t>
            </a:r>
            <a:endParaRPr lang="en-US" sz="2400" dirty="0">
              <a:latin typeface="Calibri" pitchFamily="34" charset="0"/>
              <a:cs typeface="Calibri" pitchFamily="34" charset="0"/>
            </a:endParaRP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0" y="0"/>
            <a:ext cx="4274057" cy="1078230"/>
          </a:xfrm>
        </p:spPr>
        <p:txBody>
          <a:bodyPr>
            <a:normAutofit/>
          </a:bodyPr>
          <a:lstStyle/>
          <a:p>
            <a:pPr algn="l"/>
            <a:r>
              <a:rPr lang="en-US" sz="3000" dirty="0">
                <a:latin typeface="Calibri" pitchFamily="34" charset="0"/>
                <a:cs typeface="Calibri" pitchFamily="34" charset="0"/>
              </a:rPr>
              <a:t>Fiche </a:t>
            </a:r>
            <a:r>
              <a:rPr lang="en-US" sz="3000" dirty="0" err="1">
                <a:latin typeface="Calibri" pitchFamily="34" charset="0"/>
                <a:cs typeface="Calibri" pitchFamily="34" charset="0"/>
              </a:rPr>
              <a:t>théorique</a:t>
            </a:r>
            <a:r>
              <a:rPr lang="en-US" sz="3000" dirty="0">
                <a:latin typeface="Calibri" pitchFamily="34" charset="0"/>
                <a:cs typeface="Calibri" pitchFamily="34" charset="0"/>
              </a:rPr>
              <a:t> </a:t>
            </a:r>
            <a:r>
              <a:rPr lang="en-US" sz="3000" dirty="0" smtClean="0">
                <a:latin typeface="Calibri" pitchFamily="34" charset="0"/>
                <a:cs typeface="Calibri" pitchFamily="34" charset="0"/>
              </a:rPr>
              <a:t>4</a:t>
            </a:r>
            <a:r>
              <a:rPr lang="en-US" sz="3200" dirty="0">
                <a:latin typeface="Calibri" pitchFamily="34" charset="0"/>
                <a:cs typeface="Calibri" pitchFamily="34" charset="0"/>
              </a:rPr>
              <a:t/>
            </a:r>
            <a:br>
              <a:rPr lang="en-US" sz="3200" dirty="0">
                <a:latin typeface="Calibri" pitchFamily="34" charset="0"/>
                <a:cs typeface="Calibri" pitchFamily="34" charset="0"/>
              </a:rPr>
            </a:br>
            <a:r>
              <a:rPr lang="fr-FR" sz="2400" dirty="0">
                <a:latin typeface="Calibri" pitchFamily="34" charset="0"/>
                <a:cs typeface="Calibri" pitchFamily="34" charset="0"/>
              </a:rPr>
              <a:t>Les nappes phréatiques</a:t>
            </a:r>
            <a:endParaRPr lang="en-US" sz="2400" dirty="0">
              <a:latin typeface="Calibri" pitchFamily="34" charset="0"/>
              <a:cs typeface="Calibri" pitchFamily="34" charset="0"/>
            </a:endParaRPr>
          </a:p>
        </p:txBody>
      </p:sp>
      <p:sp>
        <p:nvSpPr>
          <p:cNvPr id="8" name="ZoneTexte 7"/>
          <p:cNvSpPr txBox="1"/>
          <p:nvPr>
            <p:custDataLst>
              <p:tags r:id="rId2"/>
            </p:custDataLst>
          </p:nvPr>
        </p:nvSpPr>
        <p:spPr>
          <a:xfrm>
            <a:off x="2874540" y="1472718"/>
            <a:ext cx="3983460" cy="2646878"/>
          </a:xfrm>
          <a:prstGeom prst="rect">
            <a:avLst/>
          </a:prstGeom>
          <a:noFill/>
        </p:spPr>
        <p:txBody>
          <a:bodyPr wrap="square" rtlCol="0">
            <a:spAutoFit/>
          </a:bodyPr>
          <a:lstStyle/>
          <a:p>
            <a:pPr algn="just">
              <a:spcBef>
                <a:spcPts val="600"/>
              </a:spcBef>
            </a:pPr>
            <a:r>
              <a:rPr lang="fr-CA" sz="1400" b="1" dirty="0" smtClean="0">
                <a:latin typeface="Calibri" pitchFamily="34" charset="0"/>
                <a:cs typeface="Calibri" pitchFamily="34" charset="0"/>
              </a:rPr>
              <a:t>Qu’est-ce qu’une nappe phréatique ?</a:t>
            </a:r>
          </a:p>
          <a:p>
            <a:pPr algn="just">
              <a:spcBef>
                <a:spcPts val="600"/>
              </a:spcBef>
            </a:pPr>
            <a:r>
              <a:rPr lang="fr-CA" sz="1200" dirty="0" smtClean="0">
                <a:latin typeface="Calibri" pitchFamily="34" charset="0"/>
                <a:cs typeface="Calibri" pitchFamily="34" charset="0"/>
              </a:rPr>
              <a:t>Ce </a:t>
            </a:r>
            <a:r>
              <a:rPr lang="fr-CA" sz="1200" dirty="0">
                <a:latin typeface="Calibri" pitchFamily="34" charset="0"/>
                <a:cs typeface="Calibri" pitchFamily="34" charset="0"/>
              </a:rPr>
              <a:t>sont d’importants réservoirs d’eau se retrouvant sous la terre et qui constituent une des plus grandes réserves d’eau douce de la planète.</a:t>
            </a:r>
          </a:p>
          <a:p>
            <a:pPr algn="just">
              <a:spcBef>
                <a:spcPts val="600"/>
              </a:spcBef>
            </a:pPr>
            <a:r>
              <a:rPr lang="fr-CA" sz="1200" dirty="0">
                <a:latin typeface="Calibri" pitchFamily="34" charset="0"/>
                <a:cs typeface="Calibri" pitchFamily="34" charset="0"/>
              </a:rPr>
              <a:t>Nous pouvons creuser des puits pour aller chercher de l’eau dans ces réservoirs, par exemple pour s’alimenter en eau potable ou pour l’irrigation en agriculture. </a:t>
            </a:r>
          </a:p>
          <a:p>
            <a:pPr algn="just">
              <a:spcBef>
                <a:spcPts val="600"/>
              </a:spcBef>
            </a:pPr>
            <a:r>
              <a:rPr lang="fr-CA" sz="1200" dirty="0">
                <a:latin typeface="Calibri" pitchFamily="34" charset="0"/>
                <a:cs typeface="Calibri" pitchFamily="34" charset="0"/>
              </a:rPr>
              <a:t>L’eau de ces nappes d’eau peut éventuellement rejoindre les plans d’eau de </a:t>
            </a:r>
            <a:r>
              <a:rPr lang="fr-CA" sz="1200" dirty="0" smtClean="0">
                <a:latin typeface="Calibri" pitchFamily="34" charset="0"/>
                <a:cs typeface="Calibri" pitchFamily="34" charset="0"/>
              </a:rPr>
              <a:t>surface, soit en sortant d’une source qui alimente alors un ruisseau, voire même alimente une rivière ou un lac par en dessous ! </a:t>
            </a:r>
          </a:p>
          <a:p>
            <a:pPr algn="just">
              <a:spcBef>
                <a:spcPts val="600"/>
              </a:spcBef>
            </a:pPr>
            <a:r>
              <a:rPr lang="fr-CA" sz="1000" dirty="0" smtClean="0">
                <a:latin typeface="Calibri" pitchFamily="34" charset="0"/>
                <a:cs typeface="Calibri" pitchFamily="34" charset="0"/>
              </a:rPr>
              <a:t>Sources images : Wikipédia</a:t>
            </a:r>
            <a:endParaRPr lang="fr-CA" sz="1000" dirty="0">
              <a:latin typeface="Calibri" pitchFamily="34" charset="0"/>
              <a:cs typeface="Calibri" pitchFamily="34" charset="0"/>
            </a:endParaRPr>
          </a:p>
        </p:txBody>
      </p:sp>
      <p:sp>
        <p:nvSpPr>
          <p:cNvPr id="7" name="Espace réservé du numéro de diapositive 1"/>
          <p:cNvSpPr>
            <a:spLocks noGrp="1"/>
          </p:cNvSpPr>
          <p:nvPr>
            <p:ph type="sldNum" sz="quarter" idx="12"/>
            <p:custDataLst>
              <p:tags r:id="rId3"/>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23</a:t>
            </a:fld>
            <a:endParaRPr lang="en-US" sz="8200" dirty="0">
              <a:solidFill>
                <a:schemeClr val="bg1">
                  <a:lumMod val="85000"/>
                </a:schemeClr>
              </a:solidFill>
              <a:latin typeface="Impact"/>
              <a:cs typeface="Impact"/>
            </a:endParaRPr>
          </a:p>
        </p:txBody>
      </p:sp>
      <p:pic>
        <p:nvPicPr>
          <p:cNvPr id="2" name="Image 1"/>
          <p:cNvPicPr>
            <a:picLocks noChangeAspect="1"/>
          </p:cNvPicPr>
          <p:nvPr>
            <p:custDataLst>
              <p:tags r:id="rId4"/>
            </p:custDataLst>
          </p:nvPr>
        </p:nvPicPr>
        <p:blipFill>
          <a:blip r:embed="rId8">
            <a:extLst>
              <a:ext uri="{28A0092B-C50C-407E-A947-70E740481C1C}">
                <a14:useLocalDpi xmlns="" xmlns:a14="http://schemas.microsoft.com/office/drawing/2010/main" val="0"/>
              </a:ext>
            </a:extLst>
          </a:blip>
          <a:stretch>
            <a:fillRect/>
          </a:stretch>
        </p:blipFill>
        <p:spPr>
          <a:xfrm>
            <a:off x="80540" y="1594039"/>
            <a:ext cx="2794000" cy="2120900"/>
          </a:xfrm>
          <a:prstGeom prst="rect">
            <a:avLst/>
          </a:prstGeom>
        </p:spPr>
      </p:pic>
      <p:pic>
        <p:nvPicPr>
          <p:cNvPr id="3" name="Image 2"/>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3028826" y="4672351"/>
            <a:ext cx="3724507" cy="3687262"/>
          </a:xfrm>
          <a:prstGeom prst="rect">
            <a:avLst/>
          </a:prstGeom>
        </p:spPr>
      </p:pic>
      <p:sp>
        <p:nvSpPr>
          <p:cNvPr id="5" name="ZoneTexte 4"/>
          <p:cNvSpPr txBox="1"/>
          <p:nvPr>
            <p:custDataLst>
              <p:tags r:id="rId6"/>
            </p:custDataLst>
          </p:nvPr>
        </p:nvSpPr>
        <p:spPr>
          <a:xfrm>
            <a:off x="1" y="4489031"/>
            <a:ext cx="2874540" cy="4570482"/>
          </a:xfrm>
          <a:prstGeom prst="rect">
            <a:avLst/>
          </a:prstGeom>
          <a:noFill/>
        </p:spPr>
        <p:txBody>
          <a:bodyPr wrap="square" rtlCol="0">
            <a:spAutoFit/>
          </a:bodyPr>
          <a:lstStyle/>
          <a:p>
            <a:pPr lvl="0" algn="just">
              <a:spcBef>
                <a:spcPts val="600"/>
              </a:spcBef>
            </a:pPr>
            <a:r>
              <a:rPr lang="fr-CA" sz="1400" b="1" dirty="0" smtClean="0">
                <a:solidFill>
                  <a:prstClr val="black"/>
                </a:solidFill>
                <a:latin typeface="Calibri" pitchFamily="34" charset="0"/>
                <a:cs typeface="Calibri" pitchFamily="34" charset="0"/>
              </a:rPr>
              <a:t>Les nappes phréatiques menacées</a:t>
            </a:r>
          </a:p>
          <a:p>
            <a:pPr lvl="0" algn="just">
              <a:spcBef>
                <a:spcPts val="600"/>
              </a:spcBef>
            </a:pPr>
            <a:r>
              <a:rPr lang="fr-CA" sz="1200" dirty="0" smtClean="0">
                <a:solidFill>
                  <a:prstClr val="black"/>
                </a:solidFill>
                <a:latin typeface="Calibri" pitchFamily="34" charset="0"/>
                <a:cs typeface="Calibri" pitchFamily="34" charset="0"/>
              </a:rPr>
              <a:t>Nous </a:t>
            </a:r>
            <a:r>
              <a:rPr lang="fr-CA" sz="1200" dirty="0">
                <a:solidFill>
                  <a:prstClr val="black"/>
                </a:solidFill>
                <a:latin typeface="Calibri" pitchFamily="34" charset="0"/>
                <a:cs typeface="Calibri" pitchFamily="34" charset="0"/>
              </a:rPr>
              <a:t>observons depuis peu que la quantité d’eau dans les nappes phréatiques diminue sur tous les continents (Brown, 2001). Les eaux souterraines sont extraites par de puissantes pompes par de grandes industries plus rapidement qu’elles ne sont renouvelées par les précipitations. Or, ce sont ces réservoirs d’eau qui permettent d’irriguer les champs pour la culture de céréales et autres ressources alimentaires desquels nous dépendons.</a:t>
            </a:r>
          </a:p>
          <a:p>
            <a:pPr lvl="0" algn="just">
              <a:spcBef>
                <a:spcPts val="600"/>
              </a:spcBef>
            </a:pPr>
            <a:r>
              <a:rPr lang="fr-CA" sz="1200" dirty="0">
                <a:solidFill>
                  <a:prstClr val="black"/>
                </a:solidFill>
                <a:latin typeface="Calibri" pitchFamily="34" charset="0"/>
                <a:cs typeface="Calibri" pitchFamily="34" charset="0"/>
              </a:rPr>
              <a:t>Le forage (ex. pétrolier) cause un risque pour la contamination des nappes d’eau souterraines puisqu’il permet aux polluants de voyager directement vers celles-ci. En effet, le sol joue un rôle naturel de filtre; il purifie habituellement l’eau qui le traverse avant de rejoindre les réservoirs souterrains. </a:t>
            </a:r>
          </a:p>
          <a:p>
            <a:pPr lvl="0" algn="just">
              <a:spcBef>
                <a:spcPts val="600"/>
              </a:spcBef>
            </a:pPr>
            <a:r>
              <a:rPr lang="fr-CA" sz="1000" dirty="0">
                <a:solidFill>
                  <a:prstClr val="black"/>
                </a:solidFill>
                <a:latin typeface="Calibri" pitchFamily="34" charset="0"/>
                <a:cs typeface="Calibri" pitchFamily="34" charset="0"/>
              </a:rPr>
              <a:t>Source : </a:t>
            </a:r>
            <a:r>
              <a:rPr lang="en-US" sz="1000" dirty="0">
                <a:solidFill>
                  <a:prstClr val="black"/>
                </a:solidFill>
                <a:latin typeface="Calibri" pitchFamily="34" charset="0"/>
                <a:cs typeface="Calibri" pitchFamily="34" charset="0"/>
              </a:rPr>
              <a:t>Brown, L. R. (2001). </a:t>
            </a:r>
            <a:r>
              <a:rPr lang="en-US" sz="1000" i="1" dirty="0">
                <a:solidFill>
                  <a:prstClr val="black"/>
                </a:solidFill>
                <a:latin typeface="Calibri" pitchFamily="34" charset="0"/>
                <a:cs typeface="Calibri" pitchFamily="34" charset="0"/>
              </a:rPr>
              <a:t>How water scarcity will shape the new century,</a:t>
            </a:r>
            <a:r>
              <a:rPr lang="en-US" sz="1000" dirty="0">
                <a:solidFill>
                  <a:prstClr val="black"/>
                </a:solidFill>
                <a:latin typeface="Calibri" pitchFamily="34" charset="0"/>
                <a:cs typeface="Calibri" pitchFamily="34" charset="0"/>
              </a:rPr>
              <a:t> Water Science &amp; Technology,Vol.43 (</a:t>
            </a:r>
            <a:r>
              <a:rPr lang="en-US" sz="1000" b="1" dirty="0">
                <a:solidFill>
                  <a:prstClr val="black"/>
                </a:solidFill>
                <a:latin typeface="Calibri" pitchFamily="34" charset="0"/>
                <a:cs typeface="Calibri" pitchFamily="34" charset="0"/>
              </a:rPr>
              <a:t>4</a:t>
            </a:r>
            <a:r>
              <a:rPr lang="en-US" sz="1000" dirty="0">
                <a:solidFill>
                  <a:prstClr val="black"/>
                </a:solidFill>
                <a:latin typeface="Calibri" pitchFamily="34" charset="0"/>
                <a:cs typeface="Calibri" pitchFamily="34" charset="0"/>
              </a:rPr>
              <a:t>), p 17–22.</a:t>
            </a:r>
            <a:endParaRPr lang="fr-CA" sz="1000" dirty="0">
              <a:solidFill>
                <a:prstClr val="black"/>
              </a:solidFill>
            </a:endParaRPr>
          </a:p>
        </p:txBody>
      </p:sp>
    </p:spTree>
    <p:extLst>
      <p:ext uri="{BB962C8B-B14F-4D97-AF65-F5344CB8AC3E}">
        <p14:creationId xmlns="" xmlns:p14="http://schemas.microsoft.com/office/powerpoint/2010/main" val="2258876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1" y="1573236"/>
            <a:ext cx="4274057" cy="758484"/>
          </a:xfrm>
        </p:spPr>
        <p:txBody>
          <a:bodyPr>
            <a:normAutofit/>
          </a:bodyPr>
          <a:lstStyle/>
          <a:p>
            <a:r>
              <a:rPr lang="en-US" sz="3000" dirty="0" err="1">
                <a:latin typeface="Calibri" pitchFamily="34" charset="0"/>
                <a:cs typeface="Calibri" pitchFamily="34" charset="0"/>
              </a:rPr>
              <a:t>Évaluations</a:t>
            </a:r>
            <a:endParaRPr lang="en-US" sz="3000" dirty="0">
              <a:latin typeface="Calibri" pitchFamily="34" charset="0"/>
              <a:cs typeface="Calibri" pitchFamily="34" charset="0"/>
            </a:endParaRPr>
          </a:p>
        </p:txBody>
      </p:sp>
      <p:graphicFrame>
        <p:nvGraphicFramePr>
          <p:cNvPr id="5" name="Tableau 4"/>
          <p:cNvGraphicFramePr>
            <a:graphicFrameLocks noGrp="1"/>
          </p:cNvGraphicFramePr>
          <p:nvPr>
            <p:custDataLst>
              <p:tags r:id="rId2"/>
            </p:custDataLst>
            <p:extLst>
              <p:ext uri="{D42A27DB-BD31-4B8C-83A1-F6EECF244321}">
                <p14:modId xmlns="" xmlns:p14="http://schemas.microsoft.com/office/powerpoint/2010/main" val="3821325570"/>
              </p:ext>
            </p:extLst>
          </p:nvPr>
        </p:nvGraphicFramePr>
        <p:xfrm>
          <a:off x="741604" y="2773680"/>
          <a:ext cx="5374793" cy="2001520"/>
        </p:xfrm>
        <a:graphic>
          <a:graphicData uri="http://schemas.openxmlformats.org/drawingml/2006/table">
            <a:tbl>
              <a:tblPr firstRow="1" bandRow="1">
                <a:tableStyleId>{5C22544A-7EE6-4342-B048-85BDC9FD1C3A}</a:tableStyleId>
              </a:tblPr>
              <a:tblGrid>
                <a:gridCol w="1281445">
                  <a:extLst>
                    <a:ext uri="{9D8B030D-6E8A-4147-A177-3AD203B41FA5}">
                      <a16:colId xmlns:a16="http://schemas.microsoft.com/office/drawing/2014/main" xmlns="" val="20000"/>
                    </a:ext>
                  </a:extLst>
                </a:gridCol>
                <a:gridCol w="3182015">
                  <a:extLst>
                    <a:ext uri="{9D8B030D-6E8A-4147-A177-3AD203B41FA5}">
                      <a16:colId xmlns:a16="http://schemas.microsoft.com/office/drawing/2014/main" xmlns="" val="20001"/>
                    </a:ext>
                  </a:extLst>
                </a:gridCol>
                <a:gridCol w="911333">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itchFamily="34" charset="0"/>
                        </a:rPr>
                        <a:t>Numéro de</a:t>
                      </a:r>
                    </a:p>
                    <a:p>
                      <a:pPr algn="ctr"/>
                      <a:r>
                        <a:rPr lang="fr-FR" sz="1400" baseline="0" dirty="0">
                          <a:latin typeface="Calibri" pitchFamily="34" charset="0"/>
                        </a:rPr>
                        <a:t>l’évaluation</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Pages</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1</a:t>
                      </a:r>
                    </a:p>
                  </a:txBody>
                  <a:tcPr anchor="ctr"/>
                </a:tc>
                <a:tc>
                  <a:txBody>
                    <a:bodyPr/>
                    <a:lstStyle/>
                    <a:p>
                      <a:r>
                        <a:rPr lang="en-US" sz="1200" i="0" dirty="0">
                          <a:latin typeface="Calibri" pitchFamily="34" charset="0"/>
                          <a:cs typeface="Calibri" pitchFamily="34" charset="0"/>
                        </a:rPr>
                        <a:t>Grille </a:t>
                      </a:r>
                      <a:r>
                        <a:rPr lang="en-US" sz="1200" i="0" dirty="0" err="1">
                          <a:latin typeface="Calibri" pitchFamily="34" charset="0"/>
                          <a:cs typeface="Calibri" pitchFamily="34" charset="0"/>
                        </a:rPr>
                        <a:t>d’évaluation</a:t>
                      </a:r>
                      <a:r>
                        <a:rPr lang="en-US" sz="1200" i="0" dirty="0">
                          <a:latin typeface="Calibri" pitchFamily="34" charset="0"/>
                          <a:cs typeface="Calibri" pitchFamily="34" charset="0"/>
                        </a:rPr>
                        <a:t> des </a:t>
                      </a:r>
                      <a:r>
                        <a:rPr lang="en-US" sz="1200" i="0" dirty="0" err="1">
                          <a:latin typeface="Calibri" pitchFamily="34" charset="0"/>
                          <a:cs typeface="Calibri" pitchFamily="34" charset="0"/>
                        </a:rPr>
                        <a:t>activités</a:t>
                      </a:r>
                      <a:r>
                        <a:rPr lang="en-US" sz="1200" i="0" baseline="0" dirty="0">
                          <a:latin typeface="Calibri" pitchFamily="34" charset="0"/>
                          <a:cs typeface="Calibri" pitchFamily="34" charset="0"/>
                        </a:rPr>
                        <a:t> </a:t>
                      </a:r>
                      <a:r>
                        <a:rPr lang="en-US" sz="1200" i="0" baseline="0" dirty="0" smtClean="0">
                          <a:latin typeface="Calibri" pitchFamily="34" charset="0"/>
                          <a:cs typeface="Calibri" pitchFamily="34" charset="0"/>
                        </a:rPr>
                        <a:t>2 et 3</a:t>
                      </a:r>
                      <a:endParaRPr lang="fr-FR" sz="1200" i="0" dirty="0">
                        <a:latin typeface="Calibri" pitchFamily="34" charset="0"/>
                        <a:cs typeface="Calibri" pitchFamily="34" charset="0"/>
                      </a:endParaRPr>
                    </a:p>
                  </a:txBody>
                  <a:tcPr anchor="ctr"/>
                </a:tc>
                <a:tc>
                  <a:txBody>
                    <a:bodyPr/>
                    <a:lstStyle/>
                    <a:p>
                      <a:pPr algn="ctr"/>
                      <a:r>
                        <a:rPr lang="fr-FR" sz="1200" dirty="0" smtClean="0">
                          <a:latin typeface="Calibri" pitchFamily="34" charset="0"/>
                        </a:rPr>
                        <a:t>27</a:t>
                      </a:r>
                      <a:endParaRPr lang="fr-FR" sz="1200" dirty="0">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rPr>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latin typeface="Calibri" pitchFamily="34" charset="0"/>
                          <a:cs typeface="Calibri" pitchFamily="34" charset="0"/>
                        </a:rPr>
                        <a:t>Grille </a:t>
                      </a:r>
                      <a:r>
                        <a:rPr lang="en-US" sz="1200" i="0" dirty="0" err="1">
                          <a:latin typeface="Calibri" pitchFamily="34" charset="0"/>
                          <a:cs typeface="Calibri" pitchFamily="34" charset="0"/>
                        </a:rPr>
                        <a:t>d’évaluation</a:t>
                      </a:r>
                      <a:r>
                        <a:rPr lang="en-US" sz="1200" i="0" dirty="0">
                          <a:latin typeface="Calibri" pitchFamily="34" charset="0"/>
                          <a:cs typeface="Calibri" pitchFamily="34" charset="0"/>
                        </a:rPr>
                        <a:t> de</a:t>
                      </a:r>
                      <a:r>
                        <a:rPr lang="en-US" sz="1200" i="0" baseline="0" dirty="0">
                          <a:latin typeface="Calibri" pitchFamily="34" charset="0"/>
                          <a:cs typeface="Calibri" pitchFamily="34" charset="0"/>
                        </a:rPr>
                        <a:t> </a:t>
                      </a:r>
                      <a:r>
                        <a:rPr lang="en-US" sz="1200" i="0" baseline="0" dirty="0" err="1">
                          <a:latin typeface="Calibri" pitchFamily="34" charset="0"/>
                          <a:cs typeface="Calibri" pitchFamily="34" charset="0"/>
                        </a:rPr>
                        <a:t>l’</a:t>
                      </a:r>
                      <a:r>
                        <a:rPr lang="en-US" sz="1200" i="0" dirty="0" err="1">
                          <a:latin typeface="Calibri" pitchFamily="34" charset="0"/>
                          <a:cs typeface="Calibri" pitchFamily="34" charset="0"/>
                        </a:rPr>
                        <a:t>activité</a:t>
                      </a:r>
                      <a:r>
                        <a:rPr lang="en-US" sz="1200" i="0" baseline="0" dirty="0">
                          <a:latin typeface="Calibri" pitchFamily="34" charset="0"/>
                          <a:cs typeface="Calibri" pitchFamily="34" charset="0"/>
                        </a:rPr>
                        <a:t> </a:t>
                      </a:r>
                      <a:r>
                        <a:rPr lang="en-US" sz="1200" i="0" baseline="0" dirty="0" smtClean="0">
                          <a:latin typeface="Calibri" pitchFamily="34" charset="0"/>
                          <a:cs typeface="Calibri" pitchFamily="34" charset="0"/>
                        </a:rPr>
                        <a:t>5</a:t>
                      </a:r>
                      <a:endParaRPr lang="fr-FR" sz="1200" i="0" dirty="0">
                        <a:latin typeface="Calibri" pitchFamily="34" charset="0"/>
                        <a:cs typeface="Calibri" pitchFamily="34" charset="0"/>
                      </a:endParaRPr>
                    </a:p>
                  </a:txBody>
                  <a:tcPr anchor="ctr"/>
                </a:tc>
                <a:tc>
                  <a:txBody>
                    <a:bodyPr/>
                    <a:lstStyle/>
                    <a:p>
                      <a:pPr algn="ctr"/>
                      <a:r>
                        <a:rPr lang="fr-FR" sz="1200" dirty="0" smtClean="0">
                          <a:latin typeface="Calibri" pitchFamily="34" charset="0"/>
                        </a:rPr>
                        <a:t>28</a:t>
                      </a:r>
                      <a:endParaRPr lang="fr-FR" sz="1200" dirty="0">
                        <a:latin typeface="Calibri"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FR" sz="1200" dirty="0">
                          <a:latin typeface="Calibri" pitchFamily="34" charset="0"/>
                        </a:rPr>
                        <a:t>3</a:t>
                      </a:r>
                    </a:p>
                  </a:txBody>
                  <a:tcPr anchor="ctr"/>
                </a:tc>
                <a:tc>
                  <a:txBody>
                    <a:bodyPr/>
                    <a:lstStyle/>
                    <a:p>
                      <a:r>
                        <a:rPr lang="fr-FR" sz="1200" i="0" dirty="0">
                          <a:latin typeface="Calibri" pitchFamily="34" charset="0"/>
                          <a:cs typeface="Calibri" pitchFamily="34" charset="0"/>
                        </a:rPr>
                        <a:t>Grille </a:t>
                      </a:r>
                      <a:r>
                        <a:rPr lang="fr-CA" sz="1200" i="0" dirty="0">
                          <a:latin typeface="Calibri" pitchFamily="34" charset="0"/>
                          <a:cs typeface="Calibri" pitchFamily="34" charset="0"/>
                        </a:rPr>
                        <a:t>des manifestations observables</a:t>
                      </a:r>
                      <a:endParaRPr lang="fr-FR" sz="1200" i="0" dirty="0">
                        <a:latin typeface="Calibri" pitchFamily="34" charset="0"/>
                        <a:cs typeface="Calibri" pitchFamily="34" charset="0"/>
                      </a:endParaRPr>
                    </a:p>
                  </a:txBody>
                  <a:tcPr anchor="ctr"/>
                </a:tc>
                <a:tc>
                  <a:txBody>
                    <a:bodyPr/>
                    <a:lstStyle/>
                    <a:p>
                      <a:pPr algn="ctr"/>
                      <a:r>
                        <a:rPr lang="fr-FR" sz="1200" dirty="0" smtClean="0">
                          <a:latin typeface="Calibri" pitchFamily="34" charset="0"/>
                        </a:rPr>
                        <a:t>29</a:t>
                      </a:r>
                      <a:endParaRPr lang="fr-FR" sz="1200" dirty="0">
                        <a:latin typeface="Calibri" pitchFamily="34" charset="0"/>
                      </a:endParaRPr>
                    </a:p>
                  </a:txBody>
                  <a:tcPr anchor="ctr"/>
                </a:tc>
                <a:extLst>
                  <a:ext uri="{0D108BD9-81ED-4DB2-BD59-A6C34878D82A}">
                    <a16:rowId xmlns:a16="http://schemas.microsoft.com/office/drawing/2014/main" xmlns="" val="10002"/>
                  </a:ext>
                </a:extLst>
              </a:tr>
              <a:tr h="370840">
                <a:tc>
                  <a:txBody>
                    <a:bodyPr/>
                    <a:lstStyle/>
                    <a:p>
                      <a:pPr algn="ctr"/>
                      <a:r>
                        <a:rPr lang="fr-FR" sz="1200" dirty="0">
                          <a:latin typeface="Calibri" pitchFamily="34" charset="0"/>
                        </a:rPr>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i="0" dirty="0">
                          <a:effectLst/>
                          <a:latin typeface="Calibri" pitchFamily="34" charset="0"/>
                          <a:ea typeface="Calibri" panose="020F0502020204030204" pitchFamily="34" charset="0"/>
                          <a:cs typeface="Calibri" pitchFamily="34" charset="0"/>
                        </a:rPr>
                        <a:t>Grille</a:t>
                      </a:r>
                      <a:r>
                        <a:rPr lang="fr-CA" sz="1200" i="0" baseline="0" dirty="0">
                          <a:effectLst/>
                          <a:latin typeface="Calibri" pitchFamily="34" charset="0"/>
                          <a:ea typeface="Calibri" panose="020F0502020204030204" pitchFamily="34" charset="0"/>
                          <a:cs typeface="Calibri" pitchFamily="34" charset="0"/>
                        </a:rPr>
                        <a:t> synthèse d’évaluation de l’activité</a:t>
                      </a:r>
                      <a:endParaRPr lang="fr-CA" sz="1200" i="0" dirty="0">
                        <a:effectLst/>
                        <a:latin typeface="Calibri" pitchFamily="34" charset="0"/>
                        <a:ea typeface="Calibri" panose="020F0502020204030204" pitchFamily="34" charset="0"/>
                        <a:cs typeface="Calibri" pitchFamily="34" charset="0"/>
                      </a:endParaRPr>
                    </a:p>
                  </a:txBody>
                  <a:tcPr anchor="ctr"/>
                </a:tc>
                <a:tc>
                  <a:txBody>
                    <a:bodyPr/>
                    <a:lstStyle/>
                    <a:p>
                      <a:pPr algn="ctr"/>
                      <a:r>
                        <a:rPr lang="fr-CA" sz="1200" dirty="0" smtClean="0">
                          <a:latin typeface="Calibri" pitchFamily="34" charset="0"/>
                        </a:rPr>
                        <a:t>30</a:t>
                      </a:r>
                      <a:endParaRPr lang="fr-FR" sz="1200" dirty="0">
                        <a:latin typeface="Calibri" pitchFamily="34" charset="0"/>
                      </a:endParaRPr>
                    </a:p>
                  </a:txBody>
                  <a:tcPr anchor="ctr"/>
                </a:tc>
                <a:extLst>
                  <a:ext uri="{0D108BD9-81ED-4DB2-BD59-A6C34878D82A}">
                    <a16:rowId xmlns:a16="http://schemas.microsoft.com/office/drawing/2014/main" xmlns="" val="10004"/>
                  </a:ext>
                </a:extLst>
              </a:tr>
            </a:tbl>
          </a:graphicData>
        </a:graphic>
      </p:graphicFrame>
      <p:sp>
        <p:nvSpPr>
          <p:cNvPr id="6" name="Espace réservé du numéro de diapositive 1"/>
          <p:cNvSpPr>
            <a:spLocks noGrp="1"/>
          </p:cNvSpPr>
          <p:nvPr>
            <p:ph type="sldNum" sz="quarter" idx="12"/>
            <p:custDataLst>
              <p:tags r:id="rId3"/>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24</a:t>
            </a:fld>
            <a:endParaRPr lang="en-US" sz="8200" dirty="0">
              <a:solidFill>
                <a:schemeClr val="bg1">
                  <a:lumMod val="85000"/>
                </a:schemeClr>
              </a:solidFill>
              <a:latin typeface="Impact"/>
              <a:cs typeface="Impact"/>
            </a:endParaRPr>
          </a:p>
        </p:txBody>
      </p:sp>
    </p:spTree>
    <p:extLst>
      <p:ext uri="{BB962C8B-B14F-4D97-AF65-F5344CB8AC3E}">
        <p14:creationId xmlns="" xmlns:p14="http://schemas.microsoft.com/office/powerpoint/2010/main" val="1534337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25</a:t>
            </a:fld>
            <a:endParaRPr lang="en-US" sz="8200" dirty="0">
              <a:solidFill>
                <a:schemeClr val="bg1">
                  <a:lumMod val="85000"/>
                </a:schemeClr>
              </a:solidFill>
              <a:latin typeface="Impact"/>
              <a:cs typeface="Impact"/>
            </a:endParaRPr>
          </a:p>
        </p:txBody>
      </p:sp>
      <p:sp>
        <p:nvSpPr>
          <p:cNvPr id="10" name="Titre 1"/>
          <p:cNvSpPr>
            <a:spLocks noGrp="1"/>
          </p:cNvSpPr>
          <p:nvPr>
            <p:ph type="title"/>
            <p:custDataLst>
              <p:tags r:id="rId2"/>
            </p:custDataLst>
          </p:nvPr>
        </p:nvSpPr>
        <p:spPr>
          <a:xfrm>
            <a:off x="121323" y="232010"/>
            <a:ext cx="6683920" cy="1157816"/>
          </a:xfrm>
        </p:spPr>
        <p:txBody>
          <a:bodyPr/>
          <a:lstStyle/>
          <a:p>
            <a:r>
              <a:rPr lang="en-US" sz="3000" dirty="0">
                <a:latin typeface="Calibri" pitchFamily="34" charset="0"/>
                <a:cs typeface="Calibri" pitchFamily="34" charset="0"/>
              </a:rPr>
              <a:t>Grille </a:t>
            </a:r>
            <a:r>
              <a:rPr lang="en-US" sz="3000" dirty="0" err="1">
                <a:latin typeface="Calibri" pitchFamily="34" charset="0"/>
                <a:cs typeface="Calibri" pitchFamily="34" charset="0"/>
              </a:rPr>
              <a:t>d’évaluation</a:t>
            </a:r>
            <a:r>
              <a:rPr lang="en-US" sz="3000" dirty="0">
                <a:latin typeface="Calibri" pitchFamily="34" charset="0"/>
                <a:cs typeface="Calibri" pitchFamily="34" charset="0"/>
              </a:rPr>
              <a:t> des </a:t>
            </a:r>
            <a:r>
              <a:rPr lang="en-US" sz="3000" dirty="0" err="1">
                <a:latin typeface="Calibri" pitchFamily="34" charset="0"/>
                <a:cs typeface="Calibri" pitchFamily="34" charset="0"/>
              </a:rPr>
              <a:t>activités</a:t>
            </a:r>
            <a:r>
              <a:rPr lang="en-US" sz="3000" dirty="0">
                <a:latin typeface="Calibri" pitchFamily="34" charset="0"/>
                <a:cs typeface="Calibri" pitchFamily="34" charset="0"/>
              </a:rPr>
              <a:t> 3 et 4</a:t>
            </a:r>
            <a:endParaRPr lang="fr-FR" sz="3000" dirty="0">
              <a:latin typeface="Calibri" pitchFamily="34" charset="0"/>
              <a:cs typeface="Calibri" pitchFamily="34" charset="0"/>
            </a:endParaRPr>
          </a:p>
        </p:txBody>
      </p:sp>
      <p:graphicFrame>
        <p:nvGraphicFramePr>
          <p:cNvPr id="8" name="Tableau 7"/>
          <p:cNvGraphicFramePr>
            <a:graphicFrameLocks noGrp="1"/>
          </p:cNvGraphicFramePr>
          <p:nvPr>
            <p:custDataLst>
              <p:tags r:id="rId3"/>
            </p:custDataLst>
          </p:nvPr>
        </p:nvGraphicFramePr>
        <p:xfrm>
          <a:off x="121165" y="2174691"/>
          <a:ext cx="6684078" cy="5400405"/>
        </p:xfrm>
        <a:graphic>
          <a:graphicData uri="http://schemas.openxmlformats.org/drawingml/2006/table">
            <a:tbl>
              <a:tblPr/>
              <a:tblGrid>
                <a:gridCol w="908946">
                  <a:extLst>
                    <a:ext uri="{9D8B030D-6E8A-4147-A177-3AD203B41FA5}">
                      <a16:colId xmlns:a16="http://schemas.microsoft.com/office/drawing/2014/main" xmlns="" val="20000"/>
                    </a:ext>
                  </a:extLst>
                </a:gridCol>
                <a:gridCol w="409222">
                  <a:extLst>
                    <a:ext uri="{9D8B030D-6E8A-4147-A177-3AD203B41FA5}">
                      <a16:colId xmlns:a16="http://schemas.microsoft.com/office/drawing/2014/main" xmlns="" val="20001"/>
                    </a:ext>
                  </a:extLst>
                </a:gridCol>
                <a:gridCol w="1462208">
                  <a:extLst>
                    <a:ext uri="{9D8B030D-6E8A-4147-A177-3AD203B41FA5}">
                      <a16:colId xmlns:a16="http://schemas.microsoft.com/office/drawing/2014/main" xmlns="" val="20002"/>
                    </a:ext>
                  </a:extLst>
                </a:gridCol>
                <a:gridCol w="1462208">
                  <a:extLst>
                    <a:ext uri="{9D8B030D-6E8A-4147-A177-3AD203B41FA5}">
                      <a16:colId xmlns:a16="http://schemas.microsoft.com/office/drawing/2014/main" xmlns="" val="20003"/>
                    </a:ext>
                  </a:extLst>
                </a:gridCol>
                <a:gridCol w="1314379">
                  <a:extLst>
                    <a:ext uri="{9D8B030D-6E8A-4147-A177-3AD203B41FA5}">
                      <a16:colId xmlns:a16="http://schemas.microsoft.com/office/drawing/2014/main" xmlns="" val="20004"/>
                    </a:ext>
                  </a:extLst>
                </a:gridCol>
                <a:gridCol w="1127115">
                  <a:extLst>
                    <a:ext uri="{9D8B030D-6E8A-4147-A177-3AD203B41FA5}">
                      <a16:colId xmlns:a16="http://schemas.microsoft.com/office/drawing/2014/main" xmlns="" val="20005"/>
                    </a:ext>
                  </a:extLst>
                </a:gridCol>
              </a:tblGrid>
              <a:tr h="160379">
                <a:tc gridSpan="2">
                  <a:txBody>
                    <a:bodyPr/>
                    <a:lstStyle/>
                    <a:p>
                      <a:pPr algn="l">
                        <a:spcAft>
                          <a:spcPts val="0"/>
                        </a:spcAft>
                      </a:pPr>
                      <a:endParaRPr lang="fr-CA" sz="1000" dirty="0">
                        <a:latin typeface="Calibri" pitchFamily="34" charset="0"/>
                        <a:ea typeface="Times New Roman"/>
                        <a:cs typeface="Calibri"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libri" pitchFamily="34" charset="0"/>
                          <a:ea typeface="Times New Roman"/>
                          <a:cs typeface="Calibri" pitchFamily="34" charset="0"/>
                        </a:rPr>
                        <a:t>ÉLÉMENTS OBSERVABLES</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492481">
                <a:tc>
                  <a:txBody>
                    <a:bodyPr/>
                    <a:lstStyle/>
                    <a:p>
                      <a:pPr algn="l">
                        <a:spcAft>
                          <a:spcPts val="0"/>
                        </a:spcAft>
                      </a:pPr>
                      <a:r>
                        <a:rPr lang="fr-CA" sz="1000" b="1" dirty="0">
                          <a:latin typeface="Calibri" pitchFamily="34" charset="0"/>
                          <a:ea typeface="Times New Roman"/>
                          <a:cs typeface="Calibri" pitchFamily="34" charset="0"/>
                        </a:rPr>
                        <a:t>Critère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b="1" dirty="0" err="1">
                          <a:latin typeface="Calibri" pitchFamily="34" charset="0"/>
                          <a:ea typeface="Times New Roman"/>
                          <a:cs typeface="Calibri" pitchFamily="34" charset="0"/>
                        </a:rPr>
                        <a:t>Méth</a:t>
                      </a:r>
                      <a:endParaRPr lang="fr-CA" sz="1000" dirty="0">
                        <a:latin typeface="Calibri" pitchFamily="34" charset="0"/>
                        <a:ea typeface="Times New Roman"/>
                        <a:cs typeface="Calibri" pitchFamily="34" charset="0"/>
                      </a:endParaRPr>
                    </a:p>
                    <a:p>
                      <a:pPr algn="l">
                        <a:spcAft>
                          <a:spcPts val="0"/>
                        </a:spcAft>
                      </a:pPr>
                      <a:r>
                        <a:rPr lang="fr-CA" sz="1000" b="1" dirty="0" err="1">
                          <a:latin typeface="Calibri" pitchFamily="34" charset="0"/>
                          <a:ea typeface="Times New Roman"/>
                          <a:cs typeface="Calibri" pitchFamily="34" charset="0"/>
                        </a:rPr>
                        <a:t>exp</a:t>
                      </a:r>
                      <a:r>
                        <a:rPr lang="fr-CA" sz="1000" b="1" dirty="0">
                          <a:latin typeface="Calibri" pitchFamily="34" charset="0"/>
                          <a:ea typeface="Times New Roman"/>
                          <a:cs typeface="Calibri" pitchFamily="34" charset="0"/>
                        </a:rPr>
                        <a:t>.</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A</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B</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C</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Avec soutien </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(enseignant, équipe)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D</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Même avec soutien</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24552">
                <a:tc>
                  <a:txBody>
                    <a:bodyPr/>
                    <a:lstStyle/>
                    <a:p>
                      <a:pPr algn="l">
                        <a:spcAft>
                          <a:spcPts val="0"/>
                        </a:spcAft>
                      </a:pPr>
                      <a:r>
                        <a:rPr lang="fr-CA" sz="1000" b="1" dirty="0">
                          <a:latin typeface="Calibri" pitchFamily="34" charset="0"/>
                          <a:ea typeface="Times New Roman"/>
                          <a:cs typeface="Calibri" pitchFamily="34" charset="0"/>
                        </a:rPr>
                        <a:t>Critère 2</a:t>
                      </a:r>
                    </a:p>
                    <a:p>
                      <a:pPr algn="l">
                        <a:spcAft>
                          <a:spcPts val="0"/>
                        </a:spcAft>
                      </a:pPr>
                      <a:r>
                        <a:rPr lang="fr-CA" sz="1000" dirty="0">
                          <a:latin typeface="Calibri" pitchFamily="34" charset="0"/>
                          <a:ea typeface="Times New Roman"/>
                          <a:cs typeface="Calibri" pitchFamily="34" charset="0"/>
                        </a:rPr>
                        <a:t>Mise en </a:t>
                      </a:r>
                    </a:p>
                    <a:p>
                      <a:pPr algn="l">
                        <a:spcAft>
                          <a:spcPts val="0"/>
                        </a:spcAft>
                      </a:pPr>
                      <a:r>
                        <a:rPr lang="fr-CA" sz="1000" dirty="0">
                          <a:latin typeface="Calibri" pitchFamily="34" charset="0"/>
                          <a:ea typeface="Times New Roman"/>
                          <a:cs typeface="Calibri" pitchFamily="34" charset="0"/>
                        </a:rPr>
                        <a:t>œuvre d’une démarche appropriée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pPr>
                      <a:r>
                        <a:rPr lang="fr-CA" sz="1000" dirty="0">
                          <a:latin typeface="Calibri" pitchFamily="34" charset="0"/>
                          <a:ea typeface="Times New Roman"/>
                          <a:cs typeface="Calibri" pitchFamily="34" charset="0"/>
                        </a:rPr>
                        <a:t>p. 3 à 6</a:t>
                      </a:r>
                      <a:endParaRPr lang="fr-CA" sz="1000" baseline="0" dirty="0">
                        <a:latin typeface="Calibri" pitchFamily="34" charset="0"/>
                        <a:ea typeface="Times New Roman"/>
                        <a:cs typeface="Calibri" pitchFamily="34" charset="0"/>
                      </a:endParaRPr>
                    </a:p>
                    <a:p>
                      <a:pPr algn="l">
                        <a:spcAft>
                          <a:spcPts val="0"/>
                        </a:spcAft>
                      </a:pPr>
                      <a:endParaRPr lang="fr-CA" sz="1000" baseline="0" dirty="0">
                        <a:latin typeface="Calibri" pitchFamily="34" charset="0"/>
                        <a:ea typeface="Times New Roman"/>
                        <a:cs typeface="Calibri" pitchFamily="34" charset="0"/>
                      </a:endParaRPr>
                    </a:p>
                    <a:p>
                      <a:pPr algn="l">
                        <a:spcAft>
                          <a:spcPts val="0"/>
                        </a:spcAft>
                      </a:pPr>
                      <a:endParaRPr lang="fr-CA" sz="1000" baseline="0" dirty="0">
                        <a:latin typeface="Calibri" pitchFamily="34" charset="0"/>
                        <a:ea typeface="Times New Roman"/>
                        <a:cs typeface="Calibri" pitchFamily="34" charset="0"/>
                      </a:endParaRPr>
                    </a:p>
                    <a:p>
                      <a:pPr algn="l">
                        <a:spcAft>
                          <a:spcPts val="0"/>
                        </a:spcAft>
                      </a:pPr>
                      <a:endParaRPr lang="fr-CA" sz="1000" baseline="0" dirty="0">
                        <a:latin typeface="Calibri" pitchFamily="34" charset="0"/>
                        <a:ea typeface="Times New Roman"/>
                        <a:cs typeface="Calibri" pitchFamily="34" charset="0"/>
                      </a:endParaRPr>
                    </a:p>
                    <a:p>
                      <a:pPr algn="l">
                        <a:spcAft>
                          <a:spcPts val="0"/>
                        </a:spcAft>
                      </a:pPr>
                      <a:endParaRPr lang="fr-CA" sz="1000" baseline="0" dirty="0">
                        <a:latin typeface="Calibri" pitchFamily="34" charset="0"/>
                        <a:ea typeface="Times New Roman"/>
                        <a:cs typeface="Calibri" pitchFamily="34" charset="0"/>
                      </a:endParaRPr>
                    </a:p>
                    <a:p>
                      <a:pPr algn="l">
                        <a:spcAft>
                          <a:spcPts val="0"/>
                        </a:spcAft>
                      </a:pPr>
                      <a:endParaRPr lang="fr-CA" sz="1000" baseline="0" dirty="0">
                        <a:latin typeface="Calibri" pitchFamily="34" charset="0"/>
                        <a:ea typeface="Times New Roman"/>
                        <a:cs typeface="Calibri" pitchFamily="34" charset="0"/>
                      </a:endParaRPr>
                    </a:p>
                    <a:p>
                      <a:pPr algn="l">
                        <a:spcAft>
                          <a:spcPts val="0"/>
                        </a:spcAft>
                      </a:pPr>
                      <a:r>
                        <a:rPr lang="fr-CA" sz="1000" baseline="0" dirty="0">
                          <a:latin typeface="Calibri" pitchFamily="34" charset="0"/>
                          <a:ea typeface="Times New Roman"/>
                          <a:cs typeface="Calibri" pitchFamily="34" charset="0"/>
                        </a:rPr>
                        <a:t>p. 3 et 5</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de manière structurée, </a:t>
                      </a:r>
                      <a:r>
                        <a:rPr lang="fr-CA" sz="1000" i="0" baseline="0" dirty="0">
                          <a:latin typeface="Calibri" pitchFamily="34" charset="0"/>
                          <a:ea typeface="Times New Roman"/>
                          <a:cs typeface="Calibri" pitchFamily="34" charset="0"/>
                        </a:rPr>
                        <a:t> </a:t>
                      </a:r>
                      <a:r>
                        <a:rPr lang="fr-CA" sz="1000" i="0" dirty="0">
                          <a:latin typeface="Calibri" pitchFamily="34" charset="0"/>
                          <a:ea typeface="Times New Roman"/>
                          <a:cs typeface="Calibri" pitchFamily="34" charset="0"/>
                        </a:rPr>
                        <a:t>ordonnée et avec une rigueur exemplaire dans les raisonnements. </a:t>
                      </a:r>
                    </a:p>
                    <a:p>
                      <a:pPr algn="l">
                        <a:spcAft>
                          <a:spcPts val="0"/>
                        </a:spcAft>
                        <a:buFont typeface="Symbol" pitchFamily="18" charset="2"/>
                        <a:buNone/>
                      </a:pPr>
                      <a:endParaRPr lang="fr-CA" sz="1000" i="1"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sym typeface="Symbol"/>
                      </a:endParaRPr>
                    </a:p>
                    <a:p>
                      <a:pPr algn="l">
                        <a:spcAft>
                          <a:spcPts val="0"/>
                        </a:spcAft>
                        <a:buFont typeface="Symbol" pitchFamily="18" charset="2"/>
                        <a:buNone/>
                      </a:pPr>
                      <a:r>
                        <a:rPr lang="fr-CA" sz="1000" i="0" dirty="0">
                          <a:latin typeface="Calibri" pitchFamily="34" charset="0"/>
                          <a:ea typeface="Times New Roman"/>
                          <a:cs typeface="Calibri" pitchFamily="34" charset="0"/>
                          <a:sym typeface="Symbol"/>
                        </a:rPr>
                        <a:t> </a:t>
                      </a:r>
                      <a:r>
                        <a:rPr lang="fr-CA" sz="1000" i="0" dirty="0">
                          <a:latin typeface="Calibri" pitchFamily="34" charset="0"/>
                          <a:ea typeface="Times New Roman"/>
                          <a:cs typeface="Calibri" pitchFamily="34" charset="0"/>
                        </a:rPr>
                        <a:t>S’engage de  manière active et autorégulée (planification). </a:t>
                      </a:r>
                    </a:p>
                    <a:p>
                      <a:pPr algn="l">
                        <a:spcAft>
                          <a:spcPts val="0"/>
                        </a:spcAft>
                        <a:buFont typeface="Symbol" pitchFamily="18" charset="2"/>
                        <a:buChar char="·"/>
                      </a:pPr>
                      <a:endParaRPr lang="fr-CA" sz="1000" i="0"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rPr>
                        <a:t>A</a:t>
                      </a:r>
                      <a:r>
                        <a:rPr lang="fr-CA" sz="1000" i="0" baseline="30000" dirty="0">
                          <a:latin typeface="Calibri" pitchFamily="34" charset="0"/>
                          <a:ea typeface="Times New Roman"/>
                          <a:cs typeface="Calibri" pitchFamily="34" charset="0"/>
                        </a:rPr>
                        <a:t>+</a:t>
                      </a:r>
                      <a:r>
                        <a:rPr lang="fr-CA" sz="1000" i="0" dirty="0">
                          <a:latin typeface="Calibri" pitchFamily="34" charset="0"/>
                          <a:ea typeface="Times New Roman"/>
                          <a:cs typeface="Calibri" pitchFamily="34" charset="0"/>
                        </a:rPr>
                        <a:t>                 A               A</a:t>
                      </a:r>
                      <a:r>
                        <a:rPr lang="fr-CA" sz="1000" i="0" baseline="30000" dirty="0">
                          <a:latin typeface="Calibri" pitchFamily="34" charset="0"/>
                          <a:ea typeface="Times New Roman"/>
                          <a:cs typeface="Calibri" pitchFamily="34" charset="0"/>
                        </a:rPr>
                        <a:t>-</a:t>
                      </a: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avec de faibles lacunes au niveau de la rigueur des raisonnements et de l’organisation des manipulations.</a:t>
                      </a:r>
                    </a:p>
                    <a:p>
                      <a:pPr algn="l">
                        <a:spcAft>
                          <a:spcPts val="0"/>
                        </a:spcAft>
                        <a:buFont typeface="Symbol" pitchFamily="18" charset="2"/>
                        <a:buChar char="·"/>
                      </a:pPr>
                      <a:endParaRPr lang="fr-CA" sz="1000" i="1"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sym typeface="Symbol"/>
                        </a:rPr>
                        <a:t></a:t>
                      </a:r>
                      <a:r>
                        <a:rPr lang="fr-CA" sz="1000" i="0" dirty="0">
                          <a:latin typeface="Calibri" pitchFamily="34" charset="0"/>
                          <a:ea typeface="Times New Roman"/>
                          <a:cs typeface="Calibri" pitchFamily="34" charset="0"/>
                        </a:rPr>
                        <a:t> Se régule pendant sa démarche (actif).</a:t>
                      </a: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rPr>
                        <a:t>B</a:t>
                      </a:r>
                      <a:r>
                        <a:rPr lang="fr-CA" sz="1000" i="0" baseline="30000" dirty="0">
                          <a:latin typeface="Calibri" pitchFamily="34" charset="0"/>
                          <a:ea typeface="Times New Roman"/>
                          <a:cs typeface="Calibri" pitchFamily="34" charset="0"/>
                        </a:rPr>
                        <a:t>+</a:t>
                      </a:r>
                      <a:r>
                        <a:rPr lang="fr-CA" sz="1000" i="0" dirty="0">
                          <a:latin typeface="Calibri" pitchFamily="34" charset="0"/>
                          <a:ea typeface="Times New Roman"/>
                          <a:cs typeface="Calibri" pitchFamily="34" charset="0"/>
                        </a:rPr>
                        <a:t>                 B                B</a:t>
                      </a:r>
                      <a:r>
                        <a:rPr lang="fr-CA" sz="1000" i="0" baseline="30000" dirty="0">
                          <a:latin typeface="Calibri" pitchFamily="34" charset="0"/>
                          <a:ea typeface="Times New Roman"/>
                          <a:cs typeface="Calibri" pitchFamily="34" charset="0"/>
                        </a:rPr>
                        <a:t>-</a:t>
                      </a: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a:latin typeface="Calibri" pitchFamily="34" charset="0"/>
                          <a:ea typeface="Times New Roman"/>
                          <a:cs typeface="Calibri" pitchFamily="34" charset="0"/>
                        </a:rPr>
                        <a:t>Réalise une expérience avec un</a:t>
                      </a:r>
                      <a:r>
                        <a:rPr lang="fr-CA" sz="1000" i="0" baseline="0" dirty="0">
                          <a:latin typeface="Calibri" pitchFamily="34" charset="0"/>
                          <a:ea typeface="Times New Roman"/>
                          <a:cs typeface="Calibri" pitchFamily="34" charset="0"/>
                        </a:rPr>
                        <a:t> manque de rigueur dans les raisonnements et une faible organisation</a:t>
                      </a:r>
                      <a:r>
                        <a:rPr lang="fr-CA" sz="1000" i="0" dirty="0">
                          <a:latin typeface="Calibri" pitchFamily="34" charset="0"/>
                          <a:ea typeface="Times New Roman"/>
                          <a:cs typeface="Calibri" pitchFamily="34" charset="0"/>
                        </a:rPr>
                        <a:t>.</a:t>
                      </a:r>
                    </a:p>
                    <a:p>
                      <a:pPr algn="l">
                        <a:spcAft>
                          <a:spcPts val="0"/>
                        </a:spcAft>
                        <a:buFont typeface="Symbol" pitchFamily="18" charset="2"/>
                        <a:buChar char="·"/>
                      </a:pPr>
                      <a:endParaRPr lang="fr-CA" sz="1000" i="0" baseline="0" dirty="0">
                        <a:latin typeface="Calibri" pitchFamily="34" charset="0"/>
                        <a:ea typeface="Times New Roman"/>
                        <a:cs typeface="Calibri" pitchFamily="34" charset="0"/>
                      </a:endParaRPr>
                    </a:p>
                    <a:p>
                      <a:pPr algn="l">
                        <a:spcAft>
                          <a:spcPts val="0"/>
                        </a:spcAft>
                        <a:buFont typeface="Symbol" pitchFamily="18" charset="2"/>
                        <a:buChar char="·"/>
                      </a:pPr>
                      <a:endParaRPr lang="fr-CA" sz="1000" i="0" baseline="0" dirty="0">
                        <a:latin typeface="Calibri" pitchFamily="34" charset="0"/>
                        <a:ea typeface="Times New Roman"/>
                        <a:cs typeface="Calibri" pitchFamily="34" charset="0"/>
                      </a:endParaRPr>
                    </a:p>
                    <a:p>
                      <a:pPr algn="l">
                        <a:spcAft>
                          <a:spcPts val="0"/>
                        </a:spcAft>
                        <a:buFont typeface="Symbol" pitchFamily="18" charset="2"/>
                        <a:buNone/>
                      </a:pPr>
                      <a:r>
                        <a:rPr lang="fr-CA" sz="1000" i="0" dirty="0">
                          <a:latin typeface="Calibri" pitchFamily="34" charset="0"/>
                          <a:ea typeface="Times New Roman"/>
                          <a:cs typeface="Calibri" pitchFamily="34" charset="0"/>
                          <a:sym typeface="Symbol"/>
                        </a:rPr>
                        <a:t></a:t>
                      </a:r>
                      <a:r>
                        <a:rPr lang="fr-CA" sz="1000" i="0" dirty="0">
                          <a:latin typeface="Calibri" pitchFamily="34" charset="0"/>
                          <a:ea typeface="Times New Roman"/>
                          <a:cs typeface="Calibri" pitchFamily="34" charset="0"/>
                        </a:rPr>
                        <a:t> Reste passif pendant l’</a:t>
                      </a:r>
                      <a:r>
                        <a:rPr lang="fr-CA" sz="1000" i="0" dirty="0" err="1">
                          <a:latin typeface="Calibri" pitchFamily="34" charset="0"/>
                          <a:ea typeface="Times New Roman"/>
                          <a:cs typeface="Calibri" pitchFamily="34" charset="0"/>
                        </a:rPr>
                        <a:t>epérience</a:t>
                      </a:r>
                      <a:r>
                        <a:rPr lang="fr-CA" sz="1000" i="0" dirty="0">
                          <a:latin typeface="Calibri" pitchFamily="34" charset="0"/>
                          <a:ea typeface="Times New Roman"/>
                          <a:cs typeface="Calibri" pitchFamily="34" charset="0"/>
                        </a:rPr>
                        <a:t>.</a:t>
                      </a:r>
                    </a:p>
                    <a:p>
                      <a:pPr algn="l">
                        <a:spcAft>
                          <a:spcPts val="0"/>
                        </a:spcAft>
                        <a:buFont typeface="Symbol" pitchFamily="18" charset="2"/>
                        <a:buNone/>
                      </a:pPr>
                      <a:endParaRPr lang="fr-CA" sz="1000" i="0"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rPr>
                        <a:t>C</a:t>
                      </a:r>
                      <a:r>
                        <a:rPr lang="fr-CA" sz="1000" i="0" baseline="30000" dirty="0">
                          <a:latin typeface="Calibri" pitchFamily="34" charset="0"/>
                          <a:ea typeface="Times New Roman"/>
                          <a:cs typeface="Calibri" pitchFamily="34" charset="0"/>
                        </a:rPr>
                        <a:t>+</a:t>
                      </a:r>
                      <a:r>
                        <a:rPr lang="fr-CA" sz="1000" i="0" dirty="0">
                          <a:latin typeface="Calibri" pitchFamily="34" charset="0"/>
                          <a:ea typeface="Times New Roman"/>
                          <a:cs typeface="Calibri" pitchFamily="34" charset="0"/>
                        </a:rPr>
                        <a:t>              C              C</a:t>
                      </a:r>
                      <a:r>
                        <a:rPr lang="fr-CA" sz="1000" i="0" baseline="30000" dirty="0">
                          <a:latin typeface="Calibri" pitchFamily="34" charset="0"/>
                          <a:ea typeface="Times New Roman"/>
                          <a:cs typeface="Calibri" pitchFamily="34" charset="0"/>
                        </a:rPr>
                        <a:t>-</a:t>
                      </a:r>
                      <a:endParaRPr lang="fr-CA" sz="100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Absence ou manque flagrant de structure et de rigueur dans les </a:t>
                      </a:r>
                    </a:p>
                    <a:p>
                      <a:r>
                        <a:rPr lang="fr-FR" sz="1000" b="0" i="0" u="none" strike="noStrike" kern="1200" baseline="0" dirty="0">
                          <a:solidFill>
                            <a:schemeClr val="tx1"/>
                          </a:solidFill>
                          <a:latin typeface="Calibri" pitchFamily="34" charset="0"/>
                          <a:ea typeface="+mn-ea"/>
                          <a:cs typeface="Calibri" pitchFamily="34" charset="0"/>
                        </a:rPr>
                        <a:t>raisonnements.</a:t>
                      </a:r>
                      <a:endParaRPr lang="fr-CA" sz="1000" b="0" i="0"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i="0" dirty="0">
                        <a:latin typeface="Calibri" pitchFamily="34" charset="0"/>
                        <a:ea typeface="Times New Roman"/>
                        <a:cs typeface="Calibri" pitchFamily="34" charset="0"/>
                        <a:sym typeface="Symbol"/>
                      </a:endParaRPr>
                    </a:p>
                    <a:p>
                      <a:pPr algn="l">
                        <a:spcAft>
                          <a:spcPts val="0"/>
                        </a:spcAft>
                        <a:buFont typeface="Symbol" pitchFamily="18" charset="2"/>
                        <a:buNone/>
                      </a:pPr>
                      <a:endParaRPr lang="fr-CA" sz="1000" i="0" dirty="0">
                        <a:latin typeface="Calibri" pitchFamily="34" charset="0"/>
                        <a:ea typeface="Times New Roman"/>
                        <a:cs typeface="Calibri" pitchFamily="34" charset="0"/>
                        <a:sym typeface="Symbol"/>
                      </a:endParaRPr>
                    </a:p>
                    <a:p>
                      <a:pPr algn="l">
                        <a:spcAft>
                          <a:spcPts val="0"/>
                        </a:spcAft>
                        <a:buFont typeface="Symbol" pitchFamily="18" charset="2"/>
                        <a:buNone/>
                      </a:pPr>
                      <a:r>
                        <a:rPr lang="fr-CA" sz="1000" i="0" dirty="0">
                          <a:latin typeface="Calibri" pitchFamily="34" charset="0"/>
                          <a:ea typeface="Times New Roman"/>
                          <a:cs typeface="Calibri" pitchFamily="34" charset="0"/>
                          <a:sym typeface="Symbol"/>
                        </a:rPr>
                        <a:t> </a:t>
                      </a:r>
                      <a:r>
                        <a:rPr lang="fr-CA" sz="1000" i="0" baseline="0" dirty="0">
                          <a:latin typeface="Calibri" pitchFamily="34" charset="0"/>
                          <a:ea typeface="Times New Roman"/>
                          <a:cs typeface="Calibri" pitchFamily="34" charset="0"/>
                        </a:rPr>
                        <a:t>Est désengagé</a:t>
                      </a: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p>
                      <a:pPr algn="l">
                        <a:spcAft>
                          <a:spcPts val="0"/>
                        </a:spcAft>
                      </a:pPr>
                      <a:endParaRPr lang="fr-CA" sz="1000" i="0" dirty="0">
                        <a:latin typeface="Calibri" pitchFamily="34" charset="0"/>
                        <a:ea typeface="Times New Roman"/>
                        <a:cs typeface="Calibri" pitchFamily="34" charset="0"/>
                      </a:endParaRPr>
                    </a:p>
                    <a:p>
                      <a:pPr algn="l">
                        <a:spcAft>
                          <a:spcPts val="0"/>
                        </a:spcAft>
                      </a:pPr>
                      <a:r>
                        <a:rPr lang="fr-CA" sz="1000" i="0" dirty="0">
                          <a:latin typeface="Calibri" pitchFamily="34" charset="0"/>
                          <a:ea typeface="Times New Roman"/>
                          <a:cs typeface="Calibri" pitchFamily="34" charset="0"/>
                        </a:rPr>
                        <a:t>D</a:t>
                      </a:r>
                      <a:r>
                        <a:rPr lang="fr-CA" sz="1000" i="0" baseline="30000" dirty="0">
                          <a:latin typeface="Calibri" pitchFamily="34" charset="0"/>
                          <a:ea typeface="Times New Roman"/>
                          <a:cs typeface="Calibri" pitchFamily="34" charset="0"/>
                        </a:rPr>
                        <a:t>+</a:t>
                      </a:r>
                      <a:r>
                        <a:rPr lang="fr-CA" sz="1000" i="0" dirty="0">
                          <a:latin typeface="Calibri" pitchFamily="34" charset="0"/>
                          <a:ea typeface="Times New Roman"/>
                          <a:cs typeface="Calibri"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1207659">
                <a:tc>
                  <a:txBody>
                    <a:bodyPr/>
                    <a:lstStyle/>
                    <a:p>
                      <a:pPr algn="l">
                        <a:spcAft>
                          <a:spcPts val="0"/>
                        </a:spcAft>
                      </a:pPr>
                      <a:r>
                        <a:rPr lang="fr-CA" sz="1000" b="1" dirty="0">
                          <a:latin typeface="Calibri" pitchFamily="34" charset="0"/>
                          <a:ea typeface="Times New Roman"/>
                          <a:cs typeface="Calibri" pitchFamily="34" charset="0"/>
                        </a:rPr>
                        <a:t>Critère 3</a:t>
                      </a:r>
                    </a:p>
                    <a:p>
                      <a:pPr algn="l">
                        <a:spcAft>
                          <a:spcPts val="0"/>
                        </a:spcAft>
                      </a:pPr>
                      <a:r>
                        <a:rPr lang="fr-CA" sz="1000" dirty="0">
                          <a:latin typeface="Calibri" pitchFamily="34" charset="0"/>
                          <a:ea typeface="Times New Roman"/>
                          <a:cs typeface="Calibri" pitchFamily="34" charset="0"/>
                        </a:rPr>
                        <a:t>Utilisation  appropriée   d’instruments, d’outils ou de techniques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pPr>
                      <a:r>
                        <a:rPr lang="fr-CA" sz="1000" dirty="0">
                          <a:latin typeface="Calibri" pitchFamily="34" charset="0"/>
                          <a:ea typeface="Times New Roman"/>
                          <a:cs typeface="Calibri" pitchFamily="34" charset="0"/>
                        </a:rPr>
                        <a:t>MO</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gridSpan="2">
                  <a:txBody>
                    <a:bodyPr/>
                    <a:lstStyle/>
                    <a:p>
                      <a:pPr algn="l">
                        <a:spcAft>
                          <a:spcPts val="0"/>
                        </a:spcAft>
                        <a:buFont typeface="Symbol" pitchFamily="18" charset="2"/>
                        <a:buChar char="·"/>
                      </a:pPr>
                      <a:r>
                        <a:rPr lang="fr-CA" sz="1000" dirty="0">
                          <a:latin typeface="Calibri" pitchFamily="34" charset="0"/>
                          <a:ea typeface="Times New Roman"/>
                          <a:cs typeface="Calibri" pitchFamily="34" charset="0"/>
                        </a:rPr>
                        <a:t>Utilise de manière minutieuse et sécuritaire les objets, les outils, les instruments ou les techniques</a:t>
                      </a:r>
                      <a:endParaRPr lang="fr-CA" sz="1000" i="1"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buFont typeface="Symbol" pitchFamily="18" charset="2"/>
                        <a:buNone/>
                      </a:pPr>
                      <a:endParaRPr lang="fr-CA" sz="1000" dirty="0">
                        <a:latin typeface="Calibri" pitchFamily="34" charset="0"/>
                        <a:ea typeface="Times New Roman"/>
                        <a:cs typeface="Calibri" pitchFamily="34" charset="0"/>
                      </a:endParaRP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algn="l">
                        <a:spcAft>
                          <a:spcPts val="0"/>
                        </a:spcAft>
                      </a:pPr>
                      <a:r>
                        <a:rPr lang="fr-CA" sz="1000" dirty="0">
                          <a:latin typeface="Calibri" pitchFamily="34" charset="0"/>
                          <a:ea typeface="Times New Roman"/>
                          <a:cs typeface="Calibri" pitchFamily="34" charset="0"/>
                        </a:rPr>
                        <a:t>A</a:t>
                      </a:r>
                      <a:r>
                        <a:rPr lang="fr-CA" sz="1000" baseline="30000" dirty="0">
                          <a:latin typeface="Calibri" pitchFamily="34" charset="0"/>
                          <a:ea typeface="Times New Roman"/>
                          <a:cs typeface="Calibri" pitchFamily="34" charset="0"/>
                        </a:rPr>
                        <a:t>+</a:t>
                      </a:r>
                      <a:r>
                        <a:rPr lang="fr-CA" sz="1000" dirty="0">
                          <a:latin typeface="Calibri" pitchFamily="34" charset="0"/>
                          <a:ea typeface="Times New Roman"/>
                          <a:cs typeface="Calibri" pitchFamily="34" charset="0"/>
                        </a:rPr>
                        <a:t>                 A                A</a:t>
                      </a:r>
                      <a:r>
                        <a:rPr lang="fr-CA" sz="1000" baseline="30000" dirty="0">
                          <a:latin typeface="Calibri" pitchFamily="34" charset="0"/>
                          <a:ea typeface="Times New Roman"/>
                          <a:cs typeface="Calibri" pitchFamily="34" charset="0"/>
                        </a:rPr>
                        <a:t>- </a:t>
                      </a:r>
                      <a:r>
                        <a:rPr lang="fr-CA" sz="1000" dirty="0">
                          <a:latin typeface="Calibri" pitchFamily="34" charset="0"/>
                          <a:ea typeface="Times New Roman"/>
                          <a:cs typeface="Calibri" pitchFamily="34" charset="0"/>
                        </a:rPr>
                        <a:t>             B</a:t>
                      </a:r>
                      <a:r>
                        <a:rPr lang="fr-CA" sz="1000" baseline="30000" dirty="0">
                          <a:latin typeface="Calibri" pitchFamily="34" charset="0"/>
                          <a:ea typeface="Times New Roman"/>
                          <a:cs typeface="Calibri" pitchFamily="34" charset="0"/>
                        </a:rPr>
                        <a:t>+</a:t>
                      </a:r>
                      <a:r>
                        <a:rPr lang="fr-CA" sz="1000" dirty="0">
                          <a:latin typeface="Calibri" pitchFamily="34" charset="0"/>
                          <a:ea typeface="Times New Roman"/>
                          <a:cs typeface="Calibri" pitchFamily="34" charset="0"/>
                        </a:rPr>
                        <a:t>            B         B</a:t>
                      </a:r>
                      <a:r>
                        <a:rPr lang="fr-CA" sz="1000" baseline="30000" dirty="0">
                          <a:latin typeface="Calibri" pitchFamily="34" charset="0"/>
                          <a:ea typeface="Times New Roman"/>
                          <a:cs typeface="Calibri" pitchFamily="34" charset="0"/>
                        </a:rPr>
                        <a:t>-</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itchFamily="34" charset="0"/>
                          <a:ea typeface="Times New Roman"/>
                          <a:cs typeface="Calibri" pitchFamily="34" charset="0"/>
                        </a:rPr>
                        <a:t>Utilise de manière approximative mais sécuritaire les objets, les outils, les instruments ou les techniques. </a:t>
                      </a:r>
                    </a:p>
                    <a:p>
                      <a:pPr algn="l">
                        <a:spcAft>
                          <a:spcPts val="0"/>
                        </a:spcAft>
                        <a:buFont typeface="Symbol" pitchFamily="18" charset="2"/>
                        <a:buChar char="·"/>
                      </a:pPr>
                      <a:endParaRPr lang="fr-CA" sz="100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dirty="0">
                          <a:latin typeface="Calibri" pitchFamily="34" charset="0"/>
                          <a:ea typeface="Times New Roman"/>
                          <a:cs typeface="Calibri" pitchFamily="34" charset="0"/>
                        </a:rPr>
                        <a:t>C</a:t>
                      </a:r>
                      <a:r>
                        <a:rPr lang="fr-CA" sz="1000" baseline="30000" dirty="0">
                          <a:latin typeface="Calibri" pitchFamily="34" charset="0"/>
                          <a:ea typeface="Times New Roman"/>
                          <a:cs typeface="Calibri" pitchFamily="34" charset="0"/>
                        </a:rPr>
                        <a:t>+</a:t>
                      </a:r>
                      <a:r>
                        <a:rPr lang="fr-CA" sz="1000" dirty="0">
                          <a:latin typeface="Calibri" pitchFamily="34" charset="0"/>
                          <a:ea typeface="Times New Roman"/>
                          <a:cs typeface="Calibri" pitchFamily="34" charset="0"/>
                        </a:rPr>
                        <a:t>               C             C</a:t>
                      </a:r>
                      <a:r>
                        <a:rPr lang="fr-CA" sz="1000" baseline="30000" dirty="0">
                          <a:latin typeface="Calibri" pitchFamily="34" charset="0"/>
                          <a:ea typeface="Times New Roman"/>
                          <a:cs typeface="Calibri" pitchFamily="34" charset="0"/>
                        </a:rPr>
                        <a:t>-</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Calibri" pitchFamily="34" charset="0"/>
                          <a:ea typeface="Times New Roman"/>
                          <a:cs typeface="Calibri" pitchFamily="34" charset="0"/>
                        </a:rPr>
                        <a:t>N’utilise pas de façon sécuritaire les objets, les outils, les instruments ou les techniques. </a:t>
                      </a: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endParaRPr lang="fr-CA" sz="1000" dirty="0">
                        <a:latin typeface="Calibri" pitchFamily="34" charset="0"/>
                        <a:ea typeface="Times New Roman"/>
                        <a:cs typeface="Calibri" pitchFamily="34" charset="0"/>
                      </a:endParaRPr>
                    </a:p>
                    <a:p>
                      <a:pPr algn="l">
                        <a:spcAft>
                          <a:spcPts val="0"/>
                        </a:spcAft>
                      </a:pPr>
                      <a:r>
                        <a:rPr lang="fr-CA" sz="1000" dirty="0">
                          <a:latin typeface="Calibri" pitchFamily="34" charset="0"/>
                          <a:ea typeface="Times New Roman"/>
                          <a:cs typeface="Calibri" pitchFamily="34" charset="0"/>
                        </a:rPr>
                        <a:t>D</a:t>
                      </a:r>
                      <a:r>
                        <a:rPr lang="fr-CA" sz="1000" baseline="30000" dirty="0">
                          <a:latin typeface="Calibri" pitchFamily="34" charset="0"/>
                          <a:ea typeface="Times New Roman"/>
                          <a:cs typeface="Calibri" pitchFamily="34" charset="0"/>
                        </a:rPr>
                        <a:t>+</a:t>
                      </a:r>
                      <a:r>
                        <a:rPr lang="fr-CA" sz="1000" dirty="0">
                          <a:latin typeface="Calibri" pitchFamily="34" charset="0"/>
                          <a:ea typeface="Times New Roman"/>
                          <a:cs typeface="Calibri"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1603793">
                <a:tc>
                  <a:txBody>
                    <a:bodyPr/>
                    <a:lstStyle/>
                    <a:p>
                      <a:pPr algn="l">
                        <a:spcAft>
                          <a:spcPts val="0"/>
                        </a:spcAft>
                      </a:pPr>
                      <a:r>
                        <a:rPr lang="fr-CA" sz="1000" b="1" kern="1200" dirty="0">
                          <a:solidFill>
                            <a:schemeClr val="tx1"/>
                          </a:solidFill>
                          <a:effectLst/>
                          <a:latin typeface="Calibri" pitchFamily="34" charset="0"/>
                          <a:ea typeface="+mn-ea"/>
                          <a:cs typeface="Calibri" pitchFamily="34" charset="0"/>
                        </a:rPr>
                        <a:t>Critère 4</a:t>
                      </a:r>
                    </a:p>
                    <a:p>
                      <a:pPr algn="l">
                        <a:spcAft>
                          <a:spcPts val="0"/>
                        </a:spcAft>
                      </a:pPr>
                      <a:r>
                        <a:rPr lang="fr-CA" sz="1000" kern="1200" dirty="0">
                          <a:solidFill>
                            <a:schemeClr val="tx1"/>
                          </a:solidFill>
                          <a:effectLst/>
                          <a:latin typeface="Calibri" pitchFamily="34" charset="0"/>
                          <a:ea typeface="+mn-ea"/>
                          <a:cs typeface="Calibri" pitchFamily="34" charset="0"/>
                        </a:rPr>
                        <a:t>Utilisation/     maitrise appropriée des connaissances scientifiques et technologiques (cas d’une expérience)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dirty="0">
                          <a:latin typeface="Calibri" pitchFamily="34" charset="0"/>
                          <a:ea typeface="Times New Roman"/>
                          <a:cs typeface="Calibri" pitchFamily="34" charset="0"/>
                        </a:rPr>
                        <a:t>p.</a:t>
                      </a:r>
                      <a:r>
                        <a:rPr lang="fr-CA" sz="1000" baseline="0" dirty="0">
                          <a:latin typeface="Calibri" pitchFamily="34" charset="0"/>
                          <a:ea typeface="Times New Roman"/>
                          <a:cs typeface="Calibri" pitchFamily="34" charset="0"/>
                        </a:rPr>
                        <a:t> 4 et 6</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Discute les résultats de la </a:t>
                      </a:r>
                    </a:p>
                    <a:p>
                      <a:r>
                        <a:rPr lang="fr-FR" sz="1000" b="0" i="0" u="none" strike="noStrike" kern="1200" baseline="0" dirty="0">
                          <a:solidFill>
                            <a:schemeClr val="tx1"/>
                          </a:solidFill>
                          <a:latin typeface="Calibri" pitchFamily="34" charset="0"/>
                          <a:ea typeface="+mn-ea"/>
                          <a:cs typeface="Calibri" pitchFamily="34" charset="0"/>
                        </a:rPr>
                        <a:t>situation d’apprentissage avec pertinence et esprit critique.</a:t>
                      </a:r>
                      <a:endParaRPr lang="fr-CA" sz="1000" b="0" i="1"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b="0" i="1"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b="0" i="1" baseline="0" dirty="0">
                        <a:latin typeface="Calibri" pitchFamily="34" charset="0"/>
                        <a:ea typeface="Times New Roman"/>
                        <a:cs typeface="Calibri" pitchFamily="34" charset="0"/>
                      </a:endParaRPr>
                    </a:p>
                    <a:p>
                      <a:pPr algn="l">
                        <a:spcAft>
                          <a:spcPts val="0"/>
                        </a:spcAft>
                      </a:pPr>
                      <a:r>
                        <a:rPr lang="fr-CA" sz="1000" b="0" dirty="0">
                          <a:latin typeface="Calibri" pitchFamily="34" charset="0"/>
                          <a:ea typeface="Times New Roman"/>
                          <a:cs typeface="Calibri" pitchFamily="34" charset="0"/>
                        </a:rPr>
                        <a:t>A</a:t>
                      </a:r>
                      <a:r>
                        <a:rPr lang="fr-CA" sz="1000" b="0" baseline="30000" dirty="0">
                          <a:latin typeface="Calibri" pitchFamily="34" charset="0"/>
                          <a:ea typeface="Times New Roman"/>
                          <a:cs typeface="Calibri" pitchFamily="34" charset="0"/>
                        </a:rPr>
                        <a:t>+</a:t>
                      </a:r>
                      <a:r>
                        <a:rPr lang="fr-CA" sz="1000" b="0" dirty="0">
                          <a:latin typeface="Calibri" pitchFamily="34" charset="0"/>
                          <a:ea typeface="Times New Roman"/>
                          <a:cs typeface="Calibri" pitchFamily="34" charset="0"/>
                        </a:rPr>
                        <a:t>                 A               A</a:t>
                      </a:r>
                      <a:r>
                        <a:rPr lang="fr-CA" sz="1000" b="0" baseline="30000" dirty="0">
                          <a:latin typeface="Calibri" pitchFamily="34" charset="0"/>
                          <a:ea typeface="Times New Roman"/>
                          <a:cs typeface="Calibri" pitchFamily="34" charset="0"/>
                        </a:rPr>
                        <a:t>-</a:t>
                      </a:r>
                      <a:endParaRPr lang="fr-CA" sz="1000" b="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Discute seulement des points importants qui émergent des résultats de la situation d’apprentissage.</a:t>
                      </a:r>
                    </a:p>
                    <a:p>
                      <a:endParaRPr lang="fr-CA" sz="1000" b="0" i="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b="0" i="0" dirty="0">
                          <a:latin typeface="Calibri" pitchFamily="34" charset="0"/>
                          <a:ea typeface="Times New Roman"/>
                          <a:cs typeface="Calibri" pitchFamily="34" charset="0"/>
                        </a:rPr>
                        <a:t>B</a:t>
                      </a:r>
                      <a:r>
                        <a:rPr lang="fr-CA" sz="1000" b="0" i="0" baseline="30000" dirty="0">
                          <a:latin typeface="Calibri" pitchFamily="34" charset="0"/>
                          <a:ea typeface="Times New Roman"/>
                          <a:cs typeface="Calibri" pitchFamily="34" charset="0"/>
                        </a:rPr>
                        <a:t>+</a:t>
                      </a:r>
                      <a:r>
                        <a:rPr lang="fr-CA" sz="1000" b="0" i="0" dirty="0">
                          <a:latin typeface="Calibri" pitchFamily="34" charset="0"/>
                          <a:ea typeface="Times New Roman"/>
                          <a:cs typeface="Calibri" pitchFamily="34" charset="0"/>
                        </a:rPr>
                        <a:t>                 B                B</a:t>
                      </a:r>
                      <a:r>
                        <a:rPr lang="fr-CA" sz="1000" b="0" i="0" baseline="30000" dirty="0">
                          <a:latin typeface="Calibri" pitchFamily="34" charset="0"/>
                          <a:ea typeface="Times New Roman"/>
                          <a:cs typeface="Calibri" pitchFamily="34" charset="0"/>
                        </a:rPr>
                        <a:t>-</a:t>
                      </a:r>
                      <a:endParaRPr lang="fr-CA" sz="1000" b="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Discute avec manque de pertinence et sans grande nuance.</a:t>
                      </a:r>
                    </a:p>
                    <a:p>
                      <a:endParaRPr lang="fr-CA" sz="1000" b="0" dirty="0">
                        <a:latin typeface="Calibri" pitchFamily="34" charset="0"/>
                        <a:ea typeface="Times New Roman"/>
                        <a:cs typeface="Calibri" pitchFamily="34" charset="0"/>
                      </a:endParaRPr>
                    </a:p>
                    <a:p>
                      <a:endParaRPr lang="fr-CA" sz="1000" b="0" dirty="0">
                        <a:latin typeface="Calibri" pitchFamily="34" charset="0"/>
                        <a:ea typeface="Times New Roman"/>
                        <a:cs typeface="Calibri" pitchFamily="34" charset="0"/>
                      </a:endParaRPr>
                    </a:p>
                    <a:p>
                      <a:endParaRPr lang="fr-CA" sz="1000" b="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b="0" dirty="0">
                          <a:latin typeface="Calibri" pitchFamily="34" charset="0"/>
                          <a:ea typeface="Times New Roman"/>
                          <a:cs typeface="Calibri" pitchFamily="34" charset="0"/>
                        </a:rPr>
                        <a:t>C</a:t>
                      </a:r>
                      <a:r>
                        <a:rPr lang="fr-CA" sz="1000" b="0" baseline="30000" dirty="0">
                          <a:latin typeface="Calibri" pitchFamily="34" charset="0"/>
                          <a:ea typeface="Times New Roman"/>
                          <a:cs typeface="Calibri" pitchFamily="34" charset="0"/>
                        </a:rPr>
                        <a:t>+</a:t>
                      </a:r>
                      <a:r>
                        <a:rPr lang="fr-CA" sz="1000" b="0" dirty="0">
                          <a:latin typeface="Calibri" pitchFamily="34" charset="0"/>
                          <a:ea typeface="Times New Roman"/>
                          <a:cs typeface="Calibri" pitchFamily="34" charset="0"/>
                        </a:rPr>
                        <a:t>             C              C</a:t>
                      </a:r>
                      <a:r>
                        <a:rPr lang="fr-CA" sz="1000" b="0" baseline="30000" dirty="0">
                          <a:latin typeface="Calibri" pitchFamily="34" charset="0"/>
                          <a:ea typeface="Times New Roman"/>
                          <a:cs typeface="Calibri" pitchFamily="34" charset="0"/>
                        </a:rPr>
                        <a:t>-</a:t>
                      </a:r>
                      <a:endParaRPr lang="fr-CA" sz="1000" b="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Discute peu ou pas des résultats de la </a:t>
                      </a:r>
                    </a:p>
                    <a:p>
                      <a:r>
                        <a:rPr lang="fr-FR" sz="1000" b="0" i="0" u="none" strike="noStrike" kern="1200" baseline="0" dirty="0">
                          <a:solidFill>
                            <a:schemeClr val="tx1"/>
                          </a:solidFill>
                          <a:latin typeface="Calibri" pitchFamily="34" charset="0"/>
                          <a:ea typeface="+mn-ea"/>
                          <a:cs typeface="Calibri" pitchFamily="34" charset="0"/>
                        </a:rPr>
                        <a:t>situation d’apprentissage.</a:t>
                      </a:r>
                      <a:endParaRPr lang="fr-CA" sz="1000" b="0" i="1"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b="0" i="1" baseline="0" dirty="0">
                        <a:latin typeface="Calibri" pitchFamily="34" charset="0"/>
                        <a:ea typeface="Times New Roman"/>
                        <a:cs typeface="Calibri" pitchFamily="34" charset="0"/>
                      </a:endParaRPr>
                    </a:p>
                    <a:p>
                      <a:pPr algn="l">
                        <a:spcAft>
                          <a:spcPts val="0"/>
                        </a:spcAft>
                        <a:buFont typeface="Symbol" pitchFamily="18" charset="2"/>
                        <a:buNone/>
                      </a:pPr>
                      <a:endParaRPr lang="fr-CA" sz="1000" b="0" i="1" baseline="0" dirty="0">
                        <a:latin typeface="Calibri" pitchFamily="34" charset="0"/>
                        <a:ea typeface="Times New Roman"/>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000" b="0" dirty="0">
                          <a:latin typeface="Calibri" pitchFamily="34" charset="0"/>
                          <a:ea typeface="Times New Roman"/>
                          <a:cs typeface="Calibri" pitchFamily="34" charset="0"/>
                        </a:rPr>
                        <a:t>D</a:t>
                      </a:r>
                      <a:r>
                        <a:rPr lang="fr-CA" sz="1000" b="0" baseline="30000" dirty="0">
                          <a:latin typeface="Calibri" pitchFamily="34" charset="0"/>
                          <a:ea typeface="Times New Roman"/>
                          <a:cs typeface="Calibri" pitchFamily="34" charset="0"/>
                        </a:rPr>
                        <a:t>+</a:t>
                      </a:r>
                      <a:r>
                        <a:rPr lang="fr-CA" sz="1000" b="0" dirty="0">
                          <a:latin typeface="Calibri" pitchFamily="34" charset="0"/>
                          <a:ea typeface="Times New Roman"/>
                          <a:cs typeface="Calibri"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 xmlns:p14="http://schemas.microsoft.com/office/powerpoint/2010/main" val="2229573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26</a:t>
            </a:fld>
            <a:endParaRPr lang="en-US" sz="8200" dirty="0">
              <a:solidFill>
                <a:schemeClr val="bg1">
                  <a:lumMod val="85000"/>
                </a:schemeClr>
              </a:solidFill>
              <a:latin typeface="Impact"/>
              <a:cs typeface="Impact"/>
            </a:endParaRPr>
          </a:p>
        </p:txBody>
      </p:sp>
      <p:sp>
        <p:nvSpPr>
          <p:cNvPr id="10" name="Titre 1"/>
          <p:cNvSpPr>
            <a:spLocks noGrp="1"/>
          </p:cNvSpPr>
          <p:nvPr>
            <p:ph type="title"/>
            <p:custDataLst>
              <p:tags r:id="rId2"/>
            </p:custDataLst>
          </p:nvPr>
        </p:nvSpPr>
        <p:spPr>
          <a:xfrm>
            <a:off x="121323" y="232010"/>
            <a:ext cx="6683920" cy="1157816"/>
          </a:xfrm>
        </p:spPr>
        <p:txBody>
          <a:bodyPr/>
          <a:lstStyle/>
          <a:p>
            <a:r>
              <a:rPr lang="en-US" sz="3000" dirty="0">
                <a:latin typeface="Calibri" pitchFamily="34" charset="0"/>
                <a:cs typeface="Calibri" pitchFamily="34" charset="0"/>
              </a:rPr>
              <a:t>Grille </a:t>
            </a:r>
            <a:r>
              <a:rPr lang="en-US" sz="3000" dirty="0" err="1">
                <a:latin typeface="Calibri" pitchFamily="34" charset="0"/>
                <a:cs typeface="Calibri" pitchFamily="34" charset="0"/>
              </a:rPr>
              <a:t>d’évaluation</a:t>
            </a:r>
            <a:r>
              <a:rPr lang="en-US" sz="3000" dirty="0">
                <a:latin typeface="Calibri" pitchFamily="34" charset="0"/>
                <a:cs typeface="Calibri" pitchFamily="34" charset="0"/>
              </a:rPr>
              <a:t> de </a:t>
            </a:r>
            <a:r>
              <a:rPr lang="en-US" sz="3000" dirty="0" err="1">
                <a:latin typeface="Calibri" pitchFamily="34" charset="0"/>
                <a:cs typeface="Calibri" pitchFamily="34" charset="0"/>
              </a:rPr>
              <a:t>l’activité</a:t>
            </a:r>
            <a:r>
              <a:rPr lang="en-US" sz="3000" dirty="0">
                <a:latin typeface="Calibri" pitchFamily="34" charset="0"/>
                <a:cs typeface="Calibri" pitchFamily="34" charset="0"/>
              </a:rPr>
              <a:t> 5</a:t>
            </a:r>
            <a:endParaRPr lang="fr-FR" sz="3000" dirty="0">
              <a:latin typeface="Calibri" pitchFamily="34" charset="0"/>
              <a:cs typeface="Calibri" pitchFamily="34" charset="0"/>
            </a:endParaRPr>
          </a:p>
        </p:txBody>
      </p:sp>
      <p:graphicFrame>
        <p:nvGraphicFramePr>
          <p:cNvPr id="8" name="Tableau 7"/>
          <p:cNvGraphicFramePr>
            <a:graphicFrameLocks noGrp="1"/>
          </p:cNvGraphicFramePr>
          <p:nvPr>
            <p:custDataLst>
              <p:tags r:id="rId3"/>
            </p:custDataLst>
          </p:nvPr>
        </p:nvGraphicFramePr>
        <p:xfrm>
          <a:off x="121165" y="2174691"/>
          <a:ext cx="6684078" cy="2601579"/>
        </p:xfrm>
        <a:graphic>
          <a:graphicData uri="http://schemas.openxmlformats.org/drawingml/2006/table">
            <a:tbl>
              <a:tblPr/>
              <a:tblGrid>
                <a:gridCol w="923057">
                  <a:extLst>
                    <a:ext uri="{9D8B030D-6E8A-4147-A177-3AD203B41FA5}">
                      <a16:colId xmlns:a16="http://schemas.microsoft.com/office/drawing/2014/main" xmlns="" val="20000"/>
                    </a:ext>
                  </a:extLst>
                </a:gridCol>
                <a:gridCol w="479778">
                  <a:extLst>
                    <a:ext uri="{9D8B030D-6E8A-4147-A177-3AD203B41FA5}">
                      <a16:colId xmlns:a16="http://schemas.microsoft.com/office/drawing/2014/main" xmlns="" val="20001"/>
                    </a:ext>
                  </a:extLst>
                </a:gridCol>
                <a:gridCol w="1340556">
                  <a:extLst>
                    <a:ext uri="{9D8B030D-6E8A-4147-A177-3AD203B41FA5}">
                      <a16:colId xmlns:a16="http://schemas.microsoft.com/office/drawing/2014/main" xmlns="" val="20002"/>
                    </a:ext>
                  </a:extLst>
                </a:gridCol>
                <a:gridCol w="1608666">
                  <a:extLst>
                    <a:ext uri="{9D8B030D-6E8A-4147-A177-3AD203B41FA5}">
                      <a16:colId xmlns:a16="http://schemas.microsoft.com/office/drawing/2014/main" xmlns="" val="20003"/>
                    </a:ext>
                  </a:extLst>
                </a:gridCol>
                <a:gridCol w="1204906">
                  <a:extLst>
                    <a:ext uri="{9D8B030D-6E8A-4147-A177-3AD203B41FA5}">
                      <a16:colId xmlns:a16="http://schemas.microsoft.com/office/drawing/2014/main" xmlns="" val="20004"/>
                    </a:ext>
                  </a:extLst>
                </a:gridCol>
                <a:gridCol w="1127115">
                  <a:extLst>
                    <a:ext uri="{9D8B030D-6E8A-4147-A177-3AD203B41FA5}">
                      <a16:colId xmlns:a16="http://schemas.microsoft.com/office/drawing/2014/main" xmlns="" val="20005"/>
                    </a:ext>
                  </a:extLst>
                </a:gridCol>
              </a:tblGrid>
              <a:tr h="0">
                <a:tc gridSpan="2">
                  <a:txBody>
                    <a:bodyPr/>
                    <a:lstStyle/>
                    <a:p>
                      <a:pPr algn="l">
                        <a:spcAft>
                          <a:spcPts val="0"/>
                        </a:spcAft>
                      </a:pPr>
                      <a:endParaRPr lang="fr-CA" sz="1000" dirty="0">
                        <a:latin typeface="Calibri" pitchFamily="34" charset="0"/>
                        <a:ea typeface="Times New Roman"/>
                        <a:cs typeface="Calibri" pitchFamily="34" charset="0"/>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libri" pitchFamily="34" charset="0"/>
                          <a:ea typeface="Times New Roman"/>
                          <a:cs typeface="Calibri" pitchFamily="34" charset="0"/>
                        </a:rPr>
                        <a:t>ÉLÉMENTS OBSERVABLES</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467979">
                <a:tc>
                  <a:txBody>
                    <a:bodyPr/>
                    <a:lstStyle/>
                    <a:p>
                      <a:pPr algn="l">
                        <a:spcAft>
                          <a:spcPts val="0"/>
                        </a:spcAft>
                      </a:pPr>
                      <a:r>
                        <a:rPr lang="fr-CA" sz="1000" b="1" dirty="0">
                          <a:latin typeface="Calibri" pitchFamily="34" charset="0"/>
                          <a:ea typeface="Times New Roman"/>
                          <a:cs typeface="Calibri" pitchFamily="34" charset="0"/>
                        </a:rPr>
                        <a:t>Critère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fr-CA" sz="1000" b="1" dirty="0" err="1">
                          <a:latin typeface="Calibri" pitchFamily="34" charset="0"/>
                          <a:ea typeface="Times New Roman"/>
                          <a:cs typeface="Calibri" pitchFamily="34" charset="0"/>
                        </a:rPr>
                        <a:t>Méth</a:t>
                      </a:r>
                      <a:endParaRPr lang="fr-CA" sz="1000" dirty="0">
                        <a:latin typeface="Calibri" pitchFamily="34" charset="0"/>
                        <a:ea typeface="Times New Roman"/>
                        <a:cs typeface="Calibri" pitchFamily="34" charset="0"/>
                      </a:endParaRPr>
                    </a:p>
                    <a:p>
                      <a:pPr algn="l">
                        <a:spcAft>
                          <a:spcPts val="0"/>
                        </a:spcAft>
                      </a:pPr>
                      <a:r>
                        <a:rPr lang="fr-CA" sz="1000" b="1" dirty="0" err="1">
                          <a:latin typeface="Calibri" pitchFamily="34" charset="0"/>
                          <a:ea typeface="Times New Roman"/>
                          <a:cs typeface="Calibri" pitchFamily="34" charset="0"/>
                        </a:rPr>
                        <a:t>exp</a:t>
                      </a:r>
                      <a:r>
                        <a:rPr lang="fr-CA" sz="1000" b="1" dirty="0">
                          <a:latin typeface="Calibri" pitchFamily="34" charset="0"/>
                          <a:ea typeface="Times New Roman"/>
                          <a:cs typeface="Calibri" pitchFamily="34" charset="0"/>
                        </a:rPr>
                        <a:t>.</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A</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B</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C</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Avec soutien </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(enseignant, équipe)</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libri" pitchFamily="34" charset="0"/>
                          <a:ea typeface="Times New Roman"/>
                          <a:cs typeface="Calibri" pitchFamily="34" charset="0"/>
                        </a:rPr>
                        <a:t>D</a:t>
                      </a:r>
                      <a:endParaRPr lang="fr-CA" sz="1000" dirty="0">
                        <a:latin typeface="Calibri" pitchFamily="34" charset="0"/>
                        <a:ea typeface="Times New Roman"/>
                        <a:cs typeface="Calibri" pitchFamily="34" charset="0"/>
                      </a:endParaRPr>
                    </a:p>
                    <a:p>
                      <a:pPr algn="ctr">
                        <a:spcAft>
                          <a:spcPts val="0"/>
                        </a:spcAft>
                      </a:pPr>
                      <a:r>
                        <a:rPr lang="fr-CA" sz="1000" b="1" i="1" dirty="0">
                          <a:latin typeface="Calibri" pitchFamily="34" charset="0"/>
                          <a:ea typeface="Times New Roman"/>
                          <a:cs typeface="Calibri" pitchFamily="34" charset="0"/>
                        </a:rPr>
                        <a:t>Même avec soutien</a:t>
                      </a:r>
                      <a:endParaRPr lang="fr-CA" sz="100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720098">
                <a:tc>
                  <a:txBody>
                    <a:bodyPr/>
                    <a:lstStyle/>
                    <a:p>
                      <a:pPr algn="l">
                        <a:spcAft>
                          <a:spcPts val="0"/>
                        </a:spcAft>
                      </a:pPr>
                      <a:r>
                        <a:rPr lang="fr-CA" sz="1000" b="1" dirty="0">
                          <a:latin typeface="Calibri" pitchFamily="34" charset="0"/>
                          <a:ea typeface="Times New Roman"/>
                          <a:cs typeface="Calibri" pitchFamily="34" charset="0"/>
                        </a:rPr>
                        <a:t>Critère 4</a:t>
                      </a:r>
                    </a:p>
                    <a:p>
                      <a:r>
                        <a:rPr lang="fr-FR" sz="1000" b="0" i="0" u="none" strike="noStrike" kern="1200" baseline="0" dirty="0">
                          <a:solidFill>
                            <a:schemeClr val="tx1"/>
                          </a:solidFill>
                          <a:latin typeface="Calibri" pitchFamily="34" charset="0"/>
                          <a:ea typeface="+mn-ea"/>
                          <a:cs typeface="Calibri" pitchFamily="34" charset="0"/>
                        </a:rPr>
                        <a:t>Utilisation/maitrise </a:t>
                      </a:r>
                    </a:p>
                    <a:p>
                      <a:r>
                        <a:rPr lang="fr-FR" sz="1000" b="0" i="0" u="none" strike="noStrike" kern="1200" baseline="0" dirty="0">
                          <a:solidFill>
                            <a:schemeClr val="tx1"/>
                          </a:solidFill>
                          <a:latin typeface="Calibri" pitchFamily="34" charset="0"/>
                          <a:ea typeface="+mn-ea"/>
                          <a:cs typeface="Calibri" pitchFamily="34" charset="0"/>
                        </a:rPr>
                        <a:t>appropriée des</a:t>
                      </a:r>
                    </a:p>
                    <a:p>
                      <a:r>
                        <a:rPr lang="fr-FR" sz="1000" b="0" i="0" u="none" strike="noStrike" kern="1200" baseline="0" dirty="0">
                          <a:solidFill>
                            <a:schemeClr val="tx1"/>
                          </a:solidFill>
                          <a:latin typeface="Calibri" pitchFamily="34" charset="0"/>
                          <a:ea typeface="+mn-ea"/>
                          <a:cs typeface="Calibri" pitchFamily="34" charset="0"/>
                        </a:rPr>
                        <a:t>connaissances</a:t>
                      </a:r>
                    </a:p>
                    <a:p>
                      <a:r>
                        <a:rPr lang="fr-FR" sz="1000" b="0" i="0" u="none" strike="noStrike" kern="1200" baseline="0" dirty="0">
                          <a:solidFill>
                            <a:schemeClr val="tx1"/>
                          </a:solidFill>
                          <a:latin typeface="Calibri" pitchFamily="34" charset="0"/>
                          <a:ea typeface="+mn-ea"/>
                          <a:cs typeface="Calibri" pitchFamily="34" charset="0"/>
                        </a:rPr>
                        <a:t>scientifiques et</a:t>
                      </a:r>
                    </a:p>
                    <a:p>
                      <a:r>
                        <a:rPr lang="fr-FR" sz="1000" b="0" i="0" u="none" strike="noStrike" kern="1200" baseline="0" dirty="0">
                          <a:solidFill>
                            <a:schemeClr val="tx1"/>
                          </a:solidFill>
                          <a:latin typeface="Calibri" pitchFamily="34" charset="0"/>
                          <a:ea typeface="+mn-ea"/>
                          <a:cs typeface="Calibri" pitchFamily="34" charset="0"/>
                        </a:rPr>
                        <a:t>technologiques</a:t>
                      </a:r>
                    </a:p>
                    <a:p>
                      <a:r>
                        <a:rPr lang="fr-FR" sz="1000" b="1" i="0" u="none" strike="noStrike" kern="1200" baseline="0" dirty="0">
                          <a:solidFill>
                            <a:schemeClr val="tx1"/>
                          </a:solidFill>
                          <a:latin typeface="Calibri" pitchFamily="34" charset="0"/>
                          <a:ea typeface="+mn-ea"/>
                          <a:cs typeface="Calibri" pitchFamily="34" charset="0"/>
                        </a:rPr>
                        <a:t>(cas d’une </a:t>
                      </a:r>
                    </a:p>
                    <a:p>
                      <a:r>
                        <a:rPr lang="fr-FR" sz="1000" b="1" i="0" u="none" strike="noStrike" kern="1200" baseline="0" dirty="0">
                          <a:solidFill>
                            <a:schemeClr val="tx1"/>
                          </a:solidFill>
                          <a:latin typeface="Calibri" pitchFamily="34" charset="0"/>
                          <a:ea typeface="+mn-ea"/>
                          <a:cs typeface="Calibri" pitchFamily="34" charset="0"/>
                        </a:rPr>
                        <a:t>communication </a:t>
                      </a:r>
                    </a:p>
                    <a:p>
                      <a:r>
                        <a:rPr lang="fr-FR" sz="1000" b="1" i="0" u="none" strike="noStrike" kern="1200" baseline="0" dirty="0">
                          <a:solidFill>
                            <a:schemeClr val="tx1"/>
                          </a:solidFill>
                          <a:latin typeface="Calibri" pitchFamily="34" charset="0"/>
                          <a:ea typeface="+mn-ea"/>
                          <a:cs typeface="Calibri" pitchFamily="34" charset="0"/>
                        </a:rPr>
                        <a:t>écrite ou orale)</a:t>
                      </a:r>
                      <a:endParaRPr lang="fr-CA" sz="1000" b="1"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pPr>
                      <a:r>
                        <a:rPr lang="fr-CA" sz="1000" b="0" dirty="0">
                          <a:latin typeface="Calibri" pitchFamily="34" charset="0"/>
                          <a:ea typeface="Times New Roman"/>
                          <a:cs typeface="Calibri" pitchFamily="34" charset="0"/>
                        </a:rPr>
                        <a:t>p. 7</a:t>
                      </a:r>
                      <a:endParaRPr lang="fr-CA" sz="1000" b="0" baseline="0" dirty="0">
                        <a:latin typeface="Calibri" pitchFamily="34" charset="0"/>
                        <a:ea typeface="Times New Roman"/>
                        <a:cs typeface="Calibri" pitchFamily="34" charset="0"/>
                      </a:endParaRPr>
                    </a:p>
                    <a:p>
                      <a:pPr algn="l">
                        <a:spcAft>
                          <a:spcPts val="0"/>
                        </a:spcAft>
                      </a:pPr>
                      <a:endParaRPr lang="fr-CA" sz="1000" b="0" baseline="0" dirty="0">
                        <a:latin typeface="Calibri" pitchFamily="34" charset="0"/>
                        <a:ea typeface="Times New Roman"/>
                        <a:cs typeface="Calibri" pitchFamily="34" charset="0"/>
                      </a:endParaRPr>
                    </a:p>
                    <a:p>
                      <a:pPr algn="l">
                        <a:spcAft>
                          <a:spcPts val="0"/>
                        </a:spcAft>
                      </a:pPr>
                      <a:endParaRPr lang="fr-CA" sz="1000" b="0" baseline="0" dirty="0">
                        <a:latin typeface="Calibri" pitchFamily="34" charset="0"/>
                        <a:ea typeface="Times New Roman"/>
                        <a:cs typeface="Calibri" pitchFamily="34" charset="0"/>
                      </a:endParaRPr>
                    </a:p>
                    <a:p>
                      <a:pPr algn="l">
                        <a:spcAft>
                          <a:spcPts val="0"/>
                        </a:spcAft>
                      </a:pPr>
                      <a:endParaRPr lang="fr-CA" sz="1000" b="0" baseline="0" dirty="0">
                        <a:latin typeface="Calibri" pitchFamily="34" charset="0"/>
                        <a:ea typeface="Times New Roman"/>
                        <a:cs typeface="Calibri" pitchFamily="34" charset="0"/>
                      </a:endParaRPr>
                    </a:p>
                    <a:p>
                      <a:pPr algn="l">
                        <a:spcAft>
                          <a:spcPts val="0"/>
                        </a:spcAft>
                      </a:pPr>
                      <a:endParaRPr lang="fr-CA" sz="1000" b="0" baseline="0" dirty="0">
                        <a:latin typeface="Calibri" pitchFamily="34" charset="0"/>
                        <a:ea typeface="Times New Roman"/>
                        <a:cs typeface="Calibri" pitchFamily="34" charset="0"/>
                      </a:endParaRPr>
                    </a:p>
                    <a:p>
                      <a:pPr algn="l">
                        <a:spcAft>
                          <a:spcPts val="0"/>
                        </a:spcAft>
                      </a:pPr>
                      <a:r>
                        <a:rPr lang="fr-CA" sz="1000" b="0" baseline="0" dirty="0">
                          <a:latin typeface="Calibri" pitchFamily="34" charset="0"/>
                          <a:ea typeface="Times New Roman"/>
                          <a:cs typeface="Calibri" pitchFamily="34" charset="0"/>
                        </a:rPr>
                        <a:t>p. 7</a:t>
                      </a:r>
                      <a:endParaRPr lang="fr-CA" sz="1000" b="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Utilise avec justesse le </a:t>
                      </a:r>
                    </a:p>
                    <a:p>
                      <a:r>
                        <a:rPr lang="fr-FR" sz="1000" b="0" i="0" u="none" strike="noStrike" kern="1200" baseline="0" dirty="0">
                          <a:solidFill>
                            <a:schemeClr val="tx1"/>
                          </a:solidFill>
                          <a:latin typeface="Calibri" pitchFamily="34" charset="0"/>
                          <a:ea typeface="+mn-ea"/>
                          <a:cs typeface="Calibri" pitchFamily="34" charset="0"/>
                        </a:rPr>
                        <a:t>vocabulaire scientifique.</a:t>
                      </a:r>
                    </a:p>
                    <a:p>
                      <a:endParaRPr lang="fr-FR" sz="1000" b="0" i="0" u="none" strike="noStrike" kern="1200" baseline="0" dirty="0">
                        <a:solidFill>
                          <a:schemeClr val="tx1"/>
                        </a:solidFill>
                        <a:latin typeface="Calibri" pitchFamily="34" charset="0"/>
                        <a:ea typeface="+mn-ea"/>
                        <a:cs typeface="Calibri" pitchFamily="34" charset="0"/>
                      </a:endParaRPr>
                    </a:p>
                    <a:p>
                      <a:endParaRPr lang="fr-FR" sz="1000" b="0" i="0" u="none" strike="noStrike" kern="1200" baseline="0" dirty="0">
                        <a:solidFill>
                          <a:schemeClr val="tx1"/>
                        </a:solidFill>
                        <a:latin typeface="Calibri" pitchFamily="34" charset="0"/>
                        <a:ea typeface="+mn-ea"/>
                        <a:cs typeface="Calibri" pitchFamily="34" charset="0"/>
                      </a:endParaRPr>
                    </a:p>
                    <a:p>
                      <a:endParaRPr lang="fr-FR" sz="1000" b="0" i="0" u="none" strike="noStrike" kern="1200" baseline="0" dirty="0">
                        <a:solidFill>
                          <a:schemeClr val="tx1"/>
                        </a:solidFill>
                        <a:latin typeface="Calibri" pitchFamily="34" charset="0"/>
                        <a:ea typeface="+mn-ea"/>
                        <a:cs typeface="Calibri" pitchFamily="34" charset="0"/>
                      </a:endParaRPr>
                    </a:p>
                    <a:p>
                      <a:r>
                        <a:rPr lang="fr-FR" sz="1000" b="0" i="0" u="none" strike="noStrike" kern="1200" baseline="0" dirty="0">
                          <a:solidFill>
                            <a:schemeClr val="tx1"/>
                          </a:solidFill>
                          <a:latin typeface="Calibri" pitchFamily="34" charset="0"/>
                          <a:ea typeface="+mn-ea"/>
                          <a:cs typeface="Calibri" pitchFamily="34" charset="0"/>
                        </a:rPr>
                        <a:t>• Produit des explications ou des solutions valides et pertinentes.</a:t>
                      </a:r>
                    </a:p>
                    <a:p>
                      <a:endParaRPr lang="fr-FR" sz="1000" b="0" i="0" u="none" strike="noStrike" kern="1200" baseline="0" dirty="0">
                        <a:solidFill>
                          <a:schemeClr val="tx1"/>
                        </a:solidFill>
                        <a:latin typeface="Calibri" pitchFamily="34" charset="0"/>
                        <a:ea typeface="+mn-ea"/>
                        <a:cs typeface="Calibri" pitchFamily="34" charset="0"/>
                      </a:endParaRPr>
                    </a:p>
                    <a:p>
                      <a:r>
                        <a:rPr lang="fr-FR" sz="1000" b="0" i="0" u="none" strike="noStrike" kern="1200" baseline="0" dirty="0">
                          <a:solidFill>
                            <a:schemeClr val="tx1"/>
                          </a:solidFill>
                          <a:latin typeface="Calibri" pitchFamily="34" charset="0"/>
                          <a:ea typeface="+mn-ea"/>
                          <a:cs typeface="Calibri" pitchFamily="34" charset="0"/>
                        </a:rPr>
                        <a:t> </a:t>
                      </a:r>
                      <a:r>
                        <a:rPr lang="fr-CA" sz="1000" b="0" i="0" dirty="0">
                          <a:latin typeface="Calibri" pitchFamily="34" charset="0"/>
                          <a:ea typeface="Times New Roman"/>
                          <a:cs typeface="Calibri" pitchFamily="34" charset="0"/>
                        </a:rPr>
                        <a:t>A</a:t>
                      </a:r>
                      <a:r>
                        <a:rPr lang="fr-CA" sz="1000" b="0" i="0" baseline="30000" dirty="0">
                          <a:latin typeface="Calibri" pitchFamily="34" charset="0"/>
                          <a:ea typeface="Times New Roman"/>
                          <a:cs typeface="Calibri" pitchFamily="34" charset="0"/>
                        </a:rPr>
                        <a:t>+</a:t>
                      </a:r>
                      <a:r>
                        <a:rPr lang="fr-CA" sz="1000" b="0" i="0" dirty="0">
                          <a:latin typeface="Calibri" pitchFamily="34" charset="0"/>
                          <a:ea typeface="Times New Roman"/>
                          <a:cs typeface="Calibri" pitchFamily="34" charset="0"/>
                        </a:rPr>
                        <a:t>                 A           A</a:t>
                      </a:r>
                      <a:r>
                        <a:rPr lang="fr-CA" sz="1000" b="0" i="0" baseline="30000" dirty="0">
                          <a:latin typeface="Calibri" pitchFamily="34" charset="0"/>
                          <a:ea typeface="Times New Roman"/>
                          <a:cs typeface="Calibri" pitchFamily="34" charset="0"/>
                        </a:rPr>
                        <a:t>-</a:t>
                      </a:r>
                      <a:endParaRPr lang="fr-CA" sz="1000" b="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Utilise la plupart du temps un vocabulaire scientifique adéquat.</a:t>
                      </a:r>
                    </a:p>
                    <a:p>
                      <a:endParaRPr lang="fr-FR" sz="1000" b="0" i="0" u="none" strike="noStrike" kern="1200" baseline="0" dirty="0">
                        <a:solidFill>
                          <a:schemeClr val="tx1"/>
                        </a:solidFill>
                        <a:latin typeface="Calibri" pitchFamily="34" charset="0"/>
                        <a:ea typeface="+mn-ea"/>
                        <a:cs typeface="Calibri" pitchFamily="34" charset="0"/>
                      </a:endParaRPr>
                    </a:p>
                    <a:p>
                      <a:endParaRPr lang="fr-FR" sz="1000" b="0" i="0" u="none" strike="noStrike" kern="1200" baseline="0" dirty="0">
                        <a:solidFill>
                          <a:schemeClr val="tx1"/>
                        </a:solidFill>
                        <a:latin typeface="Calibri" pitchFamily="34" charset="0"/>
                        <a:ea typeface="+mn-ea"/>
                        <a:cs typeface="Calibri" pitchFamily="34" charset="0"/>
                      </a:endParaRPr>
                    </a:p>
                    <a:p>
                      <a:r>
                        <a:rPr lang="fr-FR" sz="1000" b="0" i="0" u="none" strike="noStrike" kern="1200" baseline="0" dirty="0">
                          <a:solidFill>
                            <a:schemeClr val="tx1"/>
                          </a:solidFill>
                          <a:latin typeface="Calibri" pitchFamily="34" charset="0"/>
                          <a:ea typeface="+mn-ea"/>
                          <a:cs typeface="Calibri" pitchFamily="34" charset="0"/>
                        </a:rPr>
                        <a:t>• Produit souvent des</a:t>
                      </a:r>
                    </a:p>
                    <a:p>
                      <a:r>
                        <a:rPr lang="fr-FR" sz="1000" b="0" i="0" u="none" strike="noStrike" kern="1200" baseline="0" dirty="0">
                          <a:solidFill>
                            <a:schemeClr val="tx1"/>
                          </a:solidFill>
                          <a:latin typeface="Calibri" pitchFamily="34" charset="0"/>
                          <a:ea typeface="+mn-ea"/>
                          <a:cs typeface="Calibri" pitchFamily="34" charset="0"/>
                        </a:rPr>
                        <a:t>explications ou des solutions</a:t>
                      </a:r>
                    </a:p>
                    <a:p>
                      <a:r>
                        <a:rPr lang="fr-FR" sz="1000" b="0" i="0" u="none" strike="noStrike" kern="1200" baseline="0" dirty="0">
                          <a:solidFill>
                            <a:schemeClr val="tx1"/>
                          </a:solidFill>
                          <a:latin typeface="Calibri" pitchFamily="34" charset="0"/>
                          <a:ea typeface="+mn-ea"/>
                          <a:cs typeface="Calibri" pitchFamily="34" charset="0"/>
                        </a:rPr>
                        <a:t>valides et pertinentes.</a:t>
                      </a:r>
                    </a:p>
                    <a:p>
                      <a:endParaRPr lang="fr-CA" sz="1000" b="0" i="0" dirty="0">
                        <a:latin typeface="Calibri" pitchFamily="34" charset="0"/>
                        <a:ea typeface="Times New Roman"/>
                        <a:cs typeface="Calibri" pitchFamily="34" charset="0"/>
                      </a:endParaRPr>
                    </a:p>
                    <a:p>
                      <a:endParaRPr lang="fr-CA" sz="1000" b="0" i="0" dirty="0">
                        <a:latin typeface="Calibri" pitchFamily="34" charset="0"/>
                        <a:ea typeface="Times New Roman"/>
                        <a:cs typeface="Calibri" pitchFamily="34" charset="0"/>
                      </a:endParaRPr>
                    </a:p>
                    <a:p>
                      <a:pPr algn="l">
                        <a:spcAft>
                          <a:spcPts val="0"/>
                        </a:spcAft>
                      </a:pPr>
                      <a:r>
                        <a:rPr lang="fr-CA" sz="1000" b="0" i="0" dirty="0">
                          <a:latin typeface="Calibri" pitchFamily="34" charset="0"/>
                          <a:ea typeface="Times New Roman"/>
                          <a:cs typeface="Calibri" pitchFamily="34" charset="0"/>
                        </a:rPr>
                        <a:t>B</a:t>
                      </a:r>
                      <a:r>
                        <a:rPr lang="fr-CA" sz="1000" b="0" i="0" baseline="30000" dirty="0">
                          <a:latin typeface="Calibri" pitchFamily="34" charset="0"/>
                          <a:ea typeface="Times New Roman"/>
                          <a:cs typeface="Calibri" pitchFamily="34" charset="0"/>
                        </a:rPr>
                        <a:t>+</a:t>
                      </a:r>
                      <a:r>
                        <a:rPr lang="fr-CA" sz="1000" b="0" i="0" dirty="0">
                          <a:latin typeface="Calibri" pitchFamily="34" charset="0"/>
                          <a:ea typeface="Times New Roman"/>
                          <a:cs typeface="Calibri" pitchFamily="34" charset="0"/>
                        </a:rPr>
                        <a:t>                     B                 B</a:t>
                      </a:r>
                      <a:r>
                        <a:rPr lang="fr-CA" sz="1000" b="0" i="0" baseline="30000" dirty="0">
                          <a:latin typeface="Calibri" pitchFamily="34" charset="0"/>
                          <a:ea typeface="Times New Roman"/>
                          <a:cs typeface="Calibri" pitchFamily="34" charset="0"/>
                        </a:rPr>
                        <a:t>-</a:t>
                      </a:r>
                      <a:endParaRPr lang="fr-CA" sz="1000" b="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Utilise parfois un vocabulaire scientifique adéquat.</a:t>
                      </a:r>
                    </a:p>
                    <a:p>
                      <a:endParaRPr lang="fr-FR" sz="1000" b="0" i="0" u="none" strike="noStrike" kern="1200" baseline="0" dirty="0">
                        <a:solidFill>
                          <a:schemeClr val="tx1"/>
                        </a:solidFill>
                        <a:latin typeface="Calibri" pitchFamily="34" charset="0"/>
                        <a:ea typeface="+mn-ea"/>
                        <a:cs typeface="Calibri" pitchFamily="34" charset="0"/>
                      </a:endParaRPr>
                    </a:p>
                    <a:p>
                      <a:endParaRPr lang="fr-FR" sz="1000" b="0" i="0" u="none" strike="noStrike" kern="1200" baseline="0" dirty="0">
                        <a:solidFill>
                          <a:schemeClr val="tx1"/>
                        </a:solidFill>
                        <a:latin typeface="Calibri" pitchFamily="34" charset="0"/>
                        <a:ea typeface="+mn-ea"/>
                        <a:cs typeface="Calibri" pitchFamily="34" charset="0"/>
                      </a:endParaRPr>
                    </a:p>
                    <a:p>
                      <a:r>
                        <a:rPr lang="fr-FR" sz="1000" b="0" i="0" u="none" strike="noStrike" kern="1200" baseline="0" dirty="0">
                          <a:solidFill>
                            <a:schemeClr val="tx1"/>
                          </a:solidFill>
                          <a:latin typeface="Calibri" pitchFamily="34" charset="0"/>
                          <a:ea typeface="+mn-ea"/>
                          <a:cs typeface="Calibri" pitchFamily="34" charset="0"/>
                        </a:rPr>
                        <a:t>• Produit parfois des</a:t>
                      </a:r>
                    </a:p>
                    <a:p>
                      <a:r>
                        <a:rPr lang="fr-FR" sz="1000" b="0" i="0" u="none" strike="noStrike" kern="1200" baseline="0" dirty="0">
                          <a:solidFill>
                            <a:schemeClr val="tx1"/>
                          </a:solidFill>
                          <a:latin typeface="Calibri" pitchFamily="34" charset="0"/>
                          <a:ea typeface="+mn-ea"/>
                          <a:cs typeface="Calibri" pitchFamily="34" charset="0"/>
                        </a:rPr>
                        <a:t>explications ou des solutions valides et pertinentes.</a:t>
                      </a:r>
                    </a:p>
                    <a:p>
                      <a:endParaRPr lang="fr-CA" sz="1000" b="0" i="0" dirty="0">
                        <a:latin typeface="Calibri" pitchFamily="34" charset="0"/>
                        <a:ea typeface="Times New Roman"/>
                        <a:cs typeface="Calibri" pitchFamily="34" charset="0"/>
                      </a:endParaRPr>
                    </a:p>
                    <a:p>
                      <a:pPr algn="l">
                        <a:spcAft>
                          <a:spcPts val="0"/>
                        </a:spcAft>
                      </a:pPr>
                      <a:r>
                        <a:rPr lang="fr-CA" sz="1000" b="0" i="0" dirty="0">
                          <a:latin typeface="Calibri" pitchFamily="34" charset="0"/>
                          <a:ea typeface="Times New Roman"/>
                          <a:cs typeface="Calibri" pitchFamily="34" charset="0"/>
                        </a:rPr>
                        <a:t>C</a:t>
                      </a:r>
                      <a:r>
                        <a:rPr lang="fr-CA" sz="1000" b="0" i="0" baseline="30000" dirty="0">
                          <a:latin typeface="Calibri" pitchFamily="34" charset="0"/>
                          <a:ea typeface="Times New Roman"/>
                          <a:cs typeface="Calibri" pitchFamily="34" charset="0"/>
                        </a:rPr>
                        <a:t>+</a:t>
                      </a:r>
                      <a:r>
                        <a:rPr lang="fr-CA" sz="1000" b="0" i="0" dirty="0">
                          <a:latin typeface="Calibri" pitchFamily="34" charset="0"/>
                          <a:ea typeface="Times New Roman"/>
                          <a:cs typeface="Calibri" pitchFamily="34" charset="0"/>
                        </a:rPr>
                        <a:t>              C           C</a:t>
                      </a:r>
                      <a:r>
                        <a:rPr lang="fr-CA" sz="1000" b="0" i="0" baseline="30000" dirty="0">
                          <a:latin typeface="Calibri" pitchFamily="34" charset="0"/>
                          <a:ea typeface="Times New Roman"/>
                          <a:cs typeface="Calibri" pitchFamily="34" charset="0"/>
                        </a:rPr>
                        <a:t>-</a:t>
                      </a:r>
                      <a:endParaRPr lang="fr-CA" sz="1000" b="0" i="0" dirty="0">
                        <a:latin typeface="Calibri" pitchFamily="34" charset="0"/>
                        <a:ea typeface="Times New Roman"/>
                        <a:cs typeface="Calibri" pitchFamily="34"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fr-FR" sz="1000" b="0" i="0" u="none" strike="noStrike" kern="1200" baseline="0" dirty="0">
                          <a:solidFill>
                            <a:schemeClr val="tx1"/>
                          </a:solidFill>
                          <a:latin typeface="Calibri" pitchFamily="34" charset="0"/>
                          <a:ea typeface="+mn-ea"/>
                          <a:cs typeface="Calibri" pitchFamily="34" charset="0"/>
                        </a:rPr>
                        <a:t>• Utilise rarement ou n’utilise pas de vocabulaire scientifique adéquat.</a:t>
                      </a:r>
                    </a:p>
                    <a:p>
                      <a:endParaRPr lang="fr-FR" sz="1000" b="0" i="0" u="none" strike="noStrike" kern="1200" baseline="0" dirty="0">
                        <a:solidFill>
                          <a:schemeClr val="tx1"/>
                        </a:solidFill>
                        <a:latin typeface="Calibri" pitchFamily="34" charset="0"/>
                        <a:ea typeface="+mn-ea"/>
                        <a:cs typeface="Calibri" pitchFamily="34" charset="0"/>
                      </a:endParaRPr>
                    </a:p>
                    <a:p>
                      <a:r>
                        <a:rPr lang="fr-FR" sz="1000" b="0" i="0" u="none" strike="noStrike" kern="1200" baseline="0" dirty="0">
                          <a:solidFill>
                            <a:schemeClr val="tx1"/>
                          </a:solidFill>
                          <a:latin typeface="Calibri" pitchFamily="34" charset="0"/>
                          <a:ea typeface="+mn-ea"/>
                          <a:cs typeface="Calibri" pitchFamily="34" charset="0"/>
                        </a:rPr>
                        <a:t>• Produit peu ou pas d’explications ou des solutions valides et pertinentes.</a:t>
                      </a:r>
                      <a:endParaRPr lang="fr-CA" sz="1000" b="0" i="0" dirty="0">
                        <a:latin typeface="Calibri" pitchFamily="34" charset="0"/>
                        <a:ea typeface="Times New Roman"/>
                        <a:cs typeface="Calibri" pitchFamily="34" charset="0"/>
                      </a:endParaRPr>
                    </a:p>
                    <a:p>
                      <a:pPr algn="l">
                        <a:spcAft>
                          <a:spcPts val="0"/>
                        </a:spcAft>
                      </a:pPr>
                      <a:endParaRPr lang="fr-CA" sz="1000" b="0" i="0" dirty="0">
                        <a:latin typeface="Calibri" pitchFamily="34" charset="0"/>
                        <a:ea typeface="Times New Roman"/>
                        <a:cs typeface="Calibri" pitchFamily="34" charset="0"/>
                      </a:endParaRPr>
                    </a:p>
                    <a:p>
                      <a:pPr algn="l">
                        <a:spcAft>
                          <a:spcPts val="0"/>
                        </a:spcAft>
                      </a:pPr>
                      <a:r>
                        <a:rPr lang="fr-CA" sz="1000" b="0" i="0" dirty="0">
                          <a:latin typeface="Calibri" pitchFamily="34" charset="0"/>
                          <a:ea typeface="Times New Roman"/>
                          <a:cs typeface="Calibri" pitchFamily="34" charset="0"/>
                        </a:rPr>
                        <a:t>D</a:t>
                      </a:r>
                      <a:r>
                        <a:rPr lang="fr-CA" sz="1000" b="0" i="0" baseline="30000" dirty="0">
                          <a:latin typeface="Calibri" pitchFamily="34" charset="0"/>
                          <a:ea typeface="Times New Roman"/>
                          <a:cs typeface="Calibri" pitchFamily="34" charset="0"/>
                        </a:rPr>
                        <a:t>+</a:t>
                      </a:r>
                      <a:r>
                        <a:rPr lang="fr-CA" sz="1000" b="0" i="0" dirty="0">
                          <a:latin typeface="Calibri" pitchFamily="34" charset="0"/>
                          <a:ea typeface="Times New Roman"/>
                          <a:cs typeface="Calibri" pitchFamily="34" charset="0"/>
                        </a:rPr>
                        <a:t>           D            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 xmlns:p14="http://schemas.microsoft.com/office/powerpoint/2010/main" val="2368104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8060"/>
            <a:ext cx="6684077" cy="804739"/>
          </a:xfrm>
        </p:spPr>
        <p:txBody>
          <a:bodyPr>
            <a:normAutofit fontScale="90000"/>
          </a:bodyPr>
          <a:lstStyle/>
          <a:p>
            <a:pPr algn="l"/>
            <a:r>
              <a:rPr lang="fr-FR" sz="3200" dirty="0">
                <a:latin typeface="Calibri" pitchFamily="34" charset="0"/>
                <a:cs typeface="Calibri" pitchFamily="34" charset="0"/>
              </a:rPr>
              <a:t>Grille des manifestations observables (MO)</a:t>
            </a:r>
            <a:endParaRPr lang="en-US" sz="3000" i="1" dirty="0">
              <a:latin typeface="Calibri" pitchFamily="34" charset="0"/>
              <a:cs typeface="Calibri" pitchFamily="34" charset="0"/>
            </a:endParaRPr>
          </a:p>
        </p:txBody>
      </p:sp>
      <p:sp>
        <p:nvSpPr>
          <p:cNvPr id="9" name="Espace réservé du numéro de diapositive 8"/>
          <p:cNvSpPr>
            <a:spLocks noGrp="1"/>
          </p:cNvSpPr>
          <p:nvPr>
            <p:ph type="sldNum" sz="quarter" idx="12"/>
            <p:custDataLst>
              <p:tags r:id="rId2"/>
            </p:custDataLst>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27</a:t>
            </a:fld>
            <a:endParaRPr lang="en-US">
              <a:gradFill>
                <a:gsLst>
                  <a:gs pos="0">
                    <a:prstClr val="black">
                      <a:alpha val="10000"/>
                    </a:prstClr>
                  </a:gs>
                  <a:gs pos="100000">
                    <a:prstClr val="black">
                      <a:alpha val="10000"/>
                    </a:prstClr>
                  </a:gs>
                </a:gsLst>
                <a:lin ang="5400000" scaled="0"/>
              </a:gradFill>
            </a:endParaRPr>
          </a:p>
        </p:txBody>
      </p:sp>
      <p:graphicFrame>
        <p:nvGraphicFramePr>
          <p:cNvPr id="3" name="Tableau 2"/>
          <p:cNvGraphicFramePr>
            <a:graphicFrameLocks noGrp="1"/>
          </p:cNvGraphicFramePr>
          <p:nvPr>
            <p:custDataLst>
              <p:tags r:id="rId3"/>
            </p:custDataLst>
          </p:nvPr>
        </p:nvGraphicFramePr>
        <p:xfrm>
          <a:off x="0" y="1275081"/>
          <a:ext cx="6835543" cy="7921752"/>
        </p:xfrm>
        <a:graphic>
          <a:graphicData uri="http://schemas.openxmlformats.org/drawingml/2006/table">
            <a:tbl>
              <a:tblPr firstRow="1" firstCol="1" bandRow="1">
                <a:tableStyleId>{D7AC3CCA-C797-4891-BE02-D94E43425B78}</a:tableStyleId>
              </a:tblPr>
              <a:tblGrid>
                <a:gridCol w="275516">
                  <a:extLst>
                    <a:ext uri="{9D8B030D-6E8A-4147-A177-3AD203B41FA5}">
                      <a16:colId xmlns:a16="http://schemas.microsoft.com/office/drawing/2014/main" xmlns="" val="20000"/>
                    </a:ext>
                  </a:extLst>
                </a:gridCol>
                <a:gridCol w="1079151">
                  <a:extLst>
                    <a:ext uri="{9D8B030D-6E8A-4147-A177-3AD203B41FA5}">
                      <a16:colId xmlns:a16="http://schemas.microsoft.com/office/drawing/2014/main" xmlns="" val="20001"/>
                    </a:ext>
                  </a:extLst>
                </a:gridCol>
                <a:gridCol w="254000">
                  <a:extLst>
                    <a:ext uri="{9D8B030D-6E8A-4147-A177-3AD203B41FA5}">
                      <a16:colId xmlns:a16="http://schemas.microsoft.com/office/drawing/2014/main" xmlns="" val="20002"/>
                    </a:ext>
                  </a:extLst>
                </a:gridCol>
                <a:gridCol w="1368777">
                  <a:extLst>
                    <a:ext uri="{9D8B030D-6E8A-4147-A177-3AD203B41FA5}">
                      <a16:colId xmlns:a16="http://schemas.microsoft.com/office/drawing/2014/main" xmlns="" val="20003"/>
                    </a:ext>
                  </a:extLst>
                </a:gridCol>
                <a:gridCol w="282223">
                  <a:extLst>
                    <a:ext uri="{9D8B030D-6E8A-4147-A177-3AD203B41FA5}">
                      <a16:colId xmlns:a16="http://schemas.microsoft.com/office/drawing/2014/main" xmlns="" val="20004"/>
                    </a:ext>
                  </a:extLst>
                </a:gridCol>
                <a:gridCol w="1566333">
                  <a:extLst>
                    <a:ext uri="{9D8B030D-6E8A-4147-A177-3AD203B41FA5}">
                      <a16:colId xmlns:a16="http://schemas.microsoft.com/office/drawing/2014/main" xmlns="" val="20005"/>
                    </a:ext>
                  </a:extLst>
                </a:gridCol>
                <a:gridCol w="254000">
                  <a:extLst>
                    <a:ext uri="{9D8B030D-6E8A-4147-A177-3AD203B41FA5}">
                      <a16:colId xmlns:a16="http://schemas.microsoft.com/office/drawing/2014/main" xmlns="" val="20006"/>
                    </a:ext>
                  </a:extLst>
                </a:gridCol>
                <a:gridCol w="1755543">
                  <a:extLst>
                    <a:ext uri="{9D8B030D-6E8A-4147-A177-3AD203B41FA5}">
                      <a16:colId xmlns:a16="http://schemas.microsoft.com/office/drawing/2014/main" xmlns="" val="20007"/>
                    </a:ext>
                  </a:extLst>
                </a:gridCol>
              </a:tblGrid>
              <a:tr h="388030">
                <a:tc rowSpan="3" gridSpan="2">
                  <a:txBody>
                    <a:bodyPr/>
                    <a:lstStyle/>
                    <a:p>
                      <a:pPr indent="89535" algn="ctr">
                        <a:lnSpc>
                          <a:spcPct val="115000"/>
                        </a:lnSpc>
                        <a:spcAft>
                          <a:spcPts val="0"/>
                        </a:spcAft>
                      </a:pPr>
                      <a:r>
                        <a:rPr lang="fr-CA" sz="1200" dirty="0">
                          <a:effectLst/>
                        </a:rPr>
                        <a:t> </a:t>
                      </a:r>
                    </a:p>
                    <a:p>
                      <a:pPr indent="89535" algn="ctr">
                        <a:lnSpc>
                          <a:spcPct val="115000"/>
                        </a:lnSpc>
                        <a:spcAft>
                          <a:spcPts val="0"/>
                        </a:spcAft>
                      </a:pPr>
                      <a:r>
                        <a:rPr lang="fr-CA" sz="1200" dirty="0">
                          <a:effectLst/>
                        </a:rPr>
                        <a:t>Nom de l’élève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dirty="0">
                          <a:effectLst/>
                        </a:rPr>
                        <a:t>  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2 </a:t>
                      </a:r>
                    </a:p>
                    <a:p>
                      <a:pPr algn="ctr">
                        <a:lnSpc>
                          <a:spcPct val="115000"/>
                        </a:lnSpc>
                        <a:spcAft>
                          <a:spcPts val="0"/>
                        </a:spcAft>
                      </a:pPr>
                      <a:r>
                        <a:rPr lang="fr-CA" sz="1200" dirty="0">
                          <a:effectLst/>
                        </a:rPr>
                        <a:t>(matériel)</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1</a:t>
                      </a:r>
                    </a:p>
                    <a:p>
                      <a:pPr algn="ctr">
                        <a:lnSpc>
                          <a:spcPct val="115000"/>
                        </a:lnSpc>
                        <a:spcAft>
                          <a:spcPts val="0"/>
                        </a:spcAft>
                      </a:pPr>
                      <a:r>
                        <a:rPr lang="fr-CA" sz="1200" dirty="0">
                          <a:effectLst/>
                        </a:rPr>
                        <a:t>(démarche)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extLst>
                  <a:ext uri="{0D108BD9-81ED-4DB2-BD59-A6C34878D82A}">
                    <a16:rowId xmlns:a16="http://schemas.microsoft.com/office/drawing/2014/main" xmlns="" val="10000"/>
                  </a:ext>
                </a:extLst>
              </a:tr>
              <a:tr h="194015">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dirty="0">
                          <a:effectLst/>
                        </a:rPr>
                        <a:t>Manipulations </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rPr>
                        <a:t>Engagé  </a:t>
                      </a:r>
                    </a:p>
                    <a:p>
                      <a:pPr algn="ctr">
                        <a:lnSpc>
                          <a:spcPct val="115000"/>
                        </a:lnSpc>
                        <a:spcAft>
                          <a:spcPts val="0"/>
                        </a:spcAft>
                      </a:pPr>
                      <a:r>
                        <a:rPr lang="fr-CA" sz="1200" dirty="0">
                          <a:effectLst/>
                        </a:rPr>
                        <a:t>(</a:t>
                      </a:r>
                      <a:r>
                        <a:rPr lang="fr-CA" sz="1200" b="1" dirty="0">
                          <a:effectLst/>
                        </a:rPr>
                        <a:t>Au</a:t>
                      </a:r>
                      <a:r>
                        <a:rPr lang="fr-CA" sz="1200" dirty="0">
                          <a:effectLst/>
                        </a:rPr>
                        <a:t>torégulé, </a:t>
                      </a:r>
                      <a:r>
                        <a:rPr lang="fr-CA" sz="1200" b="1" dirty="0">
                          <a:effectLst/>
                        </a:rPr>
                        <a:t>Ac</a:t>
                      </a:r>
                      <a:r>
                        <a:rPr lang="fr-CA" sz="1200" dirty="0">
                          <a:effectLst/>
                        </a:rPr>
                        <a:t>tif, </a:t>
                      </a:r>
                      <a:r>
                        <a:rPr lang="fr-CA" sz="1200" b="1" dirty="0">
                          <a:effectLst/>
                        </a:rPr>
                        <a:t>P</a:t>
                      </a:r>
                      <a:r>
                        <a:rPr lang="fr-CA" sz="1200" dirty="0">
                          <a:effectLst/>
                        </a:rPr>
                        <a:t>assif, </a:t>
                      </a:r>
                      <a:r>
                        <a:rPr lang="fr-CA" sz="1200" b="1" dirty="0">
                          <a:effectLst/>
                        </a:rPr>
                        <a:t>D</a:t>
                      </a:r>
                      <a:r>
                        <a:rPr lang="fr-CA" sz="1200" dirty="0">
                          <a:effectLst/>
                        </a:rPr>
                        <a:t>ésengagé)</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rowSpan="2" hMerge="1">
                  <a:txBody>
                    <a:bodyPr/>
                    <a:lstStyle/>
                    <a:p>
                      <a:endParaRPr lang="fr-CA"/>
                    </a:p>
                  </a:txBody>
                  <a:tcPr/>
                </a:tc>
                <a:extLst>
                  <a:ext uri="{0D108BD9-81ED-4DB2-BD59-A6C34878D82A}">
                    <a16:rowId xmlns:a16="http://schemas.microsoft.com/office/drawing/2014/main" xmlns="" val="10001"/>
                  </a:ext>
                </a:extLst>
              </a:tr>
              <a:tr h="582044">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rPr>
                        <a:t>Ordonné et structuré </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rPr>
                        <a:t>(A-E) </a:t>
                      </a:r>
                      <a:r>
                        <a:rPr lang="fr-CA" sz="1200" i="1" dirty="0">
                          <a:effectLst/>
                        </a:rPr>
                        <a:t>L’élève</a:t>
                      </a:r>
                      <a:r>
                        <a:rPr lang="fr-CA" sz="1200" i="1" baseline="0" dirty="0">
                          <a:effectLst/>
                        </a:rPr>
                        <a:t> rempli-t-il bien la feuille d’exercice?</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Sécuritaire, minutieux (A-E) </a:t>
                      </a:r>
                      <a:r>
                        <a:rPr lang="fr-CA" sz="1200" i="1" dirty="0">
                          <a:effectLst/>
                        </a:rPr>
                        <a:t>L’élève fait-il attention au matériel utilisé?</a:t>
                      </a:r>
                      <a:endParaRPr lang="fr-CA" sz="12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a16="http://schemas.microsoft.com/office/drawing/2014/main" xmlns="" val="10002"/>
                  </a:ext>
                </a:extLst>
              </a:tr>
              <a:tr h="194015">
                <a:tc>
                  <a:txBody>
                    <a:bodyPr/>
                    <a:lstStyle/>
                    <a:p>
                      <a:pPr algn="r">
                        <a:lnSpc>
                          <a:spcPct val="115000"/>
                        </a:lnSpc>
                        <a:spcAft>
                          <a:spcPts val="0"/>
                        </a:spcAft>
                      </a:pPr>
                      <a:r>
                        <a:rPr lang="fr-CA" sz="1200" dirty="0">
                          <a:effectLst/>
                          <a:latin typeface="Calibri" pitchFamily="34" charset="0"/>
                          <a:cs typeface="Calibri" pitchFamily="34" charset="0"/>
                        </a:rPr>
                        <a:t>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3"/>
                  </a:ext>
                </a:extLst>
              </a:tr>
              <a:tr h="194015">
                <a:tc>
                  <a:txBody>
                    <a:bodyPr/>
                    <a:lstStyle/>
                    <a:p>
                      <a:pPr algn="r">
                        <a:lnSpc>
                          <a:spcPct val="115000"/>
                        </a:lnSpc>
                        <a:spcAft>
                          <a:spcPts val="0"/>
                        </a:spcAft>
                      </a:pPr>
                      <a:r>
                        <a:rPr lang="fr-CA" sz="1200" dirty="0">
                          <a:effectLst/>
                          <a:latin typeface="Calibri" pitchFamily="34" charset="0"/>
                          <a:cs typeface="Calibri" pitchFamily="34" charset="0"/>
                        </a:rPr>
                        <a:t>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4"/>
                  </a:ext>
                </a:extLst>
              </a:tr>
              <a:tr h="194015">
                <a:tc>
                  <a:txBody>
                    <a:bodyPr/>
                    <a:lstStyle/>
                    <a:p>
                      <a:pPr algn="r">
                        <a:lnSpc>
                          <a:spcPct val="115000"/>
                        </a:lnSpc>
                        <a:spcAft>
                          <a:spcPts val="0"/>
                        </a:spcAft>
                      </a:pPr>
                      <a:r>
                        <a:rPr lang="fr-CA" sz="1200" dirty="0">
                          <a:effectLst/>
                          <a:latin typeface="Calibri" pitchFamily="34" charset="0"/>
                          <a:cs typeface="Calibri" pitchFamily="34" charset="0"/>
                        </a:rPr>
                        <a:t>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5"/>
                  </a:ext>
                </a:extLst>
              </a:tr>
              <a:tr h="194015">
                <a:tc>
                  <a:txBody>
                    <a:bodyPr/>
                    <a:lstStyle/>
                    <a:p>
                      <a:pPr algn="r">
                        <a:lnSpc>
                          <a:spcPct val="115000"/>
                        </a:lnSpc>
                        <a:spcAft>
                          <a:spcPts val="0"/>
                        </a:spcAft>
                      </a:pPr>
                      <a:r>
                        <a:rPr lang="fr-CA" sz="1200" dirty="0">
                          <a:effectLst/>
                          <a:latin typeface="Calibri" pitchFamily="34" charset="0"/>
                          <a:cs typeface="Calibri" pitchFamily="34" charset="0"/>
                        </a:rPr>
                        <a:t>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6"/>
                  </a:ext>
                </a:extLst>
              </a:tr>
              <a:tr h="194015">
                <a:tc>
                  <a:txBody>
                    <a:bodyPr/>
                    <a:lstStyle/>
                    <a:p>
                      <a:pPr algn="r">
                        <a:lnSpc>
                          <a:spcPct val="115000"/>
                        </a:lnSpc>
                        <a:spcAft>
                          <a:spcPts val="0"/>
                        </a:spcAft>
                      </a:pPr>
                      <a:r>
                        <a:rPr lang="fr-CA" sz="1200" dirty="0">
                          <a:effectLst/>
                          <a:latin typeface="Calibri" pitchFamily="34" charset="0"/>
                          <a:cs typeface="Calibri" pitchFamily="34" charset="0"/>
                        </a:rPr>
                        <a:t>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7"/>
                  </a:ext>
                </a:extLst>
              </a:tr>
              <a:tr h="194015">
                <a:tc>
                  <a:txBody>
                    <a:bodyPr/>
                    <a:lstStyle/>
                    <a:p>
                      <a:pPr algn="r">
                        <a:lnSpc>
                          <a:spcPct val="115000"/>
                        </a:lnSpc>
                        <a:spcAft>
                          <a:spcPts val="0"/>
                        </a:spcAft>
                      </a:pPr>
                      <a:r>
                        <a:rPr lang="fr-CA" sz="1200" dirty="0">
                          <a:effectLst/>
                          <a:latin typeface="Calibri" pitchFamily="34" charset="0"/>
                          <a:cs typeface="Calibri" pitchFamily="34" charset="0"/>
                        </a:rPr>
                        <a:t>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8"/>
                  </a:ext>
                </a:extLst>
              </a:tr>
              <a:tr h="194015">
                <a:tc>
                  <a:txBody>
                    <a:bodyPr/>
                    <a:lstStyle/>
                    <a:p>
                      <a:pPr algn="r">
                        <a:lnSpc>
                          <a:spcPct val="115000"/>
                        </a:lnSpc>
                        <a:spcAft>
                          <a:spcPts val="0"/>
                        </a:spcAft>
                      </a:pPr>
                      <a:r>
                        <a:rPr lang="fr-CA" sz="1200" dirty="0">
                          <a:effectLst/>
                          <a:latin typeface="Calibri" pitchFamily="34" charset="0"/>
                          <a:cs typeface="Calibri" pitchFamily="34" charset="0"/>
                        </a:rPr>
                        <a:t>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09"/>
                  </a:ext>
                </a:extLst>
              </a:tr>
              <a:tr h="194015">
                <a:tc>
                  <a:txBody>
                    <a:bodyPr/>
                    <a:lstStyle/>
                    <a:p>
                      <a:pPr algn="r">
                        <a:lnSpc>
                          <a:spcPct val="115000"/>
                        </a:lnSpc>
                        <a:spcAft>
                          <a:spcPts val="0"/>
                        </a:spcAft>
                      </a:pPr>
                      <a:r>
                        <a:rPr lang="fr-CA" sz="1200" dirty="0">
                          <a:effectLst/>
                          <a:latin typeface="Calibri" pitchFamily="34" charset="0"/>
                          <a:cs typeface="Calibri" pitchFamily="34" charset="0"/>
                        </a:rPr>
                        <a:t>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0"/>
                  </a:ext>
                </a:extLst>
              </a:tr>
              <a:tr h="194015">
                <a:tc>
                  <a:txBody>
                    <a:bodyPr/>
                    <a:lstStyle/>
                    <a:p>
                      <a:pPr algn="r">
                        <a:lnSpc>
                          <a:spcPct val="115000"/>
                        </a:lnSpc>
                        <a:spcAft>
                          <a:spcPts val="0"/>
                        </a:spcAft>
                      </a:pPr>
                      <a:r>
                        <a:rPr lang="fr-CA" sz="1200" dirty="0">
                          <a:effectLst/>
                          <a:latin typeface="Calibri" pitchFamily="34" charset="0"/>
                          <a:cs typeface="Calibri" pitchFamily="34" charset="0"/>
                        </a:rPr>
                        <a:t>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1"/>
                  </a:ext>
                </a:extLst>
              </a:tr>
              <a:tr h="221057">
                <a:tc>
                  <a:txBody>
                    <a:bodyPr/>
                    <a:lstStyle/>
                    <a:p>
                      <a:pPr algn="r">
                        <a:lnSpc>
                          <a:spcPct val="115000"/>
                        </a:lnSpc>
                        <a:spcAft>
                          <a:spcPts val="0"/>
                        </a:spcAft>
                      </a:pPr>
                      <a:r>
                        <a:rPr lang="fr-CA" sz="1200" dirty="0">
                          <a:effectLst/>
                          <a:latin typeface="Calibri" pitchFamily="34" charset="0"/>
                          <a:cs typeface="Calibri" pitchFamily="34" charset="0"/>
                        </a:rPr>
                        <a:t>10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2"/>
                  </a:ext>
                </a:extLst>
              </a:tr>
              <a:tr h="221057">
                <a:tc>
                  <a:txBody>
                    <a:bodyPr/>
                    <a:lstStyle/>
                    <a:p>
                      <a:pPr algn="r">
                        <a:lnSpc>
                          <a:spcPct val="115000"/>
                        </a:lnSpc>
                        <a:spcAft>
                          <a:spcPts val="0"/>
                        </a:spcAft>
                      </a:pPr>
                      <a:r>
                        <a:rPr lang="fr-CA" sz="1200" dirty="0">
                          <a:effectLst/>
                          <a:latin typeface="Calibri" pitchFamily="34" charset="0"/>
                          <a:cs typeface="Calibri" pitchFamily="34" charset="0"/>
                        </a:rPr>
                        <a:t>11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3"/>
                  </a:ext>
                </a:extLst>
              </a:tr>
              <a:tr h="221057">
                <a:tc>
                  <a:txBody>
                    <a:bodyPr/>
                    <a:lstStyle/>
                    <a:p>
                      <a:pPr algn="r">
                        <a:lnSpc>
                          <a:spcPct val="115000"/>
                        </a:lnSpc>
                        <a:spcAft>
                          <a:spcPts val="0"/>
                        </a:spcAft>
                      </a:pPr>
                      <a:r>
                        <a:rPr lang="fr-CA" sz="1200" dirty="0">
                          <a:effectLst/>
                          <a:latin typeface="Calibri" pitchFamily="34" charset="0"/>
                          <a:cs typeface="Calibri" pitchFamily="34" charset="0"/>
                        </a:rPr>
                        <a:t>12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4"/>
                  </a:ext>
                </a:extLst>
              </a:tr>
              <a:tr h="221057">
                <a:tc>
                  <a:txBody>
                    <a:bodyPr/>
                    <a:lstStyle/>
                    <a:p>
                      <a:pPr algn="r">
                        <a:lnSpc>
                          <a:spcPct val="115000"/>
                        </a:lnSpc>
                        <a:spcAft>
                          <a:spcPts val="0"/>
                        </a:spcAft>
                      </a:pPr>
                      <a:r>
                        <a:rPr lang="fr-CA" sz="1200" dirty="0">
                          <a:effectLst/>
                          <a:latin typeface="Calibri" pitchFamily="34" charset="0"/>
                          <a:cs typeface="Calibri" pitchFamily="34" charset="0"/>
                        </a:rPr>
                        <a:t>13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5"/>
                  </a:ext>
                </a:extLst>
              </a:tr>
              <a:tr h="221057">
                <a:tc>
                  <a:txBody>
                    <a:bodyPr/>
                    <a:lstStyle/>
                    <a:p>
                      <a:pPr algn="r">
                        <a:lnSpc>
                          <a:spcPct val="115000"/>
                        </a:lnSpc>
                        <a:spcAft>
                          <a:spcPts val="0"/>
                        </a:spcAft>
                      </a:pPr>
                      <a:r>
                        <a:rPr lang="fr-CA" sz="1200" dirty="0">
                          <a:effectLst/>
                          <a:latin typeface="Calibri" pitchFamily="34" charset="0"/>
                          <a:cs typeface="Calibri" pitchFamily="34" charset="0"/>
                        </a:rPr>
                        <a:t>14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6"/>
                  </a:ext>
                </a:extLst>
              </a:tr>
              <a:tr h="194015">
                <a:tc>
                  <a:txBody>
                    <a:bodyPr/>
                    <a:lstStyle/>
                    <a:p>
                      <a:pPr algn="r">
                        <a:lnSpc>
                          <a:spcPct val="115000"/>
                        </a:lnSpc>
                        <a:spcAft>
                          <a:spcPts val="0"/>
                        </a:spcAft>
                      </a:pPr>
                      <a:r>
                        <a:rPr lang="fr-CA" sz="1200" dirty="0">
                          <a:effectLst/>
                          <a:latin typeface="Calibri" pitchFamily="34" charset="0"/>
                          <a:cs typeface="Calibri" pitchFamily="34" charset="0"/>
                        </a:rPr>
                        <a:t>15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7"/>
                  </a:ext>
                </a:extLst>
              </a:tr>
              <a:tr h="221057">
                <a:tc>
                  <a:txBody>
                    <a:bodyPr/>
                    <a:lstStyle/>
                    <a:p>
                      <a:pPr algn="r">
                        <a:lnSpc>
                          <a:spcPct val="115000"/>
                        </a:lnSpc>
                        <a:spcAft>
                          <a:spcPts val="0"/>
                        </a:spcAft>
                      </a:pPr>
                      <a:r>
                        <a:rPr lang="fr-CA" sz="1200" dirty="0">
                          <a:effectLst/>
                          <a:latin typeface="Calibri" pitchFamily="34" charset="0"/>
                          <a:cs typeface="Calibri" pitchFamily="34" charset="0"/>
                        </a:rPr>
                        <a:t>16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8"/>
                  </a:ext>
                </a:extLst>
              </a:tr>
              <a:tr h="221057">
                <a:tc>
                  <a:txBody>
                    <a:bodyPr/>
                    <a:lstStyle/>
                    <a:p>
                      <a:pPr algn="r">
                        <a:lnSpc>
                          <a:spcPct val="115000"/>
                        </a:lnSpc>
                        <a:spcAft>
                          <a:spcPts val="0"/>
                        </a:spcAft>
                      </a:pPr>
                      <a:r>
                        <a:rPr lang="fr-CA" sz="1200" dirty="0">
                          <a:effectLst/>
                          <a:latin typeface="Calibri" pitchFamily="34" charset="0"/>
                          <a:cs typeface="Calibri" pitchFamily="34" charset="0"/>
                        </a:rPr>
                        <a:t>17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19"/>
                  </a:ext>
                </a:extLst>
              </a:tr>
              <a:tr h="221057">
                <a:tc>
                  <a:txBody>
                    <a:bodyPr/>
                    <a:lstStyle/>
                    <a:p>
                      <a:pPr algn="r">
                        <a:lnSpc>
                          <a:spcPct val="115000"/>
                        </a:lnSpc>
                        <a:spcAft>
                          <a:spcPts val="0"/>
                        </a:spcAft>
                      </a:pPr>
                      <a:r>
                        <a:rPr lang="fr-CA" sz="1200" dirty="0">
                          <a:effectLst/>
                          <a:latin typeface="Calibri" pitchFamily="34" charset="0"/>
                          <a:cs typeface="Calibri" pitchFamily="34" charset="0"/>
                        </a:rPr>
                        <a:t>18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0"/>
                  </a:ext>
                </a:extLst>
              </a:tr>
              <a:tr h="0">
                <a:tc>
                  <a:txBody>
                    <a:bodyPr/>
                    <a:lstStyle/>
                    <a:p>
                      <a:pPr algn="r">
                        <a:lnSpc>
                          <a:spcPct val="115000"/>
                        </a:lnSpc>
                        <a:spcAft>
                          <a:spcPts val="0"/>
                        </a:spcAft>
                      </a:pPr>
                      <a:r>
                        <a:rPr lang="fr-CA" sz="1200" dirty="0">
                          <a:effectLst/>
                          <a:latin typeface="Calibri" pitchFamily="34" charset="0"/>
                          <a:cs typeface="Calibri" pitchFamily="34" charset="0"/>
                        </a:rPr>
                        <a:t>19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1"/>
                  </a:ext>
                </a:extLst>
              </a:tr>
              <a:tr h="221057">
                <a:tc>
                  <a:txBody>
                    <a:bodyPr/>
                    <a:lstStyle/>
                    <a:p>
                      <a:pPr algn="r">
                        <a:lnSpc>
                          <a:spcPct val="115000"/>
                        </a:lnSpc>
                        <a:spcAft>
                          <a:spcPts val="0"/>
                        </a:spcAft>
                      </a:pPr>
                      <a:r>
                        <a:rPr lang="fr-CA" sz="1200" dirty="0">
                          <a:effectLst/>
                          <a:latin typeface="Calibri" pitchFamily="34" charset="0"/>
                          <a:cs typeface="Calibri" pitchFamily="34" charset="0"/>
                        </a:rPr>
                        <a:t>20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extLst>
                  <a:ext uri="{0D108BD9-81ED-4DB2-BD59-A6C34878D82A}">
                    <a16:rowId xmlns:a16="http://schemas.microsoft.com/office/drawing/2014/main" xmlns="" val="10022"/>
                  </a:ext>
                </a:extLst>
              </a:tr>
            </a:tbl>
          </a:graphicData>
        </a:graphic>
      </p:graphicFrame>
      <p:sp>
        <p:nvSpPr>
          <p:cNvPr id="5" name="ZoneTexte 4"/>
          <p:cNvSpPr txBox="1"/>
          <p:nvPr>
            <p:custDataLst>
              <p:tags r:id="rId4"/>
            </p:custDataLst>
          </p:nvPr>
        </p:nvSpPr>
        <p:spPr>
          <a:xfrm>
            <a:off x="4520726" y="764638"/>
            <a:ext cx="2232607" cy="369332"/>
          </a:xfrm>
          <a:prstGeom prst="rect">
            <a:avLst/>
          </a:prstGeom>
          <a:noFill/>
        </p:spPr>
        <p:txBody>
          <a:bodyPr wrap="square" rtlCol="0">
            <a:spAutoFit/>
          </a:bodyPr>
          <a:lstStyle/>
          <a:p>
            <a:r>
              <a:rPr lang="fr-CA" dirty="0">
                <a:latin typeface="Calibri" panose="020F0502020204030204" pitchFamily="34" charset="0"/>
              </a:rPr>
              <a:t>Date</a:t>
            </a:r>
            <a:r>
              <a:rPr lang="fr-CA" dirty="0"/>
              <a:t>:___________</a:t>
            </a:r>
          </a:p>
        </p:txBody>
      </p:sp>
    </p:spTree>
    <p:extLst>
      <p:ext uri="{BB962C8B-B14F-4D97-AF65-F5344CB8AC3E}">
        <p14:creationId xmlns="" xmlns:p14="http://schemas.microsoft.com/office/powerpoint/2010/main" val="2049477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Grille globale</a:t>
            </a:r>
          </a:p>
        </p:txBody>
      </p:sp>
      <p:sp>
        <p:nvSpPr>
          <p:cNvPr id="3" name="Espace réservé du contenu 2"/>
          <p:cNvSpPr>
            <a:spLocks noGrp="1"/>
          </p:cNvSpPr>
          <p:nvPr>
            <p:ph sz="half" idx="1"/>
            <p:custDataLst>
              <p:tags r:id="rId2"/>
            </p:custDataLst>
          </p:nvPr>
        </p:nvSpPr>
        <p:spPr/>
        <p:txBody>
          <a:bodyPr/>
          <a:lstStyle/>
          <a:p>
            <a:endParaRPr lang="fr-CA"/>
          </a:p>
        </p:txBody>
      </p:sp>
      <p:sp>
        <p:nvSpPr>
          <p:cNvPr id="4" name="Espace réservé du contenu 3"/>
          <p:cNvSpPr>
            <a:spLocks noGrp="1"/>
          </p:cNvSpPr>
          <p:nvPr>
            <p:ph sz="half" idx="2"/>
            <p:custDataLst>
              <p:tags r:id="rId3"/>
            </p:custDataLst>
          </p:nvPr>
        </p:nvSpPr>
        <p:spPr/>
        <p:txBody>
          <a:bodyPr/>
          <a:lstStyle/>
          <a:p>
            <a:endParaRPr lang="fr-CA"/>
          </a:p>
        </p:txBody>
      </p:sp>
      <p:sp>
        <p:nvSpPr>
          <p:cNvPr id="5" name="Espace réservé du numéro de diapositive 4"/>
          <p:cNvSpPr>
            <a:spLocks noGrp="1"/>
          </p:cNvSpPr>
          <p:nvPr>
            <p:ph type="sldNum" sz="quarter" idx="12"/>
            <p:custDataLst>
              <p:tags r:id="rId4"/>
            </p:custDataLst>
          </p:nvPr>
        </p:nvSpPr>
        <p:spPr/>
        <p:txBody>
          <a:bodyPr/>
          <a:lstStyle/>
          <a:p>
            <a:fld id="{027FB875-5C85-AB42-9DC5-178568A424B8}" type="slidenum">
              <a:rPr lang="en-US" smtClean="0"/>
              <a:pPr/>
              <a:t>28</a:t>
            </a:fld>
            <a:endParaRPr lang="en-US"/>
          </a:p>
        </p:txBody>
      </p:sp>
      <p:graphicFrame>
        <p:nvGraphicFramePr>
          <p:cNvPr id="6" name="Tableau 5"/>
          <p:cNvGraphicFramePr>
            <a:graphicFrameLocks noGrp="1"/>
          </p:cNvGraphicFramePr>
          <p:nvPr>
            <p:custDataLst>
              <p:tags r:id="rId5"/>
            </p:custDataLst>
          </p:nvPr>
        </p:nvGraphicFramePr>
        <p:xfrm>
          <a:off x="-4" y="-7"/>
          <a:ext cx="6858004" cy="9139519"/>
        </p:xfrm>
        <a:graphic>
          <a:graphicData uri="http://schemas.openxmlformats.org/drawingml/2006/table">
            <a:tbl>
              <a:tblPr firstRow="1" firstCol="1" bandRow="1">
                <a:tableStyleId>{D7AC3CCA-C797-4891-BE02-D94E43425B78}</a:tableStyleId>
              </a:tblPr>
              <a:tblGrid>
                <a:gridCol w="298255">
                  <a:extLst>
                    <a:ext uri="{9D8B030D-6E8A-4147-A177-3AD203B41FA5}">
                      <a16:colId xmlns:a16="http://schemas.microsoft.com/office/drawing/2014/main" xmlns="" val="20000"/>
                    </a:ext>
                  </a:extLst>
                </a:gridCol>
                <a:gridCol w="1073349">
                  <a:extLst>
                    <a:ext uri="{9D8B030D-6E8A-4147-A177-3AD203B41FA5}">
                      <a16:colId xmlns:a16="http://schemas.microsoft.com/office/drawing/2014/main" xmlns="" val="20001"/>
                    </a:ext>
                  </a:extLst>
                </a:gridCol>
                <a:gridCol w="664029">
                  <a:extLst>
                    <a:ext uri="{9D8B030D-6E8A-4147-A177-3AD203B41FA5}">
                      <a16:colId xmlns:a16="http://schemas.microsoft.com/office/drawing/2014/main" xmlns="" val="20002"/>
                    </a:ext>
                  </a:extLst>
                </a:gridCol>
                <a:gridCol w="391885">
                  <a:extLst>
                    <a:ext uri="{9D8B030D-6E8A-4147-A177-3AD203B41FA5}">
                      <a16:colId xmlns:a16="http://schemas.microsoft.com/office/drawing/2014/main" xmlns="" val="20003"/>
                    </a:ext>
                  </a:extLst>
                </a:gridCol>
                <a:gridCol w="348343">
                  <a:extLst>
                    <a:ext uri="{9D8B030D-6E8A-4147-A177-3AD203B41FA5}">
                      <a16:colId xmlns:a16="http://schemas.microsoft.com/office/drawing/2014/main" xmlns="" val="20004"/>
                    </a:ext>
                  </a:extLst>
                </a:gridCol>
                <a:gridCol w="696686">
                  <a:extLst>
                    <a:ext uri="{9D8B030D-6E8A-4147-A177-3AD203B41FA5}">
                      <a16:colId xmlns:a16="http://schemas.microsoft.com/office/drawing/2014/main" xmlns="" val="20007"/>
                    </a:ext>
                  </a:extLst>
                </a:gridCol>
                <a:gridCol w="304800">
                  <a:extLst>
                    <a:ext uri="{9D8B030D-6E8A-4147-A177-3AD203B41FA5}">
                      <a16:colId xmlns:a16="http://schemas.microsoft.com/office/drawing/2014/main" xmlns="" val="20005"/>
                    </a:ext>
                  </a:extLst>
                </a:gridCol>
                <a:gridCol w="337457">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6"/>
                    </a:ext>
                  </a:extLst>
                </a:gridCol>
                <a:gridCol w="293914">
                  <a:extLst>
                    <a:ext uri="{9D8B030D-6E8A-4147-A177-3AD203B41FA5}">
                      <a16:colId xmlns:a16="http://schemas.microsoft.com/office/drawing/2014/main" xmlns="" val="20009"/>
                    </a:ext>
                  </a:extLst>
                </a:gridCol>
                <a:gridCol w="315686">
                  <a:extLst>
                    <a:ext uri="{9D8B030D-6E8A-4147-A177-3AD203B41FA5}">
                      <a16:colId xmlns:a16="http://schemas.microsoft.com/office/drawing/2014/main" xmlns="" val="20010"/>
                    </a:ext>
                  </a:extLst>
                </a:gridCol>
                <a:gridCol w="674914">
                  <a:extLst>
                    <a:ext uri="{9D8B030D-6E8A-4147-A177-3AD203B41FA5}">
                      <a16:colId xmlns:a16="http://schemas.microsoft.com/office/drawing/2014/main" xmlns="" val="20011"/>
                    </a:ext>
                  </a:extLst>
                </a:gridCol>
                <a:gridCol w="370116">
                  <a:extLst>
                    <a:ext uri="{9D8B030D-6E8A-4147-A177-3AD203B41FA5}">
                      <a16:colId xmlns:a16="http://schemas.microsoft.com/office/drawing/2014/main" xmlns="" val="20012"/>
                    </a:ext>
                  </a:extLst>
                </a:gridCol>
                <a:gridCol w="402770">
                  <a:extLst>
                    <a:ext uri="{9D8B030D-6E8A-4147-A177-3AD203B41FA5}">
                      <a16:colId xmlns:a16="http://schemas.microsoft.com/office/drawing/2014/main" xmlns="" val="20013"/>
                    </a:ext>
                  </a:extLst>
                </a:gridCol>
              </a:tblGrid>
              <a:tr h="312490">
                <a:tc gridSpan="14">
                  <a:txBody>
                    <a:bodyPr/>
                    <a:lstStyle/>
                    <a:p>
                      <a:pPr indent="89535" algn="ctr">
                        <a:lnSpc>
                          <a:spcPct val="115000"/>
                        </a:lnSpc>
                        <a:spcAft>
                          <a:spcPts val="0"/>
                        </a:spcAft>
                      </a:pPr>
                      <a:r>
                        <a:rPr lang="fr-CA" sz="1600" dirty="0">
                          <a:effectLst/>
                          <a:latin typeface="Calibri" panose="020F0502020204030204" pitchFamily="34" charset="0"/>
                          <a:ea typeface="Calibri" panose="020F0502020204030204" pitchFamily="34" charset="0"/>
                          <a:cs typeface="Calibri" pitchFamily="34" charset="0"/>
                        </a:rPr>
                        <a:t>Grille</a:t>
                      </a:r>
                      <a:r>
                        <a:rPr lang="fr-CA" sz="1600" baseline="0" dirty="0">
                          <a:effectLst/>
                          <a:latin typeface="Calibri" panose="020F0502020204030204" pitchFamily="34" charset="0"/>
                          <a:ea typeface="Calibri" panose="020F0502020204030204" pitchFamily="34" charset="0"/>
                          <a:cs typeface="Calibri" pitchFamily="34" charset="0"/>
                        </a:rPr>
                        <a:t> synthèse d’évaluation de l’activité</a:t>
                      </a:r>
                      <a:endParaRPr lang="fr-CA" sz="16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308003">
                <a:tc gridSpan="2">
                  <a:txBody>
                    <a:bodyPr/>
                    <a:lstStyle/>
                    <a:p>
                      <a:pPr indent="89535" algn="ctr">
                        <a:lnSpc>
                          <a:spcPct val="115000"/>
                        </a:lnSpc>
                        <a:spcAft>
                          <a:spcPts val="0"/>
                        </a:spcAft>
                      </a:pPr>
                      <a:r>
                        <a:rPr lang="fr-CA" sz="1400" b="1" dirty="0">
                          <a:effectLst/>
                        </a:rPr>
                        <a:t> Nom de l’élève</a:t>
                      </a:r>
                      <a:endParaRPr lang="fr-CA" sz="1400" b="1"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Calibri" pitchFamily="34" charset="0"/>
                        </a:rPr>
                        <a:t>Critère</a:t>
                      </a:r>
                      <a:r>
                        <a:rPr lang="fr-CA" sz="1400" b="1" baseline="0" dirty="0">
                          <a:effectLst/>
                          <a:latin typeface="Calibri" panose="020F0502020204030204" pitchFamily="34" charset="0"/>
                          <a:ea typeface="Calibri" panose="020F0502020204030204" pitchFamily="34" charset="0"/>
                          <a:cs typeface="Calibri" pitchFamily="34" charset="0"/>
                        </a:rPr>
                        <a:t> 1</a:t>
                      </a:r>
                      <a:endParaRPr lang="fr-CA" sz="1400" b="1"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Calibri" pitchFamily="34" charset="0"/>
                        </a:rPr>
                        <a:t>Critère 2</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Calibri" pitchFamily="34" charset="0"/>
                        </a:rPr>
                        <a:t>Critère 3</a:t>
                      </a: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a:effectLst/>
                          <a:latin typeface="Calibri" panose="020F0502020204030204" pitchFamily="34" charset="0"/>
                          <a:ea typeface="Calibri" panose="020F0502020204030204" pitchFamily="34" charset="0"/>
                          <a:cs typeface="Calibri" pitchFamily="34" charset="0"/>
                        </a:rPr>
                        <a:t>Critère 4</a:t>
                      </a: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1"/>
                  </a:ext>
                </a:extLst>
              </a:tr>
              <a:tr h="1083266">
                <a:tc gridSpan="2">
                  <a:txBody>
                    <a:bodyPr/>
                    <a:lstStyle/>
                    <a:p>
                      <a:pPr algn="r">
                        <a:lnSpc>
                          <a:spcPct val="115000"/>
                        </a:lnSpc>
                        <a:spcAft>
                          <a:spcPts val="0"/>
                        </a:spcAft>
                      </a:pPr>
                      <a:r>
                        <a:rPr lang="fr-CA" sz="1400" b="1" dirty="0">
                          <a:effectLst/>
                          <a:latin typeface="Calibri" pitchFamily="34" charset="0"/>
                          <a:cs typeface="Calibri" pitchFamily="34" charset="0"/>
                        </a:rPr>
                        <a:t>Provenance des observations  </a:t>
                      </a:r>
                      <a:endParaRPr lang="fr-CA" sz="1400" b="1"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600" dirty="0">
                          <a:effectLst/>
                          <a:latin typeface="Calibri" pitchFamily="34" charset="0"/>
                          <a:ea typeface="Calibri" panose="020F0502020204030204" pitchFamily="34" charset="0"/>
                          <a:cs typeface="Calibri" pitchFamily="34" charset="0"/>
                        </a:rPr>
                        <a:t> Écrits</a:t>
                      </a:r>
                    </a:p>
                    <a:p>
                      <a:pPr algn="l">
                        <a:lnSpc>
                          <a:spcPct val="115000"/>
                        </a:lnSpc>
                        <a:spcAft>
                          <a:spcPts val="0"/>
                        </a:spcAft>
                      </a:pPr>
                      <a:r>
                        <a:rPr lang="fr-CA" sz="1600" dirty="0">
                          <a:effectLst/>
                          <a:latin typeface="Calibri" pitchFamily="34" charset="0"/>
                          <a:ea typeface="Calibri" panose="020F0502020204030204" pitchFamily="34" charset="0"/>
                          <a:cs typeface="Calibri" pitchFamily="34" charset="0"/>
                        </a:rPr>
                        <a:t> </a:t>
                      </a:r>
                      <a:r>
                        <a:rPr lang="fr-CA" sz="1200" dirty="0">
                          <a:effectLst/>
                          <a:latin typeface="Calibri" pitchFamily="34" charset="0"/>
                          <a:ea typeface="Calibri" panose="020F0502020204030204" pitchFamily="34" charset="0"/>
                          <a:cs typeface="Calibri" pitchFamily="34" charset="0"/>
                        </a:rPr>
                        <a:t>page(s)</a:t>
                      </a:r>
                      <a:r>
                        <a:rPr lang="fr-CA" sz="1200" baseline="0" dirty="0">
                          <a:effectLst/>
                          <a:latin typeface="Calibri" pitchFamily="34" charset="0"/>
                          <a:ea typeface="Calibri" panose="020F0502020204030204" pitchFamily="34" charset="0"/>
                          <a:cs typeface="Calibri" pitchFamily="34" charset="0"/>
                        </a:rPr>
                        <a:t> :</a:t>
                      </a:r>
                      <a:r>
                        <a:rPr lang="fr-CA" sz="1600" baseline="0" dirty="0">
                          <a:effectLst/>
                          <a:latin typeface="Calibri" pitchFamily="34" charset="0"/>
                          <a:ea typeface="Calibri" panose="020F0502020204030204" pitchFamily="34" charset="0"/>
                          <a:cs typeface="Calibri" pitchFamily="34" charset="0"/>
                        </a:rPr>
                        <a:t> </a:t>
                      </a:r>
                      <a:r>
                        <a:rPr lang="fr-CA" sz="1600" dirty="0">
                          <a:effectLst/>
                          <a:latin typeface="Calibri" pitchFamily="34" charset="0"/>
                          <a:ea typeface="Calibri" panose="020F0502020204030204" pitchFamily="34" charset="0"/>
                          <a:cs typeface="Calibri" pitchFamily="34" charset="0"/>
                        </a:rPr>
                        <a:t> </a:t>
                      </a:r>
                    </a:p>
                  </a:txBody>
                  <a:tcPr marL="39570" marR="39570" marT="0" marB="0" vert="vert">
                    <a:solidFill>
                      <a:schemeClr val="bg1"/>
                    </a:solidFill>
                  </a:tcPr>
                </a:tc>
                <a:tc>
                  <a:txBody>
                    <a:bodyPr/>
                    <a:lstStyle/>
                    <a:p>
                      <a:pPr algn="l">
                        <a:lnSpc>
                          <a:spcPct val="115000"/>
                        </a:lnSpc>
                        <a:spcAft>
                          <a:spcPts val="0"/>
                        </a:spcAft>
                      </a:pPr>
                      <a:r>
                        <a:rPr lang="fr-CA" sz="1600" dirty="0">
                          <a:effectLst/>
                          <a:latin typeface="Calibri" pitchFamily="34" charset="0"/>
                          <a:cs typeface="Calibri" pitchFamily="34" charset="0"/>
                        </a:rPr>
                        <a:t> Manif. obs. </a:t>
                      </a:r>
                      <a:endParaRPr lang="fr-CA" sz="16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Calibri" pitchFamily="34" charset="0"/>
                          <a:ea typeface="Calibri" panose="020F0502020204030204" pitchFamily="34" charset="0"/>
                          <a:cs typeface="Calibri" pitchFamily="34" charset="0"/>
                        </a:rPr>
                        <a:t> </a:t>
                      </a:r>
                      <a:r>
                        <a:rPr lang="fr-CA" sz="1400" dirty="0">
                          <a:effectLst/>
                          <a:latin typeface="Calibri" pitchFamily="34" charset="0"/>
                          <a:ea typeface="Calibri" panose="020F0502020204030204" pitchFamily="34" charset="0"/>
                          <a:cs typeface="Calibri" pitchFamily="34" charset="0"/>
                        </a:rPr>
                        <a:t>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itchFamily="34" charset="0"/>
                          <a:ea typeface="Calibri" panose="020F0502020204030204" pitchFamily="34" charset="0"/>
                          <a:cs typeface="Calibri"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itchFamily="34" charset="0"/>
                          <a:ea typeface="Calibri" panose="020F0502020204030204" pitchFamily="34" charset="0"/>
                          <a:cs typeface="Calibri" pitchFamily="34" charset="0"/>
                        </a:rPr>
                        <a:t> page(s)</a:t>
                      </a:r>
                      <a:r>
                        <a:rPr lang="fr-CA" sz="1200" baseline="0" dirty="0">
                          <a:effectLst/>
                          <a:latin typeface="Calibri" pitchFamily="34" charset="0"/>
                          <a:ea typeface="Calibri" panose="020F0502020204030204" pitchFamily="34" charset="0"/>
                          <a:cs typeface="Calibri" pitchFamily="34" charset="0"/>
                        </a:rPr>
                        <a:t> : </a:t>
                      </a:r>
                      <a:endParaRPr lang="fr-CA" sz="12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Calibri" pitchFamily="34" charset="0"/>
                          <a:cs typeface="Calibri" pitchFamily="34" charset="0"/>
                        </a:rPr>
                        <a:t> Manif. obs. </a:t>
                      </a:r>
                      <a:endParaRPr lang="fr-CA" sz="14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Calibri" pitchFamily="34" charset="0"/>
                          <a:ea typeface="Calibri" panose="020F0502020204030204" pitchFamily="34" charset="0"/>
                          <a:cs typeface="Calibri" pitchFamily="34" charset="0"/>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itchFamily="34" charset="0"/>
                          <a:ea typeface="Calibri" panose="020F0502020204030204" pitchFamily="34" charset="0"/>
                          <a:cs typeface="Calibri"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itchFamily="34" charset="0"/>
                          <a:ea typeface="Calibri" panose="020F0502020204030204" pitchFamily="34" charset="0"/>
                          <a:cs typeface="Calibri" pitchFamily="34" charset="0"/>
                        </a:rPr>
                        <a:t> page(s)</a:t>
                      </a:r>
                      <a:r>
                        <a:rPr lang="fr-CA" sz="1200" baseline="0" dirty="0">
                          <a:effectLst/>
                          <a:latin typeface="Calibri" pitchFamily="34" charset="0"/>
                          <a:ea typeface="Calibri" panose="020F0502020204030204" pitchFamily="34" charset="0"/>
                          <a:cs typeface="Calibri" pitchFamily="34" charset="0"/>
                        </a:rPr>
                        <a:t> :  </a:t>
                      </a:r>
                      <a:endParaRPr lang="fr-CA" sz="12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Calibri" pitchFamily="34" charset="0"/>
                          <a:cs typeface="Calibri" pitchFamily="34" charset="0"/>
                        </a:rPr>
                        <a:t> Manif. obs.</a:t>
                      </a:r>
                      <a:endParaRPr lang="fr-CA" sz="14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400" dirty="0">
                          <a:effectLst/>
                          <a:latin typeface="Calibri" pitchFamily="34" charset="0"/>
                          <a:ea typeface="Calibri" panose="020F0502020204030204" pitchFamily="34" charset="0"/>
                          <a:cs typeface="Calibri" pitchFamily="34" charset="0"/>
                        </a:rPr>
                        <a:t> Note ou Cote</a:t>
                      </a: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itchFamily="34" charset="0"/>
                          <a:ea typeface="Calibri" panose="020F0502020204030204" pitchFamily="34" charset="0"/>
                          <a:cs typeface="Calibri" pitchFamily="34" charset="0"/>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a:effectLst/>
                          <a:latin typeface="Calibri" pitchFamily="34" charset="0"/>
                          <a:ea typeface="Calibri" panose="020F0502020204030204" pitchFamily="34" charset="0"/>
                          <a:cs typeface="Calibri" pitchFamily="34" charset="0"/>
                        </a:rPr>
                        <a:t> page(s)</a:t>
                      </a:r>
                      <a:r>
                        <a:rPr lang="fr-CA" sz="1200" baseline="0" dirty="0">
                          <a:effectLst/>
                          <a:latin typeface="Calibri" pitchFamily="34" charset="0"/>
                          <a:ea typeface="Calibri" panose="020F0502020204030204" pitchFamily="34" charset="0"/>
                          <a:cs typeface="Calibri" pitchFamily="34" charset="0"/>
                        </a:rPr>
                        <a:t> : </a:t>
                      </a:r>
                      <a:endParaRPr lang="fr-CA" sz="1200" dirty="0">
                        <a:effectLst/>
                        <a:latin typeface="Calibri" pitchFamily="34" charset="0"/>
                        <a:ea typeface="Calibri" panose="020F0502020204030204" pitchFamily="34" charset="0"/>
                        <a:cs typeface="Calibri" pitchFamily="34" charset="0"/>
                      </a:endParaRPr>
                    </a:p>
                    <a:p>
                      <a:pPr algn="l">
                        <a:lnSpc>
                          <a:spcPct val="115000"/>
                        </a:lnSpc>
                        <a:spcAft>
                          <a:spcPts val="0"/>
                        </a:spcAft>
                      </a:pPr>
                      <a:r>
                        <a:rPr lang="fr-CA" sz="1600" dirty="0">
                          <a:effectLst/>
                          <a:latin typeface="Calibri" pitchFamily="34" charset="0"/>
                          <a:cs typeface="Calibri" pitchFamily="34" charset="0"/>
                        </a:rPr>
                        <a:t> </a:t>
                      </a:r>
                      <a:endParaRPr lang="fr-CA" sz="16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a:effectLst/>
                          <a:latin typeface="Calibri" pitchFamily="34" charset="0"/>
                          <a:cs typeface="Calibri" pitchFamily="34" charset="0"/>
                        </a:rPr>
                        <a:t> Manif. obs. </a:t>
                      </a:r>
                      <a:endParaRPr lang="fr-CA" sz="1600" dirty="0">
                        <a:effectLst/>
                        <a:latin typeface="Calibri" pitchFamily="34" charset="0"/>
                        <a:ea typeface="Calibri" panose="020F0502020204030204" pitchFamily="34" charset="0"/>
                        <a:cs typeface="Calibri" pitchFamily="34" charset="0"/>
                      </a:endParaRPr>
                    </a:p>
                  </a:txBody>
                  <a:tcPr marL="39570" marR="39570" marT="0" marB="0" vert="vert">
                    <a:solidFill>
                      <a:schemeClr val="bg1"/>
                    </a:solidFill>
                  </a:tcPr>
                </a:tc>
                <a:tc>
                  <a:txBody>
                    <a:bodyPr/>
                    <a:lstStyle/>
                    <a:p>
                      <a:pPr algn="l">
                        <a:lnSpc>
                          <a:spcPct val="115000"/>
                        </a:lnSpc>
                        <a:spcAft>
                          <a:spcPts val="0"/>
                        </a:spcAft>
                      </a:pPr>
                      <a:r>
                        <a:rPr lang="fr-CA" sz="1600" dirty="0">
                          <a:effectLst/>
                          <a:latin typeface="Calibri" pitchFamily="34" charset="0"/>
                          <a:ea typeface="Calibri" panose="020F0502020204030204" pitchFamily="34" charset="0"/>
                          <a:cs typeface="Calibri" pitchFamily="34" charset="0"/>
                        </a:rPr>
                        <a:t> </a:t>
                      </a:r>
                      <a:r>
                        <a:rPr lang="fr-CA" sz="1400" dirty="0">
                          <a:effectLst/>
                          <a:latin typeface="Calibri" pitchFamily="34" charset="0"/>
                          <a:ea typeface="Calibri" panose="020F0502020204030204" pitchFamily="34" charset="0"/>
                          <a:cs typeface="Calibri" pitchFamily="34" charset="0"/>
                        </a:rPr>
                        <a:t>Note ou Cote</a:t>
                      </a:r>
                    </a:p>
                  </a:txBody>
                  <a:tcPr marL="39570" marR="39570" marT="0" marB="0" vert="vert">
                    <a:solidFill>
                      <a:schemeClr val="bg1">
                        <a:lumMod val="85000"/>
                      </a:schemeClr>
                    </a:solidFill>
                  </a:tcPr>
                </a:tc>
                <a:extLst>
                  <a:ext uri="{0D108BD9-81ED-4DB2-BD59-A6C34878D82A}">
                    <a16:rowId xmlns:a16="http://schemas.microsoft.com/office/drawing/2014/main" xmlns="" val="10003"/>
                  </a:ext>
                </a:extLst>
              </a:tr>
              <a:tr h="371788">
                <a:tc>
                  <a:txBody>
                    <a:bodyPr/>
                    <a:lstStyle/>
                    <a:p>
                      <a:pPr algn="r">
                        <a:lnSpc>
                          <a:spcPct val="115000"/>
                        </a:lnSpc>
                        <a:spcAft>
                          <a:spcPts val="0"/>
                        </a:spcAft>
                      </a:pPr>
                      <a:r>
                        <a:rPr lang="fr-CA" sz="1200" dirty="0">
                          <a:effectLst/>
                          <a:latin typeface="Calibri" pitchFamily="34" charset="0"/>
                          <a:ea typeface="Calibri" panose="020F0502020204030204" pitchFamily="34" charset="0"/>
                          <a:cs typeface="Calibri" pitchFamily="34" charset="0"/>
                        </a:rPr>
                        <a:t>1</a:t>
                      </a: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ea typeface="Calibri" panose="020F0502020204030204" pitchFamily="34" charset="0"/>
                          <a:cs typeface="Calibri" pitchFamily="34" charset="0"/>
                        </a:rPr>
                        <a:t>   </a:t>
                      </a: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3"/>
                  </a:ext>
                </a:extLst>
              </a:tr>
              <a:tr h="371788">
                <a:tc>
                  <a:txBody>
                    <a:bodyPr/>
                    <a:lstStyle/>
                    <a:p>
                      <a:pPr algn="r">
                        <a:lnSpc>
                          <a:spcPct val="115000"/>
                        </a:lnSpc>
                        <a:spcAft>
                          <a:spcPts val="0"/>
                        </a:spcAft>
                      </a:pPr>
                      <a:r>
                        <a:rPr lang="fr-CA" sz="1200" dirty="0">
                          <a:effectLst/>
                          <a:latin typeface="Calibri" pitchFamily="34" charset="0"/>
                          <a:cs typeface="Calibri" pitchFamily="34" charset="0"/>
                        </a:rPr>
                        <a:t>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4"/>
                  </a:ext>
                </a:extLst>
              </a:tr>
              <a:tr h="371788">
                <a:tc>
                  <a:txBody>
                    <a:bodyPr/>
                    <a:lstStyle/>
                    <a:p>
                      <a:pPr algn="r">
                        <a:lnSpc>
                          <a:spcPct val="115000"/>
                        </a:lnSpc>
                        <a:spcAft>
                          <a:spcPts val="0"/>
                        </a:spcAft>
                      </a:pPr>
                      <a:r>
                        <a:rPr lang="fr-CA" sz="1200" dirty="0">
                          <a:effectLst/>
                          <a:latin typeface="Calibri" pitchFamily="34" charset="0"/>
                          <a:cs typeface="Calibri" pitchFamily="34" charset="0"/>
                        </a:rPr>
                        <a:t>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5"/>
                  </a:ext>
                </a:extLst>
              </a:tr>
              <a:tr h="371788">
                <a:tc>
                  <a:txBody>
                    <a:bodyPr/>
                    <a:lstStyle/>
                    <a:p>
                      <a:pPr algn="r">
                        <a:lnSpc>
                          <a:spcPct val="115000"/>
                        </a:lnSpc>
                        <a:spcAft>
                          <a:spcPts val="0"/>
                        </a:spcAft>
                      </a:pPr>
                      <a:r>
                        <a:rPr lang="fr-CA" sz="1200" dirty="0">
                          <a:effectLst/>
                          <a:latin typeface="Calibri" pitchFamily="34" charset="0"/>
                          <a:cs typeface="Calibri" pitchFamily="34" charset="0"/>
                        </a:rPr>
                        <a:t>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6"/>
                  </a:ext>
                </a:extLst>
              </a:tr>
              <a:tr h="371788">
                <a:tc>
                  <a:txBody>
                    <a:bodyPr/>
                    <a:lstStyle/>
                    <a:p>
                      <a:pPr algn="r">
                        <a:lnSpc>
                          <a:spcPct val="115000"/>
                        </a:lnSpc>
                        <a:spcAft>
                          <a:spcPts val="0"/>
                        </a:spcAft>
                      </a:pPr>
                      <a:r>
                        <a:rPr lang="fr-CA" sz="1200" dirty="0">
                          <a:effectLst/>
                          <a:latin typeface="Calibri" pitchFamily="34" charset="0"/>
                          <a:cs typeface="Calibri" pitchFamily="34" charset="0"/>
                        </a:rPr>
                        <a:t>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7"/>
                  </a:ext>
                </a:extLst>
              </a:tr>
              <a:tr h="371788">
                <a:tc>
                  <a:txBody>
                    <a:bodyPr/>
                    <a:lstStyle/>
                    <a:p>
                      <a:pPr algn="r">
                        <a:lnSpc>
                          <a:spcPct val="115000"/>
                        </a:lnSpc>
                        <a:spcAft>
                          <a:spcPts val="0"/>
                        </a:spcAft>
                      </a:pPr>
                      <a:r>
                        <a:rPr lang="fr-CA" sz="1200" dirty="0">
                          <a:effectLst/>
                          <a:latin typeface="Calibri" pitchFamily="34" charset="0"/>
                          <a:cs typeface="Calibri" pitchFamily="34" charset="0"/>
                        </a:rPr>
                        <a:t>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8"/>
                  </a:ext>
                </a:extLst>
              </a:tr>
              <a:tr h="371788">
                <a:tc>
                  <a:txBody>
                    <a:bodyPr/>
                    <a:lstStyle/>
                    <a:p>
                      <a:pPr algn="r">
                        <a:lnSpc>
                          <a:spcPct val="115000"/>
                        </a:lnSpc>
                        <a:spcAft>
                          <a:spcPts val="0"/>
                        </a:spcAft>
                      </a:pPr>
                      <a:r>
                        <a:rPr lang="fr-CA" sz="1200" dirty="0">
                          <a:effectLst/>
                          <a:latin typeface="Calibri" pitchFamily="34" charset="0"/>
                          <a:cs typeface="Calibri" pitchFamily="34" charset="0"/>
                        </a:rPr>
                        <a:t>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09"/>
                  </a:ext>
                </a:extLst>
              </a:tr>
              <a:tr h="371788">
                <a:tc>
                  <a:txBody>
                    <a:bodyPr/>
                    <a:lstStyle/>
                    <a:p>
                      <a:pPr algn="r">
                        <a:lnSpc>
                          <a:spcPct val="115000"/>
                        </a:lnSpc>
                        <a:spcAft>
                          <a:spcPts val="0"/>
                        </a:spcAft>
                      </a:pPr>
                      <a:r>
                        <a:rPr lang="fr-CA" sz="1200" dirty="0">
                          <a:effectLst/>
                          <a:latin typeface="Calibri" pitchFamily="34" charset="0"/>
                          <a:cs typeface="Calibri" pitchFamily="34" charset="0"/>
                        </a:rPr>
                        <a:t>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0"/>
                  </a:ext>
                </a:extLst>
              </a:tr>
              <a:tr h="371788">
                <a:tc>
                  <a:txBody>
                    <a:bodyPr/>
                    <a:lstStyle/>
                    <a:p>
                      <a:pPr algn="r">
                        <a:lnSpc>
                          <a:spcPct val="115000"/>
                        </a:lnSpc>
                        <a:spcAft>
                          <a:spcPts val="0"/>
                        </a:spcAft>
                      </a:pPr>
                      <a:r>
                        <a:rPr lang="fr-CA" sz="1200" dirty="0">
                          <a:effectLst/>
                          <a:latin typeface="Calibri" pitchFamily="34" charset="0"/>
                          <a:cs typeface="Calibri" pitchFamily="34" charset="0"/>
                        </a:rPr>
                        <a:t>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1"/>
                  </a:ext>
                </a:extLst>
              </a:tr>
              <a:tr h="371788">
                <a:tc>
                  <a:txBody>
                    <a:bodyPr/>
                    <a:lstStyle/>
                    <a:p>
                      <a:pPr algn="r">
                        <a:lnSpc>
                          <a:spcPct val="115000"/>
                        </a:lnSpc>
                        <a:spcAft>
                          <a:spcPts val="0"/>
                        </a:spcAft>
                      </a:pPr>
                      <a:r>
                        <a:rPr lang="fr-CA" sz="1200" dirty="0">
                          <a:effectLst/>
                          <a:latin typeface="Calibri" pitchFamily="34" charset="0"/>
                          <a:cs typeface="Calibri" pitchFamily="34" charset="0"/>
                        </a:rPr>
                        <a:t>10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2"/>
                  </a:ext>
                </a:extLst>
              </a:tr>
              <a:tr h="371788">
                <a:tc>
                  <a:txBody>
                    <a:bodyPr/>
                    <a:lstStyle/>
                    <a:p>
                      <a:pPr algn="r">
                        <a:lnSpc>
                          <a:spcPct val="115000"/>
                        </a:lnSpc>
                        <a:spcAft>
                          <a:spcPts val="0"/>
                        </a:spcAft>
                      </a:pPr>
                      <a:r>
                        <a:rPr lang="fr-CA" sz="1200" dirty="0">
                          <a:effectLst/>
                          <a:latin typeface="Calibri" pitchFamily="34" charset="0"/>
                          <a:cs typeface="Calibri" pitchFamily="34" charset="0"/>
                        </a:rPr>
                        <a:t>11</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3"/>
                  </a:ext>
                </a:extLst>
              </a:tr>
              <a:tr h="371788">
                <a:tc>
                  <a:txBody>
                    <a:bodyPr/>
                    <a:lstStyle/>
                    <a:p>
                      <a:pPr algn="r">
                        <a:lnSpc>
                          <a:spcPct val="115000"/>
                        </a:lnSpc>
                        <a:spcAft>
                          <a:spcPts val="0"/>
                        </a:spcAft>
                      </a:pPr>
                      <a:r>
                        <a:rPr lang="fr-CA" sz="1200" dirty="0">
                          <a:effectLst/>
                          <a:latin typeface="Calibri" pitchFamily="34" charset="0"/>
                          <a:cs typeface="Calibri" pitchFamily="34" charset="0"/>
                        </a:rPr>
                        <a:t>12</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4"/>
                  </a:ext>
                </a:extLst>
              </a:tr>
              <a:tr h="371788">
                <a:tc>
                  <a:txBody>
                    <a:bodyPr/>
                    <a:lstStyle/>
                    <a:p>
                      <a:pPr algn="r">
                        <a:lnSpc>
                          <a:spcPct val="115000"/>
                        </a:lnSpc>
                        <a:spcAft>
                          <a:spcPts val="0"/>
                        </a:spcAft>
                      </a:pPr>
                      <a:r>
                        <a:rPr lang="fr-CA" sz="1200" dirty="0">
                          <a:effectLst/>
                          <a:latin typeface="Calibri" pitchFamily="34" charset="0"/>
                          <a:cs typeface="Calibri" pitchFamily="34" charset="0"/>
                        </a:rPr>
                        <a:t>13</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5"/>
                  </a:ext>
                </a:extLst>
              </a:tr>
              <a:tr h="371788">
                <a:tc>
                  <a:txBody>
                    <a:bodyPr/>
                    <a:lstStyle/>
                    <a:p>
                      <a:pPr algn="r">
                        <a:lnSpc>
                          <a:spcPct val="115000"/>
                        </a:lnSpc>
                        <a:spcAft>
                          <a:spcPts val="0"/>
                        </a:spcAft>
                      </a:pPr>
                      <a:r>
                        <a:rPr lang="fr-CA" sz="1200" dirty="0">
                          <a:effectLst/>
                          <a:latin typeface="Calibri" pitchFamily="34" charset="0"/>
                          <a:cs typeface="Calibri" pitchFamily="34" charset="0"/>
                        </a:rPr>
                        <a:t>14</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6"/>
                  </a:ext>
                </a:extLst>
              </a:tr>
              <a:tr h="371788">
                <a:tc>
                  <a:txBody>
                    <a:bodyPr/>
                    <a:lstStyle/>
                    <a:p>
                      <a:pPr algn="r">
                        <a:lnSpc>
                          <a:spcPct val="115000"/>
                        </a:lnSpc>
                        <a:spcAft>
                          <a:spcPts val="0"/>
                        </a:spcAft>
                      </a:pPr>
                      <a:r>
                        <a:rPr lang="fr-CA" sz="1200" dirty="0">
                          <a:effectLst/>
                          <a:latin typeface="Calibri" pitchFamily="34" charset="0"/>
                          <a:cs typeface="Calibri" pitchFamily="34" charset="0"/>
                        </a:rPr>
                        <a:t>15</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7"/>
                  </a:ext>
                </a:extLst>
              </a:tr>
              <a:tr h="371788">
                <a:tc>
                  <a:txBody>
                    <a:bodyPr/>
                    <a:lstStyle/>
                    <a:p>
                      <a:pPr algn="r">
                        <a:lnSpc>
                          <a:spcPct val="115000"/>
                        </a:lnSpc>
                        <a:spcAft>
                          <a:spcPts val="0"/>
                        </a:spcAft>
                      </a:pPr>
                      <a:r>
                        <a:rPr lang="fr-CA" sz="1200" dirty="0">
                          <a:effectLst/>
                          <a:latin typeface="Calibri" pitchFamily="34" charset="0"/>
                          <a:cs typeface="Calibri" pitchFamily="34" charset="0"/>
                        </a:rPr>
                        <a:t>16</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8"/>
                  </a:ext>
                </a:extLst>
              </a:tr>
              <a:tr h="371788">
                <a:tc>
                  <a:txBody>
                    <a:bodyPr/>
                    <a:lstStyle/>
                    <a:p>
                      <a:pPr algn="r">
                        <a:lnSpc>
                          <a:spcPct val="115000"/>
                        </a:lnSpc>
                        <a:spcAft>
                          <a:spcPts val="0"/>
                        </a:spcAft>
                      </a:pPr>
                      <a:r>
                        <a:rPr lang="fr-CA" sz="1200" dirty="0">
                          <a:effectLst/>
                          <a:latin typeface="Calibri" pitchFamily="34" charset="0"/>
                          <a:cs typeface="Calibri" pitchFamily="34" charset="0"/>
                        </a:rPr>
                        <a:t>17</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19"/>
                  </a:ext>
                </a:extLst>
              </a:tr>
              <a:tr h="371788">
                <a:tc>
                  <a:txBody>
                    <a:bodyPr/>
                    <a:lstStyle/>
                    <a:p>
                      <a:pPr algn="r">
                        <a:lnSpc>
                          <a:spcPct val="115000"/>
                        </a:lnSpc>
                        <a:spcAft>
                          <a:spcPts val="0"/>
                        </a:spcAft>
                      </a:pPr>
                      <a:r>
                        <a:rPr lang="fr-CA" sz="1200" dirty="0">
                          <a:effectLst/>
                          <a:latin typeface="Calibri" pitchFamily="34" charset="0"/>
                          <a:cs typeface="Calibri" pitchFamily="34" charset="0"/>
                        </a:rPr>
                        <a:t>18</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0"/>
                  </a:ext>
                </a:extLst>
              </a:tr>
              <a:tr h="371788">
                <a:tc>
                  <a:txBody>
                    <a:bodyPr/>
                    <a:lstStyle/>
                    <a:p>
                      <a:pPr algn="r">
                        <a:lnSpc>
                          <a:spcPct val="115000"/>
                        </a:lnSpc>
                        <a:spcAft>
                          <a:spcPts val="0"/>
                        </a:spcAft>
                      </a:pPr>
                      <a:r>
                        <a:rPr lang="fr-CA" sz="1200" dirty="0">
                          <a:effectLst/>
                          <a:latin typeface="Calibri" pitchFamily="34" charset="0"/>
                          <a:cs typeface="Calibri" pitchFamily="34" charset="0"/>
                        </a:rPr>
                        <a:t>19</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Calibri" pitchFamily="34" charset="0"/>
                          <a:cs typeface="Calibri" pitchFamily="34" charset="0"/>
                        </a:rPr>
                        <a:t> </a:t>
                      </a: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1"/>
                  </a:ext>
                </a:extLst>
              </a:tr>
              <a:tr h="371788">
                <a:tc>
                  <a:txBody>
                    <a:bodyPr/>
                    <a:lstStyle/>
                    <a:p>
                      <a:pPr algn="r">
                        <a:lnSpc>
                          <a:spcPct val="115000"/>
                        </a:lnSpc>
                        <a:spcAft>
                          <a:spcPts val="0"/>
                        </a:spcAft>
                      </a:pPr>
                      <a:r>
                        <a:rPr lang="fr-CA" sz="1200" dirty="0">
                          <a:effectLst/>
                          <a:latin typeface="Calibri" pitchFamily="34" charset="0"/>
                          <a:cs typeface="Calibri" pitchFamily="34" charset="0"/>
                        </a:rPr>
                        <a:t>20</a:t>
                      </a:r>
                      <a:endParaRPr lang="fr-CA" sz="1200" dirty="0">
                        <a:effectLst/>
                        <a:latin typeface="Calibri"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Calibri" pitchFamily="34" charset="0"/>
                      </a:endParaRPr>
                    </a:p>
                  </a:txBody>
                  <a:tcPr marL="39570" marR="39570" marT="0" marB="0">
                    <a:solidFill>
                      <a:schemeClr val="bg1">
                        <a:lumMod val="85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 xmlns:p14="http://schemas.microsoft.com/office/powerpoint/2010/main" val="1364605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29</a:t>
            </a:fld>
            <a:endParaRPr lang="en-US" sz="8200" dirty="0">
              <a:solidFill>
                <a:schemeClr val="bg1">
                  <a:lumMod val="85000"/>
                </a:schemeClr>
              </a:solidFill>
              <a:latin typeface="Impact"/>
              <a:cs typeface="Impact"/>
            </a:endParaRPr>
          </a:p>
        </p:txBody>
      </p:sp>
      <p:graphicFrame>
        <p:nvGraphicFramePr>
          <p:cNvPr id="9" name="Tableau 4">
            <a:extLst>
              <a:ext uri="{FF2B5EF4-FFF2-40B4-BE49-F238E27FC236}">
                <a16:creationId xmlns:a16="http://schemas.microsoft.com/office/drawing/2014/main" xmlns="" id="{88700654-0034-46BA-A97A-DA645DDF49AA}"/>
              </a:ext>
            </a:extLst>
          </p:cNvPr>
          <p:cNvGraphicFramePr>
            <a:graphicFrameLocks noGrp="1"/>
          </p:cNvGraphicFramePr>
          <p:nvPr>
            <p:custDataLst>
              <p:tags r:id="rId2"/>
            </p:custDataLst>
            <p:extLst>
              <p:ext uri="{D42A27DB-BD31-4B8C-83A1-F6EECF244321}">
                <p14:modId xmlns="" xmlns:p14="http://schemas.microsoft.com/office/powerpoint/2010/main" val="1025865779"/>
              </p:ext>
            </p:extLst>
          </p:nvPr>
        </p:nvGraphicFramePr>
        <p:xfrm>
          <a:off x="921546" y="2796540"/>
          <a:ext cx="5014908" cy="1259840"/>
        </p:xfrm>
        <a:graphic>
          <a:graphicData uri="http://schemas.openxmlformats.org/drawingml/2006/table">
            <a:tbl>
              <a:tblPr firstRow="1" bandRow="1">
                <a:tableStyleId>{5C22544A-7EE6-4342-B048-85BDC9FD1C3A}</a:tableStyleId>
              </a:tblPr>
              <a:tblGrid>
                <a:gridCol w="1258647">
                  <a:extLst>
                    <a:ext uri="{9D8B030D-6E8A-4147-A177-3AD203B41FA5}">
                      <a16:colId xmlns:a16="http://schemas.microsoft.com/office/drawing/2014/main" xmlns="" val="20000"/>
                    </a:ext>
                  </a:extLst>
                </a:gridCol>
                <a:gridCol w="2999691">
                  <a:extLst>
                    <a:ext uri="{9D8B030D-6E8A-4147-A177-3AD203B41FA5}">
                      <a16:colId xmlns:a16="http://schemas.microsoft.com/office/drawing/2014/main" xmlns="" val="20001"/>
                    </a:ext>
                  </a:extLst>
                </a:gridCol>
                <a:gridCol w="756570">
                  <a:extLst>
                    <a:ext uri="{9D8B030D-6E8A-4147-A177-3AD203B41FA5}">
                      <a16:colId xmlns:a16="http://schemas.microsoft.com/office/drawing/2014/main" xmlns="" val="20002"/>
                    </a:ext>
                  </a:extLst>
                </a:gridCol>
              </a:tblGrid>
              <a:tr h="370840">
                <a:tc>
                  <a:txBody>
                    <a:bodyPr/>
                    <a:lstStyle/>
                    <a:p>
                      <a:pPr algn="ctr"/>
                      <a:r>
                        <a:rPr lang="fr-FR" sz="1400" baseline="0" dirty="0" smtClean="0">
                          <a:latin typeface="Calibri" pitchFamily="34" charset="0"/>
                        </a:rPr>
                        <a:t>Numéro</a:t>
                      </a:r>
                      <a:endParaRPr lang="fr-FR" sz="1400" baseline="0" dirty="0">
                        <a:latin typeface="Calibri" pitchFamily="34" charset="0"/>
                      </a:endParaRPr>
                    </a:p>
                    <a:p>
                      <a:pPr algn="ctr"/>
                      <a:r>
                        <a:rPr lang="fr-FR" sz="1400" baseline="0" dirty="0">
                          <a:latin typeface="Calibri" pitchFamily="34" charset="0"/>
                        </a:rPr>
                        <a:t>de la 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Pages</a:t>
                      </a:r>
                    </a:p>
                  </a:txBody>
                  <a:tcPr anchor="ctr"/>
                </a:tc>
                <a:extLst>
                  <a:ext uri="{0D108BD9-81ED-4DB2-BD59-A6C34878D82A}">
                    <a16:rowId xmlns:a16="http://schemas.microsoft.com/office/drawing/2014/main" xmlns="" val="10000"/>
                  </a:ext>
                </a:extLst>
              </a:tr>
              <a:tr h="370840">
                <a:tc>
                  <a:txBody>
                    <a:bodyPr/>
                    <a:lstStyle/>
                    <a:p>
                      <a:pPr algn="ctr"/>
                      <a:r>
                        <a:rPr lang="fr-CA" sz="1200" dirty="0" smtClean="0">
                          <a:latin typeface="Calibri" pitchFamily="34" charset="0"/>
                        </a:rPr>
                        <a:t>1</a:t>
                      </a:r>
                      <a:endParaRPr lang="fr-F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Photo satellite</a:t>
                      </a:r>
                    </a:p>
                  </a:txBody>
                  <a:tcPr anchor="ctr"/>
                </a:tc>
                <a:tc>
                  <a:txBody>
                    <a:bodyPr/>
                    <a:lstStyle/>
                    <a:p>
                      <a:pPr algn="ctr"/>
                      <a:r>
                        <a:rPr lang="fr-CA" sz="1200" dirty="0" smtClean="0">
                          <a:solidFill>
                            <a:schemeClr val="tx1"/>
                          </a:solidFill>
                          <a:latin typeface="Calibri" pitchFamily="34" charset="0"/>
                        </a:rPr>
                        <a:t>30</a:t>
                      </a:r>
                      <a:endParaRPr lang="fr-FR" sz="1200" dirty="0">
                        <a:solidFill>
                          <a:schemeClr val="tx1"/>
                        </a:solidFill>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CA" sz="1200" dirty="0" smtClean="0">
                          <a:latin typeface="Calibri" pitchFamily="34" charset="0"/>
                        </a:rPr>
                        <a:t>2</a:t>
                      </a:r>
                      <a:endParaRPr lang="fr-FR" sz="1200" dirty="0">
                        <a:latin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Le fleuve Saint-Laurent</a:t>
                      </a:r>
                    </a:p>
                  </a:txBody>
                  <a:tcPr anchor="ctr"/>
                </a:tc>
                <a:tc>
                  <a:txBody>
                    <a:bodyPr/>
                    <a:lstStyle/>
                    <a:p>
                      <a:pPr algn="ctr"/>
                      <a:r>
                        <a:rPr lang="fr-CA" sz="1200" dirty="0" smtClean="0">
                          <a:solidFill>
                            <a:schemeClr val="tx1"/>
                          </a:solidFill>
                          <a:latin typeface="Calibri" pitchFamily="34" charset="0"/>
                        </a:rPr>
                        <a:t>31</a:t>
                      </a:r>
                      <a:endParaRPr lang="fr-FR" sz="1200" dirty="0">
                        <a:solidFill>
                          <a:schemeClr val="tx1"/>
                        </a:solidFill>
                        <a:latin typeface="Calibri" pitchFamily="34" charset="0"/>
                      </a:endParaRPr>
                    </a:p>
                  </a:txBody>
                  <a:tcPr anchor="ctr"/>
                </a:tc>
                <a:extLst>
                  <a:ext uri="{0D108BD9-81ED-4DB2-BD59-A6C34878D82A}">
                    <a16:rowId xmlns:a16="http://schemas.microsoft.com/office/drawing/2014/main" xmlns="" val="10003"/>
                  </a:ext>
                </a:extLst>
              </a:tr>
            </a:tbl>
          </a:graphicData>
        </a:graphic>
      </p:graphicFrame>
      <p:sp>
        <p:nvSpPr>
          <p:cNvPr id="10" name="ZoneTexte 6">
            <a:extLst>
              <a:ext uri="{FF2B5EF4-FFF2-40B4-BE49-F238E27FC236}">
                <a16:creationId xmlns:a16="http://schemas.microsoft.com/office/drawing/2014/main" xmlns="" id="{7E840CC0-4BB9-4F0B-82D7-5A8849370F31}"/>
              </a:ext>
            </a:extLst>
          </p:cNvPr>
          <p:cNvSpPr txBox="1"/>
          <p:nvPr>
            <p:custDataLst>
              <p:tags r:id="rId3"/>
            </p:custDataLst>
          </p:nvPr>
        </p:nvSpPr>
        <p:spPr>
          <a:xfrm>
            <a:off x="2468897" y="1602879"/>
            <a:ext cx="1773242" cy="553998"/>
          </a:xfrm>
          <a:prstGeom prst="rect">
            <a:avLst/>
          </a:prstGeom>
          <a:noFill/>
        </p:spPr>
        <p:txBody>
          <a:bodyPr wrap="square" rtlCol="0">
            <a:spAutoFit/>
          </a:bodyPr>
          <a:lstStyle/>
          <a:p>
            <a:r>
              <a:rPr lang="fr-CA" sz="3000" dirty="0">
                <a:latin typeface="Calibri" pitchFamily="34" charset="0"/>
                <a:cs typeface="Calibri" pitchFamily="34" charset="0"/>
              </a:rPr>
              <a:t>Fiches </a:t>
            </a:r>
            <a:r>
              <a:rPr lang="fr-CA" sz="3000" dirty="0" smtClean="0">
                <a:latin typeface="Calibri" pitchFamily="34" charset="0"/>
                <a:cs typeface="Calibri" pitchFamily="34" charset="0"/>
              </a:rPr>
              <a:t>TNI</a:t>
            </a:r>
            <a:endParaRPr lang="fr-CA" sz="3000" dirty="0">
              <a:latin typeface="Calibri" pitchFamily="34" charset="0"/>
              <a:cs typeface="Calibri" pitchFamily="34" charset="0"/>
            </a:endParaRPr>
          </a:p>
        </p:txBody>
      </p:sp>
    </p:spTree>
    <p:extLst>
      <p:ext uri="{BB962C8B-B14F-4D97-AF65-F5344CB8AC3E}">
        <p14:creationId xmlns="" xmlns:p14="http://schemas.microsoft.com/office/powerpoint/2010/main" val="1113671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1"/>
          <p:cNvSpPr>
            <a:spLocks noGrp="1"/>
          </p:cNvSpPr>
          <p:nvPr>
            <p:ph type="sldNum" sz="quarter" idx="12"/>
            <p:custDataLst>
              <p:tags r:id="rId1"/>
            </p:custDataLst>
          </p:nvPr>
        </p:nvSpPr>
        <p:spPr>
          <a:xfrm>
            <a:off x="5745708" y="8040991"/>
            <a:ext cx="1112292" cy="1135797"/>
          </a:xfrm>
        </p:spPr>
        <p:txBody>
          <a:bodyPr/>
          <a:lstStyle/>
          <a:p>
            <a:fld id="{027FB875-5C85-AB42-9DC5-178568A424B8}" type="slidenum">
              <a:rPr lang="en-US" sz="8200" smtClean="0">
                <a:solidFill>
                  <a:schemeClr val="bg1">
                    <a:lumMod val="85000"/>
                  </a:schemeClr>
                </a:solidFill>
                <a:latin typeface="Impact"/>
                <a:cs typeface="Impact"/>
              </a:rPr>
              <a:pPr/>
              <a:t>3</a:t>
            </a:fld>
            <a:endParaRPr lang="en-US" sz="8200" dirty="0">
              <a:solidFill>
                <a:schemeClr val="bg1">
                  <a:lumMod val="85000"/>
                </a:schemeClr>
              </a:solidFill>
              <a:latin typeface="Impact"/>
              <a:cs typeface="Impact"/>
            </a:endParaRPr>
          </a:p>
        </p:txBody>
      </p:sp>
      <p:sp>
        <p:nvSpPr>
          <p:cNvPr id="16" name="Title 3">
            <a:extLst>
              <a:ext uri="{FF2B5EF4-FFF2-40B4-BE49-F238E27FC236}">
                <a16:creationId xmlns:a16="http://schemas.microsoft.com/office/drawing/2014/main" xmlns="" id="{3C68CCA5-1CB1-424D-B30E-2C9721CF3FCA}"/>
              </a:ext>
            </a:extLst>
          </p:cNvPr>
          <p:cNvSpPr txBox="1">
            <a:spLocks/>
          </p:cNvSpPr>
          <p:nvPr>
            <p:custDataLst>
              <p:tags r:id="rId2"/>
            </p:custDataLst>
          </p:nvPr>
        </p:nvSpPr>
        <p:spPr>
          <a:xfrm>
            <a:off x="-201930" y="367665"/>
            <a:ext cx="7261860" cy="64367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Calibri" pitchFamily="34" charset="0"/>
                <a:ea typeface="+mj-ea"/>
                <a:cs typeface="+mj-cs"/>
              </a:rPr>
              <a:t>Présentation</a:t>
            </a:r>
            <a:r>
              <a:rPr kumimoji="0" lang="en-US" sz="3000" b="0" i="0" u="none" strike="noStrike" kern="1200" cap="none" spc="0" normalizeH="0" baseline="0" noProof="0" dirty="0">
                <a:ln>
                  <a:noFill/>
                </a:ln>
                <a:solidFill>
                  <a:schemeClr val="tx1"/>
                </a:solidFill>
                <a:effectLst/>
                <a:uLnTx/>
                <a:uFillTx/>
                <a:latin typeface="Calibri" pitchFamily="34" charset="0"/>
                <a:ea typeface="+mj-ea"/>
                <a:cs typeface="+mj-cs"/>
              </a:rPr>
              <a:t> de la situation </a:t>
            </a:r>
            <a:r>
              <a:rPr kumimoji="0" lang="en-US" sz="3000" b="0" i="0" u="none" strike="noStrike" kern="1200" cap="none" spc="0" normalizeH="0" baseline="0" noProof="0" dirty="0" err="1">
                <a:ln>
                  <a:noFill/>
                </a:ln>
                <a:solidFill>
                  <a:schemeClr val="tx1"/>
                </a:solidFill>
                <a:effectLst/>
                <a:uLnTx/>
                <a:uFillTx/>
                <a:latin typeface="Calibri" pitchFamily="34" charset="0"/>
                <a:ea typeface="+mj-ea"/>
                <a:cs typeface="+mj-cs"/>
              </a:rPr>
              <a:t>d’apprentissage</a:t>
            </a:r>
            <a:endParaRPr kumimoji="0" lang="en-US" sz="30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graphicFrame>
        <p:nvGraphicFramePr>
          <p:cNvPr id="17" name="Tableau 14">
            <a:extLst>
              <a:ext uri="{FF2B5EF4-FFF2-40B4-BE49-F238E27FC236}">
                <a16:creationId xmlns:a16="http://schemas.microsoft.com/office/drawing/2014/main" xmlns="" id="{03FEC4B9-4CF3-4712-AF4C-88506633D231}"/>
              </a:ext>
            </a:extLst>
          </p:cNvPr>
          <p:cNvGraphicFramePr>
            <a:graphicFrameLocks noGrp="1"/>
          </p:cNvGraphicFramePr>
          <p:nvPr>
            <p:custDataLst>
              <p:tags r:id="rId3"/>
            </p:custDataLst>
            <p:extLst>
              <p:ext uri="{D42A27DB-BD31-4B8C-83A1-F6EECF244321}">
                <p14:modId xmlns="" xmlns:p14="http://schemas.microsoft.com/office/powerpoint/2010/main" val="4240667068"/>
              </p:ext>
            </p:extLst>
          </p:nvPr>
        </p:nvGraphicFramePr>
        <p:xfrm>
          <a:off x="112638" y="1495425"/>
          <a:ext cx="6640695" cy="669245"/>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xmlns="" val="20000"/>
                    </a:ext>
                  </a:extLst>
                </a:gridCol>
              </a:tblGrid>
              <a:tr h="234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latin typeface="Calibri" pitchFamily="34" charset="0"/>
                          <a:cs typeface="Calibri" pitchFamily="34" charset="0"/>
                        </a:rPr>
                        <a:t>Intention pédagogique</a:t>
                      </a:r>
                    </a:p>
                  </a:txBody>
                  <a:tcPr anchor="ctr"/>
                </a:tc>
                <a:extLst>
                  <a:ext uri="{0D108BD9-81ED-4DB2-BD59-A6C34878D82A}">
                    <a16:rowId xmlns:a16="http://schemas.microsoft.com/office/drawing/2014/main" xmlns="" val="10000"/>
                  </a:ext>
                </a:extLst>
              </a:tr>
              <a:tr h="364445">
                <a:tc>
                  <a:txBody>
                    <a:bodyPr/>
                    <a:lstStyle/>
                    <a:p>
                      <a:pPr marL="0" indent="0">
                        <a:spcBef>
                          <a:spcPts val="800"/>
                        </a:spcBef>
                        <a:buNone/>
                      </a:pPr>
                      <a:r>
                        <a:rPr lang="en-US" sz="1200" dirty="0" err="1">
                          <a:latin typeface="Calibri" pitchFamily="34" charset="0"/>
                          <a:cs typeface="Calibri" pitchFamily="34" charset="0"/>
                        </a:rPr>
                        <a:t>Amener</a:t>
                      </a:r>
                      <a:r>
                        <a:rPr lang="en-US" sz="1200" dirty="0">
                          <a:latin typeface="Calibri" pitchFamily="34" charset="0"/>
                          <a:cs typeface="Calibri" pitchFamily="34" charset="0"/>
                        </a:rPr>
                        <a:t> les </a:t>
                      </a:r>
                      <a:r>
                        <a:rPr lang="en-US" sz="1200" dirty="0" err="1">
                          <a:latin typeface="Calibri" pitchFamily="34" charset="0"/>
                          <a:cs typeface="Calibri" pitchFamily="34" charset="0"/>
                        </a:rPr>
                        <a:t>élèves</a:t>
                      </a:r>
                      <a:r>
                        <a:rPr lang="en-US" sz="1200" dirty="0">
                          <a:latin typeface="Calibri" pitchFamily="34" charset="0"/>
                          <a:cs typeface="Calibri" pitchFamily="34" charset="0"/>
                        </a:rPr>
                        <a:t> à se </a:t>
                      </a:r>
                      <a:r>
                        <a:rPr lang="en-US" sz="1200" dirty="0" err="1">
                          <a:latin typeface="Calibri" pitchFamily="34" charset="0"/>
                          <a:cs typeface="Calibri" pitchFamily="34" charset="0"/>
                        </a:rPr>
                        <a:t>questionner</a:t>
                      </a:r>
                      <a:r>
                        <a:rPr lang="en-US" sz="1200" dirty="0">
                          <a:latin typeface="Calibri" pitchFamily="34" charset="0"/>
                          <a:cs typeface="Calibri" pitchFamily="34" charset="0"/>
                        </a:rPr>
                        <a:t> sur les causes des </a:t>
                      </a:r>
                      <a:r>
                        <a:rPr lang="en-US" sz="1200" dirty="0" err="1">
                          <a:latin typeface="Calibri" pitchFamily="34" charset="0"/>
                          <a:cs typeface="Calibri" pitchFamily="34" charset="0"/>
                        </a:rPr>
                        <a:t>phénomènes</a:t>
                      </a:r>
                      <a:r>
                        <a:rPr lang="en-US" sz="1200" dirty="0">
                          <a:latin typeface="Calibri" pitchFamily="34" charset="0"/>
                          <a:cs typeface="Calibri" pitchFamily="34" charset="0"/>
                        </a:rPr>
                        <a:t> </a:t>
                      </a:r>
                      <a:r>
                        <a:rPr lang="en-US" sz="1200" dirty="0" err="1">
                          <a:latin typeface="Calibri" pitchFamily="34" charset="0"/>
                          <a:cs typeface="Calibri" pitchFamily="34" charset="0"/>
                        </a:rPr>
                        <a:t>naturels</a:t>
                      </a:r>
                      <a:r>
                        <a:rPr lang="en-US" sz="1200" dirty="0">
                          <a:latin typeface="Calibri" pitchFamily="34" charset="0"/>
                          <a:cs typeface="Calibri" pitchFamily="34" charset="0"/>
                        </a:rPr>
                        <a:t> qui les </a:t>
                      </a:r>
                      <a:r>
                        <a:rPr lang="en-US" sz="1200" dirty="0" err="1">
                          <a:latin typeface="Calibri" pitchFamily="34" charset="0"/>
                          <a:cs typeface="Calibri" pitchFamily="34" charset="0"/>
                        </a:rPr>
                        <a:t>entourent</a:t>
                      </a:r>
                      <a:r>
                        <a:rPr lang="en-US" sz="1200" dirty="0">
                          <a:latin typeface="Calibri" pitchFamily="34" charset="0"/>
                          <a:cs typeface="Calibri" pitchFamily="34" charset="0"/>
                        </a:rPr>
                        <a:t>.</a:t>
                      </a:r>
                    </a:p>
                  </a:txBody>
                  <a:tcPr anchor="ctr"/>
                </a:tc>
                <a:extLst>
                  <a:ext uri="{0D108BD9-81ED-4DB2-BD59-A6C34878D82A}">
                    <a16:rowId xmlns:a16="http://schemas.microsoft.com/office/drawing/2014/main" xmlns="" val="10001"/>
                  </a:ext>
                </a:extLst>
              </a:tr>
            </a:tbl>
          </a:graphicData>
        </a:graphic>
      </p:graphicFrame>
      <p:graphicFrame>
        <p:nvGraphicFramePr>
          <p:cNvPr id="18" name="Tableau 15">
            <a:extLst>
              <a:ext uri="{FF2B5EF4-FFF2-40B4-BE49-F238E27FC236}">
                <a16:creationId xmlns:a16="http://schemas.microsoft.com/office/drawing/2014/main" xmlns="" id="{E51E09E5-01B8-49B5-B943-7F64535F4EE4}"/>
              </a:ext>
            </a:extLst>
          </p:cNvPr>
          <p:cNvGraphicFramePr>
            <a:graphicFrameLocks noGrp="1"/>
          </p:cNvGraphicFramePr>
          <p:nvPr>
            <p:custDataLst>
              <p:tags r:id="rId4"/>
            </p:custDataLst>
            <p:extLst>
              <p:ext uri="{D42A27DB-BD31-4B8C-83A1-F6EECF244321}">
                <p14:modId xmlns="" xmlns:p14="http://schemas.microsoft.com/office/powerpoint/2010/main" val="3341850404"/>
              </p:ext>
            </p:extLst>
          </p:nvPr>
        </p:nvGraphicFramePr>
        <p:xfrm>
          <a:off x="112638" y="2390775"/>
          <a:ext cx="6640695" cy="131064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xmlns="" val="20000"/>
                    </a:ext>
                  </a:extLst>
                </a:gridCol>
              </a:tblGrid>
              <a:tr h="212725">
                <a:tc>
                  <a:txBody>
                    <a:bodyPr/>
                    <a:lstStyle/>
                    <a:p>
                      <a:pPr>
                        <a:spcBef>
                          <a:spcPts val="600"/>
                        </a:spcBef>
                      </a:pPr>
                      <a:r>
                        <a:rPr lang="fr-FR" sz="1400" b="1" dirty="0">
                          <a:latin typeface="Calibri" pitchFamily="34" charset="0"/>
                          <a:cs typeface="Calibri" pitchFamily="34" charset="0"/>
                        </a:rPr>
                        <a:t>Objectif(s</a:t>
                      </a:r>
                      <a:r>
                        <a:rPr lang="fr-FR" sz="1600" b="1" dirty="0">
                          <a:latin typeface="Calibri" pitchFamily="34" charset="0"/>
                          <a:cs typeface="Calibri" pitchFamily="34" charset="0"/>
                        </a:rPr>
                        <a:t>)</a:t>
                      </a:r>
                    </a:p>
                  </a:txBody>
                  <a:tcPr/>
                </a:tc>
                <a:extLst>
                  <a:ext uri="{0D108BD9-81ED-4DB2-BD59-A6C34878D82A}">
                    <a16:rowId xmlns:a16="http://schemas.microsoft.com/office/drawing/2014/main" xmlns="" val="10000"/>
                  </a:ext>
                </a:extLst>
              </a:tr>
              <a:tr h="425450">
                <a:tc>
                  <a:txBody>
                    <a:bodyPr/>
                    <a:lstStyle/>
                    <a:p>
                      <a:pPr marL="171450" marR="0" lvl="0" indent="-171450" algn="just" defTabSz="914400" rtl="0" eaLnBrk="1" fontAlgn="auto" latinLnBrk="0" hangingPunct="1">
                        <a:lnSpc>
                          <a:spcPct val="100000"/>
                        </a:lnSpc>
                        <a:spcBef>
                          <a:spcPts val="600"/>
                        </a:spcBef>
                        <a:spcAft>
                          <a:spcPts val="0"/>
                        </a:spcAft>
                        <a:buClrTx/>
                        <a:buSzTx/>
                        <a:buFontTx/>
                        <a:buChar char="-"/>
                        <a:tabLst>
                          <a:tab pos="85725" algn="l"/>
                        </a:tabLst>
                        <a:defRPr/>
                      </a:pPr>
                      <a:r>
                        <a:rPr lang="en-US" sz="1200" dirty="0">
                          <a:latin typeface="Calibri" pitchFamily="34" charset="0"/>
                        </a:rPr>
                        <a:t>Proposer des explications au </a:t>
                      </a:r>
                      <a:r>
                        <a:rPr lang="en-US" sz="1200" dirty="0" err="1">
                          <a:latin typeface="Calibri" pitchFamily="34" charset="0"/>
                        </a:rPr>
                        <a:t>phénomène</a:t>
                      </a:r>
                      <a:r>
                        <a:rPr lang="en-US" sz="1200" dirty="0">
                          <a:latin typeface="Calibri" pitchFamily="34" charset="0"/>
                        </a:rPr>
                        <a:t> des </a:t>
                      </a:r>
                      <a:r>
                        <a:rPr lang="en-US" sz="1200" dirty="0" err="1">
                          <a:latin typeface="Calibri" pitchFamily="34" charset="0"/>
                        </a:rPr>
                        <a:t>précipitations</a:t>
                      </a:r>
                      <a:r>
                        <a:rPr lang="en-US" sz="1200" dirty="0">
                          <a:latin typeface="Calibri" pitchFamily="34" charset="0"/>
                        </a:rPr>
                        <a:t> (</a:t>
                      </a:r>
                      <a:r>
                        <a:rPr lang="en-US" sz="1200" dirty="0" err="1">
                          <a:latin typeface="Calibri" pitchFamily="34" charset="0"/>
                        </a:rPr>
                        <a:t>pluie</a:t>
                      </a:r>
                      <a:r>
                        <a:rPr lang="en-US" sz="1200" dirty="0">
                          <a:latin typeface="Calibri" pitchFamily="34" charset="0"/>
                        </a:rPr>
                        <a:t>, </a:t>
                      </a:r>
                      <a:r>
                        <a:rPr lang="en-US" sz="1200" dirty="0" err="1">
                          <a:latin typeface="Calibri" pitchFamily="34" charset="0"/>
                        </a:rPr>
                        <a:t>neige</a:t>
                      </a:r>
                      <a:r>
                        <a:rPr lang="en-US" sz="1200" dirty="0">
                          <a:latin typeface="Calibri" pitchFamily="34" charset="0"/>
                        </a:rPr>
                        <a:t>). </a:t>
                      </a:r>
                    </a:p>
                    <a:p>
                      <a:pPr marL="171450" marR="0" lvl="0" indent="-171450" algn="just" defTabSz="914400" rtl="0" eaLnBrk="1" fontAlgn="auto" latinLnBrk="0" hangingPunct="1">
                        <a:lnSpc>
                          <a:spcPct val="100000"/>
                        </a:lnSpc>
                        <a:spcBef>
                          <a:spcPts val="600"/>
                        </a:spcBef>
                        <a:spcAft>
                          <a:spcPts val="0"/>
                        </a:spcAft>
                        <a:buClrTx/>
                        <a:buSzTx/>
                        <a:buFontTx/>
                        <a:buChar char="-"/>
                        <a:tabLst>
                          <a:tab pos="85725" algn="l"/>
                        </a:tabLst>
                        <a:defRPr/>
                      </a:pPr>
                      <a:r>
                        <a:rPr lang="en-US" sz="1200" dirty="0" err="1">
                          <a:latin typeface="Calibri" pitchFamily="34" charset="0"/>
                          <a:cs typeface="Calibri" pitchFamily="34" charset="0"/>
                        </a:rPr>
                        <a:t>Illustrer</a:t>
                      </a:r>
                      <a:r>
                        <a:rPr lang="en-US" sz="1200" dirty="0">
                          <a:latin typeface="Calibri" pitchFamily="34" charset="0"/>
                          <a:cs typeface="Calibri" pitchFamily="34" charset="0"/>
                        </a:rPr>
                        <a:t> </a:t>
                      </a:r>
                      <a:r>
                        <a:rPr lang="en-US" sz="1200" dirty="0" err="1">
                          <a:latin typeface="Calibri" pitchFamily="34" charset="0"/>
                          <a:cs typeface="Calibri" pitchFamily="34" charset="0"/>
                        </a:rPr>
                        <a:t>ce</a:t>
                      </a:r>
                      <a:r>
                        <a:rPr lang="en-US" sz="1200" dirty="0">
                          <a:latin typeface="Calibri" pitchFamily="34" charset="0"/>
                          <a:cs typeface="Calibri" pitchFamily="34" charset="0"/>
                        </a:rPr>
                        <a:t> </a:t>
                      </a:r>
                      <a:r>
                        <a:rPr lang="en-US" sz="1200" dirty="0" err="1">
                          <a:latin typeface="Calibri" pitchFamily="34" charset="0"/>
                          <a:cs typeface="Calibri" pitchFamily="34" charset="0"/>
                        </a:rPr>
                        <a:t>qu’est</a:t>
                      </a:r>
                      <a:r>
                        <a:rPr lang="en-US" sz="1200" dirty="0">
                          <a:latin typeface="Calibri" pitchFamily="34" charset="0"/>
                          <a:cs typeface="Calibri" pitchFamily="34" charset="0"/>
                        </a:rPr>
                        <a:t> un cycle </a:t>
                      </a:r>
                      <a:r>
                        <a:rPr lang="en-US" sz="1200" dirty="0" err="1">
                          <a:latin typeface="Calibri" pitchFamily="34" charset="0"/>
                          <a:cs typeface="Calibri" pitchFamily="34" charset="0"/>
                        </a:rPr>
                        <a:t>biogéochimique</a:t>
                      </a:r>
                      <a:r>
                        <a:rPr lang="en-US" sz="1200" dirty="0">
                          <a:latin typeface="Calibri" pitchFamily="34" charset="0"/>
                          <a:cs typeface="Calibri" pitchFamily="34" charset="0"/>
                        </a:rPr>
                        <a:t> </a:t>
                      </a:r>
                      <a:r>
                        <a:rPr lang="en-US" sz="1200" dirty="0" smtClean="0">
                          <a:latin typeface="Calibri" pitchFamily="34" charset="0"/>
                          <a:cs typeface="Calibri" pitchFamily="34" charset="0"/>
                        </a:rPr>
                        <a:t>,à </a:t>
                      </a:r>
                      <a:r>
                        <a:rPr lang="en-US" sz="1200" dirty="0" err="1">
                          <a:latin typeface="Calibri" pitchFamily="34" charset="0"/>
                          <a:cs typeface="Calibri" pitchFamily="34" charset="0"/>
                        </a:rPr>
                        <a:t>l’aide</a:t>
                      </a:r>
                      <a:r>
                        <a:rPr lang="en-US" sz="1200" dirty="0">
                          <a:latin typeface="Calibri" pitchFamily="34" charset="0"/>
                          <a:cs typeface="Calibri" pitchFamily="34" charset="0"/>
                        </a:rPr>
                        <a:t> du cycle de </a:t>
                      </a:r>
                      <a:r>
                        <a:rPr lang="en-US" sz="1200" dirty="0" err="1">
                          <a:latin typeface="Calibri" pitchFamily="34" charset="0"/>
                          <a:cs typeface="Calibri" pitchFamily="34" charset="0"/>
                        </a:rPr>
                        <a:t>l’eau</a:t>
                      </a:r>
                      <a:r>
                        <a:rPr lang="en-US" sz="1200" dirty="0">
                          <a:latin typeface="Calibri" pitchFamily="34" charset="0"/>
                          <a:cs typeface="Calibri" pitchFamily="34" charset="0"/>
                        </a:rPr>
                        <a:t>. </a:t>
                      </a:r>
                    </a:p>
                    <a:p>
                      <a:pPr marL="171450" marR="0" lvl="0" indent="-171450" algn="just" defTabSz="914400" rtl="0" eaLnBrk="1" fontAlgn="auto" latinLnBrk="0" hangingPunct="1">
                        <a:lnSpc>
                          <a:spcPct val="100000"/>
                        </a:lnSpc>
                        <a:spcBef>
                          <a:spcPts val="600"/>
                        </a:spcBef>
                        <a:spcAft>
                          <a:spcPts val="0"/>
                        </a:spcAft>
                        <a:buClrTx/>
                        <a:buSzTx/>
                        <a:buFontTx/>
                        <a:buChar char="-"/>
                        <a:tabLst>
                          <a:tab pos="85725" algn="l"/>
                        </a:tabLst>
                        <a:defRPr/>
                      </a:pPr>
                      <a:r>
                        <a:rPr lang="en-US" sz="1200" dirty="0" err="1">
                          <a:latin typeface="Calibri" pitchFamily="34" charset="0"/>
                        </a:rPr>
                        <a:t>Comprendre</a:t>
                      </a:r>
                      <a:r>
                        <a:rPr lang="en-US" sz="1200" dirty="0">
                          <a:latin typeface="Calibri" pitchFamily="34" charset="0"/>
                        </a:rPr>
                        <a:t> les </a:t>
                      </a:r>
                      <a:r>
                        <a:rPr lang="en-US" sz="1200" dirty="0" err="1">
                          <a:latin typeface="Calibri" pitchFamily="34" charset="0"/>
                        </a:rPr>
                        <a:t>principales</a:t>
                      </a:r>
                      <a:r>
                        <a:rPr lang="en-US" sz="1200" dirty="0">
                          <a:latin typeface="Calibri" pitchFamily="34" charset="0"/>
                        </a:rPr>
                        <a:t> </a:t>
                      </a:r>
                      <a:r>
                        <a:rPr lang="en-US" sz="1200" dirty="0" err="1">
                          <a:latin typeface="Calibri" pitchFamily="34" charset="0"/>
                        </a:rPr>
                        <a:t>étapes</a:t>
                      </a:r>
                      <a:r>
                        <a:rPr lang="en-US" sz="1200" dirty="0">
                          <a:latin typeface="Calibri" pitchFamily="34" charset="0"/>
                        </a:rPr>
                        <a:t> de </a:t>
                      </a:r>
                      <a:r>
                        <a:rPr lang="en-US" sz="1200" dirty="0" smtClean="0">
                          <a:latin typeface="Calibri" pitchFamily="34" charset="0"/>
                        </a:rPr>
                        <a:t>transformation </a:t>
                      </a:r>
                      <a:r>
                        <a:rPr lang="en-US" sz="1200" dirty="0">
                          <a:latin typeface="Calibri" pitchFamily="34" charset="0"/>
                        </a:rPr>
                        <a:t>de la matière se </a:t>
                      </a:r>
                      <a:r>
                        <a:rPr lang="en-US" sz="1200" dirty="0" err="1">
                          <a:latin typeface="Calibri" pitchFamily="34" charset="0"/>
                        </a:rPr>
                        <a:t>produisant</a:t>
                      </a:r>
                      <a:r>
                        <a:rPr lang="en-US" sz="1200" dirty="0">
                          <a:latin typeface="Calibri" pitchFamily="34" charset="0"/>
                        </a:rPr>
                        <a:t> au fil du cycle de </a:t>
                      </a:r>
                      <a:r>
                        <a:rPr lang="en-US" sz="1200" dirty="0" err="1">
                          <a:latin typeface="Calibri" pitchFamily="34" charset="0"/>
                        </a:rPr>
                        <a:t>l’eau</a:t>
                      </a:r>
                      <a:r>
                        <a:rPr lang="en-US" sz="1200" dirty="0">
                          <a:latin typeface="Calibri" pitchFamily="34" charset="0"/>
                        </a:rPr>
                        <a:t>. </a:t>
                      </a:r>
                      <a:endParaRPr lang="en-US" sz="1200" i="1" dirty="0">
                        <a:latin typeface="Calibri"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19" name="Tableau 18">
            <a:extLst>
              <a:ext uri="{FF2B5EF4-FFF2-40B4-BE49-F238E27FC236}">
                <a16:creationId xmlns:a16="http://schemas.microsoft.com/office/drawing/2014/main" xmlns="" id="{8167D805-44AA-49F4-943A-4FCBA2B8D011}"/>
              </a:ext>
            </a:extLst>
          </p:cNvPr>
          <p:cNvGraphicFramePr>
            <a:graphicFrameLocks noGrp="1"/>
          </p:cNvGraphicFramePr>
          <p:nvPr>
            <p:custDataLst>
              <p:tags r:id="rId5"/>
            </p:custDataLst>
            <p:extLst>
              <p:ext uri="{D42A27DB-BD31-4B8C-83A1-F6EECF244321}">
                <p14:modId xmlns="" xmlns:p14="http://schemas.microsoft.com/office/powerpoint/2010/main" val="1954094000"/>
              </p:ext>
            </p:extLst>
          </p:nvPr>
        </p:nvGraphicFramePr>
        <p:xfrm>
          <a:off x="112638" y="3942125"/>
          <a:ext cx="6640696" cy="3408151"/>
        </p:xfrm>
        <a:graphic>
          <a:graphicData uri="http://schemas.openxmlformats.org/drawingml/2006/table">
            <a:tbl>
              <a:tblPr firstRow="1" bandRow="1">
                <a:tableStyleId>{5C22544A-7EE6-4342-B048-85BDC9FD1C3A}</a:tableStyleId>
              </a:tblPr>
              <a:tblGrid>
                <a:gridCol w="521692">
                  <a:extLst>
                    <a:ext uri="{9D8B030D-6E8A-4147-A177-3AD203B41FA5}">
                      <a16:colId xmlns:a16="http://schemas.microsoft.com/office/drawing/2014/main" xmlns="" val="20000"/>
                    </a:ext>
                  </a:extLst>
                </a:gridCol>
                <a:gridCol w="5196063">
                  <a:extLst>
                    <a:ext uri="{9D8B030D-6E8A-4147-A177-3AD203B41FA5}">
                      <a16:colId xmlns:a16="http://schemas.microsoft.com/office/drawing/2014/main" xmlns="" val="1162429543"/>
                    </a:ext>
                  </a:extLst>
                </a:gridCol>
                <a:gridCol w="922941">
                  <a:extLst>
                    <a:ext uri="{9D8B030D-6E8A-4147-A177-3AD203B41FA5}">
                      <a16:colId xmlns:a16="http://schemas.microsoft.com/office/drawing/2014/main" xmlns="" val="1422053919"/>
                    </a:ext>
                  </a:extLst>
                </a:gridCol>
              </a:tblGrid>
              <a:tr h="34921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kern="1200" dirty="0">
                          <a:latin typeface="Calibri" pitchFamily="34" charset="0"/>
                          <a:cs typeface="Calibri" pitchFamily="34" charset="0"/>
                        </a:rPr>
                        <a:t>Références à la PDA sciences</a:t>
                      </a:r>
                      <a:endParaRPr lang="fr-CA" sz="1400" b="1" kern="1200" dirty="0">
                        <a:solidFill>
                          <a:schemeClr val="lt1"/>
                        </a:solidFill>
                        <a:latin typeface="Calibri" pitchFamily="34" charset="0"/>
                        <a:ea typeface="+mn-ea"/>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sz="1200" dirty="0"/>
                    </a:p>
                  </a:txBody>
                  <a:tcPr/>
                </a:tc>
                <a:tc>
                  <a:txBody>
                    <a:bodyPr/>
                    <a:lstStyle/>
                    <a:p>
                      <a:pPr algn="ctr"/>
                      <a:r>
                        <a:rPr lang="fr-CA" sz="1400" b="1" kern="1200" dirty="0" smtClean="0">
                          <a:latin typeface="Calibri" pitchFamily="34" charset="0"/>
                          <a:cs typeface="Calibri" pitchFamily="34" charset="0"/>
                        </a:rPr>
                        <a:t>Ac</a:t>
                      </a:r>
                      <a:r>
                        <a:rPr lang="fr-CA" sz="1400" b="1" dirty="0" smtClean="0">
                          <a:latin typeface="Calibri" pitchFamily="34" charset="0"/>
                          <a:cs typeface="Calibri" pitchFamily="34" charset="0"/>
                        </a:rPr>
                        <a:t>tivités</a:t>
                      </a:r>
                      <a:endParaRPr lang="fr-CA" sz="1400" b="1" dirty="0">
                        <a:latin typeface="Calibri" pitchFamily="34" charset="0"/>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6572545"/>
                  </a:ext>
                </a:extLst>
              </a:tr>
              <a:tr h="431449">
                <a:tc rowSpan="2">
                  <a:txBody>
                    <a:bodyPr/>
                    <a:lstStyle/>
                    <a:p>
                      <a:pPr algn="ctr"/>
                      <a:r>
                        <a:rPr lang="fr-CA" sz="1400" b="1" dirty="0" smtClean="0">
                          <a:ln>
                            <a:noFill/>
                          </a:ln>
                          <a:solidFill>
                            <a:schemeClr val="bg1"/>
                          </a:solidFill>
                          <a:latin typeface="Calibri" pitchFamily="34" charset="0"/>
                          <a:cs typeface="Calibri" pitchFamily="34" charset="0"/>
                        </a:rPr>
                        <a:t>Univers</a:t>
                      </a:r>
                    </a:p>
                    <a:p>
                      <a:pPr algn="ctr"/>
                      <a:r>
                        <a:rPr lang="fr-CA" sz="1400" b="1" dirty="0" smtClean="0">
                          <a:ln>
                            <a:noFill/>
                          </a:ln>
                          <a:solidFill>
                            <a:schemeClr val="bg1"/>
                          </a:solidFill>
                          <a:latin typeface="Calibri" pitchFamily="34" charset="0"/>
                          <a:cs typeface="Calibri" pitchFamily="34" charset="0"/>
                        </a:rPr>
                        <a:t>matériel</a:t>
                      </a:r>
                      <a:endParaRPr lang="fr-CA" sz="1400" b="1" dirty="0">
                        <a:ln>
                          <a:noFill/>
                        </a:ln>
                        <a:solidFill>
                          <a:schemeClr val="bg1"/>
                        </a:solidFill>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Distinguer trois états de la matière (solide, liquide, gazeux)</a:t>
                      </a:r>
                    </a:p>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Reconnaître l’eau sous l’état solide (glace, neige), liquide et gazeux (vapeur)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smtClean="0">
                          <a:latin typeface="Calibri" pitchFamily="34" charset="0"/>
                          <a:cs typeface="Calibri" pitchFamily="34" charset="0"/>
                        </a:rPr>
                        <a:t>1 à 4</a:t>
                      </a:r>
                      <a:endParaRPr lang="fr-CA" sz="1200" b="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xmlns="" val="10005"/>
                  </a:ext>
                </a:extLst>
              </a:tr>
              <a:tr h="483372">
                <a:tc vMerge="1">
                  <a:txBody>
                    <a:bodyPr/>
                    <a:lstStyle/>
                    <a:p>
                      <a:pPr algn="ctr"/>
                      <a:endParaRPr lang="fr-CA" sz="1100" dirty="0">
                        <a:solidFill>
                          <a:schemeClr val="bg1"/>
                        </a:solidFill>
                        <a:latin typeface="Times New Roman" panose="02020603050405020304" pitchFamily="18" charset="0"/>
                        <a:cs typeface="Times New Roman" panose="02020603050405020304" pitchFamily="18"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Utiliser adéquatement des instruments de mesure simples (règles, compte-gouttes, cylindre gradué, balance, thermomètre, chronomètre)</a:t>
                      </a:r>
                      <a:endParaRPr lang="fr-CA" sz="1200" b="0" kern="1200" dirty="0">
                        <a:solidFill>
                          <a:schemeClr val="dk1"/>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smtClean="0">
                          <a:latin typeface="Calibri" pitchFamily="34" charset="0"/>
                          <a:cs typeface="Calibri" pitchFamily="34" charset="0"/>
                        </a:rPr>
                        <a:t>1 à 4</a:t>
                      </a:r>
                    </a:p>
                    <a:p>
                      <a:pPr algn="ctr"/>
                      <a:endParaRPr lang="fr-CA" sz="1200" b="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xmlns="" val="10003"/>
                  </a:ext>
                </a:extLst>
              </a:tr>
              <a:tr h="1651835">
                <a:tc>
                  <a:txBody>
                    <a:bodyPr/>
                    <a:lstStyle/>
                    <a:p>
                      <a:pPr algn="ctr"/>
                      <a:r>
                        <a:rPr lang="fr-CA" sz="1400" b="1" dirty="0" smtClean="0">
                          <a:ln>
                            <a:noFill/>
                          </a:ln>
                          <a:solidFill>
                            <a:schemeClr val="bg1"/>
                          </a:solidFill>
                          <a:latin typeface="Calibri" pitchFamily="34" charset="0"/>
                          <a:cs typeface="Calibri" pitchFamily="34" charset="0"/>
                        </a:rPr>
                        <a:t>La Terre et  l’espace</a:t>
                      </a:r>
                      <a:endParaRPr lang="fr-CA" sz="1400" b="1" dirty="0">
                        <a:ln>
                          <a:noFill/>
                        </a:ln>
                        <a:solidFill>
                          <a:schemeClr val="bg1"/>
                        </a:solidFill>
                        <a:latin typeface="Calibri" pitchFamily="34" charset="0"/>
                        <a:cs typeface="Calibri" pitchFamily="34"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Comparer les propriétés de différents types de sols (ex. : composition, capacité à retenir l’eau et capacité à retenir la chaleur)</a:t>
                      </a:r>
                    </a:p>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Décrire divers impacts de la qualité de l’eau, du sol ou de l’air sur les vivants</a:t>
                      </a:r>
                    </a:p>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Décrire différents types de précipitations (pluie, neige, grêle, pluie verglaçante)</a:t>
                      </a:r>
                    </a:p>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Identifier des sources naturelles d’eau douce (ruisseaux, lacs, rivières) et des sources naturelles d’eau salée (mers, océans)</a:t>
                      </a:r>
                    </a:p>
                    <a:p>
                      <a:pPr marL="171450" indent="-171450">
                        <a:spcBef>
                          <a:spcPts val="600"/>
                        </a:spcBef>
                        <a:buFont typeface="Arial" pitchFamily="34" charset="0"/>
                        <a:buChar char="•"/>
                      </a:pPr>
                      <a:r>
                        <a:rPr lang="fr-CA" sz="1200" b="0" i="0" u="none" strike="noStrike" kern="1200" baseline="0" dirty="0" smtClean="0">
                          <a:solidFill>
                            <a:schemeClr val="dk1"/>
                          </a:solidFill>
                          <a:latin typeface="Calibri" pitchFamily="34" charset="0"/>
                          <a:ea typeface="+mn-ea"/>
                          <a:cs typeface="Calibri" pitchFamily="34" charset="0"/>
                        </a:rPr>
                        <a:t>Expliquer le cycle de l’eau (évaporation, condensation, précipitation, ruissellement et infiltration)</a:t>
                      </a:r>
                      <a:endParaRPr lang="fr-CA" sz="1200" b="0" kern="1200" dirty="0">
                        <a:solidFill>
                          <a:schemeClr val="dk1"/>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smtClean="0">
                          <a:latin typeface="Calibri" pitchFamily="34" charset="0"/>
                          <a:cs typeface="Calibri" pitchFamily="34" charset="0"/>
                        </a:rPr>
                        <a:t>1 à 4</a:t>
                      </a:r>
                    </a:p>
                    <a:p>
                      <a:pPr marL="0" marR="0" indent="0" algn="ctr" defTabSz="914400" rtl="0" eaLnBrk="1" fontAlgn="auto" latinLnBrk="0" hangingPunct="1">
                        <a:lnSpc>
                          <a:spcPct val="100000"/>
                        </a:lnSpc>
                        <a:spcBef>
                          <a:spcPts val="0"/>
                        </a:spcBef>
                        <a:spcAft>
                          <a:spcPts val="0"/>
                        </a:spcAft>
                        <a:buClrTx/>
                        <a:buSzTx/>
                        <a:buFontTx/>
                        <a:buNone/>
                        <a:tabLst/>
                        <a:defRPr/>
                      </a:pPr>
                      <a:endParaRPr lang="fr-CA" sz="1200" b="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xmlns="" val="10006"/>
                  </a:ext>
                </a:extLst>
              </a:tr>
            </a:tbl>
          </a:graphicData>
        </a:graphic>
      </p:graphicFrame>
      <p:sp>
        <p:nvSpPr>
          <p:cNvPr id="20" name="Rectangle 19">
            <a:extLst>
              <a:ext uri="{FF2B5EF4-FFF2-40B4-BE49-F238E27FC236}">
                <a16:creationId xmlns:a16="http://schemas.microsoft.com/office/drawing/2014/main" xmlns="" id="{EC0CAEFB-D69B-4540-B454-EDA9587E8E29}"/>
              </a:ext>
            </a:extLst>
          </p:cNvPr>
          <p:cNvSpPr/>
          <p:nvPr>
            <p:custDataLst>
              <p:tags r:id="rId6"/>
            </p:custDataLst>
          </p:nvPr>
        </p:nvSpPr>
        <p:spPr>
          <a:xfrm>
            <a:off x="112638" y="7350276"/>
            <a:ext cx="6640695" cy="461665"/>
          </a:xfrm>
          <a:prstGeom prst="rect">
            <a:avLst/>
          </a:prstGeom>
        </p:spPr>
        <p:txBody>
          <a:bodyPr wrap="square">
            <a:spAutoFit/>
          </a:bodyPr>
          <a:lstStyle/>
          <a:p>
            <a:pPr algn="just"/>
            <a:r>
              <a:rPr lang="fr-CA" sz="1200" dirty="0">
                <a:solidFill>
                  <a:schemeClr val="dk1"/>
                </a:solidFill>
                <a:latin typeface="Calibri" pitchFamily="34" charset="0"/>
                <a:cs typeface="Calibri" pitchFamily="34" charset="0"/>
              </a:rPr>
              <a:t>Ceci est une interprétation de la PDA fournie à titre indicatif. Par ailleurs, l'</a:t>
            </a:r>
            <a:r>
              <a:rPr lang="fr-CA" sz="1200" dirty="0" err="1">
                <a:solidFill>
                  <a:schemeClr val="dk1"/>
                </a:solidFill>
                <a:latin typeface="Calibri" pitchFamily="34" charset="0"/>
                <a:cs typeface="Calibri" pitchFamily="34" charset="0"/>
              </a:rPr>
              <a:t>enseignant-e</a:t>
            </a:r>
            <a:r>
              <a:rPr lang="fr-CA" sz="1200" dirty="0">
                <a:solidFill>
                  <a:schemeClr val="dk1"/>
                </a:solidFill>
                <a:latin typeface="Calibri" pitchFamily="34" charset="0"/>
                <a:cs typeface="Calibri" pitchFamily="34" charset="0"/>
              </a:rPr>
              <a:t> est la personne la mieux placée pour connaître le niveau de maîtrise des contenus par son groupe.</a:t>
            </a:r>
          </a:p>
        </p:txBody>
      </p:sp>
    </p:spTree>
    <p:extLst>
      <p:ext uri="{BB962C8B-B14F-4D97-AF65-F5344CB8AC3E}">
        <p14:creationId xmlns="" xmlns:p14="http://schemas.microsoft.com/office/powerpoint/2010/main" val="26368471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30</a:t>
            </a:fld>
            <a:endParaRPr lang="en-US" sz="8200" dirty="0">
              <a:solidFill>
                <a:schemeClr val="bg1">
                  <a:lumMod val="85000"/>
                </a:schemeClr>
              </a:solidFill>
              <a:latin typeface="Impact"/>
              <a:cs typeface="Impact"/>
            </a:endParaRPr>
          </a:p>
        </p:txBody>
      </p:sp>
      <p:sp>
        <p:nvSpPr>
          <p:cNvPr id="7" name="Title 3"/>
          <p:cNvSpPr>
            <a:spLocks noGrp="1"/>
          </p:cNvSpPr>
          <p:nvPr>
            <p:ph type="title"/>
            <p:custDataLst>
              <p:tags r:id="rId2"/>
            </p:custDataLst>
          </p:nvPr>
        </p:nvSpPr>
        <p:spPr>
          <a:xfrm>
            <a:off x="0" y="43791"/>
            <a:ext cx="4274057" cy="1050531"/>
          </a:xfrm>
        </p:spPr>
        <p:txBody>
          <a:bodyPr>
            <a:normAutofit/>
          </a:bodyPr>
          <a:lstStyle/>
          <a:p>
            <a:pPr algn="l"/>
            <a:r>
              <a:rPr lang="en-US" sz="3000" dirty="0">
                <a:latin typeface="Calibri" pitchFamily="34" charset="0"/>
                <a:cs typeface="Calibri" pitchFamily="34" charset="0"/>
              </a:rPr>
              <a:t>Fiche </a:t>
            </a:r>
            <a:r>
              <a:rPr lang="en-US" sz="3000" dirty="0" smtClean="0">
                <a:latin typeface="Calibri" pitchFamily="34" charset="0"/>
                <a:cs typeface="Calibri" pitchFamily="34" charset="0"/>
              </a:rPr>
              <a:t>TNI 1</a:t>
            </a:r>
            <a:r>
              <a:rPr lang="en-US" sz="3000" dirty="0">
                <a:latin typeface="Calibri" pitchFamily="34" charset="0"/>
                <a:cs typeface="Calibri" pitchFamily="34" charset="0"/>
              </a:rPr>
              <a:t/>
            </a:r>
            <a:br>
              <a:rPr lang="en-US" sz="3000" dirty="0">
                <a:latin typeface="Calibri" pitchFamily="34" charset="0"/>
                <a:cs typeface="Calibri" pitchFamily="34" charset="0"/>
              </a:rPr>
            </a:br>
            <a:r>
              <a:rPr lang="fr-FR" sz="2400" dirty="0" smtClean="0">
                <a:latin typeface="Calibri" pitchFamily="34" charset="0"/>
                <a:cs typeface="Calibri" pitchFamily="34" charset="0"/>
              </a:rPr>
              <a:t>Photo satellite</a:t>
            </a:r>
            <a:endParaRPr lang="en-US" sz="2400" dirty="0">
              <a:latin typeface="Calibri" pitchFamily="34" charset="0"/>
              <a:cs typeface="Calibri" pitchFamily="34" charset="0"/>
            </a:endParaRPr>
          </a:p>
        </p:txBody>
      </p:sp>
      <p:pic>
        <p:nvPicPr>
          <p:cNvPr id="11" name="Image 10"/>
          <p:cNvPicPr>
            <a:picLocks noChangeAspect="1"/>
          </p:cNvPicPr>
          <p:nvPr>
            <p:custDataLst>
              <p:tags r:id="rId3"/>
            </p:custDataLst>
          </p:nvPr>
        </p:nvPicPr>
        <p:blipFill>
          <a:blip r:embed="rId6">
            <a:extLst>
              <a:ext uri="{28A0092B-C50C-407E-A947-70E740481C1C}">
                <a14:useLocalDpi xmlns="" xmlns:a14="http://schemas.microsoft.com/office/drawing/2010/main" val="0"/>
              </a:ext>
            </a:extLst>
          </a:blip>
          <a:stretch>
            <a:fillRect/>
          </a:stretch>
        </p:blipFill>
        <p:spPr>
          <a:xfrm>
            <a:off x="0" y="2286923"/>
            <a:ext cx="6858000" cy="4570153"/>
          </a:xfrm>
          <a:prstGeom prst="rect">
            <a:avLst/>
          </a:prstGeom>
        </p:spPr>
      </p:pic>
      <p:sp>
        <p:nvSpPr>
          <p:cNvPr id="12" name="Title 3"/>
          <p:cNvSpPr txBox="1">
            <a:spLocks/>
          </p:cNvSpPr>
          <p:nvPr>
            <p:custDataLst>
              <p:tags r:id="rId4"/>
            </p:custDataLst>
          </p:nvPr>
        </p:nvSpPr>
        <p:spPr>
          <a:xfrm>
            <a:off x="5516881" y="6868227"/>
            <a:ext cx="1341119" cy="322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1000" dirty="0" smtClean="0">
                <a:latin typeface="Calibri" pitchFamily="34" charset="0"/>
                <a:cs typeface="Calibri" pitchFamily="34" charset="0"/>
              </a:rPr>
              <a:t>Source : Wikipédia</a:t>
            </a:r>
            <a:endParaRPr lang="en-US" sz="1000" dirty="0">
              <a:latin typeface="Calibri" pitchFamily="34" charset="0"/>
              <a:cs typeface="Calibri" pitchFamily="34" charset="0"/>
            </a:endParaRPr>
          </a:p>
        </p:txBody>
      </p:sp>
    </p:spTree>
    <p:extLst>
      <p:ext uri="{BB962C8B-B14F-4D97-AF65-F5344CB8AC3E}">
        <p14:creationId xmlns="" xmlns:p14="http://schemas.microsoft.com/office/powerpoint/2010/main" val="1014781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31</a:t>
            </a:fld>
            <a:endParaRPr lang="en-US" sz="8200" dirty="0">
              <a:solidFill>
                <a:schemeClr val="bg1">
                  <a:lumMod val="85000"/>
                </a:schemeClr>
              </a:solidFill>
              <a:latin typeface="Impact"/>
              <a:cs typeface="Impact"/>
            </a:endParaRPr>
          </a:p>
        </p:txBody>
      </p:sp>
      <p:sp>
        <p:nvSpPr>
          <p:cNvPr id="6" name="Title 3"/>
          <p:cNvSpPr txBox="1">
            <a:spLocks/>
          </p:cNvSpPr>
          <p:nvPr>
            <p:custDataLst>
              <p:tags r:id="rId2"/>
            </p:custDataLst>
          </p:nvPr>
        </p:nvSpPr>
        <p:spPr>
          <a:xfrm>
            <a:off x="4817327" y="7457738"/>
            <a:ext cx="1951881" cy="322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1000" dirty="0" smtClean="0">
                <a:latin typeface="Calibri" pitchFamily="34" charset="0"/>
                <a:cs typeface="Calibri" pitchFamily="34" charset="0"/>
              </a:rPr>
              <a:t>Source : </a:t>
            </a:r>
            <a:r>
              <a:rPr lang="fr-CA" sz="1000" dirty="0" err="1" smtClean="0">
                <a:latin typeface="Calibri" pitchFamily="34" charset="0"/>
                <a:cs typeface="Calibri" pitchFamily="34" charset="0"/>
              </a:rPr>
              <a:t>Wikipédia</a:t>
            </a:r>
            <a:r>
              <a:rPr lang="fr-CA" sz="1000" dirty="0" smtClean="0">
                <a:latin typeface="Calibri" pitchFamily="34" charset="0"/>
                <a:cs typeface="Calibri" pitchFamily="34" charset="0"/>
              </a:rPr>
              <a:t> </a:t>
            </a:r>
            <a:endParaRPr lang="en-US" sz="1000" dirty="0">
              <a:latin typeface="Calibri" pitchFamily="34" charset="0"/>
              <a:cs typeface="Calibri" pitchFamily="34" charset="0"/>
            </a:endParaRPr>
          </a:p>
        </p:txBody>
      </p:sp>
      <p:sp>
        <p:nvSpPr>
          <p:cNvPr id="9" name="Title 3"/>
          <p:cNvSpPr>
            <a:spLocks noGrp="1"/>
          </p:cNvSpPr>
          <p:nvPr>
            <p:ph type="title"/>
            <p:custDataLst>
              <p:tags r:id="rId3"/>
            </p:custDataLst>
          </p:nvPr>
        </p:nvSpPr>
        <p:spPr>
          <a:xfrm>
            <a:off x="0" y="43791"/>
            <a:ext cx="4274057" cy="1050531"/>
          </a:xfrm>
        </p:spPr>
        <p:txBody>
          <a:bodyPr>
            <a:normAutofit/>
          </a:bodyPr>
          <a:lstStyle/>
          <a:p>
            <a:pPr algn="l"/>
            <a:r>
              <a:rPr lang="en-US" sz="3000" dirty="0">
                <a:latin typeface="Calibri" pitchFamily="34" charset="0"/>
                <a:cs typeface="Calibri" pitchFamily="34" charset="0"/>
              </a:rPr>
              <a:t>Fiche </a:t>
            </a:r>
            <a:r>
              <a:rPr lang="en-US" sz="3000" dirty="0" smtClean="0">
                <a:latin typeface="Calibri" pitchFamily="34" charset="0"/>
                <a:cs typeface="Calibri" pitchFamily="34" charset="0"/>
              </a:rPr>
              <a:t>TNI 2</a:t>
            </a:r>
            <a:r>
              <a:rPr lang="en-US" sz="3000" dirty="0">
                <a:latin typeface="Calibri" pitchFamily="34" charset="0"/>
                <a:cs typeface="Calibri" pitchFamily="34" charset="0"/>
              </a:rPr>
              <a:t/>
            </a:r>
            <a:br>
              <a:rPr lang="en-US" sz="3000" dirty="0">
                <a:latin typeface="Calibri" pitchFamily="34" charset="0"/>
                <a:cs typeface="Calibri" pitchFamily="34" charset="0"/>
              </a:rPr>
            </a:br>
            <a:r>
              <a:rPr lang="fr-FR" sz="2400" dirty="0" smtClean="0">
                <a:latin typeface="Calibri" pitchFamily="34" charset="0"/>
                <a:cs typeface="Calibri" pitchFamily="34" charset="0"/>
              </a:rPr>
              <a:t>Le fleuve Saint-Laurent</a:t>
            </a:r>
            <a:endParaRPr lang="en-US" sz="2400" dirty="0">
              <a:latin typeface="Calibri" pitchFamily="34" charset="0"/>
              <a:cs typeface="Calibri" pitchFamily="34" charset="0"/>
            </a:endParaRPr>
          </a:p>
        </p:txBody>
      </p:sp>
      <p:pic>
        <p:nvPicPr>
          <p:cNvPr id="18434" name="Picture 2" descr="https://upload.wikimedia.org/wikipedia/commons/thumb/b/bc/Grlakes_lawrence_map-fr.svg/1280px-Grlakes_lawrence_map-fr.svg.png"/>
          <p:cNvPicPr>
            <a:picLocks noChangeAspect="1" noChangeArrowheads="1"/>
          </p:cNvPicPr>
          <p:nvPr/>
        </p:nvPicPr>
        <p:blipFill>
          <a:blip r:embed="rId5"/>
          <a:srcRect/>
          <a:stretch>
            <a:fillRect/>
          </a:stretch>
        </p:blipFill>
        <p:spPr bwMode="auto">
          <a:xfrm>
            <a:off x="0" y="1989455"/>
            <a:ext cx="6858000" cy="5523905"/>
          </a:xfrm>
          <a:prstGeom prst="rect">
            <a:avLst/>
          </a:prstGeom>
          <a:noFill/>
        </p:spPr>
      </p:pic>
      <p:sp>
        <p:nvSpPr>
          <p:cNvPr id="7" name="Étoile à 5 branches 6"/>
          <p:cNvSpPr/>
          <p:nvPr/>
        </p:nvSpPr>
        <p:spPr>
          <a:xfrm>
            <a:off x="4488180" y="5029200"/>
            <a:ext cx="14478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2419739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32</a:t>
            </a:fld>
            <a:endParaRPr lang="en-US" sz="8200" dirty="0">
              <a:solidFill>
                <a:schemeClr val="bg1">
                  <a:lumMod val="85000"/>
                </a:schemeClr>
              </a:solidFill>
              <a:latin typeface="Impact"/>
              <a:cs typeface="Impact"/>
            </a:endParaRPr>
          </a:p>
        </p:txBody>
      </p:sp>
      <p:graphicFrame>
        <p:nvGraphicFramePr>
          <p:cNvPr id="9" name="Tableau 4">
            <a:extLst>
              <a:ext uri="{FF2B5EF4-FFF2-40B4-BE49-F238E27FC236}">
                <a16:creationId xmlns:a16="http://schemas.microsoft.com/office/drawing/2014/main" xmlns="" id="{88700654-0034-46BA-A97A-DA645DDF49AA}"/>
              </a:ext>
            </a:extLst>
          </p:cNvPr>
          <p:cNvGraphicFramePr>
            <a:graphicFrameLocks noGrp="1"/>
          </p:cNvGraphicFramePr>
          <p:nvPr>
            <p:custDataLst>
              <p:tags r:id="rId2"/>
            </p:custDataLst>
            <p:extLst>
              <p:ext uri="{D42A27DB-BD31-4B8C-83A1-F6EECF244321}">
                <p14:modId xmlns="" xmlns:p14="http://schemas.microsoft.com/office/powerpoint/2010/main" val="1025865779"/>
              </p:ext>
            </p:extLst>
          </p:nvPr>
        </p:nvGraphicFramePr>
        <p:xfrm>
          <a:off x="921546" y="2796540"/>
          <a:ext cx="5014908" cy="1630680"/>
        </p:xfrm>
        <a:graphic>
          <a:graphicData uri="http://schemas.openxmlformats.org/drawingml/2006/table">
            <a:tbl>
              <a:tblPr firstRow="1" bandRow="1">
                <a:tableStyleId>{5C22544A-7EE6-4342-B048-85BDC9FD1C3A}</a:tableStyleId>
              </a:tblPr>
              <a:tblGrid>
                <a:gridCol w="1258647">
                  <a:extLst>
                    <a:ext uri="{9D8B030D-6E8A-4147-A177-3AD203B41FA5}">
                      <a16:colId xmlns:a16="http://schemas.microsoft.com/office/drawing/2014/main" xmlns="" val="20000"/>
                    </a:ext>
                  </a:extLst>
                </a:gridCol>
                <a:gridCol w="2999691">
                  <a:extLst>
                    <a:ext uri="{9D8B030D-6E8A-4147-A177-3AD203B41FA5}">
                      <a16:colId xmlns:a16="http://schemas.microsoft.com/office/drawing/2014/main" xmlns="" val="20001"/>
                    </a:ext>
                  </a:extLst>
                </a:gridCol>
                <a:gridCol w="756570">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itchFamily="34" charset="0"/>
                        </a:rPr>
                        <a:t>Identification</a:t>
                      </a:r>
                    </a:p>
                    <a:p>
                      <a:pPr algn="ctr"/>
                      <a:r>
                        <a:rPr lang="fr-FR" sz="1400" baseline="0" dirty="0">
                          <a:latin typeface="Calibri" pitchFamily="34" charset="0"/>
                        </a:rPr>
                        <a:t>de la fiche</a:t>
                      </a:r>
                      <a:endParaRPr lang="fr-FR" sz="1400" dirty="0">
                        <a:latin typeface="Calibri" pitchFamily="34" charset="0"/>
                      </a:endParaRP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Pages</a:t>
                      </a:r>
                    </a:p>
                  </a:txBody>
                  <a:tcPr anchor="ctr"/>
                </a:tc>
                <a:extLst>
                  <a:ext uri="{0D108BD9-81ED-4DB2-BD59-A6C34878D82A}">
                    <a16:rowId xmlns:a16="http://schemas.microsoft.com/office/drawing/2014/main" xmlns="" val="10000"/>
                  </a:ext>
                </a:extLst>
              </a:tr>
              <a:tr h="370840">
                <a:tc>
                  <a:txBody>
                    <a:bodyPr/>
                    <a:lstStyle/>
                    <a:p>
                      <a:pPr algn="ctr"/>
                      <a:r>
                        <a:rPr lang="fr-FR" sz="1200" dirty="0">
                          <a:latin typeface="Calibri" pitchFamily="34" charset="0"/>
                        </a:rPr>
                        <a:t>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Créer de la pluie</a:t>
                      </a:r>
                    </a:p>
                  </a:txBody>
                  <a:tcPr anchor="ctr"/>
                </a:tc>
                <a:tc>
                  <a:txBody>
                    <a:bodyPr/>
                    <a:lstStyle/>
                    <a:p>
                      <a:pPr algn="ctr"/>
                      <a:r>
                        <a:rPr lang="fr-FR" sz="1200" dirty="0">
                          <a:solidFill>
                            <a:schemeClr val="tx1"/>
                          </a:solidFill>
                          <a:latin typeface="Calibri" pitchFamily="34" charset="0"/>
                        </a:rPr>
                        <a:t>01</a:t>
                      </a: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rPr>
                        <a:t>B</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Regagner</a:t>
                      </a:r>
                      <a:r>
                        <a:rPr lang="fr-FR" sz="1200" baseline="0" dirty="0" smtClean="0">
                          <a:latin typeface="Calibri" pitchFamily="34" charset="0"/>
                        </a:rPr>
                        <a:t> la source</a:t>
                      </a:r>
                      <a:endParaRPr lang="fr-FR" sz="1200" dirty="0" smtClean="0">
                        <a:latin typeface="Calibri" pitchFamily="34" charset="0"/>
                      </a:endParaRPr>
                    </a:p>
                  </a:txBody>
                  <a:tcPr anchor="ctr"/>
                </a:tc>
                <a:tc>
                  <a:txBody>
                    <a:bodyPr/>
                    <a:lstStyle/>
                    <a:p>
                      <a:pPr algn="ctr"/>
                      <a:r>
                        <a:rPr lang="fr-FR" sz="1200" dirty="0" smtClean="0">
                          <a:solidFill>
                            <a:schemeClr val="tx1"/>
                          </a:solidFill>
                          <a:latin typeface="Calibri" pitchFamily="34" charset="0"/>
                        </a:rPr>
                        <a:t>02-03</a:t>
                      </a:r>
                      <a:endParaRPr lang="fr-FR" sz="1200" dirty="0">
                        <a:solidFill>
                          <a:schemeClr val="tx1"/>
                        </a:solidFill>
                        <a:latin typeface="Calibri"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FR" sz="1200" dirty="0">
                          <a:latin typeface="Calibri" pitchFamily="34" charset="0"/>
                        </a:rPr>
                        <a:t>C</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rPr>
                        <a:t>Le cycle de l’eau</a:t>
                      </a:r>
                    </a:p>
                  </a:txBody>
                  <a:tcPr anchor="ctr"/>
                </a:tc>
                <a:tc>
                  <a:txBody>
                    <a:bodyPr/>
                    <a:lstStyle/>
                    <a:p>
                      <a:pPr algn="ctr"/>
                      <a:r>
                        <a:rPr lang="fr-FR" sz="1200" dirty="0" smtClean="0">
                          <a:solidFill>
                            <a:schemeClr val="tx1"/>
                          </a:solidFill>
                          <a:latin typeface="Calibri" pitchFamily="34" charset="0"/>
                        </a:rPr>
                        <a:t>04</a:t>
                      </a:r>
                      <a:endParaRPr lang="fr-FR" sz="1200" dirty="0">
                        <a:solidFill>
                          <a:schemeClr val="tx1"/>
                        </a:solidFill>
                        <a:latin typeface="Calibri" pitchFamily="34" charset="0"/>
                      </a:endParaRPr>
                    </a:p>
                  </a:txBody>
                  <a:tcPr anchor="ctr"/>
                </a:tc>
                <a:extLst>
                  <a:ext uri="{0D108BD9-81ED-4DB2-BD59-A6C34878D82A}">
                    <a16:rowId xmlns:a16="http://schemas.microsoft.com/office/drawing/2014/main" xmlns="" val="10004"/>
                  </a:ext>
                </a:extLst>
              </a:tr>
            </a:tbl>
          </a:graphicData>
        </a:graphic>
      </p:graphicFrame>
      <p:sp>
        <p:nvSpPr>
          <p:cNvPr id="10" name="ZoneTexte 6">
            <a:extLst>
              <a:ext uri="{FF2B5EF4-FFF2-40B4-BE49-F238E27FC236}">
                <a16:creationId xmlns:a16="http://schemas.microsoft.com/office/drawing/2014/main" xmlns="" id="{7E840CC0-4BB9-4F0B-82D7-5A8849370F31}"/>
              </a:ext>
            </a:extLst>
          </p:cNvPr>
          <p:cNvSpPr txBox="1"/>
          <p:nvPr>
            <p:custDataLst>
              <p:tags r:id="rId3"/>
            </p:custDataLst>
          </p:nvPr>
        </p:nvSpPr>
        <p:spPr>
          <a:xfrm>
            <a:off x="2019800" y="1475601"/>
            <a:ext cx="2743059" cy="553998"/>
          </a:xfrm>
          <a:prstGeom prst="rect">
            <a:avLst/>
          </a:prstGeom>
          <a:noFill/>
        </p:spPr>
        <p:txBody>
          <a:bodyPr wrap="none" rtlCol="0">
            <a:spAutoFit/>
          </a:bodyPr>
          <a:lstStyle/>
          <a:p>
            <a:r>
              <a:rPr lang="fr-CA" sz="3000" dirty="0">
                <a:latin typeface="Calibri" pitchFamily="34" charset="0"/>
                <a:cs typeface="Calibri" pitchFamily="34" charset="0"/>
              </a:rPr>
              <a:t>Fiches d’activité</a:t>
            </a:r>
          </a:p>
        </p:txBody>
      </p:sp>
    </p:spTree>
    <p:extLst>
      <p:ext uri="{BB962C8B-B14F-4D97-AF65-F5344CB8AC3E}">
        <p14:creationId xmlns="" xmlns:p14="http://schemas.microsoft.com/office/powerpoint/2010/main" val="1113671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Google Shape;740;p66" descr="demarche_gen_3">
            <a:extLst>
              <a:ext uri="{FF2B5EF4-FFF2-40B4-BE49-F238E27FC236}">
                <a16:creationId xmlns:a16="http://schemas.microsoft.com/office/drawing/2014/main" xmlns="" id="{B2B2C18F-3043-4BA3-88FF-F3F27F130847}"/>
              </a:ext>
            </a:extLst>
          </p:cNvPr>
          <p:cNvPicPr preferRelativeResize="0"/>
          <p:nvPr>
            <p:custDataLst>
              <p:tags r:id="rId1"/>
            </p:custDataLst>
          </p:nvPr>
        </p:nvPicPr>
        <p:blipFill rotWithShape="1">
          <a:blip r:embed="rId16">
            <a:alphaModFix/>
            <a:grayscl/>
          </a:blip>
          <a:srcRect/>
          <a:stretch/>
        </p:blipFill>
        <p:spPr>
          <a:xfrm>
            <a:off x="5959708" y="8250149"/>
            <a:ext cx="683950" cy="633752"/>
          </a:xfrm>
          <a:prstGeom prst="rect">
            <a:avLst/>
          </a:prstGeom>
          <a:noFill/>
          <a:ln>
            <a:noFill/>
          </a:ln>
        </p:spPr>
      </p:pic>
      <p:sp>
        <p:nvSpPr>
          <p:cNvPr id="8" name="Content Placeholder 4"/>
          <p:cNvSpPr>
            <a:spLocks noGrp="1"/>
          </p:cNvSpPr>
          <p:nvPr>
            <p:ph sz="half" idx="1"/>
            <p:custDataLst>
              <p:tags r:id="rId2"/>
            </p:custDataLst>
          </p:nvPr>
        </p:nvSpPr>
        <p:spPr>
          <a:xfrm>
            <a:off x="82404" y="1135181"/>
            <a:ext cx="6693191" cy="1407297"/>
          </a:xfrm>
        </p:spPr>
        <p:txBody>
          <a:bodyPr>
            <a:normAutofit/>
          </a:bodyPr>
          <a:lstStyle/>
          <a:p>
            <a:pPr marL="0" indent="0" algn="ctr">
              <a:lnSpc>
                <a:spcPct val="120000"/>
              </a:lnSpc>
              <a:spcBef>
                <a:spcPts val="600"/>
              </a:spcBef>
              <a:buNone/>
            </a:pPr>
            <a:r>
              <a:rPr lang="fr-CA" sz="1600" dirty="0">
                <a:latin typeface="Calibri" panose="020F0502020204030204" pitchFamily="34" charset="0"/>
                <a:cs typeface="Calibri" panose="020F0502020204030204" pitchFamily="34" charset="0"/>
              </a:rPr>
              <a:t>Expérience visant à modéliser la pluie</a:t>
            </a:r>
          </a:p>
          <a:p>
            <a:pPr marL="0" indent="0" algn="just">
              <a:lnSpc>
                <a:spcPct val="120000"/>
              </a:lnSpc>
              <a:spcBef>
                <a:spcPts val="600"/>
              </a:spcBef>
              <a:buNone/>
            </a:pPr>
            <a:r>
              <a:rPr lang="fr-CA" sz="1400" b="1" dirty="0">
                <a:latin typeface="Calibri" panose="020F0502020204030204" pitchFamily="34" charset="0"/>
                <a:cs typeface="Calibri" panose="020F0502020204030204" pitchFamily="34" charset="0"/>
              </a:rPr>
              <a:t>Matériel</a:t>
            </a:r>
            <a:r>
              <a:rPr lang="fr-CA" sz="1500" b="1" dirty="0">
                <a:latin typeface="Calibri" panose="020F0502020204030204" pitchFamily="34" charset="0"/>
                <a:cs typeface="Calibri" panose="020F0502020204030204" pitchFamily="34" charset="0"/>
              </a:rPr>
              <a:t> : </a:t>
            </a:r>
          </a:p>
          <a:p>
            <a:pPr marL="0" indent="0">
              <a:lnSpc>
                <a:spcPct val="120000"/>
              </a:lnSpc>
              <a:spcBef>
                <a:spcPts val="600"/>
              </a:spcBef>
              <a:buNone/>
            </a:pPr>
            <a:r>
              <a:rPr lang="fr-CA" sz="1200" dirty="0">
                <a:latin typeface="Calibri" panose="020F0502020204030204" pitchFamily="34" charset="0"/>
                <a:cs typeface="Calibri" panose="020F0502020204030204" pitchFamily="34" charset="0"/>
              </a:rPr>
              <a:t>	1 grand pot solo 	pellicule plastique 	1 élastique</a:t>
            </a:r>
          </a:p>
          <a:p>
            <a:pPr marL="0" indent="0">
              <a:lnSpc>
                <a:spcPct val="120000"/>
              </a:lnSpc>
              <a:spcBef>
                <a:spcPts val="600"/>
              </a:spcBef>
              <a:buNone/>
            </a:pPr>
            <a:r>
              <a:rPr lang="fr-CA" sz="1200" dirty="0">
                <a:latin typeface="Calibri" panose="020F0502020204030204" pitchFamily="34" charset="0"/>
                <a:cs typeface="Calibri" panose="020F0502020204030204" pitchFamily="34" charset="0"/>
              </a:rPr>
              <a:t>	1 écrou très froid	de l’eau chaude</a:t>
            </a:r>
          </a:p>
        </p:txBody>
      </p:sp>
      <p:sp>
        <p:nvSpPr>
          <p:cNvPr id="117" name="Rectangle 110"/>
          <p:cNvSpPr>
            <a:spLocks noChangeArrowheads="1"/>
          </p:cNvSpPr>
          <p:nvPr>
            <p:custDataLst>
              <p:tags r:id="rId3"/>
            </p:custDataLst>
          </p:nvPr>
        </p:nvSpPr>
        <p:spPr bwMode="auto">
          <a:xfrm>
            <a:off x="0" y="45720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36" name="Rectangle 123"/>
          <p:cNvSpPr>
            <a:spLocks noChangeArrowheads="1"/>
          </p:cNvSpPr>
          <p:nvPr>
            <p:custDataLst>
              <p:tags r:id="rId4"/>
            </p:custDataLst>
          </p:nvPr>
        </p:nvSpPr>
        <p:spPr bwMode="auto">
          <a:xfrm>
            <a:off x="381000" y="5851370"/>
            <a:ext cx="6858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1800" b="0" i="0" u="none" strike="noStrike" cap="none" normalizeH="0" baseline="0">
              <a:ln>
                <a:noFill/>
              </a:ln>
              <a:solidFill>
                <a:schemeClr val="tx1"/>
              </a:solidFill>
              <a:effectLst/>
              <a:latin typeface="Arial" panose="020B0604020202020204" pitchFamily="34" charset="0"/>
            </a:endParaRPr>
          </a:p>
        </p:txBody>
      </p:sp>
      <p:grpSp>
        <p:nvGrpSpPr>
          <p:cNvPr id="2" name="Groupe 33"/>
          <p:cNvGrpSpPr/>
          <p:nvPr>
            <p:custDataLst>
              <p:tags r:id="rId5"/>
            </p:custDataLst>
          </p:nvPr>
        </p:nvGrpSpPr>
        <p:grpSpPr>
          <a:xfrm>
            <a:off x="5143442" y="2058394"/>
            <a:ext cx="1311805" cy="1732387"/>
            <a:chOff x="5085564" y="2457450"/>
            <a:chExt cx="1011251" cy="1387397"/>
          </a:xfrm>
        </p:grpSpPr>
        <p:pic>
          <p:nvPicPr>
            <p:cNvPr id="18434" name="Picture 2" descr="Résultats de recherche d'images pour « récipient plastique 32 oz »">
              <a:hlinkClick r:id="rId17"/>
            </p:cNvPr>
            <p:cNvPicPr>
              <a:picLocks noChangeAspect="1" noChangeArrowheads="1"/>
            </p:cNvPicPr>
            <p:nvPr/>
          </p:nvPicPr>
          <p:blipFill>
            <a:blip r:embed="rId18"/>
            <a:srcRect/>
            <a:stretch>
              <a:fillRect/>
            </a:stretch>
          </p:blipFill>
          <p:spPr bwMode="auto">
            <a:xfrm>
              <a:off x="5085564" y="3142402"/>
              <a:ext cx="614716" cy="702445"/>
            </a:xfrm>
            <a:prstGeom prst="rect">
              <a:avLst/>
            </a:prstGeom>
            <a:noFill/>
          </p:spPr>
        </p:pic>
        <p:pic>
          <p:nvPicPr>
            <p:cNvPr id="18438" name="Picture 6" descr="Image associée">
              <a:hlinkClick r:id="rId17"/>
            </p:cNvPr>
            <p:cNvPicPr>
              <a:picLocks noChangeAspect="1" noChangeArrowheads="1"/>
            </p:cNvPicPr>
            <p:nvPr/>
          </p:nvPicPr>
          <p:blipFill>
            <a:blip r:embed="rId19"/>
            <a:srcRect l="4456" r="28706" b="55463"/>
            <a:stretch>
              <a:fillRect/>
            </a:stretch>
          </p:blipFill>
          <p:spPr bwMode="auto">
            <a:xfrm>
              <a:off x="5303743" y="2457450"/>
              <a:ext cx="793072" cy="684952"/>
            </a:xfrm>
            <a:prstGeom prst="rect">
              <a:avLst/>
            </a:prstGeom>
            <a:noFill/>
          </p:spPr>
        </p:pic>
      </p:grpSp>
      <p:sp>
        <p:nvSpPr>
          <p:cNvPr id="50" name="ZoneTexte 49"/>
          <p:cNvSpPr txBox="1"/>
          <p:nvPr>
            <p:custDataLst>
              <p:tags r:id="rId6"/>
            </p:custDataLst>
          </p:nvPr>
        </p:nvSpPr>
        <p:spPr>
          <a:xfrm>
            <a:off x="249670" y="6477933"/>
            <a:ext cx="6693190" cy="1996765"/>
          </a:xfrm>
          <a:prstGeom prst="rect">
            <a:avLst/>
          </a:prstGeom>
          <a:noFill/>
        </p:spPr>
        <p:txBody>
          <a:bodyPr wrap="square" rtlCol="0">
            <a:spAutoFit/>
          </a:bodyPr>
          <a:lstStyle/>
          <a:p>
            <a:pPr>
              <a:lnSpc>
                <a:spcPct val="150000"/>
              </a:lnSpc>
            </a:pPr>
            <a:r>
              <a:rPr lang="fr-CA" sz="1400" dirty="0">
                <a:latin typeface="Calibri" panose="020F0502020204030204" pitchFamily="34" charset="0"/>
                <a:cs typeface="Calibri" panose="020F0502020204030204" pitchFamily="34" charset="0"/>
              </a:rPr>
              <a:t>la bouilloire réchauffe l’eau 		►		◄   la condensation </a:t>
            </a:r>
          </a:p>
          <a:p>
            <a:pPr>
              <a:lnSpc>
                <a:spcPct val="150000"/>
              </a:lnSpc>
            </a:pPr>
            <a:r>
              <a:rPr lang="fr-CA" sz="1400" dirty="0">
                <a:latin typeface="Calibri" panose="020F0502020204030204" pitchFamily="34" charset="0"/>
                <a:cs typeface="Calibri" panose="020F0502020204030204" pitchFamily="34" charset="0"/>
              </a:rPr>
              <a:t>l’eau chaude se transforme en vapeur 	►		◄   la mer réchauffée par le soleil</a:t>
            </a:r>
          </a:p>
          <a:p>
            <a:pPr>
              <a:lnSpc>
                <a:spcPct val="150000"/>
              </a:lnSpc>
            </a:pPr>
            <a:r>
              <a:rPr lang="fr-CA" sz="1400" dirty="0">
                <a:latin typeface="Calibri" panose="020F0502020204030204" pitchFamily="34" charset="0"/>
                <a:cs typeface="Calibri" panose="020F0502020204030204" pitchFamily="34" charset="0"/>
              </a:rPr>
              <a:t>l’écrou froid </a:t>
            </a:r>
            <a:r>
              <a:rPr lang="fr-CA" sz="1400" i="1" dirty="0">
                <a:latin typeface="Calibri" panose="020F0502020204030204" pitchFamily="34" charset="0"/>
                <a:cs typeface="Calibri" panose="020F0502020204030204" pitchFamily="34" charset="0"/>
              </a:rPr>
              <a:t>sur</a:t>
            </a:r>
            <a:r>
              <a:rPr lang="fr-CA" sz="1400" dirty="0">
                <a:latin typeface="Calibri" panose="020F0502020204030204" pitchFamily="34" charset="0"/>
                <a:cs typeface="Calibri" panose="020F0502020204030204" pitchFamily="34" charset="0"/>
              </a:rPr>
              <a:t> la pellicule 		►		◄   la précipitation</a:t>
            </a:r>
          </a:p>
          <a:p>
            <a:pPr>
              <a:lnSpc>
                <a:spcPct val="150000"/>
              </a:lnSpc>
            </a:pPr>
            <a:r>
              <a:rPr lang="fr-CA" sz="1400" dirty="0">
                <a:latin typeface="Calibri" panose="020F0502020204030204" pitchFamily="34" charset="0"/>
                <a:cs typeface="Calibri" panose="020F0502020204030204" pitchFamily="34" charset="0"/>
              </a:rPr>
              <a:t>l’eau s’accumule </a:t>
            </a:r>
            <a:r>
              <a:rPr lang="fr-CA" sz="1400" i="1" dirty="0">
                <a:latin typeface="Calibri" panose="020F0502020204030204" pitchFamily="34" charset="0"/>
                <a:cs typeface="Calibri" panose="020F0502020204030204" pitchFamily="34" charset="0"/>
              </a:rPr>
              <a:t>sous</a:t>
            </a:r>
            <a:r>
              <a:rPr lang="fr-CA" sz="1400" dirty="0">
                <a:latin typeface="Calibri" panose="020F0502020204030204" pitchFamily="34" charset="0"/>
                <a:cs typeface="Calibri" panose="020F0502020204030204" pitchFamily="34" charset="0"/>
              </a:rPr>
              <a:t> la pellicule 	►		◄   la température baisse en hauteur</a:t>
            </a:r>
          </a:p>
          <a:p>
            <a:pPr>
              <a:lnSpc>
                <a:spcPct val="150000"/>
              </a:lnSpc>
            </a:pPr>
            <a:r>
              <a:rPr lang="fr-CA" sz="1400" dirty="0">
                <a:latin typeface="Calibri" panose="020F0502020204030204" pitchFamily="34" charset="0"/>
                <a:cs typeface="Calibri" panose="020F0502020204030204" pitchFamily="34" charset="0"/>
              </a:rPr>
              <a:t>les gouttes retombent dans le pot	►		◄   l’évaporation</a:t>
            </a:r>
            <a:endParaRPr lang="fr-CA" sz="1400" dirty="0"/>
          </a:p>
        </p:txBody>
      </p:sp>
      <p:sp>
        <p:nvSpPr>
          <p:cNvPr id="37" name="Title 3">
            <a:extLst>
              <a:ext uri="{FF2B5EF4-FFF2-40B4-BE49-F238E27FC236}">
                <a16:creationId xmlns:a16="http://schemas.microsoft.com/office/drawing/2014/main" xmlns="" id="{03738996-7BD5-4D46-BB99-5B85D05C781E}"/>
              </a:ext>
            </a:extLst>
          </p:cNvPr>
          <p:cNvSpPr txBox="1">
            <a:spLocks/>
          </p:cNvSpPr>
          <p:nvPr>
            <p:custDataLst>
              <p:tags r:id="rId7"/>
            </p:custDataLst>
          </p:nvPr>
        </p:nvSpPr>
        <p:spPr>
          <a:xfrm>
            <a:off x="82404" y="99738"/>
            <a:ext cx="3723202" cy="876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d’activité A </a:t>
            </a:r>
          </a:p>
          <a:p>
            <a:pPr algn="l"/>
            <a:r>
              <a:rPr lang="fr-CA" sz="2400" dirty="0">
                <a:latin typeface="Calibri" panose="020F0502020204030204" pitchFamily="34" charset="0"/>
                <a:cs typeface="Calibri" panose="020F0502020204030204" pitchFamily="34" charset="0"/>
              </a:rPr>
              <a:t>Créer de la pluie</a:t>
            </a:r>
          </a:p>
        </p:txBody>
      </p:sp>
      <p:sp>
        <p:nvSpPr>
          <p:cNvPr id="38" name="Content Placeholder 4">
            <a:extLst>
              <a:ext uri="{FF2B5EF4-FFF2-40B4-BE49-F238E27FC236}">
                <a16:creationId xmlns:a16="http://schemas.microsoft.com/office/drawing/2014/main" xmlns="" id="{38609EA3-CBDA-4573-83D7-5930AAE5E079}"/>
              </a:ext>
            </a:extLst>
          </p:cNvPr>
          <p:cNvSpPr txBox="1">
            <a:spLocks/>
          </p:cNvSpPr>
          <p:nvPr>
            <p:custDataLst>
              <p:tags r:id="rId8"/>
            </p:custDataLst>
          </p:nvPr>
        </p:nvSpPr>
        <p:spPr>
          <a:xfrm>
            <a:off x="3770827" y="99529"/>
            <a:ext cx="2944298" cy="89228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4330" algn="l" rtl="0">
              <a:lnSpc>
                <a:spcPct val="100000"/>
              </a:lnSpc>
              <a:spcBef>
                <a:spcPts val="2000"/>
              </a:spcBef>
              <a:spcAft>
                <a:spcPts val="0"/>
              </a:spcAft>
              <a:buClr>
                <a:schemeClr val="dk1"/>
              </a:buClr>
              <a:buSzPts val="1980"/>
              <a:buFont typeface="Times New Roman"/>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60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31470"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6pPr>
            <a:lvl7pPr marL="3200400" marR="0" lvl="6"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7pPr>
            <a:lvl8pPr marL="3657600" marR="0" lvl="7"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8pPr>
            <a:lvl9pPr marL="4114800" marR="0" lvl="8"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9pPr>
          </a:lstStyle>
          <a:p>
            <a:pPr marL="0" indent="0" algn="r">
              <a:buFont typeface="Times New Roman"/>
              <a:buNone/>
            </a:pPr>
            <a:r>
              <a:rPr lang="fr-CA" sz="1200" i="1" dirty="0">
                <a:latin typeface="Calibri" panose="020F0502020204030204" pitchFamily="34" charset="0"/>
                <a:cs typeface="Calibri" panose="020F0502020204030204" pitchFamily="34" charset="0"/>
              </a:rPr>
              <a:t>Nom: _______________________________      </a:t>
            </a:r>
          </a:p>
          <a:p>
            <a:pPr marL="0" indent="0" algn="r">
              <a:buFont typeface="Times New Roman"/>
              <a:buNone/>
            </a:pPr>
            <a:r>
              <a:rPr lang="fr-CA" sz="1200" i="1" dirty="0">
                <a:latin typeface="Calibri" panose="020F0502020204030204" pitchFamily="34" charset="0"/>
                <a:cs typeface="Calibri" panose="020F0502020204030204" pitchFamily="34" charset="0"/>
              </a:rPr>
              <a:t> Date: ___________________________ </a:t>
            </a:r>
            <a:endParaRPr lang="fr-CA" sz="1200" dirty="0">
              <a:latin typeface="Calibri" panose="020F0502020204030204" pitchFamily="34" charset="0"/>
              <a:cs typeface="Calibri" panose="020F0502020204030204" pitchFamily="34" charset="0"/>
            </a:endParaRPr>
          </a:p>
        </p:txBody>
      </p:sp>
      <p:graphicFrame>
        <p:nvGraphicFramePr>
          <p:cNvPr id="69" name="Table 68">
            <a:extLst>
              <a:ext uri="{FF2B5EF4-FFF2-40B4-BE49-F238E27FC236}">
                <a16:creationId xmlns:a16="http://schemas.microsoft.com/office/drawing/2014/main" xmlns="" id="{DC2EBEAC-955A-48A7-BC36-B9BCEA6FAD15}"/>
              </a:ext>
            </a:extLst>
          </p:cNvPr>
          <p:cNvGraphicFramePr>
            <a:graphicFrameLocks noGrp="1"/>
          </p:cNvGraphicFramePr>
          <p:nvPr>
            <p:custDataLst>
              <p:tags r:id="rId9"/>
            </p:custDataLst>
            <p:extLst>
              <p:ext uri="{D42A27DB-BD31-4B8C-83A1-F6EECF244321}">
                <p14:modId xmlns:p14="http://schemas.microsoft.com/office/powerpoint/2010/main" xmlns="" val="3008490272"/>
              </p:ext>
            </p:extLst>
          </p:nvPr>
        </p:nvGraphicFramePr>
        <p:xfrm>
          <a:off x="224666" y="8499661"/>
          <a:ext cx="5633099" cy="212327"/>
        </p:xfrm>
        <a:graphic>
          <a:graphicData uri="http://schemas.openxmlformats.org/drawingml/2006/table">
            <a:tbl>
              <a:tblPr firstRow="1" bandRow="1"/>
              <a:tblGrid>
                <a:gridCol w="584832">
                  <a:extLst>
                    <a:ext uri="{9D8B030D-6E8A-4147-A177-3AD203B41FA5}">
                      <a16:colId xmlns:a16="http://schemas.microsoft.com/office/drawing/2014/main" xmlns="" val="2605512111"/>
                    </a:ext>
                  </a:extLst>
                </a:gridCol>
                <a:gridCol w="2762267">
                  <a:extLst>
                    <a:ext uri="{9D8B030D-6E8A-4147-A177-3AD203B41FA5}">
                      <a16:colId xmlns:a16="http://schemas.microsoft.com/office/drawing/2014/main" xmlns="" val="2542309172"/>
                    </a:ext>
                  </a:extLst>
                </a:gridCol>
                <a:gridCol w="2286000">
                  <a:extLst>
                    <a:ext uri="{9D8B030D-6E8A-4147-A177-3AD203B41FA5}">
                      <a16:colId xmlns:a16="http://schemas.microsoft.com/office/drawing/2014/main" xmlns="" val="1378122497"/>
                    </a:ext>
                  </a:extLst>
                </a:gridCol>
              </a:tblGrid>
              <a:tr h="212327">
                <a:tc>
                  <a:txBody>
                    <a:bodyPr/>
                    <a:lstStyle/>
                    <a:p>
                      <a:pPr marL="0" marR="0" lvl="0" indent="0" algn="ctr" rtl="0">
                        <a:spcBef>
                          <a:spcPts val="0"/>
                        </a:spcBef>
                        <a:spcAft>
                          <a:spcPts val="0"/>
                        </a:spcAft>
                        <a:buNone/>
                      </a:pPr>
                      <a:r>
                        <a:rPr lang="fr-CA" sz="1000" dirty="0">
                          <a:solidFill>
                            <a:schemeClr val="tx1"/>
                          </a:solidFill>
                        </a:rPr>
                        <a:t>Cr2 </a:t>
                      </a:r>
                      <a:endParaRPr sz="1000" dirty="0">
                        <a:solidFill>
                          <a:schemeClr val="tx1"/>
                        </a:solidFill>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dirty="0"/>
                        <a:t>Mise en œuvre d’une démarche appropriée</a:t>
                      </a:r>
                      <a:endParaRPr lang="fr-CA" sz="1000" dirty="0">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dirty="0"/>
                        <a:t>Réalisation de la démarche </a:t>
                      </a:r>
                      <a:endParaRPr lang="fr-CA" sz="1000" dirty="0">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1302829"/>
                  </a:ext>
                </a:extLst>
              </a:tr>
            </a:tbl>
          </a:graphicData>
        </a:graphic>
      </p:graphicFrame>
      <p:sp>
        <p:nvSpPr>
          <p:cNvPr id="29" name="Content Placeholder 4"/>
          <p:cNvSpPr>
            <a:spLocks noGrp="1"/>
          </p:cNvSpPr>
          <p:nvPr>
            <p:ph sz="half" idx="1"/>
            <p:custDataLst>
              <p:tags r:id="rId10"/>
            </p:custDataLst>
          </p:nvPr>
        </p:nvSpPr>
        <p:spPr>
          <a:xfrm>
            <a:off x="93544" y="2710413"/>
            <a:ext cx="4366944" cy="3734990"/>
          </a:xfrm>
        </p:spPr>
        <p:txBody>
          <a:bodyPr>
            <a:normAutofit/>
          </a:bodyPr>
          <a:lstStyle/>
          <a:p>
            <a:pPr marL="0" indent="0" algn="just">
              <a:lnSpc>
                <a:spcPct val="120000"/>
              </a:lnSpc>
              <a:spcBef>
                <a:spcPts val="600"/>
              </a:spcBef>
              <a:buNone/>
            </a:pPr>
            <a:r>
              <a:rPr lang="fr-CA" sz="1400" b="1" dirty="0">
                <a:latin typeface="Calibri" panose="020F0502020204030204" pitchFamily="34" charset="0"/>
                <a:cs typeface="Calibri" panose="020F0502020204030204" pitchFamily="34" charset="0"/>
              </a:rPr>
              <a:t>Déroulement</a:t>
            </a:r>
          </a:p>
          <a:p>
            <a:pPr marL="540000" lvl="1" algn="just">
              <a:lnSpc>
                <a:spcPct val="120000"/>
              </a:lnSpc>
              <a:spcBef>
                <a:spcPts val="600"/>
              </a:spcBef>
              <a:buFont typeface="+mj-lt"/>
              <a:buAutoNum type="arabicPeriod"/>
            </a:pPr>
            <a:r>
              <a:rPr lang="fr-CA" sz="1200" dirty="0">
                <a:latin typeface="Calibri" panose="020F0502020204030204" pitchFamily="34" charset="0"/>
                <a:cs typeface="Calibri" panose="020F0502020204030204" pitchFamily="34" charset="0"/>
              </a:rPr>
              <a:t>Avec l’aide de ton professeur, verser l’équivalent</a:t>
            </a:r>
            <a:r>
              <a:rPr lang="fr-CA" sz="1200" b="1" dirty="0">
                <a:latin typeface="Calibri" panose="020F0502020204030204" pitchFamily="34" charset="0"/>
                <a:cs typeface="Calibri" panose="020F0502020204030204" pitchFamily="34" charset="0"/>
              </a:rPr>
              <a:t> d’un verre d’eau chaude </a:t>
            </a:r>
            <a:r>
              <a:rPr lang="fr-CA" sz="1200" dirty="0">
                <a:latin typeface="Calibri" panose="020F0502020204030204" pitchFamily="34" charset="0"/>
                <a:cs typeface="Calibri" panose="020F0502020204030204" pitchFamily="34" charset="0"/>
              </a:rPr>
              <a:t>dans le pot solo.</a:t>
            </a:r>
          </a:p>
          <a:p>
            <a:pPr marL="540000" lvl="1" algn="just">
              <a:lnSpc>
                <a:spcPct val="120000"/>
              </a:lnSpc>
              <a:spcBef>
                <a:spcPts val="600"/>
              </a:spcBef>
              <a:buFont typeface="+mj-lt"/>
              <a:buAutoNum type="arabicPeriod"/>
            </a:pPr>
            <a:r>
              <a:rPr lang="fr-CA" sz="1200" dirty="0">
                <a:latin typeface="Calibri" panose="020F0502020204030204" pitchFamily="34" charset="0"/>
                <a:cs typeface="Calibri" panose="020F0502020204030204" pitchFamily="34" charset="0"/>
              </a:rPr>
              <a:t>Recouvre l’ouverture avec la </a:t>
            </a:r>
            <a:r>
              <a:rPr lang="fr-CA" sz="1200" b="1" dirty="0">
                <a:latin typeface="Calibri" panose="020F0502020204030204" pitchFamily="34" charset="0"/>
                <a:cs typeface="Calibri" panose="020F0502020204030204" pitchFamily="34" charset="0"/>
              </a:rPr>
              <a:t>pellicule plastique</a:t>
            </a:r>
            <a:r>
              <a:rPr lang="fr-CA" sz="1200" dirty="0">
                <a:latin typeface="Calibri" panose="020F0502020204030204" pitchFamily="34" charset="0"/>
                <a:cs typeface="Calibri" panose="020F0502020204030204" pitchFamily="34" charset="0"/>
              </a:rPr>
              <a:t>. Pour boucher l’ouverture le mieux possible, utilise un </a:t>
            </a:r>
            <a:r>
              <a:rPr lang="fr-CA" sz="1200" b="1" dirty="0">
                <a:latin typeface="Calibri" panose="020F0502020204030204" pitchFamily="34" charset="0"/>
                <a:cs typeface="Calibri" panose="020F0502020204030204" pitchFamily="34" charset="0"/>
              </a:rPr>
              <a:t>élastique</a:t>
            </a:r>
            <a:r>
              <a:rPr lang="fr-CA" sz="1200" dirty="0">
                <a:latin typeface="Calibri" panose="020F0502020204030204" pitchFamily="34" charset="0"/>
                <a:cs typeface="Calibri" panose="020F0502020204030204" pitchFamily="34" charset="0"/>
              </a:rPr>
              <a:t>.</a:t>
            </a:r>
          </a:p>
          <a:p>
            <a:pPr marL="540000" lvl="1" algn="just">
              <a:lnSpc>
                <a:spcPct val="120000"/>
              </a:lnSpc>
              <a:spcBef>
                <a:spcPts val="600"/>
              </a:spcBef>
              <a:buFont typeface="+mj-lt"/>
              <a:buAutoNum type="arabicPeriod"/>
            </a:pPr>
            <a:r>
              <a:rPr lang="fr-CA" sz="1200" b="1" dirty="0">
                <a:latin typeface="Calibri" panose="020F0502020204030204" pitchFamily="34" charset="0"/>
                <a:cs typeface="Calibri" panose="020F0502020204030204" pitchFamily="34" charset="0"/>
              </a:rPr>
              <a:t>Attends</a:t>
            </a:r>
            <a:r>
              <a:rPr lang="fr-CA" sz="1200" dirty="0">
                <a:latin typeface="Calibri" panose="020F0502020204030204" pitchFamily="34" charset="0"/>
                <a:cs typeface="Calibri" panose="020F0502020204030204" pitchFamily="34" charset="0"/>
              </a:rPr>
              <a:t> 1 ou 2 minutes et </a:t>
            </a:r>
            <a:r>
              <a:rPr lang="fr-CA" sz="1200" b="1" dirty="0">
                <a:latin typeface="Calibri" panose="020F0502020204030204" pitchFamily="34" charset="0"/>
                <a:cs typeface="Calibri" panose="020F0502020204030204" pitchFamily="34" charset="0"/>
              </a:rPr>
              <a:t>observe</a:t>
            </a:r>
            <a:r>
              <a:rPr lang="fr-CA" sz="1200" dirty="0">
                <a:latin typeface="Calibri" panose="020F0502020204030204" pitchFamily="34" charset="0"/>
                <a:cs typeface="Calibri" panose="020F0502020204030204" pitchFamily="34" charset="0"/>
              </a:rPr>
              <a:t> à travers le plastique.</a:t>
            </a:r>
          </a:p>
          <a:p>
            <a:pPr marL="540000" lvl="1" algn="just">
              <a:lnSpc>
                <a:spcPct val="120000"/>
              </a:lnSpc>
              <a:spcBef>
                <a:spcPts val="600"/>
              </a:spcBef>
              <a:buFont typeface="+mj-lt"/>
              <a:buAutoNum type="arabicPeriod"/>
            </a:pPr>
            <a:r>
              <a:rPr lang="fr-CA" sz="1200" dirty="0">
                <a:latin typeface="Calibri" panose="020F0502020204030204" pitchFamily="34" charset="0"/>
                <a:cs typeface="Calibri" panose="020F0502020204030204" pitchFamily="34" charset="0"/>
              </a:rPr>
              <a:t>Place </a:t>
            </a:r>
            <a:r>
              <a:rPr lang="fr-CA" sz="1200" b="1" dirty="0">
                <a:latin typeface="Calibri" panose="020F0502020204030204" pitchFamily="34" charset="0"/>
                <a:cs typeface="Calibri" panose="020F0502020204030204" pitchFamily="34" charset="0"/>
              </a:rPr>
              <a:t>l’écrou très froid </a:t>
            </a:r>
            <a:r>
              <a:rPr lang="fr-CA" sz="1200" dirty="0">
                <a:latin typeface="Calibri" panose="020F0502020204030204" pitchFamily="34" charset="0"/>
                <a:cs typeface="Calibri" panose="020F0502020204030204" pitchFamily="34" charset="0"/>
              </a:rPr>
              <a:t>sur la pellicule plastique.</a:t>
            </a:r>
          </a:p>
          <a:p>
            <a:pPr marL="540000" lvl="1" algn="just">
              <a:lnSpc>
                <a:spcPct val="120000"/>
              </a:lnSpc>
              <a:spcBef>
                <a:spcPts val="600"/>
              </a:spcBef>
              <a:buFont typeface="+mj-lt"/>
              <a:buAutoNum type="arabicPeriod"/>
            </a:pPr>
            <a:r>
              <a:rPr lang="fr-CA" sz="1200" b="1" dirty="0">
                <a:latin typeface="Calibri" panose="020F0502020204030204" pitchFamily="34" charset="0"/>
                <a:cs typeface="Calibri" panose="020F0502020204030204" pitchFamily="34" charset="0"/>
              </a:rPr>
              <a:t>Observe</a:t>
            </a:r>
            <a:r>
              <a:rPr lang="fr-CA" sz="1200" dirty="0">
                <a:latin typeface="Calibri" panose="020F0502020204030204" pitchFamily="34" charset="0"/>
                <a:cs typeface="Calibri" panose="020F0502020204030204" pitchFamily="34" charset="0"/>
              </a:rPr>
              <a:t> à travers la pellicule pendant quelques minutes.</a:t>
            </a:r>
          </a:p>
          <a:p>
            <a:pPr marL="540000" lvl="1" algn="just">
              <a:lnSpc>
                <a:spcPct val="120000"/>
              </a:lnSpc>
              <a:spcBef>
                <a:spcPts val="600"/>
              </a:spcBef>
              <a:buFont typeface="+mj-lt"/>
              <a:buAutoNum type="arabicPeriod"/>
            </a:pPr>
            <a:endParaRPr lang="fr-CA" sz="1200" dirty="0">
              <a:latin typeface="Calibri" panose="020F0502020204030204" pitchFamily="34" charset="0"/>
              <a:cs typeface="Calibri" panose="020F0502020204030204" pitchFamily="34" charset="0"/>
            </a:endParaRPr>
          </a:p>
          <a:p>
            <a:pPr marL="0" lvl="1" indent="0" algn="just">
              <a:lnSpc>
                <a:spcPct val="120000"/>
              </a:lnSpc>
              <a:spcBef>
                <a:spcPts val="600"/>
              </a:spcBef>
              <a:buNone/>
            </a:pPr>
            <a:r>
              <a:rPr lang="fr-FR" sz="1400" b="1" dirty="0">
                <a:latin typeface="Calibri" panose="020F0502020204030204" pitchFamily="34" charset="0"/>
                <a:cs typeface="Calibri" panose="020F0502020204030204" pitchFamily="34" charset="0"/>
              </a:rPr>
              <a:t>Bilan</a:t>
            </a:r>
          </a:p>
          <a:p>
            <a:pPr marL="540000" lvl="1" indent="0" algn="just">
              <a:lnSpc>
                <a:spcPct val="120000"/>
              </a:lnSpc>
              <a:spcBef>
                <a:spcPts val="600"/>
              </a:spcBef>
              <a:buNone/>
            </a:pPr>
            <a:r>
              <a:rPr lang="fr-FR" sz="1200" dirty="0">
                <a:latin typeface="Calibri" panose="020F0502020204030204" pitchFamily="34" charset="0"/>
                <a:cs typeface="Calibri" panose="020F0502020204030204" pitchFamily="34" charset="0"/>
              </a:rPr>
              <a:t>Relie les triangles noirs pour associer chaque objet de l’expérience à l’élément naturel auquel il corresponds :</a:t>
            </a:r>
          </a:p>
          <a:p>
            <a:pPr marL="0" lvl="1" indent="0" algn="just">
              <a:lnSpc>
                <a:spcPct val="120000"/>
              </a:lnSpc>
              <a:spcBef>
                <a:spcPts val="600"/>
              </a:spcBef>
              <a:buNone/>
            </a:pPr>
            <a:endParaRPr lang="fr-CA" sz="1200" dirty="0">
              <a:latin typeface="Calibri" panose="020F0502020204030204" pitchFamily="34" charset="0"/>
              <a:cs typeface="Calibri" panose="020F0502020204030204" pitchFamily="34" charset="0"/>
            </a:endParaRPr>
          </a:p>
        </p:txBody>
      </p:sp>
      <p:pic>
        <p:nvPicPr>
          <p:cNvPr id="36" name="Image 35" descr="potpluie.png"/>
          <p:cNvPicPr>
            <a:picLocks noChangeAspect="1"/>
          </p:cNvPicPr>
          <p:nvPr/>
        </p:nvPicPr>
        <p:blipFill>
          <a:blip r:embed="rId20"/>
          <a:stretch>
            <a:fillRect/>
          </a:stretch>
        </p:blipFill>
        <p:spPr>
          <a:xfrm>
            <a:off x="5143442" y="4206284"/>
            <a:ext cx="802467" cy="877115"/>
          </a:xfrm>
          <a:prstGeom prst="rect">
            <a:avLst/>
          </a:prstGeom>
        </p:spPr>
      </p:pic>
      <p:grpSp>
        <p:nvGrpSpPr>
          <p:cNvPr id="4" name="Groupe 56"/>
          <p:cNvGrpSpPr/>
          <p:nvPr/>
        </p:nvGrpSpPr>
        <p:grpSpPr>
          <a:xfrm>
            <a:off x="5143442" y="5477292"/>
            <a:ext cx="802467" cy="946665"/>
            <a:chOff x="4747260" y="5262853"/>
            <a:chExt cx="802467" cy="946665"/>
          </a:xfrm>
        </p:grpSpPr>
        <p:pic>
          <p:nvPicPr>
            <p:cNvPr id="40" name="Image 39" descr="potpluie.png"/>
            <p:cNvPicPr>
              <a:picLocks noChangeAspect="1"/>
            </p:cNvPicPr>
            <p:nvPr/>
          </p:nvPicPr>
          <p:blipFill>
            <a:blip r:embed="rId20"/>
            <a:stretch>
              <a:fillRect/>
            </a:stretch>
          </p:blipFill>
          <p:spPr>
            <a:xfrm>
              <a:off x="4747260" y="5332403"/>
              <a:ext cx="802467" cy="877115"/>
            </a:xfrm>
            <a:prstGeom prst="rect">
              <a:avLst/>
            </a:prstGeom>
          </p:spPr>
        </p:pic>
        <p:pic>
          <p:nvPicPr>
            <p:cNvPr id="35" name="Image 34" descr="ecrou.jpg"/>
            <p:cNvPicPr>
              <a:picLocks noChangeAspect="1"/>
            </p:cNvPicPr>
            <p:nvPr/>
          </p:nvPicPr>
          <p:blipFill>
            <a:blip r:embed="rId21">
              <a:grayscl/>
            </a:blip>
            <a:stretch>
              <a:fillRect/>
            </a:stretch>
          </p:blipFill>
          <p:spPr>
            <a:xfrm>
              <a:off x="5066566" y="5262853"/>
              <a:ext cx="184856" cy="139100"/>
            </a:xfrm>
            <a:prstGeom prst="rect">
              <a:avLst/>
            </a:prstGeom>
          </p:spPr>
        </p:pic>
      </p:grpSp>
      <p:grpSp>
        <p:nvGrpSpPr>
          <p:cNvPr id="5" name="Groupe 42"/>
          <p:cNvGrpSpPr/>
          <p:nvPr>
            <p:custDataLst>
              <p:tags r:id="rId11"/>
            </p:custDataLst>
          </p:nvPr>
        </p:nvGrpSpPr>
        <p:grpSpPr>
          <a:xfrm>
            <a:off x="5726430" y="3656973"/>
            <a:ext cx="1049165" cy="553998"/>
            <a:chOff x="7379281" y="3248085"/>
            <a:chExt cx="1049165" cy="553998"/>
          </a:xfrm>
        </p:grpSpPr>
        <p:cxnSp>
          <p:nvCxnSpPr>
            <p:cNvPr id="44" name="Connecteur droit avec flèche 43"/>
            <p:cNvCxnSpPr/>
            <p:nvPr/>
          </p:nvCxnSpPr>
          <p:spPr>
            <a:xfrm flipH="1">
              <a:off x="7379281" y="3534293"/>
              <a:ext cx="377190" cy="205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7773690" y="3248085"/>
              <a:ext cx="654756" cy="553998"/>
            </a:xfrm>
            <a:prstGeom prst="rect">
              <a:avLst/>
            </a:prstGeom>
            <a:noFill/>
          </p:spPr>
          <p:txBody>
            <a:bodyPr wrap="square" rtlCol="0">
              <a:spAutoFit/>
            </a:bodyPr>
            <a:lstStyle/>
            <a:p>
              <a:r>
                <a:rPr lang="fr-CA" sz="1000" dirty="0">
                  <a:latin typeface="Calibri" panose="020F0502020204030204" pitchFamily="34" charset="0"/>
                  <a:cs typeface="Calibri" panose="020F0502020204030204" pitchFamily="34" charset="0"/>
                </a:rPr>
                <a:t>Pellicule plastique</a:t>
              </a:r>
            </a:p>
          </p:txBody>
        </p:sp>
      </p:grpSp>
      <p:grpSp>
        <p:nvGrpSpPr>
          <p:cNvPr id="6" name="Groupe 50"/>
          <p:cNvGrpSpPr/>
          <p:nvPr>
            <p:custDataLst>
              <p:tags r:id="rId12"/>
            </p:custDataLst>
          </p:nvPr>
        </p:nvGrpSpPr>
        <p:grpSpPr>
          <a:xfrm>
            <a:off x="5856748" y="4226767"/>
            <a:ext cx="1001247" cy="246221"/>
            <a:chOff x="5479721" y="4524375"/>
            <a:chExt cx="931131" cy="246221"/>
          </a:xfrm>
        </p:grpSpPr>
        <p:cxnSp>
          <p:nvCxnSpPr>
            <p:cNvPr id="52" name="Connecteur droit avec flèche 51"/>
            <p:cNvCxnSpPr/>
            <p:nvPr/>
          </p:nvCxnSpPr>
          <p:spPr>
            <a:xfrm flipH="1">
              <a:off x="5479721" y="4652487"/>
              <a:ext cx="3230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5768215" y="4524375"/>
              <a:ext cx="642637" cy="246221"/>
            </a:xfrm>
            <a:prstGeom prst="rect">
              <a:avLst/>
            </a:prstGeom>
            <a:noFill/>
          </p:spPr>
          <p:txBody>
            <a:bodyPr wrap="square" rtlCol="0">
              <a:spAutoFit/>
            </a:bodyPr>
            <a:lstStyle/>
            <a:p>
              <a:r>
                <a:rPr lang="fr-CA" sz="1000" dirty="0">
                  <a:latin typeface="Calibri" panose="020F0502020204030204" pitchFamily="34" charset="0"/>
                  <a:cs typeface="Calibri" panose="020F0502020204030204" pitchFamily="34" charset="0"/>
                </a:rPr>
                <a:t>Élastique</a:t>
              </a:r>
            </a:p>
          </p:txBody>
        </p:sp>
      </p:grpSp>
      <p:grpSp>
        <p:nvGrpSpPr>
          <p:cNvPr id="7" name="Groupe 53"/>
          <p:cNvGrpSpPr/>
          <p:nvPr>
            <p:custDataLst>
              <p:tags r:id="rId13"/>
            </p:custDataLst>
          </p:nvPr>
        </p:nvGrpSpPr>
        <p:grpSpPr>
          <a:xfrm>
            <a:off x="4703465" y="5023842"/>
            <a:ext cx="774523" cy="453450"/>
            <a:chOff x="4305175" y="4218087"/>
            <a:chExt cx="774523" cy="453450"/>
          </a:xfrm>
        </p:grpSpPr>
        <p:cxnSp>
          <p:nvCxnSpPr>
            <p:cNvPr id="55" name="Connecteur droit avec flèche 54"/>
            <p:cNvCxnSpPr/>
            <p:nvPr/>
          </p:nvCxnSpPr>
          <p:spPr>
            <a:xfrm>
              <a:off x="4745152" y="4467285"/>
              <a:ext cx="334546" cy="2042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305175" y="4218087"/>
              <a:ext cx="580759" cy="400110"/>
            </a:xfrm>
            <a:prstGeom prst="rect">
              <a:avLst/>
            </a:prstGeom>
            <a:noFill/>
          </p:spPr>
          <p:txBody>
            <a:bodyPr wrap="square" rtlCol="0">
              <a:spAutoFit/>
            </a:bodyPr>
            <a:lstStyle/>
            <a:p>
              <a:r>
                <a:rPr lang="fr-CA" sz="1000" dirty="0">
                  <a:latin typeface="Calibri" panose="020F0502020204030204" pitchFamily="34" charset="0"/>
                  <a:cs typeface="Calibri" panose="020F0502020204030204" pitchFamily="34" charset="0"/>
                </a:rPr>
                <a:t>Écrou</a:t>
              </a:r>
            </a:p>
            <a:p>
              <a:r>
                <a:rPr lang="fr-CA" sz="1000" dirty="0">
                  <a:latin typeface="Calibri" panose="020F0502020204030204" pitchFamily="34" charset="0"/>
                  <a:cs typeface="Calibri" panose="020F0502020204030204" pitchFamily="34" charset="0"/>
                </a:rPr>
                <a:t>froid</a:t>
              </a:r>
            </a:p>
          </p:txBody>
        </p:sp>
      </p:grpSp>
      <p:grpSp>
        <p:nvGrpSpPr>
          <p:cNvPr id="9" name="Groupe 45"/>
          <p:cNvGrpSpPr/>
          <p:nvPr>
            <p:custDataLst>
              <p:tags r:id="rId14"/>
            </p:custDataLst>
          </p:nvPr>
        </p:nvGrpSpPr>
        <p:grpSpPr>
          <a:xfrm>
            <a:off x="5857765" y="4697501"/>
            <a:ext cx="890517" cy="400110"/>
            <a:chOff x="5458457" y="4524375"/>
            <a:chExt cx="890517" cy="400110"/>
          </a:xfrm>
        </p:grpSpPr>
        <p:cxnSp>
          <p:nvCxnSpPr>
            <p:cNvPr id="39" name="Connecteur droit avec flèche 38"/>
            <p:cNvCxnSpPr/>
            <p:nvPr/>
          </p:nvCxnSpPr>
          <p:spPr>
            <a:xfrm flipH="1">
              <a:off x="5458457" y="4732497"/>
              <a:ext cx="32309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5768215" y="4524375"/>
              <a:ext cx="580759" cy="400110"/>
            </a:xfrm>
            <a:prstGeom prst="rect">
              <a:avLst/>
            </a:prstGeom>
            <a:noFill/>
          </p:spPr>
          <p:txBody>
            <a:bodyPr wrap="square" rtlCol="0">
              <a:spAutoFit/>
            </a:bodyPr>
            <a:lstStyle/>
            <a:p>
              <a:r>
                <a:rPr lang="fr-CA" sz="1000" dirty="0">
                  <a:latin typeface="Calibri" panose="020F0502020204030204" pitchFamily="34" charset="0"/>
                  <a:cs typeface="Calibri" panose="020F0502020204030204" pitchFamily="34" charset="0"/>
                </a:rPr>
                <a:t>Eau </a:t>
              </a:r>
            </a:p>
            <a:p>
              <a:r>
                <a:rPr lang="fr-CA" sz="1000" dirty="0">
                  <a:latin typeface="Calibri" panose="020F0502020204030204" pitchFamily="34" charset="0"/>
                  <a:cs typeface="Calibri" panose="020F0502020204030204" pitchFamily="34" charset="0"/>
                </a:rPr>
                <a:t>chaude</a:t>
              </a:r>
            </a:p>
          </p:txBody>
        </p:sp>
      </p:grpSp>
      <p:pic>
        <p:nvPicPr>
          <p:cNvPr id="3" name="Image 2" descr="Une image contenant texte&#10;&#10;Description générée automatiquement">
            <a:extLst>
              <a:ext uri="{FF2B5EF4-FFF2-40B4-BE49-F238E27FC236}">
                <a16:creationId xmlns:a16="http://schemas.microsoft.com/office/drawing/2014/main" xmlns="" id="{2E2EB1A6-0779-4380-9ACE-F86A1B22DF52}"/>
              </a:ext>
            </a:extLst>
          </p:cNvPr>
          <p:cNvPicPr>
            <a:picLocks noChangeAspect="1"/>
          </p:cNvPicPr>
          <p:nvPr/>
        </p:nvPicPr>
        <p:blipFill>
          <a:blip r:embed="rId22"/>
          <a:stretch>
            <a:fillRect/>
          </a:stretch>
        </p:blipFill>
        <p:spPr>
          <a:xfrm>
            <a:off x="0" y="42637"/>
            <a:ext cx="6858000" cy="8875059"/>
          </a:xfrm>
          <a:prstGeom prst="rect">
            <a:avLst/>
          </a:prstGeom>
        </p:spPr>
      </p:pic>
    </p:spTree>
    <p:extLst>
      <p:ext uri="{BB962C8B-B14F-4D97-AF65-F5344CB8AC3E}">
        <p14:creationId xmlns:p14="http://schemas.microsoft.com/office/powerpoint/2010/main" xmlns="" val="353133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4"/>
          <p:cNvSpPr txBox="1">
            <a:spLocks/>
          </p:cNvSpPr>
          <p:nvPr>
            <p:custDataLst>
              <p:tags r:id="rId1"/>
            </p:custDataLst>
          </p:nvPr>
        </p:nvSpPr>
        <p:spPr>
          <a:xfrm>
            <a:off x="107576" y="1326918"/>
            <a:ext cx="6607549" cy="7518802"/>
          </a:xfrm>
          <a:prstGeom prst="rect">
            <a:avLst/>
          </a:prstGeom>
        </p:spPr>
        <p:txBody>
          <a:bodyPr vert="horz" lIns="91440" tIns="45720" rIns="91440" bIns="45720" rtlCol="0">
            <a:noAutofit/>
          </a:bodyPr>
          <a:lstStyle/>
          <a:p>
            <a:pPr marL="342900" indent="-342900" algn="just" defTabSz="914400">
              <a:spcBef>
                <a:spcPts val="600"/>
              </a:spcBef>
              <a:buFont typeface="+mj-lt"/>
              <a:buAutoNum type="arabicPeriod"/>
              <a:defRPr/>
            </a:pPr>
            <a:r>
              <a:rPr lang="fr-FR" sz="1400" b="1" dirty="0">
                <a:latin typeface="Calibri" panose="020F0502020204030204" pitchFamily="34" charset="0"/>
                <a:cs typeface="Calibri" panose="020F0502020204030204" pitchFamily="34" charset="0"/>
              </a:rPr>
              <a:t>Question de découverte</a:t>
            </a:r>
          </a:p>
          <a:p>
            <a:pPr algn="just" defTabSz="914400">
              <a:spcBef>
                <a:spcPts val="600"/>
              </a:spcBef>
              <a:defRPr/>
            </a:pPr>
            <a:r>
              <a:rPr lang="fr-FR" sz="1200" dirty="0">
                <a:latin typeface="Calibri" panose="020F0502020204030204" pitchFamily="34" charset="0"/>
                <a:cs typeface="Calibri" panose="020F0502020204030204" pitchFamily="34" charset="0"/>
              </a:rPr>
              <a:t>Quel chemin va emprunter la pluie en frappant le sol ? Mon équipe allons étudier ce type de sol (encercle un des trois) :</a:t>
            </a:r>
            <a:endParaRPr kumimoji="0" lang="fr-FR" sz="1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spcBef>
                <a:spcPts val="600"/>
              </a:spcBef>
              <a:spcAft>
                <a:spcPts val="0"/>
              </a:spcAft>
              <a:buClrTx/>
              <a:buSzTx/>
              <a:buFont typeface="Arial" pitchFamily="34" charset="0"/>
              <a:buNone/>
              <a:tabLst/>
              <a:defRPr/>
            </a:pPr>
            <a:endParaRPr kumimoji="0" lang="fr-FR" sz="1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spcBef>
                <a:spcPts val="600"/>
              </a:spcBef>
              <a:spcAft>
                <a:spcPts val="0"/>
              </a:spcAft>
              <a:buClrTx/>
              <a:buSzTx/>
              <a:buFont typeface="Arial" pitchFamily="34" charset="0"/>
              <a:buNone/>
              <a:tabLst/>
              <a:defRPr/>
            </a:pPr>
            <a:endParaRPr kumimoji="0" lang="fr-FR" sz="12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just" defTabSz="914400" rtl="0" eaLnBrk="1" fontAlgn="auto" latinLnBrk="0" hangingPunct="1">
              <a:spcBef>
                <a:spcPts val="600"/>
              </a:spcBef>
              <a:spcAft>
                <a:spcPts val="0"/>
              </a:spcAft>
              <a:buClrTx/>
              <a:buSzTx/>
              <a:buFont typeface="+mj-lt"/>
              <a:buAutoNum type="arabicPeriod" startAt="2"/>
              <a:tabLst/>
              <a:defRPr/>
            </a:pPr>
            <a:r>
              <a:rPr kumimoji="0" lang="fr-FR" sz="1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Hypothèse</a:t>
            </a:r>
            <a:endParaRPr kumimoji="0" lang="fr-FR" sz="1400" b="1"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spcBef>
                <a:spcPts val="600"/>
              </a:spcBef>
              <a:spcAft>
                <a:spcPts val="0"/>
              </a:spcAft>
              <a:buClrTx/>
              <a:buSzTx/>
              <a:buFont typeface="Arial" pitchFamily="34" charset="0"/>
              <a:buNone/>
              <a:tabLst/>
              <a:defRPr/>
            </a:pPr>
            <a:r>
              <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Coche une des deux cases :</a:t>
            </a:r>
          </a:p>
          <a:p>
            <a:pPr marL="0" marR="0" lvl="0" indent="0" algn="just" defTabSz="914400" rtl="0" eaLnBrk="1" fontAlgn="auto" latinLnBrk="0" hangingPunct="1">
              <a:lnSpc>
                <a:spcPct val="200000"/>
              </a:lnSpc>
              <a:spcBef>
                <a:spcPts val="600"/>
              </a:spcBef>
              <a:spcAft>
                <a:spcPts val="0"/>
              </a:spcAft>
              <a:buClrTx/>
              <a:buSzTx/>
              <a:buFont typeface="Arial" pitchFamily="34" charset="0"/>
              <a:buNone/>
              <a:tabLst/>
              <a:defRPr/>
            </a:pPr>
            <a:r>
              <a:rPr lang="fr-FR" sz="1200" noProof="0" dirty="0">
                <a:latin typeface="Calibri" panose="020F0502020204030204" pitchFamily="34" charset="0"/>
                <a:cs typeface="Calibri" panose="020F0502020204030204" pitchFamily="34" charset="0"/>
              </a:rPr>
              <a:t>	Je pense qu’il y aura plus d’eau à l’intérieur du pot</a:t>
            </a:r>
          </a:p>
          <a:p>
            <a:pPr marL="0" marR="0" lvl="0" indent="0" algn="just" defTabSz="914400" rtl="0" eaLnBrk="1" fontAlgn="auto" latinLnBrk="0" hangingPunct="1">
              <a:lnSpc>
                <a:spcPct val="200000"/>
              </a:lnSpc>
              <a:spcBef>
                <a:spcPts val="600"/>
              </a:spcBef>
              <a:spcAft>
                <a:spcPts val="0"/>
              </a:spcAft>
              <a:buClrTx/>
              <a:buSzTx/>
              <a:buFont typeface="Arial" pitchFamily="34" charset="0"/>
              <a:buNone/>
              <a:tabLst/>
              <a:defRPr/>
            </a:pPr>
            <a:r>
              <a:rPr kumimoji="0" lang="fr-FR" sz="1200" b="0" i="0" u="none" strike="noStrike" kern="1200" cap="none" spc="0" normalizeH="0" baseline="0" dirty="0">
                <a:ln>
                  <a:noFill/>
                </a:ln>
                <a:solidFill>
                  <a:schemeClr val="tx1"/>
                </a:solidFill>
                <a:effectLst/>
                <a:uLnTx/>
                <a:uFillTx/>
                <a:latin typeface="Calibri" panose="020F0502020204030204" pitchFamily="34" charset="0"/>
                <a:cs typeface="Calibri" panose="020F0502020204030204" pitchFamily="34" charset="0"/>
              </a:rPr>
              <a:t>	Je pense qu’il y aura plus d’eau dans le</a:t>
            </a:r>
            <a:r>
              <a:rPr kumimoji="0" lang="fr-FR" sz="1200" b="0" i="0" u="none" strike="noStrike" kern="1200" cap="none" spc="0" normalizeH="0" dirty="0">
                <a:ln>
                  <a:noFill/>
                </a:ln>
                <a:solidFill>
                  <a:schemeClr val="tx1"/>
                </a:solidFill>
                <a:effectLst/>
                <a:uLnTx/>
                <a:uFillTx/>
                <a:latin typeface="Calibri" panose="020F0502020204030204" pitchFamily="34" charset="0"/>
                <a:cs typeface="Calibri" panose="020F0502020204030204" pitchFamily="34" charset="0"/>
              </a:rPr>
              <a:t> plat</a:t>
            </a:r>
          </a:p>
          <a:p>
            <a:pPr marL="0" marR="0" lvl="0" indent="0" algn="just" defTabSz="914400" rtl="0" eaLnBrk="1" fontAlgn="auto" latinLnBrk="0" hangingPunct="1">
              <a:lnSpc>
                <a:spcPct val="200000"/>
              </a:lnSpc>
              <a:spcBef>
                <a:spcPts val="600"/>
              </a:spcBef>
              <a:spcAft>
                <a:spcPts val="0"/>
              </a:spcAft>
              <a:buClrTx/>
              <a:buSzTx/>
              <a:buFont typeface="Arial" pitchFamily="34" charset="0"/>
              <a:buNone/>
              <a:tabLst/>
              <a:defRPr/>
            </a:pPr>
            <a:r>
              <a:rPr lang="fr-FR" sz="1200" baseline="0" noProof="0" dirty="0">
                <a:latin typeface="Calibri" panose="020F0502020204030204" pitchFamily="34" charset="0"/>
                <a:cs typeface="Calibri" panose="020F0502020204030204" pitchFamily="34" charset="0"/>
              </a:rPr>
              <a:t>Explique pourquoi tu as choisi cette hypothèse :</a:t>
            </a:r>
            <a:endPar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____________________________________________________________________________________</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____________________________________________________________________________________</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____________________________________________________________________________________</a:t>
            </a:r>
            <a:endParaRPr lang="fr-CA" sz="1200" dirty="0">
              <a:latin typeface="Calibri" panose="020F0502020204030204" pitchFamily="34" charset="0"/>
              <a:cs typeface="Calibri" panose="020F0502020204030204" pitchFamily="34" charset="0"/>
            </a:endParaRPr>
          </a:p>
          <a:p>
            <a:pPr marL="0" marR="0" lvl="0" indent="0" algn="just" defTabSz="914400" rtl="0" eaLnBrk="1" fontAlgn="auto" latinLnBrk="0" hangingPunct="1">
              <a:spcBef>
                <a:spcPts val="600"/>
              </a:spcBef>
              <a:spcAft>
                <a:spcPts val="0"/>
              </a:spcAft>
              <a:buClrTx/>
              <a:buSzTx/>
              <a:buFont typeface="Arial" pitchFamily="34" charset="0"/>
              <a:buNone/>
              <a:tabLst/>
              <a:defRPr/>
            </a:pPr>
            <a:endPar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just" defTabSz="914400" rtl="0" eaLnBrk="1" fontAlgn="auto" latinLnBrk="0" hangingPunct="1">
              <a:spcBef>
                <a:spcPts val="600"/>
              </a:spcBef>
              <a:spcAft>
                <a:spcPts val="0"/>
              </a:spcAft>
              <a:buClrTx/>
              <a:buSzTx/>
              <a:buFont typeface="+mj-lt"/>
              <a:buAutoNum type="arabicPeriod" startAt="3"/>
              <a:tabLst/>
              <a:defRPr/>
            </a:pPr>
            <a:r>
              <a:rPr kumimoji="0" lang="fr-FR" sz="1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Matériel</a:t>
            </a:r>
          </a:p>
          <a:p>
            <a:pPr marL="228600" marR="0" lvl="0" indent="-228600" algn="just" defTabSz="914400" rtl="0" eaLnBrk="1" fontAlgn="auto" latinLnBrk="0" hangingPunct="1">
              <a:spcBef>
                <a:spcPts val="600"/>
              </a:spcBef>
              <a:spcAft>
                <a:spcPts val="0"/>
              </a:spcAft>
              <a:buClrTx/>
              <a:buSzTx/>
              <a:buFont typeface="+mj-lt"/>
              <a:buAutoNum type="arabicPeriod" startAt="3"/>
              <a:tabLst/>
              <a:defRPr/>
            </a:pPr>
            <a:endParaRPr lang="fr-FR" sz="1400" b="1" dirty="0">
              <a:latin typeface="Calibri" panose="020F0502020204030204" pitchFamily="34" charset="0"/>
              <a:cs typeface="Calibri" panose="020F0502020204030204" pitchFamily="34" charset="0"/>
            </a:endParaRPr>
          </a:p>
          <a:p>
            <a:pPr marL="228600" marR="0" lvl="0" indent="-228600" algn="just" defTabSz="914400" rtl="0" eaLnBrk="1" fontAlgn="auto" latinLnBrk="0" hangingPunct="1">
              <a:spcBef>
                <a:spcPts val="600"/>
              </a:spcBef>
              <a:spcAft>
                <a:spcPts val="0"/>
              </a:spcAft>
              <a:buClrTx/>
              <a:buSzTx/>
              <a:buFont typeface="+mj-lt"/>
              <a:buAutoNum type="arabicPeriod" startAt="3"/>
              <a:tabLst/>
              <a:defRPr/>
            </a:pPr>
            <a:endParaRPr kumimoji="0" lang="fr-FR" sz="1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just" defTabSz="914400" rtl="0" eaLnBrk="1" fontAlgn="auto" latinLnBrk="0" hangingPunct="1">
              <a:spcBef>
                <a:spcPts val="600"/>
              </a:spcBef>
              <a:spcAft>
                <a:spcPts val="0"/>
              </a:spcAft>
              <a:buClrTx/>
              <a:buSzTx/>
              <a:buFont typeface="+mj-lt"/>
              <a:buAutoNum type="arabicPeriod" startAt="3"/>
              <a:tabLst/>
              <a:defRPr/>
            </a:pPr>
            <a:endParaRPr kumimoji="0" lang="fr-FR" sz="1400" b="1"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a:p>
            <a:pPr marL="228600" marR="0" lvl="0" indent="-228600" algn="just" defTabSz="914400" rtl="0" eaLnBrk="1" fontAlgn="auto" latinLnBrk="0" hangingPunct="1">
              <a:spcBef>
                <a:spcPts val="600"/>
              </a:spcBef>
              <a:spcAft>
                <a:spcPts val="0"/>
              </a:spcAft>
              <a:buClrTx/>
              <a:buSzTx/>
              <a:buFont typeface="+mj-lt"/>
              <a:buAutoNum type="arabicPeriod" startAt="3"/>
              <a:tabLst/>
              <a:defRPr/>
            </a:pPr>
            <a:r>
              <a:rPr lang="fr-FR" sz="1400" b="1" dirty="0">
                <a:latin typeface="Calibri" panose="020F0502020204030204" pitchFamily="34" charset="0"/>
                <a:cs typeface="Calibri" panose="020F0502020204030204" pitchFamily="34" charset="0"/>
              </a:rPr>
              <a:t>Préparatifs</a:t>
            </a:r>
          </a:p>
          <a:p>
            <a:pPr marL="685800" lvl="1" indent="-228600" algn="just" defTabSz="914400">
              <a:spcBef>
                <a:spcPts val="600"/>
              </a:spcBef>
              <a:buFont typeface="+mj-lt"/>
              <a:buAutoNum type="arabicPeriod"/>
              <a:defRPr/>
            </a:pPr>
            <a:r>
              <a:rPr lang="fr-FR" sz="1200" dirty="0">
                <a:latin typeface="Calibri" panose="020F0502020204030204" pitchFamily="34" charset="0"/>
                <a:cs typeface="Calibri" panose="020F0502020204030204" pitchFamily="34" charset="0"/>
              </a:rPr>
              <a:t>Place le pot solo dans le plat</a:t>
            </a:r>
          </a:p>
          <a:p>
            <a:pPr marL="685800" lvl="1" indent="-228600" algn="just" defTabSz="914400">
              <a:spcBef>
                <a:spcPts val="600"/>
              </a:spcBef>
              <a:buFont typeface="+mj-lt"/>
              <a:buAutoNum type="arabicPeriod"/>
              <a:defRPr/>
            </a:pPr>
            <a:r>
              <a:rPr kumimoji="0" lang="fr-FR" sz="1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Pose</a:t>
            </a:r>
            <a:r>
              <a:rPr kumimoji="0" lang="fr-FR" sz="120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le filtre à café par-dessus l’ouverture du pot, en utilisant l’élastique pour bien le tendre.</a:t>
            </a:r>
          </a:p>
          <a:p>
            <a:pPr marL="685800" lvl="1" indent="-228600" algn="just" defTabSz="914400">
              <a:spcBef>
                <a:spcPts val="600"/>
              </a:spcBef>
              <a:buFont typeface="+mj-lt"/>
              <a:buAutoNum type="arabicPeriod"/>
              <a:defRPr/>
            </a:pPr>
            <a:r>
              <a:rPr lang="fr-FR" sz="1200" baseline="0" dirty="0">
                <a:latin typeface="Calibri" panose="020F0502020204030204" pitchFamily="34" charset="0"/>
                <a:cs typeface="Calibri" panose="020F0502020204030204" pitchFamily="34" charset="0"/>
              </a:rPr>
              <a:t>Sur le dessus du filtre, dépose 3 cuillères combles (débordantes) de sable, terre ou gravier.</a:t>
            </a:r>
          </a:p>
          <a:p>
            <a:pPr marL="685800" lvl="1" indent="-228600" algn="just" defTabSz="914400">
              <a:spcBef>
                <a:spcPts val="600"/>
              </a:spcBef>
              <a:buFont typeface="+mj-lt"/>
              <a:buAutoNum type="arabicPeriod"/>
              <a:defRPr/>
            </a:pPr>
            <a:r>
              <a:rPr lang="fr-FR" sz="1200" dirty="0">
                <a:latin typeface="Calibri" panose="020F0502020204030204" pitchFamily="34" charset="0"/>
                <a:cs typeface="Calibri" panose="020F0502020204030204" pitchFamily="34" charset="0"/>
              </a:rPr>
              <a:t>Dans le cylindre gradué, mesurer 50 ml d’eau.</a:t>
            </a:r>
            <a:endParaRPr kumimoji="0" lang="fr-FR" sz="120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21" name="Rectangle 20"/>
          <p:cNvSpPr/>
          <p:nvPr>
            <p:custDataLst>
              <p:tags r:id="rId2"/>
            </p:custDataLst>
          </p:nvPr>
        </p:nvSpPr>
        <p:spPr>
          <a:xfrm>
            <a:off x="4896187" y="2036398"/>
            <a:ext cx="965746" cy="332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t>Terre</a:t>
            </a:r>
          </a:p>
        </p:txBody>
      </p:sp>
      <p:sp>
        <p:nvSpPr>
          <p:cNvPr id="22" name="Rectangle 21"/>
          <p:cNvSpPr/>
          <p:nvPr>
            <p:custDataLst>
              <p:tags r:id="rId3"/>
            </p:custDataLst>
          </p:nvPr>
        </p:nvSpPr>
        <p:spPr>
          <a:xfrm>
            <a:off x="3494729" y="2032885"/>
            <a:ext cx="1053963" cy="332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t>Sable</a:t>
            </a:r>
          </a:p>
        </p:txBody>
      </p:sp>
      <p:sp>
        <p:nvSpPr>
          <p:cNvPr id="23" name="Rectangle 22"/>
          <p:cNvSpPr/>
          <p:nvPr>
            <p:custDataLst>
              <p:tags r:id="rId4"/>
            </p:custDataLst>
          </p:nvPr>
        </p:nvSpPr>
        <p:spPr>
          <a:xfrm>
            <a:off x="2168900" y="2032885"/>
            <a:ext cx="978334" cy="3325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t>Gravier</a:t>
            </a:r>
          </a:p>
        </p:txBody>
      </p:sp>
      <p:pic>
        <p:nvPicPr>
          <p:cNvPr id="19" name="Picture 2" descr="demarche_gen_2"/>
          <p:cNvPicPr>
            <a:picLocks noChangeAspect="1" noChangeArrowheads="1"/>
          </p:cNvPicPr>
          <p:nvPr>
            <p:custDataLst>
              <p:tags r:id="rId5"/>
            </p:custDataLst>
          </p:nvPr>
        </p:nvPicPr>
        <p:blipFill>
          <a:blip r:embed="rId14">
            <a:clrChange>
              <a:clrFrom>
                <a:srgbClr val="FFFFFF"/>
              </a:clrFrom>
              <a:clrTo>
                <a:srgbClr val="FFFFFF">
                  <a:alpha val="0"/>
                </a:srgbClr>
              </a:clrTo>
            </a:clrChange>
            <a:grayscl/>
            <a:extLst>
              <a:ext uri="{28A0092B-C50C-407E-A947-70E740481C1C}">
                <a14:useLocalDpi xmlns:a14="http://schemas.microsoft.com/office/drawing/2010/main" xmlns="" val="0"/>
              </a:ext>
            </a:extLst>
          </a:blip>
          <a:srcRect/>
          <a:stretch>
            <a:fillRect/>
          </a:stretch>
        </p:blipFill>
        <p:spPr bwMode="auto">
          <a:xfrm>
            <a:off x="6023100" y="8231647"/>
            <a:ext cx="672385" cy="604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itle 3">
            <a:extLst>
              <a:ext uri="{FF2B5EF4-FFF2-40B4-BE49-F238E27FC236}">
                <a16:creationId xmlns:a16="http://schemas.microsoft.com/office/drawing/2014/main" xmlns="" id="{FAF5390D-24B8-4EDB-A390-61CD102E481C}"/>
              </a:ext>
            </a:extLst>
          </p:cNvPr>
          <p:cNvSpPr txBox="1">
            <a:spLocks/>
          </p:cNvSpPr>
          <p:nvPr>
            <p:custDataLst>
              <p:tags r:id="rId6"/>
            </p:custDataLst>
          </p:nvPr>
        </p:nvSpPr>
        <p:spPr>
          <a:xfrm>
            <a:off x="82404" y="99738"/>
            <a:ext cx="3723202" cy="876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d’activité B </a:t>
            </a:r>
          </a:p>
          <a:p>
            <a:pPr algn="l"/>
            <a:r>
              <a:rPr lang="fr-CA" sz="2400" dirty="0">
                <a:latin typeface="Calibri" panose="020F0502020204030204" pitchFamily="34" charset="0"/>
                <a:cs typeface="Calibri" panose="020F0502020204030204" pitchFamily="34" charset="0"/>
              </a:rPr>
              <a:t>Regagner la source</a:t>
            </a:r>
          </a:p>
        </p:txBody>
      </p:sp>
      <p:sp>
        <p:nvSpPr>
          <p:cNvPr id="27" name="Content Placeholder 4">
            <a:extLst>
              <a:ext uri="{FF2B5EF4-FFF2-40B4-BE49-F238E27FC236}">
                <a16:creationId xmlns:a16="http://schemas.microsoft.com/office/drawing/2014/main" xmlns="" id="{8F76B807-6CD7-4393-A56B-EA063DD90E6D}"/>
              </a:ext>
            </a:extLst>
          </p:cNvPr>
          <p:cNvSpPr txBox="1">
            <a:spLocks/>
          </p:cNvSpPr>
          <p:nvPr>
            <p:custDataLst>
              <p:tags r:id="rId7"/>
            </p:custDataLst>
          </p:nvPr>
        </p:nvSpPr>
        <p:spPr>
          <a:xfrm>
            <a:off x="3770827" y="99529"/>
            <a:ext cx="2944298" cy="89228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4330" algn="l" rtl="0">
              <a:lnSpc>
                <a:spcPct val="100000"/>
              </a:lnSpc>
              <a:spcBef>
                <a:spcPts val="2000"/>
              </a:spcBef>
              <a:spcAft>
                <a:spcPts val="0"/>
              </a:spcAft>
              <a:buClr>
                <a:schemeClr val="dk1"/>
              </a:buClr>
              <a:buSzPts val="1980"/>
              <a:buFont typeface="Times New Roman"/>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60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31470"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6pPr>
            <a:lvl7pPr marL="3200400" marR="0" lvl="6"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7pPr>
            <a:lvl8pPr marL="3657600" marR="0" lvl="7"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8pPr>
            <a:lvl9pPr marL="4114800" marR="0" lvl="8"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9pPr>
          </a:lstStyle>
          <a:p>
            <a:pPr marL="0" indent="0" algn="r">
              <a:buFont typeface="Times New Roman"/>
              <a:buNone/>
            </a:pPr>
            <a:r>
              <a:rPr lang="fr-CA" sz="1200" i="1" dirty="0">
                <a:latin typeface="Calibri" panose="020F0502020204030204" pitchFamily="34" charset="0"/>
                <a:cs typeface="Calibri" panose="020F0502020204030204" pitchFamily="34" charset="0"/>
              </a:rPr>
              <a:t>Nom: _______________________________      </a:t>
            </a:r>
          </a:p>
          <a:p>
            <a:pPr marL="0" indent="0" algn="r">
              <a:buFont typeface="Times New Roman"/>
              <a:buNone/>
            </a:pPr>
            <a:r>
              <a:rPr lang="fr-CA" sz="1200" i="1" dirty="0">
                <a:latin typeface="Calibri" panose="020F0502020204030204" pitchFamily="34" charset="0"/>
                <a:cs typeface="Calibri" panose="020F0502020204030204" pitchFamily="34" charset="0"/>
              </a:rPr>
              <a:t> Date: ___________________________ </a:t>
            </a:r>
            <a:endParaRPr lang="fr-CA" sz="1200" dirty="0">
              <a:latin typeface="Calibri" panose="020F0502020204030204" pitchFamily="34" charset="0"/>
              <a:cs typeface="Calibri" panose="020F0502020204030204" pitchFamily="34" charset="0"/>
            </a:endParaRPr>
          </a:p>
        </p:txBody>
      </p:sp>
      <p:graphicFrame>
        <p:nvGraphicFramePr>
          <p:cNvPr id="28" name="Table 27">
            <a:extLst>
              <a:ext uri="{FF2B5EF4-FFF2-40B4-BE49-F238E27FC236}">
                <a16:creationId xmlns:a16="http://schemas.microsoft.com/office/drawing/2014/main" xmlns="" id="{F57DEEAE-805F-488F-9B6B-01DC1BDCE61E}"/>
              </a:ext>
            </a:extLst>
          </p:cNvPr>
          <p:cNvGraphicFramePr>
            <a:graphicFrameLocks noGrp="1"/>
          </p:cNvGraphicFramePr>
          <p:nvPr>
            <p:custDataLst>
              <p:tags r:id="rId8"/>
            </p:custDataLst>
            <p:extLst>
              <p:ext uri="{D42A27DB-BD31-4B8C-83A1-F6EECF244321}">
                <p14:modId xmlns:p14="http://schemas.microsoft.com/office/powerpoint/2010/main" xmlns="" val="3416312479"/>
              </p:ext>
            </p:extLst>
          </p:nvPr>
        </p:nvGraphicFramePr>
        <p:xfrm>
          <a:off x="371543" y="8359866"/>
          <a:ext cx="5608824" cy="360553"/>
        </p:xfrm>
        <a:graphic>
          <a:graphicData uri="http://schemas.openxmlformats.org/drawingml/2006/table">
            <a:tbl>
              <a:tblPr firstRow="1" bandRow="1"/>
              <a:tblGrid>
                <a:gridCol w="418549">
                  <a:extLst>
                    <a:ext uri="{9D8B030D-6E8A-4147-A177-3AD203B41FA5}">
                      <a16:colId xmlns:a16="http://schemas.microsoft.com/office/drawing/2014/main" xmlns="" val="2605512111"/>
                    </a:ext>
                  </a:extLst>
                </a:gridCol>
                <a:gridCol w="1996068">
                  <a:extLst>
                    <a:ext uri="{9D8B030D-6E8A-4147-A177-3AD203B41FA5}">
                      <a16:colId xmlns:a16="http://schemas.microsoft.com/office/drawing/2014/main" xmlns="" val="2542309172"/>
                    </a:ext>
                  </a:extLst>
                </a:gridCol>
                <a:gridCol w="3194207">
                  <a:extLst>
                    <a:ext uri="{9D8B030D-6E8A-4147-A177-3AD203B41FA5}">
                      <a16:colId xmlns:a16="http://schemas.microsoft.com/office/drawing/2014/main" xmlns="" val="1378122497"/>
                    </a:ext>
                  </a:extLst>
                </a:gridCol>
              </a:tblGrid>
              <a:tr h="360553">
                <a:tc>
                  <a:txBody>
                    <a:bodyPr/>
                    <a:lstStyle/>
                    <a:p>
                      <a:pPr marL="0" marR="0" lvl="0" indent="0" algn="ctr" rtl="0">
                        <a:spcBef>
                          <a:spcPts val="0"/>
                        </a:spcBef>
                        <a:spcAft>
                          <a:spcPts val="0"/>
                        </a:spcAft>
                        <a:buNone/>
                      </a:pPr>
                      <a:r>
                        <a:rPr lang="fr-CA" sz="1000" dirty="0">
                          <a:solidFill>
                            <a:schemeClr val="tx1"/>
                          </a:solidFill>
                        </a:rPr>
                        <a:t>Cr1 </a:t>
                      </a:r>
                      <a:endParaRPr sz="1000" dirty="0">
                        <a:solidFill>
                          <a:schemeClr val="tx1"/>
                        </a:solidFill>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000" b="0" kern="1200" dirty="0">
                          <a:solidFill>
                            <a:schemeClr val="tx1"/>
                          </a:solidFill>
                          <a:effectLst/>
                          <a:latin typeface="+mn-lt"/>
                          <a:ea typeface="+mn-ea"/>
                          <a:cs typeface="+mn-cs"/>
                        </a:rPr>
                        <a:t>Description adéquate du problème</a:t>
                      </a: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fr-CA" sz="1000" b="0" kern="1200" dirty="0">
                          <a:solidFill>
                            <a:schemeClr val="tx1"/>
                          </a:solidFill>
                          <a:effectLst/>
                          <a:latin typeface="+mn-lt"/>
                          <a:ea typeface="+mn-ea"/>
                          <a:cs typeface="+mn-cs"/>
                        </a:rPr>
                        <a:t>Formulation d’une explication ou d’une solution provisoire</a:t>
                      </a: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1302829"/>
                  </a:ext>
                </a:extLst>
              </a:tr>
            </a:tbl>
          </a:graphicData>
        </a:graphic>
      </p:graphicFrame>
      <p:sp>
        <p:nvSpPr>
          <p:cNvPr id="26" name="Rectangle 25"/>
          <p:cNvSpPr/>
          <p:nvPr>
            <p:custDataLst>
              <p:tags r:id="rId9"/>
            </p:custDataLst>
          </p:nvPr>
        </p:nvSpPr>
        <p:spPr>
          <a:xfrm>
            <a:off x="711073" y="3333857"/>
            <a:ext cx="270229" cy="245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sz="1200" dirty="0"/>
          </a:p>
        </p:txBody>
      </p:sp>
      <p:sp>
        <p:nvSpPr>
          <p:cNvPr id="30" name="Rectangle 29"/>
          <p:cNvSpPr/>
          <p:nvPr>
            <p:custDataLst>
              <p:tags r:id="rId10"/>
            </p:custDataLst>
          </p:nvPr>
        </p:nvSpPr>
        <p:spPr>
          <a:xfrm>
            <a:off x="718510" y="3776183"/>
            <a:ext cx="270229" cy="245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CA" sz="1200" dirty="0"/>
          </a:p>
        </p:txBody>
      </p:sp>
      <p:grpSp>
        <p:nvGrpSpPr>
          <p:cNvPr id="3" name="Group 10">
            <a:extLst>
              <a:ext uri="{FF2B5EF4-FFF2-40B4-BE49-F238E27FC236}">
                <a16:creationId xmlns:a16="http://schemas.microsoft.com/office/drawing/2014/main" xmlns="" id="{A30B8B4D-D148-4D3E-98DB-3EBD85664994}"/>
              </a:ext>
            </a:extLst>
          </p:cNvPr>
          <p:cNvGrpSpPr/>
          <p:nvPr>
            <p:custDataLst>
              <p:tags r:id="rId11"/>
            </p:custDataLst>
          </p:nvPr>
        </p:nvGrpSpPr>
        <p:grpSpPr>
          <a:xfrm>
            <a:off x="4948342" y="3120535"/>
            <a:ext cx="873287" cy="1122911"/>
            <a:chOff x="5213407" y="3963152"/>
            <a:chExt cx="1286598" cy="1684285"/>
          </a:xfrm>
        </p:grpSpPr>
        <p:sp>
          <p:nvSpPr>
            <p:cNvPr id="33" name="Oval 30">
              <a:extLst>
                <a:ext uri="{FF2B5EF4-FFF2-40B4-BE49-F238E27FC236}">
                  <a16:creationId xmlns:a16="http://schemas.microsoft.com/office/drawing/2014/main" xmlns="" id="{E44F0F28-EAC3-486B-AE6A-A93FBBE9C91A}"/>
                </a:ext>
              </a:extLst>
            </p:cNvPr>
            <p:cNvSpPr/>
            <p:nvPr/>
          </p:nvSpPr>
          <p:spPr>
            <a:xfrm>
              <a:off x="5881306" y="4507031"/>
              <a:ext cx="182049" cy="1804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Flowchart: Manual Operation 3">
              <a:extLst>
                <a:ext uri="{FF2B5EF4-FFF2-40B4-BE49-F238E27FC236}">
                  <a16:creationId xmlns:a16="http://schemas.microsoft.com/office/drawing/2014/main" xmlns="" id="{2CF3FE1B-4743-4BC8-B199-A4881B4A9900}"/>
                </a:ext>
              </a:extLst>
            </p:cNvPr>
            <p:cNvSpPr/>
            <p:nvPr/>
          </p:nvSpPr>
          <p:spPr>
            <a:xfrm>
              <a:off x="5560871" y="4685171"/>
              <a:ext cx="609600" cy="896471"/>
            </a:xfrm>
            <a:prstGeom prst="flowChartManualOperation">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Freeform: Shape 4">
              <a:extLst>
                <a:ext uri="{FF2B5EF4-FFF2-40B4-BE49-F238E27FC236}">
                  <a16:creationId xmlns:a16="http://schemas.microsoft.com/office/drawing/2014/main" xmlns="" id="{EC6567F9-4475-45CE-A9D9-E90E5C470D0D}"/>
                </a:ext>
              </a:extLst>
            </p:cNvPr>
            <p:cNvSpPr/>
            <p:nvPr/>
          </p:nvSpPr>
          <p:spPr>
            <a:xfrm>
              <a:off x="5342964" y="4633691"/>
              <a:ext cx="1039905" cy="162429"/>
            </a:xfrm>
            <a:custGeom>
              <a:avLst/>
              <a:gdLst>
                <a:gd name="connsiteX0" fmla="*/ 0 w 1039905"/>
                <a:gd name="connsiteY0" fmla="*/ 153464 h 162429"/>
                <a:gd name="connsiteX1" fmla="*/ 242047 w 1039905"/>
                <a:gd name="connsiteY1" fmla="*/ 1064 h 162429"/>
                <a:gd name="connsiteX2" fmla="*/ 519952 w 1039905"/>
                <a:gd name="connsiteY2" fmla="*/ 81747 h 162429"/>
                <a:gd name="connsiteX3" fmla="*/ 842682 w 1039905"/>
                <a:gd name="connsiteY3" fmla="*/ 1064 h 162429"/>
                <a:gd name="connsiteX4" fmla="*/ 986117 w 1039905"/>
                <a:gd name="connsiteY4" fmla="*/ 108641 h 162429"/>
                <a:gd name="connsiteX5" fmla="*/ 1039905 w 1039905"/>
                <a:gd name="connsiteY5" fmla="*/ 162429 h 1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05" h="162429">
                  <a:moveTo>
                    <a:pt x="0" y="153464"/>
                  </a:moveTo>
                  <a:cubicBezTo>
                    <a:pt x="77694" y="83240"/>
                    <a:pt x="155388" y="13017"/>
                    <a:pt x="242047" y="1064"/>
                  </a:cubicBezTo>
                  <a:cubicBezTo>
                    <a:pt x="328706" y="-10889"/>
                    <a:pt x="419846" y="81747"/>
                    <a:pt x="519952" y="81747"/>
                  </a:cubicBezTo>
                  <a:cubicBezTo>
                    <a:pt x="620058" y="81747"/>
                    <a:pt x="764988" y="-3418"/>
                    <a:pt x="842682" y="1064"/>
                  </a:cubicBezTo>
                  <a:cubicBezTo>
                    <a:pt x="920376" y="5546"/>
                    <a:pt x="953247" y="81747"/>
                    <a:pt x="986117" y="108641"/>
                  </a:cubicBezTo>
                  <a:cubicBezTo>
                    <a:pt x="1018987" y="135535"/>
                    <a:pt x="1029446" y="148982"/>
                    <a:pt x="1039905" y="1624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Oval 5">
              <a:extLst>
                <a:ext uri="{FF2B5EF4-FFF2-40B4-BE49-F238E27FC236}">
                  <a16:creationId xmlns:a16="http://schemas.microsoft.com/office/drawing/2014/main" xmlns="" id="{B093A3A9-3638-414D-8A44-7D8A8600D056}"/>
                </a:ext>
              </a:extLst>
            </p:cNvPr>
            <p:cNvSpPr/>
            <p:nvPr/>
          </p:nvSpPr>
          <p:spPr>
            <a:xfrm>
              <a:off x="5719482" y="4525617"/>
              <a:ext cx="173320" cy="1439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Oval 28">
              <a:extLst>
                <a:ext uri="{FF2B5EF4-FFF2-40B4-BE49-F238E27FC236}">
                  <a16:creationId xmlns:a16="http://schemas.microsoft.com/office/drawing/2014/main" xmlns="" id="{E73A61AD-41A0-455F-88A7-C334457DAA82}"/>
                </a:ext>
              </a:extLst>
            </p:cNvPr>
            <p:cNvSpPr/>
            <p:nvPr/>
          </p:nvSpPr>
          <p:spPr>
            <a:xfrm>
              <a:off x="5836022" y="4560162"/>
              <a:ext cx="78153" cy="10938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Teardrop 7">
              <a:extLst>
                <a:ext uri="{FF2B5EF4-FFF2-40B4-BE49-F238E27FC236}">
                  <a16:creationId xmlns:a16="http://schemas.microsoft.com/office/drawing/2014/main" xmlns="" id="{E8A95576-7C8F-406D-9D54-2695486E2FBE}"/>
                </a:ext>
              </a:extLst>
            </p:cNvPr>
            <p:cNvSpPr/>
            <p:nvPr/>
          </p:nvSpPr>
          <p:spPr>
            <a:xfrm rot="19076801">
              <a:off x="5774375" y="3963152"/>
              <a:ext cx="215341" cy="219916"/>
            </a:xfrm>
            <a:prstGeom prst="teardrop">
              <a:avLst>
                <a:gd name="adj" fmla="val 20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lowchart: Delay 9">
              <a:extLst>
                <a:ext uri="{FF2B5EF4-FFF2-40B4-BE49-F238E27FC236}">
                  <a16:creationId xmlns:a16="http://schemas.microsoft.com/office/drawing/2014/main" xmlns="" id="{AF621537-FB0E-4369-ABA2-CE0D386B1921}"/>
                </a:ext>
              </a:extLst>
            </p:cNvPr>
            <p:cNvSpPr/>
            <p:nvPr/>
          </p:nvSpPr>
          <p:spPr>
            <a:xfrm rot="5400000">
              <a:off x="5703334" y="4850766"/>
              <a:ext cx="306744" cy="1286598"/>
            </a:xfrm>
            <a:prstGeom prst="flowChartDelay">
              <a:avLst/>
            </a:prstGeom>
            <a:solidFill>
              <a:schemeClr val="tx1">
                <a:alpha val="2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aphicFrame>
        <p:nvGraphicFramePr>
          <p:cNvPr id="2" name="Tableau 1"/>
          <p:cNvGraphicFramePr>
            <a:graphicFrameLocks noGrp="1"/>
          </p:cNvGraphicFramePr>
          <p:nvPr>
            <p:custDataLst>
              <p:tags r:id="rId12"/>
            </p:custDataLst>
            <p:extLst>
              <p:ext uri="{D42A27DB-BD31-4B8C-83A1-F6EECF244321}">
                <p14:modId xmlns:p14="http://schemas.microsoft.com/office/powerpoint/2010/main" xmlns="" val="3691615494"/>
              </p:ext>
            </p:extLst>
          </p:nvPr>
        </p:nvGraphicFramePr>
        <p:xfrm>
          <a:off x="1226632" y="5969621"/>
          <a:ext cx="5390866" cy="741680"/>
        </p:xfrm>
        <a:graphic>
          <a:graphicData uri="http://schemas.openxmlformats.org/drawingml/2006/table">
            <a:tbl>
              <a:tblPr firstRow="1" bandRow="1">
                <a:tableStyleId>{5940675A-B579-460E-94D1-54222C63F5DA}</a:tableStyleId>
              </a:tblPr>
              <a:tblGrid>
                <a:gridCol w="1448213">
                  <a:extLst>
                    <a:ext uri="{9D8B030D-6E8A-4147-A177-3AD203B41FA5}">
                      <a16:colId xmlns:a16="http://schemas.microsoft.com/office/drawing/2014/main" xmlns="" val="20000"/>
                    </a:ext>
                  </a:extLst>
                </a:gridCol>
                <a:gridCol w="1307087">
                  <a:extLst>
                    <a:ext uri="{9D8B030D-6E8A-4147-A177-3AD203B41FA5}">
                      <a16:colId xmlns:a16="http://schemas.microsoft.com/office/drawing/2014/main" xmlns="" val="20001"/>
                    </a:ext>
                  </a:extLst>
                </a:gridCol>
                <a:gridCol w="995876">
                  <a:extLst>
                    <a:ext uri="{9D8B030D-6E8A-4147-A177-3AD203B41FA5}">
                      <a16:colId xmlns:a16="http://schemas.microsoft.com/office/drawing/2014/main" xmlns="" val="20002"/>
                    </a:ext>
                  </a:extLst>
                </a:gridCol>
                <a:gridCol w="1639690">
                  <a:extLst>
                    <a:ext uri="{9D8B030D-6E8A-4147-A177-3AD203B41FA5}">
                      <a16:colId xmlns:a16="http://schemas.microsoft.com/office/drawing/2014/main" xmlns=""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1 plat en plastique</a:t>
                      </a:r>
                    </a:p>
                  </a:txBody>
                  <a:tcPr anchor="ctr"/>
                </a:tc>
                <a:tc>
                  <a:txBody>
                    <a:bodyPr/>
                    <a:lstStyle/>
                    <a:p>
                      <a:pPr marL="0" marR="0" lvl="0" indent="0" algn="just" defTabSz="914400" rtl="0" eaLnBrk="1" fontAlgn="auto" latinLnBrk="0" hangingPunct="1">
                        <a:spcBef>
                          <a:spcPts val="600"/>
                        </a:spcBef>
                        <a:spcAft>
                          <a:spcPts val="0"/>
                        </a:spcAft>
                        <a:buClrTx/>
                        <a:buSzTx/>
                        <a:buFont typeface="Arial" pitchFamily="34" charset="0"/>
                        <a:buNone/>
                        <a:tabLst/>
                        <a:defRPr/>
                      </a:pPr>
                      <a:r>
                        <a:rPr lang="fr-FR" sz="1200" dirty="0">
                          <a:latin typeface="Calibri" panose="020F0502020204030204" pitchFamily="34" charset="0"/>
                          <a:cs typeface="Calibri" panose="020F0502020204030204" pitchFamily="34" charset="0"/>
                        </a:rPr>
                        <a:t>1 pot solo</a:t>
                      </a:r>
                      <a:endParaRPr lang="fr-CA"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1 filtre à café</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1 élastique</a:t>
                      </a:r>
                    </a:p>
                  </a:txBody>
                  <a:tcPr anchor="ct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1 cuillère</a:t>
                      </a:r>
                      <a:endParaRPr kumimoji="0" lang="fr-FR" sz="12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1</a:t>
                      </a:r>
                      <a:r>
                        <a:rPr kumimoji="0" lang="fr-FR" sz="1200" b="0" i="0" u="none" strike="noStrike" kern="1200" cap="none" spc="0" normalizeH="0" noProof="0" dirty="0">
                          <a:ln>
                            <a:noFill/>
                          </a:ln>
                          <a:solidFill>
                            <a:schemeClr val="tx1"/>
                          </a:solidFill>
                          <a:effectLst/>
                          <a:uLnTx/>
                          <a:uFillTx/>
                          <a:latin typeface="Calibri" panose="020F0502020204030204" pitchFamily="34" charset="0"/>
                          <a:cs typeface="Calibri" panose="020F0502020204030204" pitchFamily="34" charset="0"/>
                        </a:rPr>
                        <a:t> cylindre gradué</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dirty="0">
                          <a:latin typeface="Calibri" panose="020F0502020204030204" pitchFamily="34" charset="0"/>
                          <a:cs typeface="Calibri" panose="020F0502020204030204" pitchFamily="34" charset="0"/>
                        </a:rPr>
                        <a:t>Eau</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Sable, terre OU gravier</a:t>
                      </a:r>
                      <a:endParaRPr lang="fr-FR" sz="1200" baseline="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xmlns="" val="10001"/>
                  </a:ext>
                </a:extLst>
              </a:tr>
            </a:tbl>
          </a:graphicData>
        </a:graphic>
      </p:graphicFrame>
      <p:pic>
        <p:nvPicPr>
          <p:cNvPr id="4" name="Image 3" descr="Une image contenant texte&#10;&#10;Description générée automatiquement">
            <a:extLst>
              <a:ext uri="{FF2B5EF4-FFF2-40B4-BE49-F238E27FC236}">
                <a16:creationId xmlns:a16="http://schemas.microsoft.com/office/drawing/2014/main" xmlns="" id="{793585C5-B8CC-4D8C-8875-13438D13F171}"/>
              </a:ext>
            </a:extLst>
          </p:cNvPr>
          <p:cNvPicPr>
            <a:picLocks noChangeAspect="1"/>
          </p:cNvPicPr>
          <p:nvPr/>
        </p:nvPicPr>
        <p:blipFill>
          <a:blip r:embed="rId15"/>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215345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1"/>
            </p:custDataLst>
          </p:nvPr>
        </p:nvSpPr>
        <p:spPr>
          <a:xfrm>
            <a:off x="82403" y="802206"/>
            <a:ext cx="6693191" cy="5539978"/>
          </a:xfrm>
          <a:prstGeom prst="rect">
            <a:avLst/>
          </a:prstGeom>
        </p:spPr>
        <p:txBody>
          <a:bodyPr wrap="square">
            <a:spAutoFit/>
          </a:bodyPr>
          <a:lstStyle/>
          <a:p>
            <a:pPr marL="342900" indent="-342900">
              <a:spcBef>
                <a:spcPts val="600"/>
              </a:spcBef>
              <a:buFont typeface="+mj-lt"/>
              <a:buAutoNum type="arabicPeriod" startAt="5"/>
            </a:pPr>
            <a:r>
              <a:rPr lang="en-US" sz="1400" b="1" dirty="0" err="1">
                <a:latin typeface="Calibri" panose="020F0502020204030204" pitchFamily="34" charset="0"/>
                <a:cs typeface="Calibri" panose="020F0502020204030204" pitchFamily="34" charset="0"/>
              </a:rPr>
              <a:t>Déroulement</a:t>
            </a:r>
            <a:r>
              <a:rPr lang="en-US" sz="1400" b="1" dirty="0">
                <a:latin typeface="Calibri" panose="020F0502020204030204" pitchFamily="34" charset="0"/>
                <a:cs typeface="Calibri" panose="020F0502020204030204" pitchFamily="34" charset="0"/>
              </a:rPr>
              <a:t> de </a:t>
            </a:r>
            <a:r>
              <a:rPr lang="en-US" sz="1400" b="1" dirty="0" err="1">
                <a:latin typeface="Calibri" panose="020F0502020204030204" pitchFamily="34" charset="0"/>
                <a:cs typeface="Calibri" panose="020F0502020204030204" pitchFamily="34" charset="0"/>
              </a:rPr>
              <a:t>l’expérience</a:t>
            </a:r>
            <a:endParaRPr lang="en-US" sz="1400" b="1" dirty="0">
              <a:latin typeface="Calibri" panose="020F0502020204030204" pitchFamily="34" charset="0"/>
              <a:cs typeface="Calibri" panose="020F0502020204030204" pitchFamily="34" charset="0"/>
            </a:endParaRPr>
          </a:p>
          <a:p>
            <a:pPr marL="685800" lvl="1" indent="-228600">
              <a:spcBef>
                <a:spcPts val="600"/>
              </a:spcBef>
              <a:buAutoNum type="arabicPeriod"/>
            </a:pPr>
            <a:r>
              <a:rPr lang="fr-CA" sz="1200" dirty="0">
                <a:latin typeface="Calibri" panose="020F0502020204030204" pitchFamily="34" charset="0"/>
                <a:cs typeface="Calibri" panose="020F0502020204030204" pitchFamily="34" charset="0"/>
              </a:rPr>
              <a:t>Verse tout doucement l’eau au-dessus du verre. </a:t>
            </a:r>
          </a:p>
          <a:p>
            <a:pPr marL="685800" lvl="1" indent="-228600">
              <a:spcBef>
                <a:spcPts val="600"/>
              </a:spcBef>
              <a:buAutoNum type="arabicPeriod"/>
            </a:pPr>
            <a:r>
              <a:rPr lang="fr-CA" sz="1200" dirty="0">
                <a:latin typeface="Calibri" panose="020F0502020204030204" pitchFamily="34" charset="0"/>
                <a:cs typeface="Calibri" panose="020F0502020204030204" pitchFamily="34" charset="0"/>
              </a:rPr>
              <a:t>Observe le chemin emprunté par l’eau.</a:t>
            </a:r>
          </a:p>
          <a:p>
            <a:pPr marL="685800" lvl="1" indent="-228600">
              <a:spcBef>
                <a:spcPts val="600"/>
              </a:spcBef>
              <a:buAutoNum type="arabicPeriod"/>
            </a:pPr>
            <a:r>
              <a:rPr lang="fr-CA" sz="1200" dirty="0">
                <a:latin typeface="Calibri" panose="020F0502020204030204" pitchFamily="34" charset="0"/>
                <a:cs typeface="Calibri" panose="020F0502020204030204" pitchFamily="34" charset="0"/>
              </a:rPr>
              <a:t>Quand ça ne coule plus, retire le filtre et dépose-le dans la poubelle.</a:t>
            </a:r>
          </a:p>
          <a:p>
            <a:pPr marL="685800" lvl="1" indent="-228600">
              <a:spcBef>
                <a:spcPts val="600"/>
              </a:spcBef>
              <a:buAutoNum type="arabicPeriod"/>
            </a:pPr>
            <a:r>
              <a:rPr lang="fr-CA" sz="1200" dirty="0">
                <a:latin typeface="Calibri" panose="020F0502020204030204" pitchFamily="34" charset="0"/>
                <a:cs typeface="Calibri" panose="020F0502020204030204" pitchFamily="34" charset="0"/>
              </a:rPr>
              <a:t>À l’aide du cylindre gradué, mesure la quantité d’eau recueillie dans le pot, et la quantité qui est tombée dans le plat</a:t>
            </a:r>
          </a:p>
          <a:p>
            <a:pPr marL="685800" lvl="1" indent="-228600">
              <a:buAutoNum type="arabicPeriod"/>
            </a:pPr>
            <a:r>
              <a:rPr lang="fr-CA" sz="1200" dirty="0">
                <a:latin typeface="Calibri" panose="020F0502020204030204" pitchFamily="34" charset="0"/>
                <a:cs typeface="Calibri" panose="020F0502020204030204" pitchFamily="34" charset="0"/>
              </a:rPr>
              <a:t>Note tes observations et tes résultats.</a:t>
            </a:r>
          </a:p>
          <a:p>
            <a:endParaRPr lang="en-US" sz="1400" b="1" dirty="0">
              <a:latin typeface="Calibri" panose="020F0502020204030204" pitchFamily="34" charset="0"/>
              <a:cs typeface="Calibri" panose="020F0502020204030204" pitchFamily="34" charset="0"/>
            </a:endParaRPr>
          </a:p>
          <a:p>
            <a:pPr marL="171450" indent="-171450">
              <a:buFont typeface="Arial" pitchFamily="34" charset="0"/>
              <a:buChar char="•"/>
            </a:pPr>
            <a:r>
              <a:rPr lang="en-US" sz="1200" b="1" dirty="0">
                <a:latin typeface="Calibri" panose="020F0502020204030204" pitchFamily="34" charset="0"/>
                <a:cs typeface="Calibri" panose="020F0502020204030204" pitchFamily="34" charset="0"/>
              </a:rPr>
              <a:t>Observations</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Que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s’est-il</a:t>
            </a:r>
            <a:r>
              <a:rPr lang="en-US" sz="1200" dirty="0">
                <a:latin typeface="Calibri" panose="020F0502020204030204" pitchFamily="34" charset="0"/>
                <a:cs typeface="Calibri" panose="020F0502020204030204" pitchFamily="34" charset="0"/>
              </a:rPr>
              <a:t> passé ?) :_____________________________________________________</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_____________________________________________________________________________________</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_____________________________________________________________________________________</a:t>
            </a:r>
          </a:p>
          <a:p>
            <a:endParaRPr lang="en-US" sz="800" dirty="0">
              <a:latin typeface="Calibri" panose="020F0502020204030204" pitchFamily="34" charset="0"/>
              <a:cs typeface="Calibri" panose="020F0502020204030204" pitchFamily="34" charset="0"/>
            </a:endParaRPr>
          </a:p>
          <a:p>
            <a:pPr marL="171450" indent="-171450">
              <a:buFont typeface="Arial" pitchFamily="34" charset="0"/>
              <a:buChar char="•"/>
            </a:pPr>
            <a:r>
              <a:rPr lang="en-US" sz="1200" b="1" dirty="0" err="1">
                <a:latin typeface="Calibri" panose="020F0502020204030204" pitchFamily="34" charset="0"/>
                <a:cs typeface="Calibri" panose="020F0502020204030204" pitchFamily="34" charset="0"/>
              </a:rPr>
              <a:t>Résultats</a:t>
            </a:r>
            <a:r>
              <a:rPr lang="en-US" sz="1200"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pPr marL="171450" indent="-171450">
              <a:buFont typeface="Arial" pitchFamily="34" charset="0"/>
              <a:buChar char="•"/>
            </a:pPr>
            <a:r>
              <a:rPr lang="fr-CA" sz="1200" dirty="0">
                <a:latin typeface="Calibri" panose="020F0502020204030204" pitchFamily="34" charset="0"/>
                <a:cs typeface="Calibri" panose="020F0502020204030204" pitchFamily="34" charset="0"/>
              </a:rPr>
              <a:t>Quelle est la différence entre le total et la quantité d’eau mesurée au départ ? :____________________</a:t>
            </a:r>
          </a:p>
          <a:p>
            <a:pPr marL="171450" indent="-171450">
              <a:buFont typeface="Arial" pitchFamily="34" charset="0"/>
              <a:buChar char="•"/>
            </a:pPr>
            <a:endParaRPr lang="fr-CA" sz="1200" dirty="0">
              <a:latin typeface="Calibri" panose="020F0502020204030204" pitchFamily="34" charset="0"/>
              <a:cs typeface="Calibri" panose="020F0502020204030204" pitchFamily="34" charset="0"/>
            </a:endParaRPr>
          </a:p>
          <a:p>
            <a:pPr marL="171450" indent="-171450">
              <a:buFont typeface="Arial" pitchFamily="34" charset="0"/>
              <a:buChar char="•"/>
            </a:pPr>
            <a:r>
              <a:rPr lang="fr-CA" sz="1200" dirty="0">
                <a:latin typeface="Calibri" panose="020F0502020204030204" pitchFamily="34" charset="0"/>
                <a:cs typeface="Calibri" panose="020F0502020204030204" pitchFamily="34" charset="0"/>
              </a:rPr>
              <a:t>Où est passée cette partie de l’eau ? : _____________________________________________________</a:t>
            </a:r>
          </a:p>
          <a:p>
            <a:pPr marL="228600" indent="-228600" algn="just">
              <a:spcBef>
                <a:spcPts val="600"/>
              </a:spcBef>
            </a:pPr>
            <a:endParaRPr lang="fr-CA" sz="1200" b="1" dirty="0">
              <a:latin typeface="Calibri" panose="020F0502020204030204" pitchFamily="34" charset="0"/>
              <a:cs typeface="Calibri" panose="020F0502020204030204" pitchFamily="34" charset="0"/>
            </a:endParaRPr>
          </a:p>
          <a:p>
            <a:pPr>
              <a:spcBef>
                <a:spcPts val="600"/>
              </a:spcBef>
            </a:pPr>
            <a:endParaRPr lang="fr-CA" sz="1200" dirty="0">
              <a:latin typeface="Calibri" panose="020F0502020204030204" pitchFamily="34" charset="0"/>
              <a:cs typeface="Calibri" panose="020F0502020204030204" pitchFamily="34" charset="0"/>
            </a:endParaRPr>
          </a:p>
        </p:txBody>
      </p:sp>
      <p:graphicFrame>
        <p:nvGraphicFramePr>
          <p:cNvPr id="12" name="Tableau 11"/>
          <p:cNvGraphicFramePr>
            <a:graphicFrameLocks noGrp="1"/>
          </p:cNvGraphicFramePr>
          <p:nvPr>
            <p:custDataLst>
              <p:tags r:id="rId2"/>
            </p:custDataLst>
            <p:extLst>
              <p:ext uri="{D42A27DB-BD31-4B8C-83A1-F6EECF244321}">
                <p14:modId xmlns:p14="http://schemas.microsoft.com/office/powerpoint/2010/main" xmlns="" val="2936723318"/>
              </p:ext>
            </p:extLst>
          </p:nvPr>
        </p:nvGraphicFramePr>
        <p:xfrm>
          <a:off x="1398134" y="3701892"/>
          <a:ext cx="4552376" cy="947088"/>
        </p:xfrm>
        <a:graphic>
          <a:graphicData uri="http://schemas.openxmlformats.org/drawingml/2006/table">
            <a:tbl>
              <a:tblPr firstRow="1" bandRow="1">
                <a:tableStyleId>{5940675A-B579-460E-94D1-54222C63F5DA}</a:tableStyleId>
              </a:tblPr>
              <a:tblGrid>
                <a:gridCol w="3318844">
                  <a:extLst>
                    <a:ext uri="{9D8B030D-6E8A-4147-A177-3AD203B41FA5}">
                      <a16:colId xmlns:a16="http://schemas.microsoft.com/office/drawing/2014/main" xmlns="" val="20000"/>
                    </a:ext>
                  </a:extLst>
                </a:gridCol>
                <a:gridCol w="1233532">
                  <a:extLst>
                    <a:ext uri="{9D8B030D-6E8A-4147-A177-3AD203B41FA5}">
                      <a16:colId xmlns:a16="http://schemas.microsoft.com/office/drawing/2014/main" xmlns="" val="20001"/>
                    </a:ext>
                  </a:extLst>
                </a:gridCol>
              </a:tblGrid>
              <a:tr h="225605">
                <a:tc>
                  <a:txBody>
                    <a:bodyPr/>
                    <a:lstStyle/>
                    <a:p>
                      <a:r>
                        <a:rPr lang="fr-FR" sz="1200" dirty="0">
                          <a:latin typeface="Calibri" panose="020F0502020204030204" pitchFamily="34" charset="0"/>
                          <a:cs typeface="Calibri" panose="020F0502020204030204" pitchFamily="34" charset="0"/>
                        </a:rPr>
                        <a:t>Quantité</a:t>
                      </a:r>
                      <a:r>
                        <a:rPr lang="fr-FR" sz="1200" baseline="0" dirty="0">
                          <a:latin typeface="Calibri" panose="020F0502020204030204" pitchFamily="34" charset="0"/>
                          <a:cs typeface="Calibri" panose="020F0502020204030204" pitchFamily="34" charset="0"/>
                        </a:rPr>
                        <a:t> d’eau qui s’est retrouvée d</a:t>
                      </a:r>
                      <a:r>
                        <a:rPr lang="fr-FR" sz="1200" dirty="0">
                          <a:latin typeface="Calibri" panose="020F0502020204030204" pitchFamily="34" charset="0"/>
                          <a:cs typeface="Calibri" panose="020F0502020204030204" pitchFamily="34" charset="0"/>
                        </a:rPr>
                        <a:t>ans</a:t>
                      </a:r>
                      <a:r>
                        <a:rPr lang="fr-FR" sz="1200" baseline="0" dirty="0">
                          <a:latin typeface="Calibri" panose="020F0502020204030204" pitchFamily="34" charset="0"/>
                          <a:cs typeface="Calibri" panose="020F0502020204030204" pitchFamily="34" charset="0"/>
                        </a:rPr>
                        <a:t> le pot</a:t>
                      </a:r>
                      <a:endParaRPr lang="fr-FR" sz="1200" b="1" baseline="0" dirty="0">
                        <a:latin typeface="Calibri" panose="020F0502020204030204" pitchFamily="34" charset="0"/>
                        <a:cs typeface="Calibri" panose="020F0502020204030204" pitchFamily="34" charset="0"/>
                      </a:endParaRPr>
                    </a:p>
                  </a:txBody>
                  <a:tcPr marL="132816" marR="132816" marT="66408" marB="66408"/>
                </a:tc>
                <a:tc>
                  <a:txBody>
                    <a:bodyPr/>
                    <a:lstStyle/>
                    <a:p>
                      <a:pPr algn="r"/>
                      <a:r>
                        <a:rPr lang="fr-FR" sz="1200" dirty="0">
                          <a:latin typeface="Calibri" panose="020F0502020204030204" pitchFamily="34" charset="0"/>
                          <a:cs typeface="Calibri" panose="020F0502020204030204" pitchFamily="34" charset="0"/>
                        </a:rPr>
                        <a:t>ml </a:t>
                      </a:r>
                    </a:p>
                  </a:txBody>
                  <a:tcPr marL="132816" marR="132816" marT="66408" marB="66408"/>
                </a:tc>
                <a:extLst>
                  <a:ext uri="{0D108BD9-81ED-4DB2-BD59-A6C34878D82A}">
                    <a16:rowId xmlns:a16="http://schemas.microsoft.com/office/drawing/2014/main" xmlns="" val="10001"/>
                  </a:ext>
                </a:extLst>
              </a:tr>
              <a:tr h="225605">
                <a:tc>
                  <a:txBody>
                    <a:bodyPr/>
                    <a:lstStyle/>
                    <a:p>
                      <a:r>
                        <a:rPr lang="fr-FR" sz="1200" dirty="0">
                          <a:latin typeface="Calibri" panose="020F0502020204030204" pitchFamily="34" charset="0"/>
                          <a:cs typeface="Calibri" panose="020F0502020204030204" pitchFamily="34" charset="0"/>
                        </a:rPr>
                        <a:t>Quantité</a:t>
                      </a:r>
                      <a:r>
                        <a:rPr lang="fr-FR" sz="1200" baseline="0" dirty="0">
                          <a:latin typeface="Calibri" panose="020F0502020204030204" pitchFamily="34" charset="0"/>
                          <a:cs typeface="Calibri" panose="020F0502020204030204" pitchFamily="34" charset="0"/>
                        </a:rPr>
                        <a:t> d’eau qui s’est retrouvée d</a:t>
                      </a:r>
                      <a:r>
                        <a:rPr lang="fr-FR" sz="1200" dirty="0">
                          <a:latin typeface="Calibri" panose="020F0502020204030204" pitchFamily="34" charset="0"/>
                          <a:cs typeface="Calibri" panose="020F0502020204030204" pitchFamily="34" charset="0"/>
                        </a:rPr>
                        <a:t>ans</a:t>
                      </a:r>
                      <a:r>
                        <a:rPr lang="fr-FR" sz="1200" baseline="0" dirty="0">
                          <a:latin typeface="Calibri" panose="020F0502020204030204" pitchFamily="34" charset="0"/>
                          <a:cs typeface="Calibri" panose="020F0502020204030204" pitchFamily="34" charset="0"/>
                        </a:rPr>
                        <a:t> le plat</a:t>
                      </a:r>
                      <a:endParaRPr lang="fr-FR" sz="1200" b="1" dirty="0">
                        <a:latin typeface="Calibri" panose="020F0502020204030204" pitchFamily="34" charset="0"/>
                        <a:cs typeface="Calibri" panose="020F0502020204030204" pitchFamily="34" charset="0"/>
                      </a:endParaRPr>
                    </a:p>
                  </a:txBody>
                  <a:tcPr marL="132816" marR="132816" marT="66408" marB="66408"/>
                </a:tc>
                <a:tc>
                  <a:txBody>
                    <a:bodyPr/>
                    <a:lstStyle/>
                    <a:p>
                      <a:pPr algn="r"/>
                      <a:r>
                        <a:rPr lang="fr-FR" sz="1200" dirty="0">
                          <a:latin typeface="Calibri" panose="020F0502020204030204" pitchFamily="34" charset="0"/>
                          <a:cs typeface="Calibri" panose="020F0502020204030204" pitchFamily="34" charset="0"/>
                        </a:rPr>
                        <a:t>ml</a:t>
                      </a:r>
                    </a:p>
                  </a:txBody>
                  <a:tcPr marL="132816" marR="132816" marT="66408" marB="66408"/>
                </a:tc>
                <a:extLst>
                  <a:ext uri="{0D108BD9-81ED-4DB2-BD59-A6C34878D82A}">
                    <a16:rowId xmlns:a16="http://schemas.microsoft.com/office/drawing/2014/main" xmlns="" val="10002"/>
                  </a:ext>
                </a:extLst>
              </a:tr>
              <a:tr h="225605">
                <a:tc>
                  <a:txBody>
                    <a:bodyPr/>
                    <a:lstStyle/>
                    <a:p>
                      <a:pPr algn="r"/>
                      <a:r>
                        <a:rPr lang="fr-FR" sz="1200" dirty="0">
                          <a:latin typeface="Calibri" panose="020F0502020204030204" pitchFamily="34" charset="0"/>
                          <a:cs typeface="Calibri" panose="020F0502020204030204" pitchFamily="34" charset="0"/>
                        </a:rPr>
                        <a:t>Total</a:t>
                      </a:r>
                    </a:p>
                  </a:txBody>
                  <a:tcPr marL="132816" marR="132816" marT="66408" marB="66408"/>
                </a:tc>
                <a:tc>
                  <a:txBody>
                    <a:bodyPr/>
                    <a:lstStyle/>
                    <a:p>
                      <a:pPr algn="r"/>
                      <a:r>
                        <a:rPr lang="fr-FR" sz="1200" dirty="0">
                          <a:latin typeface="Calibri" panose="020F0502020204030204" pitchFamily="34" charset="0"/>
                          <a:cs typeface="Calibri" panose="020F0502020204030204" pitchFamily="34" charset="0"/>
                        </a:rPr>
                        <a:t>ml</a:t>
                      </a:r>
                    </a:p>
                  </a:txBody>
                  <a:tcPr marL="132816" marR="132816" marT="66408" marB="66408"/>
                </a:tc>
                <a:extLst>
                  <a:ext uri="{0D108BD9-81ED-4DB2-BD59-A6C34878D82A}">
                    <a16:rowId xmlns:a16="http://schemas.microsoft.com/office/drawing/2014/main" xmlns="" val="10003"/>
                  </a:ext>
                </a:extLst>
              </a:tr>
            </a:tbl>
          </a:graphicData>
        </a:graphic>
      </p:graphicFrame>
      <p:pic>
        <p:nvPicPr>
          <p:cNvPr id="17" name="Google Shape;805;p68" descr="demarche_gen_3">
            <a:extLst>
              <a:ext uri="{FF2B5EF4-FFF2-40B4-BE49-F238E27FC236}">
                <a16:creationId xmlns:a16="http://schemas.microsoft.com/office/drawing/2014/main" xmlns="" id="{C22BD4E2-8191-4653-B7AA-46EA04B5E6C6}"/>
              </a:ext>
            </a:extLst>
          </p:cNvPr>
          <p:cNvPicPr preferRelativeResize="0"/>
          <p:nvPr>
            <p:custDataLst>
              <p:tags r:id="rId3"/>
            </p:custDataLst>
          </p:nvPr>
        </p:nvPicPr>
        <p:blipFill rotWithShape="1">
          <a:blip r:embed="rId13">
            <a:alphaModFix/>
            <a:grayscl/>
          </a:blip>
          <a:srcRect/>
          <a:stretch/>
        </p:blipFill>
        <p:spPr>
          <a:xfrm>
            <a:off x="5825713" y="5496614"/>
            <a:ext cx="666249" cy="633752"/>
          </a:xfrm>
          <a:prstGeom prst="rect">
            <a:avLst/>
          </a:prstGeom>
          <a:noFill/>
          <a:ln>
            <a:noFill/>
          </a:ln>
        </p:spPr>
      </p:pic>
      <p:graphicFrame>
        <p:nvGraphicFramePr>
          <p:cNvPr id="20" name="Table 16">
            <a:extLst>
              <a:ext uri="{FF2B5EF4-FFF2-40B4-BE49-F238E27FC236}">
                <a16:creationId xmlns:a16="http://schemas.microsoft.com/office/drawing/2014/main" xmlns="" id="{26F786AA-AD09-42CA-A2A4-AFAEBC6D7CBB}"/>
              </a:ext>
            </a:extLst>
          </p:cNvPr>
          <p:cNvGraphicFramePr>
            <a:graphicFrameLocks noGrp="1"/>
          </p:cNvGraphicFramePr>
          <p:nvPr>
            <p:custDataLst>
              <p:tags r:id="rId4"/>
            </p:custDataLst>
            <p:extLst>
              <p:ext uri="{D42A27DB-BD31-4B8C-83A1-F6EECF244321}">
                <p14:modId xmlns:p14="http://schemas.microsoft.com/office/powerpoint/2010/main" xmlns="" val="3027624796"/>
              </p:ext>
            </p:extLst>
          </p:nvPr>
        </p:nvGraphicFramePr>
        <p:xfrm>
          <a:off x="421068" y="5618361"/>
          <a:ext cx="5330412" cy="314041"/>
        </p:xfrm>
        <a:graphic>
          <a:graphicData uri="http://schemas.openxmlformats.org/drawingml/2006/table">
            <a:tbl>
              <a:tblPr firstRow="1" bandRow="1"/>
              <a:tblGrid>
                <a:gridCol w="553407">
                  <a:extLst>
                    <a:ext uri="{9D8B030D-6E8A-4147-A177-3AD203B41FA5}">
                      <a16:colId xmlns:a16="http://schemas.microsoft.com/office/drawing/2014/main" xmlns="" val="2605512111"/>
                    </a:ext>
                  </a:extLst>
                </a:gridCol>
                <a:gridCol w="2613840">
                  <a:extLst>
                    <a:ext uri="{9D8B030D-6E8A-4147-A177-3AD203B41FA5}">
                      <a16:colId xmlns:a16="http://schemas.microsoft.com/office/drawing/2014/main" xmlns="" val="2542309172"/>
                    </a:ext>
                  </a:extLst>
                </a:gridCol>
                <a:gridCol w="2163165">
                  <a:extLst>
                    <a:ext uri="{9D8B030D-6E8A-4147-A177-3AD203B41FA5}">
                      <a16:colId xmlns:a16="http://schemas.microsoft.com/office/drawing/2014/main" xmlns="" val="1378122497"/>
                    </a:ext>
                  </a:extLst>
                </a:gridCol>
              </a:tblGrid>
              <a:tr h="314041">
                <a:tc>
                  <a:txBody>
                    <a:bodyPr/>
                    <a:lstStyle/>
                    <a:p>
                      <a:pPr marL="0" marR="0" lvl="0" indent="0" algn="ctr" rtl="0">
                        <a:spcBef>
                          <a:spcPts val="0"/>
                        </a:spcBef>
                        <a:spcAft>
                          <a:spcPts val="0"/>
                        </a:spcAft>
                        <a:buNone/>
                      </a:pPr>
                      <a:r>
                        <a:rPr lang="fr-CA" sz="1000" dirty="0">
                          <a:solidFill>
                            <a:schemeClr val="tx1"/>
                          </a:solidFill>
                        </a:rPr>
                        <a:t>Cr2 </a:t>
                      </a:r>
                      <a:endParaRPr sz="1000" dirty="0">
                        <a:solidFill>
                          <a:schemeClr val="tx1"/>
                        </a:solidFill>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dirty="0"/>
                        <a:t>Mise en œuvre d’une démarche appropriée</a:t>
                      </a:r>
                      <a:endParaRPr lang="fr-CA" sz="1000" dirty="0">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dirty="0"/>
                        <a:t>Réalisation de la démarche </a:t>
                      </a:r>
                      <a:endParaRPr lang="fr-CA" sz="1000" dirty="0">
                        <a:latin typeface="Trebuchet MS"/>
                        <a:ea typeface="Trebuchet MS"/>
                        <a:cs typeface="Trebuchet MS"/>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1302829"/>
                  </a:ext>
                </a:extLst>
              </a:tr>
            </a:tbl>
          </a:graphicData>
        </a:graphic>
      </p:graphicFrame>
      <p:sp>
        <p:nvSpPr>
          <p:cNvPr id="23" name="Title 3">
            <a:extLst>
              <a:ext uri="{FF2B5EF4-FFF2-40B4-BE49-F238E27FC236}">
                <a16:creationId xmlns:a16="http://schemas.microsoft.com/office/drawing/2014/main" xmlns="" id="{1BBFADB1-B123-49AF-86C5-2B769CFF019A}"/>
              </a:ext>
            </a:extLst>
          </p:cNvPr>
          <p:cNvSpPr txBox="1">
            <a:spLocks/>
          </p:cNvSpPr>
          <p:nvPr>
            <p:custDataLst>
              <p:tags r:id="rId5"/>
            </p:custDataLst>
          </p:nvPr>
        </p:nvSpPr>
        <p:spPr>
          <a:xfrm>
            <a:off x="82403" y="99739"/>
            <a:ext cx="6693191" cy="591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d’activité B</a:t>
            </a:r>
            <a:r>
              <a:rPr lang="fr-CA" sz="2400" dirty="0">
                <a:latin typeface="Calibri" panose="020F0502020204030204" pitchFamily="34" charset="0"/>
                <a:cs typeface="Calibri" panose="020F0502020204030204" pitchFamily="34" charset="0"/>
              </a:rPr>
              <a:t> (suite)</a:t>
            </a:r>
          </a:p>
        </p:txBody>
      </p:sp>
      <p:sp>
        <p:nvSpPr>
          <p:cNvPr id="18" name="Rectangle 17"/>
          <p:cNvSpPr/>
          <p:nvPr>
            <p:custDataLst>
              <p:tags r:id="rId6"/>
            </p:custDataLst>
          </p:nvPr>
        </p:nvSpPr>
        <p:spPr>
          <a:xfrm>
            <a:off x="82406" y="6250909"/>
            <a:ext cx="6758862" cy="2000548"/>
          </a:xfrm>
          <a:prstGeom prst="rect">
            <a:avLst/>
          </a:prstGeom>
        </p:spPr>
        <p:txBody>
          <a:bodyPr wrap="square">
            <a:spAutoFit/>
          </a:bodyPr>
          <a:lstStyle/>
          <a:p>
            <a:pPr marL="342900" indent="-342900">
              <a:spcBef>
                <a:spcPts val="600"/>
              </a:spcBef>
              <a:buFont typeface="+mj-lt"/>
              <a:buAutoNum type="arabicPeriod" startAt="6"/>
            </a:pPr>
            <a:r>
              <a:rPr lang="fr-CA" sz="1400" b="1" dirty="0">
                <a:latin typeface="Calibri" panose="020F0502020204030204" pitchFamily="34" charset="0"/>
                <a:cs typeface="Calibri" panose="020F0502020204030204" pitchFamily="34" charset="0"/>
              </a:rPr>
              <a:t>Bilan de l’expérience</a:t>
            </a:r>
          </a:p>
          <a:p>
            <a:pPr>
              <a:spcBef>
                <a:spcPts val="600"/>
              </a:spcBef>
            </a:pPr>
            <a:r>
              <a:rPr lang="fr-CA" sz="1200" dirty="0">
                <a:latin typeface="Calibri" panose="020F0502020204030204" pitchFamily="34" charset="0"/>
                <a:cs typeface="Calibri" panose="020F0502020204030204" pitchFamily="34" charset="0"/>
              </a:rPr>
              <a:t>	Place les mots suivants dans la bonne phrase : </a:t>
            </a:r>
          </a:p>
          <a:p>
            <a:pPr marL="285750" indent="-285750">
              <a:spcBef>
                <a:spcPts val="600"/>
              </a:spcBef>
              <a:buFont typeface="Arial" pitchFamily="34" charset="0"/>
              <a:buChar char="•"/>
            </a:pPr>
            <a:endParaRPr lang="fr-CA" sz="1400" dirty="0">
              <a:latin typeface="Calibri" panose="020F0502020204030204" pitchFamily="34" charset="0"/>
              <a:cs typeface="Calibri" panose="020F0502020204030204" pitchFamily="34" charset="0"/>
            </a:endParaRPr>
          </a:p>
          <a:p>
            <a:pPr marL="285750" indent="-285750">
              <a:spcBef>
                <a:spcPts val="600"/>
              </a:spcBef>
              <a:buFont typeface="Arial" pitchFamily="34" charset="0"/>
              <a:buChar char="•"/>
            </a:pPr>
            <a:r>
              <a:rPr lang="fr-CA" sz="1400" dirty="0">
                <a:latin typeface="Calibri" panose="020F0502020204030204" pitchFamily="34" charset="0"/>
                <a:cs typeface="Calibri" panose="020F0502020204030204" pitchFamily="34" charset="0"/>
              </a:rPr>
              <a:t>Lorsque l’eau coule à la surface du sol, on appelle cela : __________________ </a:t>
            </a:r>
          </a:p>
          <a:p>
            <a:pPr marL="171450" indent="-171450">
              <a:spcBef>
                <a:spcPts val="600"/>
              </a:spcBef>
              <a:buFont typeface="Arial" pitchFamily="34" charset="0"/>
              <a:buChar char="•"/>
            </a:pPr>
            <a:endParaRPr lang="fr-CA" sz="1200" b="1" dirty="0">
              <a:latin typeface="Calibri" panose="020F0502020204030204" pitchFamily="34" charset="0"/>
              <a:cs typeface="Calibri" panose="020F0502020204030204" pitchFamily="34" charset="0"/>
            </a:endParaRPr>
          </a:p>
          <a:p>
            <a:pPr marL="285750" indent="-285750">
              <a:spcBef>
                <a:spcPts val="600"/>
              </a:spcBef>
              <a:buFont typeface="Arial" pitchFamily="34" charset="0"/>
              <a:buChar char="•"/>
            </a:pPr>
            <a:r>
              <a:rPr lang="fr-CA" sz="1400" dirty="0">
                <a:latin typeface="Calibri" panose="020F0502020204030204" pitchFamily="34" charset="0"/>
                <a:cs typeface="Calibri" panose="020F0502020204030204" pitchFamily="34" charset="0"/>
              </a:rPr>
              <a:t>Lorsque l’eau pénètre à l’intérieur du sol, on appelle cela : __________________ </a:t>
            </a:r>
          </a:p>
          <a:p>
            <a:pPr>
              <a:spcBef>
                <a:spcPts val="600"/>
              </a:spcBef>
            </a:pPr>
            <a:endParaRPr lang="fr-CA" sz="1400" dirty="0"/>
          </a:p>
        </p:txBody>
      </p:sp>
      <p:pic>
        <p:nvPicPr>
          <p:cNvPr id="21" name="Google Shape;689;p64" descr="demarche_gen_4">
            <a:extLst>
              <a:ext uri="{FF2B5EF4-FFF2-40B4-BE49-F238E27FC236}">
                <a16:creationId xmlns:a16="http://schemas.microsoft.com/office/drawing/2014/main" xmlns="" id="{F30C101A-2B57-4E35-BA44-C3AF0BEF1A57}"/>
              </a:ext>
            </a:extLst>
          </p:cNvPr>
          <p:cNvPicPr preferRelativeResize="0"/>
          <p:nvPr>
            <p:custDataLst>
              <p:tags r:id="rId7"/>
            </p:custDataLst>
          </p:nvPr>
        </p:nvPicPr>
        <p:blipFill rotWithShape="1">
          <a:blip r:embed="rId14">
            <a:alphaModFix/>
            <a:grayscl/>
          </a:blip>
          <a:srcRect/>
          <a:stretch/>
        </p:blipFill>
        <p:spPr>
          <a:xfrm>
            <a:off x="5872361" y="8230871"/>
            <a:ext cx="735140" cy="592937"/>
          </a:xfrm>
          <a:prstGeom prst="rect">
            <a:avLst/>
          </a:prstGeom>
          <a:noFill/>
          <a:ln>
            <a:noFill/>
          </a:ln>
        </p:spPr>
      </p:pic>
      <p:graphicFrame>
        <p:nvGraphicFramePr>
          <p:cNvPr id="22" name="Table 27">
            <a:extLst>
              <a:ext uri="{FF2B5EF4-FFF2-40B4-BE49-F238E27FC236}">
                <a16:creationId xmlns:a16="http://schemas.microsoft.com/office/drawing/2014/main" xmlns="" id="{9606364F-BB7B-492F-A44A-454204BDF36B}"/>
              </a:ext>
            </a:extLst>
          </p:cNvPr>
          <p:cNvGraphicFramePr>
            <a:graphicFrameLocks noGrp="1"/>
          </p:cNvGraphicFramePr>
          <p:nvPr>
            <p:custDataLst>
              <p:tags r:id="rId8"/>
            </p:custDataLst>
            <p:extLst>
              <p:ext uri="{D42A27DB-BD31-4B8C-83A1-F6EECF244321}">
                <p14:modId xmlns:p14="http://schemas.microsoft.com/office/powerpoint/2010/main" xmlns="" val="52868323"/>
              </p:ext>
            </p:extLst>
          </p:nvPr>
        </p:nvGraphicFramePr>
        <p:xfrm>
          <a:off x="295629" y="8269397"/>
          <a:ext cx="5527571" cy="454591"/>
        </p:xfrm>
        <a:graphic>
          <a:graphicData uri="http://schemas.openxmlformats.org/drawingml/2006/table">
            <a:tbl>
              <a:tblPr firstRow="1" bandRow="1"/>
              <a:tblGrid>
                <a:gridCol w="573876">
                  <a:extLst>
                    <a:ext uri="{9D8B030D-6E8A-4147-A177-3AD203B41FA5}">
                      <a16:colId xmlns:a16="http://schemas.microsoft.com/office/drawing/2014/main" xmlns="" val="2605512111"/>
                    </a:ext>
                  </a:extLst>
                </a:gridCol>
                <a:gridCol w="2710519">
                  <a:extLst>
                    <a:ext uri="{9D8B030D-6E8A-4147-A177-3AD203B41FA5}">
                      <a16:colId xmlns:a16="http://schemas.microsoft.com/office/drawing/2014/main" xmlns="" val="2542309172"/>
                    </a:ext>
                  </a:extLst>
                </a:gridCol>
                <a:gridCol w="2243176">
                  <a:extLst>
                    <a:ext uri="{9D8B030D-6E8A-4147-A177-3AD203B41FA5}">
                      <a16:colId xmlns:a16="http://schemas.microsoft.com/office/drawing/2014/main" xmlns="" val="1378122497"/>
                    </a:ext>
                  </a:extLst>
                </a:gridCol>
              </a:tblGrid>
              <a:tr h="454591">
                <a:tc>
                  <a:txBody>
                    <a:bodyPr/>
                    <a:lstStyle/>
                    <a:p>
                      <a:pPr marL="0" marR="0" lvl="0" indent="0" algn="ctr" rtl="0">
                        <a:spcBef>
                          <a:spcPts val="0"/>
                        </a:spcBef>
                        <a:spcAft>
                          <a:spcPts val="0"/>
                        </a:spcAft>
                        <a:buNone/>
                      </a:pPr>
                      <a:r>
                        <a:rPr lang="fr-CA" sz="1000" dirty="0">
                          <a:solidFill>
                            <a:schemeClr val="tx1"/>
                          </a:solidFill>
                          <a:latin typeface="Goudy Old Style" panose="02020502050305020303" pitchFamily="18" charset="0"/>
                        </a:rPr>
                        <a:t>Cr4 </a:t>
                      </a:r>
                      <a:endParaRPr sz="1000" dirty="0">
                        <a:solidFill>
                          <a:schemeClr val="tx1"/>
                        </a:solidFill>
                        <a:latin typeface="Goudy Old Style" panose="02020502050305020303" pitchFamily="18" charset="0"/>
                        <a:ea typeface="Trebuchet MS"/>
                        <a:cs typeface="Calibri" panose="020F0502020204030204" pitchFamily="34" charset="0"/>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b="1" dirty="0">
                          <a:solidFill>
                            <a:schemeClr val="tx1"/>
                          </a:solidFill>
                          <a:latin typeface="Goudy Old Style" panose="02020502050305020303" pitchFamily="18" charset="0"/>
                        </a:rPr>
                        <a:t>Utilisation appropriée des connaissances scientifiques et technologiques</a:t>
                      </a:r>
                      <a:endParaRPr sz="1000" b="1" dirty="0">
                        <a:solidFill>
                          <a:schemeClr val="tx1"/>
                        </a:solidFill>
                        <a:latin typeface="Goudy Old Style" panose="02020502050305020303" pitchFamily="18" charset="0"/>
                        <a:ea typeface="Trebuchet MS"/>
                        <a:cs typeface="Calibri" panose="020F0502020204030204" pitchFamily="34" charset="0"/>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Sorts Mill Goudy"/>
                        <a:buNone/>
                      </a:pPr>
                      <a:r>
                        <a:rPr lang="fr-CA" sz="1000" b="1" dirty="0">
                          <a:solidFill>
                            <a:schemeClr val="tx1"/>
                          </a:solidFill>
                          <a:latin typeface="Goudy Old Style" panose="02020502050305020303" pitchFamily="18" charset="0"/>
                          <a:ea typeface="Sorts Mill Goudy"/>
                          <a:cs typeface="Calibri" panose="020F0502020204030204" pitchFamily="34" charset="0"/>
                          <a:sym typeface="Sorts Mill Goudy"/>
                        </a:rPr>
                        <a:t>Utilisation de la terminologie, des règles et des conventions propres à la science</a:t>
                      </a:r>
                      <a:endParaRPr b="1" dirty="0">
                        <a:solidFill>
                          <a:schemeClr val="tx1"/>
                        </a:solidFill>
                        <a:latin typeface="Goudy Old Style" panose="02020502050305020303" pitchFamily="18" charset="0"/>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1302829"/>
                  </a:ext>
                </a:extLst>
              </a:tr>
            </a:tbl>
          </a:graphicData>
        </a:graphic>
      </p:graphicFrame>
      <p:sp>
        <p:nvSpPr>
          <p:cNvPr id="26" name="Rectangle 25">
            <a:extLst>
              <a:ext uri="{FF2B5EF4-FFF2-40B4-BE49-F238E27FC236}">
                <a16:creationId xmlns:a16="http://schemas.microsoft.com/office/drawing/2014/main" xmlns="" id="{1EA88DCC-C4A1-4046-8970-87C1996D816E}"/>
              </a:ext>
            </a:extLst>
          </p:cNvPr>
          <p:cNvSpPr/>
          <p:nvPr>
            <p:custDataLst>
              <p:tags r:id="rId9"/>
            </p:custDataLst>
          </p:nvPr>
        </p:nvSpPr>
        <p:spPr>
          <a:xfrm>
            <a:off x="5287635" y="6572117"/>
            <a:ext cx="1280966" cy="2524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t>Ruissellement</a:t>
            </a:r>
          </a:p>
        </p:txBody>
      </p:sp>
      <p:sp>
        <p:nvSpPr>
          <p:cNvPr id="35" name="Rectangle 34">
            <a:extLst>
              <a:ext uri="{FF2B5EF4-FFF2-40B4-BE49-F238E27FC236}">
                <a16:creationId xmlns:a16="http://schemas.microsoft.com/office/drawing/2014/main" xmlns="" id="{86E3EFE4-525C-4245-84F1-F6E3048769EC}"/>
              </a:ext>
            </a:extLst>
          </p:cNvPr>
          <p:cNvSpPr/>
          <p:nvPr>
            <p:custDataLst>
              <p:tags r:id="rId10"/>
            </p:custDataLst>
          </p:nvPr>
        </p:nvSpPr>
        <p:spPr>
          <a:xfrm>
            <a:off x="3860713" y="6570433"/>
            <a:ext cx="1280966" cy="25411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1200" dirty="0"/>
              <a:t>Infiltration</a:t>
            </a:r>
          </a:p>
        </p:txBody>
      </p:sp>
      <p:grpSp>
        <p:nvGrpSpPr>
          <p:cNvPr id="2" name="Group 10">
            <a:extLst>
              <a:ext uri="{FF2B5EF4-FFF2-40B4-BE49-F238E27FC236}">
                <a16:creationId xmlns:a16="http://schemas.microsoft.com/office/drawing/2014/main" xmlns="" id="{A30B8B4D-D148-4D3E-98DB-3EBD85664994}"/>
              </a:ext>
            </a:extLst>
          </p:cNvPr>
          <p:cNvGrpSpPr/>
          <p:nvPr>
            <p:custDataLst>
              <p:tags r:id="rId11"/>
            </p:custDataLst>
          </p:nvPr>
        </p:nvGrpSpPr>
        <p:grpSpPr>
          <a:xfrm>
            <a:off x="5437996" y="469542"/>
            <a:ext cx="864011" cy="1206907"/>
            <a:chOff x="5213407" y="3963152"/>
            <a:chExt cx="1286598" cy="1684285"/>
          </a:xfrm>
        </p:grpSpPr>
        <p:sp>
          <p:nvSpPr>
            <p:cNvPr id="37" name="Oval 30">
              <a:extLst>
                <a:ext uri="{FF2B5EF4-FFF2-40B4-BE49-F238E27FC236}">
                  <a16:creationId xmlns:a16="http://schemas.microsoft.com/office/drawing/2014/main" xmlns="" id="{E44F0F28-EAC3-486B-AE6A-A93FBBE9C91A}"/>
                </a:ext>
              </a:extLst>
            </p:cNvPr>
            <p:cNvSpPr/>
            <p:nvPr/>
          </p:nvSpPr>
          <p:spPr>
            <a:xfrm>
              <a:off x="5881306" y="4507031"/>
              <a:ext cx="182049" cy="1804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Flowchart: Manual Operation 3">
              <a:extLst>
                <a:ext uri="{FF2B5EF4-FFF2-40B4-BE49-F238E27FC236}">
                  <a16:creationId xmlns:a16="http://schemas.microsoft.com/office/drawing/2014/main" xmlns="" id="{2CF3FE1B-4743-4BC8-B199-A4881B4A9900}"/>
                </a:ext>
              </a:extLst>
            </p:cNvPr>
            <p:cNvSpPr/>
            <p:nvPr/>
          </p:nvSpPr>
          <p:spPr>
            <a:xfrm>
              <a:off x="5560871" y="4685171"/>
              <a:ext cx="609600" cy="896471"/>
            </a:xfrm>
            <a:prstGeom prst="flowChartManualOperation">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Freeform: Shape 4">
              <a:extLst>
                <a:ext uri="{FF2B5EF4-FFF2-40B4-BE49-F238E27FC236}">
                  <a16:creationId xmlns:a16="http://schemas.microsoft.com/office/drawing/2014/main" xmlns="" id="{EC6567F9-4475-45CE-A9D9-E90E5C470D0D}"/>
                </a:ext>
              </a:extLst>
            </p:cNvPr>
            <p:cNvSpPr/>
            <p:nvPr/>
          </p:nvSpPr>
          <p:spPr>
            <a:xfrm>
              <a:off x="5342964" y="4633691"/>
              <a:ext cx="1039905" cy="162429"/>
            </a:xfrm>
            <a:custGeom>
              <a:avLst/>
              <a:gdLst>
                <a:gd name="connsiteX0" fmla="*/ 0 w 1039905"/>
                <a:gd name="connsiteY0" fmla="*/ 153464 h 162429"/>
                <a:gd name="connsiteX1" fmla="*/ 242047 w 1039905"/>
                <a:gd name="connsiteY1" fmla="*/ 1064 h 162429"/>
                <a:gd name="connsiteX2" fmla="*/ 519952 w 1039905"/>
                <a:gd name="connsiteY2" fmla="*/ 81747 h 162429"/>
                <a:gd name="connsiteX3" fmla="*/ 842682 w 1039905"/>
                <a:gd name="connsiteY3" fmla="*/ 1064 h 162429"/>
                <a:gd name="connsiteX4" fmla="*/ 986117 w 1039905"/>
                <a:gd name="connsiteY4" fmla="*/ 108641 h 162429"/>
                <a:gd name="connsiteX5" fmla="*/ 1039905 w 1039905"/>
                <a:gd name="connsiteY5" fmla="*/ 162429 h 162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05" h="162429">
                  <a:moveTo>
                    <a:pt x="0" y="153464"/>
                  </a:moveTo>
                  <a:cubicBezTo>
                    <a:pt x="77694" y="83240"/>
                    <a:pt x="155388" y="13017"/>
                    <a:pt x="242047" y="1064"/>
                  </a:cubicBezTo>
                  <a:cubicBezTo>
                    <a:pt x="328706" y="-10889"/>
                    <a:pt x="419846" y="81747"/>
                    <a:pt x="519952" y="81747"/>
                  </a:cubicBezTo>
                  <a:cubicBezTo>
                    <a:pt x="620058" y="81747"/>
                    <a:pt x="764988" y="-3418"/>
                    <a:pt x="842682" y="1064"/>
                  </a:cubicBezTo>
                  <a:cubicBezTo>
                    <a:pt x="920376" y="5546"/>
                    <a:pt x="953247" y="81747"/>
                    <a:pt x="986117" y="108641"/>
                  </a:cubicBezTo>
                  <a:cubicBezTo>
                    <a:pt x="1018987" y="135535"/>
                    <a:pt x="1029446" y="148982"/>
                    <a:pt x="1039905" y="16242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Oval 5">
              <a:extLst>
                <a:ext uri="{FF2B5EF4-FFF2-40B4-BE49-F238E27FC236}">
                  <a16:creationId xmlns:a16="http://schemas.microsoft.com/office/drawing/2014/main" xmlns="" id="{B093A3A9-3638-414D-8A44-7D8A8600D056}"/>
                </a:ext>
              </a:extLst>
            </p:cNvPr>
            <p:cNvSpPr/>
            <p:nvPr/>
          </p:nvSpPr>
          <p:spPr>
            <a:xfrm>
              <a:off x="5719482" y="4525617"/>
              <a:ext cx="173320" cy="1439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Oval 28">
              <a:extLst>
                <a:ext uri="{FF2B5EF4-FFF2-40B4-BE49-F238E27FC236}">
                  <a16:creationId xmlns:a16="http://schemas.microsoft.com/office/drawing/2014/main" xmlns="" id="{E73A61AD-41A0-455F-88A7-C334457DAA82}"/>
                </a:ext>
              </a:extLst>
            </p:cNvPr>
            <p:cNvSpPr/>
            <p:nvPr/>
          </p:nvSpPr>
          <p:spPr>
            <a:xfrm>
              <a:off x="5836022" y="4560162"/>
              <a:ext cx="78153" cy="10938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Teardrop 7">
              <a:extLst>
                <a:ext uri="{FF2B5EF4-FFF2-40B4-BE49-F238E27FC236}">
                  <a16:creationId xmlns:a16="http://schemas.microsoft.com/office/drawing/2014/main" xmlns="" id="{E8A95576-7C8F-406D-9D54-2695486E2FBE}"/>
                </a:ext>
              </a:extLst>
            </p:cNvPr>
            <p:cNvSpPr/>
            <p:nvPr/>
          </p:nvSpPr>
          <p:spPr>
            <a:xfrm rot="19076801">
              <a:off x="5774375" y="3963152"/>
              <a:ext cx="215341" cy="219916"/>
            </a:xfrm>
            <a:prstGeom prst="teardrop">
              <a:avLst>
                <a:gd name="adj" fmla="val 20000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3" name="Flowchart: Delay 9">
              <a:extLst>
                <a:ext uri="{FF2B5EF4-FFF2-40B4-BE49-F238E27FC236}">
                  <a16:creationId xmlns:a16="http://schemas.microsoft.com/office/drawing/2014/main" xmlns="" id="{AF621537-FB0E-4369-ABA2-CE0D386B1921}"/>
                </a:ext>
              </a:extLst>
            </p:cNvPr>
            <p:cNvSpPr/>
            <p:nvPr/>
          </p:nvSpPr>
          <p:spPr>
            <a:xfrm rot="5400000">
              <a:off x="5703334" y="4850766"/>
              <a:ext cx="306744" cy="1286598"/>
            </a:xfrm>
            <a:prstGeom prst="flowChartDelay">
              <a:avLst/>
            </a:prstGeom>
            <a:solidFill>
              <a:schemeClr val="tx1">
                <a:alpha val="2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3" name="Image 2" descr="Une image contenant texte&#10;&#10;Description générée automatiquement">
            <a:extLst>
              <a:ext uri="{FF2B5EF4-FFF2-40B4-BE49-F238E27FC236}">
                <a16:creationId xmlns:a16="http://schemas.microsoft.com/office/drawing/2014/main" xmlns="" id="{62ACC07B-3A2E-4B33-8896-1B5044B9DFCC}"/>
              </a:ext>
            </a:extLst>
          </p:cNvPr>
          <p:cNvPicPr>
            <a:picLocks noChangeAspect="1"/>
          </p:cNvPicPr>
          <p:nvPr/>
        </p:nvPicPr>
        <p:blipFill>
          <a:blip r:embed="rId15"/>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3917086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descr="http://www.cieau.com/images/articles/images/cycle-eau.jpg"/>
          <p:cNvPicPr>
            <a:picLocks noGrp="1"/>
          </p:cNvPicPr>
          <p:nvPr>
            <p:ph sz="half" idx="1"/>
            <p:custDataLst>
              <p:tags r:id="rId1"/>
            </p:custDataLst>
          </p:nvPr>
        </p:nvPicPr>
        <p:blipFill>
          <a:blip r:embed="rId15">
            <a:grayscl/>
            <a:extLst>
              <a:ext uri="{28A0092B-C50C-407E-A947-70E740481C1C}">
                <a14:useLocalDpi xmlns:a14="http://schemas.microsoft.com/office/drawing/2010/main" xmlns="" val="0"/>
              </a:ext>
            </a:extLst>
          </a:blip>
          <a:stretch>
            <a:fillRect/>
          </a:stretch>
        </p:blipFill>
        <p:spPr bwMode="auto">
          <a:xfrm>
            <a:off x="597392" y="4791074"/>
            <a:ext cx="5857811" cy="2943208"/>
          </a:xfrm>
          <a:prstGeom prst="rect">
            <a:avLst/>
          </a:prstGeom>
          <a:noFill/>
          <a:ln>
            <a:noFill/>
          </a:ln>
        </p:spPr>
      </p:pic>
      <p:sp>
        <p:nvSpPr>
          <p:cNvPr id="8" name="Content Placeholder 4"/>
          <p:cNvSpPr>
            <a:spLocks noGrp="1"/>
          </p:cNvSpPr>
          <p:nvPr>
            <p:ph sz="half" idx="2"/>
            <p:custDataLst>
              <p:tags r:id="rId2"/>
            </p:custDataLst>
          </p:nvPr>
        </p:nvSpPr>
        <p:spPr>
          <a:xfrm>
            <a:off x="82404" y="1524000"/>
            <a:ext cx="6693192" cy="3059049"/>
          </a:xfrm>
        </p:spPr>
        <p:txBody>
          <a:bodyPr>
            <a:noAutofit/>
          </a:bodyPr>
          <a:lstStyle/>
          <a:p>
            <a:pPr algn="just">
              <a:buFont typeface="+mj-lt"/>
              <a:buAutoNum type="arabicPeriod"/>
            </a:pPr>
            <a:r>
              <a:rPr lang="fr-CA" sz="1600" dirty="0">
                <a:latin typeface="Calibri" panose="020F0502020204030204" pitchFamily="34" charset="0"/>
                <a:cs typeface="Calibri" panose="020F0502020204030204" pitchFamily="34" charset="0"/>
              </a:rPr>
              <a:t>Remet dans l’ordre les mots des différentes étapes du cycle de l’eau :</a:t>
            </a:r>
          </a:p>
          <a:p>
            <a:pPr algn="just">
              <a:buFont typeface="+mj-lt"/>
              <a:buAutoNum type="arabicPeriod"/>
            </a:pPr>
            <a:endParaRPr lang="fr-CA" sz="1400" dirty="0">
              <a:latin typeface="Calibri" panose="020F0502020204030204" pitchFamily="34" charset="0"/>
              <a:cs typeface="Calibri" panose="020F0502020204030204" pitchFamily="34" charset="0"/>
            </a:endParaRPr>
          </a:p>
          <a:p>
            <a:pPr marL="0" indent="0" algn="just">
              <a:buNone/>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endParaRPr lang="fr-CA" sz="1400" dirty="0">
              <a:latin typeface="Calibri" panose="020F0502020204030204" pitchFamily="34" charset="0"/>
              <a:cs typeface="Calibri" panose="020F0502020204030204" pitchFamily="34" charset="0"/>
            </a:endParaRPr>
          </a:p>
          <a:p>
            <a:pPr algn="just">
              <a:buFont typeface="+mj-lt"/>
              <a:buAutoNum type="arabicPeriod"/>
            </a:pPr>
            <a:r>
              <a:rPr lang="fr-CA" sz="1600" dirty="0">
                <a:latin typeface="Calibri" panose="020F0502020204030204" pitchFamily="34" charset="0"/>
                <a:cs typeface="Calibri" panose="020F0502020204030204" pitchFamily="34" charset="0"/>
              </a:rPr>
              <a:t>Place ces mots au bon endroit dans les cases vides du dessin :</a:t>
            </a:r>
          </a:p>
        </p:txBody>
      </p:sp>
      <p:sp>
        <p:nvSpPr>
          <p:cNvPr id="12" name="Zone de texte 8"/>
          <p:cNvSpPr txBox="1"/>
          <p:nvPr>
            <p:custDataLst>
              <p:tags r:id="rId3"/>
            </p:custDataLst>
          </p:nvPr>
        </p:nvSpPr>
        <p:spPr>
          <a:xfrm>
            <a:off x="3517665" y="4583049"/>
            <a:ext cx="1814488" cy="33380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100" dirty="0">
                <a:effectLst/>
                <a:ea typeface="Calibri" panose="020F0502020204030204" pitchFamily="34" charset="0"/>
                <a:cs typeface="Calibri" panose="020F0502020204030204" pitchFamily="34" charset="0"/>
              </a:rPr>
              <a:t>2.</a:t>
            </a:r>
          </a:p>
        </p:txBody>
      </p:sp>
      <p:sp>
        <p:nvSpPr>
          <p:cNvPr id="13" name="Zone de texte 2"/>
          <p:cNvSpPr txBox="1"/>
          <p:nvPr>
            <p:custDataLst>
              <p:tags r:id="rId4"/>
            </p:custDataLst>
          </p:nvPr>
        </p:nvSpPr>
        <p:spPr>
          <a:xfrm>
            <a:off x="3095581" y="5354202"/>
            <a:ext cx="1592216" cy="294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100" dirty="0">
                <a:effectLst/>
                <a:ea typeface="Calibri" panose="020F0502020204030204" pitchFamily="34" charset="0"/>
                <a:cs typeface="Calibri" panose="020F0502020204030204" pitchFamily="34" charset="0"/>
              </a:rPr>
              <a:t>1.</a:t>
            </a:r>
          </a:p>
        </p:txBody>
      </p:sp>
      <p:sp>
        <p:nvSpPr>
          <p:cNvPr id="14" name="Zone de texte 21"/>
          <p:cNvSpPr txBox="1"/>
          <p:nvPr>
            <p:custDataLst>
              <p:tags r:id="rId5"/>
            </p:custDataLst>
          </p:nvPr>
        </p:nvSpPr>
        <p:spPr>
          <a:xfrm>
            <a:off x="406708" y="5161553"/>
            <a:ext cx="1639478" cy="30931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100" dirty="0">
                <a:effectLst/>
                <a:ea typeface="Calibri" panose="020F0502020204030204" pitchFamily="34" charset="0"/>
                <a:cs typeface="Calibri" panose="020F0502020204030204" pitchFamily="34" charset="0"/>
              </a:rPr>
              <a:t>3.</a:t>
            </a:r>
          </a:p>
        </p:txBody>
      </p:sp>
      <p:sp>
        <p:nvSpPr>
          <p:cNvPr id="17" name="Zone de texte 27"/>
          <p:cNvSpPr txBox="1"/>
          <p:nvPr>
            <p:custDataLst>
              <p:tags r:id="rId6"/>
            </p:custDataLst>
          </p:nvPr>
        </p:nvSpPr>
        <p:spPr>
          <a:xfrm>
            <a:off x="1195885" y="5932431"/>
            <a:ext cx="1538319" cy="2676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100" dirty="0">
                <a:effectLst/>
                <a:ea typeface="Calibri" panose="020F0502020204030204" pitchFamily="34" charset="0"/>
                <a:cs typeface="Calibri" panose="020F0502020204030204" pitchFamily="34" charset="0"/>
              </a:rPr>
              <a:t>4.</a:t>
            </a:r>
          </a:p>
        </p:txBody>
      </p:sp>
      <p:sp>
        <p:nvSpPr>
          <p:cNvPr id="18" name="Zone de texte 28"/>
          <p:cNvSpPr txBox="1"/>
          <p:nvPr>
            <p:custDataLst>
              <p:tags r:id="rId7"/>
            </p:custDataLst>
          </p:nvPr>
        </p:nvSpPr>
        <p:spPr>
          <a:xfrm>
            <a:off x="251710" y="6699326"/>
            <a:ext cx="1523767" cy="3259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CA" sz="1100" dirty="0">
                <a:effectLst/>
                <a:ea typeface="Calibri" panose="020F0502020204030204" pitchFamily="34" charset="0"/>
                <a:cs typeface="Calibri" panose="020F0502020204030204" pitchFamily="34" charset="0"/>
              </a:rPr>
              <a:t>5.</a:t>
            </a:r>
          </a:p>
        </p:txBody>
      </p:sp>
      <p:sp>
        <p:nvSpPr>
          <p:cNvPr id="20" name="ZoneTexte 19"/>
          <p:cNvSpPr txBox="1"/>
          <p:nvPr>
            <p:custDataLst>
              <p:tags r:id="rId8"/>
            </p:custDataLst>
          </p:nvPr>
        </p:nvSpPr>
        <p:spPr>
          <a:xfrm>
            <a:off x="619689" y="7749720"/>
            <a:ext cx="5811615" cy="400110"/>
          </a:xfrm>
          <a:prstGeom prst="rect">
            <a:avLst/>
          </a:prstGeom>
          <a:noFill/>
        </p:spPr>
        <p:txBody>
          <a:bodyPr wrap="square" rtlCol="0">
            <a:spAutoFit/>
          </a:bodyPr>
          <a:lstStyle/>
          <a:p>
            <a:r>
              <a:rPr lang="fr-CA" sz="1000" dirty="0">
                <a:latin typeface="Calibri" panose="020F0502020204030204" pitchFamily="34" charset="0"/>
                <a:cs typeface="Calibri" panose="020F0502020204030204" pitchFamily="34" charset="0"/>
              </a:rPr>
              <a:t>Image : Centre d'information sur l'eau (2013), </a:t>
            </a:r>
            <a:r>
              <a:rPr lang="fr-CA" sz="1000" dirty="0">
                <a:latin typeface="Calibri" panose="020F0502020204030204" pitchFamily="34" charset="0"/>
                <a:cs typeface="Calibri" panose="020F0502020204030204" pitchFamily="34" charset="0"/>
                <a:hlinkClick r:id="rId16"/>
              </a:rPr>
              <a:t>http://www.cieau.com/tout-sur-l-eau/le-cycle-naturel-de-l-eau</a:t>
            </a:r>
            <a:endParaRPr lang="fr-CA" sz="1000" dirty="0"/>
          </a:p>
        </p:txBody>
      </p:sp>
      <p:sp>
        <p:nvSpPr>
          <p:cNvPr id="21" name="Title 3">
            <a:extLst>
              <a:ext uri="{FF2B5EF4-FFF2-40B4-BE49-F238E27FC236}">
                <a16:creationId xmlns:a16="http://schemas.microsoft.com/office/drawing/2014/main" xmlns="" id="{40AD2D20-45FB-487A-823D-9DD06A8EE212}"/>
              </a:ext>
            </a:extLst>
          </p:cNvPr>
          <p:cNvSpPr txBox="1">
            <a:spLocks/>
          </p:cNvSpPr>
          <p:nvPr>
            <p:custDataLst>
              <p:tags r:id="rId9"/>
            </p:custDataLst>
          </p:nvPr>
        </p:nvSpPr>
        <p:spPr>
          <a:xfrm>
            <a:off x="82404" y="99738"/>
            <a:ext cx="3723202" cy="876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Fiche d’activité C </a:t>
            </a:r>
          </a:p>
          <a:p>
            <a:pPr algn="l"/>
            <a:r>
              <a:rPr lang="fr-CA" sz="2400" dirty="0">
                <a:latin typeface="Calibri" panose="020F0502020204030204" pitchFamily="34" charset="0"/>
                <a:cs typeface="Calibri" panose="020F0502020204030204" pitchFamily="34" charset="0"/>
              </a:rPr>
              <a:t>Le cycle de l’eau</a:t>
            </a:r>
          </a:p>
        </p:txBody>
      </p:sp>
      <p:sp>
        <p:nvSpPr>
          <p:cNvPr id="22" name="Content Placeholder 4">
            <a:extLst>
              <a:ext uri="{FF2B5EF4-FFF2-40B4-BE49-F238E27FC236}">
                <a16:creationId xmlns:a16="http://schemas.microsoft.com/office/drawing/2014/main" xmlns="" id="{7AA2C2B2-5FBC-4685-91A8-64065B10229C}"/>
              </a:ext>
            </a:extLst>
          </p:cNvPr>
          <p:cNvSpPr txBox="1">
            <a:spLocks/>
          </p:cNvSpPr>
          <p:nvPr>
            <p:custDataLst>
              <p:tags r:id="rId10"/>
            </p:custDataLst>
          </p:nvPr>
        </p:nvSpPr>
        <p:spPr>
          <a:xfrm>
            <a:off x="3770827" y="99529"/>
            <a:ext cx="2944298" cy="892287"/>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54330" algn="l" rtl="0">
              <a:lnSpc>
                <a:spcPct val="100000"/>
              </a:lnSpc>
              <a:spcBef>
                <a:spcPts val="2000"/>
              </a:spcBef>
              <a:spcAft>
                <a:spcPts val="0"/>
              </a:spcAft>
              <a:buClr>
                <a:schemeClr val="dk1"/>
              </a:buClr>
              <a:buSzPts val="1980"/>
              <a:buFont typeface="Times New Roman"/>
              <a:buChar char="•"/>
              <a:defRPr sz="22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100000"/>
              </a:lnSpc>
              <a:spcBef>
                <a:spcPts val="600"/>
              </a:spcBef>
              <a:spcAft>
                <a:spcPts val="0"/>
              </a:spcAft>
              <a:buClr>
                <a:schemeClr val="dk1"/>
              </a:buClr>
              <a:buSzPts val="18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1469"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31470" algn="l" rtl="0">
              <a:lnSpc>
                <a:spcPct val="100000"/>
              </a:lnSpc>
              <a:spcBef>
                <a:spcPts val="600"/>
              </a:spcBef>
              <a:spcAft>
                <a:spcPts val="0"/>
              </a:spcAft>
              <a:buClr>
                <a:schemeClr val="dk1"/>
              </a:buClr>
              <a:buSzPts val="162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6pPr>
            <a:lvl7pPr marL="3200400" marR="0" lvl="6"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7pPr>
            <a:lvl8pPr marL="3657600" marR="0" lvl="7"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8pPr>
            <a:lvl9pPr marL="4114800" marR="0" lvl="8" indent="-331470" algn="l" rtl="0">
              <a:lnSpc>
                <a:spcPct val="100000"/>
              </a:lnSpc>
              <a:spcBef>
                <a:spcPts val="360"/>
              </a:spcBef>
              <a:spcAft>
                <a:spcPts val="0"/>
              </a:spcAft>
              <a:buClr>
                <a:schemeClr val="dk1"/>
              </a:buClr>
              <a:buSzPts val="1620"/>
              <a:buFont typeface="Sorts Mill Goudy"/>
              <a:buChar char="•"/>
              <a:defRPr sz="1800" b="0" i="0" u="none" strike="noStrike" cap="none">
                <a:solidFill>
                  <a:schemeClr val="dk1"/>
                </a:solidFill>
                <a:latin typeface="Sorts Mill Goudy"/>
                <a:ea typeface="Sorts Mill Goudy"/>
                <a:cs typeface="Sorts Mill Goudy"/>
                <a:sym typeface="Sorts Mill Goudy"/>
              </a:defRPr>
            </a:lvl9pPr>
          </a:lstStyle>
          <a:p>
            <a:pPr marL="0" indent="0" algn="r">
              <a:buFont typeface="Times New Roman"/>
              <a:buNone/>
            </a:pPr>
            <a:r>
              <a:rPr lang="fr-CA" sz="1200" i="1" dirty="0">
                <a:latin typeface="Calibri" panose="020F0502020204030204" pitchFamily="34" charset="0"/>
                <a:cs typeface="Calibri" panose="020F0502020204030204" pitchFamily="34" charset="0"/>
              </a:rPr>
              <a:t>Nom: _______________________________      </a:t>
            </a:r>
          </a:p>
          <a:p>
            <a:pPr marL="0" indent="0" algn="r">
              <a:buFont typeface="Times New Roman"/>
              <a:buNone/>
            </a:pPr>
            <a:r>
              <a:rPr lang="fr-CA" sz="1200" i="1" dirty="0">
                <a:latin typeface="Calibri" panose="020F0502020204030204" pitchFamily="34" charset="0"/>
                <a:cs typeface="Calibri" panose="020F0502020204030204" pitchFamily="34" charset="0"/>
              </a:rPr>
              <a:t> Date: ___________________________ </a:t>
            </a:r>
            <a:endParaRPr lang="fr-CA" sz="1200" dirty="0">
              <a:latin typeface="Calibri" panose="020F0502020204030204" pitchFamily="34" charset="0"/>
              <a:cs typeface="Calibri" panose="020F0502020204030204" pitchFamily="34" charset="0"/>
            </a:endParaRPr>
          </a:p>
        </p:txBody>
      </p:sp>
      <p:pic>
        <p:nvPicPr>
          <p:cNvPr id="29" name="Google Shape;689;p64" descr="demarche_gen_4">
            <a:extLst>
              <a:ext uri="{FF2B5EF4-FFF2-40B4-BE49-F238E27FC236}">
                <a16:creationId xmlns:a16="http://schemas.microsoft.com/office/drawing/2014/main" xmlns="" id="{168420EB-6E4F-47CF-B800-7529627A4C04}"/>
              </a:ext>
            </a:extLst>
          </p:cNvPr>
          <p:cNvPicPr preferRelativeResize="0"/>
          <p:nvPr>
            <p:custDataLst>
              <p:tags r:id="rId11"/>
            </p:custDataLst>
          </p:nvPr>
        </p:nvPicPr>
        <p:blipFill rotWithShape="1">
          <a:blip r:embed="rId17">
            <a:alphaModFix/>
            <a:grayscl/>
          </a:blip>
          <a:srcRect/>
          <a:stretch/>
        </p:blipFill>
        <p:spPr>
          <a:xfrm>
            <a:off x="5965950" y="8112140"/>
            <a:ext cx="749175" cy="694357"/>
          </a:xfrm>
          <a:prstGeom prst="rect">
            <a:avLst/>
          </a:prstGeom>
          <a:noFill/>
          <a:ln>
            <a:noFill/>
          </a:ln>
        </p:spPr>
      </p:pic>
      <p:graphicFrame>
        <p:nvGraphicFramePr>
          <p:cNvPr id="30" name="Table 29">
            <a:extLst>
              <a:ext uri="{FF2B5EF4-FFF2-40B4-BE49-F238E27FC236}">
                <a16:creationId xmlns:a16="http://schemas.microsoft.com/office/drawing/2014/main" xmlns="" id="{62386F0B-338F-45DC-A6F0-42A4B64E2514}"/>
              </a:ext>
            </a:extLst>
          </p:cNvPr>
          <p:cNvGraphicFramePr>
            <a:graphicFrameLocks noGrp="1"/>
          </p:cNvGraphicFramePr>
          <p:nvPr>
            <p:custDataLst>
              <p:tags r:id="rId12"/>
            </p:custDataLst>
            <p:extLst>
              <p:ext uri="{D42A27DB-BD31-4B8C-83A1-F6EECF244321}">
                <p14:modId xmlns:p14="http://schemas.microsoft.com/office/powerpoint/2010/main" xmlns="" val="68611180"/>
              </p:ext>
            </p:extLst>
          </p:nvPr>
        </p:nvGraphicFramePr>
        <p:xfrm>
          <a:off x="317499" y="8176938"/>
          <a:ext cx="5633099" cy="532348"/>
        </p:xfrm>
        <a:graphic>
          <a:graphicData uri="http://schemas.openxmlformats.org/drawingml/2006/table">
            <a:tbl>
              <a:tblPr firstRow="1" bandRow="1"/>
              <a:tblGrid>
                <a:gridCol w="584832">
                  <a:extLst>
                    <a:ext uri="{9D8B030D-6E8A-4147-A177-3AD203B41FA5}">
                      <a16:colId xmlns:a16="http://schemas.microsoft.com/office/drawing/2014/main" xmlns="" val="2605512111"/>
                    </a:ext>
                  </a:extLst>
                </a:gridCol>
                <a:gridCol w="2762267">
                  <a:extLst>
                    <a:ext uri="{9D8B030D-6E8A-4147-A177-3AD203B41FA5}">
                      <a16:colId xmlns:a16="http://schemas.microsoft.com/office/drawing/2014/main" xmlns="" val="2542309172"/>
                    </a:ext>
                  </a:extLst>
                </a:gridCol>
                <a:gridCol w="2286000">
                  <a:extLst>
                    <a:ext uri="{9D8B030D-6E8A-4147-A177-3AD203B41FA5}">
                      <a16:colId xmlns:a16="http://schemas.microsoft.com/office/drawing/2014/main" xmlns="" val="1378122497"/>
                    </a:ext>
                  </a:extLst>
                </a:gridCol>
              </a:tblGrid>
              <a:tr h="532348">
                <a:tc>
                  <a:txBody>
                    <a:bodyPr/>
                    <a:lstStyle/>
                    <a:p>
                      <a:pPr marL="0" marR="0" lvl="0" indent="0" algn="ctr" rtl="0">
                        <a:spcBef>
                          <a:spcPts val="0"/>
                        </a:spcBef>
                        <a:spcAft>
                          <a:spcPts val="0"/>
                        </a:spcAft>
                        <a:buNone/>
                      </a:pPr>
                      <a:r>
                        <a:rPr lang="fr-CA" sz="1000" dirty="0">
                          <a:solidFill>
                            <a:schemeClr val="tx1"/>
                          </a:solidFill>
                          <a:latin typeface="Goudy Old Style" panose="02020502050305020303" pitchFamily="18" charset="0"/>
                        </a:rPr>
                        <a:t>Cr4 </a:t>
                      </a:r>
                      <a:endParaRPr sz="1000" dirty="0">
                        <a:solidFill>
                          <a:schemeClr val="tx1"/>
                        </a:solidFill>
                        <a:latin typeface="Goudy Old Style" panose="02020502050305020303" pitchFamily="18" charset="0"/>
                        <a:ea typeface="Trebuchet MS"/>
                        <a:cs typeface="Calibri" panose="020F0502020204030204" pitchFamily="34" charset="0"/>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r>
                        <a:rPr lang="fr-CA" sz="1000" b="1" dirty="0">
                          <a:solidFill>
                            <a:schemeClr val="tx1"/>
                          </a:solidFill>
                          <a:latin typeface="Goudy Old Style" panose="02020502050305020303" pitchFamily="18" charset="0"/>
                        </a:rPr>
                        <a:t>Utilisation appropriée des connaissances scientifiques et technologiques</a:t>
                      </a:r>
                      <a:endParaRPr sz="1000" b="1" dirty="0">
                        <a:solidFill>
                          <a:schemeClr val="tx1"/>
                        </a:solidFill>
                        <a:latin typeface="Goudy Old Style" panose="02020502050305020303" pitchFamily="18" charset="0"/>
                        <a:ea typeface="Trebuchet MS"/>
                        <a:cs typeface="Calibri" panose="020F0502020204030204" pitchFamily="34" charset="0"/>
                        <a:sym typeface="Trebuchet MS"/>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chemeClr val="dk1"/>
                        </a:buClr>
                        <a:buSzPts val="1000"/>
                        <a:buFont typeface="Sorts Mill Goudy"/>
                        <a:buNone/>
                      </a:pPr>
                      <a:r>
                        <a:rPr lang="fr-CA" sz="1000" b="1" dirty="0">
                          <a:solidFill>
                            <a:schemeClr val="tx1"/>
                          </a:solidFill>
                          <a:latin typeface="Goudy Old Style" panose="02020502050305020303" pitchFamily="18" charset="0"/>
                          <a:ea typeface="Sorts Mill Goudy"/>
                          <a:cs typeface="Calibri" panose="020F0502020204030204" pitchFamily="34" charset="0"/>
                          <a:sym typeface="Sorts Mill Goudy"/>
                        </a:rPr>
                        <a:t>Utilisation de la terminologie, des règles et des conventions propres à la science</a:t>
                      </a:r>
                      <a:endParaRPr b="1" dirty="0">
                        <a:solidFill>
                          <a:schemeClr val="tx1"/>
                        </a:solidFill>
                        <a:latin typeface="Goudy Old Style" panose="02020502050305020303" pitchFamily="18" charset="0"/>
                      </a:endParaRPr>
                    </a:p>
                  </a:txBody>
                  <a:tcPr marL="58350" marR="58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91302829"/>
                  </a:ext>
                </a:extLst>
              </a:tr>
            </a:tbl>
          </a:graphicData>
        </a:graphic>
      </p:graphicFrame>
      <p:graphicFrame>
        <p:nvGraphicFramePr>
          <p:cNvPr id="2" name="Tableau 1"/>
          <p:cNvGraphicFramePr>
            <a:graphicFrameLocks noGrp="1"/>
          </p:cNvGraphicFramePr>
          <p:nvPr>
            <p:custDataLst>
              <p:tags r:id="rId13"/>
            </p:custDataLst>
            <p:extLst>
              <p:ext uri="{D42A27DB-BD31-4B8C-83A1-F6EECF244321}">
                <p14:modId xmlns:p14="http://schemas.microsoft.com/office/powerpoint/2010/main" xmlns="" val="2148075423"/>
              </p:ext>
            </p:extLst>
          </p:nvPr>
        </p:nvGraphicFramePr>
        <p:xfrm>
          <a:off x="1137289" y="2053994"/>
          <a:ext cx="4572000" cy="185420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tblGrid>
              <a:tr h="370840">
                <a:tc>
                  <a:txBody>
                    <a:bodyPr/>
                    <a:lstStyle/>
                    <a:p>
                      <a:pPr algn="ctr"/>
                      <a:r>
                        <a:rPr lang="fr-CA" sz="1400" dirty="0">
                          <a:latin typeface="Calibri" panose="020F0502020204030204" pitchFamily="34" charset="0"/>
                          <a:cs typeface="Calibri" panose="020F0502020204030204" pitchFamily="34" charset="0"/>
                        </a:rPr>
                        <a:t>ment-sel-le-</a:t>
                      </a:r>
                      <a:r>
                        <a:rPr lang="fr-CA" sz="1400" dirty="0" err="1">
                          <a:latin typeface="Calibri" panose="020F0502020204030204" pitchFamily="34" charset="0"/>
                          <a:cs typeface="Calibri" panose="020F0502020204030204" pitchFamily="34" charset="0"/>
                        </a:rPr>
                        <a:t>ruis</a:t>
                      </a:r>
                      <a:endParaRPr lang="fr-CA" sz="1400" dirty="0">
                        <a:latin typeface="Calibri" panose="020F0502020204030204" pitchFamily="34" charset="0"/>
                        <a:cs typeface="Calibri" panose="020F0502020204030204" pitchFamily="34" charset="0"/>
                      </a:endParaRPr>
                    </a:p>
                  </a:txBody>
                  <a:tcPr/>
                </a:tc>
                <a:tc>
                  <a:txBody>
                    <a:bodyPr/>
                    <a:lstStyle/>
                    <a:p>
                      <a:endParaRPr lang="fr-CA"/>
                    </a:p>
                  </a:txBody>
                  <a:tcPr/>
                </a:tc>
                <a:extLst>
                  <a:ext uri="{0D108BD9-81ED-4DB2-BD59-A6C34878D82A}">
                    <a16:rowId xmlns:a16="http://schemas.microsoft.com/office/drawing/2014/main" xmlns="" val="10000"/>
                  </a:ext>
                </a:extLst>
              </a:tr>
              <a:tr h="370840">
                <a:tc>
                  <a:txBody>
                    <a:bodyPr/>
                    <a:lstStyle/>
                    <a:p>
                      <a:pPr algn="ctr"/>
                      <a:r>
                        <a:rPr lang="fr-CA" sz="1400" dirty="0">
                          <a:latin typeface="Calibri" panose="020F0502020204030204" pitchFamily="34" charset="0"/>
                          <a:cs typeface="Calibri" panose="020F0502020204030204" pitchFamily="34" charset="0"/>
                        </a:rPr>
                        <a:t>va-</a:t>
                      </a:r>
                      <a:r>
                        <a:rPr lang="fr-CA" sz="1400" dirty="0" err="1">
                          <a:latin typeface="Calibri" panose="020F0502020204030204" pitchFamily="34" charset="0"/>
                          <a:cs typeface="Calibri" panose="020F0502020204030204" pitchFamily="34" charset="0"/>
                        </a:rPr>
                        <a:t>tion</a:t>
                      </a:r>
                      <a:r>
                        <a:rPr lang="fr-CA" sz="1400" dirty="0">
                          <a:latin typeface="Calibri" panose="020F0502020204030204" pitchFamily="34" charset="0"/>
                          <a:cs typeface="Calibri" panose="020F0502020204030204" pitchFamily="34" charset="0"/>
                        </a:rPr>
                        <a:t>-po-é-ra</a:t>
                      </a:r>
                    </a:p>
                  </a:txBody>
                  <a:tcPr/>
                </a:tc>
                <a:tc>
                  <a:txBody>
                    <a:bodyPr/>
                    <a:lstStyle/>
                    <a:p>
                      <a:endParaRPr lang="fr-CA"/>
                    </a:p>
                  </a:txBody>
                  <a:tcPr/>
                </a:tc>
                <a:extLst>
                  <a:ext uri="{0D108BD9-81ED-4DB2-BD59-A6C34878D82A}">
                    <a16:rowId xmlns:a16="http://schemas.microsoft.com/office/drawing/2014/main" xmlns="" val="10001"/>
                  </a:ext>
                </a:extLst>
              </a:tr>
              <a:tr h="370840">
                <a:tc>
                  <a:txBody>
                    <a:bodyPr/>
                    <a:lstStyle/>
                    <a:p>
                      <a:pPr algn="ctr"/>
                      <a:r>
                        <a:rPr lang="fr-CA" sz="1400" dirty="0">
                          <a:latin typeface="Calibri" panose="020F0502020204030204" pitchFamily="34" charset="0"/>
                          <a:cs typeface="Calibri" panose="020F0502020204030204" pitchFamily="34" charset="0"/>
                        </a:rPr>
                        <a:t>ta-pré-pi-</a:t>
                      </a:r>
                      <a:r>
                        <a:rPr lang="fr-CA" sz="1400" dirty="0" err="1">
                          <a:latin typeface="Calibri" panose="020F0502020204030204" pitchFamily="34" charset="0"/>
                          <a:cs typeface="Calibri" panose="020F0502020204030204" pitchFamily="34" charset="0"/>
                        </a:rPr>
                        <a:t>tion</a:t>
                      </a:r>
                      <a:r>
                        <a:rPr lang="fr-CA" sz="1400" dirty="0">
                          <a:latin typeface="Calibri" panose="020F0502020204030204" pitchFamily="34" charset="0"/>
                          <a:cs typeface="Calibri" panose="020F0502020204030204" pitchFamily="34" charset="0"/>
                        </a:rPr>
                        <a:t>-ci</a:t>
                      </a:r>
                    </a:p>
                  </a:txBody>
                  <a:tcPr/>
                </a:tc>
                <a:tc>
                  <a:txBody>
                    <a:bodyPr/>
                    <a:lstStyle/>
                    <a:p>
                      <a:endParaRPr lang="fr-CA"/>
                    </a:p>
                  </a:txBody>
                  <a:tcPr/>
                </a:tc>
                <a:extLst>
                  <a:ext uri="{0D108BD9-81ED-4DB2-BD59-A6C34878D82A}">
                    <a16:rowId xmlns:a16="http://schemas.microsoft.com/office/drawing/2014/main" xmlns="" val="10002"/>
                  </a:ext>
                </a:extLst>
              </a:tr>
              <a:tr h="370840">
                <a:tc>
                  <a:txBody>
                    <a:bodyPr/>
                    <a:lstStyle/>
                    <a:p>
                      <a:pPr algn="ctr"/>
                      <a:r>
                        <a:rPr lang="fr-CA" sz="1400" dirty="0">
                          <a:latin typeface="Calibri" panose="020F0502020204030204" pitchFamily="34" charset="0"/>
                          <a:cs typeface="Calibri" panose="020F0502020204030204" pitchFamily="34" charset="0"/>
                        </a:rPr>
                        <a:t>fil-</a:t>
                      </a:r>
                      <a:r>
                        <a:rPr lang="fr-CA" sz="1400" dirty="0" err="1">
                          <a:latin typeface="Calibri" panose="020F0502020204030204" pitchFamily="34" charset="0"/>
                          <a:cs typeface="Calibri" panose="020F0502020204030204" pitchFamily="34" charset="0"/>
                        </a:rPr>
                        <a:t>tion</a:t>
                      </a:r>
                      <a:r>
                        <a:rPr lang="fr-CA" sz="1400" dirty="0">
                          <a:latin typeface="Calibri" panose="020F0502020204030204" pitchFamily="34" charset="0"/>
                          <a:cs typeface="Calibri" panose="020F0502020204030204" pitchFamily="34" charset="0"/>
                        </a:rPr>
                        <a:t>-</a:t>
                      </a:r>
                      <a:r>
                        <a:rPr lang="fr-CA" sz="1400" dirty="0" err="1">
                          <a:latin typeface="Calibri" panose="020F0502020204030204" pitchFamily="34" charset="0"/>
                          <a:cs typeface="Calibri" panose="020F0502020204030204" pitchFamily="34" charset="0"/>
                        </a:rPr>
                        <a:t>in-tra</a:t>
                      </a:r>
                      <a:r>
                        <a:rPr lang="fr-CA" sz="1400" dirty="0">
                          <a:latin typeface="Calibri" panose="020F0502020204030204" pitchFamily="34" charset="0"/>
                          <a:cs typeface="Calibri" panose="020F0502020204030204" pitchFamily="34" charset="0"/>
                        </a:rPr>
                        <a:t>-</a:t>
                      </a:r>
                    </a:p>
                  </a:txBody>
                  <a:tcPr/>
                </a:tc>
                <a:tc>
                  <a:txBody>
                    <a:bodyPr/>
                    <a:lstStyle/>
                    <a:p>
                      <a:endParaRPr lang="fr-CA"/>
                    </a:p>
                  </a:txBody>
                  <a:tcPr/>
                </a:tc>
                <a:extLst>
                  <a:ext uri="{0D108BD9-81ED-4DB2-BD59-A6C34878D82A}">
                    <a16:rowId xmlns:a16="http://schemas.microsoft.com/office/drawing/2014/main" xmlns="" val="10003"/>
                  </a:ext>
                </a:extLst>
              </a:tr>
              <a:tr h="370840">
                <a:tc>
                  <a:txBody>
                    <a:bodyPr/>
                    <a:lstStyle/>
                    <a:p>
                      <a:pPr algn="ctr"/>
                      <a:r>
                        <a:rPr lang="fr-CA" sz="1400" dirty="0" err="1">
                          <a:latin typeface="Calibri" panose="020F0502020204030204" pitchFamily="34" charset="0"/>
                          <a:cs typeface="Calibri" panose="020F0502020204030204" pitchFamily="34" charset="0"/>
                        </a:rPr>
                        <a:t>tion</a:t>
                      </a:r>
                      <a:r>
                        <a:rPr lang="fr-CA" sz="1400" dirty="0">
                          <a:latin typeface="Calibri" panose="020F0502020204030204" pitchFamily="34" charset="0"/>
                          <a:cs typeface="Calibri" panose="020F0502020204030204" pitchFamily="34" charset="0"/>
                        </a:rPr>
                        <a:t>-con-sa-den</a:t>
                      </a:r>
                    </a:p>
                  </a:txBody>
                  <a:tcPr/>
                </a:tc>
                <a:tc>
                  <a:txBody>
                    <a:bodyPr/>
                    <a:lstStyle/>
                    <a:p>
                      <a:endParaRPr lang="fr-CA" dirty="0"/>
                    </a:p>
                  </a:txBody>
                  <a:tcPr/>
                </a:tc>
                <a:extLst>
                  <a:ext uri="{0D108BD9-81ED-4DB2-BD59-A6C34878D82A}">
                    <a16:rowId xmlns:a16="http://schemas.microsoft.com/office/drawing/2014/main" xmlns="" val="10004"/>
                  </a:ext>
                </a:extLst>
              </a:tr>
            </a:tbl>
          </a:graphicData>
        </a:graphic>
      </p:graphicFrame>
      <p:pic>
        <p:nvPicPr>
          <p:cNvPr id="4" name="Image 3">
            <a:extLst>
              <a:ext uri="{FF2B5EF4-FFF2-40B4-BE49-F238E27FC236}">
                <a16:creationId xmlns:a16="http://schemas.microsoft.com/office/drawing/2014/main" xmlns="" id="{DDCF24DA-7D66-4638-A1F1-5EA546EF3F87}"/>
              </a:ext>
            </a:extLst>
          </p:cNvPr>
          <p:cNvPicPr>
            <a:picLocks noChangeAspect="1"/>
          </p:cNvPicPr>
          <p:nvPr/>
        </p:nvPicPr>
        <p:blipFill>
          <a:blip r:embed="rId18"/>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2153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745707" y="8008203"/>
            <a:ext cx="1112292" cy="1135797"/>
          </a:xfrm>
        </p:spPr>
        <p:txBody>
          <a:bodyPr/>
          <a:lstStyle/>
          <a:p>
            <a:fld id="{027FB875-5C85-AB42-9DC5-178568A424B8}" type="slidenum">
              <a:rPr lang="en-US" sz="8200" smtClean="0">
                <a:solidFill>
                  <a:schemeClr val="bg1">
                    <a:lumMod val="85000"/>
                  </a:schemeClr>
                </a:solidFill>
                <a:latin typeface="Impact"/>
                <a:cs typeface="Impact"/>
              </a:rPr>
              <a:pPr/>
              <a:t>4</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xmlns="" id="{30DE98E1-6AE7-41C3-B9B7-C86749561A37}"/>
              </a:ext>
            </a:extLst>
          </p:cNvPr>
          <p:cNvSpPr>
            <a:spLocks noGrp="1"/>
          </p:cNvSpPr>
          <p:nvPr>
            <p:ph type="title"/>
            <p:custDataLst>
              <p:tags r:id="rId2"/>
            </p:custDataLst>
          </p:nvPr>
        </p:nvSpPr>
        <p:spPr>
          <a:xfrm>
            <a:off x="1" y="1524000"/>
            <a:ext cx="6857999" cy="871396"/>
          </a:xfrm>
        </p:spPr>
        <p:txBody>
          <a:bodyPr/>
          <a:lstStyle/>
          <a:p>
            <a:r>
              <a:rPr lang="en-US" sz="3000" dirty="0" err="1">
                <a:latin typeface="Calibri" pitchFamily="34" charset="0"/>
                <a:cs typeface="Calibri" pitchFamily="34" charset="0"/>
              </a:rPr>
              <a:t>Séquence</a:t>
            </a:r>
            <a:r>
              <a:rPr lang="en-US" sz="3000" dirty="0">
                <a:latin typeface="Calibri" pitchFamily="34" charset="0"/>
                <a:cs typeface="Calibri" pitchFamily="34" charset="0"/>
              </a:rPr>
              <a:t> </a:t>
            </a:r>
            <a:r>
              <a:rPr lang="en-US" sz="3000" dirty="0" err="1">
                <a:latin typeface="Calibri" pitchFamily="34" charset="0"/>
                <a:cs typeface="Calibri" pitchFamily="34" charset="0"/>
              </a:rPr>
              <a:t>d’enseignement</a:t>
            </a:r>
            <a:endParaRPr lang="en-US" sz="3000" dirty="0">
              <a:latin typeface="Calibri" pitchFamily="34" charset="0"/>
              <a:cs typeface="Calibri" pitchFamily="34" charset="0"/>
            </a:endParaRPr>
          </a:p>
        </p:txBody>
      </p:sp>
      <p:graphicFrame>
        <p:nvGraphicFramePr>
          <p:cNvPr id="8" name="Tableau 4">
            <a:extLst>
              <a:ext uri="{FF2B5EF4-FFF2-40B4-BE49-F238E27FC236}">
                <a16:creationId xmlns:a16="http://schemas.microsoft.com/office/drawing/2014/main" xmlns="" id="{94833BDE-ABEE-41D0-9EAC-A15C3C63A297}"/>
              </a:ext>
            </a:extLst>
          </p:cNvPr>
          <p:cNvGraphicFramePr>
            <a:graphicFrameLocks noGrp="1"/>
          </p:cNvGraphicFramePr>
          <p:nvPr>
            <p:custDataLst>
              <p:tags r:id="rId3"/>
            </p:custDataLst>
            <p:extLst>
              <p:ext uri="{D42A27DB-BD31-4B8C-83A1-F6EECF244321}">
                <p14:modId xmlns="" xmlns:p14="http://schemas.microsoft.com/office/powerpoint/2010/main" val="3558978256"/>
              </p:ext>
            </p:extLst>
          </p:nvPr>
        </p:nvGraphicFramePr>
        <p:xfrm>
          <a:off x="390344" y="2758440"/>
          <a:ext cx="6077312" cy="4175760"/>
        </p:xfrm>
        <a:graphic>
          <a:graphicData uri="http://schemas.openxmlformats.org/drawingml/2006/table">
            <a:tbl>
              <a:tblPr firstRow="1" bandRow="1">
                <a:tableStyleId>{5C22544A-7EE6-4342-B048-85BDC9FD1C3A}</a:tableStyleId>
              </a:tblPr>
              <a:tblGrid>
                <a:gridCol w="456411">
                  <a:extLst>
                    <a:ext uri="{9D8B030D-6E8A-4147-A177-3AD203B41FA5}">
                      <a16:colId xmlns:a16="http://schemas.microsoft.com/office/drawing/2014/main" xmlns="" val="20000"/>
                    </a:ext>
                  </a:extLst>
                </a:gridCol>
                <a:gridCol w="1045551">
                  <a:extLst>
                    <a:ext uri="{9D8B030D-6E8A-4147-A177-3AD203B41FA5}">
                      <a16:colId xmlns:a16="http://schemas.microsoft.com/office/drawing/2014/main" xmlns="" val="20001"/>
                    </a:ext>
                  </a:extLst>
                </a:gridCol>
                <a:gridCol w="2176333"/>
                <a:gridCol w="647440"/>
                <a:gridCol w="764447"/>
                <a:gridCol w="987130"/>
              </a:tblGrid>
              <a:tr h="277992">
                <a:tc gridSpan="2">
                  <a:txBody>
                    <a:bodyPr/>
                    <a:lstStyle/>
                    <a:p>
                      <a:pPr algn="ctr"/>
                      <a:r>
                        <a:rPr lang="fr-FR" sz="1400" dirty="0">
                          <a:latin typeface="Calibri" pitchFamily="34" charset="0"/>
                          <a:cs typeface="Calibri" pitchFamily="34" charset="0"/>
                        </a:rPr>
                        <a:t>Nom</a:t>
                      </a:r>
                      <a:r>
                        <a:rPr lang="fr-FR" sz="1400" baseline="0" dirty="0">
                          <a:latin typeface="Calibri" pitchFamily="34" charset="0"/>
                          <a:cs typeface="Calibri" pitchFamily="34" charset="0"/>
                        </a:rPr>
                        <a:t> </a:t>
                      </a:r>
                      <a:endParaRPr lang="fr-FR" sz="1400" dirty="0">
                        <a:latin typeface="Calibri" pitchFamily="34" charset="0"/>
                        <a:cs typeface="Calibri" pitchFamily="34" charset="0"/>
                      </a:endParaRPr>
                    </a:p>
                  </a:txBody>
                  <a:tcPr anchor="ctr"/>
                </a:tc>
                <a:tc hMerge="1">
                  <a:txBody>
                    <a:bodyPr/>
                    <a:lstStyle/>
                    <a:p>
                      <a:endParaRPr lang="fr-CA"/>
                    </a:p>
                  </a:txBody>
                  <a:tcPr/>
                </a:tc>
                <a:tc>
                  <a:txBody>
                    <a:bodyPr/>
                    <a:lstStyle/>
                    <a:p>
                      <a:pPr algn="ctr"/>
                      <a:r>
                        <a:rPr lang="fr-FR" sz="1400" dirty="0">
                          <a:latin typeface="Calibri" pitchFamily="34" charset="0"/>
                          <a:cs typeface="Calibri" pitchFamily="34" charset="0"/>
                        </a:rPr>
                        <a:t>Description</a:t>
                      </a:r>
                    </a:p>
                  </a:txBody>
                  <a:tcPr anchor="ctr"/>
                </a:tc>
                <a:tc>
                  <a:txBody>
                    <a:bodyPr/>
                    <a:lstStyle/>
                    <a:p>
                      <a:pPr algn="ctr"/>
                      <a:r>
                        <a:rPr lang="fr-FR" sz="1400" dirty="0">
                          <a:latin typeface="Calibri" pitchFamily="34" charset="0"/>
                          <a:cs typeface="Calibri" pitchFamily="34" charset="0"/>
                        </a:rPr>
                        <a:t>Durée</a:t>
                      </a:r>
                    </a:p>
                  </a:txBody>
                  <a:tcPr marL="36000" marR="36000" anchor="ctr"/>
                </a:tc>
                <a:tc>
                  <a:txBody>
                    <a:bodyPr/>
                    <a:lstStyle/>
                    <a:p>
                      <a:pPr algn="ctr"/>
                      <a:r>
                        <a:rPr lang="fr-FR" sz="1400" dirty="0">
                          <a:latin typeface="Calibri" pitchFamily="34" charset="0"/>
                          <a:cs typeface="Calibri" pitchFamily="34" charset="0"/>
                        </a:rPr>
                        <a:t>Fiches d’activité</a:t>
                      </a:r>
                    </a:p>
                  </a:txBody>
                  <a:tcPr marL="36000" marR="36000" anchor="ctr"/>
                </a:tc>
                <a:tc>
                  <a:txBody>
                    <a:bodyPr/>
                    <a:lstStyle/>
                    <a:p>
                      <a:pPr algn="ctr"/>
                      <a:r>
                        <a:rPr lang="fr-FR" sz="1400" dirty="0">
                          <a:latin typeface="Calibri" pitchFamily="34" charset="0"/>
                          <a:cs typeface="Calibri" pitchFamily="34" charset="0"/>
                        </a:rPr>
                        <a:t>Fiches théoriques</a:t>
                      </a:r>
                    </a:p>
                  </a:txBody>
                  <a:tcPr marL="36000" marR="36000" anchor="ctr"/>
                </a:tc>
                <a:extLst>
                  <a:ext uri="{0D108BD9-81ED-4DB2-BD59-A6C34878D82A}">
                    <a16:rowId xmlns:a16="http://schemas.microsoft.com/office/drawing/2014/main" xmlns="" val="10000"/>
                  </a:ext>
                </a:extLst>
              </a:tr>
              <a:tr h="166795">
                <a:tc gridSpan="6">
                  <a:txBody>
                    <a:bodyPr/>
                    <a:lstStyle/>
                    <a:p>
                      <a:pPr algn="ctr"/>
                      <a:r>
                        <a:rPr lang="fr-FR" sz="1200" dirty="0">
                          <a:latin typeface="Calibri" pitchFamily="34" charset="0"/>
                          <a:cs typeface="Calibri" pitchFamily="34" charset="0"/>
                        </a:rPr>
                        <a:t> </a:t>
                      </a:r>
                      <a:r>
                        <a:rPr lang="fr-FR" sz="1200" b="1" dirty="0">
                          <a:latin typeface="Calibri" pitchFamily="34" charset="0"/>
                          <a:cs typeface="Calibri" pitchFamily="34" charset="0"/>
                        </a:rPr>
                        <a:t>Amorce</a:t>
                      </a:r>
                    </a:p>
                  </a:txBody>
                  <a:tcPr/>
                </a:tc>
                <a:tc hMerge="1">
                  <a:txBody>
                    <a:bodyPr/>
                    <a:lstStyle/>
                    <a:p>
                      <a:endParaRPr lang="fr-CA"/>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1"/>
                  </a:ext>
                </a:extLst>
              </a:tr>
              <a:tr h="217133">
                <a:tc>
                  <a:txBody>
                    <a:bodyPr/>
                    <a:lstStyle/>
                    <a:p>
                      <a:r>
                        <a:rPr lang="fr-CA" sz="1200" dirty="0" smtClean="0">
                          <a:latin typeface="Calibri" pitchFamily="34" charset="0"/>
                          <a:cs typeface="Calibri" pitchFamily="34" charset="0"/>
                        </a:rPr>
                        <a:t>1</a:t>
                      </a:r>
                      <a:endParaRPr lang="fr-CA" sz="1200" dirty="0">
                        <a:latin typeface="Calibri" pitchFamily="34" charset="0"/>
                        <a:cs typeface="Calibri" pitchFamily="34" charset="0"/>
                      </a:endParaRPr>
                    </a:p>
                  </a:txBody>
                  <a:tcPr/>
                </a:tc>
                <a:tc>
                  <a:txBody>
                    <a:bodyPr/>
                    <a:lstStyle/>
                    <a:p>
                      <a:r>
                        <a:rPr lang="fr-CA" sz="1200" dirty="0" smtClean="0">
                          <a:latin typeface="Calibri" pitchFamily="34" charset="0"/>
                          <a:cs typeface="Calibri" pitchFamily="34" charset="0"/>
                        </a:rPr>
                        <a:t>L’eau du fleuve St-Laurent</a:t>
                      </a:r>
                      <a:endParaRPr lang="fr-CA" sz="1200" dirty="0">
                        <a:latin typeface="Calibri" pitchFamily="34" charset="0"/>
                        <a:cs typeface="Calibri" pitchFamily="34" charset="0"/>
                      </a:endParaRPr>
                    </a:p>
                  </a:txBody>
                  <a:tcPr/>
                </a:tc>
                <a:tc>
                  <a:txBody>
                    <a:bodyPr/>
                    <a:lstStyle/>
                    <a:p>
                      <a:r>
                        <a:rPr lang="fr-CA" sz="1200" dirty="0" smtClean="0">
                          <a:latin typeface="Calibri" pitchFamily="34" charset="0"/>
                          <a:cs typeface="Calibri" pitchFamily="34" charset="0"/>
                        </a:rPr>
                        <a:t>Question de découverte sur la source et la destination</a:t>
                      </a:r>
                      <a:r>
                        <a:rPr lang="fr-CA" sz="1200" baseline="0" dirty="0" smtClean="0">
                          <a:latin typeface="Calibri" pitchFamily="34" charset="0"/>
                          <a:cs typeface="Calibri" pitchFamily="34" charset="0"/>
                        </a:rPr>
                        <a:t> de l’eau du fleuve</a:t>
                      </a:r>
                      <a:endParaRPr lang="fr-CA" sz="1200" dirty="0">
                        <a:latin typeface="Calibri" pitchFamily="34" charset="0"/>
                        <a:cs typeface="Calibri" pitchFamily="34" charset="0"/>
                      </a:endParaRPr>
                    </a:p>
                  </a:txBody>
                  <a:tcPr/>
                </a:tc>
                <a:tc>
                  <a:txBody>
                    <a:bodyPr/>
                    <a:lstStyle/>
                    <a:p>
                      <a:r>
                        <a:rPr lang="fr-CA" sz="1200" dirty="0" smtClean="0">
                          <a:latin typeface="Calibri" pitchFamily="34" charset="0"/>
                          <a:cs typeface="Calibri" pitchFamily="34" charset="0"/>
                        </a:rPr>
                        <a:t>20 min</a:t>
                      </a:r>
                      <a:endParaRPr lang="fr-CA" sz="1200" dirty="0">
                        <a:latin typeface="Calibri" pitchFamily="34" charset="0"/>
                        <a:cs typeface="Calibri" pitchFamily="34" charset="0"/>
                      </a:endParaRPr>
                    </a:p>
                  </a:txBody>
                  <a:tcPr anchor="ctr"/>
                </a:tc>
                <a:tc>
                  <a:txBody>
                    <a:bodyPr/>
                    <a:lstStyle/>
                    <a:p>
                      <a:endParaRPr lang="fr-FR" dirty="0"/>
                    </a:p>
                  </a:txBody>
                  <a:tcPr anchor="ctr"/>
                </a:tc>
                <a:tc>
                  <a:txBody>
                    <a:bodyPr/>
                    <a:lstStyle/>
                    <a:p>
                      <a:pPr algn="ctr"/>
                      <a:r>
                        <a:rPr lang="fr-CA" sz="1200" dirty="0" smtClean="0">
                          <a:latin typeface="Calibri" pitchFamily="34" charset="0"/>
                          <a:cs typeface="Calibri" pitchFamily="34" charset="0"/>
                        </a:rPr>
                        <a:t>1-2</a:t>
                      </a:r>
                      <a:endParaRPr lang="fr-CA" sz="1200"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217133">
                <a:tc gridSpan="6">
                  <a:txBody>
                    <a:bodyPr/>
                    <a:lstStyle/>
                    <a:p>
                      <a:pPr algn="ctr"/>
                      <a:r>
                        <a:rPr lang="fr-FR" sz="1200" b="1" dirty="0">
                          <a:latin typeface="Calibri" pitchFamily="34" charset="0"/>
                          <a:cs typeface="Calibri" pitchFamily="34" charset="0"/>
                        </a:rPr>
                        <a:t>Réalisations</a:t>
                      </a:r>
                      <a:endParaRPr lang="fr-FR" sz="1200" b="1" dirty="0">
                        <a:solidFill>
                          <a:schemeClr val="tx1"/>
                        </a:solidFill>
                        <a:latin typeface="Calibri" pitchFamily="34" charset="0"/>
                        <a:cs typeface="Calibri" pitchFamily="34" charset="0"/>
                      </a:endParaRPr>
                    </a:p>
                  </a:txBody>
                  <a:tcPr anchor="ctr"/>
                </a:tc>
                <a:tc hMerge="1">
                  <a:txBody>
                    <a:bodyPr/>
                    <a:lstStyle/>
                    <a:p>
                      <a:endParaRPr lang="fr-CA"/>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3"/>
                  </a:ext>
                </a:extLst>
              </a:tr>
              <a:tr h="238489">
                <a:tc>
                  <a:txBody>
                    <a:bodyPr/>
                    <a:lstStyle/>
                    <a:p>
                      <a:pPr algn="l"/>
                      <a:r>
                        <a:rPr lang="fr-FR" sz="1200" baseline="0" dirty="0">
                          <a:latin typeface="Calibri" pitchFamily="34" charset="0"/>
                          <a:cs typeface="Calibri" pitchFamily="34" charset="0"/>
                        </a:rPr>
                        <a:t>2</a:t>
                      </a:r>
                      <a:endParaRPr lang="fr-FR" sz="1200" dirty="0">
                        <a:latin typeface="Calibri" pitchFamily="34" charset="0"/>
                        <a:cs typeface="Calibri" pitchFamily="34" charset="0"/>
                      </a:endParaRPr>
                    </a:p>
                  </a:txBody>
                  <a:tcPr/>
                </a:tc>
                <a:tc>
                  <a:txBody>
                    <a:bodyPr/>
                    <a:lstStyle/>
                    <a:p>
                      <a:pPr algn="l"/>
                      <a:r>
                        <a:rPr lang="fr-FR" sz="1200" dirty="0">
                          <a:latin typeface="Calibri" pitchFamily="34" charset="0"/>
                          <a:cs typeface="Calibri" pitchFamily="34" charset="0"/>
                        </a:rPr>
                        <a:t>Formation d’un nuage</a:t>
                      </a:r>
                    </a:p>
                  </a:txBody>
                  <a:tcPr/>
                </a:tc>
                <a:tc>
                  <a:txBody>
                    <a:bodyPr/>
                    <a:lstStyle/>
                    <a:p>
                      <a:pPr algn="l"/>
                      <a:r>
                        <a:rPr lang="fr-FR" sz="1200" baseline="0" dirty="0" smtClean="0">
                          <a:latin typeface="Calibri" pitchFamily="34" charset="0"/>
                          <a:cs typeface="Calibri" pitchFamily="34" charset="0"/>
                        </a:rPr>
                        <a:t>Démonstration </a:t>
                      </a:r>
                      <a:r>
                        <a:rPr lang="fr-FR" sz="1200" baseline="0" dirty="0">
                          <a:latin typeface="Calibri" pitchFamily="34" charset="0"/>
                          <a:cs typeface="Calibri" pitchFamily="34" charset="0"/>
                        </a:rPr>
                        <a:t>sur la formation des </a:t>
                      </a:r>
                      <a:r>
                        <a:rPr lang="fr-FR" sz="1200" baseline="0" dirty="0" smtClean="0">
                          <a:latin typeface="Calibri" pitchFamily="34" charset="0"/>
                          <a:cs typeface="Calibri" pitchFamily="34" charset="0"/>
                        </a:rPr>
                        <a:t>nuages.</a:t>
                      </a:r>
                      <a:endParaRPr lang="fr-FR" sz="1200" dirty="0">
                        <a:latin typeface="Calibri" pitchFamily="34" charset="0"/>
                        <a:cs typeface="Calibri" pitchFamily="34" charset="0"/>
                      </a:endParaRPr>
                    </a:p>
                  </a:txBody>
                  <a:tcPr/>
                </a:tc>
                <a:tc>
                  <a:txBody>
                    <a:bodyPr/>
                    <a:lstStyle/>
                    <a:p>
                      <a:pPr algn="ctr"/>
                      <a:r>
                        <a:rPr lang="fr-FR" sz="1200" baseline="0" dirty="0" smtClean="0">
                          <a:latin typeface="Calibri" pitchFamily="34" charset="0"/>
                          <a:cs typeface="Calibri" pitchFamily="34" charset="0"/>
                        </a:rPr>
                        <a:t>30 min</a:t>
                      </a:r>
                      <a:endParaRPr lang="fr-FR" sz="1200" dirty="0">
                        <a:latin typeface="Calibri" pitchFamily="34" charset="0"/>
                        <a:cs typeface="Calibri" pitchFamily="34" charset="0"/>
                      </a:endParaRPr>
                    </a:p>
                  </a:txBody>
                  <a:tcPr anchor="ctr"/>
                </a:tc>
                <a:tc>
                  <a:txBody>
                    <a:bodyPr/>
                    <a:lstStyle/>
                    <a:p>
                      <a:endParaRPr lang="fr-FR" dirty="0"/>
                    </a:p>
                  </a:txBody>
                  <a:tcPr anchor="ctr"/>
                </a:tc>
                <a:tc>
                  <a:txBody>
                    <a:bodyPr/>
                    <a:lstStyle/>
                    <a:p>
                      <a:pPr algn="ctr"/>
                      <a:r>
                        <a:rPr lang="fr-FR" sz="1200" dirty="0" smtClean="0">
                          <a:solidFill>
                            <a:schemeClr val="tx1"/>
                          </a:solidFill>
                          <a:latin typeface="Calibri" pitchFamily="34" charset="0"/>
                          <a:cs typeface="Calibri" pitchFamily="34" charset="0"/>
                        </a:rPr>
                        <a:t>2-3-4</a:t>
                      </a:r>
                      <a:endParaRPr lang="fr-FR" sz="1200" dirty="0">
                        <a:solidFill>
                          <a:schemeClr val="tx1"/>
                        </a:solidFill>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238489">
                <a:tc>
                  <a:txBody>
                    <a:bodyPr/>
                    <a:lstStyle/>
                    <a:p>
                      <a:pPr algn="l"/>
                      <a:r>
                        <a:rPr lang="fr-FR" sz="1200" dirty="0">
                          <a:latin typeface="Calibri" pitchFamily="34" charset="0"/>
                          <a:cs typeface="Calibri" pitchFamily="34" charset="0"/>
                        </a:rPr>
                        <a:t>3</a:t>
                      </a:r>
                    </a:p>
                  </a:txBody>
                  <a:tcPr/>
                </a:tc>
                <a:tc>
                  <a:txBody>
                    <a:bodyPr/>
                    <a:lstStyle/>
                    <a:p>
                      <a:r>
                        <a:rPr lang="fr-FR" sz="1200" dirty="0">
                          <a:latin typeface="Calibri" pitchFamily="34" charset="0"/>
                        </a:rPr>
                        <a:t>Créer de la pluie</a:t>
                      </a:r>
                    </a:p>
                  </a:txBody>
                  <a:tcPr/>
                </a:tc>
                <a:tc>
                  <a:txBody>
                    <a:bodyPr/>
                    <a:lstStyle/>
                    <a:p>
                      <a:pPr algn="l"/>
                      <a:r>
                        <a:rPr lang="fr-FR" sz="1200" dirty="0" smtClean="0">
                          <a:latin typeface="Calibri" pitchFamily="34" charset="0"/>
                          <a:cs typeface="Calibri" pitchFamily="34" charset="0"/>
                        </a:rPr>
                        <a:t>Modélisation de </a:t>
                      </a:r>
                      <a:r>
                        <a:rPr lang="fr-FR" sz="1200" dirty="0">
                          <a:latin typeface="Calibri" pitchFamily="34" charset="0"/>
                          <a:cs typeface="Calibri" pitchFamily="34" charset="0"/>
                        </a:rPr>
                        <a:t>l’évaporation, la condensation et la précipitation.</a:t>
                      </a:r>
                    </a:p>
                  </a:txBody>
                  <a:tcPr/>
                </a:tc>
                <a:tc>
                  <a:txBody>
                    <a:bodyPr/>
                    <a:lstStyle/>
                    <a:p>
                      <a:pPr algn="ctr"/>
                      <a:r>
                        <a:rPr lang="fr-CA" sz="1200" dirty="0" smtClean="0">
                          <a:latin typeface="Calibri" pitchFamily="34" charset="0"/>
                          <a:cs typeface="Calibri" pitchFamily="34" charset="0"/>
                        </a:rPr>
                        <a:t>60</a:t>
                      </a:r>
                      <a:r>
                        <a:rPr lang="fr-CA" sz="1200" baseline="0" dirty="0" smtClean="0">
                          <a:latin typeface="Calibri" pitchFamily="34" charset="0"/>
                          <a:cs typeface="Calibri" pitchFamily="34" charset="0"/>
                        </a:rPr>
                        <a:t> min</a:t>
                      </a:r>
                      <a:endParaRPr lang="fr-FR" sz="1200" dirty="0">
                        <a:latin typeface="Calibri" pitchFamily="34" charset="0"/>
                        <a:cs typeface="Calibri" pitchFamily="34" charset="0"/>
                      </a:endParaRPr>
                    </a:p>
                  </a:txBody>
                  <a:tcPr anchor="ctr"/>
                </a:tc>
                <a:tc>
                  <a:txBody>
                    <a:bodyPr/>
                    <a:lstStyle/>
                    <a:p>
                      <a:pPr algn="ctr"/>
                      <a:r>
                        <a:rPr lang="fr-FR" sz="1200" dirty="0" smtClean="0">
                          <a:latin typeface="Calibri" pitchFamily="34" charset="0"/>
                          <a:cs typeface="Calibri" pitchFamily="34" charset="0"/>
                        </a:rPr>
                        <a:t>A</a:t>
                      </a:r>
                      <a:endParaRPr lang="fr-FR" sz="1200" dirty="0">
                        <a:latin typeface="Calibri" pitchFamily="34" charset="0"/>
                        <a:cs typeface="Calibri" pitchFamily="34" charset="0"/>
                      </a:endParaRPr>
                    </a:p>
                  </a:txBody>
                  <a:tcPr anchor="ctr"/>
                </a:tc>
                <a:tc>
                  <a:txBody>
                    <a:bodyPr/>
                    <a:lstStyle/>
                    <a:p>
                      <a:pPr algn="ctr"/>
                      <a:r>
                        <a:rPr lang="fr-FR" sz="1200" dirty="0">
                          <a:latin typeface="Calibri" pitchFamily="34" charset="0"/>
                          <a:cs typeface="Calibri" pitchFamily="34" charset="0"/>
                        </a:rPr>
                        <a:t>2-3-4</a:t>
                      </a:r>
                    </a:p>
                  </a:txBody>
                  <a:tcPr anchor="ctr"/>
                </a:tc>
              </a:tr>
              <a:tr h="2171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4</a:t>
                      </a:r>
                    </a:p>
                  </a:txBody>
                  <a:tcPr/>
                </a:tc>
                <a:tc>
                  <a:txBody>
                    <a:bodyPr/>
                    <a:lstStyle/>
                    <a:p>
                      <a:r>
                        <a:rPr lang="fr-FR" sz="1200" dirty="0">
                          <a:latin typeface="Calibri" pitchFamily="34" charset="0"/>
                        </a:rPr>
                        <a:t>Regagner la source</a:t>
                      </a:r>
                    </a:p>
                  </a:txBody>
                  <a:tcPr/>
                </a:tc>
                <a:tc>
                  <a:txBody>
                    <a:bodyPr/>
                    <a:lstStyle/>
                    <a:p>
                      <a:pPr algn="l"/>
                      <a:r>
                        <a:rPr lang="fr-FR" sz="1200" dirty="0">
                          <a:latin typeface="Calibri" pitchFamily="34" charset="0"/>
                          <a:cs typeface="Calibri" pitchFamily="34" charset="0"/>
                        </a:rPr>
                        <a:t>Expérimentation </a:t>
                      </a:r>
                      <a:r>
                        <a:rPr lang="fr-FR" sz="1200" dirty="0" smtClean="0">
                          <a:latin typeface="Calibri" pitchFamily="34" charset="0"/>
                          <a:cs typeface="Calibri" pitchFamily="34" charset="0"/>
                        </a:rPr>
                        <a:t>sur l’infiltration </a:t>
                      </a:r>
                      <a:r>
                        <a:rPr lang="fr-FR" sz="1200" dirty="0">
                          <a:latin typeface="Calibri" pitchFamily="34" charset="0"/>
                          <a:cs typeface="Calibri" pitchFamily="34" charset="0"/>
                        </a:rPr>
                        <a:t>et </a:t>
                      </a:r>
                      <a:r>
                        <a:rPr lang="fr-FR" sz="1200" dirty="0" smtClean="0">
                          <a:latin typeface="Calibri" pitchFamily="34" charset="0"/>
                          <a:cs typeface="Calibri" pitchFamily="34" charset="0"/>
                        </a:rPr>
                        <a:t>le </a:t>
                      </a:r>
                      <a:r>
                        <a:rPr lang="fr-FR" sz="1200" dirty="0">
                          <a:latin typeface="Calibri" pitchFamily="34" charset="0"/>
                          <a:cs typeface="Calibri" pitchFamily="34" charset="0"/>
                        </a:rPr>
                        <a:t>ruissellement.</a:t>
                      </a:r>
                    </a:p>
                  </a:txBody>
                  <a:tcPr/>
                </a:tc>
                <a:tc>
                  <a:txBody>
                    <a:bodyPr/>
                    <a:lstStyle/>
                    <a:p>
                      <a:pPr algn="ctr"/>
                      <a:r>
                        <a:rPr lang="fr-CA" sz="1200" dirty="0" smtClean="0">
                          <a:latin typeface="Calibri" pitchFamily="34" charset="0"/>
                          <a:cs typeface="Calibri" pitchFamily="34" charset="0"/>
                        </a:rPr>
                        <a:t>75</a:t>
                      </a:r>
                      <a:r>
                        <a:rPr lang="fr-CA" sz="1200" baseline="0" dirty="0" smtClean="0">
                          <a:latin typeface="Calibri" pitchFamily="34" charset="0"/>
                          <a:cs typeface="Calibri" pitchFamily="34" charset="0"/>
                        </a:rPr>
                        <a:t> min</a:t>
                      </a:r>
                      <a:endParaRPr lang="fr-FR" sz="1200" dirty="0">
                        <a:latin typeface="Calibri" pitchFamily="34" charset="0"/>
                        <a:cs typeface="Calibri" pitchFamily="34" charset="0"/>
                      </a:endParaRPr>
                    </a:p>
                  </a:txBody>
                  <a:tcPr anchor="ctr"/>
                </a:tc>
                <a:tc>
                  <a:txBody>
                    <a:bodyPr/>
                    <a:lstStyle/>
                    <a:p>
                      <a:pPr algn="ctr"/>
                      <a:r>
                        <a:rPr lang="fr-FR" sz="1200" dirty="0">
                          <a:latin typeface="Calibri" pitchFamily="34" charset="0"/>
                        </a:rPr>
                        <a:t>B</a:t>
                      </a:r>
                    </a:p>
                  </a:txBody>
                  <a:tcPr anchor="ctr"/>
                </a:tc>
                <a:tc>
                  <a:txBody>
                    <a:bodyPr/>
                    <a:lstStyle/>
                    <a:p>
                      <a:pPr algn="ctr"/>
                      <a:r>
                        <a:rPr lang="fr-FR" sz="1200" dirty="0">
                          <a:latin typeface="Calibri" pitchFamily="34" charset="0"/>
                        </a:rPr>
                        <a:t>2-3-5</a:t>
                      </a:r>
                    </a:p>
                  </a:txBody>
                  <a:tcPr anchor="ctr"/>
                </a:tc>
                <a:extLst>
                  <a:ext uri="{0D108BD9-81ED-4DB2-BD59-A6C34878D82A}">
                    <a16:rowId xmlns:a16="http://schemas.microsoft.com/office/drawing/2014/main" xmlns="" val="10005"/>
                  </a:ext>
                </a:extLst>
              </a:tr>
              <a:tr h="217133">
                <a:tc gridSpan="6">
                  <a:txBody>
                    <a:bodyPr/>
                    <a:lstStyle/>
                    <a:p>
                      <a:pPr algn="ctr"/>
                      <a:r>
                        <a:rPr lang="fr-FR" sz="1200" b="1" dirty="0">
                          <a:latin typeface="Calibri" pitchFamily="34" charset="0"/>
                          <a:cs typeface="Calibri" pitchFamily="34" charset="0"/>
                        </a:rPr>
                        <a:t>Intégration des acquis</a:t>
                      </a:r>
                      <a:endParaRPr lang="fr-FR" sz="1200" b="1" dirty="0">
                        <a:solidFill>
                          <a:schemeClr val="tx1"/>
                        </a:solidFill>
                        <a:latin typeface="Calibri" pitchFamily="34" charset="0"/>
                        <a:cs typeface="Calibri" pitchFamily="34" charset="0"/>
                      </a:endParaRPr>
                    </a:p>
                  </a:txBody>
                  <a:tcPr anchor="ctr"/>
                </a:tc>
                <a:tc hMerge="1">
                  <a:txBody>
                    <a:bodyPr/>
                    <a:lstStyle/>
                    <a:p>
                      <a:endParaRPr lang="fr-CA"/>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8"/>
                  </a:ext>
                </a:extLst>
              </a:tr>
              <a:tr h="217133">
                <a:tc>
                  <a:txBody>
                    <a:bodyPr/>
                    <a:lstStyle/>
                    <a:p>
                      <a:pPr algn="l"/>
                      <a:r>
                        <a:rPr lang="fr-FR" sz="1200" dirty="0">
                          <a:latin typeface="Calibri" pitchFamily="34" charset="0"/>
                          <a:cs typeface="Calibri" pitchFamily="34" charset="0"/>
                        </a:rPr>
                        <a:t>5</a:t>
                      </a:r>
                    </a:p>
                  </a:txBody>
                  <a:tcPr/>
                </a:tc>
                <a:tc>
                  <a:txBody>
                    <a:bodyPr/>
                    <a:lstStyle/>
                    <a:p>
                      <a:r>
                        <a:rPr lang="fr-FR" sz="1200" dirty="0" smtClean="0">
                          <a:latin typeface="Calibri" pitchFamily="34" charset="0"/>
                        </a:rPr>
                        <a:t>Le cycle de l’eau</a:t>
                      </a:r>
                      <a:endParaRPr lang="fr-FR" sz="1200" dirty="0">
                        <a:latin typeface="Calibri" pitchFamily="34" charset="0"/>
                      </a:endParaRPr>
                    </a:p>
                  </a:txBody>
                  <a:tcPr/>
                </a:tc>
                <a:tc>
                  <a:txBody>
                    <a:bodyPr/>
                    <a:lstStyle/>
                    <a:p>
                      <a:pPr algn="l"/>
                      <a:r>
                        <a:rPr lang="fr-FR" sz="1200" dirty="0" smtClean="0">
                          <a:latin typeface="Calibri" pitchFamily="34" charset="0"/>
                          <a:cs typeface="Calibri" pitchFamily="34" charset="0"/>
                        </a:rPr>
                        <a:t>Bilan</a:t>
                      </a:r>
                      <a:r>
                        <a:rPr lang="fr-FR" sz="1200" baseline="0" dirty="0" smtClean="0">
                          <a:latin typeface="Calibri" pitchFamily="34" charset="0"/>
                          <a:cs typeface="Calibri" pitchFamily="34" charset="0"/>
                        </a:rPr>
                        <a:t> des connaissances acquises, et ouverture vers d’autres sujets connexes</a:t>
                      </a:r>
                      <a:endParaRPr lang="fr-FR" sz="1200" dirty="0">
                        <a:latin typeface="Calibri" pitchFamily="34" charset="0"/>
                        <a:cs typeface="Calibri" pitchFamily="34" charset="0"/>
                      </a:endParaRPr>
                    </a:p>
                  </a:txBody>
                  <a:tcPr/>
                </a:tc>
                <a:tc>
                  <a:txBody>
                    <a:bodyPr/>
                    <a:lstStyle/>
                    <a:p>
                      <a:pPr algn="ctr"/>
                      <a:r>
                        <a:rPr lang="fr-FR" sz="1200" dirty="0">
                          <a:latin typeface="Calibri" pitchFamily="34" charset="0"/>
                          <a:cs typeface="Calibri" pitchFamily="34" charset="0"/>
                        </a:rPr>
                        <a:t>30 min</a:t>
                      </a:r>
                    </a:p>
                  </a:txBody>
                  <a:tcPr anchor="ctr"/>
                </a:tc>
                <a:tc>
                  <a:txBody>
                    <a:bodyPr/>
                    <a:lstStyle/>
                    <a:p>
                      <a:pPr algn="ctr"/>
                      <a:r>
                        <a:rPr lang="fr-FR" sz="1200" dirty="0">
                          <a:latin typeface="Calibri" pitchFamily="34" charset="0"/>
                        </a:rPr>
                        <a:t>C</a:t>
                      </a:r>
                    </a:p>
                  </a:txBody>
                  <a:tcPr anchor="ctr"/>
                </a:tc>
                <a:tc>
                  <a:txBody>
                    <a:bodyPr/>
                    <a:lstStyle/>
                    <a:p>
                      <a:pPr algn="ctr"/>
                      <a:r>
                        <a:rPr lang="fr-FR" sz="1200" dirty="0">
                          <a:latin typeface="Calibri" pitchFamily="34" charset="0"/>
                        </a:rPr>
                        <a:t>2-3-4</a:t>
                      </a:r>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 xmlns:p14="http://schemas.microsoft.com/office/powerpoint/2010/main" val="209990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2970910" y="3039489"/>
            <a:ext cx="6735147" cy="871396"/>
          </a:xfrm>
          <a:ln w="19050">
            <a:solidFill>
              <a:schemeClr val="tx1"/>
            </a:solidFill>
          </a:ln>
        </p:spPr>
        <p:txBody>
          <a:bodyPr anchor="ctr"/>
          <a:lstStyle/>
          <a:p>
            <a:pPr algn="l"/>
            <a:r>
              <a:rPr lang="en-US" sz="4000" dirty="0" smtClean="0">
                <a:latin typeface="Calibri" pitchFamily="34" charset="0"/>
                <a:cs typeface="Calibri" pitchFamily="34" charset="0"/>
              </a:rPr>
              <a:t> Cycle de </a:t>
            </a:r>
            <a:r>
              <a:rPr lang="en-US" sz="4000" dirty="0" err="1" smtClean="0">
                <a:latin typeface="Calibri" pitchFamily="34" charset="0"/>
                <a:cs typeface="Calibri" pitchFamily="34" charset="0"/>
              </a:rPr>
              <a:t>l’eau</a:t>
            </a:r>
            <a:r>
              <a:rPr lang="en-US" sz="4000" dirty="0" smtClean="0">
                <a:latin typeface="Calibri" pitchFamily="34" charset="0"/>
                <a:cs typeface="Calibri" pitchFamily="34" charset="0"/>
              </a:rPr>
              <a:t> </a:t>
            </a:r>
            <a:r>
              <a:rPr lang="en-US" sz="3000" dirty="0" smtClean="0">
                <a:latin typeface="Calibri" pitchFamily="34" charset="0"/>
                <a:cs typeface="Calibri" pitchFamily="34" charset="0"/>
              </a:rPr>
              <a:t>(3e </a:t>
            </a:r>
            <a:r>
              <a:rPr lang="en-US" sz="3000" dirty="0" err="1" smtClean="0">
                <a:latin typeface="Calibri" pitchFamily="34" charset="0"/>
                <a:cs typeface="Calibri" pitchFamily="34" charset="0"/>
              </a:rPr>
              <a:t>année</a:t>
            </a:r>
            <a:r>
              <a:rPr lang="en-US" sz="3000" dirty="0" smtClean="0">
                <a:latin typeface="Calibri" pitchFamily="34" charset="0"/>
                <a:cs typeface="Calibri" pitchFamily="34" charset="0"/>
              </a:rPr>
              <a:t>) – </a:t>
            </a:r>
            <a:r>
              <a:rPr lang="en-US" sz="3000" dirty="0" err="1" smtClean="0">
                <a:cs typeface="Calibri" pitchFamily="34" charset="0"/>
              </a:rPr>
              <a:t>M</a:t>
            </a:r>
            <a:r>
              <a:rPr lang="en-US" sz="3000" dirty="0" err="1" smtClean="0">
                <a:latin typeface="Calibri" pitchFamily="34" charset="0"/>
                <a:cs typeface="Calibri" pitchFamily="34" charset="0"/>
              </a:rPr>
              <a:t>atériel</a:t>
            </a:r>
            <a:r>
              <a:rPr lang="en-US" sz="3000" dirty="0" smtClean="0">
                <a:latin typeface="Calibri" pitchFamily="34" charset="0"/>
                <a:cs typeface="Calibri" pitchFamily="34" charset="0"/>
              </a:rPr>
              <a:t> </a:t>
            </a:r>
            <a:endParaRPr lang="en-US" sz="3000" dirty="0">
              <a:latin typeface="Calibri" pitchFamily="34" charset="0"/>
              <a:cs typeface="Calibri" pitchFamily="34" charset="0"/>
            </a:endParaRPr>
          </a:p>
        </p:txBody>
      </p:sp>
      <p:graphicFrame>
        <p:nvGraphicFramePr>
          <p:cNvPr id="9" name="Tableau 8"/>
          <p:cNvGraphicFramePr>
            <a:graphicFrameLocks noGrp="1"/>
          </p:cNvGraphicFramePr>
          <p:nvPr>
            <p:custDataLst>
              <p:tags r:id="rId2"/>
            </p:custDataLst>
          </p:nvPr>
        </p:nvGraphicFramePr>
        <p:xfrm>
          <a:off x="83820" y="115229"/>
          <a:ext cx="5732018" cy="8050520"/>
        </p:xfrm>
        <a:graphic>
          <a:graphicData uri="http://schemas.openxmlformats.org/drawingml/2006/table">
            <a:tbl>
              <a:tblPr firstRow="1" bandRow="1">
                <a:tableStyleId>{5940675A-B579-460E-94D1-54222C63F5DA}</a:tableStyleId>
              </a:tblPr>
              <a:tblGrid>
                <a:gridCol w="2977896"/>
                <a:gridCol w="712470"/>
                <a:gridCol w="685800"/>
                <a:gridCol w="685292"/>
                <a:gridCol w="670560"/>
              </a:tblGrid>
              <a:tr h="502582">
                <a:tc>
                  <a:txBody>
                    <a:bodyPr/>
                    <a:lstStyle/>
                    <a:p>
                      <a:r>
                        <a:rPr lang="fr-CA" sz="1400" dirty="0" smtClean="0">
                          <a:latin typeface="Calibri" pitchFamily="34" charset="0"/>
                          <a:cs typeface="Calibri" pitchFamily="34" charset="0"/>
                        </a:rPr>
                        <a:t>Item</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Pour 1 classe</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2 classes</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4</a:t>
                      </a:r>
                      <a:r>
                        <a:rPr lang="fr-CA" sz="1400" baseline="0" dirty="0" smtClean="0">
                          <a:latin typeface="Calibri" pitchFamily="34" charset="0"/>
                          <a:cs typeface="Calibri" pitchFamily="34" charset="0"/>
                        </a:rPr>
                        <a:t> </a:t>
                      </a:r>
                      <a:r>
                        <a:rPr lang="fr-CA" sz="1400" dirty="0" smtClean="0">
                          <a:latin typeface="Calibri" pitchFamily="34" charset="0"/>
                          <a:cs typeface="Calibri" pitchFamily="34" charset="0"/>
                        </a:rPr>
                        <a:t>classes</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Dans ce bac</a:t>
                      </a:r>
                      <a:endParaRPr lang="fr-FR" sz="1400" b="0" dirty="0">
                        <a:latin typeface="Calibri" pitchFamily="34" charset="0"/>
                        <a:cs typeface="Calibri" pitchFamily="34" charset="0"/>
                      </a:endParaRPr>
                    </a:p>
                  </a:txBody>
                  <a:tcPr anchor="ctr"/>
                </a:tc>
              </a:tr>
              <a:tr h="295637">
                <a:tc gridSpan="5">
                  <a:txBody>
                    <a:bodyPr/>
                    <a:lstStyle/>
                    <a:p>
                      <a:pPr algn="ctr"/>
                      <a:r>
                        <a:rPr lang="fr-CA" sz="1400" b="1" dirty="0" smtClean="0">
                          <a:latin typeface="Calibri" pitchFamily="34" charset="0"/>
                          <a:cs typeface="Calibri" pitchFamily="34" charset="0"/>
                        </a:rPr>
                        <a:t>Matériel permanent</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6073">
                <a:tc>
                  <a:txBody>
                    <a:bodyPr/>
                    <a:lstStyle/>
                    <a:p>
                      <a:pPr rtl="0" fontAlgn="base"/>
                      <a:r>
                        <a:rPr lang="fr-FR" sz="1200" b="0" i="0" kern="1200" dirty="0" smtClean="0">
                          <a:solidFill>
                            <a:schemeClr val="tx1"/>
                          </a:solidFill>
                          <a:latin typeface="Calibri" pitchFamily="34" charset="0"/>
                          <a:ea typeface="+mn-ea"/>
                          <a:cs typeface="Calibri" pitchFamily="34" charset="0"/>
                        </a:rPr>
                        <a:t>Pompe à air (bicyclette)</a:t>
                      </a:r>
                      <a:endParaRPr lang="fr-CA" sz="1200" dirty="0" smtClean="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i="0" kern="1200" dirty="0" smtClean="0">
                          <a:solidFill>
                            <a:schemeClr val="tx1"/>
                          </a:solidFill>
                          <a:latin typeface="Calibri" pitchFamily="34" charset="0"/>
                          <a:ea typeface="+mn-ea"/>
                          <a:cs typeface="Calibri" pitchFamily="34" charset="0"/>
                        </a:rPr>
                        <a:t>Bouteille</a:t>
                      </a:r>
                      <a:r>
                        <a:rPr lang="fr-CA" sz="1200" b="0" i="0" kern="1200" baseline="0" dirty="0" smtClean="0">
                          <a:solidFill>
                            <a:schemeClr val="tx1"/>
                          </a:solidFill>
                          <a:latin typeface="Calibri" pitchFamily="34" charset="0"/>
                          <a:ea typeface="+mn-ea"/>
                          <a:cs typeface="Calibri" pitchFamily="34" charset="0"/>
                        </a:rPr>
                        <a:t> de cola vide (1 ou 2 L)</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Bouchon troué (caoutchouc)</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Bouilloire</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Pot en plastique, type solo (1 L)</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Élastiques </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24</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Écrou en métal (diamètre 25-30 mm)</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Contenant isolant (pour écrous)</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302126">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i="0" kern="1200" dirty="0" smtClean="0">
                          <a:solidFill>
                            <a:schemeClr val="tx1"/>
                          </a:solidFill>
                          <a:latin typeface="Calibri" pitchFamily="34" charset="0"/>
                          <a:ea typeface="+mn-ea"/>
                          <a:cs typeface="Calibri" pitchFamily="34" charset="0"/>
                        </a:rPr>
                        <a:t>Plat</a:t>
                      </a:r>
                      <a:r>
                        <a:rPr lang="fr-CA" sz="1200" b="0" i="0" kern="1200" baseline="0" dirty="0" smtClean="0">
                          <a:solidFill>
                            <a:schemeClr val="tx1"/>
                          </a:solidFill>
                          <a:latin typeface="Calibri" pitchFamily="34" charset="0"/>
                          <a:ea typeface="+mn-ea"/>
                          <a:cs typeface="Calibri" pitchFamily="34" charset="0"/>
                        </a:rPr>
                        <a:t> en plastique</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Cuillère en plastique</a:t>
                      </a:r>
                      <a:endParaRPr lang="fr-FR" sz="1200" b="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Cylindre gradué (50 ml)</a:t>
                      </a:r>
                      <a:endParaRPr lang="fr-FR" sz="1200" b="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295637">
                <a:tc gridSpan="5">
                  <a:txBody>
                    <a:bodyPr/>
                    <a:lstStyle/>
                    <a:p>
                      <a:pPr algn="ctr"/>
                      <a:r>
                        <a:rPr lang="fr-CA" sz="1400" b="1" dirty="0" smtClean="0">
                          <a:latin typeface="Calibri" pitchFamily="34" charset="0"/>
                          <a:cs typeface="Calibri" pitchFamily="34" charset="0"/>
                        </a:rPr>
                        <a:t>Matériel périssable</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Alcool à friction (ml)</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50</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100</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200</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500</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Allumettes  </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4</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8</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100</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FR" sz="1200" b="0" i="0" kern="1200" dirty="0" smtClean="0">
                          <a:solidFill>
                            <a:schemeClr val="tx1"/>
                          </a:solidFill>
                          <a:latin typeface="Calibri" pitchFamily="34" charset="0"/>
                          <a:ea typeface="+mn-ea"/>
                          <a:cs typeface="Calibri" pitchFamily="34" charset="0"/>
                        </a:rPr>
                        <a:t>Pellicule plastique (m)</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2.5</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5</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10</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30</a:t>
                      </a:r>
                      <a:endParaRPr lang="fr-FR" sz="1200" dirty="0">
                        <a:latin typeface="Calibri" pitchFamily="34" charset="0"/>
                        <a:cs typeface="Calibri" pitchFamily="34" charset="0"/>
                      </a:endParaRP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Filtre</a:t>
                      </a:r>
                      <a:r>
                        <a:rPr lang="fr-CA" sz="1200" b="0" baseline="0" dirty="0" smtClean="0">
                          <a:latin typeface="Calibri" pitchFamily="34" charset="0"/>
                          <a:cs typeface="Calibri" pitchFamily="34" charset="0"/>
                        </a:rPr>
                        <a:t> à café (type panier)</a:t>
                      </a:r>
                      <a:endParaRPr lang="fr-FR" sz="1200" b="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24</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48</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200</a:t>
                      </a: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Terre* (ml)</a:t>
                      </a:r>
                    </a:p>
                  </a:txBody>
                  <a:tcPr anchor="ctr"/>
                </a:tc>
                <a:tc>
                  <a:txBody>
                    <a:bodyPr/>
                    <a:lstStyle/>
                    <a:p>
                      <a:pPr algn="ctr">
                        <a:spcBef>
                          <a:spcPts val="600"/>
                        </a:spcBef>
                      </a:pPr>
                      <a:r>
                        <a:rPr lang="fr-CA" sz="1200" dirty="0" smtClean="0">
                          <a:latin typeface="Calibri" pitchFamily="34" charset="0"/>
                          <a:cs typeface="Calibri" pitchFamily="34" charset="0"/>
                        </a:rPr>
                        <a:t>120</a:t>
                      </a:r>
                    </a:p>
                  </a:txBody>
                  <a:tcPr anchor="ctr"/>
                </a:tc>
                <a:tc>
                  <a:txBody>
                    <a:bodyPr/>
                    <a:lstStyle/>
                    <a:p>
                      <a:pPr algn="ctr">
                        <a:spcBef>
                          <a:spcPts val="600"/>
                        </a:spcBef>
                      </a:pPr>
                      <a:r>
                        <a:rPr lang="fr-CA" sz="1200" dirty="0" smtClean="0">
                          <a:latin typeface="Calibri" pitchFamily="34" charset="0"/>
                          <a:cs typeface="Calibri" pitchFamily="34" charset="0"/>
                        </a:rPr>
                        <a:t>240</a:t>
                      </a:r>
                    </a:p>
                  </a:txBody>
                  <a:tcPr anchor="ctr"/>
                </a:tc>
                <a:tc>
                  <a:txBody>
                    <a:bodyPr/>
                    <a:lstStyle/>
                    <a:p>
                      <a:pPr algn="ctr">
                        <a:spcBef>
                          <a:spcPts val="600"/>
                        </a:spcBef>
                      </a:pPr>
                      <a:r>
                        <a:rPr lang="fr-CA" sz="1200" dirty="0" smtClean="0">
                          <a:latin typeface="Calibri" pitchFamily="34" charset="0"/>
                          <a:cs typeface="Calibri" pitchFamily="34" charset="0"/>
                        </a:rPr>
                        <a:t>480</a:t>
                      </a:r>
                    </a:p>
                  </a:txBody>
                  <a:tcPr anchor="ctr"/>
                </a:tc>
                <a:tc>
                  <a:txBody>
                    <a:bodyPr/>
                    <a:lstStyle/>
                    <a:p>
                      <a:pPr algn="ctr">
                        <a:spcBef>
                          <a:spcPts val="600"/>
                        </a:spcBef>
                      </a:pPr>
                      <a:r>
                        <a:rPr lang="fr-CA" sz="1200" dirty="0" smtClean="0">
                          <a:latin typeface="Calibri" pitchFamily="34" charset="0"/>
                          <a:cs typeface="Calibri" pitchFamily="34" charset="0"/>
                        </a:rPr>
                        <a:t>1000</a:t>
                      </a: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Gravier* (ml)</a:t>
                      </a:r>
                    </a:p>
                  </a:txBody>
                  <a:tcPr anchor="ctr"/>
                </a:tc>
                <a:tc>
                  <a:txBody>
                    <a:bodyPr/>
                    <a:lstStyle/>
                    <a:p>
                      <a:pPr algn="ctr">
                        <a:spcBef>
                          <a:spcPts val="600"/>
                        </a:spcBef>
                      </a:pPr>
                      <a:r>
                        <a:rPr lang="fr-CA" sz="1200" dirty="0" smtClean="0">
                          <a:latin typeface="Calibri" pitchFamily="34" charset="0"/>
                          <a:cs typeface="Calibri" pitchFamily="34" charset="0"/>
                        </a:rPr>
                        <a:t>120</a:t>
                      </a:r>
                    </a:p>
                  </a:txBody>
                  <a:tcPr anchor="ctr"/>
                </a:tc>
                <a:tc>
                  <a:txBody>
                    <a:bodyPr/>
                    <a:lstStyle/>
                    <a:p>
                      <a:pPr algn="ctr">
                        <a:spcBef>
                          <a:spcPts val="600"/>
                        </a:spcBef>
                      </a:pPr>
                      <a:r>
                        <a:rPr lang="fr-CA" sz="1200" dirty="0" smtClean="0">
                          <a:latin typeface="Calibri" pitchFamily="34" charset="0"/>
                          <a:cs typeface="Calibri" pitchFamily="34" charset="0"/>
                        </a:rPr>
                        <a:t>240</a:t>
                      </a:r>
                    </a:p>
                  </a:txBody>
                  <a:tcPr anchor="ctr"/>
                </a:tc>
                <a:tc>
                  <a:txBody>
                    <a:bodyPr/>
                    <a:lstStyle/>
                    <a:p>
                      <a:pPr algn="ctr">
                        <a:spcBef>
                          <a:spcPts val="600"/>
                        </a:spcBef>
                      </a:pPr>
                      <a:r>
                        <a:rPr lang="fr-CA" sz="1200" dirty="0" smtClean="0">
                          <a:latin typeface="Calibri" pitchFamily="34" charset="0"/>
                          <a:cs typeface="Calibri" pitchFamily="34" charset="0"/>
                        </a:rPr>
                        <a:t>480</a:t>
                      </a:r>
                    </a:p>
                  </a:txBody>
                  <a:tcPr anchor="ctr"/>
                </a:tc>
                <a:tc>
                  <a:txBody>
                    <a:bodyPr/>
                    <a:lstStyle/>
                    <a:p>
                      <a:pPr algn="ctr">
                        <a:spcBef>
                          <a:spcPts val="600"/>
                        </a:spcBef>
                      </a:pPr>
                      <a:r>
                        <a:rPr lang="fr-CA" sz="1200" dirty="0" smtClean="0">
                          <a:latin typeface="Calibri" pitchFamily="34" charset="0"/>
                          <a:cs typeface="Calibri" pitchFamily="34" charset="0"/>
                        </a:rPr>
                        <a:t>1000</a:t>
                      </a:r>
                    </a:p>
                  </a:txBody>
                  <a:tcPr anchor="ct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Sable* (ml)</a:t>
                      </a:r>
                    </a:p>
                  </a:txBody>
                  <a:tcPr anchor="ctr"/>
                </a:tc>
                <a:tc>
                  <a:txBody>
                    <a:bodyPr/>
                    <a:lstStyle/>
                    <a:p>
                      <a:pPr algn="ctr">
                        <a:spcBef>
                          <a:spcPts val="600"/>
                        </a:spcBef>
                      </a:pPr>
                      <a:r>
                        <a:rPr lang="fr-CA" sz="1200" dirty="0" smtClean="0">
                          <a:latin typeface="Calibri" pitchFamily="34" charset="0"/>
                          <a:cs typeface="Calibri" pitchFamily="34" charset="0"/>
                        </a:rPr>
                        <a:t>120</a:t>
                      </a:r>
                    </a:p>
                  </a:txBody>
                  <a:tcPr anchor="ctr"/>
                </a:tc>
                <a:tc>
                  <a:txBody>
                    <a:bodyPr/>
                    <a:lstStyle/>
                    <a:p>
                      <a:pPr algn="ctr">
                        <a:spcBef>
                          <a:spcPts val="600"/>
                        </a:spcBef>
                      </a:pPr>
                      <a:r>
                        <a:rPr lang="fr-CA" sz="1200" dirty="0" smtClean="0">
                          <a:latin typeface="Calibri" pitchFamily="34" charset="0"/>
                          <a:cs typeface="Calibri" pitchFamily="34" charset="0"/>
                        </a:rPr>
                        <a:t>240</a:t>
                      </a:r>
                    </a:p>
                  </a:txBody>
                  <a:tcPr anchor="ctr"/>
                </a:tc>
                <a:tc>
                  <a:txBody>
                    <a:bodyPr/>
                    <a:lstStyle/>
                    <a:p>
                      <a:pPr algn="ctr">
                        <a:spcBef>
                          <a:spcPts val="600"/>
                        </a:spcBef>
                      </a:pPr>
                      <a:r>
                        <a:rPr lang="fr-CA" sz="1200" dirty="0" smtClean="0">
                          <a:latin typeface="Calibri" pitchFamily="34" charset="0"/>
                          <a:cs typeface="Calibri" pitchFamily="34" charset="0"/>
                        </a:rPr>
                        <a:t>480</a:t>
                      </a:r>
                    </a:p>
                  </a:txBody>
                  <a:tcPr anchor="ctr"/>
                </a:tc>
                <a:tc>
                  <a:txBody>
                    <a:bodyPr/>
                    <a:lstStyle/>
                    <a:p>
                      <a:pPr algn="ctr">
                        <a:spcBef>
                          <a:spcPts val="600"/>
                        </a:spcBef>
                      </a:pPr>
                      <a:r>
                        <a:rPr lang="fr-CA" sz="1200" dirty="0" smtClean="0">
                          <a:latin typeface="Calibri" pitchFamily="34" charset="0"/>
                          <a:cs typeface="Calibri" pitchFamily="34" charset="0"/>
                        </a:rPr>
                        <a:t>1000</a:t>
                      </a:r>
                    </a:p>
                  </a:txBody>
                  <a:tcPr anchor="ctr"/>
                </a:tc>
              </a:tr>
              <a:tr h="295637">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À prendre dans</a:t>
                      </a:r>
                      <a:r>
                        <a:rPr lang="fr-CA" sz="1400" b="1" baseline="0" dirty="0" smtClean="0">
                          <a:latin typeface="Calibri" pitchFamily="34" charset="0"/>
                          <a:cs typeface="Calibri" pitchFamily="34" charset="0"/>
                        </a:rPr>
                        <a:t> le matériel de la classe</a:t>
                      </a:r>
                      <a:endParaRPr lang="fr-FR" sz="1400" b="1" dirty="0" smtClean="0">
                        <a:latin typeface="Calibri" pitchFamily="34" charset="0"/>
                        <a:cs typeface="Calibri"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95637">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L’</a:t>
                      </a:r>
                      <a:r>
                        <a:rPr lang="fr-CA" sz="1400" b="1" dirty="0" err="1" smtClean="0">
                          <a:latin typeface="Calibri" pitchFamily="34" charset="0"/>
                          <a:cs typeface="Calibri" pitchFamily="34" charset="0"/>
                        </a:rPr>
                        <a:t>enseignant.e</a:t>
                      </a:r>
                      <a:r>
                        <a:rPr lang="fr-CA" sz="1400" b="1" baseline="0" dirty="0" smtClean="0">
                          <a:latin typeface="Calibri" pitchFamily="34" charset="0"/>
                          <a:cs typeface="Calibri" pitchFamily="34" charset="0"/>
                        </a:rPr>
                        <a:t> doit apporter</a:t>
                      </a:r>
                      <a:endParaRPr lang="fr-FR" sz="1400" b="1" dirty="0" smtClean="0">
                        <a:latin typeface="Calibri" pitchFamily="34" charset="0"/>
                        <a:cs typeface="Calibri" pitchFamily="34"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fr-CA"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95637">
                <a:tc gridSpan="5">
                  <a:txBody>
                    <a:bodyPr/>
                    <a:lstStyle/>
                    <a:p>
                      <a:pPr algn="ctr">
                        <a:spcBef>
                          <a:spcPts val="600"/>
                        </a:spcBef>
                      </a:pPr>
                      <a:r>
                        <a:rPr lang="fr-CA" sz="1400" b="1" dirty="0" smtClean="0">
                          <a:latin typeface="Calibri" pitchFamily="34" charset="0"/>
                          <a:cs typeface="Calibri" pitchFamily="34" charset="0"/>
                        </a:rPr>
                        <a:t>Notes</a:t>
                      </a:r>
                      <a:endParaRPr lang="fr-FR" sz="1400" b="1" dirty="0">
                        <a:latin typeface="Calibri" pitchFamily="34" charset="0"/>
                        <a:cs typeface="Calibri" pitchFamily="34"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94154">
                <a:tc gridSpan="5">
                  <a:txBody>
                    <a:bodyPr/>
                    <a:lstStyle/>
                    <a:p>
                      <a:pPr marL="180000" indent="-180000">
                        <a:spcBef>
                          <a:spcPts val="600"/>
                        </a:spcBef>
                        <a:buFont typeface="Arial" pitchFamily="34" charset="0"/>
                        <a:buNone/>
                      </a:pPr>
                      <a:r>
                        <a:rPr lang="fr-CA" sz="1200" b="0" dirty="0" smtClean="0">
                          <a:latin typeface="Calibri" pitchFamily="34" charset="0"/>
                          <a:cs typeface="Calibri" pitchFamily="34" charset="0"/>
                        </a:rPr>
                        <a:t>*Chacun</a:t>
                      </a:r>
                      <a:r>
                        <a:rPr lang="fr-CA" sz="1200" b="0" baseline="0" dirty="0" smtClean="0">
                          <a:latin typeface="Calibri" pitchFamily="34" charset="0"/>
                          <a:cs typeface="Calibri" pitchFamily="34" charset="0"/>
                        </a:rPr>
                        <a:t> des substrat est gardé dans un pot en plastique avec couvercle.</a:t>
                      </a:r>
                      <a:endParaRPr lang="fr-FR" sz="1200" b="0" dirty="0">
                        <a:latin typeface="Calibri" pitchFamily="34" charset="0"/>
                        <a:cs typeface="Calibri"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p14="http://schemas.microsoft.com/office/powerpoint/2010/main" xmlns="" val="28278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744526" y="8006552"/>
            <a:ext cx="1112292" cy="1135797"/>
          </a:xfrm>
        </p:spPr>
        <p:txBody>
          <a:bodyPr/>
          <a:lstStyle/>
          <a:p>
            <a:fld id="{027FB875-5C85-AB42-9DC5-178568A424B8}" type="slidenum">
              <a:rPr lang="en-US" sz="8200" smtClean="0">
                <a:solidFill>
                  <a:schemeClr val="bg1">
                    <a:lumMod val="85000"/>
                  </a:schemeClr>
                </a:solidFill>
                <a:latin typeface="Impact"/>
                <a:cs typeface="Impact"/>
              </a:rPr>
              <a:pPr/>
              <a:t>6</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xmlns="" id="{5422C4B3-5AFF-4379-A4E1-6CB00DE7EA7D}"/>
              </a:ext>
            </a:extLst>
          </p:cNvPr>
          <p:cNvSpPr>
            <a:spLocks noGrp="1"/>
          </p:cNvSpPr>
          <p:nvPr>
            <p:ph type="title"/>
            <p:custDataLst>
              <p:tags r:id="rId2"/>
            </p:custDataLst>
          </p:nvPr>
        </p:nvSpPr>
        <p:spPr>
          <a:xfrm>
            <a:off x="374228" y="1485900"/>
            <a:ext cx="6070214" cy="871396"/>
          </a:xfrm>
        </p:spPr>
        <p:txBody>
          <a:bodyPr/>
          <a:lstStyle/>
          <a:p>
            <a:r>
              <a:rPr lang="en-US" sz="3000" dirty="0">
                <a:latin typeface="Calibri" pitchFamily="34" charset="0"/>
                <a:cs typeface="Calibri" pitchFamily="34" charset="0"/>
              </a:rPr>
              <a:t>Description des </a:t>
            </a:r>
            <a:r>
              <a:rPr lang="en-US" sz="3000" dirty="0" err="1">
                <a:latin typeface="Calibri" pitchFamily="34" charset="0"/>
                <a:cs typeface="Calibri" pitchFamily="34" charset="0"/>
              </a:rPr>
              <a:t>activités</a:t>
            </a:r>
            <a:r>
              <a:rPr lang="en-US" sz="3000" dirty="0">
                <a:latin typeface="Calibri" pitchFamily="34" charset="0"/>
                <a:cs typeface="Calibri" pitchFamily="34" charset="0"/>
              </a:rPr>
              <a:t> </a:t>
            </a:r>
          </a:p>
        </p:txBody>
      </p:sp>
      <p:graphicFrame>
        <p:nvGraphicFramePr>
          <p:cNvPr id="8" name="Tableau 2">
            <a:extLst>
              <a:ext uri="{FF2B5EF4-FFF2-40B4-BE49-F238E27FC236}">
                <a16:creationId xmlns:a16="http://schemas.microsoft.com/office/drawing/2014/main" xmlns="" id="{EE7ED1C1-695E-40C5-8B5C-A1C6C09B3534}"/>
              </a:ext>
            </a:extLst>
          </p:cNvPr>
          <p:cNvGraphicFramePr>
            <a:graphicFrameLocks noGrp="1"/>
          </p:cNvGraphicFramePr>
          <p:nvPr>
            <p:custDataLst>
              <p:tags r:id="rId3"/>
            </p:custDataLst>
            <p:extLst>
              <p:ext uri="{D42A27DB-BD31-4B8C-83A1-F6EECF244321}">
                <p14:modId xmlns="" xmlns:p14="http://schemas.microsoft.com/office/powerpoint/2010/main" val="1068079703"/>
              </p:ext>
            </p:extLst>
          </p:nvPr>
        </p:nvGraphicFramePr>
        <p:xfrm>
          <a:off x="1061965" y="2766060"/>
          <a:ext cx="4734071" cy="2372360"/>
        </p:xfrm>
        <a:graphic>
          <a:graphicData uri="http://schemas.openxmlformats.org/drawingml/2006/table">
            <a:tbl>
              <a:tblPr firstRow="1" bandRow="1">
                <a:tableStyleId>{5C22544A-7EE6-4342-B048-85BDC9FD1C3A}</a:tableStyleId>
              </a:tblPr>
              <a:tblGrid>
                <a:gridCol w="1230072">
                  <a:extLst>
                    <a:ext uri="{9D8B030D-6E8A-4147-A177-3AD203B41FA5}">
                      <a16:colId xmlns:a16="http://schemas.microsoft.com/office/drawing/2014/main" xmlns="" val="20000"/>
                    </a:ext>
                  </a:extLst>
                </a:gridCol>
                <a:gridCol w="2616492">
                  <a:extLst>
                    <a:ext uri="{9D8B030D-6E8A-4147-A177-3AD203B41FA5}">
                      <a16:colId xmlns:a16="http://schemas.microsoft.com/office/drawing/2014/main" xmlns="" val="20001"/>
                    </a:ext>
                  </a:extLst>
                </a:gridCol>
                <a:gridCol w="887507">
                  <a:extLst>
                    <a:ext uri="{9D8B030D-6E8A-4147-A177-3AD203B41FA5}">
                      <a16:colId xmlns:a16="http://schemas.microsoft.com/office/drawing/2014/main" xmlns="" val="20002"/>
                    </a:ext>
                  </a:extLst>
                </a:gridCol>
              </a:tblGrid>
              <a:tr h="370840">
                <a:tc>
                  <a:txBody>
                    <a:bodyPr/>
                    <a:lstStyle/>
                    <a:p>
                      <a:pPr algn="ctr"/>
                      <a:r>
                        <a:rPr lang="fr-FR" sz="1400" baseline="0" dirty="0">
                          <a:latin typeface="Calibri" pitchFamily="34" charset="0"/>
                        </a:rPr>
                        <a:t>Numéro de</a:t>
                      </a:r>
                    </a:p>
                    <a:p>
                      <a:pPr algn="ctr"/>
                      <a:r>
                        <a:rPr lang="fr-FR" sz="1400" baseline="0" dirty="0">
                          <a:latin typeface="Calibri" pitchFamily="34" charset="0"/>
                        </a:rPr>
                        <a:t>l’</a:t>
                      </a:r>
                      <a:r>
                        <a:rPr lang="fr-FR" sz="1400" dirty="0">
                          <a:latin typeface="Calibri" pitchFamily="34" charset="0"/>
                        </a:rPr>
                        <a:t>activité</a:t>
                      </a:r>
                    </a:p>
                  </a:txBody>
                  <a:tcPr anchor="ctr"/>
                </a:tc>
                <a:tc>
                  <a:txBody>
                    <a:bodyPr/>
                    <a:lstStyle/>
                    <a:p>
                      <a:pPr algn="ctr"/>
                      <a:r>
                        <a:rPr lang="fr-FR" sz="1400" dirty="0">
                          <a:latin typeface="Calibri" pitchFamily="34" charset="0"/>
                        </a:rPr>
                        <a:t>Nom</a:t>
                      </a:r>
                    </a:p>
                  </a:txBody>
                  <a:tcPr anchor="ctr"/>
                </a:tc>
                <a:tc>
                  <a:txBody>
                    <a:bodyPr/>
                    <a:lstStyle/>
                    <a:p>
                      <a:pPr algn="ctr"/>
                      <a:r>
                        <a:rPr lang="fr-FR" sz="1400" dirty="0">
                          <a:latin typeface="Calibri" pitchFamily="34" charset="0"/>
                        </a:rPr>
                        <a:t>Pages</a:t>
                      </a:r>
                    </a:p>
                  </a:txBody>
                  <a:tcPr anchor="ctr"/>
                </a:tc>
                <a:extLst>
                  <a:ext uri="{0D108BD9-81ED-4DB2-BD59-A6C34878D82A}">
                    <a16:rowId xmlns:a16="http://schemas.microsoft.com/office/drawing/2014/main" xmlns="" val="10000"/>
                  </a:ext>
                </a:extLst>
              </a:tr>
              <a:tr h="370840">
                <a:tc>
                  <a:txBody>
                    <a:bodyPr/>
                    <a:lstStyle/>
                    <a:p>
                      <a:pPr algn="ctr"/>
                      <a:r>
                        <a:rPr lang="fr-FR"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Calibri" pitchFamily="34" charset="0"/>
                          <a:cs typeface="Calibri" pitchFamily="34" charset="0"/>
                        </a:rPr>
                        <a:t>L’eau du fleuve St-Laurent</a:t>
                      </a:r>
                      <a:endParaRPr lang="fr-FR" sz="1200" dirty="0">
                        <a:latin typeface="Calibri" pitchFamily="34" charset="0"/>
                        <a:cs typeface="Calibri" pitchFamily="34" charset="0"/>
                      </a:endParaRPr>
                    </a:p>
                  </a:txBody>
                  <a:tcPr anchor="ctr"/>
                </a:tc>
                <a:tc>
                  <a:txBody>
                    <a:bodyPr/>
                    <a:lstStyle/>
                    <a:p>
                      <a:pPr algn="ctr"/>
                      <a:r>
                        <a:rPr lang="fr-FR" sz="1200" dirty="0" smtClean="0">
                          <a:latin typeface="Calibri" pitchFamily="34" charset="0"/>
                        </a:rPr>
                        <a:t>7-8</a:t>
                      </a:r>
                      <a:endParaRPr lang="fr-FR" sz="1200" dirty="0">
                        <a:latin typeface="Calibri" pitchFamily="34" charset="0"/>
                      </a:endParaRPr>
                    </a:p>
                  </a:txBody>
                  <a:tcPr anchor="ctr"/>
                </a:tc>
              </a:tr>
              <a:tr h="370840">
                <a:tc>
                  <a:txBody>
                    <a:bodyPr/>
                    <a:lstStyle/>
                    <a:p>
                      <a:pPr algn="ctr"/>
                      <a:r>
                        <a:rPr lang="fr-FR" sz="1200" baseline="0" dirty="0">
                          <a:latin typeface="Calibri" pitchFamily="34" charset="0"/>
                          <a:cs typeface="Calibri" pitchFamily="34" charset="0"/>
                        </a:rPr>
                        <a:t>2</a:t>
                      </a:r>
                      <a:endParaRPr lang="fr-FR" sz="1200" dirty="0">
                        <a:latin typeface="Calibri" pitchFamily="34" charset="0"/>
                        <a:cs typeface="Calibri"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aseline="0" dirty="0">
                          <a:latin typeface="Calibri" pitchFamily="34" charset="0"/>
                          <a:cs typeface="Calibri" pitchFamily="34" charset="0"/>
                        </a:rPr>
                        <a:t>Formation d’un nuage</a:t>
                      </a:r>
                      <a:endParaRPr lang="fr-FR" sz="1200" dirty="0">
                        <a:latin typeface="Calibri" pitchFamily="34" charset="0"/>
                        <a:cs typeface="Calibri" pitchFamily="34" charset="0"/>
                      </a:endParaRPr>
                    </a:p>
                  </a:txBody>
                  <a:tcPr anchor="ctr"/>
                </a:tc>
                <a:tc>
                  <a:txBody>
                    <a:bodyPr/>
                    <a:lstStyle/>
                    <a:p>
                      <a:pPr algn="ctr"/>
                      <a:r>
                        <a:rPr lang="fr-FR" sz="1200" dirty="0" smtClean="0">
                          <a:latin typeface="Calibri" pitchFamily="34" charset="0"/>
                        </a:rPr>
                        <a:t>9-10</a:t>
                      </a:r>
                      <a:endParaRPr lang="fr-FR" sz="1200" dirty="0">
                        <a:latin typeface="Calibri" pitchFamily="34" charset="0"/>
                      </a:endParaRPr>
                    </a:p>
                  </a:txBody>
                  <a:tcPr anchor="ctr"/>
                </a:tc>
                <a:extLst>
                  <a:ext uri="{0D108BD9-81ED-4DB2-BD59-A6C34878D82A}">
                    <a16:rowId xmlns:a16="http://schemas.microsoft.com/office/drawing/2014/main" xmlns="" val="10001"/>
                  </a:ext>
                </a:extLst>
              </a:tr>
              <a:tr h="370840">
                <a:tc>
                  <a:txBody>
                    <a:bodyPr/>
                    <a:lstStyle/>
                    <a:p>
                      <a:pPr algn="ctr"/>
                      <a:r>
                        <a:rPr lang="fr-FR" sz="1200" dirty="0">
                          <a:latin typeface="Calibri" pitchFamily="34" charset="0"/>
                          <a:cs typeface="Calibri" pitchFamily="34" charset="0"/>
                        </a:rPr>
                        <a:t>3</a:t>
                      </a:r>
                    </a:p>
                  </a:txBody>
                  <a:tcPr anchor="ctr"/>
                </a:tc>
                <a:tc>
                  <a:txBody>
                    <a:bodyPr/>
                    <a:lstStyle/>
                    <a:p>
                      <a:r>
                        <a:rPr lang="fr-FR" sz="1200" dirty="0">
                          <a:latin typeface="Calibri" pitchFamily="34" charset="0"/>
                        </a:rPr>
                        <a:t>Créer de la pluie</a:t>
                      </a:r>
                    </a:p>
                  </a:txBody>
                  <a:tcPr anchor="ctr"/>
                </a:tc>
                <a:tc>
                  <a:txBody>
                    <a:bodyPr/>
                    <a:lstStyle/>
                    <a:p>
                      <a:pPr algn="ctr"/>
                      <a:r>
                        <a:rPr lang="fr-FR" sz="1200" dirty="0" smtClean="0">
                          <a:latin typeface="Calibri" pitchFamily="34" charset="0"/>
                        </a:rPr>
                        <a:t>11-13</a:t>
                      </a:r>
                      <a:endParaRPr lang="fr-FR" sz="1200" dirty="0">
                        <a:latin typeface="Calibri" pitchFamily="34" charset="0"/>
                      </a:endParaRPr>
                    </a:p>
                  </a:txBody>
                  <a:tcPr anchor="ct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cs typeface="Calibri" pitchFamily="34" charset="0"/>
                        </a:rPr>
                        <a:t>4</a:t>
                      </a:r>
                    </a:p>
                  </a:txBody>
                  <a:tcPr anchor="ctr"/>
                </a:tc>
                <a:tc>
                  <a:txBody>
                    <a:bodyPr/>
                    <a:lstStyle/>
                    <a:p>
                      <a:r>
                        <a:rPr lang="fr-FR" sz="1200" dirty="0">
                          <a:latin typeface="Calibri" pitchFamily="34" charset="0"/>
                        </a:rPr>
                        <a:t>Regagner la source</a:t>
                      </a:r>
                    </a:p>
                  </a:txBody>
                  <a:tcPr anchor="ctr"/>
                </a:tc>
                <a:tc>
                  <a:txBody>
                    <a:bodyPr/>
                    <a:lstStyle/>
                    <a:p>
                      <a:pPr algn="ctr"/>
                      <a:r>
                        <a:rPr lang="fr-FR" sz="1200" dirty="0" smtClean="0">
                          <a:latin typeface="Calibri" pitchFamily="34" charset="0"/>
                        </a:rPr>
                        <a:t>14-15</a:t>
                      </a:r>
                      <a:endParaRPr lang="fr-FR" sz="1200" dirty="0">
                        <a:latin typeface="Calibri" pitchFamily="34" charset="0"/>
                      </a:endParaRPr>
                    </a:p>
                  </a:txBody>
                  <a:tcPr anchor="ctr"/>
                </a:tc>
                <a:extLst>
                  <a:ext uri="{0D108BD9-81ED-4DB2-BD59-A6C34878D82A}">
                    <a16:rowId xmlns:a16="http://schemas.microsoft.com/office/drawing/2014/main" xmlns="" val="10003"/>
                  </a:ext>
                </a:extLst>
              </a:tr>
              <a:tr h="370840">
                <a:tc>
                  <a:txBody>
                    <a:bodyPr/>
                    <a:lstStyle/>
                    <a:p>
                      <a:pPr algn="ctr"/>
                      <a:r>
                        <a:rPr lang="fr-FR" sz="1200" dirty="0">
                          <a:latin typeface="Calibri" pitchFamily="34" charset="0"/>
                          <a:cs typeface="Calibri" pitchFamily="34" charset="0"/>
                        </a:rPr>
                        <a:t>5</a:t>
                      </a:r>
                    </a:p>
                  </a:txBody>
                  <a:tcPr anchor="ctr"/>
                </a:tc>
                <a:tc>
                  <a:txBody>
                    <a:bodyPr/>
                    <a:lstStyle/>
                    <a:p>
                      <a:r>
                        <a:rPr lang="fr-FR" sz="1200" dirty="0" smtClean="0">
                          <a:latin typeface="Calibri" pitchFamily="34" charset="0"/>
                        </a:rPr>
                        <a:t>Le cycle de l’eau</a:t>
                      </a:r>
                      <a:endParaRPr lang="fr-FR" sz="1200" dirty="0">
                        <a:latin typeface="Calibri" pitchFamily="34" charset="0"/>
                      </a:endParaRPr>
                    </a:p>
                  </a:txBody>
                  <a:tcPr anchor="ctr"/>
                </a:tc>
                <a:tc>
                  <a:txBody>
                    <a:bodyPr/>
                    <a:lstStyle/>
                    <a:p>
                      <a:pPr algn="ctr"/>
                      <a:r>
                        <a:rPr lang="fr-FR" sz="1200" dirty="0" smtClean="0">
                          <a:latin typeface="Calibri" pitchFamily="34" charset="0"/>
                        </a:rPr>
                        <a:t>16</a:t>
                      </a:r>
                      <a:endParaRPr lang="fr-FR" sz="1200" dirty="0">
                        <a:latin typeface="Calibri" pitchFamily="34" charset="0"/>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2285916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674212" y="7983019"/>
            <a:ext cx="1112292" cy="1135797"/>
          </a:xfrm>
        </p:spPr>
        <p:txBody>
          <a:bodyPr/>
          <a:lstStyle/>
          <a:p>
            <a:fld id="{027FB875-5C85-AB42-9DC5-178568A424B8}" type="slidenum">
              <a:rPr lang="en-US" sz="8200" smtClean="0">
                <a:solidFill>
                  <a:schemeClr val="bg1">
                    <a:lumMod val="85000"/>
                  </a:schemeClr>
                </a:solidFill>
                <a:latin typeface="Impact"/>
                <a:cs typeface="Impact"/>
              </a:rPr>
              <a:pPr/>
              <a:t>7</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1739153" y="1296000"/>
            <a:ext cx="5040000" cy="7086000"/>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smtClean="0">
                <a:latin typeface="Calibri" pitchFamily="34" charset="0"/>
              </a:rPr>
              <a:t>Vue d’ensemble</a:t>
            </a:r>
          </a:p>
          <a:p>
            <a:pPr marL="0" indent="0" algn="just">
              <a:spcBef>
                <a:spcPts val="600"/>
              </a:spcBef>
              <a:buNone/>
            </a:pPr>
            <a:r>
              <a:rPr lang="fr-CA" sz="1200" dirty="0" smtClean="0">
                <a:latin typeface="Calibri" pitchFamily="34" charset="0"/>
              </a:rPr>
              <a:t>Deux questions de découvertes mettent la table de la thématique. Les élèves expriment leurs idées initiales.</a:t>
            </a:r>
          </a:p>
          <a:p>
            <a:pPr marL="0" indent="0" algn="just">
              <a:spcBef>
                <a:spcPts val="600"/>
              </a:spcBef>
              <a:buNone/>
            </a:pPr>
            <a:endParaRPr lang="fr-CA" sz="1200" i="1" dirty="0" smtClean="0">
              <a:latin typeface="Calibri" pitchFamily="34" charset="0"/>
            </a:endParaRPr>
          </a:p>
          <a:p>
            <a:pPr marL="0" indent="0" algn="just">
              <a:spcBef>
                <a:spcPts val="600"/>
              </a:spcBef>
              <a:buNone/>
            </a:pPr>
            <a:r>
              <a:rPr lang="fr-CA" sz="2400" i="1" dirty="0" smtClean="0">
                <a:latin typeface="Calibri" pitchFamily="34" charset="0"/>
              </a:rPr>
              <a:t>Mise en situation</a:t>
            </a:r>
          </a:p>
          <a:p>
            <a:pPr marL="0" indent="0" algn="just">
              <a:spcBef>
                <a:spcPts val="600"/>
              </a:spcBef>
              <a:buNone/>
            </a:pPr>
            <a:r>
              <a:rPr lang="fr-CA" sz="1200" dirty="0" smtClean="0">
                <a:latin typeface="Calibri" pitchFamily="34" charset="0"/>
              </a:rPr>
              <a:t>Pour en arriver aux questions de découverte, il faut passer par deux étapes :</a:t>
            </a:r>
          </a:p>
          <a:p>
            <a:pPr marL="0" indent="0" algn="just">
              <a:spcBef>
                <a:spcPts val="600"/>
              </a:spcBef>
              <a:buNone/>
            </a:pPr>
            <a:endParaRPr lang="fr-CA" sz="1200" dirty="0" smtClean="0">
              <a:latin typeface="Calibri" pitchFamily="34" charset="0"/>
            </a:endParaRPr>
          </a:p>
          <a:p>
            <a:pPr marL="0" indent="0" algn="just">
              <a:spcBef>
                <a:spcPts val="600"/>
              </a:spcBef>
              <a:buNone/>
            </a:pPr>
            <a:r>
              <a:rPr lang="fr-CA" sz="1400" b="1" dirty="0" smtClean="0">
                <a:latin typeface="Calibri" pitchFamily="34" charset="0"/>
              </a:rPr>
              <a:t>Identification de Montréal et de son fleuve</a:t>
            </a:r>
          </a:p>
          <a:p>
            <a:pPr marL="228600" indent="-228600" algn="just">
              <a:spcBef>
                <a:spcPts val="600"/>
              </a:spcBef>
              <a:buFont typeface="+mj-lt"/>
              <a:buAutoNum type="arabicPeriod"/>
            </a:pPr>
            <a:r>
              <a:rPr lang="fr-CA" sz="1200" b="1" dirty="0" smtClean="0">
                <a:latin typeface="Calibri" pitchFamily="34" charset="0"/>
              </a:rPr>
              <a:t>Afficher la première image de la fiche TNI 1. </a:t>
            </a:r>
            <a:r>
              <a:rPr lang="fr-CA" sz="1200" dirty="0" smtClean="0">
                <a:latin typeface="Calibri" pitchFamily="34" charset="0"/>
              </a:rPr>
              <a:t>Il s’agit d’une photo sat</a:t>
            </a:r>
            <a:r>
              <a:rPr lang="fr-CA" sz="1200" b="1" dirty="0" smtClean="0">
                <a:latin typeface="Calibri" pitchFamily="34" charset="0"/>
              </a:rPr>
              <a:t>e</a:t>
            </a:r>
            <a:r>
              <a:rPr lang="fr-CA" sz="1200" dirty="0" smtClean="0">
                <a:latin typeface="Calibri" pitchFamily="34" charset="0"/>
              </a:rPr>
              <a:t>llite de Montréal.</a:t>
            </a:r>
          </a:p>
          <a:p>
            <a:pPr marL="228600" indent="-228600" algn="just">
              <a:spcBef>
                <a:spcPts val="600"/>
              </a:spcBef>
              <a:buFont typeface="+mj-lt"/>
              <a:buAutoNum type="arabicPeriod"/>
            </a:pPr>
            <a:r>
              <a:rPr lang="fr-CA" sz="1200" b="1" dirty="0" smtClean="0">
                <a:latin typeface="Calibri" pitchFamily="34" charset="0"/>
              </a:rPr>
              <a:t>Demander aux élèves de nommer ce qu’ils reconnaissent*. </a:t>
            </a:r>
            <a:r>
              <a:rPr lang="fr-CA" sz="1200" dirty="0" smtClean="0">
                <a:latin typeface="Calibri" pitchFamily="34" charset="0"/>
              </a:rPr>
              <a:t>Les laisser identifier autant d’éléments qu’ils peuvent. Le plus important est d’identifier </a:t>
            </a:r>
            <a:r>
              <a:rPr lang="fr-CA" sz="1200" i="1" dirty="0" smtClean="0">
                <a:latin typeface="Calibri" pitchFamily="34" charset="0"/>
              </a:rPr>
              <a:t>l’île de Montréal </a:t>
            </a:r>
            <a:r>
              <a:rPr lang="fr-CA" sz="1200" dirty="0" smtClean="0">
                <a:latin typeface="Calibri" pitchFamily="34" charset="0"/>
              </a:rPr>
              <a:t>et le </a:t>
            </a:r>
            <a:r>
              <a:rPr lang="fr-CA" sz="1200" i="1" dirty="0" smtClean="0">
                <a:latin typeface="Calibri" pitchFamily="34" charset="0"/>
              </a:rPr>
              <a:t>fleuve Saint-Laurent.</a:t>
            </a:r>
          </a:p>
          <a:p>
            <a:pPr marL="228600" indent="-228600" algn="just">
              <a:spcBef>
                <a:spcPts val="600"/>
              </a:spcBef>
              <a:buFont typeface="+mj-lt"/>
              <a:buAutoNum type="arabicPeriod"/>
            </a:pPr>
            <a:r>
              <a:rPr lang="fr-CA" sz="1200" b="1" dirty="0" smtClean="0">
                <a:latin typeface="Calibri" pitchFamily="34" charset="0"/>
              </a:rPr>
              <a:t>Attirer l’attention sur l’écoulement de l’eau du fleuve. </a:t>
            </a:r>
            <a:r>
              <a:rPr lang="fr-CA" sz="1200" dirty="0" smtClean="0">
                <a:latin typeface="Calibri" pitchFamily="34" charset="0"/>
              </a:rPr>
              <a:t>Ont-ils déjà vu l’eau du fleuve couler à partir de La Ronde ? Ont-ils déjà vu les rapides de Lachine ? Leur demander le sens de cet écoulement. De quel côté vient l’eau ? (sud) De quel côté s’en va-t-elle ? (nord)</a:t>
            </a:r>
          </a:p>
          <a:p>
            <a:pPr marL="0" indent="0" algn="just">
              <a:spcBef>
                <a:spcPts val="600"/>
              </a:spcBef>
              <a:buNone/>
            </a:pPr>
            <a:endParaRPr lang="fr-CA" sz="1400" b="1" dirty="0" smtClean="0">
              <a:latin typeface="Calibri" pitchFamily="34" charset="0"/>
            </a:endParaRPr>
          </a:p>
          <a:p>
            <a:pPr marL="0" indent="0" algn="just">
              <a:spcBef>
                <a:spcPts val="600"/>
              </a:spcBef>
              <a:buNone/>
            </a:pPr>
            <a:r>
              <a:rPr lang="fr-CA" sz="1400" b="1" dirty="0" smtClean="0">
                <a:latin typeface="Calibri" pitchFamily="34" charset="0"/>
              </a:rPr>
              <a:t>Identification du bassin versant du Saint-Laurent</a:t>
            </a:r>
          </a:p>
          <a:p>
            <a:pPr marL="228600" indent="-228600" algn="just">
              <a:spcBef>
                <a:spcPts val="600"/>
              </a:spcBef>
              <a:buFont typeface="+mj-lt"/>
              <a:buAutoNum type="arabicPeriod"/>
            </a:pPr>
            <a:r>
              <a:rPr lang="fr-CA" sz="1200" b="1" dirty="0">
                <a:latin typeface="Calibri" pitchFamily="34" charset="0"/>
              </a:rPr>
              <a:t>Afficher la </a:t>
            </a:r>
            <a:r>
              <a:rPr lang="fr-CA" sz="1200" b="1" dirty="0" smtClean="0">
                <a:latin typeface="Calibri" pitchFamily="34" charset="0"/>
              </a:rPr>
              <a:t>deuxième image </a:t>
            </a:r>
            <a:r>
              <a:rPr lang="fr-CA" sz="1200" b="1" dirty="0">
                <a:latin typeface="Calibri" pitchFamily="34" charset="0"/>
              </a:rPr>
              <a:t>de la fiche </a:t>
            </a:r>
            <a:r>
              <a:rPr lang="fr-CA" sz="1200" b="1" dirty="0" smtClean="0">
                <a:latin typeface="Calibri" pitchFamily="34" charset="0"/>
              </a:rPr>
              <a:t>TNI 2. </a:t>
            </a:r>
            <a:r>
              <a:rPr lang="fr-CA" sz="1200" dirty="0">
                <a:latin typeface="Calibri" pitchFamily="34" charset="0"/>
              </a:rPr>
              <a:t>Il s’agit d’une </a:t>
            </a:r>
            <a:r>
              <a:rPr lang="fr-CA" sz="1200" dirty="0" smtClean="0">
                <a:latin typeface="Calibri" pitchFamily="34" charset="0"/>
              </a:rPr>
              <a:t>carte du bassin versant du fleuve.</a:t>
            </a:r>
          </a:p>
          <a:p>
            <a:pPr marL="228600" indent="-228600" algn="just">
              <a:spcBef>
                <a:spcPts val="600"/>
              </a:spcBef>
              <a:buFont typeface="+mj-lt"/>
              <a:buAutoNum type="arabicPeriod"/>
            </a:pPr>
            <a:r>
              <a:rPr lang="fr-CA" sz="1200" b="1" dirty="0">
                <a:latin typeface="Calibri" pitchFamily="34" charset="0"/>
              </a:rPr>
              <a:t>Demander aux élèves de nommer ce qu’ils </a:t>
            </a:r>
            <a:r>
              <a:rPr lang="fr-CA" sz="1200" b="1" dirty="0" smtClean="0">
                <a:latin typeface="Calibri" pitchFamily="34" charset="0"/>
              </a:rPr>
              <a:t>reconnaissent*. </a:t>
            </a:r>
            <a:r>
              <a:rPr lang="fr-CA" sz="1200" dirty="0">
                <a:latin typeface="Calibri" pitchFamily="34" charset="0"/>
              </a:rPr>
              <a:t>Les laisser identifier autant </a:t>
            </a:r>
            <a:r>
              <a:rPr lang="fr-CA" sz="1200" dirty="0" smtClean="0">
                <a:latin typeface="Calibri" pitchFamily="34" charset="0"/>
              </a:rPr>
              <a:t>d’éléments qu’ils </a:t>
            </a:r>
            <a:r>
              <a:rPr lang="fr-CA" sz="1200" dirty="0">
                <a:latin typeface="Calibri" pitchFamily="34" charset="0"/>
              </a:rPr>
              <a:t>peuvent. La position de </a:t>
            </a:r>
            <a:r>
              <a:rPr lang="fr-CA" sz="1200" dirty="0" smtClean="0">
                <a:latin typeface="Calibri" pitchFamily="34" charset="0"/>
              </a:rPr>
              <a:t>Montréal sera approximée. Le </a:t>
            </a:r>
            <a:r>
              <a:rPr lang="fr-CA" sz="1200" dirty="0">
                <a:latin typeface="Calibri" pitchFamily="34" charset="0"/>
              </a:rPr>
              <a:t>plus important est d’identifier </a:t>
            </a:r>
            <a:r>
              <a:rPr lang="fr-CA" sz="1200" dirty="0" smtClean="0">
                <a:latin typeface="Calibri" pitchFamily="34" charset="0"/>
              </a:rPr>
              <a:t>le </a:t>
            </a:r>
            <a:r>
              <a:rPr lang="fr-CA" sz="1200" i="1" dirty="0">
                <a:latin typeface="Calibri" pitchFamily="34" charset="0"/>
              </a:rPr>
              <a:t>fleuve </a:t>
            </a:r>
            <a:r>
              <a:rPr lang="fr-CA" sz="1200" i="1" dirty="0" smtClean="0">
                <a:latin typeface="Calibri" pitchFamily="34" charset="0"/>
              </a:rPr>
              <a:t>Saint-Laurent</a:t>
            </a:r>
            <a:r>
              <a:rPr lang="fr-CA" sz="1200" dirty="0" smtClean="0">
                <a:latin typeface="Calibri" pitchFamily="34" charset="0"/>
              </a:rPr>
              <a:t>, les </a:t>
            </a:r>
            <a:r>
              <a:rPr lang="fr-CA" sz="1200" i="1" dirty="0" smtClean="0">
                <a:latin typeface="Calibri" pitchFamily="34" charset="0"/>
              </a:rPr>
              <a:t>Grands Lacs </a:t>
            </a:r>
            <a:r>
              <a:rPr lang="fr-CA" sz="1200" dirty="0" smtClean="0">
                <a:latin typeface="Calibri" pitchFamily="34" charset="0"/>
              </a:rPr>
              <a:t>ainsi que </a:t>
            </a:r>
            <a:r>
              <a:rPr lang="fr-CA" sz="1200" i="1" dirty="0" smtClean="0">
                <a:latin typeface="Calibri" pitchFamily="34" charset="0"/>
              </a:rPr>
              <a:t>l’océan Atlantique </a:t>
            </a:r>
            <a:r>
              <a:rPr lang="fr-CA" sz="1200" dirty="0" smtClean="0">
                <a:latin typeface="Calibri" pitchFamily="34" charset="0"/>
              </a:rPr>
              <a:t>(golfe du Saint-Laurent). </a:t>
            </a:r>
          </a:p>
          <a:p>
            <a:pPr marL="228600" indent="-228600" algn="just">
              <a:spcBef>
                <a:spcPts val="600"/>
              </a:spcBef>
              <a:buFont typeface="+mj-lt"/>
              <a:buAutoNum type="arabicPeriod"/>
            </a:pPr>
            <a:r>
              <a:rPr lang="fr-CA" sz="1200" b="1" dirty="0" smtClean="0">
                <a:latin typeface="Calibri" pitchFamily="34" charset="0"/>
              </a:rPr>
              <a:t>Attirer </a:t>
            </a:r>
            <a:r>
              <a:rPr lang="fr-CA" sz="1200" b="1" dirty="0">
                <a:latin typeface="Calibri" pitchFamily="34" charset="0"/>
              </a:rPr>
              <a:t>l’attention sur l’écoulement de l’eau du fleuve. </a:t>
            </a:r>
            <a:r>
              <a:rPr lang="fr-CA" sz="1200" dirty="0">
                <a:latin typeface="Calibri" pitchFamily="34" charset="0"/>
              </a:rPr>
              <a:t>Leur demander </a:t>
            </a:r>
            <a:r>
              <a:rPr lang="fr-CA" sz="1200" dirty="0" smtClean="0">
                <a:latin typeface="Calibri" pitchFamily="34" charset="0"/>
              </a:rPr>
              <a:t>d’où vient </a:t>
            </a:r>
            <a:r>
              <a:rPr lang="fr-CA" sz="1200" dirty="0">
                <a:latin typeface="Calibri" pitchFamily="34" charset="0"/>
              </a:rPr>
              <a:t>l’eau </a:t>
            </a:r>
            <a:r>
              <a:rPr lang="fr-CA" sz="1200" dirty="0" smtClean="0">
                <a:latin typeface="Calibri" pitchFamily="34" charset="0"/>
              </a:rPr>
              <a:t>du fleuve ? (des Grands Lacs) Et où l’eau s’en </a:t>
            </a:r>
            <a:r>
              <a:rPr lang="fr-CA" sz="1200" dirty="0">
                <a:latin typeface="Calibri" pitchFamily="34" charset="0"/>
              </a:rPr>
              <a:t>va-t-elle ? </a:t>
            </a:r>
            <a:r>
              <a:rPr lang="fr-CA" sz="1200" dirty="0" smtClean="0">
                <a:latin typeface="Calibri" pitchFamily="34" charset="0"/>
              </a:rPr>
              <a:t>(vers l’océan).</a:t>
            </a:r>
          </a:p>
          <a:p>
            <a:pPr marL="0" indent="0">
              <a:spcBef>
                <a:spcPts val="600"/>
              </a:spcBef>
              <a:buAutoNum type="arabicPeriod"/>
            </a:pPr>
            <a:endParaRPr lang="fr-CA" sz="1200" dirty="0">
              <a:latin typeface="Calibri" pitchFamily="34" charset="0"/>
            </a:endParaRPr>
          </a:p>
        </p:txBody>
      </p:sp>
      <p:graphicFrame>
        <p:nvGraphicFramePr>
          <p:cNvPr id="11" name="Espace réservé du contenu 5"/>
          <p:cNvGraphicFramePr>
            <a:graphicFrameLocks noGrp="1"/>
          </p:cNvGraphicFramePr>
          <p:nvPr>
            <p:ph sz="half" idx="2"/>
            <p:custDataLst>
              <p:tags r:id="rId3"/>
            </p:custDataLst>
            <p:extLst>
              <p:ext uri="{D42A27DB-BD31-4B8C-83A1-F6EECF244321}">
                <p14:modId xmlns="" xmlns:p14="http://schemas.microsoft.com/office/powerpoint/2010/main" val="2911026792"/>
              </p:ext>
            </p:extLst>
          </p:nvPr>
        </p:nvGraphicFramePr>
        <p:xfrm>
          <a:off x="22860" y="1772286"/>
          <a:ext cx="1676400" cy="11125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tblGrid>
              <a:tr h="292889">
                <a:tc>
                  <a:txBody>
                    <a:bodyPr/>
                    <a:lstStyle/>
                    <a:p>
                      <a:pPr algn="ctr">
                        <a:spcBef>
                          <a:spcPts val="600"/>
                        </a:spcBef>
                      </a:pPr>
                      <a:r>
                        <a:rPr lang="fr-FR" sz="1400" dirty="0">
                          <a:latin typeface="Calibri" pitchFamily="34" charset="0"/>
                        </a:rPr>
                        <a:t>Matériel</a:t>
                      </a:r>
                      <a:r>
                        <a:rPr lang="fr-FR" sz="1400" baseline="0" dirty="0">
                          <a:latin typeface="Calibri" pitchFamily="34" charset="0"/>
                        </a:rPr>
                        <a:t> </a:t>
                      </a:r>
                      <a:r>
                        <a:rPr lang="fr-FR" sz="1400" baseline="0" dirty="0" smtClean="0">
                          <a:latin typeface="Calibri" pitchFamily="34" charset="0"/>
                        </a:rPr>
                        <a:t>nécessaire</a:t>
                      </a:r>
                      <a:endParaRPr lang="fr-FR" sz="1400" dirty="0">
                        <a:latin typeface="Calibri" pitchFamily="34" charset="0"/>
                      </a:endParaRPr>
                    </a:p>
                  </a:txBody>
                  <a:tcPr/>
                </a:tc>
                <a:extLst>
                  <a:ext uri="{0D108BD9-81ED-4DB2-BD59-A6C34878D82A}">
                    <a16:rowId xmlns:a16="http://schemas.microsoft.com/office/drawing/2014/main" xmlns="" val="10000"/>
                  </a:ext>
                </a:extLst>
              </a:tr>
              <a:tr h="183299">
                <a:tc>
                  <a:txBody>
                    <a:bodyPr/>
                    <a:lstStyle/>
                    <a:p>
                      <a:pPr algn="ctr">
                        <a:spcBef>
                          <a:spcPts val="600"/>
                        </a:spcBef>
                      </a:pPr>
                      <a:r>
                        <a:rPr lang="fr-FR" sz="1200" b="1" dirty="0">
                          <a:latin typeface="Calibri" pitchFamily="34" charset="0"/>
                        </a:rPr>
                        <a:t>Pour l’enseignant</a:t>
                      </a:r>
                    </a:p>
                  </a:txBody>
                  <a:tcPr/>
                </a:tc>
                <a:extLst>
                  <a:ext uri="{0D108BD9-81ED-4DB2-BD59-A6C34878D82A}">
                    <a16:rowId xmlns:a16="http://schemas.microsoft.com/office/drawing/2014/main" xmlns="" val="10001"/>
                  </a:ext>
                </a:extLst>
              </a:tr>
              <a:tr h="30549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fr-CA" sz="1200" dirty="0" smtClean="0">
                          <a:latin typeface="Calibri" pitchFamily="34" charset="0"/>
                          <a:hlinkClick r:id="rId10" action="ppaction://hlinksldjump"/>
                        </a:rPr>
                        <a:t>Fiches TNI 1 et 2 </a:t>
                      </a:r>
                      <a:endParaRPr lang="fr-CA" sz="1200" dirty="0" smtClean="0">
                        <a:latin typeface="Calibri"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fr-FR" sz="1200" dirty="0" smtClean="0">
                          <a:latin typeface="Calibri" pitchFamily="34" charset="0"/>
                          <a:hlinkClick r:id="rId11" action="ppaction://hlinksldjump"/>
                        </a:rPr>
                        <a:t>Fiches théoriques 1 et 2</a:t>
                      </a:r>
                      <a:endParaRPr lang="fr-FR" sz="1200" dirty="0">
                        <a:latin typeface="Calibri" pitchFamily="34" charset="0"/>
                      </a:endParaRPr>
                    </a:p>
                  </a:txBody>
                  <a:tcPr/>
                </a:tc>
                <a:extLst>
                  <a:ext uri="{0D108BD9-81ED-4DB2-BD59-A6C34878D82A}">
                    <a16:rowId xmlns:a16="http://schemas.microsoft.com/office/drawing/2014/main" xmlns="" val="10002"/>
                  </a:ext>
                </a:extLst>
              </a:tr>
            </a:tbl>
          </a:graphicData>
        </a:graphic>
      </p:graphicFrame>
      <p:graphicFrame>
        <p:nvGraphicFramePr>
          <p:cNvPr id="16" name="Tableau 15"/>
          <p:cNvGraphicFramePr>
            <a:graphicFrameLocks noGrp="1"/>
          </p:cNvGraphicFramePr>
          <p:nvPr>
            <p:custDataLst>
              <p:tags r:id="rId4"/>
            </p:custDataLst>
            <p:extLst>
              <p:ext uri="{D42A27DB-BD31-4B8C-83A1-F6EECF244321}">
                <p14:modId xmlns="" xmlns:p14="http://schemas.microsoft.com/office/powerpoint/2010/main" val="1159931139"/>
              </p:ext>
            </p:extLst>
          </p:nvPr>
        </p:nvGraphicFramePr>
        <p:xfrm>
          <a:off x="22860" y="1300964"/>
          <a:ext cx="1676400" cy="395188"/>
        </p:xfrm>
        <a:graphic>
          <a:graphicData uri="http://schemas.openxmlformats.org/drawingml/2006/table">
            <a:tbl>
              <a:tblPr firstRow="1" bandRow="1">
                <a:tableStyleId>{69CF1AB2-1976-4502-BF36-3FF5EA218861}</a:tableStyleId>
              </a:tblPr>
              <a:tblGrid>
                <a:gridCol w="1676400">
                  <a:extLst>
                    <a:ext uri="{9D8B030D-6E8A-4147-A177-3AD203B41FA5}">
                      <a16:colId xmlns:a16="http://schemas.microsoft.com/office/drawing/2014/main" xmlns="" val="20000"/>
                    </a:ext>
                  </a:extLst>
                </a:gridCol>
              </a:tblGrid>
              <a:tr h="395188">
                <a:tc>
                  <a:txBody>
                    <a:bodyPr/>
                    <a:lstStyle/>
                    <a:p>
                      <a:pPr algn="ctr"/>
                      <a:endParaRPr lang="fr-FR" sz="200" b="1" dirty="0"/>
                    </a:p>
                    <a:p>
                      <a:pPr algn="ctr"/>
                      <a:r>
                        <a:rPr lang="fr-FR" sz="1400" b="1" dirty="0">
                          <a:latin typeface="Calibri" pitchFamily="34" charset="0"/>
                          <a:cs typeface="Calibri" pitchFamily="34" charset="0"/>
                        </a:rPr>
                        <a:t>Durée : </a:t>
                      </a:r>
                      <a:r>
                        <a:rPr lang="fr-FR" sz="1400" b="0" dirty="0" smtClean="0">
                          <a:latin typeface="Calibri" pitchFamily="34" charset="0"/>
                          <a:cs typeface="Calibri" pitchFamily="34" charset="0"/>
                        </a:rPr>
                        <a:t>20</a:t>
                      </a:r>
                      <a:r>
                        <a:rPr lang="fr-FR" sz="1400" b="0" baseline="0" dirty="0" smtClean="0">
                          <a:latin typeface="Calibri" pitchFamily="34" charset="0"/>
                          <a:cs typeface="Calibri" pitchFamily="34" charset="0"/>
                        </a:rPr>
                        <a:t> </a:t>
                      </a:r>
                      <a:r>
                        <a:rPr lang="fr-FR" sz="1400" b="0" dirty="0" smtClean="0">
                          <a:latin typeface="Calibri" pitchFamily="34" charset="0"/>
                          <a:cs typeface="Calibri" pitchFamily="34" charset="0"/>
                        </a:rPr>
                        <a:t>minutes</a:t>
                      </a:r>
                      <a:endParaRPr lang="fr-FR" sz="1400" b="0" i="0" dirty="0">
                        <a:solidFill>
                          <a:schemeClr val="tx1"/>
                        </a:solidFill>
                        <a:latin typeface="Calibri" pitchFamily="34" charset="0"/>
                        <a:cs typeface="Calibri" pitchFamily="34" charset="0"/>
                      </a:endParaRPr>
                    </a:p>
                  </a:txBody>
                  <a:tcPr>
                    <a:solidFill>
                      <a:srgbClr val="D5FAFD"/>
                    </a:solidFill>
                  </a:tcPr>
                </a:tc>
                <a:extLst>
                  <a:ext uri="{0D108BD9-81ED-4DB2-BD59-A6C34878D82A}">
                    <a16:rowId xmlns:a16="http://schemas.microsoft.com/office/drawing/2014/main" xmlns="" val="10000"/>
                  </a:ext>
                </a:extLst>
              </a:tr>
            </a:tbl>
          </a:graphicData>
        </a:graphic>
      </p:graphicFrame>
      <p:sp>
        <p:nvSpPr>
          <p:cNvPr id="10" name="Rectangle 9">
            <a:extLst>
              <a:ext uri="{FF2B5EF4-FFF2-40B4-BE49-F238E27FC236}">
                <a16:creationId xmlns:a16="http://schemas.microsoft.com/office/drawing/2014/main" xmlns="" id="{CAC11CB3-47AD-4222-8131-398DA50311BB}"/>
              </a:ext>
            </a:extLst>
          </p:cNvPr>
          <p:cNvSpPr/>
          <p:nvPr>
            <p:custDataLst>
              <p:tags r:id="rId5"/>
            </p:custDataLst>
          </p:nvPr>
        </p:nvSpPr>
        <p:spPr>
          <a:xfrm>
            <a:off x="22860" y="2970201"/>
            <a:ext cx="1676400" cy="3370153"/>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err="1" smtClean="0">
                <a:latin typeface="Calibri" pitchFamily="34" charset="0"/>
              </a:rPr>
              <a:t>Préparation</a:t>
            </a:r>
            <a:r>
              <a:rPr lang="en-US" sz="1400" b="1" dirty="0" smtClean="0">
                <a:latin typeface="Calibri" pitchFamily="34" charset="0"/>
              </a:rPr>
              <a:t> de </a:t>
            </a:r>
            <a:r>
              <a:rPr lang="en-US" sz="1400" b="1" dirty="0" err="1" smtClean="0">
                <a:latin typeface="Calibri" pitchFamily="34" charset="0"/>
              </a:rPr>
              <a:t>l’enseignant.e</a:t>
            </a:r>
            <a:endParaRPr lang="fr-FR" sz="1400" b="1" dirty="0">
              <a:latin typeface="Calibri" pitchFamily="34" charset="0"/>
            </a:endParaRPr>
          </a:p>
          <a:p>
            <a:pPr>
              <a:spcBef>
                <a:spcPts val="600"/>
              </a:spcBef>
            </a:pPr>
            <a:r>
              <a:rPr lang="fr-FR" sz="1200" dirty="0" smtClean="0">
                <a:latin typeface="Calibri" pitchFamily="34" charset="0"/>
              </a:rPr>
              <a:t>Avant de se lancer dans cette activité, il est important que l’</a:t>
            </a:r>
            <a:r>
              <a:rPr lang="fr-FR" sz="1200" dirty="0" err="1" smtClean="0">
                <a:latin typeface="Calibri" pitchFamily="34" charset="0"/>
              </a:rPr>
              <a:t>enseignant.e</a:t>
            </a:r>
            <a:r>
              <a:rPr lang="fr-FR" sz="1200" dirty="0" smtClean="0">
                <a:latin typeface="Calibri" pitchFamily="34" charset="0"/>
              </a:rPr>
              <a:t> se soit </a:t>
            </a:r>
            <a:r>
              <a:rPr lang="fr-FR" sz="1200" dirty="0" err="1" smtClean="0">
                <a:latin typeface="Calibri" pitchFamily="34" charset="0"/>
              </a:rPr>
              <a:t>familiarisé.e</a:t>
            </a:r>
            <a:r>
              <a:rPr lang="fr-FR" sz="1200" dirty="0" smtClean="0">
                <a:latin typeface="Calibri" pitchFamily="34" charset="0"/>
              </a:rPr>
              <a:t> avec les principes de base du cycle de l’eau (fiche théoriques 1 et 2), de manière à être en mesure d’orienter la conversation qui </a:t>
            </a:r>
            <a:r>
              <a:rPr lang="fr-FR" sz="1200" dirty="0" err="1" smtClean="0">
                <a:latin typeface="Calibri" pitchFamily="34" charset="0"/>
              </a:rPr>
              <a:t>décou-lera</a:t>
            </a:r>
            <a:r>
              <a:rPr lang="fr-FR" sz="1200" dirty="0" smtClean="0">
                <a:latin typeface="Calibri" pitchFamily="34" charset="0"/>
              </a:rPr>
              <a:t> des questions de découverte (faire sortir les idées initiales des élèves).</a:t>
            </a:r>
            <a:endParaRPr lang="en-US" sz="1200" dirty="0">
              <a:latin typeface="Calibri" pitchFamily="34" charset="0"/>
            </a:endParaRPr>
          </a:p>
        </p:txBody>
      </p:sp>
      <p:sp>
        <p:nvSpPr>
          <p:cNvPr id="17" name="Title 3">
            <a:extLst>
              <a:ext uri="{FF2B5EF4-FFF2-40B4-BE49-F238E27FC236}">
                <a16:creationId xmlns="" xmlns:a16="http://schemas.microsoft.com/office/drawing/2014/main" id="{87C1477C-E81F-43AA-87D9-A74BC071692E}"/>
              </a:ext>
            </a:extLst>
          </p:cNvPr>
          <p:cNvSpPr txBox="1">
            <a:spLocks/>
          </p:cNvSpPr>
          <p:nvPr>
            <p:custDataLst>
              <p:tags r:id="rId6"/>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en-US" sz="2400" dirty="0">
                <a:latin typeface="Calibri" panose="020F0502020204030204" pitchFamily="34" charset="0"/>
                <a:cs typeface="Calibri" panose="020F0502020204030204" pitchFamily="34" charset="0"/>
              </a:rPr>
              <a:t>1. </a:t>
            </a:r>
            <a:r>
              <a:rPr lang="en-US" sz="2400" dirty="0" err="1" smtClean="0">
                <a:latin typeface="Calibri" panose="020F0502020204030204" pitchFamily="34" charset="0"/>
                <a:cs typeface="Calibri" panose="020F0502020204030204" pitchFamily="34" charset="0"/>
              </a:rPr>
              <a:t>L’eau</a:t>
            </a:r>
            <a:r>
              <a:rPr lang="en-US" sz="2400" dirty="0" smtClean="0">
                <a:latin typeface="Calibri" panose="020F0502020204030204" pitchFamily="34" charset="0"/>
                <a:cs typeface="Calibri" panose="020F0502020204030204" pitchFamily="34" charset="0"/>
              </a:rPr>
              <a:t> du </a:t>
            </a:r>
            <a:r>
              <a:rPr lang="en-US" sz="2400" dirty="0" err="1" smtClean="0">
                <a:latin typeface="Calibri" panose="020F0502020204030204" pitchFamily="34" charset="0"/>
                <a:cs typeface="Calibri" panose="020F0502020204030204" pitchFamily="34" charset="0"/>
              </a:rPr>
              <a:t>fleuve</a:t>
            </a:r>
            <a:r>
              <a:rPr lang="en-US" sz="2400" dirty="0" smtClean="0">
                <a:latin typeface="Calibri" panose="020F0502020204030204" pitchFamily="34" charset="0"/>
                <a:cs typeface="Calibri" panose="020F0502020204030204" pitchFamily="34" charset="0"/>
              </a:rPr>
              <a:t> Saint-Laurent</a:t>
            </a:r>
            <a:endParaRPr lang="fr-CA" sz="3000" dirty="0">
              <a:latin typeface="Calibri" panose="020F0502020204030204" pitchFamily="34" charset="0"/>
              <a:cs typeface="Calibri" panose="020F0502020204030204" pitchFamily="34" charset="0"/>
            </a:endParaRPr>
          </a:p>
        </p:txBody>
      </p:sp>
      <p:pic>
        <p:nvPicPr>
          <p:cNvPr id="18" name="Image 17">
            <a:extLst>
              <a:ext uri="{FF2B5EF4-FFF2-40B4-BE49-F238E27FC236}">
                <a16:creationId xmlns:a16="http://schemas.microsoft.com/office/drawing/2014/main" xmlns="" id="{D7713011-DDF5-4985-B72A-256C90A0D399}"/>
              </a:ext>
            </a:extLst>
          </p:cNvPr>
          <p:cNvPicPr>
            <a:picLocks noChangeAspect="1"/>
          </p:cNvPicPr>
          <p:nvPr/>
        </p:nvPicPr>
        <p:blipFill>
          <a:blip r:embed="rId12"/>
          <a:stretch>
            <a:fillRect/>
          </a:stretch>
        </p:blipFill>
        <p:spPr>
          <a:xfrm flipH="1">
            <a:off x="4869180" y="-290792"/>
            <a:ext cx="2077344" cy="2072515"/>
          </a:xfrm>
          <a:prstGeom prst="rect">
            <a:avLst/>
          </a:prstGeom>
        </p:spPr>
      </p:pic>
      <p:sp>
        <p:nvSpPr>
          <p:cNvPr id="19" name="Rectangle 18">
            <a:extLst>
              <a:ext uri="{FF2B5EF4-FFF2-40B4-BE49-F238E27FC236}">
                <a16:creationId xmlns:a16="http://schemas.microsoft.com/office/drawing/2014/main" xmlns="" id="{CAC11CB3-47AD-4222-8131-398DA50311BB}"/>
              </a:ext>
            </a:extLst>
          </p:cNvPr>
          <p:cNvSpPr/>
          <p:nvPr>
            <p:custDataLst>
              <p:tags r:id="rId7"/>
            </p:custDataLst>
          </p:nvPr>
        </p:nvSpPr>
        <p:spPr>
          <a:xfrm>
            <a:off x="22860" y="8184892"/>
            <a:ext cx="5920740" cy="830997"/>
          </a:xfrm>
          <a:prstGeom prst="rect">
            <a:avLst/>
          </a:prstGeom>
          <a:solidFill>
            <a:schemeClr val="accent1">
              <a:lumMod val="20000"/>
              <a:lumOff val="80000"/>
            </a:schemeClr>
          </a:solidFill>
          <a:ln>
            <a:solidFill>
              <a:schemeClr val="tx1"/>
            </a:solidFill>
          </a:ln>
        </p:spPr>
        <p:txBody>
          <a:bodyPr wrap="square">
            <a:spAutoFit/>
          </a:bodyPr>
          <a:lstStyle/>
          <a:p>
            <a:pPr algn="just">
              <a:spcBef>
                <a:spcPts val="600"/>
              </a:spcBef>
            </a:pPr>
            <a:r>
              <a:rPr lang="fr-CA" sz="1200" dirty="0" smtClean="0">
                <a:latin typeface="Calibri" pitchFamily="34" charset="0"/>
              </a:rPr>
              <a:t>* Les connaissances géographiques des élèves peuvent être variables, d’une classe à l’autre et d’un élève à l’autre. Ne pas insister avant de donner les réponses, puisque ce qui compte est d’arriver rapidement aux questions de découverte. Pour plus d’information, voir encadré « Questions alternatives » à la page suivante.</a:t>
            </a:r>
          </a:p>
        </p:txBody>
      </p:sp>
    </p:spTree>
    <p:extLst>
      <p:ext uri="{BB962C8B-B14F-4D97-AF65-F5344CB8AC3E}">
        <p14:creationId xmlns="" xmlns:p14="http://schemas.microsoft.com/office/powerpoint/2010/main" val="1998830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745708" y="7927519"/>
            <a:ext cx="1112292" cy="1135797"/>
          </a:xfrm>
        </p:spPr>
        <p:txBody>
          <a:bodyPr/>
          <a:lstStyle/>
          <a:p>
            <a:fld id="{027FB875-5C85-AB42-9DC5-178568A424B8}" type="slidenum">
              <a:rPr lang="en-US" sz="8200" smtClean="0">
                <a:solidFill>
                  <a:schemeClr val="bg1">
                    <a:lumMod val="85000"/>
                  </a:schemeClr>
                </a:solidFill>
                <a:latin typeface="Impact"/>
                <a:cs typeface="Impact"/>
              </a:rPr>
              <a:pPr/>
              <a:t>8</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47760" y="1296000"/>
            <a:ext cx="6732000" cy="7767316"/>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en-US" sz="2400" i="1" dirty="0" smtClean="0">
                <a:latin typeface="Calibri" pitchFamily="34" charset="0"/>
              </a:rPr>
              <a:t>Questions de </a:t>
            </a:r>
            <a:r>
              <a:rPr lang="en-US" sz="2400" i="1" dirty="0" err="1" smtClean="0">
                <a:latin typeface="Calibri" pitchFamily="34" charset="0"/>
              </a:rPr>
              <a:t>découverte</a:t>
            </a:r>
            <a:endParaRPr lang="fr-CA" sz="1200" b="1" i="1" dirty="0">
              <a:latin typeface="Calibri" pitchFamily="34" charset="0"/>
            </a:endParaRPr>
          </a:p>
          <a:p>
            <a:pPr marL="0" indent="0">
              <a:spcBef>
                <a:spcPts val="600"/>
              </a:spcBef>
              <a:buNone/>
            </a:pPr>
            <a:r>
              <a:rPr lang="fr-CA" sz="1200" dirty="0" smtClean="0">
                <a:latin typeface="Calibri" pitchFamily="34" charset="0"/>
              </a:rPr>
              <a:t>Les deux questions de découverte sont en réalité les deux côtés de la même pièce :</a:t>
            </a:r>
          </a:p>
          <a:p>
            <a:pPr marL="228600" indent="-228600" algn="just">
              <a:spcBef>
                <a:spcPts val="600"/>
              </a:spcBef>
              <a:buFont typeface="+mj-lt"/>
              <a:buAutoNum type="arabicPeriod"/>
            </a:pPr>
            <a:r>
              <a:rPr lang="fr-CA" sz="1200" b="1" i="1" dirty="0" smtClean="0">
                <a:latin typeface="Calibri" pitchFamily="34" charset="0"/>
              </a:rPr>
              <a:t>« Si les Grands Lacs déversent leur eau dans le fleuve Saint-Laurent heure après heure, jour après jour, année après année, comment se fait-il qu’ils ne se soient pas encore vidés ? »</a:t>
            </a:r>
          </a:p>
          <a:p>
            <a:pPr marL="228600" indent="-228600" algn="just">
              <a:spcBef>
                <a:spcPts val="600"/>
              </a:spcBef>
              <a:buFont typeface="+mj-lt"/>
              <a:buAutoNum type="arabicPeriod"/>
            </a:pPr>
            <a:r>
              <a:rPr lang="fr-CA" sz="1200" b="1" i="1" dirty="0" smtClean="0">
                <a:latin typeface="Calibri" pitchFamily="34" charset="0"/>
              </a:rPr>
              <a:t>« Si le fleuve Saint-Laurent se déverse dans l’océan, de même qu’une multitude d’autres fleuves et </a:t>
            </a:r>
            <a:r>
              <a:rPr lang="fr-CA" sz="1200" b="1" i="1" dirty="0">
                <a:latin typeface="Calibri" pitchFamily="34" charset="0"/>
              </a:rPr>
              <a:t>rivières, heure après heure, jour après jour, année après année, comment se fait-il </a:t>
            </a:r>
            <a:r>
              <a:rPr lang="fr-CA" sz="1200" b="1" i="1" dirty="0" smtClean="0">
                <a:latin typeface="Calibri" pitchFamily="34" charset="0"/>
              </a:rPr>
              <a:t>que l’océan ne déborde pas ?</a:t>
            </a:r>
            <a:r>
              <a:rPr lang="fr-CA" sz="1200" b="1" i="1" dirty="0">
                <a:latin typeface="Calibri" pitchFamily="34" charset="0"/>
              </a:rPr>
              <a:t>  </a:t>
            </a:r>
            <a:r>
              <a:rPr lang="fr-CA" sz="1200" b="1" i="1" dirty="0" smtClean="0">
                <a:latin typeface="Calibri" pitchFamily="34" charset="0"/>
              </a:rPr>
              <a:t>Que son niveau n’a pas augmenté jusqu’à inonder les continents ? »</a:t>
            </a:r>
          </a:p>
          <a:p>
            <a:pPr marL="228600" indent="-228600" algn="just">
              <a:spcBef>
                <a:spcPts val="600"/>
              </a:spcBef>
              <a:buFont typeface="+mj-lt"/>
              <a:buAutoNum type="arabicPeriod"/>
            </a:pPr>
            <a:endParaRPr lang="fr-CA" sz="1200" b="1" i="1" dirty="0" smtClean="0">
              <a:latin typeface="Calibri" pitchFamily="34" charset="0"/>
            </a:endParaRPr>
          </a:p>
          <a:p>
            <a:pPr marL="0" lvl="0" indent="0" algn="just">
              <a:spcBef>
                <a:spcPts val="600"/>
              </a:spcBef>
              <a:buSzPct val="90000"/>
              <a:buNone/>
            </a:pPr>
            <a:endParaRPr lang="fr-CA" sz="1400" b="1" dirty="0" smtClean="0">
              <a:solidFill>
                <a:prstClr val="black"/>
              </a:solidFill>
              <a:latin typeface="Calibri" pitchFamily="34" charset="0"/>
              <a:cs typeface="Calibri" pitchFamily="34" charset="0"/>
            </a:endParaRPr>
          </a:p>
          <a:p>
            <a:pPr marL="0" lvl="0" indent="0" algn="just">
              <a:spcBef>
                <a:spcPts val="600"/>
              </a:spcBef>
              <a:buSzPct val="90000"/>
              <a:buNone/>
            </a:pPr>
            <a:endParaRPr lang="fr-CA" sz="1400" b="1" dirty="0">
              <a:solidFill>
                <a:prstClr val="black"/>
              </a:solidFill>
              <a:latin typeface="Calibri" pitchFamily="34" charset="0"/>
              <a:cs typeface="Calibri" pitchFamily="34" charset="0"/>
            </a:endParaRPr>
          </a:p>
          <a:p>
            <a:pPr marL="0" lvl="0" indent="0" algn="just">
              <a:spcBef>
                <a:spcPts val="600"/>
              </a:spcBef>
              <a:buSzPct val="90000"/>
              <a:buNone/>
            </a:pPr>
            <a:endParaRPr lang="fr-CA" sz="1400" b="1" dirty="0" smtClean="0">
              <a:solidFill>
                <a:prstClr val="black"/>
              </a:solidFill>
              <a:latin typeface="Calibri" pitchFamily="34" charset="0"/>
              <a:cs typeface="Calibri" pitchFamily="34" charset="0"/>
            </a:endParaRPr>
          </a:p>
          <a:p>
            <a:pPr marL="0" lvl="0" indent="0" algn="just">
              <a:spcBef>
                <a:spcPts val="600"/>
              </a:spcBef>
              <a:buSzPct val="90000"/>
              <a:buNone/>
            </a:pPr>
            <a:endParaRPr lang="fr-CA" sz="1400" b="1" dirty="0">
              <a:solidFill>
                <a:prstClr val="black"/>
              </a:solidFill>
              <a:latin typeface="Calibri" pitchFamily="34" charset="0"/>
              <a:cs typeface="Calibri" pitchFamily="34" charset="0"/>
            </a:endParaRPr>
          </a:p>
          <a:p>
            <a:pPr marL="0" lvl="0" indent="0" algn="just">
              <a:spcBef>
                <a:spcPts val="600"/>
              </a:spcBef>
              <a:buSzPct val="90000"/>
              <a:buNone/>
            </a:pPr>
            <a:endParaRPr lang="fr-CA" sz="1400" b="1" dirty="0" smtClean="0">
              <a:solidFill>
                <a:prstClr val="black"/>
              </a:solidFill>
              <a:latin typeface="Calibri" pitchFamily="34" charset="0"/>
              <a:cs typeface="Calibri" pitchFamily="34" charset="0"/>
            </a:endParaRPr>
          </a:p>
          <a:p>
            <a:pPr marL="0" lvl="0" indent="0" algn="just">
              <a:spcBef>
                <a:spcPts val="600"/>
              </a:spcBef>
              <a:buSzPct val="90000"/>
              <a:buNone/>
            </a:pPr>
            <a:endParaRPr lang="fr-CA" sz="1400" b="1" dirty="0">
              <a:solidFill>
                <a:prstClr val="black"/>
              </a:solidFill>
              <a:latin typeface="Calibri" pitchFamily="34" charset="0"/>
              <a:cs typeface="Calibri" pitchFamily="34" charset="0"/>
            </a:endParaRPr>
          </a:p>
          <a:p>
            <a:pPr marL="0" lvl="0" indent="0" algn="just">
              <a:spcBef>
                <a:spcPts val="600"/>
              </a:spcBef>
              <a:buSzPct val="90000"/>
              <a:buNone/>
            </a:pPr>
            <a:r>
              <a:rPr lang="fr-CA" sz="1400" b="1" dirty="0" smtClean="0">
                <a:solidFill>
                  <a:prstClr val="black"/>
                </a:solidFill>
                <a:latin typeface="Calibri" pitchFamily="34" charset="0"/>
                <a:cs typeface="Calibri" pitchFamily="34" charset="0"/>
              </a:rPr>
              <a:t>Idées </a:t>
            </a:r>
            <a:r>
              <a:rPr lang="fr-CA" sz="1400" b="1" dirty="0">
                <a:solidFill>
                  <a:prstClr val="black"/>
                </a:solidFill>
                <a:latin typeface="Calibri" pitchFamily="34" charset="0"/>
                <a:cs typeface="Calibri" pitchFamily="34" charset="0"/>
              </a:rPr>
              <a:t>initiales</a:t>
            </a:r>
          </a:p>
          <a:p>
            <a:pPr marL="0" lvl="0" indent="0" algn="just">
              <a:spcBef>
                <a:spcPts val="600"/>
              </a:spcBef>
              <a:buSzPct val="90000"/>
              <a:buNone/>
            </a:pPr>
            <a:r>
              <a:rPr lang="fr-CA" sz="1200" dirty="0" smtClean="0">
                <a:solidFill>
                  <a:prstClr val="black"/>
                </a:solidFill>
                <a:latin typeface="Calibri" pitchFamily="34" charset="0"/>
                <a:cs typeface="Calibri" pitchFamily="34" charset="0"/>
              </a:rPr>
              <a:t>Recueillir </a:t>
            </a:r>
            <a:r>
              <a:rPr lang="fr-CA" sz="1200" dirty="0">
                <a:solidFill>
                  <a:prstClr val="black"/>
                </a:solidFill>
                <a:latin typeface="Calibri" pitchFamily="34" charset="0"/>
                <a:cs typeface="Calibri" pitchFamily="34" charset="0"/>
              </a:rPr>
              <a:t>les idées initiales des élèves.</a:t>
            </a:r>
          </a:p>
          <a:p>
            <a:pPr marL="463550" lvl="0" indent="-463550" algn="just">
              <a:spcBef>
                <a:spcPts val="600"/>
              </a:spcBef>
              <a:buSzPct val="90000"/>
            </a:pPr>
            <a:r>
              <a:rPr lang="fr-CA" sz="1200" b="1" dirty="0">
                <a:solidFill>
                  <a:prstClr val="black"/>
                </a:solidFill>
                <a:latin typeface="Calibri" pitchFamily="34" charset="0"/>
              </a:rPr>
              <a:t>L’</a:t>
            </a:r>
            <a:r>
              <a:rPr lang="fr-CA" sz="1200" b="1" dirty="0" err="1">
                <a:solidFill>
                  <a:prstClr val="black"/>
                </a:solidFill>
                <a:latin typeface="Calibri" pitchFamily="34" charset="0"/>
              </a:rPr>
              <a:t>enseignant.e</a:t>
            </a:r>
            <a:r>
              <a:rPr lang="fr-CA" sz="1200" b="1" dirty="0">
                <a:solidFill>
                  <a:prstClr val="black"/>
                </a:solidFill>
                <a:latin typeface="Calibri" pitchFamily="34" charset="0"/>
              </a:rPr>
              <a:t> ne doit pas commenter ni juger les idées des élèves </a:t>
            </a:r>
            <a:r>
              <a:rPr lang="fr-CA" sz="1200" dirty="0">
                <a:solidFill>
                  <a:prstClr val="black"/>
                </a:solidFill>
                <a:latin typeface="Calibri" pitchFamily="34" charset="0"/>
              </a:rPr>
              <a:t>(les valider ou les infirmer). Les élèves doivent se sentir libres de raisonner et de s’exprimer. Par contre, on peut poser des questions pour aider les élèves à clarifier leurs pensées, ou reformuler pour voir si l'on a bien compris.</a:t>
            </a:r>
          </a:p>
          <a:p>
            <a:pPr marL="463550" lvl="0" indent="-463550" algn="just">
              <a:spcBef>
                <a:spcPts val="600"/>
              </a:spcBef>
              <a:buSzPct val="90000"/>
            </a:pPr>
            <a:r>
              <a:rPr lang="fr-CA" sz="1200" b="1" dirty="0">
                <a:solidFill>
                  <a:prstClr val="black"/>
                </a:solidFill>
                <a:latin typeface="Calibri" pitchFamily="34" charset="0"/>
              </a:rPr>
              <a:t>Inviter cependant les </a:t>
            </a:r>
            <a:r>
              <a:rPr lang="fr-CA" sz="1200" b="1" i="1" dirty="0">
                <a:solidFill>
                  <a:prstClr val="black"/>
                </a:solidFill>
                <a:latin typeface="Calibri" pitchFamily="34" charset="0"/>
              </a:rPr>
              <a:t>autres</a:t>
            </a:r>
            <a:r>
              <a:rPr lang="fr-CA" sz="1200" b="1" dirty="0">
                <a:solidFill>
                  <a:prstClr val="black"/>
                </a:solidFill>
                <a:latin typeface="Calibri" pitchFamily="34" charset="0"/>
              </a:rPr>
              <a:t> élèves à commenter. </a:t>
            </a:r>
            <a:r>
              <a:rPr lang="fr-CA" sz="1200" dirty="0">
                <a:solidFill>
                  <a:prstClr val="black"/>
                </a:solidFill>
                <a:latin typeface="Calibri" pitchFamily="34" charset="0"/>
              </a:rPr>
              <a:t>« Êtes-vous d’accord avec cette idée ? Pensez-vous qu’on devrait y apporter des précisions ? etc. </a:t>
            </a:r>
            <a:r>
              <a:rPr lang="fr-CA" sz="1200" dirty="0" smtClean="0">
                <a:solidFill>
                  <a:prstClr val="black"/>
                </a:solidFill>
                <a:latin typeface="Calibri" pitchFamily="34" charset="0"/>
              </a:rPr>
              <a:t>»</a:t>
            </a:r>
          </a:p>
          <a:p>
            <a:pPr marL="463550" lvl="0" indent="-463550" algn="just">
              <a:spcBef>
                <a:spcPts val="600"/>
              </a:spcBef>
              <a:buSzPct val="90000"/>
            </a:pPr>
            <a:r>
              <a:rPr lang="fr-CA" sz="1200" b="1" dirty="0" smtClean="0">
                <a:latin typeface="Calibri" pitchFamily="34" charset="0"/>
              </a:rPr>
              <a:t>Alimenter la conversation. </a:t>
            </a:r>
            <a:r>
              <a:rPr lang="fr-CA" sz="1200" dirty="0" smtClean="0">
                <a:latin typeface="Calibri" pitchFamily="34" charset="0"/>
              </a:rPr>
              <a:t>Se servir </a:t>
            </a:r>
            <a:r>
              <a:rPr lang="fr-CA" sz="1200" dirty="0">
                <a:latin typeface="Calibri" pitchFamily="34" charset="0"/>
              </a:rPr>
              <a:t>de son jugement pour alimenter la conversation avec de nouvelles questions, sans pour autant donner les réponses ou juger celles qui sont fournies par les élèves. </a:t>
            </a:r>
            <a:r>
              <a:rPr lang="fr-CA" sz="1200" dirty="0" smtClean="0">
                <a:latin typeface="Calibri" pitchFamily="34" charset="0"/>
              </a:rPr>
              <a:t>Par exemple :</a:t>
            </a:r>
          </a:p>
          <a:p>
            <a:pPr marL="0" lvl="0" indent="0" algn="ctr">
              <a:spcBef>
                <a:spcPts val="600"/>
              </a:spcBef>
              <a:buSzPct val="90000"/>
              <a:buNone/>
            </a:pPr>
            <a:r>
              <a:rPr lang="fr-CA" sz="1200" dirty="0" smtClean="0">
                <a:latin typeface="Calibri" pitchFamily="34" charset="0"/>
              </a:rPr>
              <a:t>Réponse : </a:t>
            </a:r>
            <a:r>
              <a:rPr lang="fr-CA" sz="1200" b="1" i="1" dirty="0" smtClean="0">
                <a:latin typeface="Calibri" pitchFamily="34" charset="0"/>
              </a:rPr>
              <a:t>« Les Grands Lacs ne se vident pas parce qu’ils sont alimentés par d’autres rivières. »</a:t>
            </a:r>
            <a:endParaRPr lang="fr-CA" sz="1200" b="1" i="1" dirty="0">
              <a:latin typeface="Calibri" pitchFamily="34" charset="0"/>
            </a:endParaRPr>
          </a:p>
          <a:p>
            <a:pPr marL="0" indent="0" algn="ctr">
              <a:spcBef>
                <a:spcPts val="600"/>
              </a:spcBef>
              <a:buNone/>
            </a:pPr>
            <a:r>
              <a:rPr lang="fr-CA" sz="1200" dirty="0" smtClean="0">
                <a:latin typeface="Calibri" pitchFamily="34" charset="0"/>
              </a:rPr>
              <a:t>Nouvelle question : </a:t>
            </a:r>
            <a:r>
              <a:rPr lang="fr-CA" sz="1200" b="1" i="1" dirty="0" smtClean="0">
                <a:latin typeface="Calibri" pitchFamily="34" charset="0"/>
              </a:rPr>
              <a:t>« D’où vient l’eau de ces </a:t>
            </a:r>
            <a:r>
              <a:rPr lang="fr-CA" sz="1200" b="1" dirty="0" smtClean="0">
                <a:latin typeface="Calibri" pitchFamily="34" charset="0"/>
              </a:rPr>
              <a:t>autres</a:t>
            </a:r>
            <a:r>
              <a:rPr lang="fr-CA" sz="1200" b="1" i="1" dirty="0" smtClean="0">
                <a:latin typeface="Calibri" pitchFamily="34" charset="0"/>
              </a:rPr>
              <a:t> rivières ? » </a:t>
            </a:r>
            <a:r>
              <a:rPr lang="fr-CA" sz="1200" dirty="0" smtClean="0">
                <a:latin typeface="Calibri" pitchFamily="34" charset="0"/>
              </a:rPr>
              <a:t>Réponse : </a:t>
            </a:r>
            <a:r>
              <a:rPr lang="fr-CA" sz="1200" b="1" i="1" dirty="0" smtClean="0">
                <a:latin typeface="Calibri" pitchFamily="34" charset="0"/>
              </a:rPr>
              <a:t>« De la pluie. »</a:t>
            </a:r>
          </a:p>
          <a:p>
            <a:pPr marL="0" indent="0" algn="ctr">
              <a:spcBef>
                <a:spcPts val="600"/>
              </a:spcBef>
              <a:buNone/>
            </a:pPr>
            <a:r>
              <a:rPr lang="fr-CA" sz="1200" dirty="0">
                <a:latin typeface="Calibri" pitchFamily="34" charset="0"/>
              </a:rPr>
              <a:t>Nouvelle question : </a:t>
            </a:r>
            <a:r>
              <a:rPr lang="fr-CA" sz="1200" b="1" i="1" dirty="0">
                <a:latin typeface="Calibri" pitchFamily="34" charset="0"/>
              </a:rPr>
              <a:t>« D’où </a:t>
            </a:r>
            <a:r>
              <a:rPr lang="fr-CA" sz="1200" b="1" i="1" dirty="0" smtClean="0">
                <a:latin typeface="Calibri" pitchFamily="34" charset="0"/>
              </a:rPr>
              <a:t>vient l’eau de la pluie ?</a:t>
            </a:r>
            <a:r>
              <a:rPr lang="fr-CA" sz="1200" b="1" i="1" dirty="0">
                <a:latin typeface="Calibri" pitchFamily="34" charset="0"/>
              </a:rPr>
              <a:t> </a:t>
            </a:r>
            <a:r>
              <a:rPr lang="fr-CA" sz="1200" b="1" i="1" dirty="0" smtClean="0">
                <a:latin typeface="Calibri" pitchFamily="34" charset="0"/>
              </a:rPr>
              <a:t>» </a:t>
            </a:r>
            <a:r>
              <a:rPr lang="fr-CA" sz="1200" dirty="0" smtClean="0">
                <a:latin typeface="Calibri" pitchFamily="34" charset="0"/>
              </a:rPr>
              <a:t>Réponse </a:t>
            </a:r>
            <a:r>
              <a:rPr lang="fr-CA" sz="1200" dirty="0">
                <a:latin typeface="Calibri" pitchFamily="34" charset="0"/>
              </a:rPr>
              <a:t>: </a:t>
            </a:r>
            <a:r>
              <a:rPr lang="fr-CA" sz="1200" b="1" i="1" dirty="0">
                <a:latin typeface="Calibri" pitchFamily="34" charset="0"/>
              </a:rPr>
              <a:t>« </a:t>
            </a:r>
            <a:r>
              <a:rPr lang="fr-CA" sz="1200" b="1" i="1" dirty="0" smtClean="0">
                <a:latin typeface="Calibri" pitchFamily="34" charset="0"/>
              </a:rPr>
              <a:t>Des nuages.</a:t>
            </a:r>
            <a:r>
              <a:rPr lang="fr-CA" sz="1200" b="1" i="1" dirty="0">
                <a:latin typeface="Calibri" pitchFamily="34" charset="0"/>
              </a:rPr>
              <a:t> </a:t>
            </a:r>
            <a:r>
              <a:rPr lang="fr-CA" sz="1200" b="1" i="1" dirty="0" smtClean="0">
                <a:latin typeface="Calibri" pitchFamily="34" charset="0"/>
              </a:rPr>
              <a:t>» </a:t>
            </a:r>
            <a:r>
              <a:rPr lang="fr-CA" sz="1200" i="1" dirty="0" smtClean="0">
                <a:latin typeface="Calibri" pitchFamily="34" charset="0"/>
              </a:rPr>
              <a:t>et cetera</a:t>
            </a:r>
          </a:p>
          <a:p>
            <a:pPr algn="just">
              <a:spcBef>
                <a:spcPts val="600"/>
              </a:spcBef>
            </a:pPr>
            <a:r>
              <a:rPr lang="fr-CA" sz="1200" b="1" dirty="0" smtClean="0">
                <a:latin typeface="Calibri" pitchFamily="34" charset="0"/>
              </a:rPr>
              <a:t>Savoir s’arrêter. </a:t>
            </a:r>
            <a:r>
              <a:rPr lang="fr-CA" sz="1200" dirty="0" smtClean="0">
                <a:latin typeface="Calibri" pitchFamily="34" charset="0"/>
              </a:rPr>
              <a:t> Il ne faut pas nécessairement s’attendre à ce que l’idée du cycle de l’eau soit clairement dégagée par les élèves, et il n’est pas nécessaire d’étirer la conversation jusqu’à ce que cette idée émerge. Au minimum, on espère que sera exprimée l’idée que l’eau se transforme et se déplace de toutes sortes de façons.</a:t>
            </a:r>
            <a:endParaRPr lang="en-US" sz="1200" dirty="0">
              <a:latin typeface="Calibri" pitchFamily="34" charset="0"/>
            </a:endParaRPr>
          </a:p>
        </p:txBody>
      </p:sp>
      <p:sp>
        <p:nvSpPr>
          <p:cNvPr id="6" name="Rectangle 5">
            <a:extLst>
              <a:ext uri="{FF2B5EF4-FFF2-40B4-BE49-F238E27FC236}">
                <a16:creationId xmlns:a16="http://schemas.microsoft.com/office/drawing/2014/main" xmlns="" id="{CAC11CB3-47AD-4222-8131-398DA50311BB}"/>
              </a:ext>
            </a:extLst>
          </p:cNvPr>
          <p:cNvSpPr/>
          <p:nvPr>
            <p:custDataLst>
              <p:tags r:id="rId3"/>
            </p:custDataLst>
          </p:nvPr>
        </p:nvSpPr>
        <p:spPr>
          <a:xfrm>
            <a:off x="286741" y="3266617"/>
            <a:ext cx="6284518" cy="1569660"/>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smtClean="0">
                <a:latin typeface="Calibri" pitchFamily="34" charset="0"/>
              </a:rPr>
              <a:t>Questions alternatives</a:t>
            </a:r>
            <a:endParaRPr lang="en-US" sz="1400" b="1" dirty="0">
              <a:latin typeface="Calibri" pitchFamily="34" charset="0"/>
            </a:endParaRPr>
          </a:p>
          <a:p>
            <a:pPr algn="just">
              <a:spcBef>
                <a:spcPts val="600"/>
              </a:spcBef>
            </a:pPr>
            <a:r>
              <a:rPr lang="fr-FR" sz="1200" dirty="0" smtClean="0">
                <a:latin typeface="Calibri" pitchFamily="34" charset="0"/>
              </a:rPr>
              <a:t>Ici, la question du cycle de l’eau est emmenée à travers la géographie, or cet aspect n’est pas d’une absolue nécessité. Une manière « épurée » d’emmener la question est de se concentrer sur le simple fait que l’eau </a:t>
            </a:r>
            <a:r>
              <a:rPr lang="fr-FR" sz="1200" dirty="0">
                <a:latin typeface="Calibri" pitchFamily="34" charset="0"/>
              </a:rPr>
              <a:t>des rivières </a:t>
            </a:r>
            <a:r>
              <a:rPr lang="fr-FR" sz="1200" i="1" dirty="0">
                <a:latin typeface="Calibri" pitchFamily="34" charset="0"/>
              </a:rPr>
              <a:t>coule</a:t>
            </a:r>
            <a:r>
              <a:rPr lang="fr-FR" sz="1200" dirty="0" smtClean="0">
                <a:latin typeface="Calibri" pitchFamily="34" charset="0"/>
              </a:rPr>
              <a:t>. </a:t>
            </a:r>
            <a:r>
              <a:rPr lang="fr-FR" sz="1200" b="1" i="1" dirty="0" smtClean="0">
                <a:latin typeface="Calibri" pitchFamily="34" charset="0"/>
              </a:rPr>
              <a:t>Comment peut-elle couler sans arrêt ? Comment une source d’eau pourrait être intarissable ?</a:t>
            </a:r>
          </a:p>
          <a:p>
            <a:pPr algn="just">
              <a:spcBef>
                <a:spcPts val="600"/>
              </a:spcBef>
            </a:pPr>
            <a:r>
              <a:rPr lang="fr-FR" sz="1200" dirty="0" smtClean="0">
                <a:latin typeface="Calibri" pitchFamily="34" charset="0"/>
              </a:rPr>
              <a:t>On pourrait aussi poser la même question de la pluie, une réalité encore plus proche de celle des enfants. </a:t>
            </a:r>
            <a:r>
              <a:rPr lang="fr-FR" sz="1200" b="1" i="1" dirty="0" smtClean="0">
                <a:latin typeface="Calibri" pitchFamily="34" charset="0"/>
              </a:rPr>
              <a:t>D’où vient la pluie ? Comment se fait-il qu’il  y en ait toujours qui revient ?</a:t>
            </a:r>
          </a:p>
        </p:txBody>
      </p:sp>
      <p:sp>
        <p:nvSpPr>
          <p:cNvPr id="8"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en-US" sz="2400" dirty="0">
                <a:latin typeface="Calibri" panose="020F0502020204030204" pitchFamily="34" charset="0"/>
                <a:cs typeface="Calibri" panose="020F0502020204030204" pitchFamily="34" charset="0"/>
              </a:rPr>
              <a:t>1. </a:t>
            </a:r>
            <a:r>
              <a:rPr lang="en-US" sz="2400" dirty="0" err="1" smtClean="0">
                <a:latin typeface="Calibri" panose="020F0502020204030204" pitchFamily="34" charset="0"/>
                <a:cs typeface="Calibri" panose="020F0502020204030204" pitchFamily="34" charset="0"/>
              </a:rPr>
              <a:t>L’eau</a:t>
            </a:r>
            <a:r>
              <a:rPr lang="en-US" sz="2400" dirty="0" smtClean="0">
                <a:latin typeface="Calibri" panose="020F0502020204030204" pitchFamily="34" charset="0"/>
                <a:cs typeface="Calibri" panose="020F0502020204030204" pitchFamily="34" charset="0"/>
              </a:rPr>
              <a:t> du </a:t>
            </a:r>
            <a:r>
              <a:rPr lang="en-US" sz="2400" dirty="0" err="1" smtClean="0">
                <a:latin typeface="Calibri" panose="020F0502020204030204" pitchFamily="34" charset="0"/>
                <a:cs typeface="Calibri" panose="020F0502020204030204" pitchFamily="34" charset="0"/>
              </a:rPr>
              <a:t>fleuve</a:t>
            </a:r>
            <a:r>
              <a:rPr lang="en-US" sz="2400" dirty="0" smtClean="0">
                <a:latin typeface="Calibri" panose="020F0502020204030204" pitchFamily="34" charset="0"/>
                <a:cs typeface="Calibri" panose="020F0502020204030204" pitchFamily="34" charset="0"/>
              </a:rPr>
              <a:t> Saint-Laurent </a:t>
            </a:r>
            <a:r>
              <a:rPr lang="en-US" sz="1800" dirty="0" smtClean="0">
                <a:latin typeface="Calibri" panose="020F0502020204030204" pitchFamily="34" charset="0"/>
                <a:cs typeface="Calibri" panose="020F0502020204030204" pitchFamily="34" charset="0"/>
              </a:rPr>
              <a:t>(suite)</a:t>
            </a:r>
            <a:endParaRPr lang="fr-CA" sz="3000" dirty="0">
              <a:latin typeface="Calibri" panose="020F0502020204030204" pitchFamily="34" charset="0"/>
              <a:cs typeface="Calibri" panose="020F0502020204030204" pitchFamily="34" charset="0"/>
            </a:endParaRPr>
          </a:p>
        </p:txBody>
      </p:sp>
      <p:pic>
        <p:nvPicPr>
          <p:cNvPr id="10" name="Image 9">
            <a:extLst>
              <a:ext uri="{FF2B5EF4-FFF2-40B4-BE49-F238E27FC236}">
                <a16:creationId xmlns:a16="http://schemas.microsoft.com/office/drawing/2014/main" xmlns="" id="{D7713011-DDF5-4985-B72A-256C90A0D399}"/>
              </a:ext>
            </a:extLst>
          </p:cNvPr>
          <p:cNvPicPr>
            <a:picLocks noChangeAspect="1"/>
          </p:cNvPicPr>
          <p:nvPr/>
        </p:nvPicPr>
        <p:blipFill>
          <a:blip r:embed="rId7"/>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752033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674212" y="7983019"/>
            <a:ext cx="1112292" cy="1135797"/>
          </a:xfrm>
        </p:spPr>
        <p:txBody>
          <a:bodyPr/>
          <a:lstStyle/>
          <a:p>
            <a:fld id="{027FB875-5C85-AB42-9DC5-178568A424B8}" type="slidenum">
              <a:rPr lang="en-US" sz="8200" smtClean="0">
                <a:solidFill>
                  <a:schemeClr val="bg1">
                    <a:lumMod val="85000"/>
                  </a:schemeClr>
                </a:solidFill>
                <a:latin typeface="Impact"/>
                <a:cs typeface="Impact"/>
              </a:rPr>
              <a:pPr/>
              <a:t>9</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1739153" y="1296000"/>
            <a:ext cx="5040000" cy="7822816"/>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buNone/>
            </a:pPr>
            <a:r>
              <a:rPr lang="fr-CA" sz="2400" i="1" dirty="0" smtClean="0">
                <a:latin typeface="Calibri" pitchFamily="34" charset="0"/>
              </a:rPr>
              <a:t>Vue d’ensemble</a:t>
            </a:r>
          </a:p>
          <a:p>
            <a:pPr marL="0" indent="0" algn="just">
              <a:lnSpc>
                <a:spcPct val="120000"/>
              </a:lnSpc>
              <a:spcBef>
                <a:spcPts val="0"/>
              </a:spcBef>
              <a:buNone/>
            </a:pPr>
            <a:r>
              <a:rPr lang="fr-CA" sz="1200" dirty="0" smtClean="0">
                <a:latin typeface="Calibri" pitchFamily="34" charset="0"/>
              </a:rPr>
              <a:t>Une démonstration consistant à créer un nuage dans une bouteille (avec de l’eau, puis avec de l’alcool à friction), en faisant varier brusquement la pression à l’intérieur de la bouteille, permet d’introduire les notions d’évaporation et de condensation.</a:t>
            </a:r>
          </a:p>
          <a:p>
            <a:pPr marL="0" indent="0" algn="just">
              <a:lnSpc>
                <a:spcPct val="120000"/>
              </a:lnSpc>
              <a:spcBef>
                <a:spcPts val="0"/>
              </a:spcBef>
              <a:buNone/>
            </a:pPr>
            <a:r>
              <a:rPr lang="fr-CA" sz="2400" i="1" dirty="0" smtClean="0">
                <a:latin typeface="Calibri" pitchFamily="34" charset="0"/>
              </a:rPr>
              <a:t>Mise en situation</a:t>
            </a:r>
          </a:p>
          <a:p>
            <a:pPr marL="0" indent="0" algn="just">
              <a:spcBef>
                <a:spcPts val="600"/>
              </a:spcBef>
              <a:buNone/>
            </a:pPr>
            <a:r>
              <a:rPr lang="fr-CA" sz="1200" dirty="0" smtClean="0">
                <a:latin typeface="Calibri" pitchFamily="34" charset="0"/>
              </a:rPr>
              <a:t>La mise en situation de cette démonstration dépend largement des idées initiales qui ont précédemment été exprimées par les élèves.</a:t>
            </a:r>
          </a:p>
          <a:p>
            <a:pPr algn="just">
              <a:spcBef>
                <a:spcPts val="600"/>
              </a:spcBef>
            </a:pPr>
            <a:r>
              <a:rPr lang="fr-CA" sz="1200" dirty="0" smtClean="0">
                <a:latin typeface="Calibri" pitchFamily="34" charset="0"/>
              </a:rPr>
              <a:t>Idéalement, l’idée que l’eau se transforme et se déplace de toutes sortes de façon aura été évoquée :</a:t>
            </a:r>
          </a:p>
          <a:p>
            <a:pPr marL="0" indent="0" algn="ctr">
              <a:spcBef>
                <a:spcPts val="600"/>
              </a:spcBef>
              <a:buNone/>
            </a:pPr>
            <a:r>
              <a:rPr lang="fr-CA" sz="1200" b="1" i="1" dirty="0" smtClean="0">
                <a:latin typeface="Calibri" pitchFamily="34" charset="0"/>
              </a:rPr>
              <a:t>« Pour découvrir comment l’eau se déplace autour de la Terre, nous allons commencer par parler des nuages. Voici une bouteille vide. Croyez-vous qu’il soit possible de faire apparaître un nuage dans cette bouteille ? Comment faudrait-il s’y prendre ? »</a:t>
            </a:r>
          </a:p>
          <a:p>
            <a:pPr algn="just">
              <a:spcBef>
                <a:spcPts val="600"/>
              </a:spcBef>
            </a:pPr>
            <a:r>
              <a:rPr lang="fr-CA" sz="1200" dirty="0" smtClean="0">
                <a:latin typeface="Calibri" pitchFamily="34" charset="0"/>
              </a:rPr>
              <a:t>Si rien de tel n’a été évoqué, l’</a:t>
            </a:r>
            <a:r>
              <a:rPr lang="fr-CA" sz="1200" dirty="0" err="1" smtClean="0">
                <a:latin typeface="Calibri" pitchFamily="34" charset="0"/>
              </a:rPr>
              <a:t>enseignant.e</a:t>
            </a:r>
            <a:r>
              <a:rPr lang="fr-CA" sz="1200" dirty="0" smtClean="0">
                <a:latin typeface="Calibri" pitchFamily="34" charset="0"/>
              </a:rPr>
              <a:t> n’aura d’autres choix que de vendre un peu la mèche, ou encore de tirer le sujet des nuages de son chapeau !</a:t>
            </a:r>
          </a:p>
          <a:p>
            <a:pPr marL="0" indent="0" algn="just">
              <a:spcBef>
                <a:spcPts val="600"/>
              </a:spcBef>
              <a:buNone/>
            </a:pPr>
            <a:r>
              <a:rPr lang="fr-CA" sz="1200" dirty="0" smtClean="0">
                <a:latin typeface="Calibri" pitchFamily="34" charset="0"/>
              </a:rPr>
              <a:t>Dans les deux cas, il est intéressant de laisser les élèves réfléchir et s’exprimer sur la façon de créer un nuage dans une bouteille.</a:t>
            </a:r>
          </a:p>
          <a:p>
            <a:pPr marL="0" indent="0">
              <a:spcBef>
                <a:spcPts val="0"/>
              </a:spcBef>
              <a:buNone/>
            </a:pPr>
            <a:r>
              <a:rPr lang="fr-CA" sz="2400" i="1" dirty="0" smtClean="0">
                <a:latin typeface="Calibri" pitchFamily="34" charset="0"/>
              </a:rPr>
              <a:t>Démonstration avec de l’eau</a:t>
            </a:r>
            <a:endParaRPr lang="fr-CA" sz="1200" i="1" dirty="0" smtClean="0">
              <a:latin typeface="Calibri" pitchFamily="34" charset="0"/>
            </a:endParaRPr>
          </a:p>
          <a:p>
            <a:pPr marL="230400" indent="-230400" algn="just">
              <a:spcBef>
                <a:spcPts val="600"/>
              </a:spcBef>
              <a:buAutoNum type="arabicPeriod"/>
            </a:pPr>
            <a:r>
              <a:rPr lang="fr-CA" sz="1200" b="1" dirty="0" smtClean="0">
                <a:latin typeface="Calibri" pitchFamily="34" charset="0"/>
              </a:rPr>
              <a:t>Verser un tout petit fond d’eau dans la bouteille</a:t>
            </a:r>
            <a:r>
              <a:rPr lang="fr-CA" sz="1200" dirty="0" smtClean="0">
                <a:latin typeface="Calibri" pitchFamily="34" charset="0"/>
              </a:rPr>
              <a:t>. Faire rouler la bouteille sur les côtés, pour que les parois intérieures soient mouillées, et pas seulement le fond de la bouteille.</a:t>
            </a:r>
          </a:p>
          <a:p>
            <a:pPr marL="230400" indent="-230400" algn="just">
              <a:spcBef>
                <a:spcPts val="600"/>
              </a:spcBef>
              <a:buAutoNum type="arabicPeriod"/>
            </a:pPr>
            <a:r>
              <a:rPr lang="fr-CA" sz="1200" b="1" dirty="0" smtClean="0">
                <a:latin typeface="Calibri" pitchFamily="34" charset="0"/>
              </a:rPr>
              <a:t>Mettre dans la bouteille une allumette fraîchement éteinte. </a:t>
            </a:r>
            <a:r>
              <a:rPr lang="fr-CA" sz="1200" dirty="0" smtClean="0">
                <a:latin typeface="Calibri" pitchFamily="34" charset="0"/>
              </a:rPr>
              <a:t>L’enseignant doit être la seule personne à manipuler l’allumette. Il s’agit de l’allumer, la laisser brûler quelques secondes, l’éteindre puis </a:t>
            </a:r>
            <a:r>
              <a:rPr lang="fr-CA" sz="1200" i="1" dirty="0" smtClean="0">
                <a:latin typeface="Calibri" pitchFamily="34" charset="0"/>
              </a:rPr>
              <a:t>rapidement</a:t>
            </a:r>
            <a:r>
              <a:rPr lang="fr-CA" sz="1200" dirty="0" smtClean="0">
                <a:latin typeface="Calibri" pitchFamily="34" charset="0"/>
              </a:rPr>
              <a:t> la laisser tomber au fond de la bouteille.</a:t>
            </a:r>
          </a:p>
          <a:p>
            <a:pPr marL="230400" indent="-230400" algn="just">
              <a:spcBef>
                <a:spcPts val="600"/>
              </a:spcBef>
              <a:buAutoNum type="arabicPeriod"/>
            </a:pPr>
            <a:r>
              <a:rPr lang="fr-CA" sz="1200" b="1" dirty="0" smtClean="0">
                <a:latin typeface="Calibri" pitchFamily="34" charset="0"/>
              </a:rPr>
              <a:t>Faire augmenter la pression dans la bouteille en utilisant la pompe</a:t>
            </a:r>
            <a:r>
              <a:rPr lang="fr-CA" sz="1200" dirty="0" smtClean="0">
                <a:latin typeface="Calibri" pitchFamily="34" charset="0"/>
              </a:rPr>
              <a:t>. </a:t>
            </a:r>
            <a:r>
              <a:rPr lang="fr-CA" sz="1200" dirty="0">
                <a:latin typeface="Calibri" pitchFamily="34" charset="0"/>
              </a:rPr>
              <a:t>P</a:t>
            </a:r>
            <a:r>
              <a:rPr lang="fr-CA" sz="1200" dirty="0" smtClean="0">
                <a:latin typeface="Calibri" pitchFamily="34" charset="0"/>
              </a:rPr>
              <a:t>oser le bouchon troué sur la bouteille, coller l’embouchure de la pompe sur le trou puis, en maintenant une bonne pression sur le bouchon (avec une main), pomper (avec l’autre main). </a:t>
            </a:r>
            <a:r>
              <a:rPr lang="fr-CA" sz="1200" i="1" dirty="0" smtClean="0">
                <a:latin typeface="Calibri" pitchFamily="34" charset="0"/>
              </a:rPr>
              <a:t>Mettre autant de pression que possible !</a:t>
            </a:r>
          </a:p>
          <a:p>
            <a:pPr marL="230400" indent="-230400" algn="just">
              <a:spcBef>
                <a:spcPts val="600"/>
              </a:spcBef>
              <a:buAutoNum type="arabicPeriod"/>
            </a:pPr>
            <a:r>
              <a:rPr lang="fr-CA" sz="1200" b="1" dirty="0" smtClean="0">
                <a:latin typeface="Calibri" pitchFamily="34" charset="0"/>
              </a:rPr>
              <a:t>Relâcher la pression et demander aux élèves d’observer. </a:t>
            </a:r>
            <a:r>
              <a:rPr lang="fr-CA" sz="1200" dirty="0" smtClean="0">
                <a:latin typeface="Calibri" pitchFamily="34" charset="0"/>
              </a:rPr>
              <a:t>Pour relâcher la pression, il s’agit simplement de décoller la pompe du bouchon.</a:t>
            </a:r>
            <a:endParaRPr lang="fr-CA" sz="800" dirty="0" smtClean="0">
              <a:latin typeface="Calibri" pitchFamily="34" charset="0"/>
            </a:endParaRPr>
          </a:p>
          <a:p>
            <a:pPr marL="0" indent="0">
              <a:spcBef>
                <a:spcPts val="600"/>
              </a:spcBef>
              <a:buNone/>
            </a:pPr>
            <a:r>
              <a:rPr lang="fr-CA" sz="800" dirty="0" smtClean="0">
                <a:latin typeface="Calibri" pitchFamily="34" charset="0"/>
              </a:rPr>
              <a:t> </a:t>
            </a:r>
          </a:p>
          <a:p>
            <a:pPr marL="228600" indent="-228600">
              <a:buAutoNum type="arabicPeriod"/>
            </a:pPr>
            <a:endParaRPr lang="fr-CA" sz="1200" dirty="0">
              <a:latin typeface="Calibri" pitchFamily="34" charset="0"/>
            </a:endParaRPr>
          </a:p>
        </p:txBody>
      </p:sp>
      <p:graphicFrame>
        <p:nvGraphicFramePr>
          <p:cNvPr id="11" name="Espace réservé du contenu 5"/>
          <p:cNvGraphicFramePr>
            <a:graphicFrameLocks noGrp="1"/>
          </p:cNvGraphicFramePr>
          <p:nvPr>
            <p:ph sz="half" idx="2"/>
            <p:custDataLst>
              <p:tags r:id="rId3"/>
            </p:custDataLst>
            <p:extLst>
              <p:ext uri="{D42A27DB-BD31-4B8C-83A1-F6EECF244321}">
                <p14:modId xmlns="" xmlns:p14="http://schemas.microsoft.com/office/powerpoint/2010/main" val="2459782067"/>
              </p:ext>
            </p:extLst>
          </p:nvPr>
        </p:nvGraphicFramePr>
        <p:xfrm>
          <a:off x="48637" y="1781857"/>
          <a:ext cx="1643003" cy="3357586"/>
        </p:xfrm>
        <a:graphic>
          <a:graphicData uri="http://schemas.openxmlformats.org/drawingml/2006/table">
            <a:tbl>
              <a:tblPr firstRow="1" bandRow="1">
                <a:tableStyleId>{5C22544A-7EE6-4342-B048-85BDC9FD1C3A}</a:tableStyleId>
              </a:tblPr>
              <a:tblGrid>
                <a:gridCol w="226096">
                  <a:extLst>
                    <a:ext uri="{9D8B030D-6E8A-4147-A177-3AD203B41FA5}">
                      <a16:colId xmlns:a16="http://schemas.microsoft.com/office/drawing/2014/main" xmlns="" val="20000"/>
                    </a:ext>
                  </a:extLst>
                </a:gridCol>
                <a:gridCol w="1416907">
                  <a:extLst>
                    <a:ext uri="{9D8B030D-6E8A-4147-A177-3AD203B41FA5}">
                      <a16:colId xmlns:a16="http://schemas.microsoft.com/office/drawing/2014/main" xmlns="" val="20001"/>
                    </a:ext>
                  </a:extLst>
                </a:gridCol>
              </a:tblGrid>
              <a:tr h="374970">
                <a:tc gridSpan="2">
                  <a:txBody>
                    <a:bodyPr/>
                    <a:lstStyle/>
                    <a:p>
                      <a:pPr algn="ctr"/>
                      <a:r>
                        <a:rPr lang="fr-FR" sz="1400" dirty="0">
                          <a:latin typeface="Calibri" pitchFamily="34" charset="0"/>
                        </a:rPr>
                        <a:t>Matériel</a:t>
                      </a:r>
                      <a:r>
                        <a:rPr lang="fr-FR" sz="1400" baseline="0" dirty="0">
                          <a:latin typeface="Calibri" pitchFamily="34" charset="0"/>
                        </a:rPr>
                        <a:t> nécessaire</a:t>
                      </a:r>
                      <a:endParaRPr lang="fr-FR" sz="1400" dirty="0">
                        <a:latin typeface="Calibri" pitchFamily="34" charset="0"/>
                      </a:endParaRPr>
                    </a:p>
                  </a:txBody>
                  <a:tcPr/>
                </a:tc>
                <a:tc hMerge="1">
                  <a:txBody>
                    <a:bodyPr/>
                    <a:lstStyle/>
                    <a:p>
                      <a:endParaRPr lang="fr-FR"/>
                    </a:p>
                  </a:txBody>
                  <a:tcPr/>
                </a:tc>
                <a:extLst>
                  <a:ext uri="{0D108BD9-81ED-4DB2-BD59-A6C34878D82A}">
                    <a16:rowId xmlns:a16="http://schemas.microsoft.com/office/drawing/2014/main" xmlns="" val="10000"/>
                  </a:ext>
                </a:extLst>
              </a:tr>
              <a:tr h="198514">
                <a:tc gridSpan="2">
                  <a:txBody>
                    <a:bodyPr/>
                    <a:lstStyle/>
                    <a:p>
                      <a:pPr algn="ctr"/>
                      <a:r>
                        <a:rPr lang="fr-FR" sz="1200" b="1" dirty="0">
                          <a:latin typeface="Calibri" pitchFamily="34" charset="0"/>
                        </a:rPr>
                        <a:t>Pour l’enseignant</a:t>
                      </a:r>
                    </a:p>
                  </a:txBody>
                  <a:tcPr/>
                </a:tc>
                <a:tc hMerge="1">
                  <a:txBody>
                    <a:bodyPr/>
                    <a:lstStyle/>
                    <a:p>
                      <a:endParaRPr lang="fr-FR"/>
                    </a:p>
                  </a:txBody>
                  <a:tcPr/>
                </a:tc>
                <a:extLst>
                  <a:ext uri="{0D108BD9-81ED-4DB2-BD59-A6C34878D82A}">
                    <a16:rowId xmlns:a16="http://schemas.microsoft.com/office/drawing/2014/main" xmlns="" val="10001"/>
                  </a:ext>
                </a:extLst>
              </a:tr>
              <a:tr h="198514">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itchFamily="34" charset="0"/>
                        </a:rPr>
                        <a:t>Pompe à air</a:t>
                      </a:r>
                    </a:p>
                  </a:txBody>
                  <a:tcPr/>
                </a:tc>
                <a:extLst>
                  <a:ext uri="{0D108BD9-81ED-4DB2-BD59-A6C34878D82A}">
                    <a16:rowId xmlns:a16="http://schemas.microsoft.com/office/drawing/2014/main" xmlns="" val="10002"/>
                  </a:ext>
                </a:extLst>
              </a:tr>
              <a:tr h="330856">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Calibri" pitchFamily="34" charset="0"/>
                        </a:rPr>
                        <a:t>Bouteille (vide) de boisson gazeuse </a:t>
                      </a:r>
                    </a:p>
                  </a:txBody>
                  <a:tcPr/>
                </a:tc>
                <a:extLst>
                  <a:ext uri="{0D108BD9-81ED-4DB2-BD59-A6C34878D82A}">
                    <a16:rowId xmlns:a16="http://schemas.microsoft.com/office/drawing/2014/main" xmlns="" val="10003"/>
                  </a:ext>
                </a:extLst>
              </a:tr>
              <a:tr h="463199">
                <a:tc>
                  <a:txBody>
                    <a:bodyPr/>
                    <a:lstStyle/>
                    <a:p>
                      <a:pPr algn="ctr"/>
                      <a:r>
                        <a:rPr lang="fr-FR" sz="1200" dirty="0">
                          <a:latin typeface="Calibri"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Calibri" pitchFamily="34" charset="0"/>
                        </a:rPr>
                        <a:t>Bouchon de </a:t>
                      </a:r>
                      <a:r>
                        <a:rPr lang="fr-FR" sz="1200" dirty="0" smtClean="0">
                          <a:solidFill>
                            <a:schemeClr val="tx1"/>
                          </a:solidFill>
                          <a:latin typeface="Calibri" pitchFamily="34" charset="0"/>
                        </a:rPr>
                        <a:t>caoutchouc, avec trou</a:t>
                      </a:r>
                      <a:endParaRPr lang="fr-FR" sz="1200" dirty="0">
                        <a:solidFill>
                          <a:schemeClr val="tx1"/>
                        </a:solidFill>
                        <a:latin typeface="Calibri" pitchFamily="34" charset="0"/>
                      </a:endParaRPr>
                    </a:p>
                  </a:txBody>
                  <a:tcPr/>
                </a:tc>
                <a:extLst>
                  <a:ext uri="{0D108BD9-81ED-4DB2-BD59-A6C34878D82A}">
                    <a16:rowId xmlns:a16="http://schemas.microsoft.com/office/drawing/2014/main" xmlns="" val="10004"/>
                  </a:ext>
                </a:extLst>
              </a:tr>
              <a:tr h="1985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smtClean="0">
                          <a:solidFill>
                            <a:schemeClr val="tx1"/>
                          </a:solidFill>
                          <a:latin typeface="Calibri" pitchFamily="34" charset="0"/>
                        </a:rPr>
                        <a:t>Allumettes</a:t>
                      </a:r>
                      <a:endParaRPr lang="fr-FR" sz="1200" dirty="0">
                        <a:solidFill>
                          <a:schemeClr val="tx1"/>
                        </a:solidFill>
                        <a:latin typeface="Calibri" pitchFamily="34" charset="0"/>
                      </a:endParaRPr>
                    </a:p>
                  </a:txBody>
                  <a:tcPr/>
                </a:tc>
                <a:tc hMerge="1">
                  <a:txBody>
                    <a:bodyPr/>
                    <a:lstStyle/>
                    <a:p>
                      <a:endParaRPr lang="fr-FR"/>
                    </a:p>
                  </a:txBody>
                  <a:tcPr/>
                </a:tc>
              </a:tr>
              <a:tr h="1985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Calibri" pitchFamily="34" charset="0"/>
                        </a:rPr>
                        <a:t>Eau (démo 1)</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Times New Roman" pitchFamily="18" charset="0"/>
                      </a:endParaRPr>
                    </a:p>
                  </a:txBody>
                  <a:tcPr/>
                </a:tc>
                <a:extLst>
                  <a:ext uri="{0D108BD9-81ED-4DB2-BD59-A6C34878D82A}">
                    <a16:rowId xmlns:a16="http://schemas.microsoft.com/office/drawing/2014/main" xmlns="" val="10005"/>
                  </a:ext>
                </a:extLst>
              </a:tr>
              <a:tr h="3308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Calibri" pitchFamily="34" charset="0"/>
                        </a:rPr>
                        <a:t>Alcool à friction (démo 2</a:t>
                      </a:r>
                      <a:r>
                        <a:rPr lang="fr-FR" sz="1200" dirty="0" smtClean="0">
                          <a:solidFill>
                            <a:schemeClr val="tx1"/>
                          </a:solidFill>
                          <a:latin typeface="Calibri" pitchFamily="34" charset="0"/>
                        </a:rPr>
                        <a:t>)</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tx1"/>
                        </a:solidFill>
                        <a:latin typeface="Times New Roman" pitchFamily="18" charset="0"/>
                      </a:endParaRPr>
                    </a:p>
                  </a:txBody>
                  <a:tcPr/>
                </a:tc>
                <a:extLst>
                  <a:ext uri="{0D108BD9-81ED-4DB2-BD59-A6C34878D82A}">
                    <a16:rowId xmlns:a16="http://schemas.microsoft.com/office/drawing/2014/main" xmlns="" val="10006"/>
                  </a:ext>
                </a:extLst>
              </a:tr>
              <a:tr h="330856">
                <a:tc gridSpan="2">
                  <a:txBody>
                    <a:bodyPr/>
                    <a:lstStyle/>
                    <a:p>
                      <a:pPr algn="l"/>
                      <a:r>
                        <a:rPr lang="fr-FR" sz="1200" dirty="0" smtClean="0">
                          <a:latin typeface="Calibri" pitchFamily="34" charset="0"/>
                          <a:hlinkClick r:id="rId10" action="ppaction://hlinksldjump"/>
                        </a:rPr>
                        <a:t>Fiches théoriques 1</a:t>
                      </a:r>
                      <a:r>
                        <a:rPr lang="fr-FR" sz="1200" baseline="0" dirty="0" smtClean="0">
                          <a:latin typeface="Calibri" pitchFamily="34" charset="0"/>
                          <a:hlinkClick r:id="rId10" action="ppaction://hlinksldjump"/>
                        </a:rPr>
                        <a:t> à 3</a:t>
                      </a:r>
                      <a:r>
                        <a:rPr lang="fr-FR" sz="1200" dirty="0" smtClean="0">
                          <a:latin typeface="Calibri" pitchFamily="34" charset="0"/>
                          <a:hlinkClick r:id="rId10" action="ppaction://hlinksldjump"/>
                        </a:rPr>
                        <a:t> </a:t>
                      </a:r>
                      <a:endParaRPr lang="fr-FR" sz="1200" dirty="0">
                        <a:latin typeface="Calibri"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tx1"/>
                        </a:solidFill>
                        <a:latin typeface="Times New Roman" pitchFamily="18" charset="0"/>
                      </a:endParaRPr>
                    </a:p>
                  </a:txBody>
                  <a:tcPr/>
                </a:tc>
              </a:tr>
            </a:tbl>
          </a:graphicData>
        </a:graphic>
      </p:graphicFrame>
      <p:graphicFrame>
        <p:nvGraphicFramePr>
          <p:cNvPr id="16" name="Tableau 15"/>
          <p:cNvGraphicFramePr>
            <a:graphicFrameLocks noGrp="1"/>
          </p:cNvGraphicFramePr>
          <p:nvPr>
            <p:custDataLst>
              <p:tags r:id="rId4"/>
            </p:custDataLst>
            <p:extLst>
              <p:ext uri="{D42A27DB-BD31-4B8C-83A1-F6EECF244321}">
                <p14:modId xmlns="" xmlns:p14="http://schemas.microsoft.com/office/powerpoint/2010/main" val="981960160"/>
              </p:ext>
            </p:extLst>
          </p:nvPr>
        </p:nvGraphicFramePr>
        <p:xfrm>
          <a:off x="30480" y="1300964"/>
          <a:ext cx="1676400" cy="395188"/>
        </p:xfrm>
        <a:graphic>
          <a:graphicData uri="http://schemas.openxmlformats.org/drawingml/2006/table">
            <a:tbl>
              <a:tblPr firstRow="1" bandRow="1">
                <a:tableStyleId>{69CF1AB2-1976-4502-BF36-3FF5EA218861}</a:tableStyleId>
              </a:tblPr>
              <a:tblGrid>
                <a:gridCol w="1676400">
                  <a:extLst>
                    <a:ext uri="{9D8B030D-6E8A-4147-A177-3AD203B41FA5}">
                      <a16:colId xmlns:a16="http://schemas.microsoft.com/office/drawing/2014/main" xmlns="" val="20000"/>
                    </a:ext>
                  </a:extLst>
                </a:gridCol>
              </a:tblGrid>
              <a:tr h="395188">
                <a:tc>
                  <a:txBody>
                    <a:bodyPr/>
                    <a:lstStyle/>
                    <a:p>
                      <a:pPr algn="ctr"/>
                      <a:endParaRPr lang="fr-FR" sz="200" b="1" dirty="0"/>
                    </a:p>
                    <a:p>
                      <a:pPr algn="ctr"/>
                      <a:r>
                        <a:rPr lang="fr-FR" sz="1400" b="1" dirty="0">
                          <a:latin typeface="Calibri" pitchFamily="34" charset="0"/>
                          <a:cs typeface="Calibri" pitchFamily="34" charset="0"/>
                        </a:rPr>
                        <a:t>Durée : </a:t>
                      </a:r>
                      <a:r>
                        <a:rPr lang="fr-FR" sz="1400" b="0" dirty="0" smtClean="0">
                          <a:latin typeface="Calibri" pitchFamily="34" charset="0"/>
                          <a:cs typeface="Calibri" pitchFamily="34" charset="0"/>
                        </a:rPr>
                        <a:t>30 minutes</a:t>
                      </a:r>
                      <a:endParaRPr lang="fr-FR" sz="1400" b="0" i="0" dirty="0">
                        <a:solidFill>
                          <a:schemeClr val="tx1"/>
                        </a:solidFill>
                        <a:latin typeface="Calibri" pitchFamily="34" charset="0"/>
                        <a:cs typeface="Calibri" pitchFamily="34" charset="0"/>
                      </a:endParaRPr>
                    </a:p>
                  </a:txBody>
                  <a:tcPr>
                    <a:solidFill>
                      <a:srgbClr val="D5FAFD"/>
                    </a:solidFill>
                  </a:tcPr>
                </a:tc>
                <a:extLst>
                  <a:ext uri="{0D108BD9-81ED-4DB2-BD59-A6C34878D82A}">
                    <a16:rowId xmlns:a16="http://schemas.microsoft.com/office/drawing/2014/main" xmlns="" val="10000"/>
                  </a:ext>
                </a:extLst>
              </a:tr>
            </a:tbl>
          </a:graphicData>
        </a:graphic>
      </p:graphicFrame>
      <p:sp>
        <p:nvSpPr>
          <p:cNvPr id="10" name="Rectangle 9">
            <a:extLst>
              <a:ext uri="{FF2B5EF4-FFF2-40B4-BE49-F238E27FC236}">
                <a16:creationId xmlns:a16="http://schemas.microsoft.com/office/drawing/2014/main" xmlns="" id="{7176B9B0-8B9C-4DE0-BE1A-19EE3FF59E74}"/>
              </a:ext>
            </a:extLst>
          </p:cNvPr>
          <p:cNvSpPr/>
          <p:nvPr>
            <p:custDataLst>
              <p:tags r:id="rId5"/>
            </p:custDataLst>
          </p:nvPr>
        </p:nvSpPr>
        <p:spPr>
          <a:xfrm>
            <a:off x="22860" y="5233009"/>
            <a:ext cx="1676401" cy="2677656"/>
          </a:xfrm>
          <a:prstGeom prst="rect">
            <a:avLst/>
          </a:prstGeom>
          <a:solidFill>
            <a:srgbClr val="D5FAFD"/>
          </a:solidFill>
          <a:ln>
            <a:solidFill>
              <a:schemeClr val="tx1"/>
            </a:solidFill>
          </a:ln>
        </p:spPr>
        <p:txBody>
          <a:bodyPr wrap="square">
            <a:spAutoFit/>
          </a:bodyPr>
          <a:lstStyle/>
          <a:p>
            <a:pPr algn="ctr">
              <a:spcBef>
                <a:spcPts val="600"/>
              </a:spcBef>
            </a:pPr>
            <a:r>
              <a:rPr lang="en-US" sz="1400" b="1" dirty="0">
                <a:latin typeface="Calibri" pitchFamily="34" charset="0"/>
              </a:rPr>
              <a:t>Zone </a:t>
            </a:r>
            <a:r>
              <a:rPr lang="en-US" sz="1400" b="1" dirty="0" err="1">
                <a:latin typeface="Calibri" pitchFamily="34" charset="0"/>
              </a:rPr>
              <a:t>vocabulaire</a:t>
            </a:r>
            <a:endParaRPr lang="en-US" sz="1400" b="1" dirty="0">
              <a:latin typeface="Calibri" pitchFamily="34" charset="0"/>
            </a:endParaRPr>
          </a:p>
          <a:p>
            <a:pPr>
              <a:spcBef>
                <a:spcPts val="600"/>
              </a:spcBef>
            </a:pPr>
            <a:r>
              <a:rPr lang="fr-FR" sz="1200" b="1" dirty="0" smtClean="0">
                <a:latin typeface="Calibri" pitchFamily="34" charset="0"/>
              </a:rPr>
              <a:t>Évaporation : </a:t>
            </a:r>
            <a:r>
              <a:rPr lang="fr-FR" sz="1200" dirty="0" smtClean="0">
                <a:latin typeface="Calibri" pitchFamily="34" charset="0"/>
              </a:rPr>
              <a:t>Changement </a:t>
            </a:r>
            <a:r>
              <a:rPr lang="fr-FR" sz="1200" i="1" dirty="0" smtClean="0">
                <a:latin typeface="Calibri" pitchFamily="34" charset="0"/>
              </a:rPr>
              <a:t>d’état de la matière</a:t>
            </a:r>
            <a:r>
              <a:rPr lang="fr-FR" sz="1200" dirty="0" smtClean="0">
                <a:latin typeface="Calibri" pitchFamily="34" charset="0"/>
              </a:rPr>
              <a:t>; passage </a:t>
            </a:r>
            <a:r>
              <a:rPr lang="fr-FR" sz="1200" dirty="0">
                <a:latin typeface="Calibri" pitchFamily="34" charset="0"/>
              </a:rPr>
              <a:t>de </a:t>
            </a:r>
            <a:r>
              <a:rPr lang="fr-FR" sz="1200" dirty="0" smtClean="0">
                <a:latin typeface="Calibri" pitchFamily="34" charset="0"/>
              </a:rPr>
              <a:t>l’état </a:t>
            </a:r>
            <a:r>
              <a:rPr lang="fr-FR" sz="1200" i="1" dirty="0" smtClean="0">
                <a:latin typeface="Calibri" pitchFamily="34" charset="0"/>
              </a:rPr>
              <a:t>liquide</a:t>
            </a:r>
            <a:r>
              <a:rPr lang="fr-FR" sz="1200" dirty="0" smtClean="0">
                <a:latin typeface="Calibri" pitchFamily="34" charset="0"/>
              </a:rPr>
              <a:t> (eau) à l’état </a:t>
            </a:r>
            <a:r>
              <a:rPr lang="fr-FR" sz="1200" i="1" dirty="0" smtClean="0">
                <a:latin typeface="Calibri" pitchFamily="34" charset="0"/>
              </a:rPr>
              <a:t>gazeux</a:t>
            </a:r>
            <a:r>
              <a:rPr lang="fr-FR" sz="1200" dirty="0" smtClean="0">
                <a:latin typeface="Calibri" pitchFamily="34" charset="0"/>
              </a:rPr>
              <a:t> (vapeur), suite à </a:t>
            </a:r>
            <a:r>
              <a:rPr lang="fr-FR" sz="1200" dirty="0">
                <a:latin typeface="Calibri" pitchFamily="34" charset="0"/>
              </a:rPr>
              <a:t>une </a:t>
            </a:r>
            <a:r>
              <a:rPr lang="fr-FR" sz="1200" dirty="0" smtClean="0">
                <a:latin typeface="Calibri" pitchFamily="34" charset="0"/>
              </a:rPr>
              <a:t>hausse de </a:t>
            </a:r>
            <a:r>
              <a:rPr lang="fr-FR" sz="1200" dirty="0">
                <a:latin typeface="Calibri" pitchFamily="34" charset="0"/>
              </a:rPr>
              <a:t>température.</a:t>
            </a:r>
          </a:p>
          <a:p>
            <a:pPr>
              <a:spcBef>
                <a:spcPts val="600"/>
              </a:spcBef>
            </a:pPr>
            <a:r>
              <a:rPr lang="fr-FR" sz="1200" b="1" dirty="0" smtClean="0">
                <a:latin typeface="Calibri" pitchFamily="34" charset="0"/>
              </a:rPr>
              <a:t>Condensation : </a:t>
            </a:r>
            <a:r>
              <a:rPr lang="fr-FR" sz="1200" dirty="0" smtClean="0">
                <a:latin typeface="Calibri" pitchFamily="34" charset="0"/>
              </a:rPr>
              <a:t>Passage </a:t>
            </a:r>
            <a:r>
              <a:rPr lang="fr-FR" sz="1200" dirty="0">
                <a:latin typeface="Calibri" pitchFamily="34" charset="0"/>
              </a:rPr>
              <a:t>de l’eau sous forme de vapeur (gaz) à la forme liquide, après une baisse de température</a:t>
            </a:r>
            <a:r>
              <a:rPr lang="fr-FR" sz="1200" dirty="0" smtClean="0">
                <a:latin typeface="Calibri" pitchFamily="34" charset="0"/>
              </a:rPr>
              <a:t>.</a:t>
            </a:r>
            <a:endParaRPr lang="fr-FR" sz="1200" dirty="0">
              <a:latin typeface="Calibri" pitchFamily="34" charset="0"/>
            </a:endParaRPr>
          </a:p>
        </p:txBody>
      </p:sp>
      <p:sp>
        <p:nvSpPr>
          <p:cNvPr id="14" name="Rectangle 13">
            <a:extLst>
              <a:ext uri="{FF2B5EF4-FFF2-40B4-BE49-F238E27FC236}">
                <a16:creationId xmlns:a16="http://schemas.microsoft.com/office/drawing/2014/main" xmlns="" id="{7176B9B0-8B9C-4DE0-BE1A-19EE3FF59E74}"/>
              </a:ext>
            </a:extLst>
          </p:cNvPr>
          <p:cNvSpPr/>
          <p:nvPr>
            <p:custDataLst>
              <p:tags r:id="rId6"/>
            </p:custDataLst>
          </p:nvPr>
        </p:nvSpPr>
        <p:spPr>
          <a:xfrm>
            <a:off x="30480" y="7980573"/>
            <a:ext cx="1669024" cy="1138773"/>
          </a:xfrm>
          <a:prstGeom prst="rect">
            <a:avLst/>
          </a:prstGeom>
          <a:solidFill>
            <a:schemeClr val="accent1">
              <a:lumMod val="20000"/>
              <a:lumOff val="80000"/>
            </a:schemeClr>
          </a:solidFill>
          <a:ln>
            <a:solidFill>
              <a:schemeClr val="tx1"/>
            </a:solidFill>
          </a:ln>
        </p:spPr>
        <p:txBody>
          <a:bodyPr wrap="square">
            <a:spAutoFit/>
          </a:bodyPr>
          <a:lstStyle/>
          <a:p>
            <a:pPr algn="ctr">
              <a:spcBef>
                <a:spcPts val="600"/>
              </a:spcBef>
            </a:pPr>
            <a:r>
              <a:rPr lang="en-US" sz="1400" b="1" dirty="0" err="1" smtClean="0">
                <a:latin typeface="Calibri" pitchFamily="34" charset="0"/>
                <a:cs typeface="Calibri" pitchFamily="34" charset="0"/>
              </a:rPr>
              <a:t>Référence</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vidéo</a:t>
            </a:r>
            <a:endParaRPr lang="en-US" sz="1400" b="1" dirty="0">
              <a:latin typeface="Calibri" pitchFamily="34" charset="0"/>
              <a:cs typeface="Calibri" pitchFamily="34" charset="0"/>
            </a:endParaRPr>
          </a:p>
          <a:p>
            <a:pPr algn="just">
              <a:spcBef>
                <a:spcPts val="600"/>
              </a:spcBef>
            </a:pPr>
            <a:r>
              <a:rPr lang="fr-CA" sz="1100" dirty="0" smtClean="0">
                <a:latin typeface="Calibri" pitchFamily="34" charset="0"/>
                <a:cs typeface="Calibri" pitchFamily="34" charset="0"/>
                <a:hlinkClick r:id="rId11"/>
              </a:rPr>
              <a:t>https://www.youtube.com/watch?v=a0Vh7z_kqUc</a:t>
            </a:r>
            <a:endParaRPr lang="fr-CA" sz="1100" dirty="0" smtClean="0">
              <a:latin typeface="Calibri" pitchFamily="34" charset="0"/>
              <a:cs typeface="Calibri" pitchFamily="34" charset="0"/>
            </a:endParaRPr>
          </a:p>
          <a:p>
            <a:pPr algn="just">
              <a:spcBef>
                <a:spcPts val="600"/>
              </a:spcBef>
            </a:pPr>
            <a:r>
              <a:rPr lang="fr-CA" sz="1100" dirty="0" smtClean="0">
                <a:latin typeface="Calibri" pitchFamily="34" charset="0"/>
                <a:cs typeface="Calibri" pitchFamily="34" charset="0"/>
              </a:rPr>
              <a:t>(visionner si l’expérience ne fonctionne pas !)</a:t>
            </a:r>
            <a:endParaRPr lang="fr-FR" sz="1100" dirty="0">
              <a:latin typeface="Calibri" pitchFamily="34" charset="0"/>
              <a:cs typeface="Calibri" pitchFamily="34" charset="0"/>
            </a:endParaRPr>
          </a:p>
        </p:txBody>
      </p:sp>
      <p:sp>
        <p:nvSpPr>
          <p:cNvPr id="17" name="Title 3">
            <a:extLst>
              <a:ext uri="{FF2B5EF4-FFF2-40B4-BE49-F238E27FC236}">
                <a16:creationId xmlns="" xmlns:a16="http://schemas.microsoft.com/office/drawing/2014/main" id="{87C1477C-E81F-43AA-87D9-A74BC071692E}"/>
              </a:ext>
            </a:extLst>
          </p:cNvPr>
          <p:cNvSpPr txBox="1">
            <a:spLocks/>
          </p:cNvSpPr>
          <p:nvPr>
            <p:custDataLst>
              <p:tags r:id="rId7"/>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Réalisation</a:t>
            </a:r>
            <a:endParaRPr lang="fr-CA" sz="30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2</a:t>
            </a:r>
            <a:r>
              <a:rPr lang="en-US" sz="2400" dirty="0" smtClean="0">
                <a:latin typeface="Calibri" panose="020F0502020204030204" pitchFamily="34" charset="0"/>
                <a:cs typeface="Calibri" panose="020F0502020204030204" pitchFamily="34" charset="0"/>
              </a:rPr>
              <a:t>. Formation d’un </a:t>
            </a:r>
            <a:r>
              <a:rPr lang="en-US" sz="2400" dirty="0" err="1" smtClean="0">
                <a:latin typeface="Calibri" panose="020F0502020204030204" pitchFamily="34" charset="0"/>
                <a:cs typeface="Calibri" panose="020F0502020204030204" pitchFamily="34" charset="0"/>
              </a:rPr>
              <a:t>nuage</a:t>
            </a:r>
            <a:endParaRPr lang="fr-CA" sz="3000" dirty="0">
              <a:latin typeface="Calibri" panose="020F0502020204030204" pitchFamily="34" charset="0"/>
              <a:cs typeface="Calibri" panose="020F0502020204030204" pitchFamily="34" charset="0"/>
            </a:endParaRPr>
          </a:p>
        </p:txBody>
      </p:sp>
      <p:pic>
        <p:nvPicPr>
          <p:cNvPr id="18" name="Image 17">
            <a:extLst>
              <a:ext uri="{FF2B5EF4-FFF2-40B4-BE49-F238E27FC236}">
                <a16:creationId xmlns:a16="http://schemas.microsoft.com/office/drawing/2014/main" xmlns="" id="{D7713011-DDF5-4985-B72A-256C90A0D399}"/>
              </a:ext>
            </a:extLst>
          </p:cNvPr>
          <p:cNvPicPr>
            <a:picLocks noChangeAspect="1"/>
          </p:cNvPicPr>
          <p:nvPr/>
        </p:nvPicPr>
        <p:blipFill>
          <a:blip r:embed="rId12"/>
          <a:stretch>
            <a:fillRect/>
          </a:stretch>
        </p:blipFill>
        <p:spPr>
          <a:xfrm flipH="1">
            <a:off x="4869180" y="-290792"/>
            <a:ext cx="2077344" cy="2072515"/>
          </a:xfrm>
          <a:prstGeom prst="rect">
            <a:avLst/>
          </a:prstGeom>
        </p:spPr>
      </p:pic>
    </p:spTree>
    <p:extLst>
      <p:ext uri="{BB962C8B-B14F-4D97-AF65-F5344CB8AC3E}">
        <p14:creationId xmlns="" xmlns:p14="http://schemas.microsoft.com/office/powerpoint/2010/main" val="1128226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4"/>
</p:tagLst>
</file>

<file path=ppt/tags/tag125.xml><?xml version="1.0" encoding="utf-8"?>
<p:tagLst xmlns:a="http://schemas.openxmlformats.org/drawingml/2006/main" xmlns:r="http://schemas.openxmlformats.org/officeDocument/2006/relationships" xmlns:p="http://schemas.openxmlformats.org/presentationml/2006/main">
  <p:tag name="NUM" val="5"/>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9"/>
</p:tagLst>
</file>

<file path=ppt/tags/tag145.xml><?xml version="1.0" encoding="utf-8"?>
<p:tagLst xmlns:a="http://schemas.openxmlformats.org/drawingml/2006/main" xmlns:r="http://schemas.openxmlformats.org/officeDocument/2006/relationships" xmlns:p="http://schemas.openxmlformats.org/presentationml/2006/main">
  <p:tag name="NUM" val="10"/>
</p:tagLst>
</file>

<file path=ppt/tags/tag146.xml><?xml version="1.0" encoding="utf-8"?>
<p:tagLst xmlns:a="http://schemas.openxmlformats.org/drawingml/2006/main" xmlns:r="http://schemas.openxmlformats.org/officeDocument/2006/relationships" xmlns:p="http://schemas.openxmlformats.org/presentationml/2006/main">
  <p:tag name="NUM" val="11"/>
</p:tagLst>
</file>

<file path=ppt/tags/tag147.xml><?xml version="1.0" encoding="utf-8"?>
<p:tagLst xmlns:a="http://schemas.openxmlformats.org/drawingml/2006/main" xmlns:r="http://schemas.openxmlformats.org/officeDocument/2006/relationships" xmlns:p="http://schemas.openxmlformats.org/presentationml/2006/main">
  <p:tag name="NUM" val="12"/>
</p:tagLst>
</file>

<file path=ppt/tags/tag148.xml><?xml version="1.0" encoding="utf-8"?>
<p:tagLst xmlns:a="http://schemas.openxmlformats.org/drawingml/2006/main" xmlns:r="http://schemas.openxmlformats.org/officeDocument/2006/relationships" xmlns:p="http://schemas.openxmlformats.org/presentationml/2006/main">
  <p:tag name="NUM" val="14"/>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7"/>
</p:tagLst>
</file>

<file path=ppt/tags/tag152.xml><?xml version="1.0" encoding="utf-8"?>
<p:tagLst xmlns:a="http://schemas.openxmlformats.org/drawingml/2006/main" xmlns:r="http://schemas.openxmlformats.org/officeDocument/2006/relationships" xmlns:p="http://schemas.openxmlformats.org/presentationml/2006/main">
  <p:tag name="NUM" val="7"/>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3"/>
</p:tagLst>
</file>

<file path=ppt/tags/tag155.xml><?xml version="1.0" encoding="utf-8"?>
<p:tagLst xmlns:a="http://schemas.openxmlformats.org/drawingml/2006/main" xmlns:r="http://schemas.openxmlformats.org/officeDocument/2006/relationships" xmlns:p="http://schemas.openxmlformats.org/presentationml/2006/main">
  <p:tag name="NUM" val="4"/>
</p:tagLst>
</file>

<file path=ppt/tags/tag156.xml><?xml version="1.0" encoding="utf-8"?>
<p:tagLst xmlns:a="http://schemas.openxmlformats.org/drawingml/2006/main" xmlns:r="http://schemas.openxmlformats.org/officeDocument/2006/relationships" xmlns:p="http://schemas.openxmlformats.org/presentationml/2006/main">
  <p:tag name="NUM" val="5"/>
</p:tagLst>
</file>

<file path=ppt/tags/tag157.xml><?xml version="1.0" encoding="utf-8"?>
<p:tagLst xmlns:a="http://schemas.openxmlformats.org/drawingml/2006/main" xmlns:r="http://schemas.openxmlformats.org/officeDocument/2006/relationships" xmlns:p="http://schemas.openxmlformats.org/presentationml/2006/main">
  <p:tag name="NUM" val="6"/>
</p:tagLst>
</file>

<file path=ppt/tags/tag158.xml><?xml version="1.0" encoding="utf-8"?>
<p:tagLst xmlns:a="http://schemas.openxmlformats.org/drawingml/2006/main" xmlns:r="http://schemas.openxmlformats.org/officeDocument/2006/relationships" xmlns:p="http://schemas.openxmlformats.org/presentationml/2006/main">
  <p:tag name="NUM" val="8"/>
</p:tagLst>
</file>

<file path=ppt/tags/tag159.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0"/>
</p:tagLst>
</file>

<file path=ppt/tags/tag161.xml><?xml version="1.0" encoding="utf-8"?>
<p:tagLst xmlns:a="http://schemas.openxmlformats.org/drawingml/2006/main" xmlns:r="http://schemas.openxmlformats.org/officeDocument/2006/relationships" xmlns:p="http://schemas.openxmlformats.org/presentationml/2006/main">
  <p:tag name="NUM" val="11"/>
</p:tagLst>
</file>

<file path=ppt/tags/tag162.xml><?xml version="1.0" encoding="utf-8"?>
<p:tagLst xmlns:a="http://schemas.openxmlformats.org/drawingml/2006/main" xmlns:r="http://schemas.openxmlformats.org/officeDocument/2006/relationships" xmlns:p="http://schemas.openxmlformats.org/presentationml/2006/main">
  <p:tag name="NUM" val="12"/>
</p:tagLst>
</file>

<file path=ppt/tags/tag163.xml><?xml version="1.0" encoding="utf-8"?>
<p:tagLst xmlns:a="http://schemas.openxmlformats.org/drawingml/2006/main" xmlns:r="http://schemas.openxmlformats.org/officeDocument/2006/relationships" xmlns:p="http://schemas.openxmlformats.org/presentationml/2006/main">
  <p:tag name="NUM" val="13"/>
</p:tagLst>
</file>

<file path=ppt/tags/tag164.xml><?xml version="1.0" encoding="utf-8"?>
<p:tagLst xmlns:a="http://schemas.openxmlformats.org/drawingml/2006/main" xmlns:r="http://schemas.openxmlformats.org/officeDocument/2006/relationships" xmlns:p="http://schemas.openxmlformats.org/presentationml/2006/main">
  <p:tag name="NUM" val="14"/>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10"/>
</p:tagLst>
</file>

<file path=ppt/tags/tag172.xml><?xml version="1.0" encoding="utf-8"?>
<p:tagLst xmlns:a="http://schemas.openxmlformats.org/drawingml/2006/main" xmlns:r="http://schemas.openxmlformats.org/officeDocument/2006/relationships" xmlns:p="http://schemas.openxmlformats.org/presentationml/2006/main">
  <p:tag name="NUM" val="11"/>
</p:tagLst>
</file>

<file path=ppt/tags/tag173.xml><?xml version="1.0" encoding="utf-8"?>
<p:tagLst xmlns:a="http://schemas.openxmlformats.org/drawingml/2006/main" xmlns:r="http://schemas.openxmlformats.org/officeDocument/2006/relationships" xmlns:p="http://schemas.openxmlformats.org/presentationml/2006/main">
  <p:tag name="NUM" val="12"/>
</p:tagLst>
</file>

<file path=ppt/tags/tag174.xml><?xml version="1.0" encoding="utf-8"?>
<p:tagLst xmlns:a="http://schemas.openxmlformats.org/drawingml/2006/main" xmlns:r="http://schemas.openxmlformats.org/officeDocument/2006/relationships" xmlns:p="http://schemas.openxmlformats.org/presentationml/2006/main">
  <p:tag name="NUM" val="13"/>
</p:tagLst>
</file>

<file path=ppt/tags/tag175.xml><?xml version="1.0" encoding="utf-8"?>
<p:tagLst xmlns:a="http://schemas.openxmlformats.org/drawingml/2006/main" xmlns:r="http://schemas.openxmlformats.org/officeDocument/2006/relationships" xmlns:p="http://schemas.openxmlformats.org/presentationml/2006/main">
  <p:tag name="NUM" val="1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4"/>
</p:tagLst>
</file>

<file path=ppt/tags/tag179.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6"/>
</p:tagLst>
</file>

<file path=ppt/tags/tag181.xml><?xml version="1.0" encoding="utf-8"?>
<p:tagLst xmlns:a="http://schemas.openxmlformats.org/drawingml/2006/main" xmlns:r="http://schemas.openxmlformats.org/officeDocument/2006/relationships" xmlns:p="http://schemas.openxmlformats.org/presentationml/2006/main">
  <p:tag name="NUM" val="7"/>
</p:tagLst>
</file>

<file path=ppt/tags/tag182.xml><?xml version="1.0" encoding="utf-8"?>
<p:tagLst xmlns:a="http://schemas.openxmlformats.org/drawingml/2006/main" xmlns:r="http://schemas.openxmlformats.org/officeDocument/2006/relationships" xmlns:p="http://schemas.openxmlformats.org/presentationml/2006/main">
  <p:tag name="NUM" val="8"/>
</p:tagLst>
</file>

<file path=ppt/tags/tag183.xml><?xml version="1.0" encoding="utf-8"?>
<p:tagLst xmlns:a="http://schemas.openxmlformats.org/drawingml/2006/main" xmlns:r="http://schemas.openxmlformats.org/officeDocument/2006/relationships" xmlns:p="http://schemas.openxmlformats.org/presentationml/2006/main">
  <p:tag name="NUM" val="9"/>
</p:tagLst>
</file>

<file path=ppt/tags/tag184.xml><?xml version="1.0" encoding="utf-8"?>
<p:tagLst xmlns:a="http://schemas.openxmlformats.org/drawingml/2006/main" xmlns:r="http://schemas.openxmlformats.org/officeDocument/2006/relationships" xmlns:p="http://schemas.openxmlformats.org/presentationml/2006/main">
  <p:tag name="NUM" val="10"/>
</p:tagLst>
</file>

<file path=ppt/tags/tag185.xml><?xml version="1.0" encoding="utf-8"?>
<p:tagLst xmlns:a="http://schemas.openxmlformats.org/drawingml/2006/main" xmlns:r="http://schemas.openxmlformats.org/officeDocument/2006/relationships" xmlns:p="http://schemas.openxmlformats.org/presentationml/2006/main">
  <p:tag name="NUM" val="11"/>
</p:tagLst>
</file>

<file path=ppt/tags/tag186.xml><?xml version="1.0" encoding="utf-8"?>
<p:tagLst xmlns:a="http://schemas.openxmlformats.org/drawingml/2006/main" xmlns:r="http://schemas.openxmlformats.org/officeDocument/2006/relationships" xmlns:p="http://schemas.openxmlformats.org/presentationml/2006/main">
  <p:tag name="NUM" val="13"/>
</p:tagLst>
</file>

<file path=ppt/tags/tag187.xml><?xml version="1.0" encoding="utf-8"?>
<p:tagLst xmlns:a="http://schemas.openxmlformats.org/drawingml/2006/main" xmlns:r="http://schemas.openxmlformats.org/officeDocument/2006/relationships" xmlns:p="http://schemas.openxmlformats.org/presentationml/2006/main">
  <p:tag name="NUM" val="14"/>
</p:tagLst>
</file>

<file path=ppt/tags/tag188.xml><?xml version="1.0" encoding="utf-8"?>
<p:tagLst xmlns:a="http://schemas.openxmlformats.org/drawingml/2006/main" xmlns:r="http://schemas.openxmlformats.org/officeDocument/2006/relationships" xmlns:p="http://schemas.openxmlformats.org/presentationml/2006/main">
  <p:tag name="NUM" val="15"/>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7"/>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6"/>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12126</TotalTime>
  <Words>4658</Words>
  <Application>Microsoft Office PowerPoint</Application>
  <PresentationFormat>Format US (216 x 279 mm)</PresentationFormat>
  <Paragraphs>1282</Paragraphs>
  <Slides>36</Slides>
  <Notes>8</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Diapositive 1</vt:lpstr>
      <vt:lpstr>Diapositive 2</vt:lpstr>
      <vt:lpstr>Diapositive 3</vt:lpstr>
      <vt:lpstr>Séquence d’enseignement</vt:lpstr>
      <vt:lpstr> Cycle de l’eau (3e année) – Matériel </vt:lpstr>
      <vt:lpstr>Description des activités </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Fiche théorique 1 Le cycle de l’eau</vt:lpstr>
      <vt:lpstr>Diapositive 19</vt:lpstr>
      <vt:lpstr>Diapositive 20</vt:lpstr>
      <vt:lpstr>Fiche théorique 3 La formation des nuages</vt:lpstr>
      <vt:lpstr>Fiche théorique 3 La formation des nuages (suite)</vt:lpstr>
      <vt:lpstr>Fiche théorique 4 Les nappes phréatiques</vt:lpstr>
      <vt:lpstr>Évaluations</vt:lpstr>
      <vt:lpstr>Grille d’évaluation des activités 3 et 4</vt:lpstr>
      <vt:lpstr>Grille d’évaluation de l’activité 5</vt:lpstr>
      <vt:lpstr>Grille des manifestations observables (MO)</vt:lpstr>
      <vt:lpstr>Grille globale</vt:lpstr>
      <vt:lpstr>Diapositive 29</vt:lpstr>
      <vt:lpstr>Fiche TNI 1 Photo satellite</vt:lpstr>
      <vt:lpstr>Fiche TNI 2 Le fleuve Saint-Laurent</vt:lpstr>
      <vt:lpstr>Diapositive 32</vt:lpstr>
      <vt:lpstr>Diapositive 33</vt:lpstr>
      <vt:lpstr>Diapositive 34</vt:lpstr>
      <vt:lpstr>Diapositive 35</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689</cp:revision>
  <cp:lastPrinted>2015-12-01T13:51:47Z</cp:lastPrinted>
  <dcterms:created xsi:type="dcterms:W3CDTF">2014-07-29T20:22:02Z</dcterms:created>
  <dcterms:modified xsi:type="dcterms:W3CDTF">2022-09-22T16:02:35Z</dcterms:modified>
</cp:coreProperties>
</file>