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slides/slide36.xml" ContentType="application/vnd.openxmlformats-officedocument.presentationml.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tags/tag145.xml" ContentType="application/vnd.openxmlformats-officedocument.presentationml.tags+xml"/>
  <Override PartName="/ppt/tags/tag30.xml" ContentType="application/vnd.openxmlformats-officedocument.presentationml.tags+xml"/>
  <Override PartName="/ppt/tags/tag134.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ags/tag112.xml" ContentType="application/vnd.openxmlformats-officedocument.presentationml.tags+xml"/>
  <Override PartName="/ppt/tags/tag123.xml" ContentType="application/vnd.openxmlformats-officedocument.presentationml.tag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slides/slide33.xml" ContentType="application/vnd.openxmlformats-officedocument.presentationml.slide+xml"/>
  <Override PartName="/ppt/tags/tag68.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tags/tag35.xml" ContentType="application/vnd.openxmlformats-officedocument.presentationml.tags+xml"/>
  <Override PartName="/ppt/tags/tag46.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20.xml" ContentType="application/vnd.openxmlformats-officedocument.presentationml.tags+xml"/>
  <Override PartName="/ppt/tags/tag106.xml" ContentType="application/vnd.openxmlformats-officedocument.presentationml.tags+xml"/>
  <Override PartName="/ppt/tags/tag124.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31.xml" ContentType="application/vnd.openxmlformats-officedocument.presentationml.tags+xml"/>
  <Override PartName="/ppt/tags/tag160.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ags/tag98.xml" ContentType="application/vnd.openxmlformats-officedocument.presentationml.tags+xml"/>
  <Override PartName="/ppt/tags/tag102.xml" ContentType="application/vnd.openxmlformats-officedocument.presentationml.tags+xml"/>
  <Override PartName="/ppt/tags/tag120.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tags/tag158.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notesSlides/notesSlide9.xml" ContentType="application/vnd.openxmlformats-officedocument.presentationml.notesSlide+xml"/>
  <Override PartName="/ppt/tags/tag118.xml" ContentType="application/vnd.openxmlformats-officedocument.presentationml.tags+xml"/>
  <Override PartName="/ppt/tags/tag129.xml" ContentType="application/vnd.openxmlformats-officedocument.presentationml.tags+xml"/>
  <Override PartName="/ppt/tags/tag147.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notesSlides/notesSlide10.xml" ContentType="application/vnd.openxmlformats-officedocument.presentationml.notesSlide+xml"/>
  <Override PartName="/ppt/charts/chart5.xml" ContentType="application/vnd.openxmlformats-officedocument.drawingml.chart+xml"/>
  <Override PartName="/ppt/tags/tag136.xml" ContentType="application/vnd.openxmlformats-officedocument.presentationml.tags+xml"/>
  <Override PartName="/ppt/tags/tag154.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tags/tag114.xml" ContentType="application/vnd.openxmlformats-officedocument.presentationml.tags+xml"/>
  <Override PartName="/ppt/tags/tag125.xml" ContentType="application/vnd.openxmlformats-officedocument.presentationml.tags+xml"/>
  <Override PartName="/ppt/charts/chart1.xml" ContentType="application/vnd.openxmlformats-officedocument.drawingml.chart+xml"/>
  <Override PartName="/ppt/tags/tag143.xml" ContentType="application/vnd.openxmlformats-officedocument.presentationml.tag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tags/tag103.xml" ContentType="application/vnd.openxmlformats-officedocument.presentationml.tags+xml"/>
  <Override PartName="/ppt/tags/tag132.xml" ContentType="application/vnd.openxmlformats-officedocument.presentationml.tags+xml"/>
  <Override PartName="/ppt/tags/tag150.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9.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notesSlides/notesSlide11.xml" ContentType="application/vnd.openxmlformats-officedocument.presentationml.notesSlide+xml"/>
  <Override PartName="/ppt/tags/tag119.xml" ContentType="application/vnd.openxmlformats-officedocument.presentationml.tags+xml"/>
  <Override PartName="/ppt/charts/chart6.xml" ContentType="application/vnd.openxmlformats-officedocument.drawingml.chart+xml"/>
  <Override PartName="/ppt/tags/tag137.xml" ContentType="application/vnd.openxmlformats-officedocument.presentationml.tags+xml"/>
  <Override PartName="/ppt/tags/tag148.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notesSlides/notesSlide6.xml" ContentType="application/vnd.openxmlformats-officedocument.presentationml.notesSlide+xml"/>
  <Override PartName="/ppt/tags/tag108.xml" ContentType="application/vnd.openxmlformats-officedocument.presentationml.tags+xml"/>
  <Override PartName="/ppt/tags/tag126.xml" ContentType="application/vnd.openxmlformats-officedocument.presentationml.tags+xml"/>
  <Override PartName="/ppt/tags/tag155.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charts/chart2.xml" ContentType="application/vnd.openxmlformats-officedocument.drawingml.chart+xml"/>
  <Override PartName="/ppt/tags/tag133.xml" ContentType="application/vnd.openxmlformats-officedocument.presentationml.tags+xml"/>
  <Override PartName="/ppt/tags/tag144.xml" ContentType="application/vnd.openxmlformats-officedocument.presentationml.tags+xml"/>
  <Override PartName="/ppt/slides/slide29.xml" ContentType="application/vnd.openxmlformats-officedocument.presentationml.slide+xml"/>
  <Override PartName="/ppt/slideLayouts/slideLayout39.xml" ContentType="application/vnd.openxmlformats-officedocument.presentationml.slideLayout+xml"/>
  <Override PartName="/ppt/tags/tag122.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ppt/tags/tag34.xml" ContentType="application/vnd.openxmlformats-officedocument.presentationml.tags+xml"/>
  <Override PartName="/ppt/tags/tag81.xml" ContentType="application/vnd.openxmlformats-officedocument.presentationml.tags+xml"/>
  <Override PartName="/ppt/notesSlides/notesSlide12.xml" ContentType="application/vnd.openxmlformats-officedocument.presentationml.notesSlide+xml"/>
  <Override PartName="/ppt/tags/tag138.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notesSlides/notesSlide3.xml" ContentType="application/vnd.openxmlformats-officedocument.presentationml.notesSlide+xml"/>
  <Override PartName="/ppt/tags/tag141.xml" ContentType="application/vnd.openxmlformats-officedocument.presentationml.tag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tags/tag130.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slideLayouts/slideLayout14.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slides/slide40.xml" ContentType="application/vnd.openxmlformats-officedocument.presentationml.slide+xml"/>
  <Override PartName="/ppt/tags/tag17.xml" ContentType="application/vnd.openxmlformats-officedocument.presentationml.tags+xml"/>
  <Override PartName="/ppt/tags/tag64.xml" ContentType="application/vnd.openxmlformats-officedocument.presentationml.tags+xml"/>
  <Override PartName="/ppt/tags/tag53.xml" ContentType="application/vnd.openxmlformats-officedocument.presentationml.tags+xml"/>
  <Override PartName="/ppt/notesSlides/notesSlide8.xml" ContentType="application/vnd.openxmlformats-officedocument.presentationml.notesSlide+xml"/>
  <Override PartName="/ppt/tags/tag157.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charts/chart4.xml" ContentType="application/vnd.openxmlformats-officedocument.drawingml.chart+xml"/>
  <Override PartName="/ppt/tags/tag135.xml" ContentType="application/vnd.openxmlformats-officedocument.presentationml.tags+xml"/>
  <Override PartName="/ppt/tags/tag146.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3">
  <p:sldMasterIdLst>
    <p:sldMasterId id="2147483729" r:id="rId1"/>
    <p:sldMasterId id="2147483750" r:id="rId2"/>
  </p:sldMasterIdLst>
  <p:notesMasterIdLst>
    <p:notesMasterId r:id="rId43"/>
  </p:notesMasterIdLst>
  <p:handoutMasterIdLst>
    <p:handoutMasterId r:id="rId44"/>
  </p:handoutMasterIdLst>
  <p:sldIdLst>
    <p:sldId id="256" r:id="rId3"/>
    <p:sldId id="327" r:id="rId4"/>
    <p:sldId id="299" r:id="rId5"/>
    <p:sldId id="300" r:id="rId6"/>
    <p:sldId id="379" r:id="rId7"/>
    <p:sldId id="301" r:id="rId8"/>
    <p:sldId id="414" r:id="rId9"/>
    <p:sldId id="415" r:id="rId10"/>
    <p:sldId id="417" r:id="rId11"/>
    <p:sldId id="418" r:id="rId12"/>
    <p:sldId id="419" r:id="rId13"/>
    <p:sldId id="420" r:id="rId14"/>
    <p:sldId id="421" r:id="rId15"/>
    <p:sldId id="422" r:id="rId16"/>
    <p:sldId id="423" r:id="rId17"/>
    <p:sldId id="424" r:id="rId18"/>
    <p:sldId id="261" r:id="rId19"/>
    <p:sldId id="278" r:id="rId20"/>
    <p:sldId id="279" r:id="rId21"/>
    <p:sldId id="294" r:id="rId22"/>
    <p:sldId id="295" r:id="rId23"/>
    <p:sldId id="317" r:id="rId24"/>
    <p:sldId id="412" r:id="rId25"/>
    <p:sldId id="324" r:id="rId26"/>
    <p:sldId id="305" r:id="rId27"/>
    <p:sldId id="296" r:id="rId28"/>
    <p:sldId id="413" r:id="rId29"/>
    <p:sldId id="270" r:id="rId30"/>
    <p:sldId id="306" r:id="rId31"/>
    <p:sldId id="272" r:id="rId32"/>
    <p:sldId id="308" r:id="rId33"/>
    <p:sldId id="309" r:id="rId34"/>
    <p:sldId id="268" r:id="rId35"/>
    <p:sldId id="276" r:id="rId36"/>
    <p:sldId id="265" r:id="rId37"/>
    <p:sldId id="277" r:id="rId38"/>
    <p:sldId id="286" r:id="rId39"/>
    <p:sldId id="302" r:id="rId40"/>
    <p:sldId id="303" r:id="rId41"/>
    <p:sldId id="416" r:id="rId42"/>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éphanie Jolicoeur" initials="SJ" lastIdx="1" clrIdx="0">
    <p:extLst>
      <p:ext uri="{19B8F6BF-5375-455C-9EA6-DF929625EA0E}">
        <p15:presenceInfo xmlns="" xmlns:p15="http://schemas.microsoft.com/office/powerpoint/2012/main" userId="699174a85e4cffa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BED0F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56" autoAdjust="0"/>
    <p:restoredTop sz="86270" autoAdjust="0"/>
  </p:normalViewPr>
  <p:slideViewPr>
    <p:cSldViewPr snapToGrid="0" snapToObjects="1">
      <p:cViewPr>
        <p:scale>
          <a:sx n="125" d="100"/>
          <a:sy n="125" d="100"/>
        </p:scale>
        <p:origin x="-1085" y="-130"/>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Feuille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Feuille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Feuille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Feuille_Microsoft_Office_Excel6.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pieChart>
        <c:varyColors val="1"/>
        <c:ser>
          <c:idx val="0"/>
          <c:order val="0"/>
          <c:tx>
            <c:strRef>
              <c:f>Feuil1!$B$1</c:f>
              <c:strCache>
                <c:ptCount val="1"/>
                <c:pt idx="0">
                  <c:v>Hypothèse 1</c:v>
                </c:pt>
              </c:strCache>
            </c:strRef>
          </c:tx>
          <c:cat>
            <c:strRef>
              <c:f>Feuil1!$A$2:$A$4</c:f>
              <c:strCache>
                <c:ptCount val="3"/>
                <c:pt idx="0">
                  <c:v>Légumes et fruits</c:v>
                </c:pt>
                <c:pt idx="1">
                  <c:v>Aliments protéinés (viande, légumineuses, soya, etc.)</c:v>
                </c:pt>
                <c:pt idx="2">
                  <c:v>Aliments à base de céréales (pain, pâtes, riz, etc.)</c:v>
                </c:pt>
              </c:strCache>
            </c:strRef>
          </c:cat>
          <c:val>
            <c:numRef>
              <c:f>Feuil1!$B$2:$B$4</c:f>
              <c:numCache>
                <c:formatCode>General</c:formatCode>
                <c:ptCount val="3"/>
                <c:pt idx="0">
                  <c:v>5</c:v>
                </c:pt>
                <c:pt idx="1">
                  <c:v>2.5</c:v>
                </c:pt>
                <c:pt idx="2">
                  <c:v>2.5</c:v>
                </c:pt>
              </c:numCache>
            </c:numRef>
          </c:val>
        </c:ser>
        <c:firstSliceAng val="0"/>
      </c:pieChart>
    </c:plotArea>
    <c:plotVisOnly val="1"/>
  </c:chart>
  <c:txPr>
    <a:bodyPr/>
    <a:lstStyle/>
    <a:p>
      <a:pPr>
        <a:defRPr sz="1800"/>
      </a:pPr>
      <a:endParaRPr lang="fr-F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pieChart>
        <c:varyColors val="1"/>
        <c:firstSliceAng val="0"/>
      </c:pieChart>
    </c:plotArea>
    <c:legend>
      <c:legendPos val="b"/>
      <c:layout/>
    </c:legend>
    <c:plotVisOnly val="1"/>
  </c:chart>
  <c:txPr>
    <a:bodyPr/>
    <a:lstStyle/>
    <a:p>
      <a:pPr>
        <a:defRPr sz="1800"/>
      </a:pPr>
      <a:endParaRPr lang="fr-F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pieChart>
        <c:varyColors val="1"/>
        <c:ser>
          <c:idx val="0"/>
          <c:order val="0"/>
          <c:tx>
            <c:strRef>
              <c:f>Feuil1!$B$1</c:f>
              <c:strCache>
                <c:ptCount val="1"/>
                <c:pt idx="0">
                  <c:v>Hypothèse 1</c:v>
                </c:pt>
              </c:strCache>
            </c:strRef>
          </c:tx>
          <c:cat>
            <c:strRef>
              <c:f>Feuil1!$A$2:$A$4</c:f>
              <c:strCache>
                <c:ptCount val="3"/>
                <c:pt idx="0">
                  <c:v>Légumes et fruits</c:v>
                </c:pt>
                <c:pt idx="1">
                  <c:v>Protéines (viande, légumineuses, etc.)</c:v>
                </c:pt>
                <c:pt idx="2">
                  <c:v>Glucides (pain, pâtes, riz, etc.)</c:v>
                </c:pt>
              </c:strCache>
            </c:strRef>
          </c:cat>
          <c:val>
            <c:numRef>
              <c:f>Feuil1!$B$2:$B$4</c:f>
              <c:numCache>
                <c:formatCode>General</c:formatCode>
                <c:ptCount val="3"/>
                <c:pt idx="0">
                  <c:v>3.3</c:v>
                </c:pt>
                <c:pt idx="1">
                  <c:v>3.3</c:v>
                </c:pt>
                <c:pt idx="2">
                  <c:v>3.3</c:v>
                </c:pt>
              </c:numCache>
            </c:numRef>
          </c:val>
        </c:ser>
        <c:firstSliceAng val="0"/>
      </c:pieChart>
    </c:plotArea>
    <c:plotVisOnly val="1"/>
  </c:chart>
  <c:txPr>
    <a:bodyPr/>
    <a:lstStyle/>
    <a:p>
      <a:pPr>
        <a:defRPr sz="1800"/>
      </a:pPr>
      <a:endParaRPr lang="fr-F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pieChart>
        <c:varyColors val="1"/>
        <c:ser>
          <c:idx val="0"/>
          <c:order val="0"/>
          <c:tx>
            <c:strRef>
              <c:f>Feuil1!$B$1</c:f>
              <c:strCache>
                <c:ptCount val="1"/>
                <c:pt idx="0">
                  <c:v>Hypothèse 1</c:v>
                </c:pt>
              </c:strCache>
            </c:strRef>
          </c:tx>
          <c:cat>
            <c:strRef>
              <c:f>Feuil1!$A$2:$A$4</c:f>
              <c:strCache>
                <c:ptCount val="3"/>
                <c:pt idx="0">
                  <c:v>Légumes et fruits</c:v>
                </c:pt>
                <c:pt idx="1">
                  <c:v>Aliments protéinés (viande, légumineuse soya, etc.)</c:v>
                </c:pt>
                <c:pt idx="2">
                  <c:v>Aliments à base de grains (pain, pâtes, riz, etc.)</c:v>
                </c:pt>
              </c:strCache>
            </c:strRef>
          </c:cat>
          <c:val>
            <c:numRef>
              <c:f>Feuil1!$B$2:$B$4</c:f>
              <c:numCache>
                <c:formatCode>General</c:formatCode>
                <c:ptCount val="3"/>
                <c:pt idx="0">
                  <c:v>2.5</c:v>
                </c:pt>
                <c:pt idx="1">
                  <c:v>2.5</c:v>
                </c:pt>
                <c:pt idx="2">
                  <c:v>5</c:v>
                </c:pt>
              </c:numCache>
            </c:numRef>
          </c:val>
        </c:ser>
        <c:firstSliceAng val="0"/>
      </c:pieChart>
    </c:plotArea>
    <c:legend>
      <c:legendPos val="l"/>
      <c:layout/>
      <c:overlay val="1"/>
      <c:txPr>
        <a:bodyPr/>
        <a:lstStyle/>
        <a:p>
          <a:pPr>
            <a:defRPr sz="1400">
              <a:latin typeface="Calibri" pitchFamily="34" charset="0"/>
              <a:cs typeface="Calibri" pitchFamily="34" charset="0"/>
            </a:defRPr>
          </a:pPr>
          <a:endParaRPr lang="fr-FR"/>
        </a:p>
      </c:txPr>
    </c:legend>
    <c:plotVisOnly val="1"/>
  </c:chart>
  <c:txPr>
    <a:bodyPr/>
    <a:lstStyle/>
    <a:p>
      <a:pPr>
        <a:defRPr sz="1800"/>
      </a:pPr>
      <a:endParaRPr lang="fr-F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pieChart>
        <c:varyColors val="1"/>
        <c:firstSliceAng val="0"/>
      </c:pieChart>
    </c:plotArea>
    <c:legend>
      <c:legendPos val="b"/>
      <c:layout/>
    </c:legend>
    <c:plotVisOnly val="1"/>
  </c:chart>
  <c:txPr>
    <a:bodyPr/>
    <a:lstStyle/>
    <a:p>
      <a:pPr>
        <a:defRPr sz="1800"/>
      </a:pPr>
      <a:endParaRPr lang="fr-FR"/>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pieChart>
        <c:varyColors val="1"/>
        <c:ser>
          <c:idx val="0"/>
          <c:order val="0"/>
          <c:tx>
            <c:strRef>
              <c:f>Feuil1!$B$1</c:f>
              <c:strCache>
                <c:ptCount val="1"/>
                <c:pt idx="0">
                  <c:v>Hypothèse 1</c:v>
                </c:pt>
              </c:strCache>
            </c:strRef>
          </c:tx>
          <c:cat>
            <c:strRef>
              <c:f>Feuil1!$A$2:$A$4</c:f>
              <c:strCache>
                <c:ptCount val="3"/>
                <c:pt idx="0">
                  <c:v>Légumes et fruits</c:v>
                </c:pt>
                <c:pt idx="1">
                  <c:v>Protéines (viande, légumineuses, etc.)</c:v>
                </c:pt>
                <c:pt idx="2">
                  <c:v>Glucides (pain, pâtes, riz, etc.)</c:v>
                </c:pt>
              </c:strCache>
            </c:strRef>
          </c:cat>
          <c:val>
            <c:numRef>
              <c:f>Feuil1!$B$2:$B$4</c:f>
              <c:numCache>
                <c:formatCode>General</c:formatCode>
                <c:ptCount val="3"/>
                <c:pt idx="0">
                  <c:v>2.5</c:v>
                </c:pt>
                <c:pt idx="1">
                  <c:v>5</c:v>
                </c:pt>
                <c:pt idx="2">
                  <c:v>2.5</c:v>
                </c:pt>
              </c:numCache>
            </c:numRef>
          </c:val>
        </c:ser>
        <c:firstSliceAng val="0"/>
      </c:pieChart>
    </c:plotArea>
    <c:plotVisOnly val="1"/>
  </c:chart>
  <c:txPr>
    <a:bodyPr/>
    <a:lstStyle/>
    <a:p>
      <a:pPr>
        <a:defRPr sz="1800"/>
      </a:pPr>
      <a:endParaRPr lang="fr-FR"/>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EDA5BFF-7705-5642-BD99-59DF111890FB}" type="datetimeFigureOut">
              <a:rPr lang="fr-FR" smtClean="0"/>
              <a:pPr/>
              <a:t>06/06/2023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8244F55-7092-3548-AD02-B5827B11D4B9}" type="slidenum">
              <a:rPr lang="fr-FR" smtClean="0"/>
              <a:pPr/>
              <a:t>‹N°›</a:t>
            </a:fld>
            <a:endParaRPr lang="fr-FR"/>
          </a:p>
        </p:txBody>
      </p:sp>
    </p:spTree>
    <p:extLst>
      <p:ext uri="{BB962C8B-B14F-4D97-AF65-F5344CB8AC3E}">
        <p14:creationId xmlns="" xmlns:p14="http://schemas.microsoft.com/office/powerpoint/2010/main" val="26085664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0ACE14-1FD2-674A-BBD0-0641EEBB04C6}" type="datetimeFigureOut">
              <a:rPr lang="fr-FR" smtClean="0"/>
              <a:pPr/>
              <a:t>06/06/2023</a:t>
            </a:fld>
            <a:endParaRPr lang="fr-FR"/>
          </a:p>
        </p:txBody>
      </p:sp>
      <p:sp>
        <p:nvSpPr>
          <p:cNvPr id="4" name="Espace réservé de l'image des diapositives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379CC1-2BD1-5343-98AF-522C5D9C17DB}" type="slidenum">
              <a:rPr lang="fr-FR" smtClean="0"/>
              <a:pPr/>
              <a:t>‹N°›</a:t>
            </a:fld>
            <a:endParaRPr lang="fr-FR"/>
          </a:p>
        </p:txBody>
      </p:sp>
    </p:spTree>
    <p:extLst>
      <p:ext uri="{BB962C8B-B14F-4D97-AF65-F5344CB8AC3E}">
        <p14:creationId xmlns="" xmlns:p14="http://schemas.microsoft.com/office/powerpoint/2010/main" val="326162823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1</a:t>
            </a:fld>
            <a:endParaRPr lang="fr-FR"/>
          </a:p>
        </p:txBody>
      </p:sp>
    </p:spTree>
    <p:extLst>
      <p:ext uri="{BB962C8B-B14F-4D97-AF65-F5344CB8AC3E}">
        <p14:creationId xmlns="" xmlns:p14="http://schemas.microsoft.com/office/powerpoint/2010/main" val="3936425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22</a:t>
            </a:fld>
            <a:endParaRPr lang="fr-FR"/>
          </a:p>
        </p:txBody>
      </p:sp>
    </p:spTree>
    <p:extLst>
      <p:ext uri="{BB962C8B-B14F-4D97-AF65-F5344CB8AC3E}">
        <p14:creationId xmlns="" xmlns:p14="http://schemas.microsoft.com/office/powerpoint/2010/main" val="2224577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25</a:t>
            </a:fld>
            <a:endParaRPr lang="fr-FR"/>
          </a:p>
        </p:txBody>
      </p:sp>
    </p:spTree>
    <p:extLst>
      <p:ext uri="{BB962C8B-B14F-4D97-AF65-F5344CB8AC3E}">
        <p14:creationId xmlns="" xmlns:p14="http://schemas.microsoft.com/office/powerpoint/2010/main" val="3806327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26</a:t>
            </a:fld>
            <a:endParaRPr lang="fr-FR"/>
          </a:p>
        </p:txBody>
      </p:sp>
    </p:spTree>
    <p:extLst>
      <p:ext uri="{BB962C8B-B14F-4D97-AF65-F5344CB8AC3E}">
        <p14:creationId xmlns="" xmlns:p14="http://schemas.microsoft.com/office/powerpoint/2010/main" val="2224577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39</a:t>
            </a:fld>
            <a:endParaRPr lang="fr-FR"/>
          </a:p>
        </p:txBody>
      </p:sp>
    </p:spTree>
    <p:extLst>
      <p:ext uri="{BB962C8B-B14F-4D97-AF65-F5344CB8AC3E}">
        <p14:creationId xmlns="" xmlns:p14="http://schemas.microsoft.com/office/powerpoint/2010/main" val="103326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379CC1-2BD1-5343-98AF-522C5D9C17DB}"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3976484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379CC1-2BD1-5343-98AF-522C5D9C17DB}"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1717321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379CC1-2BD1-5343-98AF-522C5D9C17DB}"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522047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17</a:t>
            </a:fld>
            <a:endParaRPr lang="fr-FR"/>
          </a:p>
        </p:txBody>
      </p:sp>
    </p:spTree>
    <p:extLst>
      <p:ext uri="{BB962C8B-B14F-4D97-AF65-F5344CB8AC3E}">
        <p14:creationId xmlns="" xmlns:p14="http://schemas.microsoft.com/office/powerpoint/2010/main" val="671075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18</a:t>
            </a:fld>
            <a:endParaRPr lang="fr-FR"/>
          </a:p>
        </p:txBody>
      </p:sp>
    </p:spTree>
    <p:extLst>
      <p:ext uri="{BB962C8B-B14F-4D97-AF65-F5344CB8AC3E}">
        <p14:creationId xmlns="" xmlns:p14="http://schemas.microsoft.com/office/powerpoint/2010/main" val="1091772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19</a:t>
            </a:fld>
            <a:endParaRPr lang="fr-FR"/>
          </a:p>
        </p:txBody>
      </p:sp>
    </p:spTree>
    <p:extLst>
      <p:ext uri="{BB962C8B-B14F-4D97-AF65-F5344CB8AC3E}">
        <p14:creationId xmlns="" xmlns:p14="http://schemas.microsoft.com/office/powerpoint/2010/main" val="886984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20</a:t>
            </a:fld>
            <a:endParaRPr lang="fr-FR"/>
          </a:p>
        </p:txBody>
      </p:sp>
    </p:spTree>
    <p:extLst>
      <p:ext uri="{BB962C8B-B14F-4D97-AF65-F5344CB8AC3E}">
        <p14:creationId xmlns="" xmlns:p14="http://schemas.microsoft.com/office/powerpoint/2010/main" val="3762542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21</a:t>
            </a:fld>
            <a:endParaRPr lang="fr-FR"/>
          </a:p>
        </p:txBody>
      </p:sp>
    </p:spTree>
    <p:extLst>
      <p:ext uri="{BB962C8B-B14F-4D97-AF65-F5344CB8AC3E}">
        <p14:creationId xmlns="" xmlns:p14="http://schemas.microsoft.com/office/powerpoint/2010/main" val="1282415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165600"/>
            <a:ext cx="4857750" cy="2552192"/>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Times New Roman" pitchFamily="18" charset="0"/>
                <a:ea typeface="+mj-ea"/>
                <a:cs typeface="+mj-cs"/>
              </a:defRPr>
            </a:lvl1pPr>
          </a:lstStyle>
          <a:p>
            <a:r>
              <a:rPr lang="fr-CA" dirty="0"/>
              <a:t>Click to </a:t>
            </a:r>
            <a:r>
              <a:rPr lang="fr-CA" dirty="0" err="1"/>
              <a:t>edit</a:t>
            </a:r>
            <a:r>
              <a:rPr lang="fr-CA" dirty="0"/>
              <a:t> Master </a:t>
            </a:r>
            <a:r>
              <a:rPr lang="fr-CA" dirty="0" err="1"/>
              <a:t>title</a:t>
            </a:r>
            <a:r>
              <a:rPr lang="fr-CA" dirty="0"/>
              <a:t> style</a:t>
            </a:r>
            <a:endParaRPr dirty="0"/>
          </a:p>
        </p:txBody>
      </p:sp>
      <p:sp>
        <p:nvSpPr>
          <p:cNvPr id="3" name="Subtitle 2"/>
          <p:cNvSpPr>
            <a:spLocks noGrp="1"/>
          </p:cNvSpPr>
          <p:nvPr>
            <p:ph type="subTitle" idx="1"/>
          </p:nvPr>
        </p:nvSpPr>
        <p:spPr>
          <a:xfrm>
            <a:off x="1657350" y="6742176"/>
            <a:ext cx="4857750" cy="1565451"/>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Times New Roman" pitchFamily="18"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a:t>Click to </a:t>
            </a:r>
            <a:r>
              <a:rPr lang="fr-CA" dirty="0" err="1"/>
              <a:t>edit</a:t>
            </a:r>
            <a:r>
              <a:rPr lang="fr-CA" dirty="0"/>
              <a:t> Master </a:t>
            </a:r>
            <a:r>
              <a:rPr lang="fr-CA" dirty="0" err="1"/>
              <a:t>subtitle</a:t>
            </a:r>
            <a:r>
              <a:rPr lang="fr-CA" dirty="0"/>
              <a:t> style</a:t>
            </a:r>
            <a:endParaRPr dirty="0"/>
          </a:p>
        </p:txBody>
      </p:sp>
      <p:sp>
        <p:nvSpPr>
          <p:cNvPr id="4" name="Date Placeholder 3"/>
          <p:cNvSpPr>
            <a:spLocks noGrp="1"/>
          </p:cNvSpPr>
          <p:nvPr>
            <p:ph type="dt" sz="half" idx="10"/>
          </p:nvPr>
        </p:nvSpPr>
        <p:spPr>
          <a:xfrm>
            <a:off x="342900" y="8400288"/>
            <a:ext cx="1488186" cy="36576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31F6E69D-0C35-804F-8AE4-3829C29596AB}" type="datetime1">
              <a:rPr lang="fr-CA" smtClean="0"/>
              <a:pPr/>
              <a:t>2023-06-06</a:t>
            </a:fld>
            <a:endParaRPr lang="en-US"/>
          </a:p>
        </p:txBody>
      </p:sp>
      <p:sp>
        <p:nvSpPr>
          <p:cNvPr id="5" name="Footer Placeholder 4"/>
          <p:cNvSpPr>
            <a:spLocks noGrp="1"/>
          </p:cNvSpPr>
          <p:nvPr>
            <p:ph type="ftr" sz="quarter" idx="11"/>
          </p:nvPr>
        </p:nvSpPr>
        <p:spPr>
          <a:xfrm>
            <a:off x="2969514" y="8400288"/>
            <a:ext cx="2859786" cy="36576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6206490" y="8400288"/>
            <a:ext cx="514350" cy="36576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D6CC888B-D9F9-4E54-B722-F151A9F45E95}" type="slidenum">
              <a:rPr lang="en-US" smtClean="0"/>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5" name="Date Placeholder 4"/>
          <p:cNvSpPr>
            <a:spLocks noGrp="1"/>
          </p:cNvSpPr>
          <p:nvPr>
            <p:ph type="dt" sz="half" idx="10"/>
          </p:nvPr>
        </p:nvSpPr>
        <p:spPr/>
        <p:txBody>
          <a:bodyPr/>
          <a:lstStyle/>
          <a:p>
            <a:fld id="{88EAF4C7-900B-9743-9D0C-A15353CBB617}" type="datetime1">
              <a:rPr lang="fr-CA" smtClean="0"/>
              <a:pPr/>
              <a:t>2023-06-06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
        <p:nvSpPr>
          <p:cNvPr id="11" name="Content Placeholder 2"/>
          <p:cNvSpPr>
            <a:spLocks noGrp="1"/>
          </p:cNvSpPr>
          <p:nvPr>
            <p:ph sz="half" idx="14"/>
          </p:nvPr>
        </p:nvSpPr>
        <p:spPr>
          <a:xfrm>
            <a:off x="3483864" y="2313517"/>
            <a:ext cx="2674620" cy="256032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2" name="Content Placeholder 2"/>
          <p:cNvSpPr>
            <a:spLocks noGrp="1"/>
          </p:cNvSpPr>
          <p:nvPr>
            <p:ph sz="half" idx="15"/>
          </p:nvPr>
        </p:nvSpPr>
        <p:spPr>
          <a:xfrm>
            <a:off x="3483864" y="5161280"/>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0" name="Content Placeholder 2"/>
          <p:cNvSpPr>
            <a:spLocks noGrp="1"/>
          </p:cNvSpPr>
          <p:nvPr>
            <p:ph sz="half" idx="1"/>
          </p:nvPr>
        </p:nvSpPr>
        <p:spPr>
          <a:xfrm>
            <a:off x="685800" y="2313519"/>
            <a:ext cx="2674620" cy="5408083"/>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sz="half" idx="1"/>
          </p:nvPr>
        </p:nvSpPr>
        <p:spPr>
          <a:xfrm>
            <a:off x="685800" y="2313517"/>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Date Placeholder 4"/>
          <p:cNvSpPr>
            <a:spLocks noGrp="1"/>
          </p:cNvSpPr>
          <p:nvPr>
            <p:ph type="dt" sz="half" idx="10"/>
          </p:nvPr>
        </p:nvSpPr>
        <p:spPr/>
        <p:txBody>
          <a:bodyPr/>
          <a:lstStyle/>
          <a:p>
            <a:fld id="{AC83A53D-780C-6A4E-B497-B432DAB928CA}" type="datetime1">
              <a:rPr lang="fr-CA" smtClean="0"/>
              <a:pPr/>
              <a:t>2023-06-06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
        <p:nvSpPr>
          <p:cNvPr id="8" name="Content Placeholder 2"/>
          <p:cNvSpPr>
            <a:spLocks noGrp="1"/>
          </p:cNvSpPr>
          <p:nvPr>
            <p:ph sz="half" idx="13"/>
          </p:nvPr>
        </p:nvSpPr>
        <p:spPr>
          <a:xfrm>
            <a:off x="685800" y="5161280"/>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1" name="Content Placeholder 2"/>
          <p:cNvSpPr>
            <a:spLocks noGrp="1"/>
          </p:cNvSpPr>
          <p:nvPr>
            <p:ph sz="half" idx="14"/>
          </p:nvPr>
        </p:nvSpPr>
        <p:spPr>
          <a:xfrm>
            <a:off x="3483864" y="2313517"/>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2" name="Content Placeholder 2"/>
          <p:cNvSpPr>
            <a:spLocks noGrp="1"/>
          </p:cNvSpPr>
          <p:nvPr>
            <p:ph sz="half" idx="15"/>
          </p:nvPr>
        </p:nvSpPr>
        <p:spPr>
          <a:xfrm>
            <a:off x="3483864" y="5161280"/>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Date Placeholder 2"/>
          <p:cNvSpPr>
            <a:spLocks noGrp="1"/>
          </p:cNvSpPr>
          <p:nvPr>
            <p:ph type="dt" sz="half" idx="10"/>
          </p:nvPr>
        </p:nvSpPr>
        <p:spPr/>
        <p:txBody>
          <a:bodyPr/>
          <a:lstStyle/>
          <a:p>
            <a:fld id="{1F74DA73-2A07-F747-86F9-71E7768D82C5}" type="datetime1">
              <a:rPr lang="fr-CA" smtClean="0"/>
              <a:pPr/>
              <a:t>2023-06-06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5CFD10-FD4E-C849-8794-718830E71EF4}" type="datetime1">
              <a:rPr lang="fr-CA" smtClean="0"/>
              <a:pPr/>
              <a:t>2023-06-06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253397"/>
            <a:ext cx="2672954" cy="1549400"/>
          </a:xfrm>
        </p:spPr>
        <p:txBody>
          <a:bodyPr tIns="0" bIns="0" anchor="b"/>
          <a:lstStyle>
            <a:lvl1pPr algn="l">
              <a:lnSpc>
                <a:spcPts val="4600"/>
              </a:lnSpc>
              <a:defRPr sz="4200" b="1"/>
            </a:lvl1pPr>
          </a:lstStyle>
          <a:p>
            <a:r>
              <a:rPr lang="fr-CA"/>
              <a:t>Click to edit Master title style</a:t>
            </a:r>
            <a:endParaRPr/>
          </a:p>
        </p:txBody>
      </p:sp>
      <p:sp>
        <p:nvSpPr>
          <p:cNvPr id="3" name="Content Placeholder 2"/>
          <p:cNvSpPr>
            <a:spLocks noGrp="1"/>
          </p:cNvSpPr>
          <p:nvPr>
            <p:ph idx="1"/>
          </p:nvPr>
        </p:nvSpPr>
        <p:spPr>
          <a:xfrm>
            <a:off x="3500438" y="491320"/>
            <a:ext cx="2674620" cy="7503331"/>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Text Placeholder 3"/>
          <p:cNvSpPr>
            <a:spLocks noGrp="1"/>
          </p:cNvSpPr>
          <p:nvPr>
            <p:ph type="body" sz="half" idx="2"/>
          </p:nvPr>
        </p:nvSpPr>
        <p:spPr>
          <a:xfrm>
            <a:off x="685798" y="3821374"/>
            <a:ext cx="2672954" cy="2884228"/>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2FC3FDD7-0E9C-4745-B617-4C3922C15D10}" type="datetime1">
              <a:rPr lang="fr-CA" smtClean="0"/>
              <a:pPr/>
              <a:t>2023-06-06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3160" y="2032000"/>
            <a:ext cx="2674620" cy="1549400"/>
          </a:xfrm>
        </p:spPr>
        <p:txBody>
          <a:bodyPr tIns="0" bIns="0" anchor="b"/>
          <a:lstStyle>
            <a:lvl1pPr algn="l">
              <a:lnSpc>
                <a:spcPts val="4600"/>
              </a:lnSpc>
              <a:defRPr sz="4200" b="1"/>
            </a:lvl1pPr>
          </a:lstStyle>
          <a:p>
            <a:r>
              <a:rPr lang="fr-CA"/>
              <a:t>Click to edit Master title style</a:t>
            </a:r>
            <a:endParaRPr/>
          </a:p>
        </p:txBody>
      </p:sp>
      <p:sp>
        <p:nvSpPr>
          <p:cNvPr id="4" name="Text Placeholder 3"/>
          <p:cNvSpPr>
            <a:spLocks noGrp="1"/>
          </p:cNvSpPr>
          <p:nvPr>
            <p:ph type="body" sz="half" idx="2"/>
          </p:nvPr>
        </p:nvSpPr>
        <p:spPr>
          <a:xfrm>
            <a:off x="3763158" y="3599977"/>
            <a:ext cx="2674620" cy="2884228"/>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91D9920D-384C-FB42-97B8-9F9D9A2A8EDA}" type="datetime1">
              <a:rPr lang="fr-CA" smtClean="0"/>
              <a:pPr/>
              <a:t>2023-06-06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grpSp>
        <p:nvGrpSpPr>
          <p:cNvPr id="3" name="Group 7"/>
          <p:cNvGrpSpPr/>
          <p:nvPr/>
        </p:nvGrpSpPr>
        <p:grpSpPr>
          <a:xfrm rot="21421631">
            <a:off x="471771" y="674200"/>
            <a:ext cx="2888194" cy="735503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grpSp>
      <p:sp>
        <p:nvSpPr>
          <p:cNvPr id="12" name="Picture Placeholder 9"/>
          <p:cNvSpPr>
            <a:spLocks noGrp="1"/>
          </p:cNvSpPr>
          <p:nvPr>
            <p:ph type="pic" sz="quarter" idx="14"/>
          </p:nvPr>
        </p:nvSpPr>
        <p:spPr>
          <a:xfrm rot="21421631">
            <a:off x="606595" y="890081"/>
            <a:ext cx="2601498" cy="6832964"/>
          </a:xfrm>
          <a:solidFill>
            <a:schemeClr val="bg1">
              <a:lumMod val="85000"/>
            </a:schemeClr>
          </a:solidFill>
        </p:spPr>
        <p:txBody>
          <a:bodyPr/>
          <a:lstStyle>
            <a:lvl1pPr>
              <a:buNone/>
              <a:defRPr/>
            </a:lvl1pPr>
          </a:lstStyle>
          <a:p>
            <a:r>
              <a:rPr lang="fr-CA"/>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235057" y="4694398"/>
            <a:ext cx="3066018" cy="4034693"/>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grpSp>
      <p:sp>
        <p:nvSpPr>
          <p:cNvPr id="17" name="Picture Placeholder 9"/>
          <p:cNvSpPr>
            <a:spLocks noGrp="1"/>
          </p:cNvSpPr>
          <p:nvPr>
            <p:ph type="pic" sz="quarter" idx="16"/>
          </p:nvPr>
        </p:nvSpPr>
        <p:spPr>
          <a:xfrm rot="21214351">
            <a:off x="368293" y="4910106"/>
            <a:ext cx="2778082" cy="3596111"/>
          </a:xfrm>
          <a:solidFill>
            <a:schemeClr val="bg1">
              <a:lumMod val="85000"/>
            </a:schemeClr>
          </a:solidFill>
        </p:spPr>
        <p:txBody>
          <a:bodyPr/>
          <a:lstStyle>
            <a:lvl1pPr>
              <a:buNone/>
              <a:defRPr/>
            </a:lvl1pPr>
          </a:lstStyle>
          <a:p>
            <a:r>
              <a:rPr lang="fr-CA"/>
              <a:t>Drag picture to placeholder or click icon to add</a:t>
            </a:r>
            <a:endParaRPr/>
          </a:p>
        </p:txBody>
      </p:sp>
      <p:grpSp>
        <p:nvGrpSpPr>
          <p:cNvPr id="8" name="Group 9"/>
          <p:cNvGrpSpPr/>
          <p:nvPr/>
        </p:nvGrpSpPr>
        <p:grpSpPr>
          <a:xfrm rot="232774">
            <a:off x="127111" y="321675"/>
            <a:ext cx="3066018" cy="4034693"/>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grpSp>
      <p:sp>
        <p:nvSpPr>
          <p:cNvPr id="13" name="Picture Placeholder 9"/>
          <p:cNvSpPr>
            <a:spLocks noGrp="1"/>
          </p:cNvSpPr>
          <p:nvPr>
            <p:ph type="pic" sz="quarter" idx="15"/>
          </p:nvPr>
        </p:nvSpPr>
        <p:spPr>
          <a:xfrm rot="232774">
            <a:off x="260347" y="537383"/>
            <a:ext cx="2778082" cy="3596111"/>
          </a:xfrm>
          <a:solidFill>
            <a:schemeClr val="bg1">
              <a:lumMod val="85000"/>
            </a:schemeClr>
          </a:solidFill>
        </p:spPr>
        <p:txBody>
          <a:bodyPr/>
          <a:lstStyle>
            <a:lvl1pPr>
              <a:buNone/>
              <a:defRPr/>
            </a:lvl1pPr>
          </a:lstStyle>
          <a:p>
            <a:r>
              <a:rPr lang="fr-CA"/>
              <a:t>Drag picture to placeholder or click icon to add</a:t>
            </a:r>
            <a:endParaRPr/>
          </a:p>
        </p:txBody>
      </p:sp>
      <p:sp>
        <p:nvSpPr>
          <p:cNvPr id="2" name="Title 1"/>
          <p:cNvSpPr>
            <a:spLocks noGrp="1"/>
          </p:cNvSpPr>
          <p:nvPr>
            <p:ph type="title"/>
          </p:nvPr>
        </p:nvSpPr>
        <p:spPr>
          <a:xfrm>
            <a:off x="3760076" y="2032000"/>
            <a:ext cx="2674620" cy="1549400"/>
          </a:xfrm>
        </p:spPr>
        <p:txBody>
          <a:bodyPr tIns="0" bIns="0" anchor="b"/>
          <a:lstStyle>
            <a:lvl1pPr algn="l">
              <a:lnSpc>
                <a:spcPts val="4600"/>
              </a:lnSpc>
              <a:defRPr sz="4200" b="1"/>
            </a:lvl1pPr>
          </a:lstStyle>
          <a:p>
            <a:r>
              <a:rPr lang="fr-CA"/>
              <a:t>Click to edit Master title style</a:t>
            </a:r>
            <a:endParaRPr/>
          </a:p>
        </p:txBody>
      </p:sp>
      <p:sp>
        <p:nvSpPr>
          <p:cNvPr id="4" name="Text Placeholder 3"/>
          <p:cNvSpPr>
            <a:spLocks noGrp="1"/>
          </p:cNvSpPr>
          <p:nvPr>
            <p:ph type="body" sz="half" idx="2"/>
          </p:nvPr>
        </p:nvSpPr>
        <p:spPr>
          <a:xfrm>
            <a:off x="3760074" y="3599977"/>
            <a:ext cx="2674620" cy="2884228"/>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C5F955DB-E8BC-0E46-B608-3A12360933C9}" type="datetime1">
              <a:rPr lang="fr-CA" smtClean="0"/>
              <a:pPr/>
              <a:t>2023-06-06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016499"/>
            <a:ext cx="5486400" cy="1549400"/>
          </a:xfrm>
        </p:spPr>
        <p:txBody>
          <a:bodyPr tIns="0" bIns="0" anchor="b"/>
          <a:lstStyle>
            <a:lvl1pPr algn="l">
              <a:lnSpc>
                <a:spcPts val="4600"/>
              </a:lnSpc>
              <a:defRPr sz="3600" b="1"/>
            </a:lvl1pPr>
          </a:lstStyle>
          <a:p>
            <a:r>
              <a:rPr lang="fr-CA"/>
              <a:t>Click to edit Master title style</a:t>
            </a:r>
            <a:endParaRPr/>
          </a:p>
        </p:txBody>
      </p:sp>
      <p:grpSp>
        <p:nvGrpSpPr>
          <p:cNvPr id="3" name="Group 8"/>
          <p:cNvGrpSpPr/>
          <p:nvPr/>
        </p:nvGrpSpPr>
        <p:grpSpPr>
          <a:xfrm rot="232774">
            <a:off x="1544462" y="505467"/>
            <a:ext cx="3773495" cy="4591083"/>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grpSp>
      <p:sp>
        <p:nvSpPr>
          <p:cNvPr id="4" name="Text Placeholder 3"/>
          <p:cNvSpPr>
            <a:spLocks noGrp="1"/>
          </p:cNvSpPr>
          <p:nvPr>
            <p:ph type="body" sz="half" idx="2"/>
          </p:nvPr>
        </p:nvSpPr>
        <p:spPr>
          <a:xfrm>
            <a:off x="685800" y="6571648"/>
            <a:ext cx="5486400" cy="1317293"/>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A39BD18A-807B-CB4B-942E-94BC3583A1B0}" type="datetime1">
              <a:rPr lang="fr-CA" smtClean="0"/>
              <a:pPr/>
              <a:t>2023-06-06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
        <p:nvSpPr>
          <p:cNvPr id="12" name="Picture Placeholder 9"/>
          <p:cNvSpPr>
            <a:spLocks noGrp="1"/>
          </p:cNvSpPr>
          <p:nvPr>
            <p:ph type="pic" sz="quarter" idx="15"/>
          </p:nvPr>
        </p:nvSpPr>
        <p:spPr>
          <a:xfrm rot="232774">
            <a:off x="1686118" y="752752"/>
            <a:ext cx="3490183" cy="4096512"/>
          </a:xfrm>
          <a:solidFill>
            <a:schemeClr val="bg1">
              <a:lumMod val="85000"/>
            </a:schemeClr>
          </a:solidFill>
        </p:spPr>
        <p:txBody>
          <a:bodyPr/>
          <a:lstStyle>
            <a:lvl1pPr>
              <a:buNone/>
              <a:defRPr/>
            </a:lvl1pPr>
          </a:lstStyle>
          <a:p>
            <a:r>
              <a:rPr lang="fr-CA"/>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016499"/>
            <a:ext cx="5486400" cy="1549400"/>
          </a:xfrm>
        </p:spPr>
        <p:txBody>
          <a:bodyPr tIns="0" bIns="0" anchor="b"/>
          <a:lstStyle>
            <a:lvl1pPr algn="l">
              <a:lnSpc>
                <a:spcPts val="4600"/>
              </a:lnSpc>
              <a:defRPr sz="3600" b="1"/>
            </a:lvl1pPr>
          </a:lstStyle>
          <a:p>
            <a:r>
              <a:rPr lang="fr-CA"/>
              <a:t>Click to edit Master title style</a:t>
            </a:r>
            <a:endParaRPr/>
          </a:p>
        </p:txBody>
      </p:sp>
      <p:grpSp>
        <p:nvGrpSpPr>
          <p:cNvPr id="3" name="Group 13"/>
          <p:cNvGrpSpPr/>
          <p:nvPr/>
        </p:nvGrpSpPr>
        <p:grpSpPr>
          <a:xfrm rot="21420000">
            <a:off x="85265" y="155157"/>
            <a:ext cx="2976795" cy="494048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grpSp>
      <p:sp>
        <p:nvSpPr>
          <p:cNvPr id="17" name="Picture Placeholder 9"/>
          <p:cNvSpPr>
            <a:spLocks noGrp="1"/>
          </p:cNvSpPr>
          <p:nvPr>
            <p:ph type="pic" sz="quarter" idx="17"/>
          </p:nvPr>
        </p:nvSpPr>
        <p:spPr>
          <a:xfrm rot="21420000">
            <a:off x="224364" y="406665"/>
            <a:ext cx="2698841" cy="4445647"/>
          </a:xfrm>
          <a:solidFill>
            <a:schemeClr val="bg1">
              <a:lumMod val="85000"/>
            </a:schemeClr>
          </a:solidFill>
        </p:spPr>
        <p:txBody>
          <a:bodyPr/>
          <a:lstStyle>
            <a:lvl1pPr>
              <a:buNone/>
              <a:defRPr/>
            </a:lvl1pPr>
          </a:lstStyle>
          <a:p>
            <a:r>
              <a:rPr lang="fr-CA"/>
              <a:t>Drag picture to placeholder or click icon to add</a:t>
            </a:r>
            <a:endParaRPr/>
          </a:p>
        </p:txBody>
      </p:sp>
      <p:grpSp>
        <p:nvGrpSpPr>
          <p:cNvPr id="8" name="Group 9"/>
          <p:cNvGrpSpPr/>
          <p:nvPr/>
        </p:nvGrpSpPr>
        <p:grpSpPr>
          <a:xfrm rot="360000">
            <a:off x="3124110" y="430854"/>
            <a:ext cx="3594520" cy="4591083"/>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grpSp>
      <p:sp>
        <p:nvSpPr>
          <p:cNvPr id="13" name="Picture Placeholder 9"/>
          <p:cNvSpPr>
            <a:spLocks noGrp="1"/>
          </p:cNvSpPr>
          <p:nvPr>
            <p:ph type="pic" sz="quarter" idx="16"/>
          </p:nvPr>
        </p:nvSpPr>
        <p:spPr>
          <a:xfrm rot="360000">
            <a:off x="3252365" y="676891"/>
            <a:ext cx="3324645" cy="4096512"/>
          </a:xfrm>
          <a:solidFill>
            <a:schemeClr val="bg1">
              <a:lumMod val="85000"/>
            </a:schemeClr>
          </a:solidFill>
        </p:spPr>
        <p:txBody>
          <a:bodyPr/>
          <a:lstStyle>
            <a:lvl1pPr>
              <a:buNone/>
              <a:defRPr/>
            </a:lvl1pPr>
          </a:lstStyle>
          <a:p>
            <a:r>
              <a:rPr lang="fr-CA"/>
              <a:t>Drag picture to placeholder or click icon to add</a:t>
            </a:r>
            <a:endParaRPr/>
          </a:p>
        </p:txBody>
      </p:sp>
      <p:sp>
        <p:nvSpPr>
          <p:cNvPr id="4" name="Text Placeholder 3"/>
          <p:cNvSpPr>
            <a:spLocks noGrp="1"/>
          </p:cNvSpPr>
          <p:nvPr>
            <p:ph type="body" sz="half" idx="2"/>
          </p:nvPr>
        </p:nvSpPr>
        <p:spPr>
          <a:xfrm>
            <a:off x="685800" y="6568141"/>
            <a:ext cx="5486400" cy="13208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39988FB3-55FD-A941-9196-E2B8D289005F}" type="datetime1">
              <a:rPr lang="fr-CA" smtClean="0"/>
              <a:pPr/>
              <a:t>2023-06-06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Date Placeholder 3"/>
          <p:cNvSpPr>
            <a:spLocks noGrp="1"/>
          </p:cNvSpPr>
          <p:nvPr>
            <p:ph type="dt" sz="half" idx="10"/>
          </p:nvPr>
        </p:nvSpPr>
        <p:spPr/>
        <p:txBody>
          <a:bodyPr/>
          <a:lstStyle/>
          <a:p>
            <a:fld id="{C77C8737-DD24-AE48-94B0-AEE993619991}" type="datetime1">
              <a:rPr lang="fr-CA" smtClean="0"/>
              <a:pPr/>
              <a:t>2023-06-06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idx="1"/>
          </p:nvPr>
        </p:nvSpPr>
        <p:spPr/>
        <p:txBody>
          <a:bodyPr/>
          <a:lstStyle>
            <a:lvl5pPr>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Date Placeholder 3"/>
          <p:cNvSpPr>
            <a:spLocks noGrp="1"/>
          </p:cNvSpPr>
          <p:nvPr>
            <p:ph type="dt" sz="half" idx="10"/>
          </p:nvPr>
        </p:nvSpPr>
        <p:spPr/>
        <p:txBody>
          <a:bodyPr/>
          <a:lstStyle/>
          <a:p>
            <a:fld id="{9A4C7FC0-A454-2649-9404-6C3C3322B928}" type="datetime1">
              <a:rPr lang="fr-CA" smtClean="0"/>
              <a:pPr/>
              <a:t>2023-06-06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63762" y="601135"/>
            <a:ext cx="634562" cy="7143749"/>
          </a:xfrm>
        </p:spPr>
        <p:txBody>
          <a:bodyPr vert="eaVert" anchor="t" anchorCtr="0"/>
          <a:lstStyle/>
          <a:p>
            <a:r>
              <a:rPr lang="fr-CA"/>
              <a:t>Click to edit Master title style</a:t>
            </a:r>
            <a:endParaRPr/>
          </a:p>
        </p:txBody>
      </p:sp>
      <p:sp>
        <p:nvSpPr>
          <p:cNvPr id="3" name="Vertical Text Placeholder 2"/>
          <p:cNvSpPr>
            <a:spLocks noGrp="1"/>
          </p:cNvSpPr>
          <p:nvPr>
            <p:ph type="body" orient="vert" idx="1"/>
          </p:nvPr>
        </p:nvSpPr>
        <p:spPr>
          <a:xfrm>
            <a:off x="685800" y="601135"/>
            <a:ext cx="4457700" cy="7143749"/>
          </a:xfrm>
        </p:spPr>
        <p:txBody>
          <a:bodyPr vert="eaVert"/>
          <a:lstStyle>
            <a:lvl5pPr>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Date Placeholder 3"/>
          <p:cNvSpPr>
            <a:spLocks noGrp="1"/>
          </p:cNvSpPr>
          <p:nvPr>
            <p:ph type="dt" sz="half" idx="10"/>
          </p:nvPr>
        </p:nvSpPr>
        <p:spPr/>
        <p:txBody>
          <a:bodyPr/>
          <a:lstStyle/>
          <a:p>
            <a:fld id="{0BB20877-E85B-0941-B5E7-5DCFCCBBF516}" type="datetime1">
              <a:rPr lang="fr-CA" smtClean="0"/>
              <a:pPr/>
              <a:t>2023-06-06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165600"/>
            <a:ext cx="4857750" cy="2552192"/>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Times New Roman" pitchFamily="18" charset="0"/>
                <a:ea typeface="+mj-ea"/>
                <a:cs typeface="+mj-cs"/>
              </a:defRPr>
            </a:lvl1pPr>
          </a:lstStyle>
          <a:p>
            <a:r>
              <a:rPr lang="fr-CA" dirty="0"/>
              <a:t>Click to </a:t>
            </a:r>
            <a:r>
              <a:rPr lang="fr-CA" dirty="0" err="1"/>
              <a:t>edit</a:t>
            </a:r>
            <a:r>
              <a:rPr lang="fr-CA" dirty="0"/>
              <a:t> Master </a:t>
            </a:r>
            <a:r>
              <a:rPr lang="fr-CA" dirty="0" err="1"/>
              <a:t>title</a:t>
            </a:r>
            <a:r>
              <a:rPr lang="fr-CA" dirty="0"/>
              <a:t> style</a:t>
            </a:r>
            <a:endParaRPr dirty="0"/>
          </a:p>
        </p:txBody>
      </p:sp>
      <p:sp>
        <p:nvSpPr>
          <p:cNvPr id="3" name="Subtitle 2"/>
          <p:cNvSpPr>
            <a:spLocks noGrp="1"/>
          </p:cNvSpPr>
          <p:nvPr>
            <p:ph type="subTitle" idx="1"/>
          </p:nvPr>
        </p:nvSpPr>
        <p:spPr>
          <a:xfrm>
            <a:off x="1657350" y="6742176"/>
            <a:ext cx="4857750" cy="1565451"/>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Times New Roman" pitchFamily="18"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a:t>Click to </a:t>
            </a:r>
            <a:r>
              <a:rPr lang="fr-CA" dirty="0" err="1"/>
              <a:t>edit</a:t>
            </a:r>
            <a:r>
              <a:rPr lang="fr-CA" dirty="0"/>
              <a:t> Master </a:t>
            </a:r>
            <a:r>
              <a:rPr lang="fr-CA" dirty="0" err="1"/>
              <a:t>subtitle</a:t>
            </a:r>
            <a:r>
              <a:rPr lang="fr-CA" dirty="0"/>
              <a:t> style</a:t>
            </a:r>
            <a:endParaRPr dirty="0"/>
          </a:p>
        </p:txBody>
      </p:sp>
      <p:sp>
        <p:nvSpPr>
          <p:cNvPr id="4" name="Date Placeholder 3"/>
          <p:cNvSpPr>
            <a:spLocks noGrp="1"/>
          </p:cNvSpPr>
          <p:nvPr>
            <p:ph type="dt" sz="half" idx="10"/>
          </p:nvPr>
        </p:nvSpPr>
        <p:spPr>
          <a:xfrm>
            <a:off x="342900" y="8400288"/>
            <a:ext cx="1488186" cy="36576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31F6E69D-0C35-804F-8AE4-3829C29596AB}" type="datetime1">
              <a:rPr lang="fr-CA" smtClean="0">
                <a:solidFill>
                  <a:prstClr val="black"/>
                </a:solidFill>
              </a:rPr>
              <a:pPr/>
              <a:t>2023-06-06</a:t>
            </a:fld>
            <a:endParaRPr lang="en-US">
              <a:solidFill>
                <a:prstClr val="black"/>
              </a:solidFill>
            </a:endParaRPr>
          </a:p>
        </p:txBody>
      </p:sp>
      <p:sp>
        <p:nvSpPr>
          <p:cNvPr id="5" name="Footer Placeholder 4"/>
          <p:cNvSpPr>
            <a:spLocks noGrp="1"/>
          </p:cNvSpPr>
          <p:nvPr>
            <p:ph type="ftr" sz="quarter" idx="11"/>
          </p:nvPr>
        </p:nvSpPr>
        <p:spPr>
          <a:xfrm>
            <a:off x="2969514" y="8400288"/>
            <a:ext cx="2859786" cy="36576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solidFill>
                <a:prstClr val="black"/>
              </a:solidFill>
            </a:endParaRPr>
          </a:p>
        </p:txBody>
      </p:sp>
      <p:sp>
        <p:nvSpPr>
          <p:cNvPr id="6" name="Slide Number Placeholder 5"/>
          <p:cNvSpPr>
            <a:spLocks noGrp="1"/>
          </p:cNvSpPr>
          <p:nvPr>
            <p:ph type="sldNum" sz="quarter" idx="12"/>
          </p:nvPr>
        </p:nvSpPr>
        <p:spPr>
          <a:xfrm>
            <a:off x="6206490" y="8400288"/>
            <a:ext cx="514350" cy="36576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D6CC888B-D9F9-4E54-B722-F151A9F45E95}" type="slidenum">
              <a:rPr lang="en-US" smtClean="0">
                <a:solidFill>
                  <a:prstClr val="black"/>
                </a:solidFill>
              </a:rPr>
              <a:pPr/>
              <a:t>‹N°›</a:t>
            </a:fld>
            <a:endParaRPr lang="en-US">
              <a:solidFill>
                <a:prstClr val="black"/>
              </a:solidFill>
            </a:endParaRPr>
          </a:p>
        </p:txBody>
      </p:sp>
    </p:spTree>
    <p:extLst>
      <p:ext uri="{BB962C8B-B14F-4D97-AF65-F5344CB8AC3E}">
        <p14:creationId xmlns="" xmlns:p14="http://schemas.microsoft.com/office/powerpoint/2010/main" val="19157552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idx="1"/>
          </p:nvPr>
        </p:nvSpPr>
        <p:spPr/>
        <p:txBody>
          <a:bodyPr/>
          <a:lstStyle>
            <a:lvl5pPr>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Date Placeholder 3"/>
          <p:cNvSpPr>
            <a:spLocks noGrp="1"/>
          </p:cNvSpPr>
          <p:nvPr>
            <p:ph type="dt" sz="half" idx="10"/>
          </p:nvPr>
        </p:nvSpPr>
        <p:spPr/>
        <p:txBody>
          <a:bodyPr/>
          <a:lstStyle/>
          <a:p>
            <a:fld id="{9A4C7FC0-A454-2649-9404-6C3C3322B928}" type="datetime1">
              <a:rPr lang="fr-CA" smtClean="0">
                <a:solidFill>
                  <a:prstClr val="black"/>
                </a:solidFill>
              </a:rPr>
              <a:pPr/>
              <a:t>2023-06-06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 xmlns:p14="http://schemas.microsoft.com/office/powerpoint/2010/main" val="7857898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with Watermark">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41661" y="4267200"/>
            <a:ext cx="6016337" cy="29464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fr-CA"/>
              <a:t>Click to edit Master text styles</a:t>
            </a:r>
          </a:p>
        </p:txBody>
      </p:sp>
      <p:sp>
        <p:nvSpPr>
          <p:cNvPr id="2" name="Title 1"/>
          <p:cNvSpPr>
            <a:spLocks noGrp="1"/>
          </p:cNvSpPr>
          <p:nvPr>
            <p:ph type="ctrTitle"/>
          </p:nvPr>
        </p:nvSpPr>
        <p:spPr>
          <a:xfrm>
            <a:off x="2970610" y="5110793"/>
            <a:ext cx="3543300" cy="1613285"/>
          </a:xfrm>
        </p:spPr>
        <p:txBody>
          <a:bodyPr lIns="45720" tIns="0" rIns="45720" bIns="0" anchor="b" anchorCtr="0">
            <a:noAutofit/>
          </a:bodyPr>
          <a:lstStyle>
            <a:lvl1pPr algn="l">
              <a:lnSpc>
                <a:spcPts val="5000"/>
              </a:lnSpc>
              <a:defRPr sz="4600"/>
            </a:lvl1pPr>
          </a:lstStyle>
          <a:p>
            <a:r>
              <a:rPr lang="fr-CA"/>
              <a:t>Click to edit Master title style</a:t>
            </a:r>
            <a:endParaRPr dirty="0"/>
          </a:p>
        </p:txBody>
      </p:sp>
      <p:sp>
        <p:nvSpPr>
          <p:cNvPr id="3" name="Subtitle 2"/>
          <p:cNvSpPr>
            <a:spLocks noGrp="1"/>
          </p:cNvSpPr>
          <p:nvPr>
            <p:ph type="subTitle" idx="1"/>
          </p:nvPr>
        </p:nvSpPr>
        <p:spPr>
          <a:xfrm>
            <a:off x="2970610" y="6742545"/>
            <a:ext cx="3543300" cy="1542115"/>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a:t>Click to edit Master subtitle style</a:t>
            </a:r>
            <a:endParaRPr dirty="0"/>
          </a:p>
        </p:txBody>
      </p:sp>
      <p:sp>
        <p:nvSpPr>
          <p:cNvPr id="4" name="Date Placeholder 3"/>
          <p:cNvSpPr>
            <a:spLocks noGrp="1"/>
          </p:cNvSpPr>
          <p:nvPr>
            <p:ph type="dt" sz="half" idx="10"/>
          </p:nvPr>
        </p:nvSpPr>
        <p:spPr>
          <a:xfrm>
            <a:off x="342900" y="8398325"/>
            <a:ext cx="1485900" cy="364067"/>
          </a:xfrm>
        </p:spPr>
        <p:txBody>
          <a:bodyPr/>
          <a:lstStyle>
            <a:lvl1pPr algn="l">
              <a:defRPr sz="1100">
                <a:latin typeface="Rockwell" pitchFamily="18" charset="0"/>
              </a:defRPr>
            </a:lvl1pPr>
          </a:lstStyle>
          <a:p>
            <a:fld id="{277B2344-775A-EC40-BD86-BBF6EDBF559F}" type="datetime1">
              <a:rPr lang="fr-CA" smtClean="0">
                <a:solidFill>
                  <a:prstClr val="black"/>
                </a:solidFill>
              </a:rPr>
              <a:pPr/>
              <a:t>2023-06-06</a:t>
            </a:fld>
            <a:endParaRPr lang="en-US">
              <a:solidFill>
                <a:prstClr val="black"/>
              </a:solidFill>
            </a:endParaRPr>
          </a:p>
        </p:txBody>
      </p:sp>
      <p:sp>
        <p:nvSpPr>
          <p:cNvPr id="5" name="Footer Placeholder 4"/>
          <p:cNvSpPr>
            <a:spLocks noGrp="1"/>
          </p:cNvSpPr>
          <p:nvPr>
            <p:ph type="ftr" sz="quarter" idx="11"/>
          </p:nvPr>
        </p:nvSpPr>
        <p:spPr>
          <a:xfrm>
            <a:off x="2971800" y="8398325"/>
            <a:ext cx="2857500" cy="364067"/>
          </a:xfrm>
        </p:spPr>
        <p:txBody>
          <a:bodyPr/>
          <a:lstStyle>
            <a:lvl1pPr algn="l">
              <a:defRPr/>
            </a:lvl1pPr>
          </a:lstStyle>
          <a:p>
            <a:endParaRPr lang="en-US">
              <a:solidFill>
                <a:prstClr val="black"/>
              </a:solidFill>
            </a:endParaRPr>
          </a:p>
        </p:txBody>
      </p:sp>
      <p:sp>
        <p:nvSpPr>
          <p:cNvPr id="6" name="Slide Number Placeholder 5"/>
          <p:cNvSpPr>
            <a:spLocks noGrp="1"/>
          </p:cNvSpPr>
          <p:nvPr>
            <p:ph type="sldNum" sz="quarter" idx="12"/>
          </p:nvPr>
        </p:nvSpPr>
        <p:spPr>
          <a:xfrm>
            <a:off x="6198642" y="8416523"/>
            <a:ext cx="514350" cy="353452"/>
          </a:xfrm>
        </p:spPr>
        <p:txBody>
          <a:bodyPr/>
          <a:lstStyle>
            <a:lvl1pPr>
              <a:defRPr sz="1100">
                <a:solidFill>
                  <a:schemeClr val="tx1"/>
                </a:solidFill>
                <a:latin typeface="Rockwell" pitchFamily="18" charset="0"/>
              </a:defRPr>
            </a:lvl1pPr>
          </a:lstStyle>
          <a:p>
            <a:fld id="{027FB875-5C85-AB42-9DC5-178568A424B8}" type="slidenum">
              <a:rPr lang="en-US" smtClean="0">
                <a:solidFill>
                  <a:prstClr val="black"/>
                </a:solidFill>
              </a:rPr>
              <a:pPr/>
              <a:t>‹N°›</a:t>
            </a:fld>
            <a:endParaRPr lang="en-US">
              <a:solidFill>
                <a:prstClr val="black"/>
              </a:solidFill>
            </a:endParaRPr>
          </a:p>
        </p:txBody>
      </p:sp>
    </p:spTree>
    <p:extLst>
      <p:ext uri="{BB962C8B-B14F-4D97-AF65-F5344CB8AC3E}">
        <p14:creationId xmlns="" xmlns:p14="http://schemas.microsoft.com/office/powerpoint/2010/main" val="3129083497"/>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2900" y="2926081"/>
            <a:ext cx="5829300" cy="1816100"/>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Times New Roman" pitchFamily="18" charset="0"/>
                <a:ea typeface="+mj-ea"/>
                <a:cs typeface="+mj-cs"/>
              </a:defRPr>
            </a:lvl1pPr>
          </a:lstStyle>
          <a:p>
            <a:r>
              <a:rPr lang="fr-CA" dirty="0"/>
              <a:t>Click to </a:t>
            </a:r>
            <a:r>
              <a:rPr lang="fr-CA" dirty="0" err="1"/>
              <a:t>edit</a:t>
            </a:r>
            <a:r>
              <a:rPr lang="fr-CA" dirty="0"/>
              <a:t> Master </a:t>
            </a:r>
            <a:r>
              <a:rPr lang="fr-CA" dirty="0" err="1"/>
              <a:t>title</a:t>
            </a:r>
            <a:r>
              <a:rPr lang="fr-CA" dirty="0"/>
              <a:t> style</a:t>
            </a:r>
            <a:endParaRPr dirty="0"/>
          </a:p>
        </p:txBody>
      </p:sp>
      <p:sp>
        <p:nvSpPr>
          <p:cNvPr id="3" name="Text Placeholder 2"/>
          <p:cNvSpPr>
            <a:spLocks noGrp="1"/>
          </p:cNvSpPr>
          <p:nvPr>
            <p:ph type="body" idx="1"/>
          </p:nvPr>
        </p:nvSpPr>
        <p:spPr>
          <a:xfrm>
            <a:off x="342900" y="4742688"/>
            <a:ext cx="5829300" cy="1316736"/>
          </a:xfrm>
        </p:spPr>
        <p:txBody>
          <a:bodyPr vert="horz" lIns="91440" tIns="0" rIns="45720" bIns="0" rtlCol="0" anchor="t" anchorCtr="0">
            <a:normAutofit/>
          </a:bodyPr>
          <a:lstStyle>
            <a:lvl1pPr marL="0" indent="0">
              <a:spcBef>
                <a:spcPts val="0"/>
              </a:spcBef>
              <a:buNone/>
              <a:defRPr sz="2200" kern="1200">
                <a:solidFill>
                  <a:schemeClr val="tx1"/>
                </a:solidFill>
                <a:latin typeface="Times New Roman" pitchFamily="18" charset="0"/>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fr-CA" dirty="0"/>
              <a:t>Click to </a:t>
            </a:r>
            <a:r>
              <a:rPr lang="fr-CA" dirty="0" err="1"/>
              <a:t>edit</a:t>
            </a:r>
            <a:r>
              <a:rPr lang="fr-CA" dirty="0"/>
              <a:t> Master </a:t>
            </a:r>
            <a:r>
              <a:rPr lang="fr-CA" dirty="0" err="1"/>
              <a:t>text</a:t>
            </a:r>
            <a:r>
              <a:rPr lang="fr-CA" dirty="0"/>
              <a:t> styles</a:t>
            </a:r>
          </a:p>
        </p:txBody>
      </p:sp>
      <p:sp>
        <p:nvSpPr>
          <p:cNvPr id="4" name="Date Placeholder 3"/>
          <p:cNvSpPr>
            <a:spLocks noGrp="1"/>
          </p:cNvSpPr>
          <p:nvPr>
            <p:ph type="dt" sz="half" idx="10"/>
          </p:nvPr>
        </p:nvSpPr>
        <p:spPr/>
        <p:txBody>
          <a:bodyPr/>
          <a:lstStyle/>
          <a:p>
            <a:fld id="{B19F2297-D954-A349-94D2-41B41467CE59}" type="datetime1">
              <a:rPr lang="fr-CA" smtClean="0">
                <a:solidFill>
                  <a:prstClr val="black"/>
                </a:solidFill>
              </a:rPr>
              <a:pPr/>
              <a:t>2023-06-06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 xmlns:p14="http://schemas.microsoft.com/office/powerpoint/2010/main" val="2447146953"/>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ction with Watermark">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534520" y="2253129"/>
            <a:ext cx="6323477" cy="29464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fr-CA"/>
              <a:t>Click to edit Master text styles</a:t>
            </a:r>
          </a:p>
        </p:txBody>
      </p:sp>
      <p:sp>
        <p:nvSpPr>
          <p:cNvPr id="2" name="Title 1"/>
          <p:cNvSpPr>
            <a:spLocks noGrp="1"/>
          </p:cNvSpPr>
          <p:nvPr>
            <p:ph type="title"/>
          </p:nvPr>
        </p:nvSpPr>
        <p:spPr>
          <a:xfrm>
            <a:off x="342901" y="2928471"/>
            <a:ext cx="4000500" cy="1816100"/>
          </a:xfrm>
        </p:spPr>
        <p:txBody>
          <a:bodyPr lIns="45720" tIns="0" rIns="45720" bIns="0" anchor="b" anchorCtr="0"/>
          <a:lstStyle>
            <a:lvl1pPr algn="l">
              <a:lnSpc>
                <a:spcPts val="5000"/>
              </a:lnSpc>
              <a:defRPr sz="4600" b="1" cap="none" baseline="0"/>
            </a:lvl1pPr>
          </a:lstStyle>
          <a:p>
            <a:r>
              <a:rPr lang="fr-CA"/>
              <a:t>Click to edit Master title style</a:t>
            </a:r>
            <a:endParaRPr/>
          </a:p>
        </p:txBody>
      </p:sp>
      <p:sp>
        <p:nvSpPr>
          <p:cNvPr id="3" name="Text Placeholder 2"/>
          <p:cNvSpPr>
            <a:spLocks noGrp="1"/>
          </p:cNvSpPr>
          <p:nvPr>
            <p:ph type="body" idx="1"/>
          </p:nvPr>
        </p:nvSpPr>
        <p:spPr>
          <a:xfrm>
            <a:off x="342900" y="4747491"/>
            <a:ext cx="4000500" cy="1310783"/>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Click to edit Master text styles</a:t>
            </a:r>
          </a:p>
        </p:txBody>
      </p:sp>
      <p:sp>
        <p:nvSpPr>
          <p:cNvPr id="4" name="Date Placeholder 3"/>
          <p:cNvSpPr>
            <a:spLocks noGrp="1"/>
          </p:cNvSpPr>
          <p:nvPr>
            <p:ph type="dt" sz="half" idx="10"/>
          </p:nvPr>
        </p:nvSpPr>
        <p:spPr/>
        <p:txBody>
          <a:bodyPr/>
          <a:lstStyle/>
          <a:p>
            <a:fld id="{79DACD89-FEEA-BE41-A512-FB1C194373A1}" type="datetime1">
              <a:rPr lang="fr-CA" smtClean="0">
                <a:solidFill>
                  <a:prstClr val="black"/>
                </a:solidFill>
              </a:rPr>
              <a:pPr/>
              <a:t>2023-06-06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 xmlns:p14="http://schemas.microsoft.com/office/powerpoint/2010/main" val="689884053"/>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2364581" y="5426405"/>
            <a:ext cx="4154091" cy="1549400"/>
          </a:xfrm>
        </p:spPr>
        <p:txBody>
          <a:bodyPr tIns="0" bIns="0" anchor="b"/>
          <a:lstStyle>
            <a:lvl1pPr algn="l">
              <a:lnSpc>
                <a:spcPts val="4600"/>
              </a:lnSpc>
              <a:defRPr sz="4600" b="1"/>
            </a:lvl1pPr>
          </a:lstStyle>
          <a:p>
            <a:r>
              <a:rPr lang="fr-CA"/>
              <a:t>Click to edit Master title style</a:t>
            </a:r>
            <a:endParaRPr/>
          </a:p>
        </p:txBody>
      </p:sp>
      <p:grpSp>
        <p:nvGrpSpPr>
          <p:cNvPr id="3" name="Group 8"/>
          <p:cNvGrpSpPr/>
          <p:nvPr/>
        </p:nvGrpSpPr>
        <p:grpSpPr>
          <a:xfrm rot="21240000">
            <a:off x="490765" y="593573"/>
            <a:ext cx="4062185" cy="484022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Times New Roman" pitchFamily="18" charset="0"/>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Times New Roman" pitchFamily="18" charset="0"/>
              </a:endParaRPr>
            </a:p>
          </p:txBody>
        </p:sp>
      </p:grpSp>
      <p:sp>
        <p:nvSpPr>
          <p:cNvPr id="12" name="Picture Placeholder 9"/>
          <p:cNvSpPr>
            <a:spLocks noGrp="1"/>
          </p:cNvSpPr>
          <p:nvPr>
            <p:ph type="pic" sz="quarter" idx="15"/>
          </p:nvPr>
        </p:nvSpPr>
        <p:spPr>
          <a:xfrm rot="21240000">
            <a:off x="643258" y="843509"/>
            <a:ext cx="3757198" cy="4340352"/>
          </a:xfrm>
          <a:solidFill>
            <a:schemeClr val="bg1">
              <a:lumMod val="85000"/>
            </a:schemeClr>
          </a:solidFill>
        </p:spPr>
        <p:txBody>
          <a:bodyPr/>
          <a:lstStyle>
            <a:lvl1pPr>
              <a:buNone/>
              <a:defRPr/>
            </a:lvl1pPr>
          </a:lstStyle>
          <a:p>
            <a:r>
              <a:rPr lang="fr-CA"/>
              <a:t>Drag picture to placeholder or click icon to add</a:t>
            </a:r>
            <a:endParaRPr/>
          </a:p>
        </p:txBody>
      </p:sp>
      <p:sp>
        <p:nvSpPr>
          <p:cNvPr id="4" name="Text Placeholder 3"/>
          <p:cNvSpPr>
            <a:spLocks noGrp="1"/>
          </p:cNvSpPr>
          <p:nvPr>
            <p:ph type="body" sz="half" idx="2"/>
          </p:nvPr>
        </p:nvSpPr>
        <p:spPr>
          <a:xfrm>
            <a:off x="2368588" y="6974542"/>
            <a:ext cx="4149719" cy="1153457"/>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D0163338-B0A0-A342-BE62-0287B46827F5}" type="datetime1">
              <a:rPr lang="fr-CA" smtClean="0">
                <a:solidFill>
                  <a:prstClr val="black"/>
                </a:solidFill>
              </a:rPr>
              <a:pPr/>
              <a:t>2023-06-06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 xmlns:p14="http://schemas.microsoft.com/office/powerpoint/2010/main" val="29989469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sz="half" idx="1"/>
          </p:nvPr>
        </p:nvSpPr>
        <p:spPr>
          <a:xfrm>
            <a:off x="685800" y="2313519"/>
            <a:ext cx="2674620" cy="5408083"/>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Content Placeholder 3"/>
          <p:cNvSpPr>
            <a:spLocks noGrp="1"/>
          </p:cNvSpPr>
          <p:nvPr>
            <p:ph sz="half" idx="2"/>
          </p:nvPr>
        </p:nvSpPr>
        <p:spPr>
          <a:xfrm>
            <a:off x="3486150" y="2313519"/>
            <a:ext cx="2674620" cy="5408083"/>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Date Placeholder 4"/>
          <p:cNvSpPr>
            <a:spLocks noGrp="1"/>
          </p:cNvSpPr>
          <p:nvPr>
            <p:ph type="dt" sz="half" idx="10"/>
          </p:nvPr>
        </p:nvSpPr>
        <p:spPr/>
        <p:txBody>
          <a:bodyPr/>
          <a:lstStyle/>
          <a:p>
            <a:fld id="{3CAFF1F0-AAEF-ED4A-BA61-7F3489016E17}" type="datetime1">
              <a:rPr lang="fr-CA" smtClean="0">
                <a:solidFill>
                  <a:prstClr val="black"/>
                </a:solidFill>
              </a:rPr>
              <a:pPr/>
              <a:t>2023-06-06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 xmlns:p14="http://schemas.microsoft.com/office/powerpoint/2010/main" val="17384935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a:t>Click to edit Master title style</a:t>
            </a:r>
            <a:endParaRPr/>
          </a:p>
        </p:txBody>
      </p:sp>
      <p:sp>
        <p:nvSpPr>
          <p:cNvPr id="3" name="Text Placeholder 2"/>
          <p:cNvSpPr>
            <a:spLocks noGrp="1"/>
          </p:cNvSpPr>
          <p:nvPr>
            <p:ph type="body" idx="1"/>
          </p:nvPr>
        </p:nvSpPr>
        <p:spPr>
          <a:xfrm>
            <a:off x="728495" y="1892489"/>
            <a:ext cx="2400300" cy="778713"/>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4" name="Content Placeholder 3"/>
          <p:cNvSpPr>
            <a:spLocks noGrp="1"/>
          </p:cNvSpPr>
          <p:nvPr>
            <p:ph sz="half" idx="2"/>
          </p:nvPr>
        </p:nvSpPr>
        <p:spPr>
          <a:xfrm>
            <a:off x="673025" y="2899834"/>
            <a:ext cx="2674620" cy="4821767"/>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Text Placeholder 4"/>
          <p:cNvSpPr>
            <a:spLocks noGrp="1"/>
          </p:cNvSpPr>
          <p:nvPr>
            <p:ph type="body" sz="quarter" idx="3"/>
          </p:nvPr>
        </p:nvSpPr>
        <p:spPr>
          <a:xfrm>
            <a:off x="3697685" y="1892489"/>
            <a:ext cx="2400300" cy="778713"/>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6" name="Content Placeholder 5"/>
          <p:cNvSpPr>
            <a:spLocks noGrp="1"/>
          </p:cNvSpPr>
          <p:nvPr>
            <p:ph sz="quarter" idx="4"/>
          </p:nvPr>
        </p:nvSpPr>
        <p:spPr>
          <a:xfrm>
            <a:off x="3484886" y="2899834"/>
            <a:ext cx="2674620" cy="4821767"/>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7" name="Date Placeholder 6"/>
          <p:cNvSpPr>
            <a:spLocks noGrp="1"/>
          </p:cNvSpPr>
          <p:nvPr>
            <p:ph type="dt" sz="half" idx="10"/>
          </p:nvPr>
        </p:nvSpPr>
        <p:spPr/>
        <p:txBody>
          <a:bodyPr/>
          <a:lstStyle/>
          <a:p>
            <a:fld id="{DCAF6DB2-3D39-CC4C-AA4C-2B644E6F6DFC}" type="datetime1">
              <a:rPr lang="fr-CA" smtClean="0">
                <a:solidFill>
                  <a:prstClr val="black"/>
                </a:solidFill>
              </a:rPr>
              <a:pPr/>
              <a:t>2023-06-06</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pic>
        <p:nvPicPr>
          <p:cNvPr id="11" name="Picture 10" descr="Comparison-Underline.png"/>
          <p:cNvPicPr>
            <a:picLocks noChangeAspect="1"/>
          </p:cNvPicPr>
          <p:nvPr/>
        </p:nvPicPr>
        <p:blipFill>
          <a:blip r:embed="rId2"/>
          <a:stretch>
            <a:fillRect/>
          </a:stretch>
        </p:blipFill>
        <p:spPr>
          <a:xfrm>
            <a:off x="717780" y="2529387"/>
            <a:ext cx="2421731" cy="190500"/>
          </a:xfrm>
          <a:prstGeom prst="rect">
            <a:avLst/>
          </a:prstGeom>
        </p:spPr>
      </p:pic>
      <p:pic>
        <p:nvPicPr>
          <p:cNvPr id="13" name="Picture 12" descr="Comparison-Underline.png"/>
          <p:cNvPicPr>
            <a:picLocks noChangeAspect="1"/>
          </p:cNvPicPr>
          <p:nvPr/>
        </p:nvPicPr>
        <p:blipFill>
          <a:blip r:embed="rId2"/>
          <a:stretch>
            <a:fillRect/>
          </a:stretch>
        </p:blipFill>
        <p:spPr>
          <a:xfrm>
            <a:off x="3686971" y="2529387"/>
            <a:ext cx="2421731" cy="190500"/>
          </a:xfrm>
          <a:prstGeom prst="rect">
            <a:avLst/>
          </a:prstGeom>
        </p:spPr>
      </p:pic>
      <p:pic>
        <p:nvPicPr>
          <p:cNvPr id="12" name="Picture 11" descr="Comparison-Underline.png"/>
          <p:cNvPicPr>
            <a:picLocks noChangeAspect="1"/>
          </p:cNvPicPr>
          <p:nvPr/>
        </p:nvPicPr>
        <p:blipFill>
          <a:blip r:embed="rId2"/>
          <a:stretch>
            <a:fillRect/>
          </a:stretch>
        </p:blipFill>
        <p:spPr>
          <a:xfrm>
            <a:off x="717780" y="2529387"/>
            <a:ext cx="2421731" cy="190500"/>
          </a:xfrm>
          <a:prstGeom prst="rect">
            <a:avLst/>
          </a:prstGeom>
        </p:spPr>
      </p:pic>
      <p:pic>
        <p:nvPicPr>
          <p:cNvPr id="14" name="Picture 13" descr="Comparison-Underline.png"/>
          <p:cNvPicPr>
            <a:picLocks noChangeAspect="1"/>
          </p:cNvPicPr>
          <p:nvPr/>
        </p:nvPicPr>
        <p:blipFill>
          <a:blip r:embed="rId2"/>
          <a:stretch>
            <a:fillRect/>
          </a:stretch>
        </p:blipFill>
        <p:spPr>
          <a:xfrm>
            <a:off x="3686971" y="2529387"/>
            <a:ext cx="2421731" cy="190500"/>
          </a:xfrm>
          <a:prstGeom prst="rect">
            <a:avLst/>
          </a:prstGeom>
        </p:spPr>
      </p:pic>
    </p:spTree>
    <p:extLst>
      <p:ext uri="{BB962C8B-B14F-4D97-AF65-F5344CB8AC3E}">
        <p14:creationId xmlns="" xmlns:p14="http://schemas.microsoft.com/office/powerpoint/2010/main" val="4338698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sz="half" idx="1"/>
          </p:nvPr>
        </p:nvSpPr>
        <p:spPr>
          <a:xfrm>
            <a:off x="685800" y="2313517"/>
            <a:ext cx="5486400" cy="256032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Date Placeholder 4"/>
          <p:cNvSpPr>
            <a:spLocks noGrp="1"/>
          </p:cNvSpPr>
          <p:nvPr>
            <p:ph type="dt" sz="half" idx="10"/>
          </p:nvPr>
        </p:nvSpPr>
        <p:spPr/>
        <p:txBody>
          <a:bodyPr/>
          <a:lstStyle/>
          <a:p>
            <a:fld id="{2017D09A-AC55-3747-AEF9-EDB2F0631F22}" type="datetime1">
              <a:rPr lang="fr-CA" smtClean="0">
                <a:solidFill>
                  <a:prstClr val="black"/>
                </a:solidFill>
              </a:rPr>
              <a:pPr/>
              <a:t>2023-06-06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
        <p:nvSpPr>
          <p:cNvPr id="8" name="Content Placeholder 2"/>
          <p:cNvSpPr>
            <a:spLocks noGrp="1"/>
          </p:cNvSpPr>
          <p:nvPr>
            <p:ph sz="half" idx="13"/>
          </p:nvPr>
        </p:nvSpPr>
        <p:spPr>
          <a:xfrm>
            <a:off x="685800" y="5161280"/>
            <a:ext cx="5486400" cy="256032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Tree>
    <p:extLst>
      <p:ext uri="{BB962C8B-B14F-4D97-AF65-F5344CB8AC3E}">
        <p14:creationId xmlns="" xmlns:p14="http://schemas.microsoft.com/office/powerpoint/2010/main" val="3071574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41661" y="4267200"/>
            <a:ext cx="6016337" cy="29464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fr-CA"/>
              <a:t>Click to edit Master text styles</a:t>
            </a:r>
          </a:p>
        </p:txBody>
      </p:sp>
      <p:sp>
        <p:nvSpPr>
          <p:cNvPr id="2" name="Title 1"/>
          <p:cNvSpPr>
            <a:spLocks noGrp="1"/>
          </p:cNvSpPr>
          <p:nvPr>
            <p:ph type="ctrTitle"/>
          </p:nvPr>
        </p:nvSpPr>
        <p:spPr>
          <a:xfrm>
            <a:off x="2970610" y="5110793"/>
            <a:ext cx="3543300" cy="1613285"/>
          </a:xfrm>
        </p:spPr>
        <p:txBody>
          <a:bodyPr lIns="45720" tIns="0" rIns="45720" bIns="0" anchor="b" anchorCtr="0">
            <a:noAutofit/>
          </a:bodyPr>
          <a:lstStyle>
            <a:lvl1pPr algn="l">
              <a:lnSpc>
                <a:spcPts val="5000"/>
              </a:lnSpc>
              <a:defRPr sz="4600"/>
            </a:lvl1pPr>
          </a:lstStyle>
          <a:p>
            <a:r>
              <a:rPr lang="fr-CA"/>
              <a:t>Click to edit Master title style</a:t>
            </a:r>
            <a:endParaRPr dirty="0"/>
          </a:p>
        </p:txBody>
      </p:sp>
      <p:sp>
        <p:nvSpPr>
          <p:cNvPr id="3" name="Subtitle 2"/>
          <p:cNvSpPr>
            <a:spLocks noGrp="1"/>
          </p:cNvSpPr>
          <p:nvPr>
            <p:ph type="subTitle" idx="1"/>
          </p:nvPr>
        </p:nvSpPr>
        <p:spPr>
          <a:xfrm>
            <a:off x="2970610" y="6742545"/>
            <a:ext cx="3543300" cy="1542115"/>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a:t>Click to edit Master subtitle style</a:t>
            </a:r>
            <a:endParaRPr dirty="0"/>
          </a:p>
        </p:txBody>
      </p:sp>
      <p:sp>
        <p:nvSpPr>
          <p:cNvPr id="4" name="Date Placeholder 3"/>
          <p:cNvSpPr>
            <a:spLocks noGrp="1"/>
          </p:cNvSpPr>
          <p:nvPr>
            <p:ph type="dt" sz="half" idx="10"/>
          </p:nvPr>
        </p:nvSpPr>
        <p:spPr>
          <a:xfrm>
            <a:off x="342900" y="8398325"/>
            <a:ext cx="1485900" cy="364067"/>
          </a:xfrm>
        </p:spPr>
        <p:txBody>
          <a:bodyPr/>
          <a:lstStyle>
            <a:lvl1pPr algn="l">
              <a:defRPr sz="1100">
                <a:latin typeface="Rockwell" pitchFamily="18" charset="0"/>
              </a:defRPr>
            </a:lvl1pPr>
          </a:lstStyle>
          <a:p>
            <a:fld id="{277B2344-775A-EC40-BD86-BBF6EDBF559F}" type="datetime1">
              <a:rPr lang="fr-CA" smtClean="0"/>
              <a:pPr/>
              <a:t>2023-06-06</a:t>
            </a:fld>
            <a:endParaRPr lang="en-US"/>
          </a:p>
        </p:txBody>
      </p:sp>
      <p:sp>
        <p:nvSpPr>
          <p:cNvPr id="5" name="Footer Placeholder 4"/>
          <p:cNvSpPr>
            <a:spLocks noGrp="1"/>
          </p:cNvSpPr>
          <p:nvPr>
            <p:ph type="ftr" sz="quarter" idx="11"/>
          </p:nvPr>
        </p:nvSpPr>
        <p:spPr>
          <a:xfrm>
            <a:off x="2971800" y="8398325"/>
            <a:ext cx="2857500" cy="364067"/>
          </a:xfrm>
        </p:spPr>
        <p:txBody>
          <a:bodyPr/>
          <a:lstStyle>
            <a:lvl1pPr algn="l">
              <a:defRPr/>
            </a:lvl1pPr>
          </a:lstStyle>
          <a:p>
            <a:endParaRPr lang="en-US"/>
          </a:p>
        </p:txBody>
      </p:sp>
      <p:sp>
        <p:nvSpPr>
          <p:cNvPr id="6" name="Slide Number Placeholder 5"/>
          <p:cNvSpPr>
            <a:spLocks noGrp="1"/>
          </p:cNvSpPr>
          <p:nvPr>
            <p:ph type="sldNum" sz="quarter" idx="12"/>
          </p:nvPr>
        </p:nvSpPr>
        <p:spPr>
          <a:xfrm>
            <a:off x="6198642" y="8416523"/>
            <a:ext cx="514350" cy="353452"/>
          </a:xfrm>
        </p:spPr>
        <p:txBody>
          <a:bodyPr/>
          <a:lstStyle>
            <a:lvl1pPr>
              <a:defRPr sz="1100">
                <a:solidFill>
                  <a:schemeClr val="tx1"/>
                </a:solidFill>
                <a:latin typeface="Rockwell" pitchFamily="18" charset="0"/>
              </a:defRPr>
            </a:lvl1pPr>
          </a:lstStyle>
          <a:p>
            <a:fld id="{027FB875-5C85-AB42-9DC5-178568A424B8}" type="slidenum">
              <a:rPr lang="en-US" smtClean="0"/>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5" name="Date Placeholder 4"/>
          <p:cNvSpPr>
            <a:spLocks noGrp="1"/>
          </p:cNvSpPr>
          <p:nvPr>
            <p:ph type="dt" sz="half" idx="10"/>
          </p:nvPr>
        </p:nvSpPr>
        <p:spPr/>
        <p:txBody>
          <a:bodyPr/>
          <a:lstStyle/>
          <a:p>
            <a:fld id="{88EAF4C7-900B-9743-9D0C-A15353CBB617}" type="datetime1">
              <a:rPr lang="fr-CA" smtClean="0">
                <a:solidFill>
                  <a:prstClr val="black"/>
                </a:solidFill>
              </a:rPr>
              <a:pPr/>
              <a:t>2023-06-06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
        <p:nvSpPr>
          <p:cNvPr id="11" name="Content Placeholder 2"/>
          <p:cNvSpPr>
            <a:spLocks noGrp="1"/>
          </p:cNvSpPr>
          <p:nvPr>
            <p:ph sz="half" idx="14"/>
          </p:nvPr>
        </p:nvSpPr>
        <p:spPr>
          <a:xfrm>
            <a:off x="3483864" y="2313517"/>
            <a:ext cx="2674620" cy="256032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2" name="Content Placeholder 2"/>
          <p:cNvSpPr>
            <a:spLocks noGrp="1"/>
          </p:cNvSpPr>
          <p:nvPr>
            <p:ph sz="half" idx="15"/>
          </p:nvPr>
        </p:nvSpPr>
        <p:spPr>
          <a:xfrm>
            <a:off x="3483864" y="5161280"/>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0" name="Content Placeholder 2"/>
          <p:cNvSpPr>
            <a:spLocks noGrp="1"/>
          </p:cNvSpPr>
          <p:nvPr>
            <p:ph sz="half" idx="1"/>
          </p:nvPr>
        </p:nvSpPr>
        <p:spPr>
          <a:xfrm>
            <a:off x="685800" y="2313519"/>
            <a:ext cx="2674620" cy="5408083"/>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Tree>
    <p:extLst>
      <p:ext uri="{BB962C8B-B14F-4D97-AF65-F5344CB8AC3E}">
        <p14:creationId xmlns="" xmlns:p14="http://schemas.microsoft.com/office/powerpoint/2010/main" val="25601969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sz="half" idx="1"/>
          </p:nvPr>
        </p:nvSpPr>
        <p:spPr>
          <a:xfrm>
            <a:off x="685800" y="2313517"/>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Date Placeholder 4"/>
          <p:cNvSpPr>
            <a:spLocks noGrp="1"/>
          </p:cNvSpPr>
          <p:nvPr>
            <p:ph type="dt" sz="half" idx="10"/>
          </p:nvPr>
        </p:nvSpPr>
        <p:spPr/>
        <p:txBody>
          <a:bodyPr/>
          <a:lstStyle/>
          <a:p>
            <a:fld id="{AC83A53D-780C-6A4E-B497-B432DAB928CA}" type="datetime1">
              <a:rPr lang="fr-CA" smtClean="0">
                <a:solidFill>
                  <a:prstClr val="black"/>
                </a:solidFill>
              </a:rPr>
              <a:pPr/>
              <a:t>2023-06-06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
        <p:nvSpPr>
          <p:cNvPr id="8" name="Content Placeholder 2"/>
          <p:cNvSpPr>
            <a:spLocks noGrp="1"/>
          </p:cNvSpPr>
          <p:nvPr>
            <p:ph sz="half" idx="13"/>
          </p:nvPr>
        </p:nvSpPr>
        <p:spPr>
          <a:xfrm>
            <a:off x="685800" y="5161280"/>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1" name="Content Placeholder 2"/>
          <p:cNvSpPr>
            <a:spLocks noGrp="1"/>
          </p:cNvSpPr>
          <p:nvPr>
            <p:ph sz="half" idx="14"/>
          </p:nvPr>
        </p:nvSpPr>
        <p:spPr>
          <a:xfrm>
            <a:off x="3483864" y="2313517"/>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2" name="Content Placeholder 2"/>
          <p:cNvSpPr>
            <a:spLocks noGrp="1"/>
          </p:cNvSpPr>
          <p:nvPr>
            <p:ph sz="half" idx="15"/>
          </p:nvPr>
        </p:nvSpPr>
        <p:spPr>
          <a:xfrm>
            <a:off x="3483864" y="5161280"/>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Tree>
    <p:extLst>
      <p:ext uri="{BB962C8B-B14F-4D97-AF65-F5344CB8AC3E}">
        <p14:creationId xmlns="" xmlns:p14="http://schemas.microsoft.com/office/powerpoint/2010/main" val="9173494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Date Placeholder 2"/>
          <p:cNvSpPr>
            <a:spLocks noGrp="1"/>
          </p:cNvSpPr>
          <p:nvPr>
            <p:ph type="dt" sz="half" idx="10"/>
          </p:nvPr>
        </p:nvSpPr>
        <p:spPr/>
        <p:txBody>
          <a:bodyPr/>
          <a:lstStyle/>
          <a:p>
            <a:fld id="{1F74DA73-2A07-F747-86F9-71E7768D82C5}" type="datetime1">
              <a:rPr lang="fr-CA" smtClean="0">
                <a:solidFill>
                  <a:prstClr val="black"/>
                </a:solidFill>
              </a:rPr>
              <a:pPr/>
              <a:t>2023-06-06</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 xmlns:p14="http://schemas.microsoft.com/office/powerpoint/2010/main" val="11742856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5CFD10-FD4E-C849-8794-718830E71EF4}" type="datetime1">
              <a:rPr lang="fr-CA" smtClean="0">
                <a:solidFill>
                  <a:prstClr val="black"/>
                </a:solidFill>
              </a:rPr>
              <a:pPr/>
              <a:t>2023-06-06</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 xmlns:p14="http://schemas.microsoft.com/office/powerpoint/2010/main" val="143861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253397"/>
            <a:ext cx="2672954" cy="1549400"/>
          </a:xfrm>
        </p:spPr>
        <p:txBody>
          <a:bodyPr tIns="0" bIns="0" anchor="b"/>
          <a:lstStyle>
            <a:lvl1pPr algn="l">
              <a:lnSpc>
                <a:spcPts val="4600"/>
              </a:lnSpc>
              <a:defRPr sz="4200" b="1"/>
            </a:lvl1pPr>
          </a:lstStyle>
          <a:p>
            <a:r>
              <a:rPr lang="fr-CA"/>
              <a:t>Click to edit Master title style</a:t>
            </a:r>
            <a:endParaRPr/>
          </a:p>
        </p:txBody>
      </p:sp>
      <p:sp>
        <p:nvSpPr>
          <p:cNvPr id="3" name="Content Placeholder 2"/>
          <p:cNvSpPr>
            <a:spLocks noGrp="1"/>
          </p:cNvSpPr>
          <p:nvPr>
            <p:ph idx="1"/>
          </p:nvPr>
        </p:nvSpPr>
        <p:spPr>
          <a:xfrm>
            <a:off x="3500438" y="491320"/>
            <a:ext cx="2674620" cy="7503331"/>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Text Placeholder 3"/>
          <p:cNvSpPr>
            <a:spLocks noGrp="1"/>
          </p:cNvSpPr>
          <p:nvPr>
            <p:ph type="body" sz="half" idx="2"/>
          </p:nvPr>
        </p:nvSpPr>
        <p:spPr>
          <a:xfrm>
            <a:off x="685798" y="3821374"/>
            <a:ext cx="2672954" cy="2884228"/>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2FC3FDD7-0E9C-4745-B617-4C3922C15D10}" type="datetime1">
              <a:rPr lang="fr-CA" smtClean="0">
                <a:solidFill>
                  <a:prstClr val="black"/>
                </a:solidFill>
              </a:rPr>
              <a:pPr/>
              <a:t>2023-06-06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 xmlns:p14="http://schemas.microsoft.com/office/powerpoint/2010/main" val="39247230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3160" y="2032000"/>
            <a:ext cx="2674620" cy="1549400"/>
          </a:xfrm>
        </p:spPr>
        <p:txBody>
          <a:bodyPr tIns="0" bIns="0" anchor="b"/>
          <a:lstStyle>
            <a:lvl1pPr algn="l">
              <a:lnSpc>
                <a:spcPts val="4600"/>
              </a:lnSpc>
              <a:defRPr sz="4200" b="1"/>
            </a:lvl1pPr>
          </a:lstStyle>
          <a:p>
            <a:r>
              <a:rPr lang="fr-CA"/>
              <a:t>Click to edit Master title style</a:t>
            </a:r>
            <a:endParaRPr/>
          </a:p>
        </p:txBody>
      </p:sp>
      <p:sp>
        <p:nvSpPr>
          <p:cNvPr id="4" name="Text Placeholder 3"/>
          <p:cNvSpPr>
            <a:spLocks noGrp="1"/>
          </p:cNvSpPr>
          <p:nvPr>
            <p:ph type="body" sz="half" idx="2"/>
          </p:nvPr>
        </p:nvSpPr>
        <p:spPr>
          <a:xfrm>
            <a:off x="3763158" y="3599977"/>
            <a:ext cx="2674620" cy="2884228"/>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91D9920D-384C-FB42-97B8-9F9D9A2A8EDA}" type="datetime1">
              <a:rPr lang="fr-CA" smtClean="0">
                <a:solidFill>
                  <a:prstClr val="black"/>
                </a:solidFill>
              </a:rPr>
              <a:pPr/>
              <a:t>2023-06-06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grpSp>
        <p:nvGrpSpPr>
          <p:cNvPr id="3" name="Group 7"/>
          <p:cNvGrpSpPr/>
          <p:nvPr/>
        </p:nvGrpSpPr>
        <p:grpSpPr>
          <a:xfrm rot="21421631">
            <a:off x="471771" y="674200"/>
            <a:ext cx="2888194" cy="735503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Times New Roman" pitchFamily="18" charset="0"/>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Times New Roman" pitchFamily="18" charset="0"/>
              </a:endParaRPr>
            </a:p>
          </p:txBody>
        </p:sp>
      </p:grpSp>
      <p:sp>
        <p:nvSpPr>
          <p:cNvPr id="12" name="Picture Placeholder 9"/>
          <p:cNvSpPr>
            <a:spLocks noGrp="1"/>
          </p:cNvSpPr>
          <p:nvPr>
            <p:ph type="pic" sz="quarter" idx="14"/>
          </p:nvPr>
        </p:nvSpPr>
        <p:spPr>
          <a:xfrm rot="21421631">
            <a:off x="606595" y="890081"/>
            <a:ext cx="2601498" cy="6832964"/>
          </a:xfrm>
          <a:solidFill>
            <a:schemeClr val="bg1">
              <a:lumMod val="85000"/>
            </a:schemeClr>
          </a:solidFill>
        </p:spPr>
        <p:txBody>
          <a:bodyPr/>
          <a:lstStyle>
            <a:lvl1pPr>
              <a:buNone/>
              <a:defRPr/>
            </a:lvl1pPr>
          </a:lstStyle>
          <a:p>
            <a:r>
              <a:rPr lang="fr-CA"/>
              <a:t>Drag picture to placeholder or click icon to add</a:t>
            </a:r>
            <a:endParaRPr/>
          </a:p>
        </p:txBody>
      </p:sp>
    </p:spTree>
    <p:extLst>
      <p:ext uri="{BB962C8B-B14F-4D97-AF65-F5344CB8AC3E}">
        <p14:creationId xmlns="" xmlns:p14="http://schemas.microsoft.com/office/powerpoint/2010/main" val="37048893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235057" y="4694398"/>
            <a:ext cx="3066018" cy="4034693"/>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Times New Roman" pitchFamily="18" charset="0"/>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Times New Roman" pitchFamily="18" charset="0"/>
              </a:endParaRPr>
            </a:p>
          </p:txBody>
        </p:sp>
      </p:grpSp>
      <p:sp>
        <p:nvSpPr>
          <p:cNvPr id="17" name="Picture Placeholder 9"/>
          <p:cNvSpPr>
            <a:spLocks noGrp="1"/>
          </p:cNvSpPr>
          <p:nvPr>
            <p:ph type="pic" sz="quarter" idx="16"/>
          </p:nvPr>
        </p:nvSpPr>
        <p:spPr>
          <a:xfrm rot="21214351">
            <a:off x="368293" y="4910106"/>
            <a:ext cx="2778082" cy="3596111"/>
          </a:xfrm>
          <a:solidFill>
            <a:schemeClr val="bg1">
              <a:lumMod val="85000"/>
            </a:schemeClr>
          </a:solidFill>
        </p:spPr>
        <p:txBody>
          <a:bodyPr/>
          <a:lstStyle>
            <a:lvl1pPr>
              <a:buNone/>
              <a:defRPr/>
            </a:lvl1pPr>
          </a:lstStyle>
          <a:p>
            <a:r>
              <a:rPr lang="fr-CA"/>
              <a:t>Drag picture to placeholder or click icon to add</a:t>
            </a:r>
            <a:endParaRPr/>
          </a:p>
        </p:txBody>
      </p:sp>
      <p:grpSp>
        <p:nvGrpSpPr>
          <p:cNvPr id="8" name="Group 9"/>
          <p:cNvGrpSpPr/>
          <p:nvPr/>
        </p:nvGrpSpPr>
        <p:grpSpPr>
          <a:xfrm rot="232774">
            <a:off x="127111" y="321675"/>
            <a:ext cx="3066018" cy="4034693"/>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Times New Roman" pitchFamily="18" charset="0"/>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Times New Roman" pitchFamily="18" charset="0"/>
              </a:endParaRPr>
            </a:p>
          </p:txBody>
        </p:sp>
      </p:grpSp>
      <p:sp>
        <p:nvSpPr>
          <p:cNvPr id="13" name="Picture Placeholder 9"/>
          <p:cNvSpPr>
            <a:spLocks noGrp="1"/>
          </p:cNvSpPr>
          <p:nvPr>
            <p:ph type="pic" sz="quarter" idx="15"/>
          </p:nvPr>
        </p:nvSpPr>
        <p:spPr>
          <a:xfrm rot="232774">
            <a:off x="260347" y="537383"/>
            <a:ext cx="2778082" cy="3596111"/>
          </a:xfrm>
          <a:solidFill>
            <a:schemeClr val="bg1">
              <a:lumMod val="85000"/>
            </a:schemeClr>
          </a:solidFill>
        </p:spPr>
        <p:txBody>
          <a:bodyPr/>
          <a:lstStyle>
            <a:lvl1pPr>
              <a:buNone/>
              <a:defRPr/>
            </a:lvl1pPr>
          </a:lstStyle>
          <a:p>
            <a:r>
              <a:rPr lang="fr-CA"/>
              <a:t>Drag picture to placeholder or click icon to add</a:t>
            </a:r>
            <a:endParaRPr/>
          </a:p>
        </p:txBody>
      </p:sp>
      <p:sp>
        <p:nvSpPr>
          <p:cNvPr id="2" name="Title 1"/>
          <p:cNvSpPr>
            <a:spLocks noGrp="1"/>
          </p:cNvSpPr>
          <p:nvPr>
            <p:ph type="title"/>
          </p:nvPr>
        </p:nvSpPr>
        <p:spPr>
          <a:xfrm>
            <a:off x="3760076" y="2032000"/>
            <a:ext cx="2674620" cy="1549400"/>
          </a:xfrm>
        </p:spPr>
        <p:txBody>
          <a:bodyPr tIns="0" bIns="0" anchor="b"/>
          <a:lstStyle>
            <a:lvl1pPr algn="l">
              <a:lnSpc>
                <a:spcPts val="4600"/>
              </a:lnSpc>
              <a:defRPr sz="4200" b="1"/>
            </a:lvl1pPr>
          </a:lstStyle>
          <a:p>
            <a:r>
              <a:rPr lang="fr-CA"/>
              <a:t>Click to edit Master title style</a:t>
            </a:r>
            <a:endParaRPr/>
          </a:p>
        </p:txBody>
      </p:sp>
      <p:sp>
        <p:nvSpPr>
          <p:cNvPr id="4" name="Text Placeholder 3"/>
          <p:cNvSpPr>
            <a:spLocks noGrp="1"/>
          </p:cNvSpPr>
          <p:nvPr>
            <p:ph type="body" sz="half" idx="2"/>
          </p:nvPr>
        </p:nvSpPr>
        <p:spPr>
          <a:xfrm>
            <a:off x="3760074" y="3599977"/>
            <a:ext cx="2674620" cy="2884228"/>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C5F955DB-E8BC-0E46-B608-3A12360933C9}" type="datetime1">
              <a:rPr lang="fr-CA" smtClean="0">
                <a:solidFill>
                  <a:prstClr val="black"/>
                </a:solidFill>
              </a:rPr>
              <a:pPr/>
              <a:t>2023-06-06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 xmlns:p14="http://schemas.microsoft.com/office/powerpoint/2010/main" val="41764504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016499"/>
            <a:ext cx="5486400" cy="1549400"/>
          </a:xfrm>
        </p:spPr>
        <p:txBody>
          <a:bodyPr tIns="0" bIns="0" anchor="b"/>
          <a:lstStyle>
            <a:lvl1pPr algn="l">
              <a:lnSpc>
                <a:spcPts val="4600"/>
              </a:lnSpc>
              <a:defRPr sz="3600" b="1"/>
            </a:lvl1pPr>
          </a:lstStyle>
          <a:p>
            <a:r>
              <a:rPr lang="fr-CA"/>
              <a:t>Click to edit Master title style</a:t>
            </a:r>
            <a:endParaRPr/>
          </a:p>
        </p:txBody>
      </p:sp>
      <p:grpSp>
        <p:nvGrpSpPr>
          <p:cNvPr id="3" name="Group 8"/>
          <p:cNvGrpSpPr/>
          <p:nvPr/>
        </p:nvGrpSpPr>
        <p:grpSpPr>
          <a:xfrm rot="232774">
            <a:off x="1544462" y="505467"/>
            <a:ext cx="3773495" cy="4591083"/>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Times New Roman" pitchFamily="18" charset="0"/>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Times New Roman" pitchFamily="18" charset="0"/>
              </a:endParaRPr>
            </a:p>
          </p:txBody>
        </p:sp>
      </p:grpSp>
      <p:sp>
        <p:nvSpPr>
          <p:cNvPr id="4" name="Text Placeholder 3"/>
          <p:cNvSpPr>
            <a:spLocks noGrp="1"/>
          </p:cNvSpPr>
          <p:nvPr>
            <p:ph type="body" sz="half" idx="2"/>
          </p:nvPr>
        </p:nvSpPr>
        <p:spPr>
          <a:xfrm>
            <a:off x="685800" y="6571648"/>
            <a:ext cx="5486400" cy="1317293"/>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A39BD18A-807B-CB4B-942E-94BC3583A1B0}" type="datetime1">
              <a:rPr lang="fr-CA" smtClean="0">
                <a:solidFill>
                  <a:prstClr val="black"/>
                </a:solidFill>
              </a:rPr>
              <a:pPr/>
              <a:t>2023-06-06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
        <p:nvSpPr>
          <p:cNvPr id="12" name="Picture Placeholder 9"/>
          <p:cNvSpPr>
            <a:spLocks noGrp="1"/>
          </p:cNvSpPr>
          <p:nvPr>
            <p:ph type="pic" sz="quarter" idx="15"/>
          </p:nvPr>
        </p:nvSpPr>
        <p:spPr>
          <a:xfrm rot="232774">
            <a:off x="1686118" y="752752"/>
            <a:ext cx="3490183" cy="4096512"/>
          </a:xfrm>
          <a:solidFill>
            <a:schemeClr val="bg1">
              <a:lumMod val="85000"/>
            </a:schemeClr>
          </a:solidFill>
        </p:spPr>
        <p:txBody>
          <a:bodyPr/>
          <a:lstStyle>
            <a:lvl1pPr>
              <a:buNone/>
              <a:defRPr/>
            </a:lvl1pPr>
          </a:lstStyle>
          <a:p>
            <a:r>
              <a:rPr lang="fr-CA"/>
              <a:t>Drag picture to placeholder or click icon to add</a:t>
            </a:r>
            <a:endParaRPr/>
          </a:p>
        </p:txBody>
      </p:sp>
    </p:spTree>
    <p:extLst>
      <p:ext uri="{BB962C8B-B14F-4D97-AF65-F5344CB8AC3E}">
        <p14:creationId xmlns="" xmlns:p14="http://schemas.microsoft.com/office/powerpoint/2010/main" val="37969542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016499"/>
            <a:ext cx="5486400" cy="1549400"/>
          </a:xfrm>
        </p:spPr>
        <p:txBody>
          <a:bodyPr tIns="0" bIns="0" anchor="b"/>
          <a:lstStyle>
            <a:lvl1pPr algn="l">
              <a:lnSpc>
                <a:spcPts val="4600"/>
              </a:lnSpc>
              <a:defRPr sz="3600" b="1"/>
            </a:lvl1pPr>
          </a:lstStyle>
          <a:p>
            <a:r>
              <a:rPr lang="fr-CA"/>
              <a:t>Click to edit Master title style</a:t>
            </a:r>
            <a:endParaRPr/>
          </a:p>
        </p:txBody>
      </p:sp>
      <p:grpSp>
        <p:nvGrpSpPr>
          <p:cNvPr id="3" name="Group 13"/>
          <p:cNvGrpSpPr/>
          <p:nvPr/>
        </p:nvGrpSpPr>
        <p:grpSpPr>
          <a:xfrm rot="21420000">
            <a:off x="85265" y="155157"/>
            <a:ext cx="2976795" cy="494048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Times New Roman" pitchFamily="18" charset="0"/>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Times New Roman" pitchFamily="18" charset="0"/>
              </a:endParaRPr>
            </a:p>
          </p:txBody>
        </p:sp>
      </p:grpSp>
      <p:sp>
        <p:nvSpPr>
          <p:cNvPr id="17" name="Picture Placeholder 9"/>
          <p:cNvSpPr>
            <a:spLocks noGrp="1"/>
          </p:cNvSpPr>
          <p:nvPr>
            <p:ph type="pic" sz="quarter" idx="17"/>
          </p:nvPr>
        </p:nvSpPr>
        <p:spPr>
          <a:xfrm rot="21420000">
            <a:off x="224364" y="406665"/>
            <a:ext cx="2698841" cy="4445647"/>
          </a:xfrm>
          <a:solidFill>
            <a:schemeClr val="bg1">
              <a:lumMod val="85000"/>
            </a:schemeClr>
          </a:solidFill>
        </p:spPr>
        <p:txBody>
          <a:bodyPr/>
          <a:lstStyle>
            <a:lvl1pPr>
              <a:buNone/>
              <a:defRPr/>
            </a:lvl1pPr>
          </a:lstStyle>
          <a:p>
            <a:r>
              <a:rPr lang="fr-CA"/>
              <a:t>Drag picture to placeholder or click icon to add</a:t>
            </a:r>
            <a:endParaRPr/>
          </a:p>
        </p:txBody>
      </p:sp>
      <p:grpSp>
        <p:nvGrpSpPr>
          <p:cNvPr id="8" name="Group 9"/>
          <p:cNvGrpSpPr/>
          <p:nvPr/>
        </p:nvGrpSpPr>
        <p:grpSpPr>
          <a:xfrm rot="360000">
            <a:off x="3124110" y="430854"/>
            <a:ext cx="3594520" cy="4591083"/>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Times New Roman" pitchFamily="18" charset="0"/>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Times New Roman" pitchFamily="18" charset="0"/>
              </a:endParaRPr>
            </a:p>
          </p:txBody>
        </p:sp>
      </p:grpSp>
      <p:sp>
        <p:nvSpPr>
          <p:cNvPr id="13" name="Picture Placeholder 9"/>
          <p:cNvSpPr>
            <a:spLocks noGrp="1"/>
          </p:cNvSpPr>
          <p:nvPr>
            <p:ph type="pic" sz="quarter" idx="16"/>
          </p:nvPr>
        </p:nvSpPr>
        <p:spPr>
          <a:xfrm rot="360000">
            <a:off x="3252365" y="676891"/>
            <a:ext cx="3324645" cy="4096512"/>
          </a:xfrm>
          <a:solidFill>
            <a:schemeClr val="bg1">
              <a:lumMod val="85000"/>
            </a:schemeClr>
          </a:solidFill>
        </p:spPr>
        <p:txBody>
          <a:bodyPr/>
          <a:lstStyle>
            <a:lvl1pPr>
              <a:buNone/>
              <a:defRPr/>
            </a:lvl1pPr>
          </a:lstStyle>
          <a:p>
            <a:r>
              <a:rPr lang="fr-CA"/>
              <a:t>Drag picture to placeholder or click icon to add</a:t>
            </a:r>
            <a:endParaRPr/>
          </a:p>
        </p:txBody>
      </p:sp>
      <p:sp>
        <p:nvSpPr>
          <p:cNvPr id="4" name="Text Placeholder 3"/>
          <p:cNvSpPr>
            <a:spLocks noGrp="1"/>
          </p:cNvSpPr>
          <p:nvPr>
            <p:ph type="body" sz="half" idx="2"/>
          </p:nvPr>
        </p:nvSpPr>
        <p:spPr>
          <a:xfrm>
            <a:off x="685800" y="6568141"/>
            <a:ext cx="5486400" cy="13208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39988FB3-55FD-A941-9196-E2B8D289005F}" type="datetime1">
              <a:rPr lang="fr-CA" smtClean="0">
                <a:solidFill>
                  <a:prstClr val="black"/>
                </a:solidFill>
              </a:rPr>
              <a:pPr/>
              <a:t>2023-06-06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 xmlns:p14="http://schemas.microsoft.com/office/powerpoint/2010/main" val="23833653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Date Placeholder 3"/>
          <p:cNvSpPr>
            <a:spLocks noGrp="1"/>
          </p:cNvSpPr>
          <p:nvPr>
            <p:ph type="dt" sz="half" idx="10"/>
          </p:nvPr>
        </p:nvSpPr>
        <p:spPr/>
        <p:txBody>
          <a:bodyPr/>
          <a:lstStyle/>
          <a:p>
            <a:fld id="{C77C8737-DD24-AE48-94B0-AEE993619991}" type="datetime1">
              <a:rPr lang="fr-CA" smtClean="0">
                <a:solidFill>
                  <a:prstClr val="black"/>
                </a:solidFill>
              </a:rPr>
              <a:pPr/>
              <a:t>2023-06-06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 xmlns:p14="http://schemas.microsoft.com/office/powerpoint/2010/main" val="3900910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2900" y="2926081"/>
            <a:ext cx="5829300" cy="1816100"/>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Times New Roman" pitchFamily="18" charset="0"/>
                <a:ea typeface="+mj-ea"/>
                <a:cs typeface="+mj-cs"/>
              </a:defRPr>
            </a:lvl1pPr>
          </a:lstStyle>
          <a:p>
            <a:r>
              <a:rPr lang="fr-CA" dirty="0"/>
              <a:t>Click to </a:t>
            </a:r>
            <a:r>
              <a:rPr lang="fr-CA" dirty="0" err="1"/>
              <a:t>edit</a:t>
            </a:r>
            <a:r>
              <a:rPr lang="fr-CA" dirty="0"/>
              <a:t> Master </a:t>
            </a:r>
            <a:r>
              <a:rPr lang="fr-CA" dirty="0" err="1"/>
              <a:t>title</a:t>
            </a:r>
            <a:r>
              <a:rPr lang="fr-CA" dirty="0"/>
              <a:t> style</a:t>
            </a:r>
            <a:endParaRPr dirty="0"/>
          </a:p>
        </p:txBody>
      </p:sp>
      <p:sp>
        <p:nvSpPr>
          <p:cNvPr id="3" name="Text Placeholder 2"/>
          <p:cNvSpPr>
            <a:spLocks noGrp="1"/>
          </p:cNvSpPr>
          <p:nvPr>
            <p:ph type="body" idx="1"/>
          </p:nvPr>
        </p:nvSpPr>
        <p:spPr>
          <a:xfrm>
            <a:off x="342900" y="4742688"/>
            <a:ext cx="5829300" cy="1316736"/>
          </a:xfrm>
        </p:spPr>
        <p:txBody>
          <a:bodyPr vert="horz" lIns="91440" tIns="0" rIns="45720" bIns="0" rtlCol="0" anchor="t" anchorCtr="0">
            <a:normAutofit/>
          </a:bodyPr>
          <a:lstStyle>
            <a:lvl1pPr marL="0" indent="0">
              <a:spcBef>
                <a:spcPts val="0"/>
              </a:spcBef>
              <a:buNone/>
              <a:defRPr sz="2200" kern="1200">
                <a:solidFill>
                  <a:schemeClr val="tx1"/>
                </a:solidFill>
                <a:latin typeface="Times New Roman" pitchFamily="18" charset="0"/>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fr-CA" dirty="0"/>
              <a:t>Click to </a:t>
            </a:r>
            <a:r>
              <a:rPr lang="fr-CA" dirty="0" err="1"/>
              <a:t>edit</a:t>
            </a:r>
            <a:r>
              <a:rPr lang="fr-CA" dirty="0"/>
              <a:t> Master </a:t>
            </a:r>
            <a:r>
              <a:rPr lang="fr-CA" dirty="0" err="1"/>
              <a:t>text</a:t>
            </a:r>
            <a:r>
              <a:rPr lang="fr-CA" dirty="0"/>
              <a:t> styles</a:t>
            </a:r>
          </a:p>
        </p:txBody>
      </p:sp>
      <p:sp>
        <p:nvSpPr>
          <p:cNvPr id="4" name="Date Placeholder 3"/>
          <p:cNvSpPr>
            <a:spLocks noGrp="1"/>
          </p:cNvSpPr>
          <p:nvPr>
            <p:ph type="dt" sz="half" idx="10"/>
          </p:nvPr>
        </p:nvSpPr>
        <p:spPr/>
        <p:txBody>
          <a:bodyPr/>
          <a:lstStyle/>
          <a:p>
            <a:fld id="{B19F2297-D954-A349-94D2-41B41467CE59}" type="datetime1">
              <a:rPr lang="fr-CA" smtClean="0"/>
              <a:pPr/>
              <a:t>2023-06-06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FB875-5C85-AB42-9DC5-178568A424B8}" type="slidenum">
              <a:rPr lang="en-US" smtClean="0"/>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63762" y="601135"/>
            <a:ext cx="634562" cy="7143749"/>
          </a:xfrm>
        </p:spPr>
        <p:txBody>
          <a:bodyPr vert="eaVert" anchor="t" anchorCtr="0"/>
          <a:lstStyle/>
          <a:p>
            <a:r>
              <a:rPr lang="fr-CA"/>
              <a:t>Click to edit Master title style</a:t>
            </a:r>
            <a:endParaRPr/>
          </a:p>
        </p:txBody>
      </p:sp>
      <p:sp>
        <p:nvSpPr>
          <p:cNvPr id="3" name="Vertical Text Placeholder 2"/>
          <p:cNvSpPr>
            <a:spLocks noGrp="1"/>
          </p:cNvSpPr>
          <p:nvPr>
            <p:ph type="body" orient="vert" idx="1"/>
          </p:nvPr>
        </p:nvSpPr>
        <p:spPr>
          <a:xfrm>
            <a:off x="685800" y="601135"/>
            <a:ext cx="4457700" cy="7143749"/>
          </a:xfrm>
        </p:spPr>
        <p:txBody>
          <a:bodyPr vert="eaVert"/>
          <a:lstStyle>
            <a:lvl5pPr>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Date Placeholder 3"/>
          <p:cNvSpPr>
            <a:spLocks noGrp="1"/>
          </p:cNvSpPr>
          <p:nvPr>
            <p:ph type="dt" sz="half" idx="10"/>
          </p:nvPr>
        </p:nvSpPr>
        <p:spPr/>
        <p:txBody>
          <a:bodyPr/>
          <a:lstStyle/>
          <a:p>
            <a:fld id="{0BB20877-E85B-0941-B5E7-5DCFCCBBF516}" type="datetime1">
              <a:rPr lang="fr-CA" smtClean="0">
                <a:solidFill>
                  <a:prstClr val="black"/>
                </a:solidFill>
              </a:rPr>
              <a:pPr/>
              <a:t>2023-06-06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 xmlns:p14="http://schemas.microsoft.com/office/powerpoint/2010/main" val="1204790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534520" y="2253129"/>
            <a:ext cx="6323477" cy="29464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fr-CA"/>
              <a:t>Click to edit Master text styles</a:t>
            </a:r>
          </a:p>
        </p:txBody>
      </p:sp>
      <p:sp>
        <p:nvSpPr>
          <p:cNvPr id="2" name="Title 1"/>
          <p:cNvSpPr>
            <a:spLocks noGrp="1"/>
          </p:cNvSpPr>
          <p:nvPr>
            <p:ph type="title"/>
          </p:nvPr>
        </p:nvSpPr>
        <p:spPr>
          <a:xfrm>
            <a:off x="342901" y="2928471"/>
            <a:ext cx="4000500" cy="1816100"/>
          </a:xfrm>
        </p:spPr>
        <p:txBody>
          <a:bodyPr lIns="45720" tIns="0" rIns="45720" bIns="0" anchor="b" anchorCtr="0"/>
          <a:lstStyle>
            <a:lvl1pPr algn="l">
              <a:lnSpc>
                <a:spcPts val="5000"/>
              </a:lnSpc>
              <a:defRPr sz="4600" b="1" cap="none" baseline="0"/>
            </a:lvl1pPr>
          </a:lstStyle>
          <a:p>
            <a:r>
              <a:rPr lang="fr-CA"/>
              <a:t>Click to edit Master title style</a:t>
            </a:r>
            <a:endParaRPr/>
          </a:p>
        </p:txBody>
      </p:sp>
      <p:sp>
        <p:nvSpPr>
          <p:cNvPr id="3" name="Text Placeholder 2"/>
          <p:cNvSpPr>
            <a:spLocks noGrp="1"/>
          </p:cNvSpPr>
          <p:nvPr>
            <p:ph type="body" idx="1"/>
          </p:nvPr>
        </p:nvSpPr>
        <p:spPr>
          <a:xfrm>
            <a:off x="342900" y="4747491"/>
            <a:ext cx="4000500" cy="1310783"/>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Click to edit Master text styles</a:t>
            </a:r>
          </a:p>
        </p:txBody>
      </p:sp>
      <p:sp>
        <p:nvSpPr>
          <p:cNvPr id="4" name="Date Placeholder 3"/>
          <p:cNvSpPr>
            <a:spLocks noGrp="1"/>
          </p:cNvSpPr>
          <p:nvPr>
            <p:ph type="dt" sz="half" idx="10"/>
          </p:nvPr>
        </p:nvSpPr>
        <p:spPr/>
        <p:txBody>
          <a:bodyPr/>
          <a:lstStyle/>
          <a:p>
            <a:fld id="{79DACD89-FEEA-BE41-A512-FB1C194373A1}" type="datetime1">
              <a:rPr lang="fr-CA" smtClean="0"/>
              <a:pPr/>
              <a:t>2023-06-06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FB875-5C85-AB42-9DC5-178568A424B8}" type="slidenum">
              <a:rPr lang="en-US" smtClean="0"/>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2364581" y="5426405"/>
            <a:ext cx="4154091" cy="1549400"/>
          </a:xfrm>
        </p:spPr>
        <p:txBody>
          <a:bodyPr tIns="0" bIns="0" anchor="b"/>
          <a:lstStyle>
            <a:lvl1pPr algn="l">
              <a:lnSpc>
                <a:spcPts val="4600"/>
              </a:lnSpc>
              <a:defRPr sz="4600" b="1"/>
            </a:lvl1pPr>
          </a:lstStyle>
          <a:p>
            <a:r>
              <a:rPr lang="fr-CA"/>
              <a:t>Click to edit Master title style</a:t>
            </a:r>
            <a:endParaRPr/>
          </a:p>
        </p:txBody>
      </p:sp>
      <p:grpSp>
        <p:nvGrpSpPr>
          <p:cNvPr id="3" name="Group 8"/>
          <p:cNvGrpSpPr/>
          <p:nvPr/>
        </p:nvGrpSpPr>
        <p:grpSpPr>
          <a:xfrm rot="21240000">
            <a:off x="490765" y="593573"/>
            <a:ext cx="4062185" cy="484022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Times New Roman" pitchFamily="18" charset="0"/>
              </a:endParaRPr>
            </a:p>
          </p:txBody>
        </p:sp>
      </p:grpSp>
      <p:sp>
        <p:nvSpPr>
          <p:cNvPr id="12" name="Picture Placeholder 9"/>
          <p:cNvSpPr>
            <a:spLocks noGrp="1"/>
          </p:cNvSpPr>
          <p:nvPr>
            <p:ph type="pic" sz="quarter" idx="15"/>
          </p:nvPr>
        </p:nvSpPr>
        <p:spPr>
          <a:xfrm rot="21240000">
            <a:off x="643258" y="843509"/>
            <a:ext cx="3757198" cy="4340352"/>
          </a:xfrm>
          <a:solidFill>
            <a:schemeClr val="bg1">
              <a:lumMod val="85000"/>
            </a:schemeClr>
          </a:solidFill>
        </p:spPr>
        <p:txBody>
          <a:bodyPr/>
          <a:lstStyle>
            <a:lvl1pPr>
              <a:buNone/>
              <a:defRPr/>
            </a:lvl1pPr>
          </a:lstStyle>
          <a:p>
            <a:r>
              <a:rPr lang="fr-CA"/>
              <a:t>Drag picture to placeholder or click icon to add</a:t>
            </a:r>
            <a:endParaRPr/>
          </a:p>
        </p:txBody>
      </p:sp>
      <p:sp>
        <p:nvSpPr>
          <p:cNvPr id="4" name="Text Placeholder 3"/>
          <p:cNvSpPr>
            <a:spLocks noGrp="1"/>
          </p:cNvSpPr>
          <p:nvPr>
            <p:ph type="body" sz="half" idx="2"/>
          </p:nvPr>
        </p:nvSpPr>
        <p:spPr>
          <a:xfrm>
            <a:off x="2368588" y="6974542"/>
            <a:ext cx="4149719" cy="1153457"/>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D0163338-B0A0-A342-BE62-0287B46827F5}" type="datetime1">
              <a:rPr lang="fr-CA" smtClean="0"/>
              <a:pPr/>
              <a:t>2023-06-06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sz="half" idx="1"/>
          </p:nvPr>
        </p:nvSpPr>
        <p:spPr>
          <a:xfrm>
            <a:off x="685800" y="2313519"/>
            <a:ext cx="2674620" cy="5408083"/>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Content Placeholder 3"/>
          <p:cNvSpPr>
            <a:spLocks noGrp="1"/>
          </p:cNvSpPr>
          <p:nvPr>
            <p:ph sz="half" idx="2"/>
          </p:nvPr>
        </p:nvSpPr>
        <p:spPr>
          <a:xfrm>
            <a:off x="3486150" y="2313519"/>
            <a:ext cx="2674620" cy="5408083"/>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Date Placeholder 4"/>
          <p:cNvSpPr>
            <a:spLocks noGrp="1"/>
          </p:cNvSpPr>
          <p:nvPr>
            <p:ph type="dt" sz="half" idx="10"/>
          </p:nvPr>
        </p:nvSpPr>
        <p:spPr/>
        <p:txBody>
          <a:bodyPr/>
          <a:lstStyle/>
          <a:p>
            <a:fld id="{3CAFF1F0-AAEF-ED4A-BA61-7F3489016E17}" type="datetime1">
              <a:rPr lang="fr-CA" smtClean="0"/>
              <a:pPr/>
              <a:t>2023-06-06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a:t>Click to edit Master title style</a:t>
            </a:r>
            <a:endParaRPr/>
          </a:p>
        </p:txBody>
      </p:sp>
      <p:sp>
        <p:nvSpPr>
          <p:cNvPr id="3" name="Text Placeholder 2"/>
          <p:cNvSpPr>
            <a:spLocks noGrp="1"/>
          </p:cNvSpPr>
          <p:nvPr>
            <p:ph type="body" idx="1"/>
          </p:nvPr>
        </p:nvSpPr>
        <p:spPr>
          <a:xfrm>
            <a:off x="728495" y="1892489"/>
            <a:ext cx="2400300" cy="778713"/>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4" name="Content Placeholder 3"/>
          <p:cNvSpPr>
            <a:spLocks noGrp="1"/>
          </p:cNvSpPr>
          <p:nvPr>
            <p:ph sz="half" idx="2"/>
          </p:nvPr>
        </p:nvSpPr>
        <p:spPr>
          <a:xfrm>
            <a:off x="673025" y="2899834"/>
            <a:ext cx="2674620" cy="4821767"/>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Text Placeholder 4"/>
          <p:cNvSpPr>
            <a:spLocks noGrp="1"/>
          </p:cNvSpPr>
          <p:nvPr>
            <p:ph type="body" sz="quarter" idx="3"/>
          </p:nvPr>
        </p:nvSpPr>
        <p:spPr>
          <a:xfrm>
            <a:off x="3697685" y="1892489"/>
            <a:ext cx="2400300" cy="778713"/>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6" name="Content Placeholder 5"/>
          <p:cNvSpPr>
            <a:spLocks noGrp="1"/>
          </p:cNvSpPr>
          <p:nvPr>
            <p:ph sz="quarter" idx="4"/>
          </p:nvPr>
        </p:nvSpPr>
        <p:spPr>
          <a:xfrm>
            <a:off x="3484886" y="2899834"/>
            <a:ext cx="2674620" cy="4821767"/>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7" name="Date Placeholder 6"/>
          <p:cNvSpPr>
            <a:spLocks noGrp="1"/>
          </p:cNvSpPr>
          <p:nvPr>
            <p:ph type="dt" sz="half" idx="10"/>
          </p:nvPr>
        </p:nvSpPr>
        <p:spPr/>
        <p:txBody>
          <a:bodyPr/>
          <a:lstStyle/>
          <a:p>
            <a:fld id="{DCAF6DB2-3D39-CC4C-AA4C-2B644E6F6DFC}" type="datetime1">
              <a:rPr lang="fr-CA" smtClean="0"/>
              <a:pPr/>
              <a:t>2023-06-06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7FB875-5C85-AB42-9DC5-178568A424B8}" type="slidenum">
              <a:rPr lang="en-US" smtClean="0"/>
              <a:pPr/>
              <a:t>‹N°›</a:t>
            </a:fld>
            <a:endParaRPr lang="en-US"/>
          </a:p>
        </p:txBody>
      </p:sp>
      <p:pic>
        <p:nvPicPr>
          <p:cNvPr id="11" name="Picture 10" descr="Comparison-Underline.png"/>
          <p:cNvPicPr>
            <a:picLocks noChangeAspect="1"/>
          </p:cNvPicPr>
          <p:nvPr/>
        </p:nvPicPr>
        <p:blipFill>
          <a:blip r:embed="rId2"/>
          <a:stretch>
            <a:fillRect/>
          </a:stretch>
        </p:blipFill>
        <p:spPr>
          <a:xfrm>
            <a:off x="717780" y="2529387"/>
            <a:ext cx="2421731" cy="190500"/>
          </a:xfrm>
          <a:prstGeom prst="rect">
            <a:avLst/>
          </a:prstGeom>
        </p:spPr>
      </p:pic>
      <p:pic>
        <p:nvPicPr>
          <p:cNvPr id="13" name="Picture 12" descr="Comparison-Underline.png"/>
          <p:cNvPicPr>
            <a:picLocks noChangeAspect="1"/>
          </p:cNvPicPr>
          <p:nvPr/>
        </p:nvPicPr>
        <p:blipFill>
          <a:blip r:embed="rId2"/>
          <a:stretch>
            <a:fillRect/>
          </a:stretch>
        </p:blipFill>
        <p:spPr>
          <a:xfrm>
            <a:off x="3686971" y="2529387"/>
            <a:ext cx="2421731" cy="190500"/>
          </a:xfrm>
          <a:prstGeom prst="rect">
            <a:avLst/>
          </a:prstGeom>
        </p:spPr>
      </p:pic>
      <p:pic>
        <p:nvPicPr>
          <p:cNvPr id="12" name="Picture 11" descr="Comparison-Underline.png"/>
          <p:cNvPicPr>
            <a:picLocks noChangeAspect="1"/>
          </p:cNvPicPr>
          <p:nvPr/>
        </p:nvPicPr>
        <p:blipFill>
          <a:blip r:embed="rId2"/>
          <a:stretch>
            <a:fillRect/>
          </a:stretch>
        </p:blipFill>
        <p:spPr>
          <a:xfrm>
            <a:off x="717780" y="2529387"/>
            <a:ext cx="2421731" cy="190500"/>
          </a:xfrm>
          <a:prstGeom prst="rect">
            <a:avLst/>
          </a:prstGeom>
        </p:spPr>
      </p:pic>
      <p:pic>
        <p:nvPicPr>
          <p:cNvPr id="14" name="Picture 13" descr="Comparison-Underline.png"/>
          <p:cNvPicPr>
            <a:picLocks noChangeAspect="1"/>
          </p:cNvPicPr>
          <p:nvPr/>
        </p:nvPicPr>
        <p:blipFill>
          <a:blip r:embed="rId2"/>
          <a:stretch>
            <a:fillRect/>
          </a:stretch>
        </p:blipFill>
        <p:spPr>
          <a:xfrm>
            <a:off x="3686971" y="2529387"/>
            <a:ext cx="2421731" cy="1905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sz="half" idx="1"/>
          </p:nvPr>
        </p:nvSpPr>
        <p:spPr>
          <a:xfrm>
            <a:off x="685800" y="2313517"/>
            <a:ext cx="5486400" cy="256032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Date Placeholder 4"/>
          <p:cNvSpPr>
            <a:spLocks noGrp="1"/>
          </p:cNvSpPr>
          <p:nvPr>
            <p:ph type="dt" sz="half" idx="10"/>
          </p:nvPr>
        </p:nvSpPr>
        <p:spPr/>
        <p:txBody>
          <a:bodyPr/>
          <a:lstStyle/>
          <a:p>
            <a:fld id="{2017D09A-AC55-3747-AEF9-EDB2F0631F22}" type="datetime1">
              <a:rPr lang="fr-CA" smtClean="0"/>
              <a:pPr/>
              <a:t>2023-06-06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
        <p:nvSpPr>
          <p:cNvPr id="8" name="Content Placeholder 2"/>
          <p:cNvSpPr>
            <a:spLocks noGrp="1"/>
          </p:cNvSpPr>
          <p:nvPr>
            <p:ph sz="half" idx="13"/>
          </p:nvPr>
        </p:nvSpPr>
        <p:spPr>
          <a:xfrm>
            <a:off x="685800" y="5161280"/>
            <a:ext cx="5486400" cy="256032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image" Target="../media/image8.png"/><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image" Target="../media/image7.png"/><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70984"/>
            <a:ext cx="5485210" cy="1157816"/>
          </a:xfrm>
          <a:prstGeom prst="rect">
            <a:avLst/>
          </a:prstGeom>
        </p:spPr>
        <p:txBody>
          <a:bodyPr vert="horz" lIns="91440" tIns="45720" rIns="91440" bIns="45720" rtlCol="0" anchor="ctr">
            <a:noAutofit/>
          </a:bodyPr>
          <a:lstStyle/>
          <a:p>
            <a:r>
              <a:rPr lang="fr-CA" dirty="0"/>
              <a:t>Click to </a:t>
            </a:r>
            <a:r>
              <a:rPr lang="fr-CA" dirty="0" err="1"/>
              <a:t>edit</a:t>
            </a:r>
            <a:r>
              <a:rPr lang="fr-CA" dirty="0"/>
              <a:t> Master </a:t>
            </a:r>
            <a:r>
              <a:rPr lang="fr-CA" dirty="0" err="1"/>
              <a:t>title</a:t>
            </a:r>
            <a:r>
              <a:rPr lang="fr-CA" dirty="0"/>
              <a:t> style</a:t>
            </a:r>
            <a:endParaRPr dirty="0"/>
          </a:p>
        </p:txBody>
      </p:sp>
      <p:sp>
        <p:nvSpPr>
          <p:cNvPr id="3" name="Text Placeholder 2"/>
          <p:cNvSpPr>
            <a:spLocks noGrp="1"/>
          </p:cNvSpPr>
          <p:nvPr>
            <p:ph type="body" idx="1"/>
          </p:nvPr>
        </p:nvSpPr>
        <p:spPr>
          <a:xfrm>
            <a:off x="685800" y="2313517"/>
            <a:ext cx="5485210" cy="5408083"/>
          </a:xfrm>
          <a:prstGeom prst="rect">
            <a:avLst/>
          </a:prstGeom>
        </p:spPr>
        <p:txBody>
          <a:bodyPr vert="horz" lIns="91440" tIns="45720" rIns="91440" bIns="45720" rtlCol="0">
            <a:normAutofit/>
          </a:bodyPr>
          <a:lstStyle/>
          <a:p>
            <a:pPr lvl="0"/>
            <a:r>
              <a:rPr lang="fr-CA" dirty="0"/>
              <a:t>Click to </a:t>
            </a:r>
            <a:r>
              <a:rPr lang="fr-CA" dirty="0" err="1"/>
              <a:t>edit</a:t>
            </a:r>
            <a:r>
              <a:rPr lang="fr-CA" dirty="0"/>
              <a:t> Master </a:t>
            </a:r>
            <a:r>
              <a:rPr lang="fr-CA" dirty="0" err="1"/>
              <a:t>text</a:t>
            </a:r>
            <a:r>
              <a:rPr lang="fr-CA" dirty="0"/>
              <a:t> styles</a:t>
            </a:r>
          </a:p>
          <a:p>
            <a:pPr lvl="1"/>
            <a:r>
              <a:rPr lang="fr-CA" dirty="0"/>
              <a:t>Second </a:t>
            </a:r>
            <a:r>
              <a:rPr lang="fr-CA" dirty="0" err="1"/>
              <a:t>level</a:t>
            </a:r>
            <a:endParaRPr lang="fr-CA" dirty="0"/>
          </a:p>
          <a:p>
            <a:pPr lvl="2"/>
            <a:r>
              <a:rPr lang="fr-CA" dirty="0" err="1"/>
              <a:t>Third</a:t>
            </a:r>
            <a:r>
              <a:rPr lang="fr-CA" dirty="0"/>
              <a:t> </a:t>
            </a:r>
            <a:r>
              <a:rPr lang="fr-CA" dirty="0" err="1"/>
              <a:t>level</a:t>
            </a:r>
            <a:endParaRPr lang="fr-CA" dirty="0"/>
          </a:p>
          <a:p>
            <a:pPr lvl="3"/>
            <a:r>
              <a:rPr lang="fr-CA" dirty="0" err="1"/>
              <a:t>Fourth</a:t>
            </a:r>
            <a:r>
              <a:rPr lang="fr-CA" dirty="0"/>
              <a:t> </a:t>
            </a:r>
            <a:r>
              <a:rPr lang="fr-CA" dirty="0" err="1"/>
              <a:t>level</a:t>
            </a:r>
            <a:endParaRPr lang="fr-CA" dirty="0"/>
          </a:p>
          <a:p>
            <a:pPr lvl="4"/>
            <a:r>
              <a:rPr lang="fr-CA" dirty="0" err="1"/>
              <a:t>Fifth</a:t>
            </a:r>
            <a:r>
              <a:rPr lang="fr-CA" dirty="0"/>
              <a:t> </a:t>
            </a:r>
            <a:r>
              <a:rPr lang="fr-CA" dirty="0" err="1"/>
              <a:t>level</a:t>
            </a:r>
            <a:endParaRPr dirty="0"/>
          </a:p>
        </p:txBody>
      </p:sp>
      <p:sp>
        <p:nvSpPr>
          <p:cNvPr id="4" name="Date Placeholder 3"/>
          <p:cNvSpPr>
            <a:spLocks noGrp="1"/>
          </p:cNvSpPr>
          <p:nvPr>
            <p:ph type="dt" sz="half" idx="2"/>
          </p:nvPr>
        </p:nvSpPr>
        <p:spPr>
          <a:xfrm>
            <a:off x="5747579" y="8419282"/>
            <a:ext cx="971550" cy="353452"/>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A546CF23-E5EC-ED46-A59E-7EB04A0B66AF}" type="datetime1">
              <a:rPr lang="fr-CA" smtClean="0"/>
              <a:pPr/>
              <a:t>2023-06-06</a:t>
            </a:fld>
            <a:endParaRPr lang="en-US"/>
          </a:p>
        </p:txBody>
      </p:sp>
      <p:sp>
        <p:nvSpPr>
          <p:cNvPr id="5" name="Footer Placeholder 4"/>
          <p:cNvSpPr>
            <a:spLocks noGrp="1"/>
          </p:cNvSpPr>
          <p:nvPr>
            <p:ph type="ftr" sz="quarter" idx="3"/>
          </p:nvPr>
        </p:nvSpPr>
        <p:spPr>
          <a:xfrm>
            <a:off x="2956956" y="8407729"/>
            <a:ext cx="2788475" cy="345704"/>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5641041" y="7301463"/>
            <a:ext cx="1112292" cy="1135797"/>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027FB875-5C85-AB42-9DC5-178568A424B8}"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Lst>
  <p:hf hdr="0" ftr="0" dt="0"/>
  <p:txStyles>
    <p:titleStyle>
      <a:lvl1pPr algn="ctr" defTabSz="914400" rtl="0" eaLnBrk="1" latinLnBrk="0" hangingPunct="1">
        <a:spcBef>
          <a:spcPct val="0"/>
        </a:spcBef>
        <a:buNone/>
        <a:defRPr sz="4600" kern="1200">
          <a:solidFill>
            <a:schemeClr val="tx1"/>
          </a:solidFill>
          <a:latin typeface="Times New Roman" pitchFamily="18" charset="0"/>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Times New Roman" pitchFamily="18" charset="0"/>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Times New Roman" pitchFamily="18" charset="0"/>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Times New Roman" pitchFamily="18" charset="0"/>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Times New Roman" pitchFamily="18" charset="0"/>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Times New Roman" pitchFamily="18" charset="0"/>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70984"/>
            <a:ext cx="5485210" cy="1157816"/>
          </a:xfrm>
          <a:prstGeom prst="rect">
            <a:avLst/>
          </a:prstGeom>
        </p:spPr>
        <p:txBody>
          <a:bodyPr vert="horz" lIns="91440" tIns="45720" rIns="91440" bIns="45720" rtlCol="0" anchor="ctr">
            <a:noAutofit/>
          </a:bodyPr>
          <a:lstStyle/>
          <a:p>
            <a:r>
              <a:rPr lang="fr-CA" dirty="0"/>
              <a:t>Click to </a:t>
            </a:r>
            <a:r>
              <a:rPr lang="fr-CA" dirty="0" err="1"/>
              <a:t>edit</a:t>
            </a:r>
            <a:r>
              <a:rPr lang="fr-CA" dirty="0"/>
              <a:t> Master </a:t>
            </a:r>
            <a:r>
              <a:rPr lang="fr-CA" dirty="0" err="1"/>
              <a:t>title</a:t>
            </a:r>
            <a:r>
              <a:rPr lang="fr-CA" dirty="0"/>
              <a:t> style</a:t>
            </a:r>
            <a:endParaRPr dirty="0"/>
          </a:p>
        </p:txBody>
      </p:sp>
      <p:sp>
        <p:nvSpPr>
          <p:cNvPr id="3" name="Text Placeholder 2"/>
          <p:cNvSpPr>
            <a:spLocks noGrp="1"/>
          </p:cNvSpPr>
          <p:nvPr>
            <p:ph type="body" idx="1"/>
          </p:nvPr>
        </p:nvSpPr>
        <p:spPr>
          <a:xfrm>
            <a:off x="685800" y="2313517"/>
            <a:ext cx="5485210" cy="5408083"/>
          </a:xfrm>
          <a:prstGeom prst="rect">
            <a:avLst/>
          </a:prstGeom>
        </p:spPr>
        <p:txBody>
          <a:bodyPr vert="horz" lIns="91440" tIns="45720" rIns="91440" bIns="45720" rtlCol="0">
            <a:normAutofit/>
          </a:bodyPr>
          <a:lstStyle/>
          <a:p>
            <a:pPr lvl="0"/>
            <a:r>
              <a:rPr lang="fr-CA" dirty="0"/>
              <a:t>Click to </a:t>
            </a:r>
            <a:r>
              <a:rPr lang="fr-CA" dirty="0" err="1"/>
              <a:t>edit</a:t>
            </a:r>
            <a:r>
              <a:rPr lang="fr-CA" dirty="0"/>
              <a:t> Master </a:t>
            </a:r>
            <a:r>
              <a:rPr lang="fr-CA" dirty="0" err="1"/>
              <a:t>text</a:t>
            </a:r>
            <a:r>
              <a:rPr lang="fr-CA" dirty="0"/>
              <a:t> styles</a:t>
            </a:r>
          </a:p>
          <a:p>
            <a:pPr lvl="1"/>
            <a:r>
              <a:rPr lang="fr-CA" dirty="0"/>
              <a:t>Second </a:t>
            </a:r>
            <a:r>
              <a:rPr lang="fr-CA" dirty="0" err="1"/>
              <a:t>level</a:t>
            </a:r>
            <a:endParaRPr lang="fr-CA" dirty="0"/>
          </a:p>
          <a:p>
            <a:pPr lvl="2"/>
            <a:r>
              <a:rPr lang="fr-CA" dirty="0" err="1"/>
              <a:t>Third</a:t>
            </a:r>
            <a:r>
              <a:rPr lang="fr-CA" dirty="0"/>
              <a:t> </a:t>
            </a:r>
            <a:r>
              <a:rPr lang="fr-CA" dirty="0" err="1"/>
              <a:t>level</a:t>
            </a:r>
            <a:endParaRPr lang="fr-CA" dirty="0"/>
          </a:p>
          <a:p>
            <a:pPr lvl="3"/>
            <a:r>
              <a:rPr lang="fr-CA" dirty="0" err="1"/>
              <a:t>Fourth</a:t>
            </a:r>
            <a:r>
              <a:rPr lang="fr-CA" dirty="0"/>
              <a:t> </a:t>
            </a:r>
            <a:r>
              <a:rPr lang="fr-CA" dirty="0" err="1"/>
              <a:t>level</a:t>
            </a:r>
            <a:endParaRPr lang="fr-CA" dirty="0"/>
          </a:p>
          <a:p>
            <a:pPr lvl="4"/>
            <a:r>
              <a:rPr lang="fr-CA" dirty="0" err="1"/>
              <a:t>Fifth</a:t>
            </a:r>
            <a:r>
              <a:rPr lang="fr-CA" dirty="0"/>
              <a:t> </a:t>
            </a:r>
            <a:r>
              <a:rPr lang="fr-CA" dirty="0" err="1"/>
              <a:t>level</a:t>
            </a:r>
            <a:endParaRPr dirty="0"/>
          </a:p>
        </p:txBody>
      </p:sp>
      <p:sp>
        <p:nvSpPr>
          <p:cNvPr id="4" name="Date Placeholder 3"/>
          <p:cNvSpPr>
            <a:spLocks noGrp="1"/>
          </p:cNvSpPr>
          <p:nvPr>
            <p:ph type="dt" sz="half" idx="2"/>
          </p:nvPr>
        </p:nvSpPr>
        <p:spPr>
          <a:xfrm>
            <a:off x="5747579" y="8419282"/>
            <a:ext cx="971550" cy="353452"/>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A546CF23-E5EC-ED46-A59E-7EB04A0B66AF}" type="datetime1">
              <a:rPr lang="fr-CA" smtClean="0">
                <a:solidFill>
                  <a:prstClr val="black"/>
                </a:solidFill>
              </a:rPr>
              <a:pPr/>
              <a:t>2023-06-06</a:t>
            </a:fld>
            <a:endParaRPr lang="en-US">
              <a:solidFill>
                <a:prstClr val="black"/>
              </a:solidFill>
            </a:endParaRPr>
          </a:p>
        </p:txBody>
      </p:sp>
      <p:sp>
        <p:nvSpPr>
          <p:cNvPr id="5" name="Footer Placeholder 4"/>
          <p:cNvSpPr>
            <a:spLocks noGrp="1"/>
          </p:cNvSpPr>
          <p:nvPr>
            <p:ph type="ftr" sz="quarter" idx="3"/>
          </p:nvPr>
        </p:nvSpPr>
        <p:spPr>
          <a:xfrm>
            <a:off x="2956956" y="8407729"/>
            <a:ext cx="2788475" cy="345704"/>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solidFill>
                <a:prstClr val="black"/>
              </a:solidFill>
            </a:endParaRPr>
          </a:p>
        </p:txBody>
      </p:sp>
      <p:sp>
        <p:nvSpPr>
          <p:cNvPr id="6" name="Slide Number Placeholder 5"/>
          <p:cNvSpPr>
            <a:spLocks noGrp="1"/>
          </p:cNvSpPr>
          <p:nvPr>
            <p:ph type="sldNum" sz="quarter" idx="4"/>
          </p:nvPr>
        </p:nvSpPr>
        <p:spPr>
          <a:xfrm>
            <a:off x="5641041" y="7301463"/>
            <a:ext cx="1112292" cy="1135797"/>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 xmlns:p14="http://schemas.microsoft.com/office/powerpoint/2010/main" val="58192365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 id="2147483769" r:id="rId19"/>
    <p:sldLayoutId id="2147483770" r:id="rId20"/>
  </p:sldLayoutIdLst>
  <p:hf hdr="0" ftr="0" dt="0"/>
  <p:txStyles>
    <p:titleStyle>
      <a:lvl1pPr algn="ctr" defTabSz="914400" rtl="0" eaLnBrk="1" latinLnBrk="0" hangingPunct="1">
        <a:spcBef>
          <a:spcPct val="0"/>
        </a:spcBef>
        <a:buNone/>
        <a:defRPr sz="4600" kern="1200">
          <a:solidFill>
            <a:schemeClr val="tx1"/>
          </a:solidFill>
          <a:latin typeface="Times New Roman" pitchFamily="18" charset="0"/>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Times New Roman" pitchFamily="18" charset="0"/>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Times New Roman" pitchFamily="18" charset="0"/>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Times New Roman" pitchFamily="18" charset="0"/>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Times New Roman" pitchFamily="18" charset="0"/>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Times New Roman" pitchFamily="18" charset="0"/>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12.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Layout" Target="../slideLayouts/slideLayout7.xml"/><Relationship Id="rId5" Type="http://schemas.openxmlformats.org/officeDocument/2006/relationships/tags" Target="../tags/tag46.xml"/><Relationship Id="rId4" Type="http://schemas.openxmlformats.org/officeDocument/2006/relationships/tags" Target="../tags/tag45.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slide" Target="slide37.xml"/><Relationship Id="rId3" Type="http://schemas.openxmlformats.org/officeDocument/2006/relationships/tags" Target="../tags/tag49.xml"/><Relationship Id="rId7" Type="http://schemas.openxmlformats.org/officeDocument/2006/relationships/tags" Target="../tags/tag53.xml"/><Relationship Id="rId12" Type="http://schemas.openxmlformats.org/officeDocument/2006/relationships/slide" Target="slide27.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slide" Target="slide26.xml"/><Relationship Id="rId5" Type="http://schemas.openxmlformats.org/officeDocument/2006/relationships/tags" Target="../tags/tag51.xml"/><Relationship Id="rId10" Type="http://schemas.openxmlformats.org/officeDocument/2006/relationships/slide" Target="slide20.xml"/><Relationship Id="rId4" Type="http://schemas.openxmlformats.org/officeDocument/2006/relationships/tags" Target="../tags/tag50.xml"/><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tags" Target="../tags/tag56.xml"/><Relationship Id="rId7" Type="http://schemas.openxmlformats.org/officeDocument/2006/relationships/slide" Target="slide25.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 Target="slide36.xml"/><Relationship Id="rId5" Type="http://schemas.openxmlformats.org/officeDocument/2006/relationships/slideLayout" Target="../slideLayouts/slideLayout7.xml"/><Relationship Id="rId10" Type="http://schemas.openxmlformats.org/officeDocument/2006/relationships/image" Target="../media/image12.png"/><Relationship Id="rId4" Type="http://schemas.openxmlformats.org/officeDocument/2006/relationships/tags" Target="../tags/tag57.xml"/><Relationship Id="rId9" Type="http://schemas.openxmlformats.org/officeDocument/2006/relationships/hyperlink" Target="https://guide-alimentaire.canada.ca/fr/ressources-pour-alimentation-saine/"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soccerquebec.org/wp-content/uploads/2018/07/outil-07-le-guide-des-bonnes-pratiques-en-soccer-lowres.pdf" TargetMode="External"/><Relationship Id="rId3" Type="http://schemas.openxmlformats.org/officeDocument/2006/relationships/tags" Target="../tags/tag60.xml"/><Relationship Id="rId7" Type="http://schemas.openxmlformats.org/officeDocument/2006/relationships/slideLayout" Target="../slideLayouts/slideLayout7.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tags" Target="../tags/tag63.xml"/><Relationship Id="rId5" Type="http://schemas.openxmlformats.org/officeDocument/2006/relationships/tags" Target="../tags/tag62.xml"/><Relationship Id="rId10" Type="http://schemas.openxmlformats.org/officeDocument/2006/relationships/slide" Target="slide38.xml"/><Relationship Id="rId4" Type="http://schemas.openxmlformats.org/officeDocument/2006/relationships/tags" Target="../tags/tag61.xml"/><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tags" Target="../tags/tag66.xml"/><Relationship Id="rId7" Type="http://schemas.openxmlformats.org/officeDocument/2006/relationships/image" Target="../media/image12.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slideLayout" Target="../slideLayouts/slideLayout7.xml"/><Relationship Id="rId5" Type="http://schemas.openxmlformats.org/officeDocument/2006/relationships/tags" Target="../tags/tag68.xml"/><Relationship Id="rId4" Type="http://schemas.openxmlformats.org/officeDocument/2006/relationships/tags" Target="../tags/tag67.xml"/></Relationships>
</file>

<file path=ppt/slides/_rels/slide15.xml.rels><?xml version="1.0" encoding="UTF-8" standalone="yes"?>
<Relationships xmlns="http://schemas.openxmlformats.org/package/2006/relationships"><Relationship Id="rId3" Type="http://schemas.openxmlformats.org/officeDocument/2006/relationships/tags" Target="../tags/tag71.xml"/><Relationship Id="rId7" Type="http://schemas.openxmlformats.org/officeDocument/2006/relationships/image" Target="../media/image12.png"/><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Layout" Target="../slideLayouts/slideLayout7.xml"/><Relationship Id="rId5" Type="http://schemas.openxmlformats.org/officeDocument/2006/relationships/tags" Target="../tags/tag73.xml"/><Relationship Id="rId4" Type="http://schemas.openxmlformats.org/officeDocument/2006/relationships/tags" Target="../tags/tag72.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76.xml"/><Relationship Id="rId7" Type="http://schemas.openxmlformats.org/officeDocument/2006/relationships/tags" Target="../tags/tag80.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9"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notesSlide" Target="../notesSlides/notesSlide5.xml"/><Relationship Id="rId4"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86.xml"/><Relationship Id="rId7" Type="http://schemas.openxmlformats.org/officeDocument/2006/relationships/notesSlide" Target="../notesSlides/notesSlide6.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slideLayout" Target="../slideLayouts/slideLayout7.xml"/><Relationship Id="rId5" Type="http://schemas.openxmlformats.org/officeDocument/2006/relationships/tags" Target="../tags/tag88.xml"/><Relationship Id="rId4" Type="http://schemas.openxmlformats.org/officeDocument/2006/relationships/tags" Target="../tags/tag87.xml"/></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91.xml"/><Relationship Id="rId7" Type="http://schemas.openxmlformats.org/officeDocument/2006/relationships/notesSlide" Target="../notesSlides/notesSlide7.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slideLayout" Target="../slideLayouts/slideLayout7.xml"/><Relationship Id="rId5" Type="http://schemas.openxmlformats.org/officeDocument/2006/relationships/tags" Target="../tags/tag93.xml"/><Relationship Id="rId4" Type="http://schemas.openxmlformats.org/officeDocument/2006/relationships/tags" Target="../tags/tag92.xml"/></Relationships>
</file>

<file path=ppt/slides/_rels/slide2.xml.rels><?xml version="1.0" encoding="UTF-8" standalone="yes"?>
<Relationships xmlns="http://schemas.openxmlformats.org/package/2006/relationships"><Relationship Id="rId8" Type="http://schemas.openxmlformats.org/officeDocument/2006/relationships/hyperlink" Target="https://youtu.be/hGVMSXqsBRs" TargetMode="External"/><Relationship Id="rId3" Type="http://schemas.openxmlformats.org/officeDocument/2006/relationships/tags" Target="../tags/tag4.xml"/><Relationship Id="rId7" Type="http://schemas.openxmlformats.org/officeDocument/2006/relationships/notesSlide" Target="../notesSlides/notesSlide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image" Target="../media/image11.jpeg"/></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96.xml"/><Relationship Id="rId7" Type="http://schemas.openxmlformats.org/officeDocument/2006/relationships/slideLayout" Target="../slideLayouts/slideLayout7.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9" Type="http://schemas.openxmlformats.org/officeDocument/2006/relationships/image" Target="../media/image12.png"/></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102.xml"/><Relationship Id="rId7" Type="http://schemas.openxmlformats.org/officeDocument/2006/relationships/slideLayout" Target="../slideLayouts/slideLayout7.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tags" Target="../tags/tag103.xml"/><Relationship Id="rId9"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image" Target="../media/image13.png"/><Relationship Id="rId4"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4"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4"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5.xml"/><Relationship Id="rId1" Type="http://schemas.openxmlformats.org/officeDocument/2006/relationships/tags" Target="../tags/tag114.xml"/><Relationship Id="rId5" Type="http://schemas.openxmlformats.org/officeDocument/2006/relationships/image" Target="../media/image14.png"/><Relationship Id="rId4" Type="http://schemas.openxmlformats.org/officeDocument/2006/relationships/notesSlide" Target="../notesSlides/notesSlide11.xml"/></Relationships>
</file>

<file path=ppt/slides/_rels/slide2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18.xml"/><Relationship Id="rId7" Type="http://schemas.openxmlformats.org/officeDocument/2006/relationships/notesSlide" Target="../notesSlides/notesSlide12.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slideLayout" Target="../slideLayouts/slideLayout7.xml"/><Relationship Id="rId5" Type="http://schemas.openxmlformats.org/officeDocument/2006/relationships/tags" Target="../tags/tag120.xml"/><Relationship Id="rId4" Type="http://schemas.openxmlformats.org/officeDocument/2006/relationships/tags" Target="../tags/tag119.xml"/></Relationships>
</file>

<file path=ppt/slides/_rels/slide27.xml.rels><?xml version="1.0" encoding="UTF-8" standalone="yes"?>
<Relationships xmlns="http://schemas.openxmlformats.org/package/2006/relationships"><Relationship Id="rId8" Type="http://schemas.openxmlformats.org/officeDocument/2006/relationships/tags" Target="../tags/tag128.xml"/><Relationship Id="rId13" Type="http://schemas.openxmlformats.org/officeDocument/2006/relationships/chart" Target="../charts/chart4.xml"/><Relationship Id="rId3" Type="http://schemas.openxmlformats.org/officeDocument/2006/relationships/tags" Target="../tags/tag123.xml"/><Relationship Id="rId7" Type="http://schemas.openxmlformats.org/officeDocument/2006/relationships/tags" Target="../tags/tag127.xml"/><Relationship Id="rId12" Type="http://schemas.openxmlformats.org/officeDocument/2006/relationships/chart" Target="../charts/chart3.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tags" Target="../tags/tag126.xml"/><Relationship Id="rId11" Type="http://schemas.openxmlformats.org/officeDocument/2006/relationships/chart" Target="../charts/chart2.xml"/><Relationship Id="rId5" Type="http://schemas.openxmlformats.org/officeDocument/2006/relationships/tags" Target="../tags/tag125.xml"/><Relationship Id="rId15" Type="http://schemas.openxmlformats.org/officeDocument/2006/relationships/chart" Target="../charts/chart6.xml"/><Relationship Id="rId10" Type="http://schemas.openxmlformats.org/officeDocument/2006/relationships/chart" Target="../charts/chart1.xml"/><Relationship Id="rId4" Type="http://schemas.openxmlformats.org/officeDocument/2006/relationships/tags" Target="../tags/tag124.xml"/><Relationship Id="rId9" Type="http://schemas.openxmlformats.org/officeDocument/2006/relationships/slideLayout" Target="../slideLayouts/slideLayout7.xml"/><Relationship Id="rId14" Type="http://schemas.openxmlformats.org/officeDocument/2006/relationships/chart" Target="../charts/chart5.xml"/></Relationships>
</file>

<file path=ppt/slides/_rels/slide28.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4"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4"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slideLayout" Target="../slideLayouts/slideLayout27.xml"/><Relationship Id="rId5" Type="http://schemas.openxmlformats.org/officeDocument/2006/relationships/tags" Target="../tags/tag139.xml"/><Relationship Id="rId4" Type="http://schemas.openxmlformats.org/officeDocument/2006/relationships/tags" Target="../tags/tag138.xml"/></Relationships>
</file>

<file path=ppt/slides/_rels/slide31.xml.rels><?xml version="1.0" encoding="UTF-8" standalone="yes"?>
<Relationships xmlns="http://schemas.openxmlformats.org/package/2006/relationships"><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slideLayout" Target="../slideLayouts/slideLayout27.xml"/><Relationship Id="rId5" Type="http://schemas.openxmlformats.org/officeDocument/2006/relationships/tags" Target="../tags/tag144.xml"/><Relationship Id="rId4" Type="http://schemas.openxmlformats.org/officeDocument/2006/relationships/tags" Target="../tags/tag143.xml"/></Relationships>
</file>

<file path=ppt/slides/_rels/slide32.xml.rels><?xml version="1.0" encoding="UTF-8" standalone="yes"?>
<Relationships xmlns="http://schemas.openxmlformats.org/package/2006/relationships"><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slideLayout" Target="../slideLayouts/slideLayout27.xml"/><Relationship Id="rId5" Type="http://schemas.openxmlformats.org/officeDocument/2006/relationships/tags" Target="../tags/tag149.xml"/><Relationship Id="rId4" Type="http://schemas.openxmlformats.org/officeDocument/2006/relationships/tags" Target="../tags/tag148.xml"/></Relationships>
</file>

<file path=ppt/slides/_rels/slide33.xml.rels><?xml version="1.0" encoding="UTF-8" standalone="yes"?>
<Relationships xmlns="http://schemas.openxmlformats.org/package/2006/relationships"><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 Id="rId4"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tags" Target="../tags/tag153.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ags" Target="../tags/tag154.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tags" Target="../tags/tag155.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tags" Target="../tags/tag156.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tags" Target="../tags/tag15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58.xml"/><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notesSlide" Target="../notesSlides/notesSlide4.xml"/><Relationship Id="rId4"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60.xml"/><Relationship Id="rId1" Type="http://schemas.openxmlformats.org/officeDocument/2006/relationships/tags" Target="../tags/tag159.xml"/><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25.xml"/><Relationship Id="rId7" Type="http://schemas.openxmlformats.org/officeDocument/2006/relationships/slideLayout" Target="../slideLayouts/slideLayout7.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slide" Target="slide24.xml"/><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slide" Target="slide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slide" Target="slide34.xml"/><Relationship Id="rId5" Type="http://schemas.openxmlformats.org/officeDocument/2006/relationships/tags" Target="../tags/tag33.xml"/><Relationship Id="rId10" Type="http://schemas.openxmlformats.org/officeDocument/2006/relationships/image" Target="../media/image12.png"/><Relationship Id="rId4" Type="http://schemas.openxmlformats.org/officeDocument/2006/relationships/tags" Target="../tags/tag32.xml"/><Relationship Id="rId9" Type="http://schemas.openxmlformats.org/officeDocument/2006/relationships/slide" Target="slide31.xml"/><Relationship Id="rId14" Type="http://schemas.openxmlformats.org/officeDocument/2006/relationships/slide" Target="slide18.xml"/></Relationships>
</file>

<file path=ppt/slides/_rels/slide9.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tags" Target="../tags/tag38.xml"/><Relationship Id="rId7" Type="http://schemas.openxmlformats.org/officeDocument/2006/relationships/slideLayout" Target="../slideLayouts/slideLayout7.xml"/><Relationship Id="rId12" Type="http://schemas.openxmlformats.org/officeDocument/2006/relationships/image" Target="../media/image12.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slide" Target="slide17.xml"/><Relationship Id="rId5" Type="http://schemas.openxmlformats.org/officeDocument/2006/relationships/tags" Target="../tags/tag40.xml"/><Relationship Id="rId10" Type="http://schemas.openxmlformats.org/officeDocument/2006/relationships/slide" Target="slide24.xml"/><Relationship Id="rId4" Type="http://schemas.openxmlformats.org/officeDocument/2006/relationships/tags" Target="../tags/tag39.xml"/><Relationship Id="rId9" Type="http://schemas.openxmlformats.org/officeDocument/2006/relationships/slide" Target="slide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Cover_7 - Alimentation-01.jpg"/>
          <p:cNvPicPr>
            <a:picLocks noChangeAspect="1"/>
          </p:cNvPicPr>
          <p:nvPr>
            <p:custDataLst>
              <p:tags r:id="rId1"/>
            </p:custDataLst>
          </p:nvPr>
        </p:nvPicPr>
        <p:blipFill>
          <a:blip r:embed="rId4"/>
          <a:stretch>
            <a:fillRect/>
          </a:stretch>
        </p:blipFill>
        <p:spPr>
          <a:xfrm>
            <a:off x="0" y="0"/>
            <a:ext cx="6858000" cy="9144000"/>
          </a:xfrm>
          <a:prstGeom prst="rect">
            <a:avLst/>
          </a:prstGeom>
        </p:spPr>
      </p:pic>
    </p:spTree>
    <p:extLst>
      <p:ext uri="{BB962C8B-B14F-4D97-AF65-F5344CB8AC3E}">
        <p14:creationId xmlns="" xmlns:p14="http://schemas.microsoft.com/office/powerpoint/2010/main" val="537720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4"/>
          <p:cNvSpPr>
            <a:spLocks noGrp="1"/>
          </p:cNvSpPr>
          <p:nvPr>
            <p:ph sz="half" idx="1"/>
            <p:custDataLst>
              <p:tags r:id="rId1"/>
            </p:custDataLst>
          </p:nvPr>
        </p:nvSpPr>
        <p:spPr>
          <a:xfrm>
            <a:off x="97101" y="1301463"/>
            <a:ext cx="6663799" cy="7667277"/>
          </a:xfrm>
          <a:no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Autofit/>
          </a:bodyPr>
          <a:lstStyle/>
          <a:p>
            <a:pPr marL="0" lvl="0" indent="0" algn="just">
              <a:spcBef>
                <a:spcPts val="600"/>
              </a:spcBef>
              <a:buNone/>
            </a:pPr>
            <a:r>
              <a:rPr lang="fr-CA" sz="2400" i="1" dirty="0" smtClean="0">
                <a:solidFill>
                  <a:prstClr val="black"/>
                </a:solidFill>
                <a:latin typeface="Calibri" panose="020F0502020204030204" pitchFamily="34" charset="0"/>
                <a:cs typeface="Calibri" panose="020F0502020204030204" pitchFamily="34" charset="0"/>
              </a:rPr>
              <a:t>Le péristaltisme et le gros intestin</a:t>
            </a:r>
          </a:p>
          <a:p>
            <a:pPr marL="0" lvl="0" indent="0" algn="ctr">
              <a:spcBef>
                <a:spcPts val="600"/>
              </a:spcBef>
              <a:buNone/>
            </a:pPr>
            <a:r>
              <a:rPr lang="fr-CA" sz="1200" b="1" i="1" dirty="0" smtClean="0">
                <a:solidFill>
                  <a:prstClr val="black"/>
                </a:solidFill>
                <a:latin typeface="Calibri" panose="020F0502020204030204" pitchFamily="34" charset="0"/>
                <a:cs typeface="Calibri" panose="020F0502020204030204" pitchFamily="34" charset="0"/>
              </a:rPr>
              <a:t>« Voici deux petites démonstrations qui vont permettre de mieux comprendre comment fonctionne le système digestif. »</a:t>
            </a:r>
          </a:p>
          <a:p>
            <a:pPr marL="0" lvl="0" indent="0" algn="just">
              <a:spcBef>
                <a:spcPts val="600"/>
              </a:spcBef>
              <a:buNone/>
            </a:pPr>
            <a:r>
              <a:rPr lang="fr-CA" sz="1400" b="1" dirty="0" smtClean="0">
                <a:solidFill>
                  <a:prstClr val="black"/>
                </a:solidFill>
                <a:latin typeface="Calibri" panose="020F0502020204030204" pitchFamily="34" charset="0"/>
                <a:cs typeface="Calibri" panose="020F0502020204030204" pitchFamily="34" charset="0"/>
              </a:rPr>
              <a:t>Le péristaltisme</a:t>
            </a:r>
          </a:p>
          <a:p>
            <a:pPr marL="0" lvl="0" indent="0" algn="just">
              <a:spcBef>
                <a:spcPts val="600"/>
              </a:spcBef>
              <a:buNone/>
            </a:pPr>
            <a:r>
              <a:rPr lang="fr-CA" sz="1200" dirty="0" smtClean="0">
                <a:solidFill>
                  <a:prstClr val="black"/>
                </a:solidFill>
                <a:latin typeface="Calibri" panose="020F0502020204030204" pitchFamily="34" charset="0"/>
                <a:cs typeface="Calibri" panose="020F0502020204030204" pitchFamily="34" charset="0"/>
              </a:rPr>
              <a:t>Présenter la deuxième liste d’objets et lancer le défi suivant :</a:t>
            </a:r>
          </a:p>
          <a:p>
            <a:pPr marL="0" lvl="0" indent="0" algn="ctr">
              <a:spcBef>
                <a:spcPts val="600"/>
              </a:spcBef>
              <a:buNone/>
            </a:pPr>
            <a:r>
              <a:rPr lang="fr-FR" sz="1200" b="1" i="1" dirty="0" smtClean="0">
                <a:solidFill>
                  <a:prstClr val="black"/>
                </a:solidFill>
                <a:latin typeface="Calibri" panose="020F0502020204030204" pitchFamily="34" charset="0"/>
                <a:cs typeface="Calibri" panose="020F0502020204030204" pitchFamily="34" charset="0"/>
              </a:rPr>
              <a:t>« En tenant à l’horizontale le long tube formé par les bas collants rapiécés, </a:t>
            </a:r>
            <a:r>
              <a:rPr lang="fr-CA" sz="1200" b="1" i="1" dirty="0" smtClean="0">
                <a:solidFill>
                  <a:prstClr val="black"/>
                </a:solidFill>
                <a:latin typeface="Calibri" panose="020F0502020204030204" pitchFamily="34" charset="0"/>
                <a:cs typeface="Calibri" panose="020F0502020204030204" pitchFamily="34" charset="0"/>
              </a:rPr>
              <a:t>faire passer une balle de tennis d’une extrémité à l’autre. »</a:t>
            </a:r>
          </a:p>
          <a:p>
            <a:pPr marL="230400" lvl="0" indent="-230400">
              <a:spcBef>
                <a:spcPts val="600"/>
              </a:spcBef>
              <a:buFont typeface="Arial" pitchFamily="34" charset="0"/>
              <a:buChar char="•"/>
            </a:pPr>
            <a:r>
              <a:rPr lang="fr-CA" sz="1200" dirty="0" smtClean="0">
                <a:solidFill>
                  <a:prstClr val="black"/>
                </a:solidFill>
                <a:latin typeface="Calibri" panose="020F0502020204030204" pitchFamily="34" charset="0"/>
                <a:cs typeface="Calibri" panose="020F0502020204030204" pitchFamily="34" charset="0"/>
              </a:rPr>
              <a:t>Pour faire circuler la balle à l’intérieur du tube, les élèves doivent la pousser avec leur main. </a:t>
            </a:r>
          </a:p>
          <a:p>
            <a:pPr marL="230400" lvl="0" indent="-230400">
              <a:spcBef>
                <a:spcPts val="600"/>
              </a:spcBef>
              <a:buFont typeface="Arial" pitchFamily="34" charset="0"/>
              <a:buChar char="•"/>
            </a:pPr>
            <a:r>
              <a:rPr lang="fr-CA" sz="1200" dirty="0" smtClean="0">
                <a:solidFill>
                  <a:prstClr val="black"/>
                </a:solidFill>
                <a:latin typeface="Calibri" panose="020F0502020204030204" pitchFamily="34" charset="0"/>
                <a:cs typeface="Calibri" panose="020F0502020204030204" pitchFamily="34" charset="0"/>
              </a:rPr>
              <a:t>La façon de faire la même que celle utilisée par le corps humain pour faire passer la nourriture dans le tube digestif.</a:t>
            </a:r>
          </a:p>
          <a:p>
            <a:pPr marL="0" lvl="0" indent="0">
              <a:spcBef>
                <a:spcPts val="600"/>
              </a:spcBef>
              <a:buNone/>
            </a:pPr>
            <a:endParaRPr lang="fr-CA" sz="1200" dirty="0" smtClean="0">
              <a:solidFill>
                <a:prstClr val="black"/>
              </a:solidFill>
              <a:latin typeface="Calibri" panose="020F0502020204030204" pitchFamily="34" charset="0"/>
              <a:cs typeface="Calibri" panose="020F0502020204030204" pitchFamily="34" charset="0"/>
            </a:endParaRPr>
          </a:p>
          <a:p>
            <a:pPr lvl="0">
              <a:spcBef>
                <a:spcPts val="600"/>
              </a:spcBef>
              <a:buFont typeface="Arial" pitchFamily="34" charset="0"/>
              <a:buChar char="•"/>
            </a:pPr>
            <a:endParaRPr lang="fr-CA" sz="1200" dirty="0" smtClean="0">
              <a:solidFill>
                <a:prstClr val="black"/>
              </a:solidFill>
              <a:latin typeface="Calibri" panose="020F0502020204030204" pitchFamily="34" charset="0"/>
              <a:cs typeface="Calibri" panose="020F0502020204030204" pitchFamily="34" charset="0"/>
            </a:endParaRPr>
          </a:p>
          <a:p>
            <a:pPr lvl="0">
              <a:spcBef>
                <a:spcPts val="600"/>
              </a:spcBef>
              <a:buFont typeface="Arial" pitchFamily="34" charset="0"/>
              <a:buChar char="•"/>
            </a:pPr>
            <a:endParaRPr lang="fr-CA" sz="1200" dirty="0" smtClean="0">
              <a:solidFill>
                <a:prstClr val="black"/>
              </a:solidFill>
              <a:latin typeface="Calibri" panose="020F0502020204030204" pitchFamily="34" charset="0"/>
              <a:cs typeface="Calibri" panose="020F0502020204030204" pitchFamily="34" charset="0"/>
            </a:endParaRPr>
          </a:p>
          <a:p>
            <a:pPr lvl="0">
              <a:spcBef>
                <a:spcPts val="600"/>
              </a:spcBef>
              <a:buFont typeface="Arial" pitchFamily="34" charset="0"/>
              <a:buChar char="•"/>
            </a:pPr>
            <a:endParaRPr lang="fr-CA" sz="1200" dirty="0" smtClean="0">
              <a:solidFill>
                <a:prstClr val="black"/>
              </a:solidFill>
              <a:latin typeface="Calibri" panose="020F0502020204030204" pitchFamily="34" charset="0"/>
              <a:cs typeface="Calibri" panose="020F0502020204030204" pitchFamily="34" charset="0"/>
            </a:endParaRPr>
          </a:p>
          <a:p>
            <a:pPr lvl="0">
              <a:spcBef>
                <a:spcPts val="600"/>
              </a:spcBef>
              <a:buFont typeface="Arial" pitchFamily="34" charset="0"/>
              <a:buChar char="•"/>
            </a:pPr>
            <a:endParaRPr lang="fr-CA" sz="1200" dirty="0" smtClean="0">
              <a:solidFill>
                <a:prstClr val="black"/>
              </a:solidFill>
              <a:latin typeface="Calibri" panose="020F0502020204030204" pitchFamily="34" charset="0"/>
              <a:cs typeface="Calibri" panose="020F0502020204030204" pitchFamily="34" charset="0"/>
            </a:endParaRPr>
          </a:p>
          <a:p>
            <a:pPr lvl="0">
              <a:spcBef>
                <a:spcPts val="600"/>
              </a:spcBef>
              <a:buFont typeface="Arial" pitchFamily="34" charset="0"/>
              <a:buChar char="•"/>
            </a:pPr>
            <a:endParaRPr lang="fr-CA" sz="1200" dirty="0" smtClean="0">
              <a:solidFill>
                <a:prstClr val="black"/>
              </a:solidFill>
              <a:latin typeface="Calibri" panose="020F0502020204030204" pitchFamily="34" charset="0"/>
              <a:cs typeface="Calibri" panose="020F0502020204030204" pitchFamily="34" charset="0"/>
            </a:endParaRPr>
          </a:p>
          <a:p>
            <a:pPr lvl="0">
              <a:spcBef>
                <a:spcPts val="600"/>
              </a:spcBef>
              <a:buFont typeface="Arial" pitchFamily="34" charset="0"/>
              <a:buChar char="•"/>
            </a:pPr>
            <a:endParaRPr lang="fr-CA" sz="1200" dirty="0" smtClean="0">
              <a:solidFill>
                <a:prstClr val="black"/>
              </a:solidFill>
              <a:latin typeface="Calibri" panose="020F0502020204030204" pitchFamily="34" charset="0"/>
              <a:cs typeface="Calibri" panose="020F0502020204030204" pitchFamily="34" charset="0"/>
            </a:endParaRPr>
          </a:p>
          <a:p>
            <a:pPr marL="0" indent="0">
              <a:spcBef>
                <a:spcPts val="600"/>
              </a:spcBef>
              <a:buNone/>
            </a:pPr>
            <a:r>
              <a:rPr lang="fr-CA" sz="1400" b="1" dirty="0" smtClean="0">
                <a:solidFill>
                  <a:prstClr val="black"/>
                </a:solidFill>
                <a:latin typeface="Calibri" panose="020F0502020204030204" pitchFamily="34" charset="0"/>
                <a:cs typeface="Calibri" panose="020F0502020204030204" pitchFamily="34" charset="0"/>
              </a:rPr>
              <a:t>Le gros intestin</a:t>
            </a:r>
          </a:p>
          <a:p>
            <a:pPr marL="230400" lvl="0" indent="-230400" eaLnBrk="0" fontAlgn="base" hangingPunct="0">
              <a:spcBef>
                <a:spcPts val="600"/>
              </a:spcBef>
              <a:spcAft>
                <a:spcPct val="0"/>
              </a:spcAft>
              <a:buFont typeface="Arial" pitchFamily="34" charset="0"/>
              <a:buChar char="•"/>
            </a:pPr>
            <a:r>
              <a:rPr lang="fr-CA" sz="1200" dirty="0" smtClean="0">
                <a:solidFill>
                  <a:prstClr val="black"/>
                </a:solidFill>
                <a:latin typeface="Calibri" panose="020F0502020204030204" pitchFamily="34" charset="0"/>
                <a:ea typeface="Calibri" panose="020F0502020204030204" pitchFamily="34" charset="0"/>
                <a:cs typeface="Calibri" panose="020F0502020204030204" pitchFamily="34" charset="0"/>
              </a:rPr>
              <a:t>Fixer l’extrémité d’un bas collant sur un verre transparent, à l’aide d’un élastique.</a:t>
            </a:r>
            <a:endParaRPr lang="fr-CA" sz="1200" dirty="0" smtClean="0">
              <a:solidFill>
                <a:prstClr val="black"/>
              </a:solidFill>
              <a:latin typeface="Calibri" panose="020F0502020204030204" pitchFamily="34" charset="0"/>
              <a:cs typeface="Calibri" panose="020F0502020204030204" pitchFamily="34" charset="0"/>
            </a:endParaRPr>
          </a:p>
          <a:p>
            <a:pPr marL="230400" lvl="0" indent="-230400" eaLnBrk="0" fontAlgn="base" hangingPunct="0">
              <a:spcBef>
                <a:spcPts val="600"/>
              </a:spcBef>
              <a:spcAft>
                <a:spcPct val="0"/>
              </a:spcAft>
              <a:buFont typeface="Arial" pitchFamily="34" charset="0"/>
              <a:buChar char="•"/>
            </a:pPr>
            <a:r>
              <a:rPr lang="fr-CA" sz="1200" dirty="0" smtClean="0">
                <a:solidFill>
                  <a:prstClr val="black"/>
                </a:solidFill>
                <a:latin typeface="Calibri" panose="020F0502020204030204" pitchFamily="34" charset="0"/>
                <a:ea typeface="Calibri" panose="020F0502020204030204" pitchFamily="34" charset="0"/>
                <a:cs typeface="Calibri" panose="020F0502020204030204" pitchFamily="34" charset="0"/>
              </a:rPr>
              <a:t>Déposer sur le bas collant de la terre mélangée à de l’eau (boue liquide).</a:t>
            </a:r>
          </a:p>
          <a:p>
            <a:pPr marL="230400" lvl="0" indent="-230400" eaLnBrk="0" fontAlgn="base" hangingPunct="0">
              <a:spcBef>
                <a:spcPts val="600"/>
              </a:spcBef>
              <a:spcAft>
                <a:spcPct val="0"/>
              </a:spcAft>
              <a:buFont typeface="Arial" pitchFamily="34" charset="0"/>
              <a:buChar char="•"/>
            </a:pPr>
            <a:r>
              <a:rPr lang="fr-CA" sz="1200" dirty="0" smtClean="0">
                <a:solidFill>
                  <a:prstClr val="black"/>
                </a:solidFill>
                <a:latin typeface="Calibri" panose="020F0502020204030204" pitchFamily="34" charset="0"/>
                <a:ea typeface="Calibri" panose="020F0502020204030204" pitchFamily="34" charset="0"/>
                <a:cs typeface="Calibri" panose="020F0502020204030204" pitchFamily="34" charset="0"/>
              </a:rPr>
              <a:t>On peut commencer à observer après quelques minutes mais ça va prendre beaucoup de temps avant que toute l’eau ait filtrée. Même si la période de science est terminée, laisser la boue en place afin que les élèves puissent continuer d’observer le restant de la journée.</a:t>
            </a:r>
          </a:p>
          <a:p>
            <a:pPr marL="230400" lvl="0" indent="-230400" eaLnBrk="0" fontAlgn="base" hangingPunct="0">
              <a:spcBef>
                <a:spcPts val="600"/>
              </a:spcBef>
              <a:spcAft>
                <a:spcPct val="0"/>
              </a:spcAft>
              <a:buFont typeface="Arial" pitchFamily="34" charset="0"/>
              <a:buChar char="•"/>
            </a:pPr>
            <a:endParaRPr lang="fr-CA" sz="1200" dirty="0" smtClean="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0" lvl="0" indent="0" algn="just" eaLnBrk="0" fontAlgn="base" hangingPunct="0">
              <a:spcBef>
                <a:spcPts val="600"/>
              </a:spcBef>
              <a:spcAft>
                <a:spcPct val="0"/>
              </a:spcAft>
              <a:buNone/>
            </a:pPr>
            <a:r>
              <a:rPr lang="fr-CA" sz="1200" b="1" dirty="0" smtClean="0">
                <a:solidFill>
                  <a:prstClr val="black"/>
                </a:solidFill>
                <a:latin typeface="Calibri" panose="020F0502020204030204" pitchFamily="34" charset="0"/>
                <a:ea typeface="Calibri" panose="020F0502020204030204" pitchFamily="34" charset="0"/>
                <a:cs typeface="Calibri" panose="020F0502020204030204" pitchFamily="34" charset="0"/>
              </a:rPr>
              <a:t>Observation : </a:t>
            </a:r>
            <a:r>
              <a:rPr lang="fr-CA" sz="1200" dirty="0" smtClean="0">
                <a:solidFill>
                  <a:prstClr val="black"/>
                </a:solidFill>
                <a:latin typeface="Calibri" panose="020F0502020204030204" pitchFamily="34" charset="0"/>
                <a:ea typeface="Calibri" panose="020F0502020204030204" pitchFamily="34" charset="0"/>
                <a:cs typeface="Calibri" panose="020F0502020204030204" pitchFamily="34" charset="0"/>
              </a:rPr>
              <a:t>L’eau du mélange passe à travers le bas collant et tombe dans le verre. Plus tard, il ne restera sur la membrane qu’une masse de boue durcie. </a:t>
            </a:r>
          </a:p>
          <a:p>
            <a:pPr marL="0" lvl="0" indent="0" algn="just" eaLnBrk="0" fontAlgn="base" hangingPunct="0">
              <a:spcBef>
                <a:spcPts val="600"/>
              </a:spcBef>
              <a:spcAft>
                <a:spcPct val="0"/>
              </a:spcAft>
              <a:buNone/>
            </a:pPr>
            <a:r>
              <a:rPr lang="fr-CA" sz="1200" b="1" dirty="0" smtClean="0">
                <a:solidFill>
                  <a:prstClr val="black"/>
                </a:solidFill>
                <a:latin typeface="Calibri" panose="020F0502020204030204" pitchFamily="34" charset="0"/>
                <a:ea typeface="Calibri" panose="020F0502020204030204" pitchFamily="34" charset="0"/>
                <a:cs typeface="Calibri" panose="020F0502020204030204" pitchFamily="34" charset="0"/>
              </a:rPr>
              <a:t>Explication : </a:t>
            </a:r>
            <a:r>
              <a:rPr lang="fr-CA" sz="1200" dirty="0" smtClean="0">
                <a:solidFill>
                  <a:prstClr val="black"/>
                </a:solidFill>
                <a:latin typeface="Calibri" panose="020F0502020204030204" pitchFamily="34" charset="0"/>
                <a:ea typeface="Calibri" panose="020F0502020204030204" pitchFamily="34" charset="0"/>
                <a:cs typeface="Calibri" panose="020F0502020204030204" pitchFamily="34" charset="0"/>
              </a:rPr>
              <a:t>Le bas collant est percé de trous minuscules. Dans le gros intestin, l’eau est extraite des résidus d’aliments qui n’ont pas été digérés jusqu’à ce qu’ils deviennent solides. Cette eau est récupérée par le corps.</a:t>
            </a:r>
            <a:endParaRPr lang="en-US" sz="1200" i="1" dirty="0" smtClean="0">
              <a:solidFill>
                <a:prstClr val="black"/>
              </a:solidFill>
              <a:latin typeface="Calibri" panose="020F0502020204030204" pitchFamily="34" charset="0"/>
              <a:cs typeface="Calibri" panose="020F0502020204030204" pitchFamily="34" charset="0"/>
            </a:endParaRPr>
          </a:p>
          <a:p>
            <a:pPr marL="0" lvl="0" indent="0" algn="ctr">
              <a:spcBef>
                <a:spcPts val="600"/>
              </a:spcBef>
              <a:buNone/>
            </a:pPr>
            <a:r>
              <a:rPr lang="fr-FR" sz="1200" b="1" dirty="0" smtClean="0">
                <a:solidFill>
                  <a:prstClr val="black"/>
                </a:solidFill>
                <a:latin typeface="Calibri" panose="020F0502020204030204" pitchFamily="34" charset="0"/>
                <a:cs typeface="Calibri" panose="020F0502020204030204" pitchFamily="34" charset="0"/>
              </a:rPr>
              <a:t>Noter que c’est ce genre de mécanisme (membrane sélectivement perméable) qui permet aux nutriments d’être absorbés par le sang, au niveau de l’intestin grêle !</a:t>
            </a:r>
            <a:endParaRPr lang="fr-CA" sz="1200" b="1" dirty="0">
              <a:latin typeface="Calibri" panose="020F0502020204030204" pitchFamily="34" charset="0"/>
              <a:cs typeface="Calibri" panose="020F0502020204030204" pitchFamily="34" charset="0"/>
            </a:endParaRPr>
          </a:p>
        </p:txBody>
      </p:sp>
      <p:sp>
        <p:nvSpPr>
          <p:cNvPr id="2" name="Espace réservé du numéro de diapositive 1"/>
          <p:cNvSpPr>
            <a:spLocks noGrp="1"/>
          </p:cNvSpPr>
          <p:nvPr>
            <p:ph type="sldNum" sz="quarter" idx="12"/>
            <p:custDataLst>
              <p:tags r:id="rId2"/>
            </p:custDataLst>
          </p:nvPr>
        </p:nvSpPr>
        <p:spPr>
          <a:xfrm>
            <a:off x="5295900" y="8008203"/>
            <a:ext cx="1562100" cy="1135797"/>
          </a:xfrm>
        </p:spPr>
        <p:txBody>
          <a:bodyPr/>
          <a:lstStyle/>
          <a:p>
            <a:fld id="{027FB875-5C85-AB42-9DC5-178568A424B8}" type="slidenum">
              <a:rPr lang="en-US" smtClean="0"/>
              <a:pPr/>
              <a:t>10</a:t>
            </a:fld>
            <a:endParaRPr lang="en-US" dirty="0"/>
          </a:p>
        </p:txBody>
      </p:sp>
      <p:sp>
        <p:nvSpPr>
          <p:cNvPr id="15" name="Title 3"/>
          <p:cNvSpPr txBox="1">
            <a:spLocks/>
          </p:cNvSpPr>
          <p:nvPr>
            <p:custDataLst>
              <p:tags r:id="rId3"/>
            </p:custDataLst>
          </p:nvPr>
        </p:nvSpPr>
        <p:spPr>
          <a:xfrm>
            <a:off x="972" y="-226"/>
            <a:ext cx="5462568"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smtClean="0">
                <a:latin typeface="Calibri" pitchFamily="34" charset="0"/>
                <a:cs typeface="Calibri" pitchFamily="34" charset="0"/>
              </a:rPr>
              <a:t>Réalisation</a:t>
            </a:r>
            <a:endParaRPr lang="fr-CA" sz="3000" dirty="0">
              <a:latin typeface="Calibri" pitchFamily="34" charset="0"/>
              <a:cs typeface="Calibri" pitchFamily="34" charset="0"/>
            </a:endParaRPr>
          </a:p>
          <a:p>
            <a:pPr algn="l"/>
            <a:r>
              <a:rPr lang="fr-CA" sz="2400" dirty="0" smtClean="0">
                <a:latin typeface="Calibri" pitchFamily="34" charset="0"/>
                <a:cs typeface="Calibri" pitchFamily="34" charset="0"/>
              </a:rPr>
              <a:t>2. Le parcours des aliments </a:t>
            </a:r>
            <a:r>
              <a:rPr lang="fr-CA" sz="1800" dirty="0" smtClean="0">
                <a:latin typeface="Calibri" pitchFamily="34" charset="0"/>
                <a:cs typeface="Calibri" pitchFamily="34" charset="0"/>
              </a:rPr>
              <a:t>(suite)</a:t>
            </a:r>
            <a:r>
              <a:rPr lang="fr-CA" sz="2400" dirty="0" smtClean="0">
                <a:latin typeface="Calibri" pitchFamily="34" charset="0"/>
                <a:cs typeface="Calibri" pitchFamily="34" charset="0"/>
              </a:rPr>
              <a:t> </a:t>
            </a:r>
            <a:endParaRPr lang="fr-CA" sz="2400" dirty="0">
              <a:latin typeface="Calibri" pitchFamily="34" charset="0"/>
              <a:cs typeface="Calibri" pitchFamily="34" charset="0"/>
            </a:endParaRPr>
          </a:p>
        </p:txBody>
      </p:sp>
      <p:pic>
        <p:nvPicPr>
          <p:cNvPr id="8" name="Image 7" descr="Cover_7 - Alimentation-02.png"/>
          <p:cNvPicPr>
            <a:picLocks noChangeAspect="1"/>
          </p:cNvPicPr>
          <p:nvPr>
            <p:custDataLst>
              <p:tags r:id="rId4"/>
            </p:custDataLst>
          </p:nvPr>
        </p:nvPicPr>
        <p:blipFill>
          <a:blip r:embed="rId7"/>
          <a:stretch>
            <a:fillRect/>
          </a:stretch>
        </p:blipFill>
        <p:spPr>
          <a:xfrm>
            <a:off x="4582110" y="-369476"/>
            <a:ext cx="2426876" cy="2426876"/>
          </a:xfrm>
          <a:prstGeom prst="rect">
            <a:avLst/>
          </a:prstGeom>
        </p:spPr>
      </p:pic>
      <p:sp>
        <p:nvSpPr>
          <p:cNvPr id="9" name="Rectangle 8"/>
          <p:cNvSpPr/>
          <p:nvPr>
            <p:custDataLst>
              <p:tags r:id="rId5"/>
            </p:custDataLst>
          </p:nvPr>
        </p:nvSpPr>
        <p:spPr>
          <a:xfrm>
            <a:off x="636981" y="3993380"/>
            <a:ext cx="5584039" cy="1384995"/>
          </a:xfrm>
          <a:prstGeom prst="rect">
            <a:avLst/>
          </a:prstGeom>
          <a:solidFill>
            <a:schemeClr val="accent4">
              <a:lumMod val="40000"/>
              <a:lumOff val="60000"/>
            </a:schemeClr>
          </a:solidFill>
          <a:ln w="6350">
            <a:solidFill>
              <a:schemeClr val="accent1"/>
            </a:solidFill>
          </a:ln>
        </p:spPr>
        <p:txBody>
          <a:bodyPr wrap="square">
            <a:spAutoFit/>
          </a:bodyPr>
          <a:lstStyle/>
          <a:p>
            <a:pPr algn="ctr"/>
            <a:r>
              <a:rPr lang="fr-CA" sz="1400" b="1" dirty="0">
                <a:latin typeface="Calibri" panose="020F0502020204030204" pitchFamily="34" charset="0"/>
                <a:cs typeface="Calibri" panose="020F0502020204030204" pitchFamily="34" charset="0"/>
              </a:rPr>
              <a:t>Le péristaltisme</a:t>
            </a:r>
          </a:p>
          <a:p>
            <a:pPr lvl="0" algn="just">
              <a:spcBef>
                <a:spcPts val="600"/>
              </a:spcBef>
            </a:pPr>
            <a:r>
              <a:rPr lang="fr-FR" sz="1200" dirty="0">
                <a:solidFill>
                  <a:prstClr val="black"/>
                </a:solidFill>
                <a:latin typeface="Calibri" panose="020F0502020204030204" pitchFamily="34" charset="0"/>
                <a:cs typeface="Calibri" panose="020F0502020204030204" pitchFamily="34" charset="0"/>
              </a:rPr>
              <a:t>Dans l’œsophage et dans les intestins, la nourriture est poussée par la contraction de muscles circulaires. Ce mouvement, appelé </a:t>
            </a:r>
            <a:r>
              <a:rPr lang="fr-FR" sz="1200" i="1" dirty="0">
                <a:solidFill>
                  <a:prstClr val="black"/>
                </a:solidFill>
                <a:latin typeface="Calibri" panose="020F0502020204030204" pitchFamily="34" charset="0"/>
                <a:cs typeface="Calibri" panose="020F0502020204030204" pitchFamily="34" charset="0"/>
              </a:rPr>
              <a:t>péristaltisme</a:t>
            </a:r>
            <a:r>
              <a:rPr lang="fr-FR" sz="1200" dirty="0">
                <a:solidFill>
                  <a:prstClr val="black"/>
                </a:solidFill>
                <a:latin typeface="Calibri" panose="020F0502020204030204" pitchFamily="34" charset="0"/>
                <a:cs typeface="Calibri" panose="020F0502020204030204" pitchFamily="34" charset="0"/>
              </a:rPr>
              <a:t>, permet aux aliments de se déplacer de la bouche à l’anus et ce, même couchés ou la tête en bas !</a:t>
            </a:r>
            <a:endParaRPr lang="fr-CA" sz="1200" dirty="0">
              <a:solidFill>
                <a:prstClr val="black"/>
              </a:solidFill>
              <a:latin typeface="Calibri" panose="020F0502020204030204" pitchFamily="34" charset="0"/>
              <a:cs typeface="Calibri" panose="020F0502020204030204" pitchFamily="34" charset="0"/>
            </a:endParaRPr>
          </a:p>
          <a:p>
            <a:pPr lvl="0" algn="just">
              <a:spcBef>
                <a:spcPts val="600"/>
              </a:spcBef>
            </a:pPr>
            <a:r>
              <a:rPr lang="fr-FR" sz="1200" dirty="0">
                <a:solidFill>
                  <a:prstClr val="black"/>
                </a:solidFill>
                <a:latin typeface="Calibri" panose="020F0502020204030204" pitchFamily="34" charset="0"/>
                <a:cs typeface="Calibri" panose="020F0502020204030204" pitchFamily="34" charset="0"/>
              </a:rPr>
              <a:t>Ici, l’aliment est représenté par la balle, le tube digestif par les bas collants et les muscles circulaires par les petites mains</a:t>
            </a:r>
            <a:endParaRPr lang="fr-CA" sz="120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xmlns:mv="urn:schemas-microsoft-com:mac:vml" xmlns:mc="http://schemas.openxmlformats.org/markup-compatibility/2006" val="12634494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4"/>
          <p:cNvSpPr>
            <a:spLocks noGrp="1"/>
          </p:cNvSpPr>
          <p:nvPr>
            <p:ph sz="half" idx="1"/>
            <p:custDataLst>
              <p:tags r:id="rId1"/>
            </p:custDataLst>
          </p:nvPr>
        </p:nvSpPr>
        <p:spPr>
          <a:xfrm>
            <a:off x="1790701" y="1301464"/>
            <a:ext cx="4972158" cy="7720616"/>
          </a:xfrm>
          <a:no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Autofit/>
          </a:bodyPr>
          <a:lstStyle/>
          <a:p>
            <a:pPr marL="0" indent="0" algn="just">
              <a:spcBef>
                <a:spcPts val="600"/>
              </a:spcBef>
              <a:buNone/>
            </a:pPr>
            <a:r>
              <a:rPr lang="fr-CA" sz="2400" i="1" dirty="0" smtClean="0">
                <a:latin typeface="Calibri" panose="020F0502020204030204" pitchFamily="34" charset="0"/>
                <a:cs typeface="Calibri" panose="020F0502020204030204" pitchFamily="34" charset="0"/>
              </a:rPr>
              <a:t>Vue d’ensemble</a:t>
            </a:r>
          </a:p>
          <a:p>
            <a:pPr marL="0" indent="0" algn="just">
              <a:spcBef>
                <a:spcPts val="600"/>
              </a:spcBef>
              <a:buNone/>
            </a:pPr>
            <a:r>
              <a:rPr lang="fr-CA" sz="1200" dirty="0" smtClean="0">
                <a:latin typeface="Calibri" panose="020F0502020204030204" pitchFamily="34" charset="0"/>
                <a:cs typeface="Calibri" panose="020F0502020204030204" pitchFamily="34" charset="0"/>
              </a:rPr>
              <a:t>À partir d’un emballage de produit alimentaire, les élèves découvrent les principaux nutriments que l’on trouve dans les aliments. Ensuite, une fiche d’activité permet d’approfondir le lien entre nutriments et aliments. Finalement, une activité de groupe fait découvrir les grandes lignes du guide alimentaire canadien.</a:t>
            </a:r>
          </a:p>
          <a:p>
            <a:pPr marL="0" indent="0" algn="just">
              <a:spcBef>
                <a:spcPts val="600"/>
              </a:spcBef>
              <a:buNone/>
            </a:pPr>
            <a:endParaRPr lang="fr-CA" sz="1200" dirty="0" smtClean="0">
              <a:latin typeface="Calibri" panose="020F0502020204030204" pitchFamily="34" charset="0"/>
              <a:cs typeface="Calibri" panose="020F0502020204030204" pitchFamily="34" charset="0"/>
            </a:endParaRPr>
          </a:p>
          <a:p>
            <a:pPr marL="0" indent="0" algn="just">
              <a:spcBef>
                <a:spcPts val="600"/>
              </a:spcBef>
              <a:buNone/>
            </a:pPr>
            <a:r>
              <a:rPr lang="fr-CA" sz="2400" i="1" dirty="0" smtClean="0">
                <a:latin typeface="Calibri" panose="020F0502020204030204" pitchFamily="34" charset="0"/>
                <a:cs typeface="Calibri" panose="020F0502020204030204" pitchFamily="34" charset="0"/>
              </a:rPr>
              <a:t>Déroulement de l’activité</a:t>
            </a:r>
          </a:p>
          <a:p>
            <a:pPr marL="679450" lvl="1" indent="-228600" algn="just">
              <a:buFont typeface="+mj-lt"/>
              <a:buAutoNum type="arabicPeriod"/>
            </a:pPr>
            <a:r>
              <a:rPr lang="fr-CA" sz="1200" dirty="0" smtClean="0">
                <a:latin typeface="Calibri" panose="020F0502020204030204" pitchFamily="34" charset="0"/>
                <a:cs typeface="Calibri" panose="020F0502020204030204" pitchFamily="34" charset="0"/>
              </a:rPr>
              <a:t>Les nutriments (20 minutes)</a:t>
            </a:r>
          </a:p>
          <a:p>
            <a:pPr marL="679450" lvl="1" indent="-228600" algn="just">
              <a:buFont typeface="+mj-lt"/>
              <a:buAutoNum type="arabicPeriod"/>
            </a:pPr>
            <a:r>
              <a:rPr lang="fr-CA" sz="1200" dirty="0" smtClean="0">
                <a:latin typeface="Calibri" panose="020F0502020204030204" pitchFamily="34" charset="0"/>
                <a:cs typeface="Calibri" panose="020F0502020204030204" pitchFamily="34" charset="0"/>
              </a:rPr>
              <a:t>Fiche d’activité C (20 minutes)</a:t>
            </a:r>
          </a:p>
          <a:p>
            <a:pPr marL="679450" lvl="1" indent="-228600" algn="just">
              <a:buFont typeface="+mj-lt"/>
              <a:buAutoNum type="arabicPeriod"/>
            </a:pPr>
            <a:r>
              <a:rPr lang="fr-CA" sz="1200" dirty="0" smtClean="0">
                <a:latin typeface="Calibri" panose="020F0502020204030204" pitchFamily="34" charset="0"/>
                <a:cs typeface="Calibri" panose="020F0502020204030204" pitchFamily="34" charset="0"/>
              </a:rPr>
              <a:t>Le Guide alimentaire Canadien (20 minutes)</a:t>
            </a:r>
          </a:p>
          <a:p>
            <a:pPr marL="228600" indent="-228600" algn="just">
              <a:spcBef>
                <a:spcPts val="600"/>
              </a:spcBef>
              <a:buFont typeface="+mj-lt"/>
              <a:buAutoNum type="arabicPeriod"/>
            </a:pPr>
            <a:endParaRPr lang="fr-CA" sz="1200" dirty="0" smtClean="0">
              <a:latin typeface="Calibri" panose="020F0502020204030204" pitchFamily="34" charset="0"/>
              <a:cs typeface="Calibri" panose="020F0502020204030204" pitchFamily="34" charset="0"/>
            </a:endParaRPr>
          </a:p>
          <a:p>
            <a:pPr marL="0" indent="0" algn="just">
              <a:spcBef>
                <a:spcPts val="600"/>
              </a:spcBef>
              <a:buNone/>
            </a:pPr>
            <a:r>
              <a:rPr lang="fr-CA" sz="2400" i="1" dirty="0" smtClean="0">
                <a:latin typeface="Calibri" panose="020F0502020204030204" pitchFamily="34" charset="0"/>
                <a:cs typeface="Calibri" panose="020F0502020204030204" pitchFamily="34" charset="0"/>
              </a:rPr>
              <a:t>Les nutriments</a:t>
            </a:r>
            <a:endParaRPr lang="fr-CA" sz="1200" i="1" dirty="0" smtClean="0">
              <a:latin typeface="Calibri" panose="020F0502020204030204" pitchFamily="34" charset="0"/>
              <a:cs typeface="Calibri" panose="020F0502020204030204" pitchFamily="34" charset="0"/>
            </a:endParaRPr>
          </a:p>
          <a:p>
            <a:pPr marL="0" indent="0" algn="ctr">
              <a:spcBef>
                <a:spcPts val="600"/>
              </a:spcBef>
              <a:buNone/>
            </a:pPr>
            <a:r>
              <a:rPr lang="fr-CA" sz="1200" b="1" i="1" dirty="0" smtClean="0">
                <a:latin typeface="Calibri" panose="020F0502020204030204" pitchFamily="34" charset="0"/>
                <a:cs typeface="Calibri" panose="020F0502020204030204" pitchFamily="34" charset="0"/>
              </a:rPr>
              <a:t>« Dans le système digestif, les aliments ne sont pas seulement découpés en très petits morceaux, ils sont aussi </a:t>
            </a:r>
            <a:r>
              <a:rPr lang="fr-CA" sz="1200" b="1" dirty="0" smtClean="0">
                <a:latin typeface="Calibri" panose="020F0502020204030204" pitchFamily="34" charset="0"/>
                <a:cs typeface="Calibri" panose="020F0502020204030204" pitchFamily="34" charset="0"/>
              </a:rPr>
              <a:t>décomposés</a:t>
            </a:r>
            <a:r>
              <a:rPr lang="fr-CA" sz="1200" b="1" i="1" dirty="0" smtClean="0">
                <a:latin typeface="Calibri" panose="020F0502020204030204" pitchFamily="34" charset="0"/>
                <a:cs typeface="Calibri" panose="020F0502020204030204" pitchFamily="34" charset="0"/>
              </a:rPr>
              <a:t> en différentes sortes de produits. On appelle « nutriments » ces produits de base, qu’on retrouve dans tous les aliments, et dont notre corps a besoin. D’après vous, quels sont les nutriments que l’on retrouve dans une </a:t>
            </a:r>
            <a:r>
              <a:rPr lang="fr-CA" sz="1200" b="1" dirty="0" smtClean="0">
                <a:latin typeface="Calibri" panose="020F0502020204030204" pitchFamily="34" charset="0"/>
                <a:cs typeface="Calibri" panose="020F0502020204030204" pitchFamily="34" charset="0"/>
              </a:rPr>
              <a:t>pomme</a:t>
            </a:r>
            <a:r>
              <a:rPr lang="fr-CA" sz="1200" b="1" i="1" dirty="0" smtClean="0">
                <a:latin typeface="Calibri" panose="020F0502020204030204" pitchFamily="34" charset="0"/>
                <a:cs typeface="Calibri" panose="020F0502020204030204" pitchFamily="34" charset="0"/>
              </a:rPr>
              <a:t> ? »</a:t>
            </a:r>
          </a:p>
          <a:p>
            <a:pPr marL="0" indent="0" algn="just">
              <a:spcBef>
                <a:spcPts val="600"/>
              </a:spcBef>
              <a:buNone/>
            </a:pPr>
            <a:r>
              <a:rPr lang="fr-CA" sz="1200" dirty="0" smtClean="0">
                <a:latin typeface="Calibri" panose="020F0502020204030204" pitchFamily="34" charset="0"/>
                <a:cs typeface="Calibri" panose="020F0502020204030204" pitchFamily="34" charset="0"/>
              </a:rPr>
              <a:t>Noter les réponses au tableau, sans les juger ou les commenter. (Réponses possibles : sucre, eau, vitamines)</a:t>
            </a:r>
          </a:p>
          <a:p>
            <a:pPr marL="0" indent="0" algn="just">
              <a:spcBef>
                <a:spcPts val="600"/>
              </a:spcBef>
              <a:buNone/>
            </a:pPr>
            <a:endParaRPr lang="fr-CA" sz="1200" dirty="0" smtClean="0">
              <a:latin typeface="Calibri" panose="020F0502020204030204" pitchFamily="34" charset="0"/>
              <a:cs typeface="Calibri" panose="020F0502020204030204" pitchFamily="34" charset="0"/>
            </a:endParaRPr>
          </a:p>
          <a:p>
            <a:pPr marL="0" indent="0" algn="ctr">
              <a:spcBef>
                <a:spcPts val="600"/>
              </a:spcBef>
              <a:buNone/>
            </a:pPr>
            <a:r>
              <a:rPr lang="fr-CA" sz="1200" b="1" i="1" dirty="0" smtClean="0">
                <a:latin typeface="Calibri" panose="020F0502020204030204" pitchFamily="34" charset="0"/>
                <a:cs typeface="Calibri" panose="020F0502020204030204" pitchFamily="34" charset="0"/>
              </a:rPr>
              <a:t>« Les pommes n’ont pas d’étiquettes. Voyons si les étiquettes des produits emballés ne pourraient pas nous en apprendre plus sur les nutriments. »</a:t>
            </a:r>
          </a:p>
          <a:p>
            <a:pPr marL="230400" indent="-230400" algn="just">
              <a:spcBef>
                <a:spcPts val="600"/>
              </a:spcBef>
              <a:buFont typeface="+mj-lt"/>
              <a:buAutoNum type="arabicPeriod"/>
            </a:pPr>
            <a:r>
              <a:rPr lang="fr-CA" sz="1200" dirty="0" smtClean="0">
                <a:latin typeface="Calibri" panose="020F0502020204030204" pitchFamily="34" charset="0"/>
                <a:cs typeface="Calibri" panose="020F0502020204030204" pitchFamily="34" charset="0"/>
              </a:rPr>
              <a:t>Distribuer un emballage à chaque équipe. Leur mandat est d’identifier non pas les ingrédients, mais les nutriments.</a:t>
            </a:r>
          </a:p>
          <a:p>
            <a:pPr marL="230400" indent="-230400" algn="just">
              <a:spcBef>
                <a:spcPts val="600"/>
              </a:spcBef>
              <a:buFont typeface="+mj-lt"/>
              <a:buAutoNum type="arabicPeriod"/>
            </a:pPr>
            <a:r>
              <a:rPr lang="fr-CA" sz="1200" dirty="0" smtClean="0">
                <a:latin typeface="Calibri" panose="020F0502020204030204" pitchFamily="34" charset="0"/>
                <a:cs typeface="Calibri" panose="020F0502020204030204" pitchFamily="34" charset="0"/>
              </a:rPr>
              <a:t>Allouer quelques minutes pour que les élèves puissent investiguer.</a:t>
            </a:r>
          </a:p>
          <a:p>
            <a:pPr marL="230400" indent="-230400" algn="just">
              <a:spcBef>
                <a:spcPts val="600"/>
              </a:spcBef>
              <a:buFont typeface="+mj-lt"/>
              <a:buAutoNum type="arabicPeriod"/>
            </a:pPr>
            <a:r>
              <a:rPr lang="fr-CA" sz="1200" dirty="0" smtClean="0">
                <a:latin typeface="Calibri" panose="020F0502020204030204" pitchFamily="34" charset="0"/>
                <a:cs typeface="Calibri" panose="020F0502020204030204" pitchFamily="34" charset="0"/>
              </a:rPr>
              <a:t>Faire un retour en groupe, afin de compléter les nutriments identifiés précédemment. Il faudra souligner que :</a:t>
            </a:r>
          </a:p>
          <a:p>
            <a:pPr marL="681250" lvl="1" indent="-230400" algn="just">
              <a:buFont typeface="Arial" pitchFamily="34" charset="0"/>
              <a:buChar char="•"/>
            </a:pPr>
            <a:r>
              <a:rPr lang="fr-CA" sz="1200" dirty="0" smtClean="0">
                <a:latin typeface="Calibri" panose="020F0502020204030204" pitchFamily="34" charset="0"/>
                <a:cs typeface="Calibri" panose="020F0502020204030204" pitchFamily="34" charset="0"/>
              </a:rPr>
              <a:t>Lipides, cholestérol = gras</a:t>
            </a:r>
          </a:p>
          <a:p>
            <a:pPr marL="681250" lvl="1" indent="-230400" algn="just">
              <a:buFont typeface="Arial" pitchFamily="34" charset="0"/>
              <a:buChar char="•"/>
            </a:pPr>
            <a:r>
              <a:rPr lang="fr-CA" sz="1200" dirty="0" smtClean="0">
                <a:latin typeface="Calibri" panose="020F0502020204030204" pitchFamily="34" charset="0"/>
                <a:cs typeface="Calibri" panose="020F0502020204030204" pitchFamily="34" charset="0"/>
              </a:rPr>
              <a:t>Glucides = sucre, amidon, farine, fibres alimentaires</a:t>
            </a:r>
          </a:p>
          <a:p>
            <a:pPr marL="681250" lvl="1" indent="-230400" algn="just">
              <a:buFont typeface="Arial" pitchFamily="34" charset="0"/>
              <a:buChar char="•"/>
            </a:pPr>
            <a:r>
              <a:rPr lang="fr-CA" sz="1200" dirty="0" smtClean="0">
                <a:latin typeface="Calibri" panose="020F0502020204030204" pitchFamily="34" charset="0"/>
                <a:cs typeface="Calibri" panose="020F0502020204030204" pitchFamily="34" charset="0"/>
              </a:rPr>
              <a:t>Sodium, calcium, potassium, etc. = sels minéraux</a:t>
            </a:r>
          </a:p>
          <a:p>
            <a:pPr marL="0" indent="0" algn="just">
              <a:spcBef>
                <a:spcPts val="600"/>
              </a:spcBef>
              <a:buNone/>
            </a:pPr>
            <a:endParaRPr lang="fr-CA" sz="1200" dirty="0" smtClean="0">
              <a:latin typeface="Calibri" panose="020F0502020204030204" pitchFamily="34" charset="0"/>
              <a:cs typeface="Calibri" panose="020F0502020204030204" pitchFamily="34" charset="0"/>
            </a:endParaRPr>
          </a:p>
          <a:p>
            <a:pPr marL="0" indent="0" algn="just">
              <a:spcBef>
                <a:spcPts val="600"/>
              </a:spcBef>
              <a:buNone/>
            </a:pPr>
            <a:endParaRPr lang="fr-CA" sz="1200" dirty="0" smtClean="0">
              <a:latin typeface="Calibri" panose="020F0502020204030204" pitchFamily="34" charset="0"/>
              <a:cs typeface="Calibri" panose="020F0502020204030204" pitchFamily="34" charset="0"/>
            </a:endParaRPr>
          </a:p>
          <a:p>
            <a:pPr marL="0" indent="0" algn="just">
              <a:spcBef>
                <a:spcPts val="600"/>
              </a:spcBef>
              <a:buNone/>
            </a:pPr>
            <a:endParaRPr lang="fr-CA" sz="1200" dirty="0">
              <a:latin typeface="Calibri" panose="020F0502020204030204" pitchFamily="34" charset="0"/>
              <a:cs typeface="Calibri" panose="020F0502020204030204" pitchFamily="34" charset="0"/>
            </a:endParaRPr>
          </a:p>
        </p:txBody>
      </p:sp>
      <p:graphicFrame>
        <p:nvGraphicFramePr>
          <p:cNvPr id="16" name="Tableau 15"/>
          <p:cNvGraphicFramePr>
            <a:graphicFrameLocks noGrp="1"/>
          </p:cNvGraphicFramePr>
          <p:nvPr>
            <p:custDataLst>
              <p:tags r:id="rId2"/>
            </p:custDataLst>
            <p:extLst>
              <p:ext uri="{D42A27DB-BD31-4B8C-83A1-F6EECF244321}">
                <p14:modId xmlns:p14="http://schemas.microsoft.com/office/powerpoint/2010/main" xmlns="" xmlns:mv="urn:schemas-microsoft-com:mac:vml" xmlns:mc="http://schemas.openxmlformats.org/markup-compatibility/2006" val="3714686151"/>
              </p:ext>
            </p:extLst>
          </p:nvPr>
        </p:nvGraphicFramePr>
        <p:xfrm>
          <a:off x="52885" y="1295750"/>
          <a:ext cx="1656000" cy="335280"/>
        </p:xfrm>
        <a:graphic>
          <a:graphicData uri="http://schemas.openxmlformats.org/drawingml/2006/table">
            <a:tbl>
              <a:tblPr firstRow="1" bandRow="1">
                <a:tableStyleId>{69CF1AB2-1976-4502-BF36-3FF5EA218861}</a:tableStyleId>
              </a:tblPr>
              <a:tblGrid>
                <a:gridCol w="1656000">
                  <a:extLst>
                    <a:ext uri="{9D8B030D-6E8A-4147-A177-3AD203B41FA5}">
                      <a16:colId xmlns:a16="http://schemas.microsoft.com/office/drawing/2014/main" xmlns="" xmlns:mv="urn:schemas-microsoft-com:mac:vml" xmlns:mc="http://schemas.openxmlformats.org/markup-compatibility/2006" val="20000"/>
                    </a:ext>
                  </a:extLst>
                </a:gridCol>
              </a:tblGrid>
              <a:tr h="306356">
                <a:tc>
                  <a:txBody>
                    <a:bodyPr/>
                    <a:lstStyle/>
                    <a:p>
                      <a:endParaRPr lang="fr-FR" sz="200" dirty="0">
                        <a:latin typeface="Calibri" pitchFamily="34" charset="0"/>
                        <a:cs typeface="Calibri" pitchFamily="34" charset="0"/>
                      </a:endParaRPr>
                    </a:p>
                    <a:p>
                      <a:pPr algn="ctr"/>
                      <a:r>
                        <a:rPr lang="fr-FR" sz="1400" dirty="0">
                          <a:latin typeface="Calibri" pitchFamily="34" charset="0"/>
                          <a:cs typeface="Calibri" pitchFamily="34" charset="0"/>
                        </a:rPr>
                        <a:t>Durée : </a:t>
                      </a:r>
                      <a:r>
                        <a:rPr lang="fr-FR" sz="1400" b="0" dirty="0" smtClean="0">
                          <a:latin typeface="Calibri" pitchFamily="34" charset="0"/>
                          <a:cs typeface="Calibri" pitchFamily="34" charset="0"/>
                        </a:rPr>
                        <a:t>60 minutes</a:t>
                      </a:r>
                      <a:endParaRPr lang="fr-FR" sz="1400" b="0" i="0" dirty="0">
                        <a:solidFill>
                          <a:schemeClr val="tx1"/>
                        </a:solidFill>
                        <a:latin typeface="Calibri" pitchFamily="34" charset="0"/>
                        <a:cs typeface="Calibri" pitchFamily="34" charset="0"/>
                      </a:endParaRPr>
                    </a:p>
                  </a:txBody>
                  <a:tcPr anchor="ctr">
                    <a:solidFill>
                      <a:schemeClr val="accent4">
                        <a:lumMod val="40000"/>
                        <a:lumOff val="60000"/>
                      </a:schemeClr>
                    </a:solidFill>
                  </a:tcPr>
                </a:tc>
                <a:extLst>
                  <a:ext uri="{0D108BD9-81ED-4DB2-BD59-A6C34878D82A}">
                    <a16:rowId xmlns:a16="http://schemas.microsoft.com/office/drawing/2014/main" xmlns="" xmlns:mv="urn:schemas-microsoft-com:mac:vml" xmlns:mc="http://schemas.openxmlformats.org/markup-compatibility/2006" val="10000"/>
                  </a:ext>
                </a:extLst>
              </a:tr>
            </a:tbl>
          </a:graphicData>
        </a:graphic>
      </p:graphicFrame>
      <p:sp>
        <p:nvSpPr>
          <p:cNvPr id="2" name="Espace réservé du numéro de diapositive 1"/>
          <p:cNvSpPr>
            <a:spLocks noGrp="1"/>
          </p:cNvSpPr>
          <p:nvPr>
            <p:ph type="sldNum" sz="quarter" idx="12"/>
            <p:custDataLst>
              <p:tags r:id="rId3"/>
            </p:custDataLst>
          </p:nvPr>
        </p:nvSpPr>
        <p:spPr>
          <a:xfrm>
            <a:off x="5295900" y="8008203"/>
            <a:ext cx="1562100" cy="1135797"/>
          </a:xfrm>
        </p:spPr>
        <p:txBody>
          <a:bodyPr/>
          <a:lstStyle/>
          <a:p>
            <a:fld id="{027FB875-5C85-AB42-9DC5-178568A424B8}" type="slidenum">
              <a:rPr lang="en-US" smtClean="0"/>
              <a:pPr/>
              <a:t>11</a:t>
            </a:fld>
            <a:endParaRPr lang="en-US" dirty="0"/>
          </a:p>
        </p:txBody>
      </p:sp>
      <p:sp>
        <p:nvSpPr>
          <p:cNvPr id="15" name="Title 3"/>
          <p:cNvSpPr txBox="1">
            <a:spLocks/>
          </p:cNvSpPr>
          <p:nvPr>
            <p:custDataLst>
              <p:tags r:id="rId4"/>
            </p:custDataLst>
          </p:nvPr>
        </p:nvSpPr>
        <p:spPr>
          <a:xfrm>
            <a:off x="972" y="-226"/>
            <a:ext cx="5462568"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smtClean="0">
                <a:latin typeface="Calibri" pitchFamily="34" charset="0"/>
                <a:cs typeface="Calibri" pitchFamily="34" charset="0"/>
              </a:rPr>
              <a:t>Réalisation</a:t>
            </a:r>
            <a:endParaRPr lang="fr-CA" sz="3000" dirty="0">
              <a:latin typeface="Calibri" pitchFamily="34" charset="0"/>
              <a:cs typeface="Calibri" pitchFamily="34" charset="0"/>
            </a:endParaRPr>
          </a:p>
          <a:p>
            <a:pPr algn="l"/>
            <a:r>
              <a:rPr lang="fr-CA" sz="2400" dirty="0" smtClean="0">
                <a:latin typeface="Calibri" pitchFamily="34" charset="0"/>
                <a:cs typeface="Calibri" pitchFamily="34" charset="0"/>
              </a:rPr>
              <a:t>3. Les besoins alimentaires</a:t>
            </a:r>
            <a:endParaRPr lang="fr-CA" sz="2400" dirty="0">
              <a:latin typeface="Calibri" pitchFamily="34" charset="0"/>
              <a:cs typeface="Calibri" pitchFamily="34" charset="0"/>
            </a:endParaRPr>
          </a:p>
        </p:txBody>
      </p:sp>
      <p:pic>
        <p:nvPicPr>
          <p:cNvPr id="8" name="Image 7" descr="Cover_7 - Alimentation-02.png"/>
          <p:cNvPicPr>
            <a:picLocks noChangeAspect="1"/>
          </p:cNvPicPr>
          <p:nvPr>
            <p:custDataLst>
              <p:tags r:id="rId5"/>
            </p:custDataLst>
          </p:nvPr>
        </p:nvPicPr>
        <p:blipFill>
          <a:blip r:embed="rId9"/>
          <a:stretch>
            <a:fillRect/>
          </a:stretch>
        </p:blipFill>
        <p:spPr>
          <a:xfrm>
            <a:off x="4582110" y="-369476"/>
            <a:ext cx="2426876" cy="2426876"/>
          </a:xfrm>
          <a:prstGeom prst="rect">
            <a:avLst/>
          </a:prstGeom>
        </p:spPr>
      </p:pic>
      <p:graphicFrame>
        <p:nvGraphicFramePr>
          <p:cNvPr id="9" name="Espace réservé du contenu 5"/>
          <p:cNvGraphicFramePr>
            <a:graphicFrameLocks noGrp="1"/>
          </p:cNvGraphicFramePr>
          <p:nvPr>
            <p:ph sz="half" idx="1"/>
            <p:custDataLst>
              <p:tags r:id="rId6"/>
            </p:custDataLst>
            <p:extLst>
              <p:ext uri="{D42A27DB-BD31-4B8C-83A1-F6EECF244321}">
                <p14:modId xmlns="" xmlns:p14="http://schemas.microsoft.com/office/powerpoint/2010/main" val="4253000641"/>
              </p:ext>
            </p:extLst>
          </p:nvPr>
        </p:nvGraphicFramePr>
        <p:xfrm>
          <a:off x="52885" y="1717205"/>
          <a:ext cx="1674949" cy="3535680"/>
        </p:xfrm>
        <a:graphic>
          <a:graphicData uri="http://schemas.openxmlformats.org/drawingml/2006/table">
            <a:tbl>
              <a:tblPr firstRow="1" bandRow="1">
                <a:tableStyleId>{5C22544A-7EE6-4342-B048-85BDC9FD1C3A}</a:tableStyleId>
              </a:tblPr>
              <a:tblGrid>
                <a:gridCol w="230492">
                  <a:extLst>
                    <a:ext uri="{9D8B030D-6E8A-4147-A177-3AD203B41FA5}">
                      <a16:colId xmlns="" xmlns:a16="http://schemas.microsoft.com/office/drawing/2014/main" val="20000"/>
                    </a:ext>
                  </a:extLst>
                </a:gridCol>
                <a:gridCol w="1444457">
                  <a:extLst>
                    <a:ext uri="{9D8B030D-6E8A-4147-A177-3AD203B41FA5}">
                      <a16:colId xmlns="" xmlns:a16="http://schemas.microsoft.com/office/drawing/2014/main" val="20001"/>
                    </a:ext>
                  </a:extLst>
                </a:gridCol>
              </a:tblGrid>
              <a:tr h="304800">
                <a:tc gridSpan="2">
                  <a:txBody>
                    <a:bodyPr/>
                    <a:lstStyle/>
                    <a:p>
                      <a:pPr algn="ctr">
                        <a:spcAft>
                          <a:spcPts val="600"/>
                        </a:spcAft>
                      </a:pPr>
                      <a:r>
                        <a:rPr lang="fr-FR" sz="1400" dirty="0">
                          <a:latin typeface="Calibri" panose="020F0502020204030204" pitchFamily="34" charset="0"/>
                          <a:cs typeface="Calibri" panose="020F0502020204030204" pitchFamily="34" charset="0"/>
                        </a:rPr>
                        <a:t>Matériel</a:t>
                      </a:r>
                      <a:r>
                        <a:rPr lang="fr-FR" sz="1400" baseline="0" dirty="0">
                          <a:latin typeface="Calibri" panose="020F0502020204030204" pitchFamily="34" charset="0"/>
                          <a:cs typeface="Calibri" panose="020F0502020204030204" pitchFamily="34" charset="0"/>
                        </a:rPr>
                        <a:t> nécessaire</a:t>
                      </a:r>
                      <a:endParaRPr lang="fr-FR" sz="1400" dirty="0">
                        <a:latin typeface="Calibri" panose="020F0502020204030204" pitchFamily="34" charset="0"/>
                        <a:cs typeface="Calibri" panose="020F0502020204030204" pitchFamily="34" charset="0"/>
                      </a:endParaRPr>
                    </a:p>
                  </a:txBody>
                  <a:tcPr/>
                </a:tc>
                <a:tc hMerge="1">
                  <a:txBody>
                    <a:bodyPr/>
                    <a:lstStyle/>
                    <a:p>
                      <a:endParaRPr lang="fr-FR"/>
                    </a:p>
                  </a:txBody>
                  <a:tcPr/>
                </a:tc>
                <a:extLst>
                  <a:ext uri="{0D108BD9-81ED-4DB2-BD59-A6C34878D82A}">
                    <a16:rowId xmlns="" xmlns:a16="http://schemas.microsoft.com/office/drawing/2014/main" val="10000"/>
                  </a:ext>
                </a:extLst>
              </a:tr>
              <a:tr h="274320">
                <a:tc gridSpan="2">
                  <a:txBody>
                    <a:bodyPr/>
                    <a:lstStyle/>
                    <a:p>
                      <a:pPr algn="ctr">
                        <a:spcAft>
                          <a:spcPts val="600"/>
                        </a:spcAft>
                      </a:pPr>
                      <a:r>
                        <a:rPr lang="fr-FR" sz="1200" b="1" dirty="0">
                          <a:latin typeface="Calibri" panose="020F0502020204030204" pitchFamily="34" charset="0"/>
                          <a:cs typeface="Calibri" panose="020F0502020204030204" pitchFamily="34" charset="0"/>
                        </a:rPr>
                        <a:t>Pour l’enseignant</a:t>
                      </a:r>
                    </a:p>
                  </a:txBody>
                  <a:tcPr/>
                </a:tc>
                <a:tc hMerge="1">
                  <a:txBody>
                    <a:bodyPr/>
                    <a:lstStyle/>
                    <a:p>
                      <a:endParaRPr lang="fr-FR"/>
                    </a:p>
                  </a:txBody>
                  <a:tcPr/>
                </a:tc>
                <a:extLst>
                  <a:ext uri="{0D108BD9-81ED-4DB2-BD59-A6C34878D82A}">
                    <a16:rowId xmlns="" xmlns:a16="http://schemas.microsoft.com/office/drawing/2014/main" val="10001"/>
                  </a:ext>
                </a:extLst>
              </a:tr>
              <a:tr h="274320">
                <a:tc gridSpan="2">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fr-FR" sz="1200" baseline="0" dirty="0">
                          <a:solidFill>
                            <a:schemeClr val="tx1"/>
                          </a:solidFill>
                          <a:latin typeface="Calibri" panose="020F0502020204030204" pitchFamily="34" charset="0"/>
                          <a:cs typeface="Calibri" panose="020F0502020204030204" pitchFamily="34" charset="0"/>
                          <a:hlinkClick r:id="rId10" action="ppaction://hlinksldjump"/>
                        </a:rPr>
                        <a:t>Fiche théorique 2</a:t>
                      </a:r>
                      <a:r>
                        <a:rPr lang="fr-FR" sz="1200" dirty="0">
                          <a:solidFill>
                            <a:schemeClr val="tx1"/>
                          </a:solidFill>
                          <a:latin typeface="Calibri" panose="020F0502020204030204" pitchFamily="34" charset="0"/>
                          <a:cs typeface="Calibri" panose="020F0502020204030204" pitchFamily="34" charset="0"/>
                          <a:hlinkClick r:id="rId10" action="ppaction://hlinksldjump"/>
                        </a:rPr>
                        <a:t> </a:t>
                      </a:r>
                      <a:endParaRPr lang="fr-FR" sz="1200" dirty="0">
                        <a:solidFill>
                          <a:schemeClr val="tx1"/>
                        </a:solidFill>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600"/>
                        </a:spcAft>
                        <a:buClrTx/>
                        <a:buSzTx/>
                        <a:buFontTx/>
                        <a:buNone/>
                        <a:tabLst/>
                        <a:defRPr/>
                      </a:pPr>
                      <a:r>
                        <a:rPr lang="fr-CA" sz="1200" baseline="0" dirty="0">
                          <a:solidFill>
                            <a:schemeClr val="tx1"/>
                          </a:solidFill>
                          <a:latin typeface="Calibri" panose="020F0502020204030204" pitchFamily="34" charset="0"/>
                          <a:cs typeface="Calibri" panose="020F0502020204030204" pitchFamily="34" charset="0"/>
                          <a:hlinkClick r:id="rId11" action="ppaction://hlinksldjump"/>
                        </a:rPr>
                        <a:t>Fiche TNI-3</a:t>
                      </a:r>
                      <a:endParaRPr lang="fr-CA" sz="1200" baseline="0" dirty="0">
                        <a:solidFill>
                          <a:schemeClr val="tx1"/>
                        </a:solidFill>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600"/>
                        </a:spcAft>
                        <a:buClrTx/>
                        <a:buSzTx/>
                        <a:buFontTx/>
                        <a:buNone/>
                        <a:tabLst/>
                        <a:defRPr/>
                      </a:pPr>
                      <a:r>
                        <a:rPr lang="fr-CA" sz="1200" baseline="0" dirty="0">
                          <a:solidFill>
                            <a:schemeClr val="tx1"/>
                          </a:solidFill>
                          <a:latin typeface="Calibri" panose="020F0502020204030204" pitchFamily="34" charset="0"/>
                          <a:cs typeface="Calibri" panose="020F0502020204030204" pitchFamily="34" charset="0"/>
                          <a:hlinkClick r:id="rId12" action="ppaction://hlinksldjump"/>
                        </a:rPr>
                        <a:t>Fiche TNI-4</a:t>
                      </a:r>
                      <a:endParaRPr lang="fr-CA" sz="1200" baseline="0" dirty="0">
                        <a:solidFill>
                          <a:schemeClr val="tx1"/>
                        </a:solidFill>
                        <a:latin typeface="Calibri" panose="020F0502020204030204" pitchFamily="34" charset="0"/>
                        <a:cs typeface="Calibri" panose="020F0502020204030204" pitchFamily="34" charset="0"/>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a:solidFill>
                          <a:schemeClr val="tx1"/>
                        </a:solidFill>
                        <a:latin typeface="Times New Roman" pitchFamily="18" charset="0"/>
                      </a:endParaRPr>
                    </a:p>
                  </a:txBody>
                  <a:tcPr/>
                </a:tc>
                <a:extLst>
                  <a:ext uri="{0D108BD9-81ED-4DB2-BD59-A6C34878D82A}">
                    <a16:rowId xmlns="" xmlns:a16="http://schemas.microsoft.com/office/drawing/2014/main" val="10002"/>
                  </a:ext>
                </a:extLst>
              </a:tr>
              <a:tr h="274320">
                <a:tc gridSpan="2">
                  <a:txBody>
                    <a:bodyPr/>
                    <a:lstStyle/>
                    <a:p>
                      <a:pPr algn="ctr">
                        <a:spcAft>
                          <a:spcPts val="600"/>
                        </a:spcAft>
                      </a:pPr>
                      <a:r>
                        <a:rPr lang="fr-FR" sz="1200" b="1" dirty="0">
                          <a:latin typeface="Calibri" panose="020F0502020204030204" pitchFamily="34" charset="0"/>
                          <a:cs typeface="Calibri" panose="020F0502020204030204" pitchFamily="34" charset="0"/>
                        </a:rPr>
                        <a:t>Par équipe de 2</a:t>
                      </a:r>
                    </a:p>
                  </a:txBody>
                  <a:tcPr/>
                </a:tc>
                <a:tc hMerge="1">
                  <a:txBody>
                    <a:bodyPr/>
                    <a:lstStyle/>
                    <a:p>
                      <a:endParaRPr lang="fr-FR"/>
                    </a:p>
                  </a:txBody>
                  <a:tcPr/>
                </a:tc>
                <a:extLst>
                  <a:ext uri="{0D108BD9-81ED-4DB2-BD59-A6C34878D82A}">
                    <a16:rowId xmlns="" xmlns:a16="http://schemas.microsoft.com/office/drawing/2014/main" val="10003"/>
                  </a:ext>
                </a:extLst>
              </a:tr>
              <a:tr h="274320">
                <a:tc>
                  <a:txBody>
                    <a:bodyPr/>
                    <a:lstStyle/>
                    <a:p>
                      <a:pPr>
                        <a:spcAft>
                          <a:spcPts val="600"/>
                        </a:spcAft>
                      </a:pPr>
                      <a:r>
                        <a:rPr lang="fr-CA" sz="1200" dirty="0">
                          <a:latin typeface="Calibri" panose="020F0502020204030204" pitchFamily="34" charset="0"/>
                          <a:cs typeface="Calibri" panose="020F0502020204030204" pitchFamily="34" charset="0"/>
                        </a:rPr>
                        <a:t>1</a:t>
                      </a:r>
                    </a:p>
                    <a:p>
                      <a:pPr>
                        <a:spcAft>
                          <a:spcPts val="600"/>
                        </a:spcAft>
                      </a:pPr>
                      <a:r>
                        <a:rPr lang="fr-CA" sz="1200" dirty="0">
                          <a:latin typeface="Calibri" panose="020F0502020204030204" pitchFamily="34" charset="0"/>
                          <a:cs typeface="Calibri" panose="020F0502020204030204" pitchFamily="34" charset="0"/>
                        </a:rPr>
                        <a:t>1</a:t>
                      </a:r>
                    </a:p>
                    <a:p>
                      <a:pPr>
                        <a:spcAft>
                          <a:spcPts val="600"/>
                        </a:spcAft>
                      </a:pPr>
                      <a:endParaRPr lang="fr-CA" sz="1200" dirty="0">
                        <a:latin typeface="Calibri" panose="020F0502020204030204" pitchFamily="34" charset="0"/>
                        <a:cs typeface="Calibri" panose="020F0502020204030204" pitchFamily="34" charset="0"/>
                      </a:endParaRPr>
                    </a:p>
                    <a:p>
                      <a:pPr>
                        <a:spcAft>
                          <a:spcPts val="600"/>
                        </a:spcAft>
                      </a:pPr>
                      <a:endParaRPr lang="fr-CA" sz="1200" dirty="0">
                        <a:latin typeface="Calibri" panose="020F0502020204030204" pitchFamily="34" charset="0"/>
                        <a:cs typeface="Calibri" panose="020F0502020204030204" pitchFamily="34" charset="0"/>
                      </a:endParaRPr>
                    </a:p>
                    <a:p>
                      <a:pPr>
                        <a:spcAft>
                          <a:spcPts val="600"/>
                        </a:spcAft>
                      </a:pPr>
                      <a:r>
                        <a:rPr lang="fr-CA" sz="1200" dirty="0">
                          <a:latin typeface="Calibri" panose="020F0502020204030204" pitchFamily="34" charset="0"/>
                          <a:cs typeface="Calibri" panose="020F0502020204030204" pitchFamily="34" charset="0"/>
                        </a:rPr>
                        <a:t>1</a:t>
                      </a:r>
                    </a:p>
                    <a:p>
                      <a:pPr>
                        <a:spcAft>
                          <a:spcPts val="600"/>
                        </a:spcAft>
                      </a:pPr>
                      <a:endParaRPr lang="fr-CA" sz="1200" dirty="0">
                        <a:latin typeface="Calibri" panose="020F0502020204030204" pitchFamily="34" charset="0"/>
                        <a:cs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fr-FR" sz="1200" dirty="0">
                          <a:latin typeface="Calibri" panose="020F0502020204030204" pitchFamily="34" charset="0"/>
                          <a:cs typeface="Calibri" panose="020F0502020204030204" pitchFamily="34" charset="0"/>
                          <a:hlinkClick r:id="rId13" action="ppaction://hlinksldjump"/>
                        </a:rPr>
                        <a:t>Fiche d’activité C</a:t>
                      </a:r>
                      <a:endParaRPr lang="fr-FR" sz="1200" dirty="0">
                        <a:solidFill>
                          <a:schemeClr val="tx1"/>
                        </a:solidFill>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600"/>
                        </a:spcAft>
                        <a:buClrTx/>
                        <a:buSzTx/>
                        <a:buFontTx/>
                        <a:buNone/>
                        <a:tabLst/>
                        <a:defRPr/>
                      </a:pPr>
                      <a:r>
                        <a:rPr lang="fr-FR" sz="1200" dirty="0">
                          <a:solidFill>
                            <a:schemeClr val="tx1"/>
                          </a:solidFill>
                          <a:latin typeface="Calibri" panose="020F0502020204030204" pitchFamily="34" charset="0"/>
                          <a:cs typeface="Calibri" panose="020F0502020204030204" pitchFamily="34" charset="0"/>
                        </a:rPr>
                        <a:t>Ensemble de 14 étiquettes « aliments »</a:t>
                      </a:r>
                    </a:p>
                    <a:p>
                      <a:pPr marL="0" marR="0" indent="0" algn="l" defTabSz="914400" rtl="0" eaLnBrk="1" fontAlgn="auto" latinLnBrk="0" hangingPunct="1">
                        <a:lnSpc>
                          <a:spcPct val="100000"/>
                        </a:lnSpc>
                        <a:spcBef>
                          <a:spcPts val="0"/>
                        </a:spcBef>
                        <a:spcAft>
                          <a:spcPts val="600"/>
                        </a:spcAft>
                        <a:buClrTx/>
                        <a:buSzTx/>
                        <a:buFontTx/>
                        <a:buNone/>
                        <a:tabLst/>
                        <a:defRPr/>
                      </a:pPr>
                      <a:r>
                        <a:rPr lang="fr-FR" sz="1200" dirty="0">
                          <a:solidFill>
                            <a:schemeClr val="tx1"/>
                          </a:solidFill>
                          <a:latin typeface="Calibri" panose="020F0502020204030204" pitchFamily="34" charset="0"/>
                          <a:cs typeface="Calibri" panose="020F0502020204030204" pitchFamily="34" charset="0"/>
                        </a:rPr>
                        <a:t>Emballage vide avec </a:t>
                      </a:r>
                      <a:r>
                        <a:rPr lang="fr-FR" sz="1200" dirty="0" smtClean="0">
                          <a:solidFill>
                            <a:schemeClr val="tx1"/>
                          </a:solidFill>
                          <a:latin typeface="Calibri" panose="020F0502020204030204" pitchFamily="34" charset="0"/>
                          <a:cs typeface="Calibri" panose="020F0502020204030204" pitchFamily="34" charset="0"/>
                        </a:rPr>
                        <a:t>tableau «</a:t>
                      </a:r>
                      <a:r>
                        <a:rPr lang="fr-FR" sz="1200" dirty="0">
                          <a:solidFill>
                            <a:schemeClr val="tx1"/>
                          </a:solidFill>
                          <a:latin typeface="Calibri" panose="020F0502020204030204" pitchFamily="34" charset="0"/>
                          <a:cs typeface="Calibri" panose="020F0502020204030204" pitchFamily="34" charset="0"/>
                        </a:rPr>
                        <a:t> Valeur nutritive » (conserve, boîte de barres</a:t>
                      </a:r>
                      <a:r>
                        <a:rPr lang="fr-FR" sz="1200" baseline="0" dirty="0">
                          <a:solidFill>
                            <a:schemeClr val="tx1"/>
                          </a:solidFill>
                          <a:latin typeface="Calibri" panose="020F0502020204030204" pitchFamily="34" charset="0"/>
                          <a:cs typeface="Calibri" panose="020F0502020204030204" pitchFamily="34" charset="0"/>
                        </a:rPr>
                        <a:t> tendres, etc.</a:t>
                      </a:r>
                      <a:r>
                        <a:rPr lang="fr-FR" sz="1200" dirty="0">
                          <a:solidFill>
                            <a:schemeClr val="tx1"/>
                          </a:solidFill>
                          <a:latin typeface="Calibri" panose="020F0502020204030204" pitchFamily="34" charset="0"/>
                          <a:cs typeface="Calibri" panose="020F0502020204030204" pitchFamily="34" charset="0"/>
                        </a:rPr>
                        <a:t>)</a:t>
                      </a:r>
                    </a:p>
                  </a:txBody>
                  <a:tcPr/>
                </a:tc>
                <a:extLst>
                  <a:ext uri="{0D108BD9-81ED-4DB2-BD59-A6C34878D82A}">
                    <a16:rowId xmlns="" xmlns:a16="http://schemas.microsoft.com/office/drawing/2014/main" val="10004"/>
                  </a:ext>
                </a:extLst>
              </a:tr>
            </a:tbl>
          </a:graphicData>
        </a:graphic>
      </p:graphicFrame>
      <p:sp>
        <p:nvSpPr>
          <p:cNvPr id="14" name="Rectangle 13"/>
          <p:cNvSpPr/>
          <p:nvPr>
            <p:custDataLst>
              <p:tags r:id="rId7"/>
            </p:custDataLst>
          </p:nvPr>
        </p:nvSpPr>
        <p:spPr>
          <a:xfrm>
            <a:off x="52556" y="5339060"/>
            <a:ext cx="1673820" cy="3416320"/>
          </a:xfrm>
          <a:prstGeom prst="rect">
            <a:avLst/>
          </a:prstGeom>
          <a:solidFill>
            <a:schemeClr val="accent4">
              <a:lumMod val="40000"/>
              <a:lumOff val="60000"/>
            </a:schemeClr>
          </a:solidFill>
          <a:ln w="6350">
            <a:solidFill>
              <a:schemeClr val="accent1"/>
            </a:solidFill>
          </a:ln>
        </p:spPr>
        <p:txBody>
          <a:bodyPr wrap="square">
            <a:spAutoFit/>
          </a:bodyPr>
          <a:lstStyle/>
          <a:p>
            <a:pPr algn="ctr"/>
            <a:r>
              <a:rPr lang="fr-CA" sz="1400" b="1" dirty="0">
                <a:latin typeface="Calibri" panose="020F0502020204030204" pitchFamily="34" charset="0"/>
                <a:cs typeface="Calibri" panose="020F0502020204030204" pitchFamily="34" charset="0"/>
              </a:rPr>
              <a:t>Zone vocabulaire</a:t>
            </a:r>
          </a:p>
          <a:p>
            <a:pPr lvl="0" algn="just">
              <a:spcBef>
                <a:spcPts val="600"/>
              </a:spcBef>
            </a:pPr>
            <a:r>
              <a:rPr lang="fr-CA" sz="1200" b="1" dirty="0">
                <a:latin typeface="Calibri" panose="020F0502020204030204" pitchFamily="34" charset="0"/>
                <a:cs typeface="Calibri" panose="020F0502020204030204" pitchFamily="34" charset="0"/>
              </a:rPr>
              <a:t>Nutriments : </a:t>
            </a:r>
            <a:r>
              <a:rPr lang="fr-CA" sz="1200" dirty="0">
                <a:latin typeface="Calibri" panose="020F0502020204030204" pitchFamily="34" charset="0"/>
                <a:cs typeface="Calibri" panose="020F0502020204030204" pitchFamily="34" charset="0"/>
              </a:rPr>
              <a:t>Éléments nutritifs sous la forme la plus simple et donc directement utilisable par les cellules. (Voir </a:t>
            </a:r>
            <a:r>
              <a:rPr lang="fr-CA" sz="1200" dirty="0">
                <a:latin typeface="Calibri" panose="020F0502020204030204" pitchFamily="34" charset="0"/>
                <a:cs typeface="Calibri" panose="020F0502020204030204" pitchFamily="34" charset="0"/>
                <a:hlinkClick r:id="rId10" action="ppaction://hlinksldjump"/>
              </a:rPr>
              <a:t>Fiche théorique 2 </a:t>
            </a:r>
            <a:r>
              <a:rPr lang="fr-CA" sz="1200" dirty="0">
                <a:latin typeface="Calibri" panose="020F0502020204030204" pitchFamily="34" charset="0"/>
                <a:cs typeface="Calibri" panose="020F0502020204030204" pitchFamily="34" charset="0"/>
              </a:rPr>
              <a:t>pour plus d’information.) </a:t>
            </a:r>
          </a:p>
          <a:p>
            <a:pPr lvl="0" algn="just">
              <a:spcBef>
                <a:spcPts val="600"/>
              </a:spcBef>
            </a:pPr>
            <a:r>
              <a:rPr lang="fr-CA" sz="1200" b="1" dirty="0">
                <a:solidFill>
                  <a:prstClr val="black"/>
                </a:solidFill>
                <a:latin typeface="Calibri" panose="020F0502020204030204" pitchFamily="34" charset="0"/>
                <a:cs typeface="Calibri" panose="020F0502020204030204" pitchFamily="34" charset="0"/>
              </a:rPr>
              <a:t>Calorie</a:t>
            </a:r>
            <a:r>
              <a:rPr lang="fr-CA" sz="1200" dirty="0">
                <a:solidFill>
                  <a:prstClr val="black"/>
                </a:solidFill>
                <a:latin typeface="Calibri" panose="020F0502020204030204" pitchFamily="34" charset="0"/>
                <a:cs typeface="Calibri" panose="020F0502020204030204" pitchFamily="34" charset="0"/>
              </a:rPr>
              <a:t> : Valeur </a:t>
            </a:r>
            <a:r>
              <a:rPr lang="fr-CA" sz="1200" dirty="0" err="1">
                <a:solidFill>
                  <a:prstClr val="black"/>
                </a:solidFill>
                <a:latin typeface="Calibri" panose="020F0502020204030204" pitchFamily="34" charset="0"/>
                <a:cs typeface="Calibri" panose="020F0502020204030204" pitchFamily="34" charset="0"/>
              </a:rPr>
              <a:t>éner-gétique</a:t>
            </a:r>
            <a:r>
              <a:rPr lang="fr-CA" sz="1200" dirty="0">
                <a:solidFill>
                  <a:prstClr val="black"/>
                </a:solidFill>
                <a:latin typeface="Calibri" panose="020F0502020204030204" pitchFamily="34" charset="0"/>
                <a:cs typeface="Calibri" panose="020F0502020204030204" pitchFamily="34" charset="0"/>
              </a:rPr>
              <a:t> d'un aliment; quantité d'énergie qui peut en être extraite et qui peut être fournie à l'organisme. Une autre unité de la valeur énergétique est le kilojoule (kJ).</a:t>
            </a:r>
          </a:p>
        </p:txBody>
      </p:sp>
    </p:spTree>
    <p:extLst>
      <p:ext uri="{BB962C8B-B14F-4D97-AF65-F5344CB8AC3E}">
        <p14:creationId xmlns:p14="http://schemas.microsoft.com/office/powerpoint/2010/main" xmlns="" xmlns:mv="urn:schemas-microsoft-com:mac:vml" xmlns:mc="http://schemas.openxmlformats.org/markup-compatibility/2006" val="12634494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4"/>
          <p:cNvSpPr>
            <a:spLocks noGrp="1"/>
          </p:cNvSpPr>
          <p:nvPr>
            <p:ph sz="half" idx="1"/>
            <p:custDataLst>
              <p:tags r:id="rId1"/>
            </p:custDataLst>
          </p:nvPr>
        </p:nvSpPr>
        <p:spPr>
          <a:xfrm>
            <a:off x="97101" y="1301463"/>
            <a:ext cx="6663799" cy="7667277"/>
          </a:xfrm>
          <a:no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Autofit/>
          </a:bodyPr>
          <a:lstStyle/>
          <a:p>
            <a:pPr marL="0" indent="0" algn="just">
              <a:spcBef>
                <a:spcPts val="600"/>
              </a:spcBef>
              <a:buNone/>
            </a:pPr>
            <a:r>
              <a:rPr lang="fr-CA" sz="2400" i="1" dirty="0" smtClean="0">
                <a:latin typeface="Calibri" panose="020F0502020204030204" pitchFamily="34" charset="0"/>
                <a:cs typeface="Calibri" panose="020F0502020204030204" pitchFamily="34" charset="0"/>
              </a:rPr>
              <a:t>Fiche d’activité</a:t>
            </a:r>
            <a:endParaRPr lang="fr-CA" sz="1400" dirty="0" smtClean="0">
              <a:latin typeface="Calibri" panose="020F0502020204030204" pitchFamily="34" charset="0"/>
              <a:cs typeface="Calibri" panose="020F0502020204030204" pitchFamily="34" charset="0"/>
            </a:endParaRPr>
          </a:p>
          <a:p>
            <a:pPr marL="228600" indent="-228600" algn="just">
              <a:spcBef>
                <a:spcPts val="600"/>
              </a:spcBef>
              <a:buFont typeface="+mj-lt"/>
              <a:buAutoNum type="arabicPeriod"/>
            </a:pPr>
            <a:r>
              <a:rPr lang="fr-CA" sz="1200" b="1" dirty="0" smtClean="0">
                <a:latin typeface="Calibri" panose="020F0502020204030204" pitchFamily="34" charset="0"/>
                <a:cs typeface="Calibri" panose="020F0502020204030204" pitchFamily="34" charset="0"/>
              </a:rPr>
              <a:t>Distribuer la </a:t>
            </a:r>
            <a:r>
              <a:rPr lang="fr-FR" sz="1200" b="1" dirty="0" smtClean="0">
                <a:latin typeface="Calibri" panose="020F0502020204030204" pitchFamily="34" charset="0"/>
                <a:cs typeface="Calibri" panose="020F0502020204030204" pitchFamily="34" charset="0"/>
                <a:hlinkClick r:id="rId6" action="ppaction://hlinksldjump"/>
              </a:rPr>
              <a:t>fiche d’activité C</a:t>
            </a:r>
            <a:r>
              <a:rPr lang="fr-FR" sz="1200" b="1" dirty="0" smtClean="0">
                <a:solidFill>
                  <a:schemeClr val="tx1"/>
                </a:solidFill>
                <a:latin typeface="Calibri" panose="020F0502020204030204" pitchFamily="34" charset="0"/>
                <a:cs typeface="Calibri" panose="020F0502020204030204" pitchFamily="34" charset="0"/>
                <a:hlinkClick r:id="rId6" action="ppaction://hlinksldjump"/>
              </a:rPr>
              <a:t> </a:t>
            </a:r>
            <a:r>
              <a:rPr lang="fr-CA" sz="1200" b="1" dirty="0" smtClean="0">
                <a:latin typeface="Calibri" panose="020F0502020204030204" pitchFamily="34" charset="0"/>
                <a:cs typeface="Calibri" panose="020F0502020204030204" pitchFamily="34" charset="0"/>
              </a:rPr>
              <a:t>aux équipes</a:t>
            </a:r>
            <a:r>
              <a:rPr lang="fr-CA" sz="1200" dirty="0" smtClean="0">
                <a:latin typeface="Calibri" panose="020F0502020204030204" pitchFamily="34" charset="0"/>
                <a:cs typeface="Calibri" panose="020F0502020204030204" pitchFamily="34" charset="0"/>
              </a:rPr>
              <a:t>. Faire lire les étiquettes « nutriments », apparaissant sur la fiche.</a:t>
            </a:r>
          </a:p>
          <a:p>
            <a:pPr marL="228600" indent="-228600" algn="just">
              <a:spcBef>
                <a:spcPts val="600"/>
              </a:spcBef>
              <a:buFont typeface="+mj-lt"/>
              <a:buAutoNum type="arabicPeriod"/>
            </a:pPr>
            <a:r>
              <a:rPr lang="fr-CA" sz="1200" b="1" dirty="0" smtClean="0">
                <a:latin typeface="Calibri" panose="020F0502020204030204" pitchFamily="34" charset="0"/>
                <a:cs typeface="Calibri" panose="020F0502020204030204" pitchFamily="34" charset="0"/>
              </a:rPr>
              <a:t>Distribuer les étiquettes « aliments ». </a:t>
            </a:r>
            <a:r>
              <a:rPr lang="fr-CA" sz="1200" dirty="0" smtClean="0">
                <a:latin typeface="Calibri" panose="020F0502020204030204" pitchFamily="34" charset="0"/>
                <a:cs typeface="Calibri" panose="020F0502020204030204" pitchFamily="34" charset="0"/>
              </a:rPr>
              <a:t>Les équipes doivent placer les étiquettes « aliments » à côté (à droite) des étiquettes « nutriments » correspondantes.</a:t>
            </a:r>
          </a:p>
          <a:p>
            <a:pPr marL="228600" indent="-228600" algn="just">
              <a:spcBef>
                <a:spcPts val="600"/>
              </a:spcBef>
              <a:buFont typeface="+mj-lt"/>
              <a:buAutoNum type="arabicPeriod"/>
            </a:pPr>
            <a:r>
              <a:rPr lang="fr-CA" sz="1200" b="1" dirty="0" smtClean="0">
                <a:latin typeface="Calibri" panose="020F0502020204030204" pitchFamily="34" charset="0"/>
                <a:cs typeface="Calibri" panose="020F0502020204030204" pitchFamily="34" charset="0"/>
              </a:rPr>
              <a:t>Allouer quelques minutes puis faire un retour en groupe</a:t>
            </a:r>
            <a:r>
              <a:rPr lang="fr-CA" sz="1200" dirty="0" smtClean="0">
                <a:latin typeface="Calibri" panose="020F0502020204030204" pitchFamily="34" charset="0"/>
                <a:cs typeface="Calibri" panose="020F0502020204030204" pitchFamily="34" charset="0"/>
              </a:rPr>
              <a:t>.</a:t>
            </a:r>
          </a:p>
          <a:p>
            <a:pPr marL="681250" lvl="1" indent="-230400" algn="just">
              <a:buFont typeface="Arial" pitchFamily="34" charset="0"/>
              <a:buChar char="•"/>
            </a:pPr>
            <a:r>
              <a:rPr lang="fr-CA" sz="1200" dirty="0" smtClean="0">
                <a:latin typeface="Calibri" panose="020F0502020204030204" pitchFamily="34" charset="0"/>
                <a:cs typeface="Calibri" panose="020F0502020204030204" pitchFamily="34" charset="0"/>
              </a:rPr>
              <a:t>Pour le solutionnaire, voir la </a:t>
            </a:r>
            <a:r>
              <a:rPr lang="fr-CA" sz="1200" dirty="0" smtClean="0">
                <a:latin typeface="Calibri" panose="020F0502020204030204" pitchFamily="34" charset="0"/>
                <a:cs typeface="Calibri" panose="020F0502020204030204" pitchFamily="34" charset="0"/>
                <a:hlinkClick r:id="rId7" action="ppaction://hlinksldjump"/>
              </a:rPr>
              <a:t>Fiche TNI-3</a:t>
            </a:r>
            <a:r>
              <a:rPr lang="fr-CA" sz="1200" dirty="0" smtClean="0">
                <a:latin typeface="Calibri" panose="020F0502020204030204" pitchFamily="34" charset="0"/>
                <a:cs typeface="Calibri" panose="020F0502020204030204" pitchFamily="34" charset="0"/>
              </a:rPr>
              <a:t>.</a:t>
            </a:r>
          </a:p>
          <a:p>
            <a:pPr marL="681250" lvl="1" indent="-230400" algn="just">
              <a:buFont typeface="Arial" pitchFamily="34" charset="0"/>
              <a:buChar char="•"/>
            </a:pPr>
            <a:r>
              <a:rPr lang="fr-CA" sz="1200" dirty="0" smtClean="0">
                <a:latin typeface="Calibri" panose="020F0502020204030204" pitchFamily="34" charset="0"/>
                <a:cs typeface="Calibri" panose="020F0502020204030204" pitchFamily="34" charset="0"/>
              </a:rPr>
              <a:t>Notez que plusieurs réponses sont possibles. Les différents aliments choisis comme source des six différents éléments essentiels ne contiennent évidemment pas qu’un seul des éléments. Par exemple, le steak est une bonne source de protéine, mais aussi de graisse. Inversement, le beurre d’arachide est identifié comme une source de graisses, mais il est certain que cet aliment est avant tout une source de protéines. De plus, le sucre, les vitamines et les sels minéraux se retrouvent dans la majorité des aliments cités dans l’exercice. C’est l’occasion d’ouvrir une discussion avec les élèves sur le fait que la plupart des aliments que nous consommons contiennent une diversité d’éléments essentiels dans des proportions qui varient.</a:t>
            </a:r>
          </a:p>
          <a:p>
            <a:pPr marL="0" indent="0" algn="just">
              <a:spcBef>
                <a:spcPts val="600"/>
              </a:spcBef>
              <a:buNone/>
            </a:pPr>
            <a:endParaRPr lang="fr-CA" sz="1200" i="1" dirty="0" smtClean="0">
              <a:latin typeface="Calibri" panose="020F0502020204030204" pitchFamily="34" charset="0"/>
              <a:cs typeface="Calibri" panose="020F0502020204030204" pitchFamily="34" charset="0"/>
            </a:endParaRPr>
          </a:p>
          <a:p>
            <a:pPr marL="0" indent="0" algn="just">
              <a:spcBef>
                <a:spcPts val="600"/>
              </a:spcBef>
              <a:buNone/>
            </a:pPr>
            <a:r>
              <a:rPr lang="fr-CA" sz="2400" i="1" dirty="0" smtClean="0">
                <a:latin typeface="Calibri" panose="020F0502020204030204" pitchFamily="34" charset="0"/>
                <a:cs typeface="Calibri" panose="020F0502020204030204" pitchFamily="34" charset="0"/>
              </a:rPr>
              <a:t>Le guide alimentaire canadien</a:t>
            </a:r>
            <a:endParaRPr lang="fr-CA" sz="1400" dirty="0" smtClean="0">
              <a:latin typeface="Calibri" panose="020F0502020204030204" pitchFamily="34" charset="0"/>
              <a:cs typeface="Calibri" panose="020F0502020204030204" pitchFamily="34" charset="0"/>
            </a:endParaRPr>
          </a:p>
          <a:p>
            <a:pPr marL="228600" indent="-228600" algn="just">
              <a:spcBef>
                <a:spcPts val="600"/>
              </a:spcBef>
              <a:buFont typeface="+mj-lt"/>
              <a:buAutoNum type="arabicPeriod"/>
            </a:pPr>
            <a:r>
              <a:rPr lang="fr-CA" sz="1200" b="1" dirty="0" smtClean="0">
                <a:latin typeface="Calibri" panose="020F0502020204030204" pitchFamily="34" charset="0"/>
                <a:cs typeface="Calibri" panose="020F0502020204030204" pitchFamily="34" charset="0"/>
              </a:rPr>
              <a:t>Introduire la notion de guide alimentaire : </a:t>
            </a:r>
            <a:r>
              <a:rPr lang="fr-CA" sz="1200" i="1" dirty="0" smtClean="0">
                <a:latin typeface="Calibri" panose="020F0502020204030204" pitchFamily="34" charset="0"/>
                <a:cs typeface="Calibri" panose="020F0502020204030204" pitchFamily="34" charset="0"/>
              </a:rPr>
              <a:t>« Les guides alimentaires sont des documents éducatifs conçus pour aider les personnes à bien se nourrir. Ils sont fondés sur des connaissances scientifiques, mais aussi sur la réalité du pays, par exemple les habitudes de consommation, l'approvisionnement en aliments (qu’est-ce qu’on peut importer d’autres pays?) et la production locale. » </a:t>
            </a:r>
            <a:r>
              <a:rPr lang="fr-CA" sz="1200" dirty="0" smtClean="0">
                <a:latin typeface="Calibri" panose="020F0502020204030204" pitchFamily="34" charset="0"/>
                <a:cs typeface="Calibri" panose="020F0502020204030204" pitchFamily="34" charset="0"/>
              </a:rPr>
              <a:t>(paraphrasé du site du gouvernement canadien)</a:t>
            </a:r>
            <a:endParaRPr lang="fr-CA" sz="1200" i="1" dirty="0" smtClean="0">
              <a:latin typeface="Calibri" panose="020F0502020204030204" pitchFamily="34" charset="0"/>
              <a:cs typeface="Calibri" panose="020F0502020204030204" pitchFamily="34" charset="0"/>
            </a:endParaRPr>
          </a:p>
          <a:p>
            <a:pPr marL="228600" indent="-228600" algn="just">
              <a:spcBef>
                <a:spcPts val="600"/>
              </a:spcBef>
              <a:buFont typeface="+mj-lt"/>
              <a:buAutoNum type="arabicPeriod"/>
            </a:pPr>
            <a:r>
              <a:rPr lang="fr-CA" sz="1200" b="1" dirty="0" smtClean="0">
                <a:latin typeface="Calibri" panose="020F0502020204030204" pitchFamily="34" charset="0"/>
                <a:cs typeface="Calibri" panose="020F0502020204030204" pitchFamily="34" charset="0"/>
              </a:rPr>
              <a:t>À quoi peut ressembler le guide alimentaire canadien ? D’après vous, quelles sont les recommandations ? </a:t>
            </a:r>
          </a:p>
          <a:p>
            <a:pPr marL="679450" lvl="1" indent="-228600" algn="just">
              <a:buFont typeface="Arial" pitchFamily="34" charset="0"/>
              <a:buChar char="•"/>
            </a:pPr>
            <a:r>
              <a:rPr lang="fr-CA" sz="1200" dirty="0" smtClean="0">
                <a:latin typeface="Calibri" panose="020F0502020204030204" pitchFamily="34" charset="0"/>
                <a:cs typeface="Calibri" panose="020F0502020204030204" pitchFamily="34" charset="0"/>
              </a:rPr>
              <a:t>Afficher la </a:t>
            </a:r>
            <a:r>
              <a:rPr lang="fr-CA" sz="1200" dirty="0" smtClean="0">
                <a:latin typeface="Calibri" panose="020F0502020204030204" pitchFamily="34" charset="0"/>
                <a:cs typeface="Calibri" panose="020F0502020204030204" pitchFamily="34" charset="0"/>
                <a:hlinkClick r:id="rId8" action="ppaction://hlinksldjump"/>
              </a:rPr>
              <a:t>fiche TNI-4</a:t>
            </a:r>
            <a:r>
              <a:rPr lang="fr-CA" sz="1200" dirty="0" smtClean="0">
                <a:latin typeface="Calibri" panose="020F0502020204030204" pitchFamily="34" charset="0"/>
                <a:cs typeface="Calibri" panose="020F0502020204030204" pitchFamily="34" charset="0"/>
              </a:rPr>
              <a:t>. </a:t>
            </a:r>
          </a:p>
          <a:p>
            <a:pPr marL="679450" lvl="1" indent="-228600" algn="just">
              <a:buFont typeface="Arial" pitchFamily="34" charset="0"/>
              <a:buChar char="•"/>
            </a:pPr>
            <a:r>
              <a:rPr lang="fr-CA" sz="1200" dirty="0" smtClean="0">
                <a:latin typeface="Calibri" panose="020F0502020204030204" pitchFamily="34" charset="0"/>
                <a:cs typeface="Calibri" panose="020F0502020204030204" pitchFamily="34" charset="0"/>
              </a:rPr>
              <a:t>Lire ensemble la question et s’assurer que tout le monde comprends les assiettes (diagrammes circulaires). </a:t>
            </a:r>
          </a:p>
          <a:p>
            <a:pPr marL="679450" lvl="1" indent="-228600" algn="just">
              <a:buFont typeface="Arial" pitchFamily="34" charset="0"/>
              <a:buChar char="•"/>
            </a:pPr>
            <a:r>
              <a:rPr lang="fr-CA" sz="1200" dirty="0" smtClean="0">
                <a:latin typeface="Calibri" panose="020F0502020204030204" pitchFamily="34" charset="0"/>
                <a:cs typeface="Calibri" panose="020F0502020204030204" pitchFamily="34" charset="0"/>
              </a:rPr>
              <a:t>Recueillir quelques hypothèses individuelles (demander des justifications/explications).</a:t>
            </a:r>
          </a:p>
          <a:p>
            <a:pPr marL="679450" lvl="1" indent="-228600" algn="just">
              <a:buFont typeface="Arial" pitchFamily="34" charset="0"/>
              <a:buChar char="•"/>
            </a:pPr>
            <a:r>
              <a:rPr lang="fr-CA" sz="1200" dirty="0" smtClean="0">
                <a:latin typeface="Calibri" panose="020F0502020204030204" pitchFamily="34" charset="0"/>
                <a:cs typeface="Calibri" panose="020F0502020204030204" pitchFamily="34" charset="0"/>
              </a:rPr>
              <a:t>Faire voter l’ensemble de la classe sur les différentes hypothèses.</a:t>
            </a:r>
          </a:p>
          <a:p>
            <a:pPr marL="228600" indent="-228600" algn="just">
              <a:spcBef>
                <a:spcPts val="600"/>
              </a:spcBef>
              <a:buFont typeface="+mj-lt"/>
              <a:buAutoNum type="arabicPeriod" startAt="3"/>
            </a:pPr>
            <a:r>
              <a:rPr lang="fr-CA" sz="1200" b="1" dirty="0" smtClean="0">
                <a:latin typeface="Calibri" panose="020F0502020204030204" pitchFamily="34" charset="0"/>
                <a:cs typeface="Calibri" panose="020F0502020204030204" pitchFamily="34" charset="0"/>
              </a:rPr>
              <a:t>Pour le solutionnaire, télécharger l’affiche </a:t>
            </a:r>
            <a:r>
              <a:rPr lang="fr-CA" sz="1200" b="1" dirty="0" smtClean="0">
                <a:latin typeface="Calibri" panose="020F0502020204030204" pitchFamily="34" charset="0"/>
                <a:cs typeface="Calibri" panose="020F0502020204030204" pitchFamily="34" charset="0"/>
                <a:hlinkClick r:id="rId9"/>
              </a:rPr>
              <a:t>Guide alimentaire en bref</a:t>
            </a:r>
            <a:r>
              <a:rPr lang="fr-CA" sz="1200" b="1" dirty="0" smtClean="0">
                <a:latin typeface="Calibri" panose="020F0502020204030204" pitchFamily="34" charset="0"/>
                <a:cs typeface="Calibri" panose="020F0502020204030204" pitchFamily="34" charset="0"/>
              </a:rPr>
              <a:t>. </a:t>
            </a:r>
            <a:r>
              <a:rPr lang="fr-CA" sz="1200" dirty="0" smtClean="0">
                <a:latin typeface="Calibri" panose="020F0502020204030204" pitchFamily="34" charset="0"/>
                <a:cs typeface="Calibri" panose="020F0502020204030204" pitchFamily="34" charset="0"/>
              </a:rPr>
              <a:t>Observer les proportions recommandées (1/2 légumes et fruits, ¼ protéines, ¼ grains) et faire lire par les élèves tous les autres conseils.</a:t>
            </a:r>
            <a:endParaRPr lang="fr-CA" sz="1200" dirty="0">
              <a:latin typeface="Calibri" panose="020F0502020204030204" pitchFamily="34" charset="0"/>
              <a:cs typeface="Calibri" panose="020F0502020204030204" pitchFamily="34" charset="0"/>
            </a:endParaRPr>
          </a:p>
        </p:txBody>
      </p:sp>
      <p:sp>
        <p:nvSpPr>
          <p:cNvPr id="2" name="Espace réservé du numéro de diapositive 1"/>
          <p:cNvSpPr>
            <a:spLocks noGrp="1"/>
          </p:cNvSpPr>
          <p:nvPr>
            <p:ph type="sldNum" sz="quarter" idx="12"/>
            <p:custDataLst>
              <p:tags r:id="rId2"/>
            </p:custDataLst>
          </p:nvPr>
        </p:nvSpPr>
        <p:spPr>
          <a:xfrm>
            <a:off x="5295900" y="8008203"/>
            <a:ext cx="1562100" cy="1135797"/>
          </a:xfrm>
        </p:spPr>
        <p:txBody>
          <a:bodyPr/>
          <a:lstStyle/>
          <a:p>
            <a:fld id="{027FB875-5C85-AB42-9DC5-178568A424B8}" type="slidenum">
              <a:rPr lang="en-US" smtClean="0"/>
              <a:pPr/>
              <a:t>12</a:t>
            </a:fld>
            <a:endParaRPr lang="en-US" dirty="0"/>
          </a:p>
        </p:txBody>
      </p:sp>
      <p:sp>
        <p:nvSpPr>
          <p:cNvPr id="15" name="Title 3"/>
          <p:cNvSpPr txBox="1">
            <a:spLocks/>
          </p:cNvSpPr>
          <p:nvPr>
            <p:custDataLst>
              <p:tags r:id="rId3"/>
            </p:custDataLst>
          </p:nvPr>
        </p:nvSpPr>
        <p:spPr>
          <a:xfrm>
            <a:off x="972" y="-226"/>
            <a:ext cx="6498888"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smtClean="0">
                <a:latin typeface="Calibri" pitchFamily="34" charset="0"/>
                <a:cs typeface="Calibri" pitchFamily="34" charset="0"/>
              </a:rPr>
              <a:t>Réalisation</a:t>
            </a:r>
            <a:endParaRPr lang="fr-CA" sz="3000" dirty="0">
              <a:latin typeface="Calibri" pitchFamily="34" charset="0"/>
              <a:cs typeface="Calibri" pitchFamily="34" charset="0"/>
            </a:endParaRPr>
          </a:p>
          <a:p>
            <a:pPr algn="l"/>
            <a:r>
              <a:rPr lang="fr-CA" sz="2400" dirty="0" smtClean="0">
                <a:latin typeface="Calibri" pitchFamily="34" charset="0"/>
                <a:cs typeface="Calibri" pitchFamily="34" charset="0"/>
              </a:rPr>
              <a:t>3. Les besoins alimentaires </a:t>
            </a:r>
            <a:r>
              <a:rPr lang="fr-CA" sz="1800" dirty="0" smtClean="0">
                <a:latin typeface="Calibri" pitchFamily="34" charset="0"/>
                <a:cs typeface="Calibri" pitchFamily="34" charset="0"/>
              </a:rPr>
              <a:t>(suite)</a:t>
            </a:r>
            <a:r>
              <a:rPr lang="fr-CA" sz="2400" dirty="0" smtClean="0">
                <a:latin typeface="Calibri" pitchFamily="34" charset="0"/>
                <a:cs typeface="Calibri" pitchFamily="34" charset="0"/>
              </a:rPr>
              <a:t> </a:t>
            </a:r>
            <a:endParaRPr lang="fr-CA" sz="2400" dirty="0">
              <a:latin typeface="Calibri" pitchFamily="34" charset="0"/>
              <a:cs typeface="Calibri" pitchFamily="34" charset="0"/>
            </a:endParaRPr>
          </a:p>
        </p:txBody>
      </p:sp>
      <p:pic>
        <p:nvPicPr>
          <p:cNvPr id="8" name="Image 7" descr="Cover_7 - Alimentation-02.png"/>
          <p:cNvPicPr>
            <a:picLocks noChangeAspect="1"/>
          </p:cNvPicPr>
          <p:nvPr>
            <p:custDataLst>
              <p:tags r:id="rId4"/>
            </p:custDataLst>
          </p:nvPr>
        </p:nvPicPr>
        <p:blipFill>
          <a:blip r:embed="rId10"/>
          <a:stretch>
            <a:fillRect/>
          </a:stretch>
        </p:blipFill>
        <p:spPr>
          <a:xfrm>
            <a:off x="4582110" y="-369476"/>
            <a:ext cx="2426876" cy="2426876"/>
          </a:xfrm>
          <a:prstGeom prst="rect">
            <a:avLst/>
          </a:prstGeom>
        </p:spPr>
      </p:pic>
    </p:spTree>
    <p:extLst>
      <p:ext uri="{BB962C8B-B14F-4D97-AF65-F5344CB8AC3E}">
        <p14:creationId xmlns:p14="http://schemas.microsoft.com/office/powerpoint/2010/main" xmlns="" xmlns:mv="urn:schemas-microsoft-com:mac:vml" xmlns:mc="http://schemas.openxmlformats.org/markup-compatibility/2006" val="12634494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4"/>
          <p:cNvSpPr>
            <a:spLocks noGrp="1"/>
          </p:cNvSpPr>
          <p:nvPr>
            <p:ph sz="half" idx="1"/>
            <p:custDataLst>
              <p:tags r:id="rId1"/>
            </p:custDataLst>
          </p:nvPr>
        </p:nvSpPr>
        <p:spPr>
          <a:xfrm>
            <a:off x="1790701" y="1301464"/>
            <a:ext cx="4972158" cy="7720616"/>
          </a:xfrm>
          <a:no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Autofit/>
          </a:bodyPr>
          <a:lstStyle/>
          <a:p>
            <a:pPr marL="0" indent="0" algn="just">
              <a:spcBef>
                <a:spcPts val="0"/>
              </a:spcBef>
              <a:spcAft>
                <a:spcPts val="600"/>
              </a:spcAft>
              <a:buNone/>
            </a:pPr>
            <a:r>
              <a:rPr lang="fr-CA" sz="2400" i="1" dirty="0" smtClean="0">
                <a:latin typeface="Calibri" panose="020F0502020204030204" pitchFamily="34" charset="0"/>
                <a:cs typeface="Calibri" panose="020F0502020204030204" pitchFamily="34" charset="0"/>
              </a:rPr>
              <a:t>Vue d’ensemble</a:t>
            </a:r>
          </a:p>
          <a:p>
            <a:pPr marL="0" indent="0" algn="just">
              <a:spcBef>
                <a:spcPts val="0"/>
              </a:spcBef>
              <a:spcAft>
                <a:spcPts val="600"/>
              </a:spcAft>
              <a:buNone/>
            </a:pPr>
            <a:r>
              <a:rPr lang="fr-CA" sz="1200" dirty="0" smtClean="0">
                <a:latin typeface="Calibri" panose="020F0502020204030204" pitchFamily="34" charset="0"/>
                <a:cs typeface="Calibri" panose="020F0502020204030204" pitchFamily="34" charset="0"/>
              </a:rPr>
              <a:t>Protocole d’expérimentation (et démonstration) sur la présence de matière grasse dans certains aliments.</a:t>
            </a:r>
          </a:p>
          <a:p>
            <a:pPr marL="0" indent="0" algn="just">
              <a:spcBef>
                <a:spcPts val="0"/>
              </a:spcBef>
              <a:spcAft>
                <a:spcPts val="600"/>
              </a:spcAft>
              <a:buNone/>
            </a:pPr>
            <a:endParaRPr lang="fr-CA" sz="1200" dirty="0" smtClean="0">
              <a:latin typeface="Calibri" panose="020F0502020204030204" pitchFamily="34" charset="0"/>
              <a:cs typeface="Calibri" panose="020F0502020204030204" pitchFamily="34" charset="0"/>
            </a:endParaRPr>
          </a:p>
          <a:p>
            <a:pPr marL="0" indent="0" algn="just">
              <a:spcBef>
                <a:spcPts val="0"/>
              </a:spcBef>
              <a:spcAft>
                <a:spcPts val="600"/>
              </a:spcAft>
              <a:buNone/>
            </a:pPr>
            <a:r>
              <a:rPr lang="fr-CA" sz="2400" i="1" dirty="0" smtClean="0">
                <a:latin typeface="Calibri" panose="020F0502020204030204" pitchFamily="34" charset="0"/>
                <a:cs typeface="Calibri" panose="020F0502020204030204" pitchFamily="34" charset="0"/>
              </a:rPr>
              <a:t>Déroulement de l’activité</a:t>
            </a:r>
          </a:p>
          <a:p>
            <a:pPr marL="457200" indent="-228600" algn="just">
              <a:spcBef>
                <a:spcPts val="0"/>
              </a:spcBef>
              <a:spcAft>
                <a:spcPts val="600"/>
              </a:spcAft>
              <a:buFont typeface="+mj-lt"/>
              <a:buAutoNum type="arabicPeriod"/>
            </a:pPr>
            <a:r>
              <a:rPr lang="fr-CA" sz="1200" dirty="0" smtClean="0">
                <a:latin typeface="Calibri" panose="020F0502020204030204" pitchFamily="34" charset="0"/>
                <a:cs typeface="Calibri" panose="020F0502020204030204" pitchFamily="34" charset="0"/>
              </a:rPr>
              <a:t>Mise en situation (15 minutes)</a:t>
            </a:r>
          </a:p>
          <a:p>
            <a:pPr marL="457200" indent="-228600" algn="just">
              <a:spcBef>
                <a:spcPts val="0"/>
              </a:spcBef>
              <a:spcAft>
                <a:spcPts val="600"/>
              </a:spcAft>
              <a:buFont typeface="+mj-lt"/>
              <a:buAutoNum type="arabicPeriod"/>
            </a:pPr>
            <a:r>
              <a:rPr lang="fr-CA" sz="1200" dirty="0" smtClean="0">
                <a:latin typeface="Calibri" panose="020F0502020204030204" pitchFamily="34" charset="0"/>
                <a:cs typeface="Calibri" panose="020F0502020204030204" pitchFamily="34" charset="0"/>
              </a:rPr>
              <a:t>Première partie de l’expérimentation (30 minutes)</a:t>
            </a:r>
          </a:p>
          <a:p>
            <a:pPr marL="457200" indent="-228600" algn="just">
              <a:spcBef>
                <a:spcPts val="0"/>
              </a:spcBef>
              <a:spcAft>
                <a:spcPts val="600"/>
              </a:spcAft>
              <a:buFont typeface="+mj-lt"/>
              <a:buAutoNum type="arabicPeriod"/>
            </a:pPr>
            <a:r>
              <a:rPr lang="fr-CA" sz="1200" dirty="0" smtClean="0">
                <a:latin typeface="Calibri" panose="020F0502020204030204" pitchFamily="34" charset="0"/>
                <a:cs typeface="Calibri" panose="020F0502020204030204" pitchFamily="34" charset="0"/>
              </a:rPr>
              <a:t>Mise en place de la démonstration (15 minutes)</a:t>
            </a:r>
          </a:p>
          <a:p>
            <a:pPr marL="457200" indent="-228600" algn="just">
              <a:spcBef>
                <a:spcPts val="0"/>
              </a:spcBef>
              <a:spcAft>
                <a:spcPts val="600"/>
              </a:spcAft>
              <a:buFont typeface="+mj-lt"/>
              <a:buAutoNum type="arabicPeriod"/>
            </a:pPr>
            <a:r>
              <a:rPr lang="fr-CA" sz="1200" dirty="0" smtClean="0">
                <a:latin typeface="Calibri" panose="020F0502020204030204" pitchFamily="34" charset="0"/>
                <a:cs typeface="Calibri" panose="020F0502020204030204" pitchFamily="34" charset="0"/>
              </a:rPr>
              <a:t>Deuxième partie de l’expérimentation (15 minutes)</a:t>
            </a:r>
          </a:p>
          <a:p>
            <a:pPr marL="457200" indent="-228600" algn="just">
              <a:spcBef>
                <a:spcPts val="0"/>
              </a:spcBef>
              <a:spcAft>
                <a:spcPts val="600"/>
              </a:spcAft>
              <a:buFont typeface="+mj-lt"/>
              <a:buAutoNum type="arabicPeriod"/>
            </a:pPr>
            <a:r>
              <a:rPr lang="fr-CA" sz="1200" dirty="0" smtClean="0">
                <a:latin typeface="Calibri" panose="020F0502020204030204" pitchFamily="34" charset="0"/>
                <a:cs typeface="Calibri" panose="020F0502020204030204" pitchFamily="34" charset="0"/>
              </a:rPr>
              <a:t>Retour sur la démonstration. (5 minutes)</a:t>
            </a:r>
          </a:p>
          <a:p>
            <a:pPr marL="457200" indent="-228600" algn="just">
              <a:spcBef>
                <a:spcPts val="0"/>
              </a:spcBef>
              <a:spcAft>
                <a:spcPts val="600"/>
              </a:spcAft>
              <a:buNone/>
            </a:pPr>
            <a:endParaRPr lang="fr-CA" sz="1200" dirty="0" smtClean="0">
              <a:latin typeface="Calibri" panose="020F0502020204030204" pitchFamily="34" charset="0"/>
              <a:cs typeface="Calibri" panose="020F0502020204030204" pitchFamily="34" charset="0"/>
            </a:endParaRPr>
          </a:p>
          <a:p>
            <a:pPr marL="0" indent="0" algn="just">
              <a:spcBef>
                <a:spcPts val="0"/>
              </a:spcBef>
              <a:spcAft>
                <a:spcPts val="600"/>
              </a:spcAft>
              <a:buNone/>
            </a:pPr>
            <a:r>
              <a:rPr lang="fr-CA" sz="2400" i="1" dirty="0" smtClean="0">
                <a:latin typeface="Calibri" panose="020F0502020204030204" pitchFamily="34" charset="0"/>
                <a:cs typeface="Calibri" panose="020F0502020204030204" pitchFamily="34" charset="0"/>
              </a:rPr>
              <a:t>Mise en situation</a:t>
            </a:r>
          </a:p>
          <a:p>
            <a:pPr marL="0" lvl="0" indent="-180000" algn="just">
              <a:spcBef>
                <a:spcPts val="0"/>
              </a:spcBef>
              <a:spcAft>
                <a:spcPts val="600"/>
              </a:spcAft>
              <a:buNone/>
            </a:pPr>
            <a:r>
              <a:rPr lang="fr-FR" sz="1200" dirty="0" smtClean="0">
                <a:solidFill>
                  <a:prstClr val="black"/>
                </a:solidFill>
                <a:latin typeface="Calibri" panose="020F0502020204030204" pitchFamily="34" charset="0"/>
                <a:cs typeface="Calibri" panose="020F0502020204030204" pitchFamily="34" charset="0"/>
              </a:rPr>
              <a:t>1. Retour sur l’histoire de Béatrice, racontée en amorce de la thématique :</a:t>
            </a:r>
            <a:endParaRPr lang="fr-CA" sz="1200" dirty="0" smtClean="0">
              <a:solidFill>
                <a:prstClr val="black"/>
              </a:solidFill>
              <a:latin typeface="Calibri" panose="020F0502020204030204" pitchFamily="34" charset="0"/>
              <a:cs typeface="Calibri" panose="020F0502020204030204" pitchFamily="34" charset="0"/>
            </a:endParaRPr>
          </a:p>
          <a:p>
            <a:pPr marL="0" lvl="0" indent="0" algn="ctr">
              <a:spcBef>
                <a:spcPts val="0"/>
              </a:spcBef>
              <a:spcAft>
                <a:spcPts val="600"/>
              </a:spcAft>
              <a:buNone/>
            </a:pPr>
            <a:r>
              <a:rPr lang="fr-FR" sz="1200" b="1" i="1" dirty="0" smtClean="0">
                <a:solidFill>
                  <a:prstClr val="black"/>
                </a:solidFill>
                <a:latin typeface="Calibri" panose="020F0502020204030204" pitchFamily="34" charset="0"/>
                <a:cs typeface="Calibri" panose="020F0502020204030204" pitchFamily="34" charset="0"/>
              </a:rPr>
              <a:t>« À quoi devrait ressembler l’alimentation de Béatrice dans les semaines qui précèdent son tournoi de Soccer »</a:t>
            </a:r>
            <a:endParaRPr lang="fr-CA" sz="1200" b="1" i="1" dirty="0" smtClean="0">
              <a:solidFill>
                <a:prstClr val="black"/>
              </a:solidFill>
              <a:latin typeface="Calibri" panose="020F0502020204030204" pitchFamily="34" charset="0"/>
              <a:cs typeface="Calibri" panose="020F0502020204030204" pitchFamily="34" charset="0"/>
            </a:endParaRPr>
          </a:p>
          <a:p>
            <a:pPr marL="450850" lvl="0" indent="-230188" algn="just">
              <a:spcBef>
                <a:spcPts val="0"/>
              </a:spcBef>
              <a:spcAft>
                <a:spcPts val="600"/>
              </a:spcAft>
              <a:buFont typeface="Arial" pitchFamily="34" charset="0"/>
              <a:buChar char="•"/>
            </a:pPr>
            <a:r>
              <a:rPr lang="fr-FR" sz="1200" dirty="0" smtClean="0">
                <a:solidFill>
                  <a:prstClr val="black"/>
                </a:solidFill>
                <a:latin typeface="Calibri" panose="020F0502020204030204" pitchFamily="34" charset="0"/>
                <a:cs typeface="Calibri" panose="020F0502020204030204" pitchFamily="34" charset="0"/>
              </a:rPr>
              <a:t>Les élèves doivent se rappeler les grandes lignes du guide alimentaire: ½ fruits et légumes, ¼ aliments protéinés, ¼ produits céréaliers.</a:t>
            </a:r>
            <a:endParaRPr lang="fr-CA" sz="1200" dirty="0" smtClean="0">
              <a:solidFill>
                <a:prstClr val="black"/>
              </a:solidFill>
              <a:latin typeface="Calibri" panose="020F0502020204030204" pitchFamily="34" charset="0"/>
              <a:cs typeface="Calibri" panose="020F0502020204030204" pitchFamily="34" charset="0"/>
            </a:endParaRPr>
          </a:p>
          <a:p>
            <a:pPr marL="0" lvl="0" indent="0" algn="ctr">
              <a:spcBef>
                <a:spcPts val="0"/>
              </a:spcBef>
              <a:spcAft>
                <a:spcPts val="600"/>
              </a:spcAft>
              <a:buNone/>
            </a:pPr>
            <a:r>
              <a:rPr lang="fr-CA" sz="1200" b="1" i="1" dirty="0" smtClean="0">
                <a:solidFill>
                  <a:prstClr val="black"/>
                </a:solidFill>
                <a:latin typeface="Calibri" panose="020F0502020204030204" pitchFamily="34" charset="0"/>
                <a:cs typeface="Calibri" panose="020F0502020204030204" pitchFamily="34" charset="0"/>
              </a:rPr>
              <a:t>« Qu’en est-il de son alimentation dans les </a:t>
            </a:r>
            <a:r>
              <a:rPr lang="fr-CA" sz="1200" b="1" u="sng" dirty="0" smtClean="0">
                <a:solidFill>
                  <a:prstClr val="black"/>
                </a:solidFill>
                <a:latin typeface="Calibri" panose="020F0502020204030204" pitchFamily="34" charset="0"/>
                <a:cs typeface="Calibri" panose="020F0502020204030204" pitchFamily="34" charset="0"/>
              </a:rPr>
              <a:t>heures</a:t>
            </a:r>
            <a:r>
              <a:rPr lang="fr-CA" sz="1200" b="1" i="1" dirty="0" smtClean="0">
                <a:solidFill>
                  <a:prstClr val="black"/>
                </a:solidFill>
                <a:latin typeface="Calibri" panose="020F0502020204030204" pitchFamily="34" charset="0"/>
                <a:cs typeface="Calibri" panose="020F0502020204030204" pitchFamily="34" charset="0"/>
              </a:rPr>
              <a:t> qui précèdent un match de soccer ? Qu’est-ce qui est bon à manger ? Quels aliments sont à éviter ?»</a:t>
            </a:r>
          </a:p>
          <a:p>
            <a:pPr marL="450850" indent="-230188" algn="just">
              <a:spcBef>
                <a:spcPts val="0"/>
              </a:spcBef>
              <a:spcAft>
                <a:spcPts val="600"/>
              </a:spcAft>
              <a:buFont typeface="Arial" pitchFamily="34" charset="0"/>
              <a:buChar char="•"/>
            </a:pPr>
            <a:r>
              <a:rPr lang="fr-CA" sz="1200" dirty="0" smtClean="0">
                <a:latin typeface="Calibri" panose="020F0502020204030204" pitchFamily="34" charset="0"/>
                <a:cs typeface="Calibri" panose="020F0502020204030204" pitchFamily="34" charset="0"/>
              </a:rPr>
              <a:t>Recueillir les idées des élèves, sans les juger ou les commenter.</a:t>
            </a:r>
          </a:p>
          <a:p>
            <a:pPr marL="450850" indent="-230188" algn="just">
              <a:spcBef>
                <a:spcPts val="0"/>
              </a:spcBef>
              <a:spcAft>
                <a:spcPts val="600"/>
              </a:spcAft>
              <a:buFont typeface="Arial" pitchFamily="34" charset="0"/>
              <a:buChar char="•"/>
            </a:pPr>
            <a:r>
              <a:rPr lang="fr-CA" sz="1200" dirty="0" smtClean="0">
                <a:latin typeface="Calibri" panose="020F0502020204030204" pitchFamily="34" charset="0"/>
                <a:cs typeface="Calibri" panose="020F0502020204030204" pitchFamily="34" charset="0"/>
              </a:rPr>
              <a:t>Lire ensemble la page 19 du </a:t>
            </a:r>
            <a:r>
              <a:rPr lang="fr-CA" sz="1200" dirty="0" smtClean="0">
                <a:latin typeface="Calibri" panose="020F0502020204030204" pitchFamily="34" charset="0"/>
                <a:cs typeface="Calibri" panose="020F0502020204030204" pitchFamily="34" charset="0"/>
                <a:hlinkClick r:id="rId8"/>
              </a:rPr>
              <a:t>Guide des bonnes pratiques </a:t>
            </a:r>
            <a:r>
              <a:rPr lang="fr-CA" sz="1200" dirty="0" smtClean="0">
                <a:latin typeface="Calibri" panose="020F0502020204030204" pitchFamily="34" charset="0"/>
                <a:cs typeface="Calibri" panose="020F0502020204030204" pitchFamily="34" charset="0"/>
              </a:rPr>
              <a:t>publié par Soccer Québec. </a:t>
            </a:r>
          </a:p>
          <a:p>
            <a:pPr marL="450850" indent="-230188" algn="just">
              <a:spcBef>
                <a:spcPts val="0"/>
              </a:spcBef>
              <a:spcAft>
                <a:spcPts val="600"/>
              </a:spcAft>
              <a:buFont typeface="Arial" pitchFamily="34" charset="0"/>
              <a:buChar char="•"/>
            </a:pPr>
            <a:r>
              <a:rPr lang="fr-CA" sz="1200" dirty="0" smtClean="0">
                <a:latin typeface="Calibri" panose="020F0502020204030204" pitchFamily="34" charset="0"/>
                <a:cs typeface="Calibri" panose="020F0502020204030204" pitchFamily="34" charset="0"/>
              </a:rPr>
              <a:t>À retenir de cette lecture : pour faciliter la digestion, avant de faire de l’exercice, il faut éviter les aliments </a:t>
            </a:r>
            <a:r>
              <a:rPr lang="fr-CA" sz="1200" b="1" dirty="0" smtClean="0">
                <a:latin typeface="Calibri" panose="020F0502020204030204" pitchFamily="34" charset="0"/>
                <a:cs typeface="Calibri" panose="020F0502020204030204" pitchFamily="34" charset="0"/>
              </a:rPr>
              <a:t>gras</a:t>
            </a:r>
            <a:r>
              <a:rPr lang="fr-CA" sz="1200" dirty="0" smtClean="0">
                <a:latin typeface="Calibri" panose="020F0502020204030204" pitchFamily="34" charset="0"/>
                <a:cs typeface="Calibri" panose="020F0502020204030204" pitchFamily="34" charset="0"/>
              </a:rPr>
              <a:t>.</a:t>
            </a:r>
          </a:p>
          <a:p>
            <a:pPr marL="180000" indent="-180000" algn="just">
              <a:spcBef>
                <a:spcPts val="0"/>
              </a:spcBef>
              <a:spcAft>
                <a:spcPts val="600"/>
              </a:spcAft>
              <a:buNone/>
            </a:pPr>
            <a:r>
              <a:rPr lang="fr-CA" sz="1200" dirty="0" smtClean="0">
                <a:latin typeface="Calibri" panose="020F0502020204030204" pitchFamily="34" charset="0"/>
                <a:cs typeface="Calibri" panose="020F0502020204030204" pitchFamily="34" charset="0"/>
              </a:rPr>
              <a:t>2. Identification des traces de gras :</a:t>
            </a:r>
          </a:p>
          <a:p>
            <a:pPr marL="0" indent="0" algn="ctr">
              <a:spcBef>
                <a:spcPts val="0"/>
              </a:spcBef>
              <a:spcAft>
                <a:spcPts val="600"/>
              </a:spcAft>
              <a:buNone/>
            </a:pPr>
            <a:r>
              <a:rPr lang="fr-CA" sz="1200" b="1" i="1" dirty="0" smtClean="0">
                <a:latin typeface="Calibri" panose="020F0502020204030204" pitchFamily="34" charset="0"/>
                <a:cs typeface="Calibri" panose="020F0502020204030204" pitchFamily="34" charset="0"/>
              </a:rPr>
              <a:t>« Mais comment identifier les aliments qui renferment du gras ? »</a:t>
            </a:r>
          </a:p>
          <a:p>
            <a:pPr marL="450850" indent="-233363" algn="just">
              <a:spcBef>
                <a:spcPts val="0"/>
              </a:spcBef>
              <a:spcAft>
                <a:spcPts val="600"/>
              </a:spcAft>
              <a:buFont typeface="Arial" pitchFamily="34" charset="0"/>
              <a:buChar char="•"/>
            </a:pPr>
            <a:r>
              <a:rPr lang="fr-CA" sz="1200" dirty="0" smtClean="0">
                <a:latin typeface="Calibri" panose="020F0502020204030204" pitchFamily="34" charset="0"/>
                <a:cs typeface="Calibri" panose="020F0502020204030204" pitchFamily="34" charset="0"/>
              </a:rPr>
              <a:t>Recueillir les idées des élèves, sans les juger ou les commenter.</a:t>
            </a:r>
          </a:p>
          <a:p>
            <a:pPr marL="450850" indent="-233363" algn="just">
              <a:spcBef>
                <a:spcPts val="0"/>
              </a:spcBef>
              <a:spcAft>
                <a:spcPts val="600"/>
              </a:spcAft>
              <a:buFont typeface="Arial" pitchFamily="34" charset="0"/>
              <a:buChar char="•"/>
            </a:pPr>
            <a:r>
              <a:rPr lang="fr-FR" sz="1200" dirty="0" smtClean="0">
                <a:solidFill>
                  <a:prstClr val="black"/>
                </a:solidFill>
                <a:latin typeface="Calibri" panose="020F0502020204030204" pitchFamily="34" charset="0"/>
                <a:cs typeface="Calibri" panose="020F0502020204030204" pitchFamily="34" charset="0"/>
              </a:rPr>
              <a:t>Montrer aux élèves 2 sacs de papier brun : un taché de graisse et un préalablement mouillé puis séché.</a:t>
            </a:r>
            <a:endParaRPr lang="fr-CA" sz="1200" dirty="0" smtClean="0">
              <a:solidFill>
                <a:prstClr val="black"/>
              </a:solidFill>
              <a:latin typeface="Calibri" panose="020F0502020204030204" pitchFamily="34" charset="0"/>
              <a:cs typeface="Calibri" panose="020F0502020204030204" pitchFamily="34" charset="0"/>
            </a:endParaRPr>
          </a:p>
        </p:txBody>
      </p:sp>
      <p:graphicFrame>
        <p:nvGraphicFramePr>
          <p:cNvPr id="16" name="Tableau 15"/>
          <p:cNvGraphicFramePr>
            <a:graphicFrameLocks noGrp="1"/>
          </p:cNvGraphicFramePr>
          <p:nvPr>
            <p:custDataLst>
              <p:tags r:id="rId2"/>
            </p:custDataLst>
            <p:extLst>
              <p:ext uri="{D42A27DB-BD31-4B8C-83A1-F6EECF244321}">
                <p14:modId xmlns:p14="http://schemas.microsoft.com/office/powerpoint/2010/main" xmlns="" xmlns:mv="urn:schemas-microsoft-com:mac:vml" xmlns:mc="http://schemas.openxmlformats.org/markup-compatibility/2006" val="3714686151"/>
              </p:ext>
            </p:extLst>
          </p:nvPr>
        </p:nvGraphicFramePr>
        <p:xfrm>
          <a:off x="52885" y="1295750"/>
          <a:ext cx="1656000" cy="335280"/>
        </p:xfrm>
        <a:graphic>
          <a:graphicData uri="http://schemas.openxmlformats.org/drawingml/2006/table">
            <a:tbl>
              <a:tblPr firstRow="1" bandRow="1">
                <a:tableStyleId>{69CF1AB2-1976-4502-BF36-3FF5EA218861}</a:tableStyleId>
              </a:tblPr>
              <a:tblGrid>
                <a:gridCol w="1656000">
                  <a:extLst>
                    <a:ext uri="{9D8B030D-6E8A-4147-A177-3AD203B41FA5}">
                      <a16:colId xmlns:a16="http://schemas.microsoft.com/office/drawing/2014/main" xmlns="" xmlns:mv="urn:schemas-microsoft-com:mac:vml" xmlns:mc="http://schemas.openxmlformats.org/markup-compatibility/2006" val="20000"/>
                    </a:ext>
                  </a:extLst>
                </a:gridCol>
              </a:tblGrid>
              <a:tr h="306356">
                <a:tc>
                  <a:txBody>
                    <a:bodyPr/>
                    <a:lstStyle/>
                    <a:p>
                      <a:endParaRPr lang="fr-FR" sz="200" dirty="0">
                        <a:latin typeface="Calibri" pitchFamily="34" charset="0"/>
                        <a:cs typeface="Calibri" pitchFamily="34" charset="0"/>
                      </a:endParaRPr>
                    </a:p>
                    <a:p>
                      <a:pPr algn="ctr"/>
                      <a:r>
                        <a:rPr lang="fr-FR" sz="1400" dirty="0">
                          <a:latin typeface="Calibri" pitchFamily="34" charset="0"/>
                          <a:cs typeface="Calibri" pitchFamily="34" charset="0"/>
                        </a:rPr>
                        <a:t>Durée : </a:t>
                      </a:r>
                      <a:r>
                        <a:rPr lang="fr-FR" sz="1400" b="0" dirty="0" smtClean="0">
                          <a:latin typeface="Calibri" pitchFamily="34" charset="0"/>
                          <a:cs typeface="Calibri" pitchFamily="34" charset="0"/>
                        </a:rPr>
                        <a:t>80 minutes</a:t>
                      </a:r>
                      <a:endParaRPr lang="fr-FR" sz="1400" b="0" i="0" dirty="0">
                        <a:solidFill>
                          <a:schemeClr val="tx1"/>
                        </a:solidFill>
                        <a:latin typeface="Calibri" pitchFamily="34" charset="0"/>
                        <a:cs typeface="Calibri" pitchFamily="34" charset="0"/>
                      </a:endParaRPr>
                    </a:p>
                  </a:txBody>
                  <a:tcPr anchor="ctr">
                    <a:solidFill>
                      <a:schemeClr val="accent4">
                        <a:lumMod val="40000"/>
                        <a:lumOff val="60000"/>
                      </a:schemeClr>
                    </a:solidFill>
                  </a:tcPr>
                </a:tc>
                <a:extLst>
                  <a:ext uri="{0D108BD9-81ED-4DB2-BD59-A6C34878D82A}">
                    <a16:rowId xmlns:a16="http://schemas.microsoft.com/office/drawing/2014/main" xmlns="" xmlns:mv="urn:schemas-microsoft-com:mac:vml" xmlns:mc="http://schemas.openxmlformats.org/markup-compatibility/2006" val="10000"/>
                  </a:ext>
                </a:extLst>
              </a:tr>
            </a:tbl>
          </a:graphicData>
        </a:graphic>
      </p:graphicFrame>
      <p:sp>
        <p:nvSpPr>
          <p:cNvPr id="2" name="Espace réservé du numéro de diapositive 1"/>
          <p:cNvSpPr>
            <a:spLocks noGrp="1"/>
          </p:cNvSpPr>
          <p:nvPr>
            <p:ph type="sldNum" sz="quarter" idx="12"/>
            <p:custDataLst>
              <p:tags r:id="rId3"/>
            </p:custDataLst>
          </p:nvPr>
        </p:nvSpPr>
        <p:spPr>
          <a:xfrm>
            <a:off x="5295900" y="8008203"/>
            <a:ext cx="1562100" cy="1135797"/>
          </a:xfrm>
        </p:spPr>
        <p:txBody>
          <a:bodyPr/>
          <a:lstStyle/>
          <a:p>
            <a:fld id="{027FB875-5C85-AB42-9DC5-178568A424B8}" type="slidenum">
              <a:rPr lang="en-US" smtClean="0"/>
              <a:pPr/>
              <a:t>13</a:t>
            </a:fld>
            <a:endParaRPr lang="en-US" dirty="0"/>
          </a:p>
        </p:txBody>
      </p:sp>
      <p:sp>
        <p:nvSpPr>
          <p:cNvPr id="15" name="Title 3"/>
          <p:cNvSpPr txBox="1">
            <a:spLocks/>
          </p:cNvSpPr>
          <p:nvPr>
            <p:custDataLst>
              <p:tags r:id="rId4"/>
            </p:custDataLst>
          </p:nvPr>
        </p:nvSpPr>
        <p:spPr>
          <a:xfrm>
            <a:off x="972" y="-226"/>
            <a:ext cx="5462568"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smtClean="0">
                <a:latin typeface="Calibri" pitchFamily="34" charset="0"/>
                <a:cs typeface="Calibri" pitchFamily="34" charset="0"/>
              </a:rPr>
              <a:t>Réalisation</a:t>
            </a:r>
            <a:endParaRPr lang="fr-CA" sz="3000" dirty="0">
              <a:latin typeface="Calibri" pitchFamily="34" charset="0"/>
              <a:cs typeface="Calibri" pitchFamily="34" charset="0"/>
            </a:endParaRPr>
          </a:p>
          <a:p>
            <a:pPr algn="l"/>
            <a:r>
              <a:rPr lang="fr-CA" sz="2400" dirty="0" smtClean="0">
                <a:latin typeface="Calibri" pitchFamily="34" charset="0"/>
                <a:cs typeface="Calibri" pitchFamily="34" charset="0"/>
              </a:rPr>
              <a:t>4. Les graisses</a:t>
            </a:r>
            <a:endParaRPr lang="fr-CA" sz="2400" dirty="0">
              <a:latin typeface="Calibri" pitchFamily="34" charset="0"/>
              <a:cs typeface="Calibri" pitchFamily="34" charset="0"/>
            </a:endParaRPr>
          </a:p>
        </p:txBody>
      </p:sp>
      <p:pic>
        <p:nvPicPr>
          <p:cNvPr id="8" name="Image 7" descr="Cover_7 - Alimentation-02.png"/>
          <p:cNvPicPr>
            <a:picLocks noChangeAspect="1"/>
          </p:cNvPicPr>
          <p:nvPr>
            <p:custDataLst>
              <p:tags r:id="rId5"/>
            </p:custDataLst>
          </p:nvPr>
        </p:nvPicPr>
        <p:blipFill>
          <a:blip r:embed="rId9"/>
          <a:stretch>
            <a:fillRect/>
          </a:stretch>
        </p:blipFill>
        <p:spPr>
          <a:xfrm>
            <a:off x="4582110" y="-369476"/>
            <a:ext cx="2426876" cy="2426876"/>
          </a:xfrm>
          <a:prstGeom prst="rect">
            <a:avLst/>
          </a:prstGeom>
        </p:spPr>
      </p:pic>
      <p:graphicFrame>
        <p:nvGraphicFramePr>
          <p:cNvPr id="11" name="Espace réservé du contenu 5"/>
          <p:cNvGraphicFramePr>
            <a:graphicFrameLocks noGrp="1"/>
          </p:cNvGraphicFramePr>
          <p:nvPr>
            <p:ph sz="half" idx="1"/>
            <p:custDataLst>
              <p:tags r:id="rId6"/>
            </p:custDataLst>
            <p:extLst>
              <p:ext uri="{D42A27DB-BD31-4B8C-83A1-F6EECF244321}">
                <p14:modId xmlns="" xmlns:p14="http://schemas.microsoft.com/office/powerpoint/2010/main" val="3049319464"/>
              </p:ext>
            </p:extLst>
          </p:nvPr>
        </p:nvGraphicFramePr>
        <p:xfrm>
          <a:off x="52885" y="1732234"/>
          <a:ext cx="1674949" cy="7376160"/>
        </p:xfrm>
        <a:graphic>
          <a:graphicData uri="http://schemas.openxmlformats.org/drawingml/2006/table">
            <a:tbl>
              <a:tblPr firstRow="1" bandRow="1">
                <a:tableStyleId>{5C22544A-7EE6-4342-B048-85BDC9FD1C3A}</a:tableStyleId>
              </a:tblPr>
              <a:tblGrid>
                <a:gridCol w="230492">
                  <a:extLst>
                    <a:ext uri="{9D8B030D-6E8A-4147-A177-3AD203B41FA5}">
                      <a16:colId xmlns="" xmlns:a16="http://schemas.microsoft.com/office/drawing/2014/main" val="20000"/>
                    </a:ext>
                  </a:extLst>
                </a:gridCol>
                <a:gridCol w="1444457">
                  <a:extLst>
                    <a:ext uri="{9D8B030D-6E8A-4147-A177-3AD203B41FA5}">
                      <a16:colId xmlns="" xmlns:a16="http://schemas.microsoft.com/office/drawing/2014/main" val="20001"/>
                    </a:ext>
                  </a:extLst>
                </a:gridCol>
              </a:tblGrid>
              <a:tr h="304800">
                <a:tc gridSpan="2">
                  <a:txBody>
                    <a:bodyPr/>
                    <a:lstStyle/>
                    <a:p>
                      <a:pPr algn="ctr">
                        <a:spcAft>
                          <a:spcPts val="600"/>
                        </a:spcAft>
                      </a:pPr>
                      <a:r>
                        <a:rPr lang="fr-FR" sz="1400" dirty="0">
                          <a:latin typeface="Calibri" panose="020F0502020204030204" pitchFamily="34" charset="0"/>
                          <a:cs typeface="Calibri" panose="020F0502020204030204" pitchFamily="34" charset="0"/>
                        </a:rPr>
                        <a:t>Matériel</a:t>
                      </a:r>
                      <a:r>
                        <a:rPr lang="fr-FR" sz="1400" baseline="0" dirty="0">
                          <a:latin typeface="Calibri" panose="020F0502020204030204" pitchFamily="34" charset="0"/>
                          <a:cs typeface="Calibri" panose="020F0502020204030204" pitchFamily="34" charset="0"/>
                        </a:rPr>
                        <a:t> nécessaire</a:t>
                      </a:r>
                      <a:endParaRPr lang="fr-FR" sz="1400" dirty="0">
                        <a:latin typeface="Calibri" panose="020F0502020204030204" pitchFamily="34" charset="0"/>
                        <a:cs typeface="Calibri" panose="020F0502020204030204" pitchFamily="34" charset="0"/>
                      </a:endParaRPr>
                    </a:p>
                  </a:txBody>
                  <a:tcPr/>
                </a:tc>
                <a:tc hMerge="1">
                  <a:txBody>
                    <a:bodyPr/>
                    <a:lstStyle/>
                    <a:p>
                      <a:endParaRPr lang="fr-FR"/>
                    </a:p>
                  </a:txBody>
                  <a:tcPr/>
                </a:tc>
                <a:extLst>
                  <a:ext uri="{0D108BD9-81ED-4DB2-BD59-A6C34878D82A}">
                    <a16:rowId xmlns="" xmlns:a16="http://schemas.microsoft.com/office/drawing/2014/main" val="10000"/>
                  </a:ext>
                </a:extLst>
              </a:tr>
              <a:tr h="274320">
                <a:tc gridSpan="2">
                  <a:txBody>
                    <a:bodyPr/>
                    <a:lstStyle/>
                    <a:p>
                      <a:pPr algn="ctr">
                        <a:spcAft>
                          <a:spcPts val="600"/>
                        </a:spcAft>
                      </a:pPr>
                      <a:r>
                        <a:rPr lang="fr-FR" sz="1200" b="1" dirty="0">
                          <a:latin typeface="Calibri" panose="020F0502020204030204" pitchFamily="34" charset="0"/>
                          <a:cs typeface="Calibri" panose="020F0502020204030204" pitchFamily="34" charset="0"/>
                        </a:rPr>
                        <a:t>Pour l’enseignant</a:t>
                      </a:r>
                    </a:p>
                  </a:txBody>
                  <a:tcPr/>
                </a:tc>
                <a:tc hMerge="1">
                  <a:txBody>
                    <a:bodyPr/>
                    <a:lstStyle/>
                    <a:p>
                      <a:endParaRPr lang="fr-FR"/>
                    </a:p>
                  </a:txBody>
                  <a:tcPr/>
                </a:tc>
                <a:extLst>
                  <a:ext uri="{0D108BD9-81ED-4DB2-BD59-A6C34878D82A}">
                    <a16:rowId xmlns="" xmlns:a16="http://schemas.microsoft.com/office/drawing/2014/main" val="10001"/>
                  </a:ext>
                </a:extLst>
              </a:tr>
              <a:tr h="274320">
                <a:tc>
                  <a:txBody>
                    <a:bodyPr/>
                    <a:lstStyle/>
                    <a:p>
                      <a:pPr algn="ctr">
                        <a:spcAft>
                          <a:spcPts val="600"/>
                        </a:spcAft>
                      </a:pPr>
                      <a:r>
                        <a:rPr lang="fr-FR" sz="1200" dirty="0" smtClean="0">
                          <a:latin typeface="Calibri" panose="020F0502020204030204" pitchFamily="34" charset="0"/>
                          <a:cs typeface="Calibri" panose="020F0502020204030204" pitchFamily="34" charset="0"/>
                        </a:rPr>
                        <a:t>1 </a:t>
                      </a:r>
                      <a:endParaRPr lang="fr-FR" sz="1200" dirty="0">
                        <a:latin typeface="Calibri" panose="020F0502020204030204" pitchFamily="34" charset="0"/>
                        <a:cs typeface="Calibri" panose="020F0502020204030204" pitchFamily="34" charset="0"/>
                      </a:endParaRPr>
                    </a:p>
                    <a:p>
                      <a:pPr algn="ctr">
                        <a:spcAft>
                          <a:spcPts val="600"/>
                        </a:spcAft>
                      </a:pPr>
                      <a:r>
                        <a:rPr lang="fr-FR" sz="1200" dirty="0" smtClean="0">
                          <a:latin typeface="Calibri" panose="020F0502020204030204" pitchFamily="34" charset="0"/>
                          <a:cs typeface="Calibri" panose="020F0502020204030204" pitchFamily="34" charset="0"/>
                        </a:rPr>
                        <a:t>1 </a:t>
                      </a:r>
                      <a:endParaRPr lang="fr-FR" sz="1200" dirty="0">
                        <a:latin typeface="Calibri" panose="020F0502020204030204" pitchFamily="34" charset="0"/>
                        <a:cs typeface="Calibri" panose="020F0502020204030204" pitchFamily="34" charset="0"/>
                      </a:endParaRPr>
                    </a:p>
                    <a:p>
                      <a:pPr algn="ctr">
                        <a:spcAft>
                          <a:spcPts val="600"/>
                        </a:spcAft>
                      </a:pPr>
                      <a:r>
                        <a:rPr lang="fr-FR" sz="1200" dirty="0" smtClean="0">
                          <a:latin typeface="Calibri" panose="020F0502020204030204" pitchFamily="34" charset="0"/>
                          <a:cs typeface="Calibri" panose="020F0502020204030204" pitchFamily="34" charset="0"/>
                        </a:rPr>
                        <a:t>-</a:t>
                      </a:r>
                      <a:endParaRPr lang="fr-FR" sz="1200" dirty="0">
                        <a:latin typeface="Calibri" panose="020F0502020204030204" pitchFamily="34" charset="0"/>
                        <a:cs typeface="Calibri" panose="020F0502020204030204" pitchFamily="34" charset="0"/>
                      </a:endParaRPr>
                    </a:p>
                    <a:p>
                      <a:pPr algn="ctr">
                        <a:spcAft>
                          <a:spcPts val="600"/>
                        </a:spcAft>
                      </a:pPr>
                      <a:r>
                        <a:rPr lang="fr-FR" sz="1200" dirty="0">
                          <a:latin typeface="Calibri" panose="020F0502020204030204" pitchFamily="34" charset="0"/>
                          <a:cs typeface="Calibri" panose="020F0502020204030204" pitchFamily="34" charset="0"/>
                        </a:rPr>
                        <a:t>1</a:t>
                      </a:r>
                    </a:p>
                    <a:p>
                      <a:pPr algn="ctr">
                        <a:spcAft>
                          <a:spcPts val="600"/>
                        </a:spcAft>
                      </a:pPr>
                      <a:r>
                        <a:rPr lang="fr-FR" sz="1200" dirty="0">
                          <a:latin typeface="Calibri" panose="020F0502020204030204" pitchFamily="34" charset="0"/>
                          <a:cs typeface="Calibri" panose="020F0502020204030204" pitchFamily="34" charset="0"/>
                        </a:rPr>
                        <a:t>-</a:t>
                      </a:r>
                    </a:p>
                    <a:p>
                      <a:pPr algn="ctr">
                        <a:spcAft>
                          <a:spcPts val="600"/>
                        </a:spcAft>
                      </a:pPr>
                      <a:r>
                        <a:rPr lang="fr-FR" sz="1200" dirty="0">
                          <a:latin typeface="Calibri" panose="020F0502020204030204" pitchFamily="34" charset="0"/>
                          <a:cs typeface="Calibri" panose="020F0502020204030204" pitchFamily="34" charset="0"/>
                        </a:rPr>
                        <a:t>1</a:t>
                      </a:r>
                    </a:p>
                    <a:p>
                      <a:pPr algn="ctr">
                        <a:spcAft>
                          <a:spcPts val="600"/>
                        </a:spcAft>
                      </a:pPr>
                      <a:r>
                        <a:rPr lang="fr-FR" sz="1200" dirty="0">
                          <a:latin typeface="Calibri" panose="020F0502020204030204" pitchFamily="34" charset="0"/>
                          <a:cs typeface="Calibri" panose="020F0502020204030204" pitchFamily="34" charset="0"/>
                        </a:rPr>
                        <a:t>-</a:t>
                      </a:r>
                    </a:p>
                    <a:p>
                      <a:pPr algn="ctr">
                        <a:spcAft>
                          <a:spcPts val="600"/>
                        </a:spcAft>
                      </a:pPr>
                      <a:r>
                        <a:rPr lang="fr-FR" sz="1200" dirty="0">
                          <a:latin typeface="Calibri" panose="020F0502020204030204" pitchFamily="34" charset="0"/>
                          <a:cs typeface="Calibri" panose="020F0502020204030204" pitchFamily="34" charset="0"/>
                        </a:rPr>
                        <a:t>-</a:t>
                      </a:r>
                    </a:p>
                  </a:txBody>
                  <a:tcPr/>
                </a:tc>
                <a:tc>
                  <a:txBody>
                    <a:bodyPr/>
                    <a:lstStyle/>
                    <a:p>
                      <a:pPr lvl="0">
                        <a:spcAft>
                          <a:spcPts val="600"/>
                        </a:spcAft>
                      </a:pPr>
                      <a:r>
                        <a:rPr lang="fr-FR" sz="1200" kern="1200" dirty="0">
                          <a:solidFill>
                            <a:schemeClr val="dk1"/>
                          </a:solidFill>
                          <a:latin typeface="Calibri" panose="020F0502020204030204" pitchFamily="34" charset="0"/>
                          <a:ea typeface="+mn-ea"/>
                          <a:cs typeface="Calibri" panose="020F0502020204030204" pitchFamily="34" charset="0"/>
                        </a:rPr>
                        <a:t>Sac en papier brun, taché de graisse</a:t>
                      </a:r>
                      <a:endParaRPr lang="fr-CA" sz="1200" kern="1200" dirty="0">
                        <a:solidFill>
                          <a:schemeClr val="dk1"/>
                        </a:solidFill>
                        <a:latin typeface="Calibri" panose="020F0502020204030204" pitchFamily="34" charset="0"/>
                        <a:ea typeface="+mn-ea"/>
                        <a:cs typeface="Calibri" panose="020F0502020204030204" pitchFamily="34" charset="0"/>
                      </a:endParaRPr>
                    </a:p>
                    <a:p>
                      <a:pPr lvl="0">
                        <a:spcAft>
                          <a:spcPts val="600"/>
                        </a:spcAft>
                      </a:pPr>
                      <a:r>
                        <a:rPr lang="fr-FR" sz="1200" kern="1200" dirty="0">
                          <a:solidFill>
                            <a:schemeClr val="dk1"/>
                          </a:solidFill>
                          <a:latin typeface="Calibri" panose="020F0502020204030204" pitchFamily="34" charset="0"/>
                          <a:ea typeface="+mn-ea"/>
                          <a:cs typeface="Calibri" panose="020F0502020204030204" pitchFamily="34" charset="0"/>
                        </a:rPr>
                        <a:t>Sac en papier brun, mouillé puis séché</a:t>
                      </a:r>
                    </a:p>
                    <a:p>
                      <a:pPr lvl="0">
                        <a:spcAft>
                          <a:spcPts val="600"/>
                        </a:spcAft>
                      </a:pPr>
                      <a:r>
                        <a:rPr lang="fr-FR" sz="1200" kern="1200" dirty="0">
                          <a:solidFill>
                            <a:schemeClr val="dk1"/>
                          </a:solidFill>
                          <a:latin typeface="Calibri" panose="020F0502020204030204" pitchFamily="34" charset="0"/>
                          <a:ea typeface="+mn-ea"/>
                          <a:cs typeface="Calibri" panose="020F0502020204030204" pitchFamily="34" charset="0"/>
                        </a:rPr>
                        <a:t>Croustilles</a:t>
                      </a:r>
                    </a:p>
                    <a:p>
                      <a:pPr lvl="0">
                        <a:spcAft>
                          <a:spcPts val="600"/>
                        </a:spcAft>
                      </a:pPr>
                      <a:r>
                        <a:rPr lang="fr-FR" sz="1200" kern="1200" dirty="0">
                          <a:solidFill>
                            <a:schemeClr val="dk1"/>
                          </a:solidFill>
                          <a:latin typeface="Calibri" panose="020F0502020204030204" pitchFamily="34" charset="0"/>
                          <a:ea typeface="+mn-ea"/>
                          <a:cs typeface="Calibri" panose="020F0502020204030204" pitchFamily="34" charset="0"/>
                        </a:rPr>
                        <a:t>Tasse transparente</a:t>
                      </a:r>
                    </a:p>
                    <a:p>
                      <a:pPr lvl="0">
                        <a:spcAft>
                          <a:spcPts val="600"/>
                        </a:spcAft>
                      </a:pPr>
                      <a:r>
                        <a:rPr lang="fr-FR" sz="1200" kern="1200" dirty="0">
                          <a:solidFill>
                            <a:schemeClr val="dk1"/>
                          </a:solidFill>
                          <a:latin typeface="Calibri" panose="020F0502020204030204" pitchFamily="34" charset="0"/>
                          <a:ea typeface="+mn-ea"/>
                          <a:cs typeface="Calibri" panose="020F0502020204030204" pitchFamily="34" charset="0"/>
                        </a:rPr>
                        <a:t>Eau</a:t>
                      </a:r>
                      <a:endParaRPr lang="fr-FR" sz="1200" kern="1200" baseline="0" dirty="0">
                        <a:solidFill>
                          <a:schemeClr val="dk1"/>
                        </a:solidFill>
                        <a:latin typeface="Calibri" panose="020F0502020204030204" pitchFamily="34" charset="0"/>
                        <a:ea typeface="+mn-ea"/>
                        <a:cs typeface="Calibri" panose="020F0502020204030204" pitchFamily="34" charset="0"/>
                      </a:endParaRPr>
                    </a:p>
                    <a:p>
                      <a:pPr lvl="0">
                        <a:spcAft>
                          <a:spcPts val="600"/>
                        </a:spcAft>
                      </a:pPr>
                      <a:r>
                        <a:rPr lang="fr-FR" sz="1200" kern="1200" baseline="0" dirty="0">
                          <a:solidFill>
                            <a:schemeClr val="dk1"/>
                          </a:solidFill>
                          <a:latin typeface="Calibri" panose="020F0502020204030204" pitchFamily="34" charset="0"/>
                          <a:ea typeface="+mn-ea"/>
                          <a:cs typeface="Calibri" panose="020F0502020204030204" pitchFamily="34" charset="0"/>
                        </a:rPr>
                        <a:t>Bouilloire</a:t>
                      </a:r>
                    </a:p>
                    <a:p>
                      <a:pPr lvl="0">
                        <a:spcAft>
                          <a:spcPts val="600"/>
                        </a:spcAft>
                      </a:pPr>
                      <a:r>
                        <a:rPr lang="fr-FR" sz="1200" kern="1200" baseline="0" dirty="0">
                          <a:solidFill>
                            <a:schemeClr val="dk1"/>
                          </a:solidFill>
                          <a:latin typeface="Calibri" panose="020F0502020204030204" pitchFamily="34" charset="0"/>
                          <a:ea typeface="+mn-ea"/>
                          <a:cs typeface="Calibri" panose="020F0502020204030204" pitchFamily="34" charset="0"/>
                        </a:rPr>
                        <a:t>Huile (végétale)</a:t>
                      </a:r>
                    </a:p>
                    <a:p>
                      <a:pPr lvl="0">
                        <a:spcAft>
                          <a:spcPts val="600"/>
                        </a:spcAft>
                      </a:pPr>
                      <a:r>
                        <a:rPr lang="fr-FR" sz="1200" kern="1200" baseline="0" dirty="0">
                          <a:solidFill>
                            <a:schemeClr val="dk1"/>
                          </a:solidFill>
                          <a:latin typeface="Calibri" panose="020F0502020204030204" pitchFamily="34" charset="0"/>
                          <a:ea typeface="+mn-ea"/>
                          <a:cs typeface="Calibri" panose="020F0502020204030204" pitchFamily="34" charset="0"/>
                          <a:hlinkClick r:id="rId8"/>
                        </a:rPr>
                        <a:t>Guide des bonnes pratiques au soccer</a:t>
                      </a:r>
                      <a:endParaRPr lang="fr-FR" sz="1200" kern="1200" dirty="0">
                        <a:solidFill>
                          <a:schemeClr val="dk1"/>
                        </a:solidFill>
                        <a:latin typeface="Calibri" panose="020F0502020204030204" pitchFamily="34" charset="0"/>
                        <a:ea typeface="+mn-ea"/>
                        <a:cs typeface="Calibri" panose="020F0502020204030204" pitchFamily="34" charset="0"/>
                      </a:endParaRPr>
                    </a:p>
                  </a:txBody>
                  <a:tcPr/>
                </a:tc>
                <a:extLst>
                  <a:ext uri="{0D108BD9-81ED-4DB2-BD59-A6C34878D82A}">
                    <a16:rowId xmlns="" xmlns:a16="http://schemas.microsoft.com/office/drawing/2014/main" val="10002"/>
                  </a:ext>
                </a:extLst>
              </a:tr>
              <a:tr h="274320">
                <a:tc gridSpan="2">
                  <a:txBody>
                    <a:bodyPr/>
                    <a:lstStyle/>
                    <a:p>
                      <a:pPr algn="ctr">
                        <a:spcAft>
                          <a:spcPts val="600"/>
                        </a:spcAft>
                      </a:pPr>
                      <a:r>
                        <a:rPr lang="fr-FR" sz="1200" b="1" dirty="0">
                          <a:latin typeface="Calibri" panose="020F0502020204030204" pitchFamily="34" charset="0"/>
                          <a:cs typeface="Calibri" panose="020F0502020204030204" pitchFamily="34" charset="0"/>
                        </a:rPr>
                        <a:t>Par équipe de 2</a:t>
                      </a:r>
                    </a:p>
                  </a:txBody>
                  <a:tcPr/>
                </a:tc>
                <a:tc hMerge="1">
                  <a:txBody>
                    <a:bodyPr/>
                    <a:lstStyle/>
                    <a:p>
                      <a:endParaRPr lang="fr-FR"/>
                    </a:p>
                  </a:txBody>
                  <a:tcPr/>
                </a:tc>
                <a:extLst>
                  <a:ext uri="{0D108BD9-81ED-4DB2-BD59-A6C34878D82A}">
                    <a16:rowId xmlns="" xmlns:a16="http://schemas.microsoft.com/office/drawing/2014/main" val="10003"/>
                  </a:ext>
                </a:extLst>
              </a:tr>
              <a:tr h="274320">
                <a:tc>
                  <a:txBody>
                    <a:bodyPr/>
                    <a:lstStyle/>
                    <a:p>
                      <a:pPr algn="ctr">
                        <a:spcAft>
                          <a:spcPts val="600"/>
                        </a:spcAft>
                      </a:pPr>
                      <a:r>
                        <a:rPr lang="fr-FR" sz="1200" dirty="0" smtClean="0">
                          <a:latin typeface="Calibri" panose="020F0502020204030204" pitchFamily="34" charset="0"/>
                          <a:cs typeface="Calibri" panose="020F0502020204030204" pitchFamily="34" charset="0"/>
                        </a:rPr>
                        <a:t>1 </a:t>
                      </a:r>
                      <a:endParaRPr lang="fr-FR" sz="1200" dirty="0">
                        <a:latin typeface="Calibri" panose="020F0502020204030204" pitchFamily="34" charset="0"/>
                        <a:cs typeface="Calibri" panose="020F0502020204030204" pitchFamily="34" charset="0"/>
                      </a:endParaRPr>
                    </a:p>
                    <a:p>
                      <a:pPr algn="ctr">
                        <a:spcAft>
                          <a:spcPts val="600"/>
                        </a:spcAft>
                      </a:pPr>
                      <a:r>
                        <a:rPr lang="fr-FR" sz="1200" dirty="0" smtClean="0">
                          <a:latin typeface="Calibri" panose="020F0502020204030204" pitchFamily="34" charset="0"/>
                          <a:cs typeface="Calibri" panose="020F0502020204030204" pitchFamily="34" charset="0"/>
                        </a:rPr>
                        <a:t>1 </a:t>
                      </a:r>
                      <a:endParaRPr lang="fr-FR" sz="1200" dirty="0">
                        <a:latin typeface="Calibri" panose="020F0502020204030204" pitchFamily="34" charset="0"/>
                        <a:cs typeface="Calibri" panose="020F0502020204030204" pitchFamily="34" charset="0"/>
                      </a:endParaRPr>
                    </a:p>
                    <a:p>
                      <a:pPr algn="ctr">
                        <a:spcAft>
                          <a:spcPts val="600"/>
                        </a:spcAft>
                      </a:pPr>
                      <a:r>
                        <a:rPr lang="fr-FR" sz="1200" dirty="0">
                          <a:latin typeface="Calibri" panose="020F0502020204030204" pitchFamily="34" charset="0"/>
                          <a:cs typeface="Calibri" panose="020F0502020204030204" pitchFamily="34" charset="0"/>
                        </a:rPr>
                        <a:t>-</a:t>
                      </a:r>
                    </a:p>
                    <a:p>
                      <a:pPr algn="ctr">
                        <a:spcAft>
                          <a:spcPts val="600"/>
                        </a:spcAft>
                      </a:pPr>
                      <a:r>
                        <a:rPr lang="fr-FR" sz="1200" dirty="0">
                          <a:latin typeface="Calibri" panose="020F0502020204030204" pitchFamily="34" charset="0"/>
                          <a:cs typeface="Calibri" panose="020F0502020204030204" pitchFamily="34" charset="0"/>
                        </a:rPr>
                        <a:t>-</a:t>
                      </a:r>
                    </a:p>
                  </a:txBody>
                  <a:tcPr/>
                </a:tc>
                <a:tc>
                  <a:txBody>
                    <a:bodyPr/>
                    <a:lstStyle/>
                    <a:p>
                      <a:pPr lvl="0">
                        <a:spcAft>
                          <a:spcPts val="600"/>
                        </a:spcAft>
                      </a:pPr>
                      <a:r>
                        <a:rPr lang="fr-FR" sz="1200" kern="1200" dirty="0">
                          <a:solidFill>
                            <a:schemeClr val="dk1"/>
                          </a:solidFill>
                          <a:latin typeface="Calibri" panose="020F0502020204030204" pitchFamily="34" charset="0"/>
                          <a:ea typeface="+mn-ea"/>
                          <a:cs typeface="Calibri" panose="020F0502020204030204" pitchFamily="34" charset="0"/>
                        </a:rPr>
                        <a:t>Assiette</a:t>
                      </a:r>
                      <a:r>
                        <a:rPr lang="fr-FR" sz="1200" kern="1200" baseline="0" dirty="0">
                          <a:solidFill>
                            <a:schemeClr val="dk1"/>
                          </a:solidFill>
                          <a:latin typeface="Calibri" panose="020F0502020204030204" pitchFamily="34" charset="0"/>
                          <a:ea typeface="+mn-ea"/>
                          <a:cs typeface="Calibri" panose="020F0502020204030204" pitchFamily="34" charset="0"/>
                        </a:rPr>
                        <a:t> </a:t>
                      </a:r>
                      <a:r>
                        <a:rPr lang="fr-FR" sz="1200" kern="1200" dirty="0">
                          <a:solidFill>
                            <a:schemeClr val="dk1"/>
                          </a:solidFill>
                          <a:latin typeface="Calibri" panose="020F0502020204030204" pitchFamily="34" charset="0"/>
                          <a:ea typeface="+mn-ea"/>
                          <a:cs typeface="Calibri" panose="020F0502020204030204" pitchFamily="34" charset="0"/>
                        </a:rPr>
                        <a:t>d’aluminium</a:t>
                      </a:r>
                      <a:endParaRPr lang="fr-CA" sz="1200" kern="1200" dirty="0">
                        <a:solidFill>
                          <a:schemeClr val="dk1"/>
                        </a:solidFill>
                        <a:latin typeface="Calibri" panose="020F0502020204030204" pitchFamily="34" charset="0"/>
                        <a:ea typeface="+mn-ea"/>
                        <a:cs typeface="Calibri" panose="020F0502020204030204" pitchFamily="34" charset="0"/>
                      </a:endParaRPr>
                    </a:p>
                    <a:p>
                      <a:pPr lvl="0">
                        <a:spcAft>
                          <a:spcPts val="600"/>
                        </a:spcAft>
                      </a:pPr>
                      <a:r>
                        <a:rPr lang="fr-FR" sz="1200" kern="1200" dirty="0">
                          <a:solidFill>
                            <a:schemeClr val="dk1"/>
                          </a:solidFill>
                          <a:latin typeface="Calibri" panose="020F0502020204030204" pitchFamily="34" charset="0"/>
                          <a:ea typeface="+mn-ea"/>
                          <a:cs typeface="Calibri" panose="020F0502020204030204" pitchFamily="34" charset="0"/>
                        </a:rPr>
                        <a:t>Feuilles de papier blanche</a:t>
                      </a:r>
                      <a:endParaRPr lang="fr-CA" sz="1200" kern="1200" dirty="0">
                        <a:solidFill>
                          <a:schemeClr val="dk1"/>
                        </a:solidFill>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fr-FR" sz="1200" kern="1200" dirty="0">
                          <a:solidFill>
                            <a:schemeClr val="dk1"/>
                          </a:solidFill>
                          <a:latin typeface="Calibri" panose="020F0502020204030204" pitchFamily="34" charset="0"/>
                          <a:ea typeface="+mn-ea"/>
                          <a:cs typeface="Calibri" panose="020F0502020204030204" pitchFamily="34" charset="0"/>
                        </a:rPr>
                        <a:t>Papier essuie-tout</a:t>
                      </a:r>
                    </a:p>
                    <a:p>
                      <a:pPr marL="0" marR="0" lvl="0" indent="0" algn="l" defTabSz="914400" rtl="0" eaLnBrk="1" fontAlgn="auto" latinLnBrk="0" hangingPunct="1">
                        <a:lnSpc>
                          <a:spcPct val="100000"/>
                        </a:lnSpc>
                        <a:spcBef>
                          <a:spcPts val="0"/>
                        </a:spcBef>
                        <a:spcAft>
                          <a:spcPts val="600"/>
                        </a:spcAft>
                        <a:buClrTx/>
                        <a:buSzTx/>
                        <a:buFontTx/>
                        <a:buNone/>
                        <a:tabLst/>
                        <a:defRPr/>
                      </a:pPr>
                      <a:r>
                        <a:rPr lang="fr-FR" sz="1200" kern="1200" dirty="0">
                          <a:solidFill>
                            <a:schemeClr val="dk1"/>
                          </a:solidFill>
                          <a:latin typeface="Calibri" panose="020F0502020204030204" pitchFamily="34" charset="0"/>
                          <a:ea typeface="+mn-ea"/>
                          <a:cs typeface="Calibri" panose="020F0502020204030204" pitchFamily="34" charset="0"/>
                        </a:rPr>
                        <a:t>Petite</a:t>
                      </a:r>
                      <a:r>
                        <a:rPr lang="fr-FR" sz="1200" kern="1200" baseline="0" dirty="0">
                          <a:solidFill>
                            <a:schemeClr val="dk1"/>
                          </a:solidFill>
                          <a:latin typeface="Calibri" panose="020F0502020204030204" pitchFamily="34" charset="0"/>
                          <a:ea typeface="+mn-ea"/>
                          <a:cs typeface="Calibri" panose="020F0502020204030204" pitchFamily="34" charset="0"/>
                        </a:rPr>
                        <a:t> quantité des a</a:t>
                      </a:r>
                      <a:r>
                        <a:rPr lang="fr-FR" sz="1200" kern="1200" dirty="0">
                          <a:solidFill>
                            <a:schemeClr val="dk1"/>
                          </a:solidFill>
                          <a:latin typeface="Calibri" panose="020F0502020204030204" pitchFamily="34" charset="0"/>
                          <a:ea typeface="+mn-ea"/>
                          <a:cs typeface="Calibri" panose="020F0502020204030204" pitchFamily="34" charset="0"/>
                        </a:rPr>
                        <a:t>liments suivants:</a:t>
                      </a:r>
                    </a:p>
                    <a:p>
                      <a:pPr marL="171450" marR="0" lvl="0" indent="-171450" algn="l" defTabSz="914400" rtl="0" eaLnBrk="1" fontAlgn="auto" latinLnBrk="0" hangingPunct="1">
                        <a:lnSpc>
                          <a:spcPct val="100000"/>
                        </a:lnSpc>
                        <a:spcBef>
                          <a:spcPts val="0"/>
                        </a:spcBef>
                        <a:spcAft>
                          <a:spcPts val="600"/>
                        </a:spcAft>
                        <a:buClrTx/>
                        <a:buSzTx/>
                        <a:buFont typeface="Arial" pitchFamily="34" charset="0"/>
                        <a:buChar char="•"/>
                        <a:tabLst/>
                        <a:defRPr/>
                      </a:pPr>
                      <a:r>
                        <a:rPr lang="fr-FR" sz="1200" kern="1200" dirty="0">
                          <a:solidFill>
                            <a:schemeClr val="dk1"/>
                          </a:solidFill>
                          <a:latin typeface="Calibri" panose="020F0502020204030204" pitchFamily="34" charset="0"/>
                          <a:ea typeface="+mn-ea"/>
                          <a:cs typeface="Calibri" panose="020F0502020204030204" pitchFamily="34" charset="0"/>
                        </a:rPr>
                        <a:t>Graine de tournesol</a:t>
                      </a:r>
                    </a:p>
                    <a:p>
                      <a:pPr marL="171450" marR="0" lvl="0" indent="-171450" algn="l" defTabSz="914400" rtl="0" eaLnBrk="1" fontAlgn="auto" latinLnBrk="0" hangingPunct="1">
                        <a:lnSpc>
                          <a:spcPct val="100000"/>
                        </a:lnSpc>
                        <a:spcBef>
                          <a:spcPts val="0"/>
                        </a:spcBef>
                        <a:spcAft>
                          <a:spcPts val="600"/>
                        </a:spcAft>
                        <a:buClrTx/>
                        <a:buSzTx/>
                        <a:buFont typeface="Arial" pitchFamily="34" charset="0"/>
                        <a:buChar char="•"/>
                        <a:tabLst/>
                        <a:defRPr/>
                      </a:pPr>
                      <a:r>
                        <a:rPr lang="fr-FR" sz="1200" kern="1200" dirty="0">
                          <a:solidFill>
                            <a:schemeClr val="dk1"/>
                          </a:solidFill>
                          <a:latin typeface="Calibri" panose="020F0502020204030204" pitchFamily="34" charset="0"/>
                          <a:ea typeface="+mn-ea"/>
                          <a:cs typeface="Calibri" panose="020F0502020204030204" pitchFamily="34" charset="0"/>
                        </a:rPr>
                        <a:t>Cornichon</a:t>
                      </a:r>
                    </a:p>
                    <a:p>
                      <a:pPr marL="171450" marR="0" lvl="0" indent="-171450" algn="l" defTabSz="914400" rtl="0" eaLnBrk="1" fontAlgn="auto" latinLnBrk="0" hangingPunct="1">
                        <a:lnSpc>
                          <a:spcPct val="100000"/>
                        </a:lnSpc>
                        <a:spcBef>
                          <a:spcPts val="0"/>
                        </a:spcBef>
                        <a:spcAft>
                          <a:spcPts val="600"/>
                        </a:spcAft>
                        <a:buClrTx/>
                        <a:buSzTx/>
                        <a:buFont typeface="Arial" pitchFamily="34" charset="0"/>
                        <a:buChar char="•"/>
                        <a:tabLst/>
                        <a:defRPr/>
                      </a:pPr>
                      <a:r>
                        <a:rPr lang="fr-FR" sz="1200" kern="1200" dirty="0">
                          <a:solidFill>
                            <a:schemeClr val="dk1"/>
                          </a:solidFill>
                          <a:latin typeface="Calibri" panose="020F0502020204030204" pitchFamily="34" charset="0"/>
                          <a:ea typeface="+mn-ea"/>
                          <a:cs typeface="Calibri" panose="020F0502020204030204" pitchFamily="34" charset="0"/>
                        </a:rPr>
                        <a:t>Croustille</a:t>
                      </a:r>
                    </a:p>
                    <a:p>
                      <a:pPr marL="171450" marR="0" lvl="0" indent="-171450" algn="l" defTabSz="914400" rtl="0" eaLnBrk="1" fontAlgn="auto" latinLnBrk="0" hangingPunct="1">
                        <a:lnSpc>
                          <a:spcPct val="100000"/>
                        </a:lnSpc>
                        <a:spcBef>
                          <a:spcPts val="0"/>
                        </a:spcBef>
                        <a:spcAft>
                          <a:spcPts val="600"/>
                        </a:spcAft>
                        <a:buClrTx/>
                        <a:buSzTx/>
                        <a:buFont typeface="Arial" pitchFamily="34" charset="0"/>
                        <a:buChar char="•"/>
                        <a:tabLst/>
                        <a:defRPr/>
                      </a:pPr>
                      <a:r>
                        <a:rPr lang="fr-FR" sz="1200" kern="1200" dirty="0">
                          <a:solidFill>
                            <a:schemeClr val="dk1"/>
                          </a:solidFill>
                          <a:latin typeface="Calibri" panose="020F0502020204030204" pitchFamily="34" charset="0"/>
                          <a:ea typeface="+mn-ea"/>
                          <a:cs typeface="Calibri" panose="020F0502020204030204" pitchFamily="34" charset="0"/>
                        </a:rPr>
                        <a:t>Raisin</a:t>
                      </a:r>
                    </a:p>
                    <a:p>
                      <a:pPr marL="171450" marR="0" lvl="0" indent="-171450" algn="l" defTabSz="914400" rtl="0" eaLnBrk="1" fontAlgn="auto" latinLnBrk="0" hangingPunct="1">
                        <a:lnSpc>
                          <a:spcPct val="100000"/>
                        </a:lnSpc>
                        <a:spcBef>
                          <a:spcPts val="0"/>
                        </a:spcBef>
                        <a:spcAft>
                          <a:spcPts val="600"/>
                        </a:spcAft>
                        <a:buClrTx/>
                        <a:buSzTx/>
                        <a:buFont typeface="Arial" pitchFamily="34" charset="0"/>
                        <a:buChar char="•"/>
                        <a:tabLst/>
                        <a:defRPr/>
                      </a:pPr>
                      <a:r>
                        <a:rPr lang="fr-FR" sz="1200" kern="1200" dirty="0">
                          <a:solidFill>
                            <a:schemeClr val="dk1"/>
                          </a:solidFill>
                          <a:latin typeface="Calibri" panose="020F0502020204030204" pitchFamily="34" charset="0"/>
                          <a:ea typeface="+mn-ea"/>
                          <a:cs typeface="Calibri" panose="020F0502020204030204" pitchFamily="34" charset="0"/>
                        </a:rPr>
                        <a:t>Avocat</a:t>
                      </a:r>
                    </a:p>
                    <a:p>
                      <a:pPr marL="171450" marR="0" lvl="0" indent="-171450" algn="l" defTabSz="914400" rtl="0" eaLnBrk="1" fontAlgn="auto" latinLnBrk="0" hangingPunct="1">
                        <a:lnSpc>
                          <a:spcPct val="100000"/>
                        </a:lnSpc>
                        <a:spcBef>
                          <a:spcPts val="0"/>
                        </a:spcBef>
                        <a:spcAft>
                          <a:spcPts val="600"/>
                        </a:spcAft>
                        <a:buClrTx/>
                        <a:buSzTx/>
                        <a:buFont typeface="Arial" pitchFamily="34" charset="0"/>
                        <a:buChar char="•"/>
                        <a:tabLst/>
                        <a:defRPr/>
                      </a:pPr>
                      <a:r>
                        <a:rPr lang="fr-FR" sz="1200" kern="1200" dirty="0">
                          <a:solidFill>
                            <a:schemeClr val="dk1"/>
                          </a:solidFill>
                          <a:latin typeface="Calibri" panose="020F0502020204030204" pitchFamily="34" charset="0"/>
                          <a:ea typeface="+mn-ea"/>
                          <a:cs typeface="Calibri" panose="020F0502020204030204" pitchFamily="34" charset="0"/>
                        </a:rPr>
                        <a:t>Beurre</a:t>
                      </a:r>
                      <a:endParaRPr lang="fr-CA" sz="1200" kern="1200" dirty="0">
                        <a:solidFill>
                          <a:schemeClr val="dk1"/>
                        </a:solidFill>
                        <a:latin typeface="Calibri" panose="020F0502020204030204" pitchFamily="34" charset="0"/>
                        <a:ea typeface="+mn-ea"/>
                        <a:cs typeface="Calibri" panose="020F0502020204030204" pitchFamily="34" charset="0"/>
                      </a:endParaRPr>
                    </a:p>
                  </a:txBody>
                  <a:tcPr/>
                </a:tc>
                <a:extLst>
                  <a:ext uri="{0D108BD9-81ED-4DB2-BD59-A6C34878D82A}">
                    <a16:rowId xmlns="" xmlns:a16="http://schemas.microsoft.com/office/drawing/2014/main" val="10004"/>
                  </a:ext>
                </a:extLst>
              </a:tr>
              <a:tr h="274320">
                <a:tc gridSpan="2">
                  <a:txBody>
                    <a:bodyPr/>
                    <a:lstStyle/>
                    <a:p>
                      <a:pPr algn="ctr">
                        <a:spcAft>
                          <a:spcPts val="600"/>
                        </a:spcAft>
                      </a:pPr>
                      <a:r>
                        <a:rPr lang="fr-FR" sz="1200" b="1" dirty="0">
                          <a:latin typeface="Calibri" panose="020F0502020204030204" pitchFamily="34" charset="0"/>
                          <a:cs typeface="Calibri" panose="020F0502020204030204" pitchFamily="34" charset="0"/>
                        </a:rPr>
                        <a:t>Par élève</a:t>
                      </a:r>
                    </a:p>
                  </a:txBody>
                  <a:tcPr/>
                </a:tc>
                <a:tc h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fr-CA" sz="1200" kern="1200" dirty="0">
                        <a:solidFill>
                          <a:schemeClr val="dk1"/>
                        </a:solidFill>
                        <a:latin typeface="Times New Roman" pitchFamily="18" charset="0"/>
                        <a:ea typeface="+mn-ea"/>
                        <a:cs typeface="Times New Roman" pitchFamily="18" charset="0"/>
                      </a:endParaRPr>
                    </a:p>
                  </a:txBody>
                  <a:tcPr/>
                </a:tc>
                <a:extLst>
                  <a:ext uri="{0D108BD9-81ED-4DB2-BD59-A6C34878D82A}">
                    <a16:rowId xmlns="" xmlns:a16="http://schemas.microsoft.com/office/drawing/2014/main" val="10005"/>
                  </a:ext>
                </a:extLst>
              </a:tr>
              <a:tr h="274320">
                <a:tc>
                  <a:txBody>
                    <a:bodyPr/>
                    <a:lstStyle/>
                    <a:p>
                      <a:pPr algn="ctr">
                        <a:spcAft>
                          <a:spcPts val="600"/>
                        </a:spcAft>
                      </a:pPr>
                      <a:r>
                        <a:rPr lang="fr-FR" sz="1200" dirty="0">
                          <a:latin typeface="Calibri" panose="020F0502020204030204" pitchFamily="34" charset="0"/>
                          <a:cs typeface="Calibri" panose="020F0502020204030204" pitchFamily="34" charset="0"/>
                        </a:rPr>
                        <a:t>1</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itchFamily="34" charset="0"/>
                        <a:buNone/>
                        <a:tabLst/>
                        <a:defRPr/>
                      </a:pPr>
                      <a:r>
                        <a:rPr lang="fr-CA" sz="1200" kern="1200" dirty="0">
                          <a:solidFill>
                            <a:schemeClr val="dk1"/>
                          </a:solidFill>
                          <a:latin typeface="Calibri" panose="020F0502020204030204" pitchFamily="34" charset="0"/>
                          <a:ea typeface="+mn-ea"/>
                          <a:cs typeface="Calibri" panose="020F0502020204030204" pitchFamily="34" charset="0"/>
                          <a:hlinkClick r:id="rId10" action="ppaction://hlinksldjump"/>
                        </a:rPr>
                        <a:t>Fiche d’activité D</a:t>
                      </a:r>
                      <a:endParaRPr lang="fr-CA" sz="1200" kern="1200" dirty="0">
                        <a:solidFill>
                          <a:schemeClr val="dk1"/>
                        </a:solidFill>
                        <a:latin typeface="Calibri" panose="020F0502020204030204" pitchFamily="34" charset="0"/>
                        <a:ea typeface="+mn-ea"/>
                        <a:cs typeface="Calibri" panose="020F0502020204030204" pitchFamily="34" charset="0"/>
                      </a:endParaRPr>
                    </a:p>
                  </a:txBody>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xmlns="" xmlns:mv="urn:schemas-microsoft-com:mac:vml" xmlns:mc="http://schemas.openxmlformats.org/markup-compatibility/2006" val="12634494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4"/>
          <p:cNvSpPr>
            <a:spLocks noGrp="1"/>
          </p:cNvSpPr>
          <p:nvPr>
            <p:ph sz="half" idx="1"/>
            <p:custDataLst>
              <p:tags r:id="rId1"/>
            </p:custDataLst>
          </p:nvPr>
        </p:nvSpPr>
        <p:spPr>
          <a:xfrm>
            <a:off x="97101" y="1301463"/>
            <a:ext cx="6663799" cy="7746017"/>
          </a:xfrm>
          <a:no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Autofit/>
          </a:bodyPr>
          <a:lstStyle/>
          <a:p>
            <a:pPr marL="0" lvl="0" indent="0">
              <a:spcBef>
                <a:spcPts val="0"/>
              </a:spcBef>
              <a:spcAft>
                <a:spcPts val="600"/>
              </a:spcAft>
              <a:buNone/>
            </a:pPr>
            <a:r>
              <a:rPr lang="fr-CA" sz="1200" dirty="0" smtClean="0">
                <a:solidFill>
                  <a:prstClr val="black"/>
                </a:solidFill>
                <a:latin typeface="Calibri" panose="020F0502020204030204" pitchFamily="34" charset="0"/>
                <a:cs typeface="Calibri" panose="020F0502020204030204" pitchFamily="34" charset="0"/>
              </a:rPr>
              <a:t>(suite de l’identification des traces de gras)</a:t>
            </a:r>
            <a:endParaRPr lang="fr-FR" sz="1200" dirty="0" smtClean="0">
              <a:solidFill>
                <a:prstClr val="black"/>
              </a:solidFill>
              <a:latin typeface="Calibri" panose="020F0502020204030204" pitchFamily="34" charset="0"/>
              <a:cs typeface="Calibri" panose="020F0502020204030204" pitchFamily="34" charset="0"/>
            </a:endParaRPr>
          </a:p>
          <a:p>
            <a:pPr marL="0" lvl="0" indent="0" algn="ctr">
              <a:spcBef>
                <a:spcPts val="0"/>
              </a:spcBef>
              <a:spcAft>
                <a:spcPts val="600"/>
              </a:spcAft>
              <a:buNone/>
            </a:pPr>
            <a:r>
              <a:rPr lang="fr-FR" sz="1200" b="1" i="1" dirty="0" smtClean="0">
                <a:solidFill>
                  <a:prstClr val="black"/>
                </a:solidFill>
                <a:latin typeface="Calibri" panose="020F0502020204030204" pitchFamily="34" charset="0"/>
                <a:cs typeface="Calibri" panose="020F0502020204030204" pitchFamily="34" charset="0"/>
              </a:rPr>
              <a:t>« Un de ces sacs contenait des frites, tandis que l’autre contenait une laitue que je venais de laver. Lequel est lequel ? Qu’est-ce qui vous permet de répondre à cette question ? »</a:t>
            </a:r>
            <a:endParaRPr lang="fr-CA" sz="1200" dirty="0" smtClean="0">
              <a:latin typeface="Calibri" panose="020F0502020204030204" pitchFamily="34" charset="0"/>
              <a:cs typeface="Calibri" panose="020F0502020204030204" pitchFamily="34" charset="0"/>
            </a:endParaRPr>
          </a:p>
          <a:p>
            <a:pPr marL="230400" lvl="0" indent="-230400" algn="just">
              <a:spcBef>
                <a:spcPts val="600"/>
              </a:spcBef>
              <a:buFont typeface="Arial" pitchFamily="34" charset="0"/>
              <a:buChar char="•"/>
            </a:pPr>
            <a:r>
              <a:rPr lang="fr-FR" sz="1200" dirty="0" smtClean="0">
                <a:solidFill>
                  <a:prstClr val="black"/>
                </a:solidFill>
                <a:latin typeface="Calibri" panose="020F0502020204030204" pitchFamily="34" charset="0"/>
                <a:cs typeface="Calibri" panose="020F0502020204030204" pitchFamily="34" charset="0"/>
              </a:rPr>
              <a:t>L’eau de la laitue et la graisse des frites produisent des taches en se plaçant entre les fibres du papier. Dans les deux cas, le papier devient translucide.</a:t>
            </a:r>
            <a:endParaRPr lang="fr-CA" sz="1200" dirty="0" smtClean="0">
              <a:solidFill>
                <a:prstClr val="black"/>
              </a:solidFill>
              <a:latin typeface="Calibri" panose="020F0502020204030204" pitchFamily="34" charset="0"/>
              <a:cs typeface="Calibri" panose="020F0502020204030204" pitchFamily="34" charset="0"/>
            </a:endParaRPr>
          </a:p>
          <a:p>
            <a:pPr marL="230400" lvl="0" indent="-230400" algn="just">
              <a:spcBef>
                <a:spcPts val="600"/>
              </a:spcBef>
              <a:buFont typeface="Arial" pitchFamily="34" charset="0"/>
              <a:buChar char="•"/>
            </a:pPr>
            <a:r>
              <a:rPr lang="fr-FR" sz="1200" dirty="0" smtClean="0">
                <a:solidFill>
                  <a:prstClr val="black"/>
                </a:solidFill>
                <a:latin typeface="Calibri" panose="020F0502020204030204" pitchFamily="34" charset="0"/>
                <a:cs typeface="Calibri" panose="020F0502020204030204" pitchFamily="34" charset="0"/>
              </a:rPr>
              <a:t>Les taches faites par l’eau finissent par disparaître car l’eau s’évapore, alors que celles faites avec la graisse restent, car la graisse ne s’évapore pas. </a:t>
            </a:r>
            <a:endParaRPr lang="fr-CA" sz="1200" dirty="0" smtClean="0">
              <a:solidFill>
                <a:prstClr val="black"/>
              </a:solidFill>
              <a:latin typeface="Calibri" panose="020F0502020204030204" pitchFamily="34" charset="0"/>
              <a:cs typeface="Calibri" panose="020F0502020204030204" pitchFamily="34" charset="0"/>
            </a:endParaRPr>
          </a:p>
          <a:p>
            <a:pPr marL="0" lvl="0" indent="0" algn="just">
              <a:spcBef>
                <a:spcPts val="600"/>
              </a:spcBef>
              <a:buNone/>
            </a:pPr>
            <a:r>
              <a:rPr lang="fr-CA" sz="1200" dirty="0" smtClean="0">
                <a:solidFill>
                  <a:prstClr val="black"/>
                </a:solidFill>
                <a:latin typeface="Calibri" panose="020F0502020204030204" pitchFamily="34" charset="0"/>
                <a:cs typeface="Calibri" panose="020F0502020204030204" pitchFamily="34" charset="0"/>
              </a:rPr>
              <a:t>3. Montrer aux élèves les divers aliments qui seront impliqués dans l’expérience.</a:t>
            </a:r>
          </a:p>
          <a:p>
            <a:pPr marL="0" lvl="0" indent="0" algn="ctr">
              <a:spcBef>
                <a:spcPts val="600"/>
              </a:spcBef>
              <a:buNone/>
            </a:pPr>
            <a:r>
              <a:rPr lang="fr-CA" sz="1200" b="1" i="1" dirty="0" smtClean="0">
                <a:solidFill>
                  <a:prstClr val="black"/>
                </a:solidFill>
                <a:latin typeface="Calibri" panose="020F0502020204030204" pitchFamily="34" charset="0"/>
                <a:cs typeface="Calibri" panose="020F0502020204030204" pitchFamily="34" charset="0"/>
              </a:rPr>
              <a:t>« Certains de ces aliments contiennent des graisses, d’autre pas. Comment pourrions-nous vérifier lesquels sont lesquels ? »  </a:t>
            </a:r>
            <a:r>
              <a:rPr lang="fr-CA" sz="1200" dirty="0" smtClean="0">
                <a:solidFill>
                  <a:prstClr val="black"/>
                </a:solidFill>
                <a:latin typeface="Calibri" panose="020F0502020204030204" pitchFamily="34" charset="0"/>
                <a:cs typeface="Calibri" panose="020F0502020204030204" pitchFamily="34" charset="0"/>
              </a:rPr>
              <a:t>Réponse : en les frottant sur du papier !</a:t>
            </a:r>
          </a:p>
          <a:p>
            <a:pPr marL="0" indent="0" algn="just">
              <a:spcBef>
                <a:spcPts val="600"/>
              </a:spcBef>
              <a:buNone/>
            </a:pPr>
            <a:r>
              <a:rPr lang="fr-CA" sz="2400" i="1" dirty="0" smtClean="0">
                <a:latin typeface="Calibri" panose="020F0502020204030204" pitchFamily="34" charset="0"/>
                <a:cs typeface="Calibri" panose="020F0502020204030204" pitchFamily="34" charset="0"/>
              </a:rPr>
              <a:t>Première partie de l’expérience</a:t>
            </a:r>
          </a:p>
          <a:p>
            <a:pPr marL="0" indent="0" algn="just">
              <a:spcBef>
                <a:spcPts val="600"/>
              </a:spcBef>
              <a:buNone/>
            </a:pPr>
            <a:r>
              <a:rPr lang="fr-CA" sz="1400" b="1" dirty="0" smtClean="0">
                <a:latin typeface="Calibri" panose="020F0502020204030204" pitchFamily="34" charset="0"/>
                <a:cs typeface="Calibri" panose="020F0502020204030204" pitchFamily="34" charset="0"/>
              </a:rPr>
              <a:t>Mise en place d’un référentiel</a:t>
            </a:r>
          </a:p>
          <a:p>
            <a:pPr marL="0" indent="0" algn="ctr">
              <a:spcBef>
                <a:spcPts val="600"/>
              </a:spcBef>
              <a:buNone/>
            </a:pPr>
            <a:r>
              <a:rPr lang="fr-CA" sz="1200" b="1" i="1" dirty="0" smtClean="0">
                <a:latin typeface="Calibri" panose="020F0502020204030204" pitchFamily="34" charset="0"/>
                <a:cs typeface="Calibri" panose="020F0502020204030204" pitchFamily="34" charset="0"/>
              </a:rPr>
              <a:t>« Assurons-nous de savoir comment le gras et l’eau réagissent sur le papier. »</a:t>
            </a:r>
          </a:p>
          <a:p>
            <a:pPr marL="357188" indent="-179388" algn="just">
              <a:spcBef>
                <a:spcPts val="600"/>
              </a:spcBef>
              <a:buFont typeface="+mj-lt"/>
              <a:buAutoNum type="arabicPeriod"/>
            </a:pPr>
            <a:r>
              <a:rPr lang="fr-CA" sz="1200" dirty="0" smtClean="0">
                <a:latin typeface="Calibri" panose="020F0502020204030204" pitchFamily="34" charset="0"/>
                <a:cs typeface="Calibri" panose="020F0502020204030204" pitchFamily="34" charset="0"/>
              </a:rPr>
              <a:t>Distribuer une feuille blanche à chaque équipe.</a:t>
            </a:r>
          </a:p>
          <a:p>
            <a:pPr marL="357188" indent="-179388" algn="just">
              <a:spcBef>
                <a:spcPts val="600"/>
              </a:spcBef>
              <a:buFont typeface="+mj-lt"/>
              <a:buAutoNum type="arabicPeriod"/>
            </a:pPr>
            <a:r>
              <a:rPr lang="fr-CA" sz="1200" dirty="0" smtClean="0">
                <a:latin typeface="Calibri" panose="020F0502020204030204" pitchFamily="34" charset="0"/>
                <a:cs typeface="Calibri" panose="020F0502020204030204" pitchFamily="34" charset="0"/>
              </a:rPr>
              <a:t>Demander aux élèves de tracer deux petits cercles (3-5 cm de diamètre) en haut de la feuille, et d’écrire « eau » sous un des cercles et « gras » sous l’autre.</a:t>
            </a:r>
          </a:p>
          <a:p>
            <a:pPr marL="357188" indent="-179388" algn="just">
              <a:spcBef>
                <a:spcPts val="600"/>
              </a:spcBef>
              <a:buFont typeface="+mj-lt"/>
              <a:buAutoNum type="arabicPeriod"/>
            </a:pPr>
            <a:r>
              <a:rPr lang="fr-CA" sz="1200" dirty="0" smtClean="0">
                <a:latin typeface="Calibri" panose="020F0502020204030204" pitchFamily="34" charset="0"/>
                <a:cs typeface="Calibri" panose="020F0502020204030204" pitchFamily="34" charset="0"/>
              </a:rPr>
              <a:t>Mettre un peu d’huile et un peu d’eau dans les cercles correspondants.</a:t>
            </a:r>
          </a:p>
          <a:p>
            <a:pPr marL="357188" indent="-179388" algn="just">
              <a:spcBef>
                <a:spcPts val="600"/>
              </a:spcBef>
              <a:buFont typeface="+mj-lt"/>
              <a:buAutoNum type="arabicPeriod"/>
            </a:pPr>
            <a:r>
              <a:rPr lang="fr-CA" sz="1200" dirty="0" smtClean="0">
                <a:latin typeface="Calibri" panose="020F0502020204030204" pitchFamily="34" charset="0"/>
                <a:cs typeface="Calibri" panose="020F0502020204030204" pitchFamily="34" charset="0"/>
              </a:rPr>
              <a:t>Demander aux élèves de bien observer les taches. À quel point sont-elles semblables ? Discuter.</a:t>
            </a:r>
          </a:p>
          <a:p>
            <a:pPr marL="357188" indent="-179388" algn="just">
              <a:spcBef>
                <a:spcPts val="600"/>
              </a:spcBef>
              <a:buFont typeface="+mj-lt"/>
              <a:buAutoNum type="arabicPeriod"/>
            </a:pPr>
            <a:r>
              <a:rPr lang="fr-CA" sz="1200" dirty="0" smtClean="0">
                <a:latin typeface="Calibri" panose="020F0502020204030204" pitchFamily="34" charset="0"/>
                <a:cs typeface="Calibri" panose="020F0502020204030204" pitchFamily="34" charset="0"/>
              </a:rPr>
              <a:t>Laisser sécher; ces cercles serviront de référentiel pendant l’expérience sur les graisses.</a:t>
            </a:r>
          </a:p>
          <a:p>
            <a:pPr marL="0" indent="0" algn="just">
              <a:spcBef>
                <a:spcPts val="600"/>
              </a:spcBef>
              <a:buNone/>
            </a:pPr>
            <a:r>
              <a:rPr lang="fr-CA" sz="1400" b="1" dirty="0" smtClean="0">
                <a:latin typeface="Calibri" panose="020F0502020204030204" pitchFamily="34" charset="0"/>
                <a:cs typeface="Calibri" panose="020F0502020204030204" pitchFamily="34" charset="0"/>
              </a:rPr>
              <a:t>Introduction de l’expérience</a:t>
            </a:r>
          </a:p>
          <a:p>
            <a:pPr marL="358775" indent="-179388" algn="just">
              <a:spcBef>
                <a:spcPts val="600"/>
              </a:spcBef>
              <a:buFont typeface="+mj-lt"/>
              <a:buAutoNum type="arabicPeriod"/>
            </a:pPr>
            <a:r>
              <a:rPr lang="fr-CA" sz="1200" dirty="0" smtClean="0">
                <a:latin typeface="Calibri" panose="020F0502020204030204" pitchFamily="34" charset="0"/>
                <a:cs typeface="Calibri" panose="020F0502020204030204" pitchFamily="34" charset="0"/>
              </a:rPr>
              <a:t>Distribuer les </a:t>
            </a:r>
            <a:r>
              <a:rPr lang="fr-CA" sz="1200" b="1" dirty="0" smtClean="0">
                <a:latin typeface="Calibri" panose="020F0502020204030204" pitchFamily="34" charset="0"/>
                <a:cs typeface="Calibri" panose="020F0502020204030204" pitchFamily="34" charset="0"/>
              </a:rPr>
              <a:t>Fiches d’activité D</a:t>
            </a:r>
            <a:r>
              <a:rPr lang="fr-CA" sz="1200" dirty="0" smtClean="0">
                <a:latin typeface="Calibri" panose="020F0502020204030204" pitchFamily="34" charset="0"/>
                <a:cs typeface="Calibri" panose="020F0502020204030204" pitchFamily="34" charset="0"/>
              </a:rPr>
              <a:t>, faire lire la </a:t>
            </a:r>
            <a:r>
              <a:rPr lang="fr-CA" sz="1200" b="1" dirty="0" smtClean="0">
                <a:latin typeface="Calibri" panose="020F0502020204030204" pitchFamily="34" charset="0"/>
                <a:cs typeface="Calibri" panose="020F0502020204030204" pitchFamily="34" charset="0"/>
              </a:rPr>
              <a:t>question de découverte</a:t>
            </a:r>
            <a:r>
              <a:rPr lang="fr-CA" sz="1200" dirty="0" smtClean="0">
                <a:latin typeface="Calibri" panose="020F0502020204030204" pitchFamily="34" charset="0"/>
                <a:cs typeface="Calibri" panose="020F0502020204030204" pitchFamily="34" charset="0"/>
              </a:rPr>
              <a:t>, et faire remplir </a:t>
            </a:r>
            <a:r>
              <a:rPr lang="fr-CA" sz="1200" b="1" dirty="0" smtClean="0">
                <a:latin typeface="Calibri" panose="020F0502020204030204" pitchFamily="34" charset="0"/>
                <a:cs typeface="Calibri" panose="020F0502020204030204" pitchFamily="34" charset="0"/>
              </a:rPr>
              <a:t>l’hypothèse.</a:t>
            </a:r>
          </a:p>
          <a:p>
            <a:pPr marL="358775" indent="-179388" algn="just">
              <a:spcBef>
                <a:spcPts val="600"/>
              </a:spcBef>
              <a:buFont typeface="+mj-lt"/>
              <a:buAutoNum type="arabicPeriod"/>
            </a:pPr>
            <a:r>
              <a:rPr lang="fr-CA" sz="1200" dirty="0" smtClean="0">
                <a:latin typeface="Calibri" panose="020F0502020204030204" pitchFamily="34" charset="0"/>
                <a:cs typeface="Calibri" panose="020F0502020204030204" pitchFamily="34" charset="0"/>
              </a:rPr>
              <a:t>Les élèves travaillent en équipe pour remettre en ordre les </a:t>
            </a:r>
            <a:r>
              <a:rPr lang="fr-CA" sz="1200" b="1" dirty="0" smtClean="0">
                <a:latin typeface="Calibri" panose="020F0502020204030204" pitchFamily="34" charset="0"/>
                <a:cs typeface="Calibri" panose="020F0502020204030204" pitchFamily="34" charset="0"/>
              </a:rPr>
              <a:t>étapes de la démarche</a:t>
            </a:r>
            <a:r>
              <a:rPr lang="fr-CA" sz="1200" dirty="0" smtClean="0">
                <a:latin typeface="Calibri" panose="020F0502020204030204" pitchFamily="34" charset="0"/>
                <a:cs typeface="Calibri" panose="020F0502020204030204" pitchFamily="34" charset="0"/>
              </a:rPr>
              <a:t>. Après quelques minutes, faire un retour en groupe pour corriger. (Le solutionnaire est 3 – 1 – 2 – 4 – 6 – 5.)</a:t>
            </a:r>
          </a:p>
          <a:p>
            <a:pPr marL="358775" indent="-179388" algn="just">
              <a:spcBef>
                <a:spcPts val="600"/>
              </a:spcBef>
              <a:buFont typeface="+mj-lt"/>
              <a:buAutoNum type="arabicPeriod"/>
            </a:pPr>
            <a:r>
              <a:rPr lang="fr-CA" sz="1200" dirty="0" smtClean="0">
                <a:latin typeface="Calibri" panose="020F0502020204030204" pitchFamily="34" charset="0"/>
                <a:cs typeface="Calibri" panose="020F0502020204030204" pitchFamily="34" charset="0"/>
              </a:rPr>
              <a:t>Distribuer le matériel. Les équipes se lancent dans l’expérimentation.</a:t>
            </a:r>
          </a:p>
          <a:p>
            <a:pPr marL="342900" indent="-342900" algn="just">
              <a:spcBef>
                <a:spcPts val="600"/>
              </a:spcBef>
              <a:buFont typeface="+mj-lt"/>
              <a:buAutoNum type="arabicPeriod"/>
            </a:pPr>
            <a:endParaRPr lang="fr-CA" sz="1200" dirty="0" smtClean="0">
              <a:latin typeface="Calibri" panose="020F0502020204030204" pitchFamily="34" charset="0"/>
              <a:cs typeface="Calibri" panose="020F0502020204030204" pitchFamily="34" charset="0"/>
            </a:endParaRPr>
          </a:p>
          <a:p>
            <a:pPr marL="342900" indent="-342900" algn="just">
              <a:spcBef>
                <a:spcPts val="600"/>
              </a:spcBef>
              <a:buFont typeface="+mj-lt"/>
              <a:buAutoNum type="arabicPeriod"/>
            </a:pPr>
            <a:endParaRPr lang="fr-CA" sz="1200" dirty="0" smtClean="0">
              <a:latin typeface="Calibri" panose="020F0502020204030204" pitchFamily="34" charset="0"/>
              <a:cs typeface="Calibri" panose="020F0502020204030204" pitchFamily="34" charset="0"/>
            </a:endParaRPr>
          </a:p>
          <a:p>
            <a:pPr marL="342900" indent="-342900" algn="just">
              <a:spcBef>
                <a:spcPts val="600"/>
              </a:spcBef>
              <a:buFont typeface="+mj-lt"/>
              <a:buAutoNum type="arabicPeriod"/>
            </a:pPr>
            <a:endParaRPr lang="fr-CA" sz="1200" dirty="0" smtClean="0">
              <a:latin typeface="Calibri" panose="020F0502020204030204" pitchFamily="34" charset="0"/>
              <a:cs typeface="Calibri" panose="020F0502020204030204" pitchFamily="34" charset="0"/>
            </a:endParaRPr>
          </a:p>
          <a:p>
            <a:pPr marL="342900" indent="-342900" algn="just">
              <a:spcBef>
                <a:spcPts val="600"/>
              </a:spcBef>
              <a:buFont typeface="+mj-lt"/>
              <a:buAutoNum type="arabicPeriod"/>
            </a:pPr>
            <a:endParaRPr lang="fr-CA" sz="1200" dirty="0" smtClean="0">
              <a:latin typeface="Calibri" panose="020F0502020204030204" pitchFamily="34" charset="0"/>
              <a:cs typeface="Calibri" panose="020F0502020204030204" pitchFamily="34" charset="0"/>
            </a:endParaRPr>
          </a:p>
          <a:p>
            <a:pPr marL="342900" indent="-342900" algn="just">
              <a:spcBef>
                <a:spcPts val="600"/>
              </a:spcBef>
              <a:buFont typeface="+mj-lt"/>
              <a:buAutoNum type="arabicPeriod"/>
            </a:pPr>
            <a:endParaRPr lang="fr-CA" sz="1200" dirty="0" smtClean="0">
              <a:latin typeface="Calibri" panose="020F0502020204030204" pitchFamily="34" charset="0"/>
              <a:cs typeface="Calibri" panose="020F0502020204030204" pitchFamily="34" charset="0"/>
            </a:endParaRPr>
          </a:p>
          <a:p>
            <a:pPr marL="0" indent="0" algn="ctr">
              <a:spcBef>
                <a:spcPts val="600"/>
              </a:spcBef>
              <a:buNone/>
            </a:pPr>
            <a:r>
              <a:rPr lang="fr-CA" sz="1400" dirty="0" smtClean="0">
                <a:latin typeface="Calibri" panose="020F0502020204030204" pitchFamily="34" charset="0"/>
                <a:cs typeface="Calibri" panose="020F0502020204030204" pitchFamily="34" charset="0"/>
              </a:rPr>
              <a:t> * * * </a:t>
            </a:r>
            <a:r>
              <a:rPr lang="fr-CA" sz="1400" u="sng" dirty="0" smtClean="0">
                <a:latin typeface="Calibri" panose="020F0502020204030204" pitchFamily="34" charset="0"/>
                <a:cs typeface="Calibri" panose="020F0502020204030204" pitchFamily="34" charset="0"/>
              </a:rPr>
              <a:t>Pendant que les aliments frottés sèchent, mettre en place la démonstration</a:t>
            </a:r>
            <a:r>
              <a:rPr lang="fr-CA" sz="1400" dirty="0" smtClean="0">
                <a:latin typeface="Calibri" panose="020F0502020204030204" pitchFamily="34" charset="0"/>
                <a:cs typeface="Calibri" panose="020F0502020204030204" pitchFamily="34" charset="0"/>
              </a:rPr>
              <a:t> * * *</a:t>
            </a:r>
          </a:p>
          <a:p>
            <a:pPr marL="0" indent="0" algn="just">
              <a:spcBef>
                <a:spcPts val="600"/>
              </a:spcBef>
              <a:buNone/>
            </a:pPr>
            <a:endParaRPr lang="fr-CA" sz="1200" dirty="0">
              <a:latin typeface="Calibri" panose="020F0502020204030204" pitchFamily="34" charset="0"/>
              <a:cs typeface="Calibri" panose="020F0502020204030204" pitchFamily="34" charset="0"/>
            </a:endParaRPr>
          </a:p>
        </p:txBody>
      </p:sp>
      <p:sp>
        <p:nvSpPr>
          <p:cNvPr id="15" name="Title 3"/>
          <p:cNvSpPr txBox="1">
            <a:spLocks/>
          </p:cNvSpPr>
          <p:nvPr>
            <p:custDataLst>
              <p:tags r:id="rId2"/>
            </p:custDataLst>
          </p:nvPr>
        </p:nvSpPr>
        <p:spPr>
          <a:xfrm>
            <a:off x="972" y="-226"/>
            <a:ext cx="6498888"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smtClean="0">
                <a:latin typeface="Calibri" pitchFamily="34" charset="0"/>
                <a:cs typeface="Calibri" pitchFamily="34" charset="0"/>
              </a:rPr>
              <a:t>Réalisation</a:t>
            </a:r>
            <a:endParaRPr lang="fr-CA" sz="3000" dirty="0">
              <a:latin typeface="Calibri" pitchFamily="34" charset="0"/>
              <a:cs typeface="Calibri" pitchFamily="34" charset="0"/>
            </a:endParaRPr>
          </a:p>
          <a:p>
            <a:pPr algn="l"/>
            <a:r>
              <a:rPr lang="fr-CA" sz="2400" dirty="0" smtClean="0">
                <a:latin typeface="Calibri" pitchFamily="34" charset="0"/>
                <a:cs typeface="Calibri" pitchFamily="34" charset="0"/>
              </a:rPr>
              <a:t>4. Les graisses </a:t>
            </a:r>
            <a:r>
              <a:rPr lang="fr-CA" sz="1800" dirty="0" smtClean="0">
                <a:latin typeface="Calibri" pitchFamily="34" charset="0"/>
                <a:cs typeface="Calibri" pitchFamily="34" charset="0"/>
              </a:rPr>
              <a:t>(suite)</a:t>
            </a:r>
            <a:r>
              <a:rPr lang="fr-CA" sz="2400" dirty="0" smtClean="0">
                <a:latin typeface="Calibri" pitchFamily="34" charset="0"/>
                <a:cs typeface="Calibri" pitchFamily="34" charset="0"/>
              </a:rPr>
              <a:t> </a:t>
            </a:r>
            <a:endParaRPr lang="fr-CA" sz="2400" dirty="0">
              <a:latin typeface="Calibri" pitchFamily="34" charset="0"/>
              <a:cs typeface="Calibri" pitchFamily="34" charset="0"/>
            </a:endParaRPr>
          </a:p>
        </p:txBody>
      </p:sp>
      <p:pic>
        <p:nvPicPr>
          <p:cNvPr id="8" name="Image 7" descr="Cover_7 - Alimentation-02.png"/>
          <p:cNvPicPr>
            <a:picLocks noChangeAspect="1"/>
          </p:cNvPicPr>
          <p:nvPr>
            <p:custDataLst>
              <p:tags r:id="rId3"/>
            </p:custDataLst>
          </p:nvPr>
        </p:nvPicPr>
        <p:blipFill>
          <a:blip r:embed="rId7"/>
          <a:stretch>
            <a:fillRect/>
          </a:stretch>
        </p:blipFill>
        <p:spPr>
          <a:xfrm>
            <a:off x="4582110" y="-369476"/>
            <a:ext cx="2426876" cy="2426876"/>
          </a:xfrm>
          <a:prstGeom prst="rect">
            <a:avLst/>
          </a:prstGeom>
        </p:spPr>
      </p:pic>
      <p:sp>
        <p:nvSpPr>
          <p:cNvPr id="6" name="Rectangle 5"/>
          <p:cNvSpPr/>
          <p:nvPr>
            <p:custDataLst>
              <p:tags r:id="rId4"/>
            </p:custDataLst>
          </p:nvPr>
        </p:nvSpPr>
        <p:spPr>
          <a:xfrm>
            <a:off x="225000" y="7500258"/>
            <a:ext cx="6408000" cy="1015663"/>
          </a:xfrm>
          <a:prstGeom prst="rect">
            <a:avLst/>
          </a:prstGeom>
          <a:solidFill>
            <a:schemeClr val="accent4">
              <a:lumMod val="40000"/>
              <a:lumOff val="60000"/>
            </a:schemeClr>
          </a:solidFill>
          <a:ln>
            <a:solidFill>
              <a:schemeClr val="accent1"/>
            </a:solidFill>
          </a:ln>
        </p:spPr>
        <p:txBody>
          <a:bodyPr wrap="square">
            <a:spAutoFit/>
          </a:bodyPr>
          <a:lstStyle/>
          <a:p>
            <a:pPr algn="ctr">
              <a:spcBef>
                <a:spcPts val="600"/>
              </a:spcBef>
            </a:pPr>
            <a:r>
              <a:rPr lang="fr-FR" sz="1400" b="1" dirty="0">
                <a:latin typeface="Calibri" panose="020F0502020204030204" pitchFamily="34" charset="0"/>
                <a:cs typeface="Calibri" panose="020F0502020204030204" pitchFamily="34" charset="0"/>
              </a:rPr>
              <a:t>Quelques conseils sur l’expérimentation</a:t>
            </a:r>
            <a:endParaRPr lang="fr-CA" sz="1400" dirty="0">
              <a:latin typeface="Calibri" panose="020F0502020204030204" pitchFamily="34" charset="0"/>
              <a:cs typeface="Calibri" panose="020F0502020204030204" pitchFamily="34" charset="0"/>
            </a:endParaRPr>
          </a:p>
          <a:p>
            <a:pPr marL="171450" lvl="0" indent="-171450">
              <a:spcBef>
                <a:spcPts val="600"/>
              </a:spcBef>
            </a:pPr>
            <a:r>
              <a:rPr lang="fr-FR" sz="1200" dirty="0">
                <a:latin typeface="Calibri" panose="020F0502020204030204" pitchFamily="34" charset="0"/>
                <a:cs typeface="Calibri" panose="020F0502020204030204" pitchFamily="34" charset="0"/>
              </a:rPr>
              <a:t>Pour bien extraire le gras, il faut </a:t>
            </a:r>
            <a:r>
              <a:rPr lang="fr-FR" sz="1200" i="1" dirty="0">
                <a:latin typeface="Calibri" panose="020F0502020204030204" pitchFamily="34" charset="0"/>
                <a:cs typeface="Calibri" panose="020F0502020204030204" pitchFamily="34" charset="0"/>
              </a:rPr>
              <a:t>écraser</a:t>
            </a:r>
            <a:r>
              <a:rPr lang="fr-FR" sz="1200" dirty="0">
                <a:latin typeface="Calibri" panose="020F0502020204030204" pitchFamily="34" charset="0"/>
                <a:cs typeface="Calibri" panose="020F0502020204030204" pitchFamily="34" charset="0"/>
              </a:rPr>
              <a:t> croustilles et graines de tournesol, pas seulement les frotter.</a:t>
            </a:r>
            <a:endParaRPr lang="fr-CA" sz="1200" dirty="0">
              <a:latin typeface="Calibri" panose="020F0502020204030204" pitchFamily="34" charset="0"/>
              <a:cs typeface="Calibri" panose="020F0502020204030204" pitchFamily="34" charset="0"/>
            </a:endParaRPr>
          </a:p>
          <a:p>
            <a:pPr marL="171450" lvl="0" indent="-171450">
              <a:spcBef>
                <a:spcPts val="600"/>
              </a:spcBef>
            </a:pPr>
            <a:r>
              <a:rPr lang="fr-FR" sz="1200" dirty="0">
                <a:latin typeface="Calibri" panose="020F0502020204030204" pitchFamily="34" charset="0"/>
                <a:cs typeface="Calibri" panose="020F0502020204030204" pitchFamily="34" charset="0"/>
              </a:rPr>
              <a:t>Faire le beurre en tout dernier afin d’éviter que les petits doigts beurrés ne contaminent le napperon de travail.</a:t>
            </a:r>
            <a:r>
              <a:rPr lang="fr-CA" sz="1200" dirty="0">
                <a:latin typeface="Calibri" panose="020F0502020204030204" pitchFamily="34" charset="0"/>
                <a:cs typeface="Calibri" panose="020F0502020204030204" pitchFamily="34" charset="0"/>
              </a:rPr>
              <a:t> Dans tous les cas, s’essuyer les doigts entre chaque aliment</a:t>
            </a:r>
            <a:r>
              <a:rPr lang="fr-FR" sz="1200" dirty="0">
                <a:latin typeface="Calibri" panose="020F0502020204030204" pitchFamily="34" charset="0"/>
                <a:cs typeface="Calibri" panose="020F0502020204030204" pitchFamily="34" charset="0"/>
              </a:rPr>
              <a:t>.</a:t>
            </a:r>
            <a:endParaRPr lang="fr-CA" sz="1200" dirty="0">
              <a:latin typeface="Calibri" panose="020F0502020204030204" pitchFamily="34" charset="0"/>
              <a:cs typeface="Calibri" panose="020F0502020204030204" pitchFamily="34" charset="0"/>
            </a:endParaRPr>
          </a:p>
        </p:txBody>
      </p:sp>
      <p:sp>
        <p:nvSpPr>
          <p:cNvPr id="2" name="Espace réservé du numéro de diapositive 1"/>
          <p:cNvSpPr>
            <a:spLocks noGrp="1"/>
          </p:cNvSpPr>
          <p:nvPr>
            <p:ph type="sldNum" sz="quarter" idx="12"/>
            <p:custDataLst>
              <p:tags r:id="rId5"/>
            </p:custDataLst>
          </p:nvPr>
        </p:nvSpPr>
        <p:spPr>
          <a:xfrm>
            <a:off x="5295900" y="8008203"/>
            <a:ext cx="1562100" cy="1135797"/>
          </a:xfrm>
        </p:spPr>
        <p:txBody>
          <a:bodyPr/>
          <a:lstStyle/>
          <a:p>
            <a:fld id="{027FB875-5C85-AB42-9DC5-178568A424B8}" type="slidenum">
              <a:rPr lang="en-US" smtClean="0"/>
              <a:pPr/>
              <a:t>14</a:t>
            </a:fld>
            <a:endParaRPr lang="en-US" dirty="0"/>
          </a:p>
        </p:txBody>
      </p:sp>
    </p:spTree>
    <p:extLst>
      <p:ext uri="{BB962C8B-B14F-4D97-AF65-F5344CB8AC3E}">
        <p14:creationId xmlns:p14="http://schemas.microsoft.com/office/powerpoint/2010/main" xmlns="" xmlns:mv="urn:schemas-microsoft-com:mac:vml" xmlns:mc="http://schemas.openxmlformats.org/markup-compatibility/2006" val="12634494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4"/>
          <p:cNvSpPr>
            <a:spLocks noGrp="1"/>
          </p:cNvSpPr>
          <p:nvPr>
            <p:ph sz="half" idx="1"/>
            <p:custDataLst>
              <p:tags r:id="rId1"/>
            </p:custDataLst>
          </p:nvPr>
        </p:nvSpPr>
        <p:spPr>
          <a:xfrm>
            <a:off x="97101" y="1301463"/>
            <a:ext cx="6663799" cy="7667277"/>
          </a:xfrm>
          <a:no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Autofit/>
          </a:bodyPr>
          <a:lstStyle/>
          <a:p>
            <a:pPr marL="0" lvl="0" indent="0" algn="just">
              <a:spcBef>
                <a:spcPts val="600"/>
              </a:spcBef>
              <a:buNone/>
            </a:pPr>
            <a:r>
              <a:rPr lang="fr-CA" sz="2400" i="1" dirty="0" smtClean="0">
                <a:solidFill>
                  <a:prstClr val="black"/>
                </a:solidFill>
                <a:latin typeface="Calibri" panose="020F0502020204030204" pitchFamily="34" charset="0"/>
                <a:cs typeface="Calibri" panose="020F0502020204030204" pitchFamily="34" charset="0"/>
              </a:rPr>
              <a:t>Mise en place de la démonstration</a:t>
            </a:r>
          </a:p>
          <a:p>
            <a:pPr marL="0" lvl="0" indent="0" algn="ctr">
              <a:spcBef>
                <a:spcPts val="600"/>
              </a:spcBef>
              <a:buNone/>
            </a:pPr>
            <a:r>
              <a:rPr lang="fr-CA" sz="1200" b="1" i="1" dirty="0" smtClean="0">
                <a:solidFill>
                  <a:prstClr val="black"/>
                </a:solidFill>
                <a:latin typeface="Calibri" panose="020F0502020204030204" pitchFamily="34" charset="0"/>
                <a:cs typeface="Calibri" panose="020F0502020204030204" pitchFamily="34" charset="0"/>
              </a:rPr>
              <a:t>« Comment pourrions-nous savoir combien de gras y a-t-il dans des croustilles ? »</a:t>
            </a:r>
          </a:p>
          <a:p>
            <a:pPr marL="0" lvl="0" indent="0" algn="just">
              <a:spcBef>
                <a:spcPts val="600"/>
              </a:spcBef>
              <a:buNone/>
            </a:pPr>
            <a:r>
              <a:rPr lang="fr-CA" sz="1200" dirty="0" smtClean="0">
                <a:solidFill>
                  <a:prstClr val="black"/>
                </a:solidFill>
                <a:latin typeface="Calibri" panose="020F0502020204030204" pitchFamily="34" charset="0"/>
                <a:cs typeface="Calibri" panose="020F0502020204030204" pitchFamily="34" charset="0"/>
              </a:rPr>
              <a:t>Réponse simple : On pourrait consulter le tableau des valeurs nutritives sur l’étiquette !</a:t>
            </a:r>
          </a:p>
          <a:p>
            <a:pPr marL="0" lvl="0" indent="0" algn="ctr">
              <a:spcBef>
                <a:spcPts val="600"/>
              </a:spcBef>
              <a:buNone/>
            </a:pPr>
            <a:r>
              <a:rPr lang="fr-CA" sz="1200" b="1" i="1" dirty="0" smtClean="0">
                <a:solidFill>
                  <a:prstClr val="black"/>
                </a:solidFill>
                <a:latin typeface="Calibri" panose="020F0502020204030204" pitchFamily="34" charset="0"/>
                <a:cs typeface="Calibri" panose="020F0502020204030204" pitchFamily="34" charset="0"/>
              </a:rPr>
              <a:t>« Si on n’a pas l’emballage, pourrait-on trouver un moyen d’extraire le gras de croustilles ? »</a:t>
            </a:r>
          </a:p>
          <a:p>
            <a:pPr marL="0" lvl="0" indent="0" algn="just">
              <a:spcBef>
                <a:spcPts val="600"/>
              </a:spcBef>
              <a:buNone/>
            </a:pPr>
            <a:r>
              <a:rPr lang="fr-CA" sz="1200" dirty="0" smtClean="0">
                <a:solidFill>
                  <a:prstClr val="black"/>
                </a:solidFill>
                <a:latin typeface="Calibri" panose="020F0502020204030204" pitchFamily="34" charset="0"/>
                <a:cs typeface="Calibri" panose="020F0502020204030204" pitchFamily="34" charset="0"/>
              </a:rPr>
              <a:t>Solution : en faisant fondre le gras dans de l’eau chaude.</a:t>
            </a:r>
          </a:p>
          <a:p>
            <a:pPr marL="679450" lvl="1" indent="-228600" algn="just">
              <a:buFont typeface="+mj-lt"/>
              <a:buAutoNum type="arabicPeriod"/>
            </a:pPr>
            <a:r>
              <a:rPr lang="fr-CA" sz="1200" dirty="0" smtClean="0">
                <a:solidFill>
                  <a:prstClr val="black"/>
                </a:solidFill>
                <a:latin typeface="Calibri" panose="020F0502020204030204" pitchFamily="34" charset="0"/>
                <a:cs typeface="Calibri" panose="020F0502020204030204" pitchFamily="34" charset="0"/>
              </a:rPr>
              <a:t>Écraser quelques croustilles et les mettre dans le verre.</a:t>
            </a:r>
          </a:p>
          <a:p>
            <a:pPr marL="679450" lvl="1" indent="-228600" algn="just">
              <a:buFont typeface="+mj-lt"/>
              <a:buAutoNum type="arabicPeriod"/>
            </a:pPr>
            <a:r>
              <a:rPr lang="fr-CA" sz="1200" dirty="0" smtClean="0">
                <a:solidFill>
                  <a:prstClr val="black"/>
                </a:solidFill>
                <a:latin typeface="Calibri" panose="020F0502020204030204" pitchFamily="34" charset="0"/>
                <a:cs typeface="Calibri" panose="020F0502020204030204" pitchFamily="34" charset="0"/>
              </a:rPr>
              <a:t>Remplir le verre d’eau bouillante au 3/4. </a:t>
            </a:r>
          </a:p>
          <a:p>
            <a:pPr marL="679450" lvl="1" indent="-228600" algn="just">
              <a:buFont typeface="+mj-lt"/>
              <a:buAutoNum type="arabicPeriod"/>
            </a:pPr>
            <a:r>
              <a:rPr lang="fr-CA" sz="1200" dirty="0" smtClean="0">
                <a:solidFill>
                  <a:prstClr val="black"/>
                </a:solidFill>
                <a:latin typeface="Calibri" panose="020F0502020204030204" pitchFamily="34" charset="0"/>
                <a:cs typeface="Calibri" panose="020F0502020204030204" pitchFamily="34" charset="0"/>
              </a:rPr>
              <a:t>Agiter doucement pendant 30 secondes puis laisser reposer 15 minutes </a:t>
            </a:r>
          </a:p>
          <a:p>
            <a:pPr marL="228600" lvl="0" indent="-228600" algn="just">
              <a:spcBef>
                <a:spcPts val="600"/>
              </a:spcBef>
              <a:buNone/>
            </a:pPr>
            <a:endParaRPr lang="fr-CA" sz="1200" dirty="0" smtClean="0">
              <a:solidFill>
                <a:prstClr val="black"/>
              </a:solidFill>
              <a:latin typeface="Calibri" panose="020F0502020204030204" pitchFamily="34" charset="0"/>
              <a:cs typeface="Calibri" panose="020F0502020204030204" pitchFamily="34" charset="0"/>
            </a:endParaRPr>
          </a:p>
          <a:p>
            <a:pPr marL="228600" lvl="0" indent="-228600" algn="just">
              <a:spcBef>
                <a:spcPts val="600"/>
              </a:spcBef>
              <a:buNone/>
            </a:pPr>
            <a:r>
              <a:rPr lang="fr-CA" sz="2400" i="1" dirty="0" smtClean="0">
                <a:latin typeface="Calibri" panose="020F0502020204030204" pitchFamily="34" charset="0"/>
                <a:cs typeface="Calibri" panose="020F0502020204030204" pitchFamily="34" charset="0"/>
              </a:rPr>
              <a:t>Deuxième partie de l’expérimentation</a:t>
            </a:r>
          </a:p>
          <a:p>
            <a:pPr marL="230400" indent="-230400" algn="just">
              <a:spcBef>
                <a:spcPts val="600"/>
              </a:spcBef>
              <a:buFont typeface="Arial" pitchFamily="34" charset="0"/>
              <a:buChar char="•"/>
            </a:pPr>
            <a:r>
              <a:rPr lang="fr-FR" sz="1200" dirty="0" smtClean="0">
                <a:latin typeface="Calibri" panose="020F0502020204030204" pitchFamily="34" charset="0"/>
                <a:cs typeface="Calibri" panose="020F0502020204030204" pitchFamily="34" charset="0"/>
              </a:rPr>
              <a:t>Une fois que la feuille blanche est sèche, les élèves </a:t>
            </a:r>
            <a:r>
              <a:rPr lang="fr-FR" sz="1200" b="1" dirty="0" smtClean="0">
                <a:latin typeface="Calibri" panose="020F0502020204030204" pitchFamily="34" charset="0"/>
                <a:cs typeface="Calibri" panose="020F0502020204030204" pitchFamily="34" charset="0"/>
              </a:rPr>
              <a:t>observent</a:t>
            </a:r>
            <a:r>
              <a:rPr lang="fr-FR" sz="1200" dirty="0" smtClean="0">
                <a:latin typeface="Calibri" panose="020F0502020204030204" pitchFamily="34" charset="0"/>
                <a:cs typeface="Calibri" panose="020F0502020204030204" pitchFamily="34" charset="0"/>
              </a:rPr>
              <a:t> et remplissent la deuxième page de leur fiche d’activité.</a:t>
            </a:r>
          </a:p>
          <a:p>
            <a:pPr marL="230400" indent="-230400" algn="just">
              <a:spcBef>
                <a:spcPts val="600"/>
              </a:spcBef>
              <a:buFont typeface="Arial" pitchFamily="34" charset="0"/>
              <a:buChar char="•"/>
            </a:pPr>
            <a:r>
              <a:rPr lang="fr-FR" sz="1200" dirty="0" smtClean="0">
                <a:latin typeface="Calibri" panose="020F0502020204030204" pitchFamily="34" charset="0"/>
                <a:cs typeface="Calibri" panose="020F0502020204030204" pitchFamily="34" charset="0"/>
              </a:rPr>
              <a:t>Dans la section « 4. Analyser et interpréter les résultats », demander aux élèves de décrire la tache d’après son </a:t>
            </a:r>
            <a:r>
              <a:rPr lang="fr-FR" sz="1200" b="1" dirty="0" smtClean="0">
                <a:latin typeface="Calibri" panose="020F0502020204030204" pitchFamily="34" charset="0"/>
                <a:cs typeface="Calibri" panose="020F0502020204030204" pitchFamily="34" charset="0"/>
              </a:rPr>
              <a:t>degré de translucidité</a:t>
            </a:r>
            <a:r>
              <a:rPr lang="fr-FR" sz="1200" dirty="0" smtClean="0">
                <a:latin typeface="Calibri" panose="020F0502020204030204" pitchFamily="34" charset="0"/>
                <a:cs typeface="Calibri" panose="020F0502020204030204" pitchFamily="34" charset="0"/>
              </a:rPr>
              <a:t> : </a:t>
            </a:r>
            <a:r>
              <a:rPr lang="fr-FR" sz="1200" i="1" dirty="0" smtClean="0">
                <a:latin typeface="Calibri" panose="020F0502020204030204" pitchFamily="34" charset="0"/>
                <a:cs typeface="Calibri" panose="020F0502020204030204" pitchFamily="34" charset="0"/>
              </a:rPr>
              <a:t>très translucide, peu translucide, ou pas du tout translucide. </a:t>
            </a:r>
            <a:r>
              <a:rPr lang="fr-FR" sz="1200" dirty="0" smtClean="0">
                <a:latin typeface="Calibri" panose="020F0502020204030204" pitchFamily="34" charset="0"/>
                <a:cs typeface="Calibri" panose="020F0502020204030204" pitchFamily="34" charset="0"/>
              </a:rPr>
              <a:t>(Il est aussi possible de classer les aliments en ordre de « translucidité ».)</a:t>
            </a:r>
          </a:p>
          <a:p>
            <a:pPr marL="230400" indent="-230400" algn="just">
              <a:spcBef>
                <a:spcPts val="600"/>
              </a:spcBef>
              <a:buFont typeface="Arial" pitchFamily="34" charset="0"/>
              <a:buChar char="•"/>
            </a:pPr>
            <a:r>
              <a:rPr lang="fr-FR" sz="1200" dirty="0" smtClean="0">
                <a:latin typeface="Calibri" panose="020F0502020204030204" pitchFamily="34" charset="0"/>
                <a:cs typeface="Calibri" panose="020F0502020204030204" pitchFamily="34" charset="0"/>
              </a:rPr>
              <a:t>Faire un retour en groupe et discuter des résultats : </a:t>
            </a:r>
            <a:r>
              <a:rPr lang="fr-FR" sz="1200" b="1" i="1" dirty="0" smtClean="0">
                <a:latin typeface="Calibri" panose="020F0502020204030204" pitchFamily="34" charset="0"/>
                <a:cs typeface="Calibri" panose="020F0502020204030204" pitchFamily="34" charset="0"/>
              </a:rPr>
              <a:t>« En comparant nos résultats à notre référentiel, que peut-on conclure ? » </a:t>
            </a:r>
            <a:r>
              <a:rPr lang="fr-FR" sz="1200" dirty="0" smtClean="0">
                <a:latin typeface="Calibri" panose="020F0502020204030204" pitchFamily="34" charset="0"/>
                <a:cs typeface="Calibri" panose="020F0502020204030204" pitchFamily="34" charset="0"/>
              </a:rPr>
              <a:t>Les aliments qui ont produit des taches durables contiennent des graisses.</a:t>
            </a:r>
          </a:p>
          <a:p>
            <a:pPr algn="just">
              <a:spcBef>
                <a:spcPts val="600"/>
              </a:spcBef>
              <a:buFont typeface="Arial" pitchFamily="34" charset="0"/>
              <a:buChar char="•"/>
            </a:pPr>
            <a:endParaRPr lang="fr-FR" sz="1200" dirty="0" smtClean="0">
              <a:latin typeface="Calibri" panose="020F0502020204030204" pitchFamily="34" charset="0"/>
              <a:cs typeface="Calibri" panose="020F0502020204030204" pitchFamily="34" charset="0"/>
            </a:endParaRPr>
          </a:p>
          <a:p>
            <a:pPr algn="just">
              <a:spcBef>
                <a:spcPts val="600"/>
              </a:spcBef>
              <a:buFont typeface="Arial" pitchFamily="34" charset="0"/>
              <a:buChar char="•"/>
            </a:pPr>
            <a:endParaRPr lang="fr-FR" sz="1200" dirty="0" smtClean="0">
              <a:latin typeface="Calibri" panose="020F0502020204030204" pitchFamily="34" charset="0"/>
              <a:cs typeface="Calibri" panose="020F0502020204030204" pitchFamily="34" charset="0"/>
            </a:endParaRPr>
          </a:p>
          <a:p>
            <a:pPr algn="just">
              <a:spcBef>
                <a:spcPts val="600"/>
              </a:spcBef>
              <a:buFont typeface="Arial" pitchFamily="34" charset="0"/>
              <a:buChar char="•"/>
            </a:pPr>
            <a:endParaRPr lang="fr-FR" sz="1200" dirty="0" smtClean="0">
              <a:latin typeface="Calibri" panose="020F0502020204030204" pitchFamily="34" charset="0"/>
              <a:cs typeface="Calibri" panose="020F0502020204030204" pitchFamily="34" charset="0"/>
            </a:endParaRPr>
          </a:p>
          <a:p>
            <a:pPr algn="just">
              <a:spcBef>
                <a:spcPts val="600"/>
              </a:spcBef>
              <a:buFont typeface="Arial" pitchFamily="34" charset="0"/>
              <a:buChar char="•"/>
            </a:pPr>
            <a:endParaRPr lang="fr-FR" sz="1200" dirty="0" smtClean="0">
              <a:latin typeface="Calibri" panose="020F0502020204030204" pitchFamily="34" charset="0"/>
              <a:cs typeface="Calibri" panose="020F0502020204030204" pitchFamily="34" charset="0"/>
            </a:endParaRPr>
          </a:p>
          <a:p>
            <a:pPr algn="just">
              <a:spcBef>
                <a:spcPts val="600"/>
              </a:spcBef>
              <a:buFont typeface="Arial" pitchFamily="34" charset="0"/>
              <a:buChar char="•"/>
            </a:pPr>
            <a:endParaRPr lang="fr-FR" sz="1200" dirty="0" smtClean="0">
              <a:latin typeface="Calibri" panose="020F0502020204030204" pitchFamily="34" charset="0"/>
              <a:cs typeface="Calibri" panose="020F0502020204030204" pitchFamily="34" charset="0"/>
            </a:endParaRPr>
          </a:p>
          <a:p>
            <a:pPr algn="just">
              <a:spcBef>
                <a:spcPts val="600"/>
              </a:spcBef>
              <a:buNone/>
            </a:pPr>
            <a:endParaRPr lang="fr-FR" sz="1200" dirty="0" smtClean="0">
              <a:latin typeface="Calibri" panose="020F0502020204030204" pitchFamily="34" charset="0"/>
              <a:cs typeface="Calibri" panose="020F0502020204030204" pitchFamily="34" charset="0"/>
            </a:endParaRPr>
          </a:p>
          <a:p>
            <a:pPr marL="0" indent="0">
              <a:spcBef>
                <a:spcPts val="600"/>
              </a:spcBef>
              <a:buNone/>
            </a:pPr>
            <a:r>
              <a:rPr lang="fr-CA" sz="2400" i="1" dirty="0" smtClean="0">
                <a:latin typeface="Calibri" panose="020F0502020204030204" pitchFamily="34" charset="0"/>
                <a:cs typeface="Calibri" panose="020F0502020204030204" pitchFamily="34" charset="0"/>
              </a:rPr>
              <a:t>Retour sur la démonstration</a:t>
            </a:r>
          </a:p>
          <a:p>
            <a:pPr marL="0" indent="0" algn="just">
              <a:spcBef>
                <a:spcPts val="600"/>
              </a:spcBef>
              <a:buNone/>
            </a:pPr>
            <a:r>
              <a:rPr lang="fr-CA" sz="1200" b="1" dirty="0" smtClean="0">
                <a:latin typeface="Calibri" panose="020F0502020204030204" pitchFamily="34" charset="0"/>
                <a:cs typeface="Calibri" panose="020F0502020204030204" pitchFamily="34" charset="0"/>
              </a:rPr>
              <a:t>Observation</a:t>
            </a:r>
            <a:r>
              <a:rPr lang="fr-CA" sz="1200" dirty="0" smtClean="0">
                <a:latin typeface="Calibri" panose="020F0502020204030204" pitchFamily="34" charset="0"/>
                <a:cs typeface="Calibri" panose="020F0502020204030204" pitchFamily="34" charset="0"/>
              </a:rPr>
              <a:t> : Une couche d’écume graisseuse flotte à la surface de l’eau.</a:t>
            </a:r>
          </a:p>
          <a:p>
            <a:pPr marL="0" indent="0" algn="just">
              <a:spcBef>
                <a:spcPts val="600"/>
              </a:spcBef>
              <a:buNone/>
            </a:pPr>
            <a:r>
              <a:rPr lang="fr-CA" sz="1200" b="1" dirty="0" smtClean="0">
                <a:latin typeface="Calibri" panose="020F0502020204030204" pitchFamily="34" charset="0"/>
                <a:cs typeface="Calibri" panose="020F0502020204030204" pitchFamily="34" charset="0"/>
              </a:rPr>
              <a:t>Explication</a:t>
            </a:r>
            <a:r>
              <a:rPr lang="fr-CA" sz="1200" dirty="0" smtClean="0">
                <a:latin typeface="Calibri" panose="020F0502020204030204" pitchFamily="34" charset="0"/>
                <a:cs typeface="Calibri" panose="020F0502020204030204" pitchFamily="34" charset="0"/>
              </a:rPr>
              <a:t> : Dans l’eau bouillante, le gras fond et devient liquide (comme le gras du poulet dans une soupe). Plus léger que l’eau et incapable de s’y mélanger, le gras monte à la surface de l’eau et flotte (comme la couche de gras figé qui se forme à la surface de la soupe, lorsque mise au réfrigérateur).</a:t>
            </a:r>
          </a:p>
          <a:p>
            <a:pPr marL="0" indent="0" algn="just">
              <a:spcBef>
                <a:spcPts val="600"/>
              </a:spcBef>
              <a:buNone/>
            </a:pPr>
            <a:endParaRPr lang="fr-CA" sz="1200" dirty="0" smtClean="0">
              <a:latin typeface="Calibri" panose="020F0502020204030204" pitchFamily="34" charset="0"/>
              <a:cs typeface="Calibri" panose="020F0502020204030204" pitchFamily="34" charset="0"/>
            </a:endParaRPr>
          </a:p>
          <a:p>
            <a:pPr marL="0" indent="0" algn="just">
              <a:spcBef>
                <a:spcPts val="600"/>
              </a:spcBef>
              <a:buNone/>
            </a:pPr>
            <a:endParaRPr lang="fr-CA" sz="1200" dirty="0" smtClean="0">
              <a:latin typeface="Calibri" panose="020F0502020204030204" pitchFamily="34" charset="0"/>
              <a:cs typeface="Calibri" panose="020F0502020204030204" pitchFamily="34" charset="0"/>
            </a:endParaRPr>
          </a:p>
          <a:p>
            <a:pPr marL="0" indent="0" algn="just">
              <a:spcBef>
                <a:spcPts val="600"/>
              </a:spcBef>
              <a:buFont typeface="+mj-lt"/>
              <a:buAutoNum type="arabicPeriod"/>
            </a:pPr>
            <a:endParaRPr lang="fr-CA" sz="1200" dirty="0" smtClean="0">
              <a:latin typeface="Calibri" panose="020F0502020204030204" pitchFamily="34" charset="0"/>
              <a:cs typeface="Calibri" panose="020F0502020204030204" pitchFamily="34" charset="0"/>
            </a:endParaRPr>
          </a:p>
          <a:p>
            <a:pPr marL="0" indent="0" algn="just">
              <a:spcBef>
                <a:spcPts val="600"/>
              </a:spcBef>
              <a:buNone/>
            </a:pPr>
            <a:endParaRPr lang="fr-CA" sz="1000" dirty="0" smtClean="0">
              <a:latin typeface="Calibri" panose="020F0502020204030204" pitchFamily="34" charset="0"/>
              <a:cs typeface="Calibri" panose="020F0502020204030204" pitchFamily="34" charset="0"/>
            </a:endParaRPr>
          </a:p>
          <a:p>
            <a:pPr marL="0" indent="0" algn="just">
              <a:spcBef>
                <a:spcPts val="600"/>
              </a:spcBef>
              <a:buNone/>
            </a:pPr>
            <a:endParaRPr lang="fr-CA" sz="1000" dirty="0" smtClean="0">
              <a:latin typeface="Calibri" panose="020F0502020204030204" pitchFamily="34" charset="0"/>
              <a:cs typeface="Calibri" panose="020F0502020204030204" pitchFamily="34" charset="0"/>
            </a:endParaRPr>
          </a:p>
          <a:p>
            <a:pPr marL="0" indent="0" algn="just">
              <a:spcBef>
                <a:spcPts val="600"/>
              </a:spcBef>
              <a:buNone/>
            </a:pPr>
            <a:endParaRPr lang="fr-CA" sz="1000" dirty="0">
              <a:latin typeface="Calibri" panose="020F0502020204030204" pitchFamily="34" charset="0"/>
              <a:cs typeface="Calibri" panose="020F0502020204030204" pitchFamily="34" charset="0"/>
            </a:endParaRPr>
          </a:p>
        </p:txBody>
      </p:sp>
      <p:sp>
        <p:nvSpPr>
          <p:cNvPr id="2" name="Espace réservé du numéro de diapositive 1"/>
          <p:cNvSpPr>
            <a:spLocks noGrp="1"/>
          </p:cNvSpPr>
          <p:nvPr>
            <p:ph type="sldNum" sz="quarter" idx="12"/>
            <p:custDataLst>
              <p:tags r:id="rId2"/>
            </p:custDataLst>
          </p:nvPr>
        </p:nvSpPr>
        <p:spPr>
          <a:xfrm>
            <a:off x="5295900" y="8008203"/>
            <a:ext cx="1562100" cy="1135797"/>
          </a:xfrm>
        </p:spPr>
        <p:txBody>
          <a:bodyPr/>
          <a:lstStyle/>
          <a:p>
            <a:fld id="{027FB875-5C85-AB42-9DC5-178568A424B8}" type="slidenum">
              <a:rPr lang="en-US" smtClean="0"/>
              <a:pPr/>
              <a:t>15</a:t>
            </a:fld>
            <a:endParaRPr lang="en-US" dirty="0"/>
          </a:p>
        </p:txBody>
      </p:sp>
      <p:sp>
        <p:nvSpPr>
          <p:cNvPr id="15" name="Title 3"/>
          <p:cNvSpPr txBox="1">
            <a:spLocks/>
          </p:cNvSpPr>
          <p:nvPr>
            <p:custDataLst>
              <p:tags r:id="rId3"/>
            </p:custDataLst>
          </p:nvPr>
        </p:nvSpPr>
        <p:spPr>
          <a:xfrm>
            <a:off x="972" y="-226"/>
            <a:ext cx="6498888"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smtClean="0">
                <a:latin typeface="Calibri" pitchFamily="34" charset="0"/>
                <a:cs typeface="Calibri" pitchFamily="34" charset="0"/>
              </a:rPr>
              <a:t>Réalisation</a:t>
            </a:r>
            <a:endParaRPr lang="fr-CA" sz="3000" dirty="0">
              <a:latin typeface="Calibri" pitchFamily="34" charset="0"/>
              <a:cs typeface="Calibri" pitchFamily="34" charset="0"/>
            </a:endParaRPr>
          </a:p>
          <a:p>
            <a:pPr algn="l"/>
            <a:r>
              <a:rPr lang="fr-CA" sz="2400" dirty="0" smtClean="0">
                <a:latin typeface="Calibri" pitchFamily="34" charset="0"/>
                <a:cs typeface="Calibri" pitchFamily="34" charset="0"/>
              </a:rPr>
              <a:t>4. Les graisses </a:t>
            </a:r>
            <a:r>
              <a:rPr lang="fr-CA" sz="1800" dirty="0" smtClean="0">
                <a:latin typeface="Calibri" pitchFamily="34" charset="0"/>
                <a:cs typeface="Calibri" pitchFamily="34" charset="0"/>
              </a:rPr>
              <a:t>(suite)</a:t>
            </a:r>
            <a:r>
              <a:rPr lang="fr-CA" sz="2400" dirty="0" smtClean="0">
                <a:latin typeface="Calibri" pitchFamily="34" charset="0"/>
                <a:cs typeface="Calibri" pitchFamily="34" charset="0"/>
              </a:rPr>
              <a:t> </a:t>
            </a:r>
            <a:endParaRPr lang="fr-CA" sz="2400" dirty="0">
              <a:latin typeface="Calibri" pitchFamily="34" charset="0"/>
              <a:cs typeface="Calibri" pitchFamily="34" charset="0"/>
            </a:endParaRPr>
          </a:p>
        </p:txBody>
      </p:sp>
      <p:pic>
        <p:nvPicPr>
          <p:cNvPr id="8" name="Image 7" descr="Cover_7 - Alimentation-02.png"/>
          <p:cNvPicPr>
            <a:picLocks noChangeAspect="1"/>
          </p:cNvPicPr>
          <p:nvPr>
            <p:custDataLst>
              <p:tags r:id="rId4"/>
            </p:custDataLst>
          </p:nvPr>
        </p:nvPicPr>
        <p:blipFill>
          <a:blip r:embed="rId7"/>
          <a:stretch>
            <a:fillRect/>
          </a:stretch>
        </p:blipFill>
        <p:spPr>
          <a:xfrm>
            <a:off x="4582110" y="-369476"/>
            <a:ext cx="2426876" cy="2426876"/>
          </a:xfrm>
          <a:prstGeom prst="rect">
            <a:avLst/>
          </a:prstGeom>
        </p:spPr>
      </p:pic>
      <p:sp>
        <p:nvSpPr>
          <p:cNvPr id="7" name="Rectangle 6"/>
          <p:cNvSpPr/>
          <p:nvPr>
            <p:custDataLst>
              <p:tags r:id="rId5"/>
            </p:custDataLst>
          </p:nvPr>
        </p:nvSpPr>
        <p:spPr>
          <a:xfrm>
            <a:off x="549000" y="6024389"/>
            <a:ext cx="5760000" cy="1384995"/>
          </a:xfrm>
          <a:prstGeom prst="rect">
            <a:avLst/>
          </a:prstGeom>
          <a:solidFill>
            <a:schemeClr val="accent4">
              <a:lumMod val="40000"/>
              <a:lumOff val="60000"/>
            </a:schemeClr>
          </a:solidFill>
          <a:ln>
            <a:solidFill>
              <a:schemeClr val="accent1"/>
            </a:solidFill>
          </a:ln>
        </p:spPr>
        <p:txBody>
          <a:bodyPr wrap="square">
            <a:spAutoFit/>
          </a:bodyPr>
          <a:lstStyle/>
          <a:p>
            <a:pPr algn="ctr">
              <a:spcBef>
                <a:spcPts val="600"/>
              </a:spcBef>
            </a:pPr>
            <a:r>
              <a:rPr lang="fr-FR" sz="1400" b="1" dirty="0">
                <a:latin typeface="Calibri" panose="020F0502020204030204" pitchFamily="34" charset="0"/>
                <a:cs typeface="Calibri" panose="020F0502020204030204" pitchFamily="34" charset="0"/>
              </a:rPr>
              <a:t>Gras, graisses, lipides</a:t>
            </a:r>
          </a:p>
          <a:p>
            <a:pPr algn="just">
              <a:spcBef>
                <a:spcPts val="600"/>
              </a:spcBef>
            </a:pPr>
            <a:r>
              <a:rPr lang="fr-FR" sz="1200" dirty="0">
                <a:latin typeface="Calibri" panose="020F0502020204030204" pitchFamily="34" charset="0"/>
                <a:cs typeface="Calibri" panose="020F0502020204030204" pitchFamily="34" charset="0"/>
              </a:rPr>
              <a:t>Les graisses, ou lipides, servent à la construction du mur qui entoure nos cellules (membrane cellulaire). Ce sont donc des sortes de briques microscopiques du corps. </a:t>
            </a:r>
          </a:p>
          <a:p>
            <a:pPr algn="just">
              <a:spcBef>
                <a:spcPts val="600"/>
              </a:spcBef>
            </a:pPr>
            <a:r>
              <a:rPr lang="fr-FR" sz="1200" dirty="0">
                <a:latin typeface="Calibri" panose="020F0502020204030204" pitchFamily="34" charset="0"/>
                <a:cs typeface="Calibri" panose="020F0502020204030204" pitchFamily="34" charset="0"/>
              </a:rPr>
              <a:t>La graisse stockée sous la peau sert à la fois de réserve d’énergie et d’isolant. Les matières grasses sont plus difficiles à digérer que les sucres (glucides), mais fournissent deux fois plus d’énergie à notre corps. Elles couvrent environ 25 % de nos besoins énergétiques.</a:t>
            </a:r>
          </a:p>
        </p:txBody>
      </p:sp>
    </p:spTree>
    <p:extLst>
      <p:ext uri="{BB962C8B-B14F-4D97-AF65-F5344CB8AC3E}">
        <p14:creationId xmlns:p14="http://schemas.microsoft.com/office/powerpoint/2010/main" xmlns="" xmlns:mv="urn:schemas-microsoft-com:mac:vml" xmlns:mc="http://schemas.openxmlformats.org/markup-compatibility/2006" val="12634494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4"/>
          <p:cNvSpPr>
            <a:spLocks noGrp="1"/>
          </p:cNvSpPr>
          <p:nvPr>
            <p:ph sz="half" idx="1"/>
            <p:custDataLst>
              <p:tags r:id="rId1"/>
            </p:custDataLst>
          </p:nvPr>
        </p:nvSpPr>
        <p:spPr>
          <a:xfrm>
            <a:off x="1790701" y="1301464"/>
            <a:ext cx="4972158" cy="7720616"/>
          </a:xfrm>
          <a:no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Autofit/>
          </a:bodyPr>
          <a:lstStyle/>
          <a:p>
            <a:pPr marL="0" indent="0" algn="just">
              <a:spcBef>
                <a:spcPts val="0"/>
              </a:spcBef>
              <a:spcAft>
                <a:spcPts val="600"/>
              </a:spcAft>
              <a:buNone/>
            </a:pPr>
            <a:r>
              <a:rPr lang="fr-CA" sz="2400" i="1" dirty="0" smtClean="0">
                <a:latin typeface="Calibri" panose="020F0502020204030204" pitchFamily="34" charset="0"/>
                <a:cs typeface="Calibri" panose="020F0502020204030204" pitchFamily="34" charset="0"/>
              </a:rPr>
              <a:t>Vue d’ensemble</a:t>
            </a:r>
          </a:p>
          <a:p>
            <a:pPr marL="0" indent="0" algn="just">
              <a:spcBef>
                <a:spcPts val="0"/>
              </a:spcBef>
              <a:spcAft>
                <a:spcPts val="600"/>
              </a:spcAft>
              <a:buNone/>
            </a:pPr>
            <a:r>
              <a:rPr lang="fr-CA" sz="1200" dirty="0" smtClean="0">
                <a:latin typeface="Calibri" panose="020F0502020204030204" pitchFamily="34" charset="0"/>
                <a:cs typeface="Calibri" panose="020F0502020204030204" pitchFamily="34" charset="0"/>
              </a:rPr>
              <a:t>Jeu-questionnaire, en équipe, permettant de réviser tout ce qui a été vu au cours de la thématique.</a:t>
            </a:r>
          </a:p>
          <a:p>
            <a:pPr marL="0" indent="0" algn="just">
              <a:spcBef>
                <a:spcPts val="0"/>
              </a:spcBef>
              <a:spcAft>
                <a:spcPts val="600"/>
              </a:spcAft>
              <a:buNone/>
            </a:pPr>
            <a:endParaRPr lang="fr-CA" sz="1200" dirty="0" smtClean="0">
              <a:latin typeface="Calibri" panose="020F0502020204030204" pitchFamily="34" charset="0"/>
              <a:cs typeface="Calibri" panose="020F0502020204030204" pitchFamily="34" charset="0"/>
            </a:endParaRPr>
          </a:p>
          <a:p>
            <a:pPr marL="0" indent="0" algn="just">
              <a:spcBef>
                <a:spcPts val="0"/>
              </a:spcBef>
              <a:spcAft>
                <a:spcPts val="600"/>
              </a:spcAft>
              <a:buNone/>
            </a:pPr>
            <a:r>
              <a:rPr lang="fr-CA" sz="2400" i="1" dirty="0" smtClean="0">
                <a:latin typeface="Calibri" panose="020F0502020204030204" pitchFamily="34" charset="0"/>
                <a:cs typeface="Calibri" panose="020F0502020204030204" pitchFamily="34" charset="0"/>
              </a:rPr>
              <a:t>Déroulement de l’activité</a:t>
            </a:r>
          </a:p>
          <a:p>
            <a:pPr marL="0" indent="0" algn="just">
              <a:spcBef>
                <a:spcPts val="0"/>
              </a:spcBef>
              <a:spcAft>
                <a:spcPts val="600"/>
              </a:spcAft>
              <a:buNone/>
            </a:pPr>
            <a:r>
              <a:rPr lang="fr-CA" sz="1400" b="1" dirty="0" smtClean="0">
                <a:latin typeface="Calibri" panose="020F0502020204030204" pitchFamily="34" charset="0"/>
                <a:cs typeface="Calibri" panose="020F0502020204030204" pitchFamily="34" charset="0"/>
              </a:rPr>
              <a:t>Formation des équipes : </a:t>
            </a:r>
          </a:p>
          <a:p>
            <a:pPr marL="230400" indent="-230400" algn="just">
              <a:spcBef>
                <a:spcPts val="0"/>
              </a:spcBef>
              <a:spcAft>
                <a:spcPts val="600"/>
              </a:spcAft>
              <a:buFont typeface="Arial" pitchFamily="34" charset="0"/>
              <a:buChar char="•"/>
            </a:pPr>
            <a:r>
              <a:rPr lang="fr-CA" sz="1200" dirty="0" smtClean="0">
                <a:latin typeface="Calibri" panose="020F0502020204030204" pitchFamily="34" charset="0"/>
                <a:cs typeface="Calibri" panose="020F0502020204030204" pitchFamily="34" charset="0"/>
              </a:rPr>
              <a:t>Diviser la classe en 4-5 équipes. </a:t>
            </a:r>
          </a:p>
          <a:p>
            <a:pPr marL="230400" indent="-230400" algn="just">
              <a:spcBef>
                <a:spcPts val="0"/>
              </a:spcBef>
              <a:spcAft>
                <a:spcPts val="600"/>
              </a:spcAft>
              <a:buFont typeface="Arial" pitchFamily="34" charset="0"/>
              <a:buChar char="•"/>
            </a:pPr>
            <a:r>
              <a:rPr lang="fr-CA" sz="1200" dirty="0" smtClean="0">
                <a:latin typeface="Calibri" panose="020F0502020204030204" pitchFamily="34" charset="0"/>
                <a:cs typeface="Calibri" panose="020F0502020204030204" pitchFamily="34" charset="0"/>
              </a:rPr>
              <a:t>Chaque équipe doit se trouver un nom d’équipe, dans le thème de l’alimentation.</a:t>
            </a:r>
          </a:p>
          <a:p>
            <a:pPr marL="0" lvl="0" indent="0" algn="just">
              <a:spcBef>
                <a:spcPts val="0"/>
              </a:spcBef>
              <a:spcAft>
                <a:spcPts val="600"/>
              </a:spcAft>
              <a:buNone/>
            </a:pPr>
            <a:r>
              <a:rPr lang="fr-FR" sz="1400" b="1" dirty="0" smtClean="0">
                <a:solidFill>
                  <a:prstClr val="black"/>
                </a:solidFill>
                <a:latin typeface="Calibri" panose="020F0502020204030204" pitchFamily="34" charset="0"/>
                <a:cs typeface="Calibri" panose="020F0502020204030204" pitchFamily="34" charset="0"/>
              </a:rPr>
              <a:t>Préparation des questions :</a:t>
            </a:r>
          </a:p>
          <a:p>
            <a:pPr marL="230400" lvl="0" indent="-230400" algn="just">
              <a:spcBef>
                <a:spcPts val="0"/>
              </a:spcBef>
              <a:spcAft>
                <a:spcPts val="600"/>
              </a:spcAft>
              <a:buFont typeface="Arial" pitchFamily="34" charset="0"/>
              <a:buChar char="•"/>
            </a:pPr>
            <a:r>
              <a:rPr lang="fr-CA" sz="1200" dirty="0" smtClean="0">
                <a:latin typeface="Calibri" panose="020F0502020204030204" pitchFamily="34" charset="0"/>
                <a:cs typeface="Calibri" panose="020F0502020204030204" pitchFamily="34" charset="0"/>
              </a:rPr>
              <a:t>Les équipes auront 10 à 15 minutes pour préparer des questions (environ 10) sur les notions qu’ils ont apprises. Ils peuvent consulter leurs fiches d’activité, mais aussi utiliser des informations qu’ils n’ont pas nécessairement notées mais dont ils se souviennent. </a:t>
            </a:r>
          </a:p>
          <a:p>
            <a:pPr marL="230400" lvl="0" indent="-230400" algn="just">
              <a:spcBef>
                <a:spcPts val="0"/>
              </a:spcBef>
              <a:spcAft>
                <a:spcPts val="600"/>
              </a:spcAft>
              <a:buFont typeface="Arial" pitchFamily="34" charset="0"/>
              <a:buChar char="•"/>
            </a:pPr>
            <a:r>
              <a:rPr lang="fr-CA" sz="1200" dirty="0" smtClean="0">
                <a:latin typeface="Calibri" panose="020F0502020204030204" pitchFamily="34" charset="0"/>
                <a:cs typeface="Calibri" panose="020F0502020204030204" pitchFamily="34" charset="0"/>
              </a:rPr>
              <a:t>Les équipes doivent noter les réponses sur une feuille différente de celle où sont notées les questions (numéroter questions et réponses); </a:t>
            </a:r>
            <a:r>
              <a:rPr lang="fr-CA" sz="1200" b="1" dirty="0" smtClean="0">
                <a:latin typeface="Calibri" panose="020F0502020204030204" pitchFamily="34" charset="0"/>
                <a:cs typeface="Calibri" panose="020F0502020204030204" pitchFamily="34" charset="0"/>
              </a:rPr>
              <a:t>la feuille avec les réponses sera remise à l’enseignant.</a:t>
            </a:r>
          </a:p>
          <a:p>
            <a:pPr marL="0" indent="0" algn="just">
              <a:spcBef>
                <a:spcPts val="0"/>
              </a:spcBef>
              <a:spcAft>
                <a:spcPts val="600"/>
              </a:spcAft>
              <a:buNone/>
            </a:pPr>
            <a:r>
              <a:rPr lang="fr-CA" sz="1400" b="1" dirty="0" smtClean="0">
                <a:latin typeface="Calibri" panose="020F0502020204030204" pitchFamily="34" charset="0"/>
                <a:cs typeface="Calibri" panose="020F0502020204030204" pitchFamily="34" charset="0"/>
              </a:rPr>
              <a:t>Fonctionnement du jeu</a:t>
            </a:r>
          </a:p>
          <a:p>
            <a:pPr marL="0" indent="0" algn="just">
              <a:spcBef>
                <a:spcPts val="0"/>
              </a:spcBef>
              <a:spcAft>
                <a:spcPts val="600"/>
              </a:spcAft>
              <a:buNone/>
            </a:pPr>
            <a:r>
              <a:rPr lang="fr-CA" sz="1200" dirty="0" smtClean="0">
                <a:latin typeface="Calibri" panose="020F0502020204030204" pitchFamily="34" charset="0"/>
                <a:cs typeface="Calibri" panose="020F0502020204030204" pitchFamily="34" charset="0"/>
              </a:rPr>
              <a:t>Les équipes se poseront des questions à tour de rôle et des points seront accordés pour une bonne ou une mauvaise réponse. Les élèves n’auront plus le droit de consulter leurs fiches.  </a:t>
            </a:r>
          </a:p>
          <a:p>
            <a:pPr marL="230400" indent="-230400" algn="just">
              <a:spcBef>
                <a:spcPts val="0"/>
              </a:spcBef>
              <a:spcAft>
                <a:spcPts val="600"/>
              </a:spcAft>
              <a:buFont typeface="Arial" pitchFamily="34" charset="0"/>
              <a:buChar char="•"/>
            </a:pPr>
            <a:r>
              <a:rPr lang="fr-CA" sz="1200" dirty="0" smtClean="0">
                <a:latin typeface="Calibri" panose="020F0502020204030204" pitchFamily="34" charset="0"/>
                <a:cs typeface="Calibri" panose="020F0502020204030204" pitchFamily="34" charset="0"/>
              </a:rPr>
              <a:t>Chaque équipe part avec 10 points (faire le suivi des points au tableau). </a:t>
            </a:r>
          </a:p>
          <a:p>
            <a:pPr marL="230400" indent="-230400" algn="just">
              <a:spcBef>
                <a:spcPts val="0"/>
              </a:spcBef>
              <a:spcAft>
                <a:spcPts val="600"/>
              </a:spcAft>
              <a:buFont typeface="Arial" pitchFamily="34" charset="0"/>
              <a:buChar char="•"/>
            </a:pPr>
            <a:r>
              <a:rPr lang="fr-CA" sz="1200" dirty="0" smtClean="0">
                <a:latin typeface="Calibri" panose="020F0502020204030204" pitchFamily="34" charset="0"/>
                <a:cs typeface="Calibri" panose="020F0502020204030204" pitchFamily="34" charset="0"/>
              </a:rPr>
              <a:t>Une première équipe est choisie au hasard. Elle choisit une équipe à qui elle veut poser sa première question. </a:t>
            </a:r>
          </a:p>
          <a:p>
            <a:pPr marL="230400" indent="-230400" algn="just">
              <a:spcBef>
                <a:spcPts val="0"/>
              </a:spcBef>
              <a:spcAft>
                <a:spcPts val="600"/>
              </a:spcAft>
              <a:buFont typeface="Arial" pitchFamily="34" charset="0"/>
              <a:buChar char="•"/>
            </a:pPr>
            <a:r>
              <a:rPr lang="fr-CA" sz="1200" dirty="0" smtClean="0">
                <a:latin typeface="Calibri" panose="020F0502020204030204" pitchFamily="34" charset="0"/>
                <a:cs typeface="Calibri" panose="020F0502020204030204" pitchFamily="34" charset="0"/>
              </a:rPr>
              <a:t>Si l’autre équipe a la bonne réponse elle fait 2 points, mais si elle n’a </a:t>
            </a:r>
            <a:r>
              <a:rPr lang="fr-CA" sz="1200" i="1" dirty="0" smtClean="0">
                <a:latin typeface="Calibri" panose="020F0502020204030204" pitchFamily="34" charset="0"/>
                <a:cs typeface="Calibri" panose="020F0502020204030204" pitchFamily="34" charset="0"/>
              </a:rPr>
              <a:t>pas</a:t>
            </a:r>
            <a:r>
              <a:rPr lang="fr-CA" sz="1200" dirty="0" smtClean="0">
                <a:latin typeface="Calibri" panose="020F0502020204030204" pitchFamily="34" charset="0"/>
                <a:cs typeface="Calibri" panose="020F0502020204030204" pitchFamily="34" charset="0"/>
              </a:rPr>
              <a:t> la bonne réponse, elle </a:t>
            </a:r>
            <a:r>
              <a:rPr lang="fr-CA" sz="1200" i="1" dirty="0" smtClean="0">
                <a:latin typeface="Calibri" panose="020F0502020204030204" pitchFamily="34" charset="0"/>
                <a:cs typeface="Calibri" panose="020F0502020204030204" pitchFamily="34" charset="0"/>
              </a:rPr>
              <a:t>perd</a:t>
            </a:r>
            <a:r>
              <a:rPr lang="fr-CA" sz="1200" dirty="0" smtClean="0">
                <a:latin typeface="Calibri" panose="020F0502020204030204" pitchFamily="34" charset="0"/>
                <a:cs typeface="Calibri" panose="020F0502020204030204" pitchFamily="34" charset="0"/>
              </a:rPr>
              <a:t> 1 point.</a:t>
            </a:r>
          </a:p>
          <a:p>
            <a:pPr marL="230400" indent="-230400" algn="just">
              <a:spcBef>
                <a:spcPts val="0"/>
              </a:spcBef>
              <a:spcAft>
                <a:spcPts val="600"/>
              </a:spcAft>
              <a:buFont typeface="Arial" pitchFamily="34" charset="0"/>
              <a:buChar char="•"/>
            </a:pPr>
            <a:r>
              <a:rPr lang="fr-CA" sz="1200" dirty="0" smtClean="0">
                <a:latin typeface="Calibri" panose="020F0502020204030204" pitchFamily="34" charset="0"/>
                <a:cs typeface="Calibri" panose="020F0502020204030204" pitchFamily="34" charset="0"/>
              </a:rPr>
              <a:t>Dans ce cas, le droit de réplique revient à l’équipe qui vient de poser la question. Elle gagne 1 point si elle est capable de répondre à sa propre question, mais en perd 2 points si elle a oublié la réponse !. </a:t>
            </a:r>
          </a:p>
          <a:p>
            <a:pPr marL="230400" indent="-230400" algn="just">
              <a:spcBef>
                <a:spcPts val="0"/>
              </a:spcBef>
              <a:spcAft>
                <a:spcPts val="600"/>
              </a:spcAft>
              <a:buFont typeface="Arial" pitchFamily="34" charset="0"/>
              <a:buChar char="•"/>
            </a:pPr>
            <a:r>
              <a:rPr lang="fr-CA" sz="1200" dirty="0" smtClean="0">
                <a:latin typeface="Calibri" panose="020F0502020204030204" pitchFamily="34" charset="0"/>
                <a:cs typeface="Calibri" panose="020F0502020204030204" pitchFamily="34" charset="0"/>
              </a:rPr>
              <a:t>D’une façon ou d’une autre, c’est l’équipe qui s’était fait poser la question qui choisit maintenant une nouvelle équipe à qui poser une nouvelle question.</a:t>
            </a:r>
            <a:endParaRPr lang="fr-CA" sz="1200" dirty="0">
              <a:latin typeface="Calibri" panose="020F0502020204030204" pitchFamily="34" charset="0"/>
              <a:cs typeface="Calibri" panose="020F0502020204030204" pitchFamily="34" charset="0"/>
            </a:endParaRPr>
          </a:p>
        </p:txBody>
      </p:sp>
      <p:graphicFrame>
        <p:nvGraphicFramePr>
          <p:cNvPr id="16" name="Tableau 15"/>
          <p:cNvGraphicFramePr>
            <a:graphicFrameLocks noGrp="1"/>
          </p:cNvGraphicFramePr>
          <p:nvPr>
            <p:custDataLst>
              <p:tags r:id="rId2"/>
            </p:custDataLst>
            <p:extLst>
              <p:ext uri="{D42A27DB-BD31-4B8C-83A1-F6EECF244321}">
                <p14:modId xmlns:p14="http://schemas.microsoft.com/office/powerpoint/2010/main" xmlns="" xmlns:mv="urn:schemas-microsoft-com:mac:vml" xmlns:mc="http://schemas.openxmlformats.org/markup-compatibility/2006" val="3714686151"/>
              </p:ext>
            </p:extLst>
          </p:nvPr>
        </p:nvGraphicFramePr>
        <p:xfrm>
          <a:off x="52885" y="1295750"/>
          <a:ext cx="1656000" cy="335280"/>
        </p:xfrm>
        <a:graphic>
          <a:graphicData uri="http://schemas.openxmlformats.org/drawingml/2006/table">
            <a:tbl>
              <a:tblPr firstRow="1" bandRow="1">
                <a:tableStyleId>{69CF1AB2-1976-4502-BF36-3FF5EA218861}</a:tableStyleId>
              </a:tblPr>
              <a:tblGrid>
                <a:gridCol w="1656000">
                  <a:extLst>
                    <a:ext uri="{9D8B030D-6E8A-4147-A177-3AD203B41FA5}">
                      <a16:colId xmlns:a16="http://schemas.microsoft.com/office/drawing/2014/main" xmlns="" xmlns:mv="urn:schemas-microsoft-com:mac:vml" xmlns:mc="http://schemas.openxmlformats.org/markup-compatibility/2006" val="20000"/>
                    </a:ext>
                  </a:extLst>
                </a:gridCol>
              </a:tblGrid>
              <a:tr h="306356">
                <a:tc>
                  <a:txBody>
                    <a:bodyPr/>
                    <a:lstStyle/>
                    <a:p>
                      <a:endParaRPr lang="fr-FR" sz="200" dirty="0">
                        <a:latin typeface="Calibri" pitchFamily="34" charset="0"/>
                        <a:cs typeface="Calibri" pitchFamily="34" charset="0"/>
                      </a:endParaRPr>
                    </a:p>
                    <a:p>
                      <a:pPr algn="ctr"/>
                      <a:r>
                        <a:rPr lang="fr-FR" sz="1400" dirty="0">
                          <a:latin typeface="Calibri" pitchFamily="34" charset="0"/>
                          <a:cs typeface="Calibri" pitchFamily="34" charset="0"/>
                        </a:rPr>
                        <a:t>Durée : </a:t>
                      </a:r>
                      <a:r>
                        <a:rPr lang="fr-FR" sz="1400" b="0" dirty="0" smtClean="0">
                          <a:latin typeface="Calibri" pitchFamily="34" charset="0"/>
                          <a:cs typeface="Calibri" pitchFamily="34" charset="0"/>
                        </a:rPr>
                        <a:t>45 minutes</a:t>
                      </a:r>
                      <a:endParaRPr lang="fr-FR" sz="1400" b="0" i="0" dirty="0">
                        <a:solidFill>
                          <a:schemeClr val="tx1"/>
                        </a:solidFill>
                        <a:latin typeface="Calibri" pitchFamily="34" charset="0"/>
                        <a:cs typeface="Calibri" pitchFamily="34" charset="0"/>
                      </a:endParaRPr>
                    </a:p>
                  </a:txBody>
                  <a:tcPr anchor="ctr">
                    <a:solidFill>
                      <a:schemeClr val="accent4">
                        <a:lumMod val="40000"/>
                        <a:lumOff val="60000"/>
                      </a:schemeClr>
                    </a:solidFill>
                  </a:tcPr>
                </a:tc>
                <a:extLst>
                  <a:ext uri="{0D108BD9-81ED-4DB2-BD59-A6C34878D82A}">
                    <a16:rowId xmlns:a16="http://schemas.microsoft.com/office/drawing/2014/main" xmlns="" xmlns:mv="urn:schemas-microsoft-com:mac:vml" xmlns:mc="http://schemas.openxmlformats.org/markup-compatibility/2006" val="10000"/>
                  </a:ext>
                </a:extLst>
              </a:tr>
            </a:tbl>
          </a:graphicData>
        </a:graphic>
      </p:graphicFrame>
      <p:sp>
        <p:nvSpPr>
          <p:cNvPr id="2" name="Espace réservé du numéro de diapositive 1"/>
          <p:cNvSpPr>
            <a:spLocks noGrp="1"/>
          </p:cNvSpPr>
          <p:nvPr>
            <p:ph type="sldNum" sz="quarter" idx="12"/>
            <p:custDataLst>
              <p:tags r:id="rId3"/>
            </p:custDataLst>
          </p:nvPr>
        </p:nvSpPr>
        <p:spPr>
          <a:xfrm>
            <a:off x="5295900" y="8008203"/>
            <a:ext cx="1562100" cy="1135797"/>
          </a:xfrm>
        </p:spPr>
        <p:txBody>
          <a:bodyPr/>
          <a:lstStyle/>
          <a:p>
            <a:fld id="{027FB875-5C85-AB42-9DC5-178568A424B8}" type="slidenum">
              <a:rPr lang="en-US" smtClean="0"/>
              <a:pPr/>
              <a:t>16</a:t>
            </a:fld>
            <a:endParaRPr lang="en-US" dirty="0"/>
          </a:p>
        </p:txBody>
      </p:sp>
      <p:sp>
        <p:nvSpPr>
          <p:cNvPr id="15" name="Title 3"/>
          <p:cNvSpPr txBox="1">
            <a:spLocks/>
          </p:cNvSpPr>
          <p:nvPr>
            <p:custDataLst>
              <p:tags r:id="rId4"/>
            </p:custDataLst>
          </p:nvPr>
        </p:nvSpPr>
        <p:spPr>
          <a:xfrm>
            <a:off x="972" y="-226"/>
            <a:ext cx="5462568"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smtClean="0">
                <a:latin typeface="Calibri" pitchFamily="34" charset="0"/>
                <a:cs typeface="Calibri" pitchFamily="34" charset="0"/>
              </a:rPr>
              <a:t>Intégration des acquis</a:t>
            </a:r>
            <a:endParaRPr lang="fr-CA" sz="3000" dirty="0">
              <a:latin typeface="Calibri" pitchFamily="34" charset="0"/>
              <a:cs typeface="Calibri" pitchFamily="34" charset="0"/>
            </a:endParaRPr>
          </a:p>
          <a:p>
            <a:pPr algn="l"/>
            <a:r>
              <a:rPr lang="fr-CA" sz="2400" dirty="0" smtClean="0">
                <a:latin typeface="Calibri" pitchFamily="34" charset="0"/>
                <a:cs typeface="Calibri" pitchFamily="34" charset="0"/>
              </a:rPr>
              <a:t>5. Jeu questionnaire</a:t>
            </a:r>
            <a:endParaRPr lang="fr-CA" sz="2400" dirty="0">
              <a:latin typeface="Calibri" pitchFamily="34" charset="0"/>
              <a:cs typeface="Calibri" pitchFamily="34" charset="0"/>
            </a:endParaRPr>
          </a:p>
        </p:txBody>
      </p:sp>
      <p:pic>
        <p:nvPicPr>
          <p:cNvPr id="8" name="Image 7" descr="Cover_7 - Alimentation-02.png"/>
          <p:cNvPicPr>
            <a:picLocks noChangeAspect="1"/>
          </p:cNvPicPr>
          <p:nvPr>
            <p:custDataLst>
              <p:tags r:id="rId5"/>
            </p:custDataLst>
          </p:nvPr>
        </p:nvPicPr>
        <p:blipFill>
          <a:blip r:embed="rId9"/>
          <a:stretch>
            <a:fillRect/>
          </a:stretch>
        </p:blipFill>
        <p:spPr>
          <a:xfrm>
            <a:off x="4582110" y="-369476"/>
            <a:ext cx="2426876" cy="2426876"/>
          </a:xfrm>
          <a:prstGeom prst="rect">
            <a:avLst/>
          </a:prstGeom>
        </p:spPr>
      </p:pic>
      <p:graphicFrame>
        <p:nvGraphicFramePr>
          <p:cNvPr id="11" name="Espace réservé du contenu 5"/>
          <p:cNvGraphicFramePr>
            <a:graphicFrameLocks noGrp="1"/>
          </p:cNvGraphicFramePr>
          <p:nvPr>
            <p:ph sz="half" idx="1"/>
            <p:custDataLst>
              <p:tags r:id="rId6"/>
            </p:custDataLst>
            <p:extLst>
              <p:ext uri="{D42A27DB-BD31-4B8C-83A1-F6EECF244321}">
                <p14:modId xmlns="" xmlns:p14="http://schemas.microsoft.com/office/powerpoint/2010/main" val="3049319464"/>
              </p:ext>
            </p:extLst>
          </p:nvPr>
        </p:nvGraphicFramePr>
        <p:xfrm>
          <a:off x="52885" y="1732234"/>
          <a:ext cx="1674949" cy="579120"/>
        </p:xfrm>
        <a:graphic>
          <a:graphicData uri="http://schemas.openxmlformats.org/drawingml/2006/table">
            <a:tbl>
              <a:tblPr firstRow="1" bandRow="1">
                <a:tableStyleId>{5C22544A-7EE6-4342-B048-85BDC9FD1C3A}</a:tableStyleId>
              </a:tblPr>
              <a:tblGrid>
                <a:gridCol w="1674949">
                  <a:extLst>
                    <a:ext uri="{9D8B030D-6E8A-4147-A177-3AD203B41FA5}">
                      <a16:colId xmlns="" xmlns:a16="http://schemas.microsoft.com/office/drawing/2014/main" val="20000"/>
                    </a:ext>
                  </a:extLst>
                </a:gridCol>
              </a:tblGrid>
              <a:tr h="304800">
                <a:tc>
                  <a:txBody>
                    <a:bodyPr/>
                    <a:lstStyle/>
                    <a:p>
                      <a:pPr algn="ctr">
                        <a:spcAft>
                          <a:spcPts val="600"/>
                        </a:spcAft>
                      </a:pPr>
                      <a:r>
                        <a:rPr lang="fr-FR" sz="1400" dirty="0">
                          <a:latin typeface="Calibri" panose="020F0502020204030204" pitchFamily="34" charset="0"/>
                          <a:cs typeface="Calibri" panose="020F0502020204030204" pitchFamily="34" charset="0"/>
                        </a:rPr>
                        <a:t>Matériel</a:t>
                      </a:r>
                      <a:r>
                        <a:rPr lang="fr-FR" sz="1400" baseline="0" dirty="0">
                          <a:latin typeface="Calibri" panose="020F0502020204030204" pitchFamily="34" charset="0"/>
                          <a:cs typeface="Calibri" panose="020F0502020204030204" pitchFamily="34" charset="0"/>
                        </a:rPr>
                        <a:t> nécessaire</a:t>
                      </a:r>
                      <a:endParaRPr lang="fr-FR" sz="1400" dirty="0">
                        <a:latin typeface="Calibri" panose="020F0502020204030204" pitchFamily="34" charset="0"/>
                        <a:cs typeface="Calibri" panose="020F0502020204030204" pitchFamily="34" charset="0"/>
                      </a:endParaRPr>
                    </a:p>
                  </a:txBody>
                  <a:tcPr/>
                </a:tc>
                <a:extLst>
                  <a:ext uri="{0D108BD9-81ED-4DB2-BD59-A6C34878D82A}">
                    <a16:rowId xmlns="" xmlns:a16="http://schemas.microsoft.com/office/drawing/2014/main" val="10000"/>
                  </a:ext>
                </a:extLst>
              </a:tr>
              <a:tr h="274320">
                <a:tc>
                  <a:txBody>
                    <a:bodyPr/>
                    <a:lstStyle/>
                    <a:p>
                      <a:pPr algn="ctr">
                        <a:spcAft>
                          <a:spcPts val="600"/>
                        </a:spcAft>
                      </a:pPr>
                      <a:r>
                        <a:rPr lang="fr-FR" sz="1200" b="0" dirty="0" smtClean="0">
                          <a:latin typeface="Calibri" panose="020F0502020204030204" pitchFamily="34" charset="0"/>
                          <a:cs typeface="Calibri" panose="020F0502020204030204" pitchFamily="34" charset="0"/>
                        </a:rPr>
                        <a:t>Papier et crayons</a:t>
                      </a:r>
                      <a:endParaRPr lang="fr-FR" sz="1200" b="0" dirty="0">
                        <a:latin typeface="Calibri" panose="020F0502020204030204" pitchFamily="34" charset="0"/>
                        <a:cs typeface="Calibri" panose="020F0502020204030204" pitchFamily="34" charset="0"/>
                      </a:endParaRPr>
                    </a:p>
                  </a:txBody>
                  <a:tcPr/>
                </a:tc>
                <a:extLst>
                  <a:ext uri="{0D108BD9-81ED-4DB2-BD59-A6C34878D82A}">
                    <a16:rowId xmlns="" xmlns:a16="http://schemas.microsoft.com/office/drawing/2014/main" val="10001"/>
                  </a:ext>
                </a:extLst>
              </a:tr>
            </a:tbl>
          </a:graphicData>
        </a:graphic>
      </p:graphicFrame>
      <p:sp>
        <p:nvSpPr>
          <p:cNvPr id="9" name="Rectangle 8"/>
          <p:cNvSpPr/>
          <p:nvPr>
            <p:custDataLst>
              <p:tags r:id="rId7"/>
            </p:custDataLst>
          </p:nvPr>
        </p:nvSpPr>
        <p:spPr>
          <a:xfrm>
            <a:off x="32686" y="5265559"/>
            <a:ext cx="1717247" cy="3754874"/>
          </a:xfrm>
          <a:prstGeom prst="rect">
            <a:avLst/>
          </a:prstGeom>
          <a:solidFill>
            <a:schemeClr val="accent4">
              <a:lumMod val="40000"/>
              <a:lumOff val="60000"/>
            </a:schemeClr>
          </a:solidFill>
          <a:ln>
            <a:solidFill>
              <a:schemeClr val="accent1"/>
            </a:solidFill>
          </a:ln>
        </p:spPr>
        <p:txBody>
          <a:bodyPr wrap="square">
            <a:spAutoFit/>
          </a:bodyPr>
          <a:lstStyle/>
          <a:p>
            <a:pPr lvl="0">
              <a:spcBef>
                <a:spcPts val="600"/>
              </a:spcBef>
              <a:buNone/>
            </a:pPr>
            <a:r>
              <a:rPr lang="fr-CA" sz="1400" b="1" dirty="0">
                <a:latin typeface="Calibri" panose="020F0502020204030204" pitchFamily="34" charset="0"/>
                <a:cs typeface="Calibri" panose="020F0502020204030204" pitchFamily="34" charset="0"/>
              </a:rPr>
              <a:t>Le système de points </a:t>
            </a:r>
          </a:p>
          <a:p>
            <a:pPr marL="171450" indent="-171450">
              <a:spcBef>
                <a:spcPts val="600"/>
              </a:spcBef>
              <a:buFont typeface="Arial" pitchFamily="34" charset="0"/>
              <a:buChar char="•"/>
            </a:pPr>
            <a:r>
              <a:rPr lang="fr-CA" sz="1200" dirty="0">
                <a:latin typeface="Calibri" panose="020F0502020204030204" pitchFamily="34" charset="0"/>
                <a:cs typeface="Calibri" panose="020F0502020204030204" pitchFamily="34" charset="0"/>
              </a:rPr>
              <a:t>+2 points pour une bonne réponse (de la part de l’équipe-réponse)</a:t>
            </a:r>
          </a:p>
          <a:p>
            <a:pPr marL="171450" indent="-171450">
              <a:spcBef>
                <a:spcPts val="600"/>
              </a:spcBef>
              <a:buFont typeface="Arial" pitchFamily="34" charset="0"/>
              <a:buChar char="•"/>
            </a:pPr>
            <a:r>
              <a:rPr lang="fr-CA" sz="1200" dirty="0">
                <a:latin typeface="Calibri" panose="020F0502020204030204" pitchFamily="34" charset="0"/>
                <a:cs typeface="Calibri" panose="020F0502020204030204" pitchFamily="34" charset="0"/>
              </a:rPr>
              <a:t>+1 point pour une bonne réponse (de la part de l’équipe-question)</a:t>
            </a:r>
          </a:p>
          <a:p>
            <a:pPr marL="171450" indent="-171450">
              <a:spcBef>
                <a:spcPts val="600"/>
              </a:spcBef>
              <a:buFont typeface="Arial" pitchFamily="34" charset="0"/>
              <a:buChar char="•"/>
            </a:pPr>
            <a:r>
              <a:rPr lang="fr-CA" sz="1200" dirty="0">
                <a:latin typeface="Calibri" panose="020F0502020204030204" pitchFamily="34" charset="0"/>
                <a:cs typeface="Calibri" panose="020F0502020204030204" pitchFamily="34" charset="0"/>
              </a:rPr>
              <a:t>-1 point pour une mauvaise réponse (de la part de l’équipe-réponse)</a:t>
            </a:r>
          </a:p>
          <a:p>
            <a:pPr marL="171450" indent="-171450">
              <a:spcBef>
                <a:spcPts val="600"/>
              </a:spcBef>
              <a:buFont typeface="Arial" pitchFamily="34" charset="0"/>
              <a:buChar char="•"/>
            </a:pPr>
            <a:r>
              <a:rPr lang="fr-CA" sz="1200" dirty="0">
                <a:latin typeface="Calibri" panose="020F0502020204030204" pitchFamily="34" charset="0"/>
                <a:cs typeface="Calibri" panose="020F0502020204030204" pitchFamily="34" charset="0"/>
              </a:rPr>
              <a:t>-2 points pour une mauvaise réponse (de la part de l’équipe-question)</a:t>
            </a:r>
          </a:p>
          <a:p>
            <a:endParaRPr lang="fr-FR"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xmlns:mv="urn:schemas-microsoft-com:mac:vml" xmlns:mc="http://schemas.openxmlformats.org/markup-compatibility/2006" val="12634494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973668" y="1527138"/>
            <a:ext cx="4721330" cy="871396"/>
          </a:xfrm>
        </p:spPr>
        <p:txBody>
          <a:bodyPr/>
          <a:lstStyle/>
          <a:p>
            <a:r>
              <a:rPr lang="en-US" sz="3000" dirty="0">
                <a:latin typeface="Calibri" panose="020F0502020204030204" pitchFamily="34" charset="0"/>
                <a:cs typeface="Calibri" panose="020F0502020204030204" pitchFamily="34" charset="0"/>
              </a:rPr>
              <a:t>Fiches </a:t>
            </a:r>
            <a:r>
              <a:rPr lang="en-US" sz="3000" dirty="0" err="1">
                <a:latin typeface="Calibri" panose="020F0502020204030204" pitchFamily="34" charset="0"/>
                <a:cs typeface="Calibri" panose="020F0502020204030204" pitchFamily="34" charset="0"/>
              </a:rPr>
              <a:t>théoriques</a:t>
            </a:r>
            <a:endParaRPr lang="en-US" sz="3000" dirty="0">
              <a:latin typeface="Calibri" panose="020F0502020204030204" pitchFamily="34" charset="0"/>
              <a:cs typeface="Calibri" panose="020F0502020204030204" pitchFamily="34" charset="0"/>
            </a:endParaRPr>
          </a:p>
        </p:txBody>
      </p:sp>
      <p:sp>
        <p:nvSpPr>
          <p:cNvPr id="3" name="Espace réservé du numéro de diapositive 2"/>
          <p:cNvSpPr>
            <a:spLocks noGrp="1"/>
          </p:cNvSpPr>
          <p:nvPr>
            <p:ph type="sldNum" sz="quarter" idx="12"/>
            <p:custDataLst>
              <p:tags r:id="rId2"/>
            </p:custDataLst>
          </p:nvPr>
        </p:nvSpPr>
        <p:spPr>
          <a:xfrm>
            <a:off x="5547974" y="8006313"/>
            <a:ext cx="1310026" cy="1135797"/>
          </a:xfrm>
        </p:spPr>
        <p:txBody>
          <a:bodyPr/>
          <a:lstStyle/>
          <a:p>
            <a:fld id="{027FB875-5C85-AB42-9DC5-178568A424B8}" type="slidenum">
              <a:rPr lang="en-US" smtClean="0"/>
              <a:pPr/>
              <a:t>17</a:t>
            </a:fld>
            <a:endParaRPr lang="en-US" dirty="0"/>
          </a:p>
        </p:txBody>
      </p:sp>
      <p:graphicFrame>
        <p:nvGraphicFramePr>
          <p:cNvPr id="5" name="Tableau 4"/>
          <p:cNvGraphicFramePr>
            <a:graphicFrameLocks noGrp="1"/>
          </p:cNvGraphicFramePr>
          <p:nvPr>
            <p:custDataLst>
              <p:tags r:id="rId3"/>
            </p:custDataLst>
            <p:extLst>
              <p:ext uri="{D42A27DB-BD31-4B8C-83A1-F6EECF244321}">
                <p14:modId xmlns="" xmlns:p14="http://schemas.microsoft.com/office/powerpoint/2010/main" val="2395596587"/>
              </p:ext>
            </p:extLst>
          </p:nvPr>
        </p:nvGraphicFramePr>
        <p:xfrm>
          <a:off x="1107000" y="2780595"/>
          <a:ext cx="4644000" cy="1717040"/>
        </p:xfrm>
        <a:graphic>
          <a:graphicData uri="http://schemas.openxmlformats.org/drawingml/2006/table">
            <a:tbl>
              <a:tblPr firstRow="1" bandRow="1">
                <a:tableStyleId>{5C22544A-7EE6-4342-B048-85BDC9FD1C3A}</a:tableStyleId>
              </a:tblPr>
              <a:tblGrid>
                <a:gridCol w="1278655">
                  <a:extLst>
                    <a:ext uri="{9D8B030D-6E8A-4147-A177-3AD203B41FA5}">
                      <a16:colId xmlns="" xmlns:a16="http://schemas.microsoft.com/office/drawing/2014/main" val="20000"/>
                    </a:ext>
                  </a:extLst>
                </a:gridCol>
                <a:gridCol w="2191219">
                  <a:extLst>
                    <a:ext uri="{9D8B030D-6E8A-4147-A177-3AD203B41FA5}">
                      <a16:colId xmlns="" xmlns:a16="http://schemas.microsoft.com/office/drawing/2014/main" val="20001"/>
                    </a:ext>
                  </a:extLst>
                </a:gridCol>
                <a:gridCol w="1174126">
                  <a:extLst>
                    <a:ext uri="{9D8B030D-6E8A-4147-A177-3AD203B41FA5}">
                      <a16:colId xmlns="" xmlns:a16="http://schemas.microsoft.com/office/drawing/2014/main" val="20002"/>
                    </a:ext>
                  </a:extLst>
                </a:gridCol>
              </a:tblGrid>
              <a:tr h="370840">
                <a:tc>
                  <a:txBody>
                    <a:bodyPr/>
                    <a:lstStyle/>
                    <a:p>
                      <a:pPr algn="ctr"/>
                      <a:r>
                        <a:rPr lang="fr-FR" sz="1400" baseline="0" dirty="0">
                          <a:latin typeface="Calibri" panose="020F0502020204030204" pitchFamily="34" charset="0"/>
                          <a:cs typeface="Calibri" panose="020F0502020204030204" pitchFamily="34" charset="0"/>
                        </a:rPr>
                        <a:t>Numéro de</a:t>
                      </a:r>
                    </a:p>
                    <a:p>
                      <a:pPr algn="ctr"/>
                      <a:r>
                        <a:rPr lang="fr-FR" sz="1400" baseline="0" dirty="0">
                          <a:latin typeface="Calibri" panose="020F0502020204030204" pitchFamily="34" charset="0"/>
                          <a:cs typeface="Calibri" panose="020F0502020204030204" pitchFamily="34" charset="0"/>
                        </a:rPr>
                        <a:t>la fiche</a:t>
                      </a:r>
                      <a:endParaRPr lang="fr-FR" sz="1400" dirty="0">
                        <a:latin typeface="Calibri" panose="020F0502020204030204" pitchFamily="34" charset="0"/>
                        <a:cs typeface="Calibri" panose="020F0502020204030204" pitchFamily="34" charset="0"/>
                      </a:endParaRPr>
                    </a:p>
                  </a:txBody>
                  <a:tcPr anchor="ctr"/>
                </a:tc>
                <a:tc>
                  <a:txBody>
                    <a:bodyPr/>
                    <a:lstStyle/>
                    <a:p>
                      <a:pPr algn="ctr"/>
                      <a:r>
                        <a:rPr lang="fr-FR" sz="1400" dirty="0">
                          <a:latin typeface="Calibri" panose="020F0502020204030204" pitchFamily="34" charset="0"/>
                          <a:cs typeface="Calibri" panose="020F0502020204030204" pitchFamily="34" charset="0"/>
                        </a:rPr>
                        <a:t>Nom</a:t>
                      </a:r>
                    </a:p>
                  </a:txBody>
                  <a:tcPr anchor="ctr"/>
                </a:tc>
                <a:tc>
                  <a:txBody>
                    <a:bodyPr/>
                    <a:lstStyle/>
                    <a:p>
                      <a:pPr algn="ctr"/>
                      <a:r>
                        <a:rPr lang="fr-FR" sz="1400" dirty="0">
                          <a:latin typeface="Calibri" panose="020F0502020204030204" pitchFamily="34" charset="0"/>
                          <a:cs typeface="Calibri" panose="020F0502020204030204" pitchFamily="34" charset="0"/>
                        </a:rPr>
                        <a:t>Pages</a:t>
                      </a:r>
                    </a:p>
                  </a:txBody>
                  <a:tcPr anchor="ctr"/>
                </a:tc>
                <a:extLst>
                  <a:ext uri="{0D108BD9-81ED-4DB2-BD59-A6C34878D82A}">
                    <a16:rowId xmlns="" xmlns:a16="http://schemas.microsoft.com/office/drawing/2014/main" val="10000"/>
                  </a:ext>
                </a:extLst>
              </a:tr>
              <a:tr h="370840">
                <a:tc>
                  <a:txBody>
                    <a:bodyPr/>
                    <a:lstStyle/>
                    <a:p>
                      <a:pPr algn="ctr"/>
                      <a:r>
                        <a:rPr lang="fr-FR" sz="1200" dirty="0">
                          <a:latin typeface="Calibri" panose="020F0502020204030204" pitchFamily="34" charset="0"/>
                          <a:cs typeface="Calibri" panose="020F0502020204030204" pitchFamily="34" charset="0"/>
                        </a:rPr>
                        <a:t>1</a:t>
                      </a:r>
                    </a:p>
                  </a:txBody>
                  <a:tcPr anchor="ctr"/>
                </a:tc>
                <a:tc>
                  <a:txBody>
                    <a:bodyPr/>
                    <a:lstStyle/>
                    <a:p>
                      <a:pPr algn="l"/>
                      <a:r>
                        <a:rPr lang="fr-FR" sz="1200" dirty="0">
                          <a:latin typeface="Calibri" panose="020F0502020204030204" pitchFamily="34" charset="0"/>
                          <a:cs typeface="Calibri" panose="020F0502020204030204" pitchFamily="34" charset="0"/>
                        </a:rPr>
                        <a:t>Le parcours des aliments</a:t>
                      </a:r>
                    </a:p>
                  </a:txBody>
                  <a:tcPr anchor="ctr"/>
                </a:tc>
                <a:tc>
                  <a:txBody>
                    <a:bodyPr/>
                    <a:lstStyle/>
                    <a:p>
                      <a:pPr algn="ctr"/>
                      <a:r>
                        <a:rPr lang="fr-FR" sz="1200" dirty="0">
                          <a:solidFill>
                            <a:schemeClr val="tx1"/>
                          </a:solidFill>
                          <a:latin typeface="Calibri" panose="020F0502020204030204" pitchFamily="34" charset="0"/>
                          <a:cs typeface="Calibri" panose="020F0502020204030204" pitchFamily="34" charset="0"/>
                        </a:rPr>
                        <a:t>p. 19-20</a:t>
                      </a:r>
                    </a:p>
                  </a:txBody>
                  <a:tcPr anchor="ctr"/>
                </a:tc>
                <a:extLst>
                  <a:ext uri="{0D108BD9-81ED-4DB2-BD59-A6C34878D82A}">
                    <a16:rowId xmlns="" xmlns:a16="http://schemas.microsoft.com/office/drawing/2014/main" val="10003"/>
                  </a:ext>
                </a:extLst>
              </a:tr>
              <a:tr h="370840">
                <a:tc>
                  <a:txBody>
                    <a:bodyPr/>
                    <a:lstStyle/>
                    <a:p>
                      <a:pPr algn="ctr"/>
                      <a:r>
                        <a:rPr lang="fr-FR" sz="1200" dirty="0">
                          <a:latin typeface="Calibri" panose="020F0502020204030204" pitchFamily="34" charset="0"/>
                          <a:cs typeface="Calibri" panose="020F0502020204030204" pitchFamily="34" charset="0"/>
                        </a:rPr>
                        <a:t>2</a:t>
                      </a:r>
                    </a:p>
                  </a:txBody>
                  <a:tcPr anchor="ctr"/>
                </a:tc>
                <a:tc>
                  <a:txBody>
                    <a:bodyPr/>
                    <a:lstStyle/>
                    <a:p>
                      <a:pPr algn="l"/>
                      <a:r>
                        <a:rPr lang="fr-FR" sz="1200" dirty="0">
                          <a:latin typeface="Calibri" panose="020F0502020204030204" pitchFamily="34" charset="0"/>
                          <a:cs typeface="Calibri" panose="020F0502020204030204" pitchFamily="34" charset="0"/>
                        </a:rPr>
                        <a:t>Les nutriments</a:t>
                      </a:r>
                    </a:p>
                  </a:txBody>
                  <a:tcPr anchor="ctr"/>
                </a:tc>
                <a:tc>
                  <a:txBody>
                    <a:bodyPr/>
                    <a:lstStyle/>
                    <a:p>
                      <a:pPr algn="ctr"/>
                      <a:r>
                        <a:rPr lang="fr-FR" sz="1200" dirty="0">
                          <a:solidFill>
                            <a:schemeClr val="tx1"/>
                          </a:solidFill>
                          <a:latin typeface="Calibri" panose="020F0502020204030204" pitchFamily="34" charset="0"/>
                          <a:cs typeface="Calibri" panose="020F0502020204030204" pitchFamily="34" charset="0"/>
                        </a:rPr>
                        <a:t>p. 21-22</a:t>
                      </a:r>
                    </a:p>
                  </a:txBody>
                  <a:tcPr anchor="ctr"/>
                </a:tc>
                <a:extLst>
                  <a:ext uri="{0D108BD9-81ED-4DB2-BD59-A6C34878D82A}">
                    <a16:rowId xmlns="" xmlns:a16="http://schemas.microsoft.com/office/drawing/2014/main" val="10001"/>
                  </a:ext>
                </a:extLst>
              </a:tr>
              <a:tr h="370840">
                <a:tc>
                  <a:txBody>
                    <a:bodyPr/>
                    <a:lstStyle/>
                    <a:p>
                      <a:pPr algn="ctr"/>
                      <a:r>
                        <a:rPr lang="fr-FR" sz="1200" dirty="0">
                          <a:latin typeface="Calibri" panose="020F0502020204030204" pitchFamily="34" charset="0"/>
                          <a:cs typeface="Calibri" panose="020F0502020204030204" pitchFamily="34" charset="0"/>
                        </a:rPr>
                        <a:t>-</a:t>
                      </a:r>
                    </a:p>
                  </a:txBody>
                  <a:tcPr anchor="ctr"/>
                </a:tc>
                <a:tc>
                  <a:txBody>
                    <a:bodyPr/>
                    <a:lstStyle/>
                    <a:p>
                      <a:r>
                        <a:rPr lang="fr-FR" sz="1200" dirty="0">
                          <a:latin typeface="Calibri" panose="020F0502020204030204" pitchFamily="34" charset="0"/>
                          <a:cs typeface="Calibri" panose="020F0502020204030204" pitchFamily="34" charset="0"/>
                        </a:rPr>
                        <a:t>À découper : Étiquettes pour activité 3</a:t>
                      </a:r>
                    </a:p>
                  </a:txBody>
                  <a:tcPr anchor="ctr"/>
                </a:tc>
                <a:tc>
                  <a:txBody>
                    <a:bodyPr/>
                    <a:lstStyle/>
                    <a:p>
                      <a:pPr algn="ctr"/>
                      <a:r>
                        <a:rPr lang="fr-FR" sz="1200" dirty="0">
                          <a:solidFill>
                            <a:schemeClr val="tx1"/>
                          </a:solidFill>
                          <a:latin typeface="Calibri" panose="020F0502020204030204" pitchFamily="34" charset="0"/>
                          <a:cs typeface="Calibri" panose="020F0502020204030204" pitchFamily="34" charset="0"/>
                        </a:rPr>
                        <a:t>p. 23</a:t>
                      </a:r>
                    </a:p>
                  </a:txBody>
                  <a:tcPr anchor="ctr"/>
                </a:tc>
                <a:extLst>
                  <a:ext uri="{0D108BD9-81ED-4DB2-BD59-A6C34878D82A}">
                    <a16:rowId xmlns="" xmlns:a16="http://schemas.microsoft.com/office/drawing/2014/main" val="4024152149"/>
                  </a:ext>
                </a:extLst>
              </a:tr>
            </a:tbl>
          </a:graphicData>
        </a:graphic>
      </p:graphicFrame>
    </p:spTree>
    <p:extLst>
      <p:ext uri="{BB962C8B-B14F-4D97-AF65-F5344CB8AC3E}">
        <p14:creationId xmlns="" xmlns:p14="http://schemas.microsoft.com/office/powerpoint/2010/main" val="6262033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custDataLst>
              <p:tags r:id="rId1"/>
            </p:custDataLst>
          </p:nvPr>
        </p:nvSpPr>
        <p:spPr>
          <a:xfrm>
            <a:off x="4167963" y="106324"/>
            <a:ext cx="2690037" cy="19457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3" name="Espace réservé du numéro de diapositive 2"/>
          <p:cNvSpPr>
            <a:spLocks noGrp="1"/>
          </p:cNvSpPr>
          <p:nvPr>
            <p:ph type="sldNum" sz="quarter" idx="12"/>
            <p:custDataLst>
              <p:tags r:id="rId2"/>
            </p:custDataLst>
          </p:nvPr>
        </p:nvSpPr>
        <p:spPr>
          <a:xfrm>
            <a:off x="5547974" y="8009397"/>
            <a:ext cx="1310026" cy="1135797"/>
          </a:xfrm>
        </p:spPr>
        <p:txBody>
          <a:bodyPr/>
          <a:lstStyle/>
          <a:p>
            <a:fld id="{027FB875-5C85-AB42-9DC5-178568A424B8}" type="slidenum">
              <a:rPr lang="en-US" smtClean="0"/>
              <a:pPr/>
              <a:t>18</a:t>
            </a:fld>
            <a:endParaRPr lang="en-US" dirty="0"/>
          </a:p>
        </p:txBody>
      </p:sp>
      <p:sp>
        <p:nvSpPr>
          <p:cNvPr id="68609" name="Rectangle 1"/>
          <p:cNvSpPr>
            <a:spLocks noChangeArrowheads="1"/>
          </p:cNvSpPr>
          <p:nvPr>
            <p:custDataLst>
              <p:tags r:id="rId3"/>
            </p:custDataLst>
          </p:nvPr>
        </p:nvSpPr>
        <p:spPr bwMode="auto">
          <a:xfrm>
            <a:off x="1" y="1693562"/>
            <a:ext cx="6857999" cy="7186583"/>
          </a:xfrm>
          <a:prstGeom prst="rect">
            <a:avLst/>
          </a:prstGeom>
          <a:noFill/>
          <a:ln w="9525">
            <a:noFill/>
            <a:miter lim="800000"/>
            <a:headEnd/>
            <a:tailEnd/>
          </a:ln>
          <a:effectLst/>
        </p:spPr>
        <p:txBody>
          <a:bodyPr vert="horz" wrap="square" lIns="91440" tIns="45720" rIns="91440" bIns="45720" numCol="2" anchor="ctr" anchorCtr="0" compatLnSpc="1">
            <a:prstTxWarp prst="textNoShape">
              <a:avLst/>
            </a:prstTxWarp>
            <a:spAutoFit/>
          </a:bodyPr>
          <a:lstStyle/>
          <a:p>
            <a:pPr marL="176213" lvl="0" defTabSz="914400" fontAlgn="base">
              <a:spcAft>
                <a:spcPts val="600"/>
              </a:spcAft>
            </a:pPr>
            <a:r>
              <a:rPr lang="fr-CA" sz="2400" i="1" dirty="0">
                <a:latin typeface="Calibri" panose="020F0502020204030204" pitchFamily="34" charset="0"/>
                <a:ea typeface="Calibri" panose="020F0502020204030204" pitchFamily="34" charset="0"/>
                <a:cs typeface="Calibri" panose="020F0502020204030204" pitchFamily="34" charset="0"/>
              </a:rPr>
              <a:t>Le système digestif</a:t>
            </a:r>
            <a:endParaRPr lang="fr-FR" sz="2400" i="1" dirty="0">
              <a:latin typeface="Calibri" panose="020F0502020204030204" pitchFamily="34" charset="0"/>
              <a:cs typeface="Calibri" panose="020F0502020204030204" pitchFamily="34" charset="0"/>
            </a:endParaRPr>
          </a:p>
          <a:p>
            <a:pPr marL="176213" lvl="0" defTabSz="914400" eaLnBrk="0" fontAlgn="base" hangingPunct="0">
              <a:spcAft>
                <a:spcPts val="600"/>
              </a:spcAft>
            </a:pPr>
            <a:r>
              <a:rPr lang="fr-CA" sz="1200" dirty="0">
                <a:latin typeface="Calibri" panose="020F0502020204030204" pitchFamily="34" charset="0"/>
                <a:ea typeface="Calibri" panose="020F0502020204030204" pitchFamily="34" charset="0"/>
                <a:cs typeface="Calibri" panose="020F0502020204030204" pitchFamily="34" charset="0"/>
              </a:rPr>
              <a:t>Le système digestif est un long tube qui traverse le corps. Celui d’un adulte mesure environ 8 m. Comment notre corps peut‐il contenir un tube aussi long ? Une grande partie est très bien pliée, comme un tuyau d’arrosage. </a:t>
            </a:r>
          </a:p>
          <a:p>
            <a:pPr marL="176213" lvl="0" defTabSz="914400" eaLnBrk="0" fontAlgn="base" hangingPunct="0">
              <a:spcAft>
                <a:spcPts val="600"/>
              </a:spcAft>
            </a:pPr>
            <a:r>
              <a:rPr lang="fr-CA" sz="1200" dirty="0">
                <a:latin typeface="Calibri" panose="020F0502020204030204" pitchFamily="34" charset="0"/>
                <a:ea typeface="Calibri" panose="020F0502020204030204" pitchFamily="34" charset="0"/>
                <a:cs typeface="Calibri" panose="020F0502020204030204" pitchFamily="34" charset="0"/>
              </a:rPr>
              <a:t>Le travail du tube digestif est de réduire les aliments que nous mangeons en minuscules morceaux pour que les cellules de notre corps puissent les utiliser. Il faut à peu près 18 à 48 heures aux aliments pour circuler dans le corps. Dès que l’on met de la nourriture dans sa bouche, la digestion commence</a:t>
            </a:r>
            <a:r>
              <a:rPr lang="fr-CA" sz="1200" dirty="0" smtClean="0">
                <a:latin typeface="Calibri" panose="020F0502020204030204" pitchFamily="34" charset="0"/>
                <a:ea typeface="Calibri" panose="020F0502020204030204" pitchFamily="34" charset="0"/>
                <a:cs typeface="Calibri" panose="020F0502020204030204" pitchFamily="34" charset="0"/>
              </a:rPr>
              <a:t>.</a:t>
            </a:r>
          </a:p>
          <a:p>
            <a:pPr lvl="0" defTabSz="914400" eaLnBrk="0" fontAlgn="base" hangingPunct="0">
              <a:spcAft>
                <a:spcPts val="600"/>
              </a:spcAft>
            </a:pPr>
            <a:endParaRPr kumimoji="0" lang="fr-CA" sz="1200" b="0" i="1"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176213" marR="0" lvl="0" defTabSz="914400" rtl="0" eaLnBrk="1" fontAlgn="base" latinLnBrk="0" hangingPunct="1">
              <a:lnSpc>
                <a:spcPct val="100000"/>
              </a:lnSpc>
              <a:spcAft>
                <a:spcPts val="600"/>
              </a:spcAft>
              <a:buClrTx/>
              <a:buSzTx/>
              <a:buFontTx/>
              <a:buNone/>
              <a:tabLst/>
            </a:pPr>
            <a:r>
              <a:rPr kumimoji="0" lang="fr-CA" sz="2400" b="0" i="1"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Les organes de la digestion</a:t>
            </a:r>
            <a:endParaRPr lang="fr-CA" sz="1200" u="sng" dirty="0">
              <a:latin typeface="Calibri" panose="020F0502020204030204" pitchFamily="34" charset="0"/>
              <a:cs typeface="Calibri" panose="020F0502020204030204" pitchFamily="34" charset="0"/>
            </a:endParaRPr>
          </a:p>
          <a:p>
            <a:pPr marL="176213" marR="0" lvl="0" defTabSz="914400" rtl="0" eaLnBrk="0" fontAlgn="base" latinLnBrk="0" hangingPunct="0">
              <a:lnSpc>
                <a:spcPct val="100000"/>
              </a:lnSpc>
              <a:spcAft>
                <a:spcPts val="600"/>
              </a:spcAft>
              <a:buClrTx/>
              <a:buSzTx/>
              <a:tabLst/>
            </a:pPr>
            <a:r>
              <a:rPr kumimoji="0" lang="fr-CA"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Bouche</a:t>
            </a:r>
            <a:endParaRPr kumimoji="0" lang="fr-CA"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176213" marR="0" lvl="0" defTabSz="914400" rtl="0" eaLnBrk="0" fontAlgn="base" latinLnBrk="0" hangingPunct="0">
              <a:lnSpc>
                <a:spcPct val="100000"/>
              </a:lnSpc>
              <a:spcAft>
                <a:spcPts val="600"/>
              </a:spcAft>
              <a:buClrTx/>
              <a:buSzTx/>
              <a:tabLst/>
            </a:pPr>
            <a:r>
              <a:rPr kumimoji="0" lang="fr-CA"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Les dents déchirent et broient la nourriture en morceaux plus petits. De la salive coule des glandes salivaires et se mélange aux aliments. Ils se transforment en purée, pratique à avaler. La salive renferme une enzyme (une substance chimique qui décompose les aliments). Chez l’adulte, les glandes salivaires fabriquent environ 1,5 litre de salive tous les jours. Ensuite, la langue envoie la nourriture au fond de la bouche et nous avalons. C’est le seul moment où nous devons agir en pensant. Ensuite, la digestion se fera inconsciemment.</a:t>
            </a:r>
          </a:p>
          <a:p>
            <a:pPr marL="360000" marR="0" lvl="0" indent="0" defTabSz="914400" rtl="0" eaLnBrk="0" fontAlgn="base" latinLnBrk="0" hangingPunct="0">
              <a:lnSpc>
                <a:spcPct val="100000"/>
              </a:lnSpc>
              <a:spcAft>
                <a:spcPts val="600"/>
              </a:spcAft>
              <a:buClrTx/>
              <a:buSzTx/>
              <a:buFont typeface="Courier New" pitchFamily="49" charset="0"/>
              <a:buChar char="o"/>
              <a:tabLst/>
            </a:pPr>
            <a:endParaRPr kumimoji="0" lang="fr-CA"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360000" marR="0" lvl="0" indent="0" defTabSz="914400" rtl="0" eaLnBrk="0" fontAlgn="base" latinLnBrk="0" hangingPunct="0">
              <a:lnSpc>
                <a:spcPct val="100000"/>
              </a:lnSpc>
              <a:spcAft>
                <a:spcPts val="600"/>
              </a:spcAft>
              <a:buClrTx/>
              <a:buSzTx/>
              <a:tabLst/>
            </a:pPr>
            <a:endParaRPr kumimoji="0" lang="fr-CA"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60000" marR="0" lvl="0" indent="0" defTabSz="914400" rtl="0" eaLnBrk="0" fontAlgn="base" latinLnBrk="0" hangingPunct="0">
              <a:lnSpc>
                <a:spcPct val="100000"/>
              </a:lnSpc>
              <a:spcAft>
                <a:spcPts val="600"/>
              </a:spcAft>
              <a:buClrTx/>
              <a:buSzTx/>
              <a:tabLst/>
            </a:pPr>
            <a:endParaRPr lang="fr-CA" sz="1400" b="1" dirty="0" smtClean="0">
              <a:latin typeface="Calibri" panose="020F0502020204030204" pitchFamily="34" charset="0"/>
              <a:ea typeface="Calibri" panose="020F0502020204030204" pitchFamily="34" charset="0"/>
              <a:cs typeface="Calibri" panose="020F0502020204030204" pitchFamily="34" charset="0"/>
            </a:endParaRPr>
          </a:p>
          <a:p>
            <a:pPr marL="360000" marR="0" lvl="0" indent="0" defTabSz="914400" rtl="0" eaLnBrk="0" fontAlgn="base" latinLnBrk="0" hangingPunct="0">
              <a:lnSpc>
                <a:spcPct val="100000"/>
              </a:lnSpc>
              <a:spcAft>
                <a:spcPts val="600"/>
              </a:spcAft>
              <a:buClrTx/>
              <a:buSzTx/>
              <a:tabLst/>
            </a:pPr>
            <a:r>
              <a:rPr kumimoji="0" lang="fr-CA"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Œsophage</a:t>
            </a:r>
            <a:endParaRPr kumimoji="0" lang="fr-CA"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360000" marR="0" lvl="0" indent="0" defTabSz="914400" rtl="0" eaLnBrk="0" fontAlgn="base" latinLnBrk="0" hangingPunct="0">
              <a:lnSpc>
                <a:spcPct val="100000"/>
              </a:lnSpc>
              <a:spcAft>
                <a:spcPts val="600"/>
              </a:spcAft>
              <a:buClrTx/>
              <a:buSzTx/>
              <a:tabLst/>
            </a:pPr>
            <a:r>
              <a:rPr kumimoji="0" lang="fr-CA"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Lorsque nous avalons, les aliments ne tombent pas directement dans l’estomac. Ils sont poussés vers le bas dans l’œsophage par des contractions de muscles circulaires.</a:t>
            </a:r>
          </a:p>
          <a:p>
            <a:pPr marL="360000" marR="0" lvl="0" indent="0" defTabSz="914400" rtl="0" eaLnBrk="0" fontAlgn="base" latinLnBrk="0" hangingPunct="0">
              <a:lnSpc>
                <a:spcPct val="100000"/>
              </a:lnSpc>
              <a:spcAft>
                <a:spcPts val="600"/>
              </a:spcAft>
              <a:buClrTx/>
              <a:buSzTx/>
              <a:buFont typeface="Courier New" pitchFamily="49" charset="0"/>
              <a:buChar char="o"/>
              <a:tabLst/>
            </a:pPr>
            <a:endParaRPr kumimoji="0" lang="fr-CA"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360000" marR="0" lvl="0" indent="0" defTabSz="914400" rtl="0" eaLnBrk="0" fontAlgn="base" latinLnBrk="0" hangingPunct="0">
              <a:lnSpc>
                <a:spcPct val="100000"/>
              </a:lnSpc>
              <a:spcAft>
                <a:spcPts val="600"/>
              </a:spcAft>
              <a:buClrTx/>
              <a:buSzTx/>
              <a:tabLst/>
            </a:pPr>
            <a:r>
              <a:rPr lang="fr-CA" sz="1400" b="1" dirty="0" smtClean="0">
                <a:latin typeface="Calibri" panose="020F0502020204030204" pitchFamily="34" charset="0"/>
                <a:ea typeface="Calibri" panose="020F0502020204030204" pitchFamily="34" charset="0"/>
                <a:cs typeface="Calibri" panose="020F0502020204030204" pitchFamily="34" charset="0"/>
              </a:rPr>
              <a:t>E</a:t>
            </a:r>
            <a:r>
              <a:rPr kumimoji="0" lang="fr-CA"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stomac</a:t>
            </a:r>
            <a:endParaRPr kumimoji="0" lang="fr-CA"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360000" marR="0" lvl="0" indent="0" defTabSz="914400" rtl="0" eaLnBrk="0" fontAlgn="base" latinLnBrk="0" hangingPunct="0">
              <a:lnSpc>
                <a:spcPct val="100000"/>
              </a:lnSpc>
              <a:spcAft>
                <a:spcPts val="600"/>
              </a:spcAft>
              <a:buClrTx/>
              <a:buSzTx/>
              <a:tabLst/>
            </a:pPr>
            <a:r>
              <a:rPr kumimoji="0" lang="fr-CA"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La nourriture ne prend que quelques secondes pour descendre dans l’œsophage. Ensuite, cela ralentit beaucoup. L’estomac ne fait pas circuler les aliments tant que d’importants changements ne sont pas survenus dans la nourriture. </a:t>
            </a:r>
          </a:p>
          <a:p>
            <a:pPr marL="360000" marR="0" lvl="0" indent="0" defTabSz="914400" rtl="0" eaLnBrk="0" fontAlgn="base" latinLnBrk="0" hangingPunct="0">
              <a:lnSpc>
                <a:spcPct val="100000"/>
              </a:lnSpc>
              <a:spcAft>
                <a:spcPts val="600"/>
              </a:spcAft>
              <a:buClrTx/>
              <a:buSzTx/>
              <a:tabLst/>
            </a:pPr>
            <a:r>
              <a:rPr kumimoji="0" lang="fr-CA"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L’estomac est comme une grande poche très musclée qui peut s’agrandir suivant la quantité de nourriture avalée. Notre estomac n’est pas plus gros qu’un poing, mais il peut se distendre 20 fois plus. </a:t>
            </a:r>
          </a:p>
          <a:p>
            <a:pPr marL="360000" marR="0" lvl="0" indent="0" defTabSz="914400" rtl="0" eaLnBrk="0" fontAlgn="base" latinLnBrk="0" hangingPunct="0">
              <a:lnSpc>
                <a:spcPct val="100000"/>
              </a:lnSpc>
              <a:spcAft>
                <a:spcPts val="600"/>
              </a:spcAft>
              <a:buClrTx/>
              <a:buSzTx/>
              <a:tabLst/>
            </a:pPr>
            <a:r>
              <a:rPr kumimoji="0" lang="fr-CA"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Sa paroi externe est composée de muscles très forts qui compressent les aliments et les mélangent à une substance très acide fabriquée par l’estomac, le suc gastrique. Les enzymes présentes en très grand nombre dans le suc gastrique de l’estomac vont couper les protéines en morceaux plus petits, vont contribuer à la digestion des aliments, à leur dégradation en éléments plus petits. </a:t>
            </a:r>
          </a:p>
          <a:p>
            <a:pPr marL="360000" marR="0" lvl="0" indent="0" defTabSz="914400" rtl="0" eaLnBrk="0" fontAlgn="base" latinLnBrk="0" hangingPunct="0">
              <a:lnSpc>
                <a:spcPct val="100000"/>
              </a:lnSpc>
              <a:spcAft>
                <a:spcPts val="600"/>
              </a:spcAft>
              <a:buClrTx/>
              <a:buSzTx/>
              <a:tabLst/>
            </a:pPr>
            <a:r>
              <a:rPr kumimoji="0" lang="fr-CA"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La nourriture reste dans l’estomac pendant environ 3 heures. Elle quitte cet organe sous la forme d’une bouillie crémeuse, le chyme. Le travail de l’estomac est presque celui du broyeur.</a:t>
            </a:r>
            <a:endParaRPr kumimoji="0" lang="fr-CA"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7" name="Title 3"/>
          <p:cNvSpPr txBox="1">
            <a:spLocks/>
          </p:cNvSpPr>
          <p:nvPr>
            <p:custDataLst>
              <p:tags r:id="rId4"/>
            </p:custDataLst>
          </p:nvPr>
        </p:nvSpPr>
        <p:spPr>
          <a:xfrm>
            <a:off x="0" y="12007"/>
            <a:ext cx="4967191"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a:latin typeface="Calibri" panose="020F0502020204030204" pitchFamily="34" charset="0"/>
                <a:cs typeface="Calibri" panose="020F0502020204030204" pitchFamily="34" charset="0"/>
              </a:rPr>
              <a:t>Fiche théorique 1</a:t>
            </a:r>
          </a:p>
          <a:p>
            <a:pPr algn="l"/>
            <a:r>
              <a:rPr lang="fr-CA" sz="2400" dirty="0">
                <a:latin typeface="Calibri" panose="020F0502020204030204" pitchFamily="34" charset="0"/>
                <a:cs typeface="Calibri" panose="020F0502020204030204" pitchFamily="34" charset="0"/>
              </a:rPr>
              <a:t>Le parcours des aliments </a:t>
            </a:r>
            <a:r>
              <a:rPr lang="fr-CA" sz="1800" dirty="0">
                <a:latin typeface="Calibri" panose="020F0502020204030204" pitchFamily="34" charset="0"/>
                <a:cs typeface="Calibri" panose="020F0502020204030204" pitchFamily="34" charset="0"/>
              </a:rPr>
              <a:t>(suite)</a:t>
            </a:r>
            <a:endParaRPr lang="fr-CA" sz="2400" dirty="0">
              <a:latin typeface="Calibri" panose="020F0502020204030204" pitchFamily="34" charset="0"/>
              <a:cs typeface="Calibri" panose="020F0502020204030204" pitchFamily="34" charset="0"/>
            </a:endParaRPr>
          </a:p>
        </p:txBody>
      </p:sp>
      <p:pic>
        <p:nvPicPr>
          <p:cNvPr id="8" name="Image 7" descr="Cover_7 - Alimentation-02.png"/>
          <p:cNvPicPr>
            <a:picLocks noChangeAspect="1"/>
          </p:cNvPicPr>
          <p:nvPr>
            <p:custDataLst>
              <p:tags r:id="rId5"/>
            </p:custDataLst>
          </p:nvPr>
        </p:nvPicPr>
        <p:blipFill>
          <a:blip r:embed="rId8"/>
          <a:stretch>
            <a:fillRect/>
          </a:stretch>
        </p:blipFill>
        <p:spPr>
          <a:xfrm>
            <a:off x="4582110" y="-369476"/>
            <a:ext cx="2426876" cy="2426876"/>
          </a:xfrm>
          <a:prstGeom prst="rect">
            <a:avLst/>
          </a:prstGeom>
        </p:spPr>
      </p:pic>
    </p:spTree>
    <p:extLst>
      <p:ext uri="{BB962C8B-B14F-4D97-AF65-F5344CB8AC3E}">
        <p14:creationId xmlns="" xmlns:p14="http://schemas.microsoft.com/office/powerpoint/2010/main" val="22588768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custDataLst>
              <p:tags r:id="rId1"/>
            </p:custDataLst>
          </p:nvPr>
        </p:nvSpPr>
        <p:spPr>
          <a:xfrm>
            <a:off x="4167963" y="106324"/>
            <a:ext cx="2690037" cy="19457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3" name="Espace réservé du numéro de diapositive 2"/>
          <p:cNvSpPr>
            <a:spLocks noGrp="1"/>
          </p:cNvSpPr>
          <p:nvPr>
            <p:ph type="sldNum" sz="quarter" idx="12"/>
            <p:custDataLst>
              <p:tags r:id="rId2"/>
            </p:custDataLst>
          </p:nvPr>
        </p:nvSpPr>
        <p:spPr>
          <a:xfrm>
            <a:off x="5551081" y="8008203"/>
            <a:ext cx="1310026" cy="1135797"/>
          </a:xfrm>
        </p:spPr>
        <p:txBody>
          <a:bodyPr/>
          <a:lstStyle/>
          <a:p>
            <a:fld id="{027FB875-5C85-AB42-9DC5-178568A424B8}" type="slidenum">
              <a:rPr lang="en-US" smtClean="0"/>
              <a:pPr/>
              <a:t>19</a:t>
            </a:fld>
            <a:endParaRPr lang="en-US" dirty="0"/>
          </a:p>
        </p:txBody>
      </p:sp>
      <p:sp>
        <p:nvSpPr>
          <p:cNvPr id="67585" name="Rectangle 1"/>
          <p:cNvSpPr>
            <a:spLocks noChangeArrowheads="1"/>
          </p:cNvSpPr>
          <p:nvPr>
            <p:custDataLst>
              <p:tags r:id="rId3"/>
            </p:custDataLst>
          </p:nvPr>
        </p:nvSpPr>
        <p:spPr bwMode="auto">
          <a:xfrm>
            <a:off x="1" y="1652016"/>
            <a:ext cx="6857999" cy="7160366"/>
          </a:xfrm>
          <a:prstGeom prst="rect">
            <a:avLst/>
          </a:prstGeom>
          <a:noFill/>
          <a:ln w="9525">
            <a:noFill/>
            <a:miter lim="800000"/>
            <a:headEnd/>
            <a:tailEnd/>
          </a:ln>
          <a:effectLst/>
        </p:spPr>
        <p:txBody>
          <a:bodyPr vert="horz" wrap="square" lIns="91440" tIns="45720" rIns="91440" bIns="45720" numCol="2" anchor="ctr" anchorCtr="0" compatLnSpc="1">
            <a:prstTxWarp prst="textNoShape">
              <a:avLst/>
            </a:prstTxWarp>
            <a:spAutoFit/>
          </a:bodyPr>
          <a:lstStyle/>
          <a:p>
            <a:pPr marL="174625" marR="0" lvl="0" defTabSz="914400" rtl="0" eaLnBrk="1" fontAlgn="base" latinLnBrk="0" hangingPunct="1">
              <a:lnSpc>
                <a:spcPct val="100000"/>
              </a:lnSpc>
              <a:spcBef>
                <a:spcPct val="0"/>
              </a:spcBef>
              <a:spcAft>
                <a:spcPts val="600"/>
              </a:spcAft>
              <a:buClrTx/>
              <a:buSzTx/>
              <a:tabLst/>
            </a:pPr>
            <a:r>
              <a:rPr lang="fr-CA" sz="1400" b="1" dirty="0" smtClean="0">
                <a:latin typeface="Calibri" panose="020F0502020204030204" pitchFamily="34" charset="0"/>
                <a:ea typeface="Calibri" panose="020F0502020204030204" pitchFamily="34" charset="0"/>
                <a:cs typeface="Calibri" panose="020F0502020204030204" pitchFamily="34" charset="0"/>
              </a:rPr>
              <a:t>I</a:t>
            </a:r>
            <a:r>
              <a:rPr kumimoji="0" lang="fr-CA"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ntestin </a:t>
            </a:r>
            <a:r>
              <a:rPr kumimoji="0" lang="fr-CA"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grêle</a:t>
            </a:r>
            <a:r>
              <a:rPr lang="fr-CA" sz="1400" b="1" dirty="0">
                <a:latin typeface="Calibri" panose="020F0502020204030204" pitchFamily="34" charset="0"/>
                <a:ea typeface="Calibri" panose="020F0502020204030204" pitchFamily="34" charset="0"/>
                <a:cs typeface="Calibri" panose="020F0502020204030204" pitchFamily="34" charset="0"/>
              </a:rPr>
              <a:t> </a:t>
            </a:r>
            <a:r>
              <a:rPr lang="fr-CA" sz="1200" b="1" dirty="0">
                <a:latin typeface="Calibri" panose="020F0502020204030204" pitchFamily="34" charset="0"/>
                <a:ea typeface="Calibri" panose="020F0502020204030204" pitchFamily="34" charset="0"/>
                <a:cs typeface="Calibri" panose="020F0502020204030204" pitchFamily="34" charset="0"/>
              </a:rPr>
              <a:t>(ou </a:t>
            </a:r>
            <a:r>
              <a:rPr lang="fr-CA" sz="1200" b="1" i="1" dirty="0">
                <a:latin typeface="Calibri" panose="020F0502020204030204" pitchFamily="34" charset="0"/>
                <a:ea typeface="Calibri" panose="020F0502020204030204" pitchFamily="34" charset="0"/>
                <a:cs typeface="Calibri" panose="020F0502020204030204" pitchFamily="34" charset="0"/>
              </a:rPr>
              <a:t>petit intestin</a:t>
            </a:r>
            <a:r>
              <a:rPr lang="fr-CA" sz="1200" b="1" dirty="0">
                <a:latin typeface="Calibri" panose="020F0502020204030204" pitchFamily="34" charset="0"/>
                <a:ea typeface="Calibri" panose="020F0502020204030204" pitchFamily="34" charset="0"/>
                <a:cs typeface="Calibri" panose="020F0502020204030204" pitchFamily="34" charset="0"/>
              </a:rPr>
              <a:t>)</a:t>
            </a:r>
            <a:endParaRPr kumimoji="0" lang="fr-CA"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174625" marR="0" lvl="0" defTabSz="914400" rtl="0" eaLnBrk="0" fontAlgn="base" latinLnBrk="0" hangingPunct="0">
              <a:lnSpc>
                <a:spcPct val="100000"/>
              </a:lnSpc>
              <a:spcBef>
                <a:spcPct val="0"/>
              </a:spcBef>
              <a:spcAft>
                <a:spcPts val="600"/>
              </a:spcAft>
              <a:buClrTx/>
              <a:buSzTx/>
              <a:tabLst/>
            </a:pPr>
            <a:r>
              <a:rPr kumimoji="0" lang="fr-CA"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Au bas de l’estomac se trouve un sphincter (un anneau de muscle). À quelques minutes d’intervalle, il s’ouvre et laisse passer un peu de nourriture dans le petit intestin. C’est là que presque toute la digestion se passe. </a:t>
            </a:r>
          </a:p>
          <a:p>
            <a:pPr marL="174625" marR="0" lvl="0" defTabSz="914400" rtl="0" eaLnBrk="0" fontAlgn="base" latinLnBrk="0" hangingPunct="0">
              <a:lnSpc>
                <a:spcPct val="100000"/>
              </a:lnSpc>
              <a:spcBef>
                <a:spcPct val="0"/>
              </a:spcBef>
              <a:spcAft>
                <a:spcPts val="600"/>
              </a:spcAft>
              <a:buClrTx/>
              <a:buSzTx/>
              <a:tabLst/>
            </a:pPr>
            <a:r>
              <a:rPr kumimoji="0" lang="fr-CA"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Dans la première partie du petit intestin, la bouillie alimentaire apportée par l’estomac est transformée grâce à l’action des enzymes. Des sucs digestifs affluent de deux organes importants : le foie et le pancréas. Le foie produit de la bile épaisse et verte, qui décompose les graisses. Le pancréas produit un suc plein d’enzymes pour décomposer les sucres, les protéines et les graisses. Les composants alimentaires se retrouvent alors sous une forme plus petite : acides aminés, sucroses et acides gras. La seconde partie du petit intestin a pour rôle de faire passer ces petites substances nutritives dans le sang. Les éléments nutritifs peuvent traverser les minces parois de l’intestin jusqu’aux vaisseaux sanguins qui eux les transportent dans toutes les parties du corps. L’absorption des nutriments est facilitée par la longueur du petit intestin qui mesure jusqu’à cinq mètres, aussi longs qu’un autobus! Des heures après avoir avalé un repas, les cellules du corps sont finalement nourries.</a:t>
            </a:r>
          </a:p>
          <a:p>
            <a:pPr marL="360000" lvl="0" defTabSz="914400" eaLnBrk="0" fontAlgn="base" hangingPunct="0">
              <a:spcBef>
                <a:spcPct val="0"/>
              </a:spcBef>
              <a:spcAft>
                <a:spcPts val="600"/>
              </a:spcAft>
            </a:pPr>
            <a:endParaRPr lang="fr-CA" sz="1400" b="1" dirty="0" smtClean="0">
              <a:latin typeface="Calibri" panose="020F0502020204030204" pitchFamily="34" charset="0"/>
              <a:ea typeface="Calibri" panose="020F0502020204030204" pitchFamily="34" charset="0"/>
              <a:cs typeface="Calibri" panose="020F0502020204030204" pitchFamily="34" charset="0"/>
            </a:endParaRPr>
          </a:p>
          <a:p>
            <a:pPr marL="174625" lvl="0" defTabSz="914400" eaLnBrk="0" fontAlgn="base" hangingPunct="0">
              <a:spcBef>
                <a:spcPct val="0"/>
              </a:spcBef>
              <a:spcAft>
                <a:spcPts val="600"/>
              </a:spcAft>
            </a:pPr>
            <a:r>
              <a:rPr lang="fr-CA" sz="1400" b="1" dirty="0" smtClean="0">
                <a:latin typeface="Calibri" panose="020F0502020204030204" pitchFamily="34" charset="0"/>
                <a:ea typeface="Calibri" panose="020F0502020204030204" pitchFamily="34" charset="0"/>
                <a:cs typeface="Calibri" panose="020F0502020204030204" pitchFamily="34" charset="0"/>
              </a:rPr>
              <a:t>Gros </a:t>
            </a:r>
            <a:r>
              <a:rPr lang="fr-CA" sz="1400" b="1" dirty="0">
                <a:latin typeface="Calibri" panose="020F0502020204030204" pitchFamily="34" charset="0"/>
                <a:ea typeface="Calibri" panose="020F0502020204030204" pitchFamily="34" charset="0"/>
                <a:cs typeface="Calibri" panose="020F0502020204030204" pitchFamily="34" charset="0"/>
              </a:rPr>
              <a:t>intestin </a:t>
            </a:r>
            <a:r>
              <a:rPr lang="fr-CA" sz="1200" b="1" dirty="0">
                <a:latin typeface="Calibri" panose="020F0502020204030204" pitchFamily="34" charset="0"/>
                <a:ea typeface="Calibri" panose="020F0502020204030204" pitchFamily="34" charset="0"/>
                <a:cs typeface="Calibri" panose="020F0502020204030204" pitchFamily="34" charset="0"/>
              </a:rPr>
              <a:t>(ou </a:t>
            </a:r>
            <a:r>
              <a:rPr lang="fr-CA" sz="1200" b="1" i="1" dirty="0">
                <a:latin typeface="Calibri" panose="020F0502020204030204" pitchFamily="34" charset="0"/>
                <a:ea typeface="Calibri" panose="020F0502020204030204" pitchFamily="34" charset="0"/>
                <a:cs typeface="Calibri" panose="020F0502020204030204" pitchFamily="34" charset="0"/>
              </a:rPr>
              <a:t>côlon</a:t>
            </a:r>
            <a:r>
              <a:rPr lang="fr-CA" sz="1200" b="1" dirty="0">
                <a:latin typeface="Calibri" panose="020F0502020204030204" pitchFamily="34" charset="0"/>
                <a:ea typeface="Calibri" panose="020F0502020204030204" pitchFamily="34" charset="0"/>
                <a:cs typeface="Calibri" panose="020F0502020204030204" pitchFamily="34" charset="0"/>
              </a:rPr>
              <a:t>)</a:t>
            </a:r>
            <a:endParaRPr lang="fr-CA" sz="1200" dirty="0">
              <a:latin typeface="Calibri" panose="020F0502020204030204" pitchFamily="34" charset="0"/>
              <a:cs typeface="Calibri" panose="020F0502020204030204" pitchFamily="34" charset="0"/>
            </a:endParaRPr>
          </a:p>
          <a:p>
            <a:pPr marL="174625" lvl="0" defTabSz="914400" eaLnBrk="0" fontAlgn="base" hangingPunct="0">
              <a:spcBef>
                <a:spcPct val="0"/>
              </a:spcBef>
              <a:spcAft>
                <a:spcPts val="600"/>
              </a:spcAft>
            </a:pPr>
            <a:r>
              <a:rPr lang="fr-CA" sz="1200" dirty="0">
                <a:latin typeface="Calibri" panose="020F0502020204030204" pitchFamily="34" charset="0"/>
                <a:ea typeface="Calibri" panose="020F0502020204030204" pitchFamily="34" charset="0"/>
                <a:cs typeface="Calibri" panose="020F0502020204030204" pitchFamily="34" charset="0"/>
              </a:rPr>
              <a:t>Tout aliment qui n’a pas été digéré va dans le gros intestin. Il est plus gros que le petit intestin, mais bien plus court… il mesure environ 1,5 m de </a:t>
            </a:r>
            <a:r>
              <a:rPr kumimoji="0" lang="fr-CA"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longueur. Le gros intestin ressemble un peu à une saucisse en forme de U inversé. </a:t>
            </a:r>
          </a:p>
          <a:p>
            <a:pPr marL="360000" lvl="0" defTabSz="914400" eaLnBrk="0" fontAlgn="base" hangingPunct="0">
              <a:spcBef>
                <a:spcPct val="0"/>
              </a:spcBef>
              <a:spcAft>
                <a:spcPts val="600"/>
              </a:spcAft>
            </a:pPr>
            <a:endParaRPr kumimoji="0" lang="fr-CA"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60000" lvl="0" defTabSz="914400" eaLnBrk="0" fontAlgn="base" hangingPunct="0">
              <a:spcBef>
                <a:spcPct val="0"/>
              </a:spcBef>
              <a:spcAft>
                <a:spcPts val="600"/>
              </a:spcAft>
            </a:pPr>
            <a:endParaRPr kumimoji="0" lang="fr-CA"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60000" lvl="0" defTabSz="914400" eaLnBrk="0" fontAlgn="base" hangingPunct="0">
              <a:spcBef>
                <a:spcPct val="0"/>
              </a:spcBef>
              <a:spcAft>
                <a:spcPts val="600"/>
              </a:spcAft>
            </a:pPr>
            <a:r>
              <a:rPr kumimoji="0" lang="fr-CA"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Le </a:t>
            </a:r>
            <a:r>
              <a:rPr kumimoji="0" lang="fr-CA"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gros intestin prend toute l’eau qu’il peut retirer des résidus d’aliments qui n’ont pas été </a:t>
            </a:r>
            <a:r>
              <a:rPr kumimoji="0" lang="fr-CA"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digérés</a:t>
            </a:r>
            <a:r>
              <a:rPr kumimoji="0" lang="fr-CA"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jusqu’à ce qu’ils deviennent solides. Six heures après leur arrivée dans le gros intestin, ces résidus sont éjectés du corps par le rectum puis l’anus. </a:t>
            </a:r>
          </a:p>
          <a:p>
            <a:pPr marL="360000" lvl="0" defTabSz="914400" eaLnBrk="0" fontAlgn="base" hangingPunct="0">
              <a:spcBef>
                <a:spcPct val="0"/>
              </a:spcBef>
              <a:spcAft>
                <a:spcPts val="600"/>
              </a:spcAft>
            </a:pPr>
            <a:r>
              <a:rPr kumimoji="0" lang="fr-CA"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Les matières fécales sont constituées pour un tiers par des bactéries mortes qui se trouvaient dans le gros intestin pour aider le transit intestinal ou dans l’aliment de départ, pour un tiers par des protéines et graisses indigestes, et pour un tiers par des fibres.</a:t>
            </a:r>
          </a:p>
          <a:p>
            <a:pPr marL="360000" marR="0" lvl="0" indent="0" defTabSz="914400" rtl="0" eaLnBrk="0" fontAlgn="base" latinLnBrk="0" hangingPunct="0">
              <a:lnSpc>
                <a:spcPct val="100000"/>
              </a:lnSpc>
              <a:spcBef>
                <a:spcPct val="0"/>
              </a:spcBef>
              <a:spcAft>
                <a:spcPts val="600"/>
              </a:spcAft>
              <a:buClrTx/>
              <a:buSzTx/>
              <a:buFont typeface="Courier New" pitchFamily="49" charset="0"/>
              <a:buChar char="o"/>
              <a:tabLst/>
            </a:pPr>
            <a:endParaRPr kumimoji="0" lang="fr-CA"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360000" marR="0" lvl="0" indent="0" defTabSz="914400" rtl="0" eaLnBrk="0" fontAlgn="base" latinLnBrk="0" hangingPunct="0">
              <a:lnSpc>
                <a:spcPct val="100000"/>
              </a:lnSpc>
              <a:spcBef>
                <a:spcPct val="0"/>
              </a:spcBef>
              <a:spcAft>
                <a:spcPts val="600"/>
              </a:spcAft>
              <a:buClrTx/>
              <a:buSzTx/>
              <a:tabLst/>
            </a:pPr>
            <a:r>
              <a:rPr kumimoji="0" lang="fr-CA"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Une </a:t>
            </a:r>
            <a:r>
              <a:rPr kumimoji="0" lang="fr-CA"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intruse</a:t>
            </a:r>
            <a:r>
              <a:rPr kumimoji="0" lang="fr-CA"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 la vessie</a:t>
            </a:r>
            <a:endParaRPr kumimoji="0" lang="fr-CA"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360000" marR="0" lvl="0" indent="0" defTabSz="914400" rtl="0" eaLnBrk="0" fontAlgn="base" latinLnBrk="0" hangingPunct="0">
              <a:lnSpc>
                <a:spcPct val="100000"/>
              </a:lnSpc>
              <a:spcBef>
                <a:spcPct val="0"/>
              </a:spcBef>
              <a:spcAft>
                <a:spcPts val="600"/>
              </a:spcAft>
              <a:buClrTx/>
              <a:buSzTx/>
              <a:tabLst/>
            </a:pPr>
            <a:r>
              <a:rPr kumimoji="0" lang="fr-CA"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Même si cet organe ne fait pas partie du système digestif, il est certain que les élèves en feront mention. La vessie n’est pas connectée au tube digestif, mais fait plutôt partie du système urinaire. L’appareil urinaire permet l’évacuation des déchets du corps humain sous une forme liquide, l’urine, et assure,</a:t>
            </a:r>
            <a:r>
              <a:rPr kumimoji="0" lang="fr-CA" sz="1200" b="0" i="0" u="none" strike="noStrike" cap="none" normalizeH="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fr-CA"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par conséquent,</a:t>
            </a:r>
            <a:r>
              <a:rPr kumimoji="0" lang="fr-CA" sz="1200" b="0" i="0" u="none" strike="noStrike" cap="none" normalizeH="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fr-CA"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l’épuration du sang. Les reins, centrale d’épuration, éliminent les déchets du sang et forment ainsi l’urine. La fonction de la vessie est de recevoir l’urine produite par les reins puis de la conserver avant son évacuation au cours de la miction.</a:t>
            </a:r>
            <a:endParaRPr kumimoji="0" lang="fr-CA"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7" name="Title 3"/>
          <p:cNvSpPr txBox="1">
            <a:spLocks/>
          </p:cNvSpPr>
          <p:nvPr>
            <p:custDataLst>
              <p:tags r:id="rId4"/>
            </p:custDataLst>
          </p:nvPr>
        </p:nvSpPr>
        <p:spPr>
          <a:xfrm>
            <a:off x="0" y="12007"/>
            <a:ext cx="4967191"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a:latin typeface="Calibri" panose="020F0502020204030204" pitchFamily="34" charset="0"/>
                <a:cs typeface="Calibri" panose="020F0502020204030204" pitchFamily="34" charset="0"/>
              </a:rPr>
              <a:t>Fiche théorique 1</a:t>
            </a:r>
          </a:p>
          <a:p>
            <a:pPr algn="l"/>
            <a:r>
              <a:rPr lang="fr-CA" sz="2400" dirty="0">
                <a:latin typeface="Calibri" panose="020F0502020204030204" pitchFamily="34" charset="0"/>
                <a:cs typeface="Calibri" panose="020F0502020204030204" pitchFamily="34" charset="0"/>
              </a:rPr>
              <a:t>Le parcours des aliments </a:t>
            </a:r>
            <a:r>
              <a:rPr lang="fr-CA" sz="1800" dirty="0">
                <a:latin typeface="Calibri" panose="020F0502020204030204" pitchFamily="34" charset="0"/>
                <a:cs typeface="Calibri" panose="020F0502020204030204" pitchFamily="34" charset="0"/>
              </a:rPr>
              <a:t>(suite)</a:t>
            </a:r>
            <a:endParaRPr lang="fr-CA" sz="2400" dirty="0">
              <a:latin typeface="Calibri" panose="020F0502020204030204" pitchFamily="34" charset="0"/>
              <a:cs typeface="Calibri" panose="020F0502020204030204" pitchFamily="34" charset="0"/>
            </a:endParaRPr>
          </a:p>
        </p:txBody>
      </p:sp>
      <p:pic>
        <p:nvPicPr>
          <p:cNvPr id="8" name="Image 7" descr="Cover_7 - Alimentation-02.png"/>
          <p:cNvPicPr>
            <a:picLocks noChangeAspect="1"/>
          </p:cNvPicPr>
          <p:nvPr>
            <p:custDataLst>
              <p:tags r:id="rId5"/>
            </p:custDataLst>
          </p:nvPr>
        </p:nvPicPr>
        <p:blipFill>
          <a:blip r:embed="rId8"/>
          <a:stretch>
            <a:fillRect/>
          </a:stretch>
        </p:blipFill>
        <p:spPr>
          <a:xfrm>
            <a:off x="4582110" y="-369476"/>
            <a:ext cx="2426876" cy="2426876"/>
          </a:xfrm>
          <a:prstGeom prst="rect">
            <a:avLst/>
          </a:prstGeom>
        </p:spPr>
      </p:pic>
    </p:spTree>
    <p:extLst>
      <p:ext uri="{BB962C8B-B14F-4D97-AF65-F5344CB8AC3E}">
        <p14:creationId xmlns="" xmlns:p14="http://schemas.microsoft.com/office/powerpoint/2010/main" val="2258876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1"/>
          <p:cNvSpPr>
            <a:spLocks noGrp="1"/>
          </p:cNvSpPr>
          <p:nvPr>
            <p:ph type="sldNum" sz="quarter" idx="12"/>
            <p:custDataLst>
              <p:tags r:id="rId1"/>
            </p:custDataLst>
          </p:nvPr>
        </p:nvSpPr>
        <p:spPr>
          <a:xfrm>
            <a:off x="5462954" y="8109020"/>
            <a:ext cx="1395046" cy="103498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7FB875-5C85-AB42-9DC5-178568A424B8}" type="slidenum">
              <a:rPr kumimoji="0" lang="en-US" sz="8200" b="0" i="0" u="none" strike="noStrike" kern="1200" cap="none" spc="0" normalizeH="0" baseline="0" noProof="0" smtClean="0">
                <a:ln>
                  <a:noFill/>
                </a:ln>
                <a:solidFill>
                  <a:prstClr val="white">
                    <a:lumMod val="85000"/>
                  </a:prstClr>
                </a:solidFill>
                <a:effectLst/>
                <a:uLnTx/>
                <a:uFillTx/>
                <a:latin typeface="Impact"/>
                <a:ea typeface="+mn-ea"/>
                <a:cs typeface="Impact"/>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8200" b="0" i="0" u="none" strike="noStrike" kern="1200" cap="none" spc="0" normalizeH="0" baseline="0" noProof="0" dirty="0">
              <a:ln>
                <a:noFill/>
              </a:ln>
              <a:solidFill>
                <a:prstClr val="white">
                  <a:lumMod val="85000"/>
                </a:prstClr>
              </a:solidFill>
              <a:effectLst/>
              <a:uLnTx/>
              <a:uFillTx/>
              <a:latin typeface="Impact"/>
              <a:ea typeface="+mn-ea"/>
              <a:cs typeface="Impact"/>
            </a:endParaRPr>
          </a:p>
        </p:txBody>
      </p:sp>
      <p:sp>
        <p:nvSpPr>
          <p:cNvPr id="14" name="Title 3">
            <a:extLst>
              <a:ext uri="{FF2B5EF4-FFF2-40B4-BE49-F238E27FC236}">
                <a16:creationId xmlns="" xmlns:a16="http://schemas.microsoft.com/office/drawing/2014/main" id="{5920F6B6-A927-485A-AB88-34E504CA4F1B}"/>
              </a:ext>
            </a:extLst>
          </p:cNvPr>
          <p:cNvSpPr txBox="1">
            <a:spLocks/>
          </p:cNvSpPr>
          <p:nvPr>
            <p:custDataLst>
              <p:tags r:id="rId2"/>
            </p:custDataLst>
          </p:nvPr>
        </p:nvSpPr>
        <p:spPr>
          <a:xfrm>
            <a:off x="1291972" y="1543659"/>
            <a:ext cx="4274057" cy="8713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a:ea typeface="+mj-ea"/>
                <a:cs typeface="Times New Roman" panose="02020603050405020304" pitchFamily="18" charset="0"/>
              </a:rPr>
              <a:t>Table des matières</a:t>
            </a:r>
          </a:p>
        </p:txBody>
      </p:sp>
      <p:graphicFrame>
        <p:nvGraphicFramePr>
          <p:cNvPr id="15" name="Tableau 4">
            <a:extLst>
              <a:ext uri="{FF2B5EF4-FFF2-40B4-BE49-F238E27FC236}">
                <a16:creationId xmlns="" xmlns:a16="http://schemas.microsoft.com/office/drawing/2014/main" id="{BB45160A-E8F9-4D5E-8AE4-A54B4A545769}"/>
              </a:ext>
            </a:extLst>
          </p:cNvPr>
          <p:cNvGraphicFramePr>
            <a:graphicFrameLocks noGrp="1"/>
          </p:cNvGraphicFramePr>
          <p:nvPr>
            <p:custDataLst>
              <p:tags r:id="rId3"/>
            </p:custDataLst>
            <p:extLst>
              <p:ext uri="{D42A27DB-BD31-4B8C-83A1-F6EECF244321}">
                <p14:modId xmlns="" xmlns:p14="http://schemas.microsoft.com/office/powerpoint/2010/main" val="3218693527"/>
              </p:ext>
            </p:extLst>
          </p:nvPr>
        </p:nvGraphicFramePr>
        <p:xfrm>
          <a:off x="1102370" y="2762874"/>
          <a:ext cx="4653261" cy="2966720"/>
        </p:xfrm>
        <a:graphic>
          <a:graphicData uri="http://schemas.openxmlformats.org/drawingml/2006/table">
            <a:tbl>
              <a:tblPr firstRow="1" bandRow="1">
                <a:tableStyleId>{69CF1AB2-1976-4502-BF36-3FF5EA218861}</a:tableStyleId>
              </a:tblPr>
              <a:tblGrid>
                <a:gridCol w="3996000">
                  <a:extLst>
                    <a:ext uri="{9D8B030D-6E8A-4147-A177-3AD203B41FA5}">
                      <a16:colId xmlns="" xmlns:a16="http://schemas.microsoft.com/office/drawing/2014/main" val="20000"/>
                    </a:ext>
                  </a:extLst>
                </a:gridCol>
                <a:gridCol w="657261">
                  <a:extLst>
                    <a:ext uri="{9D8B030D-6E8A-4147-A177-3AD203B41FA5}">
                      <a16:colId xmlns="" xmlns:a16="http://schemas.microsoft.com/office/drawing/2014/main" val="20002"/>
                    </a:ext>
                  </a:extLst>
                </a:gridCol>
              </a:tblGrid>
              <a:tr h="370840">
                <a:tc>
                  <a:txBody>
                    <a:bodyPr/>
                    <a:lstStyle/>
                    <a:p>
                      <a:r>
                        <a:rPr lang="fr-FR" sz="1600" b="0" dirty="0">
                          <a:latin typeface="Calibri" panose="020F0502020204030204" pitchFamily="34" charset="0"/>
                          <a:cs typeface="Calibri" panose="020F0502020204030204" pitchFamily="34" charset="0"/>
                        </a:rPr>
                        <a:t>Présentation de la situation d’apprentissage</a:t>
                      </a:r>
                    </a:p>
                  </a:txBody>
                  <a:tcPr anchor="ctr"/>
                </a:tc>
                <a:tc>
                  <a:txBody>
                    <a:bodyPr/>
                    <a:lstStyle/>
                    <a:p>
                      <a:pPr algn="ctr"/>
                      <a:r>
                        <a:rPr lang="fr-FR" sz="1600" b="0" dirty="0">
                          <a:latin typeface="Calibri" panose="020F0502020204030204" pitchFamily="34" charset="0"/>
                          <a:cs typeface="Calibri" panose="020F0502020204030204" pitchFamily="34" charset="0"/>
                        </a:rPr>
                        <a:t>p.3</a:t>
                      </a:r>
                    </a:p>
                  </a:txBody>
                  <a:tcPr anchor="ctr"/>
                </a:tc>
                <a:extLst>
                  <a:ext uri="{0D108BD9-81ED-4DB2-BD59-A6C34878D82A}">
                    <a16:rowId xmlns="" xmlns:a16="http://schemas.microsoft.com/office/drawing/2014/main" val="10001"/>
                  </a:ext>
                </a:extLst>
              </a:tr>
              <a:tr h="370840">
                <a:tc>
                  <a:txBody>
                    <a:bodyPr/>
                    <a:lstStyle/>
                    <a:p>
                      <a:r>
                        <a:rPr lang="fr-FR" sz="1600" dirty="0">
                          <a:latin typeface="Calibri" panose="020F0502020204030204" pitchFamily="34" charset="0"/>
                          <a:cs typeface="Calibri" panose="020F0502020204030204" pitchFamily="34" charset="0"/>
                        </a:rPr>
                        <a:t>Séquence d’enseignement</a:t>
                      </a:r>
                      <a:endParaRPr lang="fr-FR" sz="1600" b="0" dirty="0">
                        <a:latin typeface="Calibri" panose="020F0502020204030204" pitchFamily="34" charset="0"/>
                        <a:cs typeface="Calibri" panose="020F0502020204030204" pitchFamily="34" charset="0"/>
                      </a:endParaRPr>
                    </a:p>
                  </a:txBody>
                  <a:tcPr anchor="ctr"/>
                </a:tc>
                <a:tc>
                  <a:txBody>
                    <a:bodyPr/>
                    <a:lstStyle/>
                    <a:p>
                      <a:pPr algn="ctr"/>
                      <a:r>
                        <a:rPr lang="fr-FR" sz="1600" dirty="0">
                          <a:latin typeface="Calibri" panose="020F0502020204030204" pitchFamily="34" charset="0"/>
                          <a:cs typeface="Calibri" panose="020F0502020204030204" pitchFamily="34" charset="0"/>
                        </a:rPr>
                        <a:t>p.4</a:t>
                      </a:r>
                      <a:endParaRPr lang="fr-FR" sz="1600" b="0" dirty="0">
                        <a:latin typeface="Calibri" panose="020F0502020204030204" pitchFamily="34" charset="0"/>
                        <a:cs typeface="Calibri" panose="020F0502020204030204" pitchFamily="34" charset="0"/>
                      </a:endParaRPr>
                    </a:p>
                  </a:txBody>
                  <a:tcPr anchor="ctr"/>
                </a:tc>
                <a:extLst>
                  <a:ext uri="{0D108BD9-81ED-4DB2-BD59-A6C34878D82A}">
                    <a16:rowId xmlns="" xmlns:a16="http://schemas.microsoft.com/office/drawing/2014/main" val="10002"/>
                  </a:ext>
                </a:extLst>
              </a:tr>
              <a:tr h="370840">
                <a:tc>
                  <a:txBody>
                    <a:bodyPr/>
                    <a:lstStyle/>
                    <a:p>
                      <a:r>
                        <a:rPr lang="fr-CA" sz="1600" b="0" dirty="0" smtClean="0">
                          <a:latin typeface="Calibri" panose="020F0502020204030204" pitchFamily="34" charset="0"/>
                          <a:cs typeface="Calibri" panose="020F0502020204030204" pitchFamily="34" charset="0"/>
                        </a:rPr>
                        <a:t>Fiche matériel</a:t>
                      </a:r>
                      <a:endParaRPr lang="fr-FR" sz="1600" b="0" dirty="0">
                        <a:latin typeface="Calibri" panose="020F0502020204030204" pitchFamily="34" charset="0"/>
                        <a:cs typeface="Calibri" panose="020F0502020204030204" pitchFamily="34" charset="0"/>
                      </a:endParaRPr>
                    </a:p>
                  </a:txBody>
                  <a:tcPr anchor="ctr"/>
                </a:tc>
                <a:tc>
                  <a:txBody>
                    <a:bodyPr/>
                    <a:lstStyle/>
                    <a:p>
                      <a:pPr algn="ctr"/>
                      <a:r>
                        <a:rPr lang="fr-FR" sz="1600" dirty="0">
                          <a:latin typeface="Calibri" panose="020F0502020204030204" pitchFamily="34" charset="0"/>
                          <a:cs typeface="Calibri" panose="020F0502020204030204" pitchFamily="34" charset="0"/>
                        </a:rPr>
                        <a:t>p.5</a:t>
                      </a:r>
                      <a:endParaRPr lang="fr-FR" sz="1600" b="0" dirty="0">
                        <a:latin typeface="Calibri" panose="020F0502020204030204" pitchFamily="34" charset="0"/>
                        <a:cs typeface="Calibri" panose="020F0502020204030204" pitchFamily="34" charset="0"/>
                      </a:endParaRPr>
                    </a:p>
                  </a:txBody>
                  <a:tcPr anchor="ctr"/>
                </a:tc>
                <a:extLst>
                  <a:ext uri="{0D108BD9-81ED-4DB2-BD59-A6C34878D82A}">
                    <a16:rowId xmlns=""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smtClean="0">
                          <a:latin typeface="Calibri" panose="020F0502020204030204" pitchFamily="34" charset="0"/>
                          <a:cs typeface="Calibri" panose="020F0502020204030204" pitchFamily="34" charset="0"/>
                        </a:rPr>
                        <a:t>Description</a:t>
                      </a:r>
                      <a:r>
                        <a:rPr lang="fr-FR" sz="1600" baseline="0" dirty="0" smtClean="0">
                          <a:latin typeface="Calibri" panose="020F0502020204030204" pitchFamily="34" charset="0"/>
                          <a:cs typeface="Calibri" panose="020F0502020204030204" pitchFamily="34" charset="0"/>
                        </a:rPr>
                        <a:t> des activités</a:t>
                      </a:r>
                      <a:endParaRPr lang="fr-FR" sz="1600" b="0" dirty="0" smtClean="0">
                        <a:latin typeface="Calibri" panose="020F0502020204030204" pitchFamily="34" charset="0"/>
                        <a:cs typeface="Calibri" panose="020F0502020204030204" pitchFamily="34" charset="0"/>
                      </a:endParaRPr>
                    </a:p>
                  </a:txBody>
                  <a:tcPr anchor="ctr"/>
                </a:tc>
                <a:tc>
                  <a:txBody>
                    <a:bodyPr/>
                    <a:lstStyle/>
                    <a:p>
                      <a:pPr algn="ctr"/>
                      <a:r>
                        <a:rPr lang="fr-CA" sz="1600" b="0" dirty="0" smtClean="0">
                          <a:latin typeface="Calibri" panose="020F0502020204030204" pitchFamily="34" charset="0"/>
                          <a:cs typeface="Calibri" panose="020F0502020204030204" pitchFamily="34" charset="0"/>
                        </a:rPr>
                        <a:t>p.6</a:t>
                      </a:r>
                      <a:endParaRPr lang="fr-FR" sz="1600" b="0" dirty="0">
                        <a:latin typeface="Calibri" panose="020F0502020204030204" pitchFamily="34" charset="0"/>
                        <a:cs typeface="Calibri" panose="020F0502020204030204" pitchFamily="34" charset="0"/>
                      </a:endParaRPr>
                    </a:p>
                  </a:txBody>
                  <a:tcPr anchor="ctr"/>
                </a:tc>
              </a:tr>
              <a:tr h="370840">
                <a:tc>
                  <a:txBody>
                    <a:bodyPr/>
                    <a:lstStyle/>
                    <a:p>
                      <a:r>
                        <a:rPr lang="fr-FR" sz="1600" dirty="0">
                          <a:latin typeface="Calibri" panose="020F0502020204030204" pitchFamily="34" charset="0"/>
                          <a:cs typeface="Calibri" panose="020F0502020204030204" pitchFamily="34" charset="0"/>
                        </a:rPr>
                        <a:t>Fiches théoriques</a:t>
                      </a:r>
                      <a:endParaRPr lang="fr-FR" sz="1600" b="0" dirty="0">
                        <a:latin typeface="Calibri" panose="020F0502020204030204" pitchFamily="34" charset="0"/>
                        <a:cs typeface="Calibri" panose="020F0502020204030204" pitchFamily="34" charset="0"/>
                      </a:endParaRPr>
                    </a:p>
                  </a:txBody>
                  <a:tcPr anchor="ctr"/>
                </a:tc>
                <a:tc>
                  <a:txBody>
                    <a:bodyPr/>
                    <a:lstStyle/>
                    <a:p>
                      <a:pPr algn="ctr"/>
                      <a:r>
                        <a:rPr lang="fr-FR" sz="1600" b="0" dirty="0" smtClean="0">
                          <a:latin typeface="Calibri" panose="020F0502020204030204" pitchFamily="34" charset="0"/>
                          <a:cs typeface="Calibri" panose="020F0502020204030204" pitchFamily="34" charset="0"/>
                        </a:rPr>
                        <a:t>p.17</a:t>
                      </a:r>
                      <a:endParaRPr lang="fr-FR" sz="1600" b="0" dirty="0">
                        <a:latin typeface="Calibri" panose="020F0502020204030204" pitchFamily="34" charset="0"/>
                        <a:cs typeface="Calibri" panose="020F0502020204030204" pitchFamily="34" charset="0"/>
                      </a:endParaRPr>
                    </a:p>
                  </a:txBody>
                  <a:tcPr anchor="ctr"/>
                </a:tc>
                <a:extLst>
                  <a:ext uri="{0D108BD9-81ED-4DB2-BD59-A6C34878D82A}">
                    <a16:rowId xmlns="" xmlns:a16="http://schemas.microsoft.com/office/drawing/2014/main" val="10004"/>
                  </a:ext>
                </a:extLst>
              </a:tr>
              <a:tr h="370840">
                <a:tc>
                  <a:txBody>
                    <a:bodyPr/>
                    <a:lstStyle/>
                    <a:p>
                      <a:r>
                        <a:rPr lang="fr-FR" sz="1600" b="0" dirty="0">
                          <a:latin typeface="Calibri" panose="020F0502020204030204" pitchFamily="34" charset="0"/>
                          <a:cs typeface="Calibri" panose="020F0502020204030204" pitchFamily="34" charset="0"/>
                        </a:rPr>
                        <a:t>Fiches TNI</a:t>
                      </a:r>
                    </a:p>
                  </a:txBody>
                  <a:tcPr anchor="ctr"/>
                </a:tc>
                <a:tc>
                  <a:txBody>
                    <a:bodyPr/>
                    <a:lstStyle/>
                    <a:p>
                      <a:pPr algn="ctr"/>
                      <a:r>
                        <a:rPr lang="fr-FR" sz="1600" b="0" dirty="0" smtClean="0">
                          <a:latin typeface="Calibri" panose="020F0502020204030204" pitchFamily="34" charset="0"/>
                          <a:cs typeface="Calibri" panose="020F0502020204030204" pitchFamily="34" charset="0"/>
                        </a:rPr>
                        <a:t>p.23</a:t>
                      </a:r>
                      <a:endParaRPr lang="fr-FR" sz="1600" b="0" dirty="0">
                        <a:latin typeface="Calibri" panose="020F0502020204030204" pitchFamily="34" charset="0"/>
                        <a:cs typeface="Calibri" panose="020F0502020204030204" pitchFamily="34" charset="0"/>
                      </a:endParaRPr>
                    </a:p>
                  </a:txBody>
                  <a:tcPr anchor="ctr"/>
                </a:tc>
                <a:extLst>
                  <a:ext uri="{0D108BD9-81ED-4DB2-BD59-A6C34878D82A}">
                    <a16:rowId xmlns="" xmlns:a16="http://schemas.microsoft.com/office/drawing/2014/main" val="1638044545"/>
                  </a:ext>
                </a:extLst>
              </a:tr>
              <a:tr h="370840">
                <a:tc>
                  <a:txBody>
                    <a:bodyPr/>
                    <a:lstStyle/>
                    <a:p>
                      <a:r>
                        <a:rPr lang="fr-FR" sz="1600" b="0" dirty="0">
                          <a:latin typeface="Calibri" panose="020F0502020204030204" pitchFamily="34" charset="0"/>
                          <a:cs typeface="Calibri" panose="020F0502020204030204" pitchFamily="34" charset="0"/>
                        </a:rPr>
                        <a:t>Grilles d’évaluation</a:t>
                      </a:r>
                    </a:p>
                  </a:txBody>
                  <a:tcPr anchor="ctr"/>
                </a:tc>
                <a:tc>
                  <a:txBody>
                    <a:bodyPr/>
                    <a:lstStyle/>
                    <a:p>
                      <a:pPr algn="ctr"/>
                      <a:r>
                        <a:rPr lang="fr-FR" sz="1600" b="0" dirty="0" smtClean="0">
                          <a:latin typeface="Calibri" panose="020F0502020204030204" pitchFamily="34" charset="0"/>
                          <a:cs typeface="Calibri" panose="020F0502020204030204" pitchFamily="34" charset="0"/>
                        </a:rPr>
                        <a:t>p.28</a:t>
                      </a:r>
                      <a:endParaRPr lang="fr-FR" sz="1600" b="0" dirty="0">
                        <a:latin typeface="Calibri" panose="020F0502020204030204" pitchFamily="34" charset="0"/>
                        <a:cs typeface="Calibri" panose="020F0502020204030204" pitchFamily="34" charset="0"/>
                      </a:endParaRPr>
                    </a:p>
                  </a:txBody>
                  <a:tcPr anchor="ctr"/>
                </a:tc>
                <a:extLst>
                  <a:ext uri="{0D108BD9-81ED-4DB2-BD59-A6C34878D82A}">
                    <a16:rowId xmlns="" xmlns:a16="http://schemas.microsoft.com/office/drawing/2014/main" val="615457237"/>
                  </a:ext>
                </a:extLst>
              </a:tr>
              <a:tr h="370840">
                <a:tc>
                  <a:txBody>
                    <a:bodyPr/>
                    <a:lstStyle/>
                    <a:p>
                      <a:r>
                        <a:rPr lang="fr-FR" sz="1600" dirty="0">
                          <a:latin typeface="Calibri" panose="020F0502020204030204" pitchFamily="34" charset="0"/>
                          <a:cs typeface="Calibri" panose="020F0502020204030204" pitchFamily="34" charset="0"/>
                        </a:rPr>
                        <a:t>Fiches d’activité</a:t>
                      </a:r>
                      <a:endParaRPr lang="fr-FR" sz="1600" b="0" dirty="0">
                        <a:latin typeface="Calibri" panose="020F0502020204030204" pitchFamily="34" charset="0"/>
                        <a:cs typeface="Calibri" panose="020F0502020204030204" pitchFamily="34" charset="0"/>
                      </a:endParaRPr>
                    </a:p>
                  </a:txBody>
                  <a:tcPr anchor="ctr"/>
                </a:tc>
                <a:tc>
                  <a:txBody>
                    <a:bodyPr/>
                    <a:lstStyle/>
                    <a:p>
                      <a:pPr algn="ctr"/>
                      <a:r>
                        <a:rPr lang="fr-FR" sz="1600" dirty="0" smtClean="0">
                          <a:latin typeface="Calibri" panose="020F0502020204030204" pitchFamily="34" charset="0"/>
                          <a:cs typeface="Calibri" panose="020F0502020204030204" pitchFamily="34" charset="0"/>
                        </a:rPr>
                        <a:t>p.33</a:t>
                      </a:r>
                      <a:endParaRPr lang="fr-FR" sz="1600" b="0" dirty="0">
                        <a:latin typeface="Calibri" panose="020F0502020204030204" pitchFamily="34" charset="0"/>
                        <a:cs typeface="Calibri" panose="020F0502020204030204" pitchFamily="34" charset="0"/>
                      </a:endParaRPr>
                    </a:p>
                  </a:txBody>
                  <a:tcPr anchor="ctr"/>
                </a:tc>
                <a:extLst>
                  <a:ext uri="{0D108BD9-81ED-4DB2-BD59-A6C34878D82A}">
                    <a16:rowId xmlns="" xmlns:a16="http://schemas.microsoft.com/office/drawing/2014/main" val="10006"/>
                  </a:ext>
                </a:extLst>
              </a:tr>
            </a:tbl>
          </a:graphicData>
        </a:graphic>
      </p:graphicFrame>
      <p:pic>
        <p:nvPicPr>
          <p:cNvPr id="5" name="Image 1">
            <a:hlinkClick r:id="rId8"/>
          </p:cNvPr>
          <p:cNvPicPr>
            <a:picLocks noChangeAspect="1"/>
          </p:cNvPicPr>
          <p:nvPr>
            <p:custDataLst>
              <p:tags r:id="rId4"/>
            </p:custDataLst>
          </p:nvPr>
        </p:nvPicPr>
        <p:blipFill>
          <a:blip r:embed="rId9">
            <a:clrChange>
              <a:clrFrom>
                <a:srgbClr val="F8FDF7"/>
              </a:clrFrom>
              <a:clrTo>
                <a:srgbClr val="F8FDF7">
                  <a:alpha val="0"/>
                </a:srgbClr>
              </a:clrTo>
            </a:clrChange>
            <a:extLst>
              <a:ext uri="{28A0092B-C50C-407E-A947-70E740481C1C}">
                <a14:useLocalDpi xmlns="" xmlns:a14="http://schemas.microsoft.com/office/drawing/2010/main" val="0"/>
              </a:ext>
            </a:extLst>
          </a:blip>
          <a:stretch>
            <a:fillRect/>
          </a:stretch>
        </p:blipFill>
        <p:spPr>
          <a:xfrm>
            <a:off x="4281679" y="5909026"/>
            <a:ext cx="588603" cy="440884"/>
          </a:xfrm>
          <a:prstGeom prst="rect">
            <a:avLst/>
          </a:prstGeom>
        </p:spPr>
      </p:pic>
      <p:sp>
        <p:nvSpPr>
          <p:cNvPr id="8" name="ZoneTexte 7"/>
          <p:cNvSpPr txBox="1"/>
          <p:nvPr>
            <p:custDataLst>
              <p:tags r:id="rId5"/>
            </p:custDataLst>
          </p:nvPr>
        </p:nvSpPr>
        <p:spPr>
          <a:xfrm>
            <a:off x="1934378" y="5947126"/>
            <a:ext cx="2989244" cy="338554"/>
          </a:xfrm>
          <a:prstGeom prst="rect">
            <a:avLst/>
          </a:prstGeom>
          <a:noFill/>
        </p:spPr>
        <p:txBody>
          <a:bodyPr wrap="square" rtlCol="0">
            <a:spAutoFit/>
          </a:bodyPr>
          <a:lstStyle/>
          <a:p>
            <a:r>
              <a:rPr lang="fr-CA" sz="1600" kern="0" dirty="0" smtClean="0">
                <a:latin typeface="Calibri" pitchFamily="34" charset="0"/>
                <a:cs typeface="Calibri" pitchFamily="34" charset="0"/>
              </a:rPr>
              <a:t>Présentation du matériel :</a:t>
            </a:r>
            <a:endParaRPr lang="fr-CA" sz="1600" dirty="0">
              <a:latin typeface="Calibri" pitchFamily="34" charset="0"/>
              <a:cs typeface="Calibri" pitchFamily="34" charset="0"/>
            </a:endParaRPr>
          </a:p>
        </p:txBody>
      </p:sp>
    </p:spTree>
    <p:extLst>
      <p:ext uri="{BB962C8B-B14F-4D97-AF65-F5344CB8AC3E}">
        <p14:creationId xmlns="" xmlns:p14="http://schemas.microsoft.com/office/powerpoint/2010/main" val="27043124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custDataLst>
              <p:tags r:id="rId1"/>
            </p:custDataLst>
          </p:nvPr>
        </p:nvSpPr>
        <p:spPr>
          <a:xfrm>
            <a:off x="4167963" y="106324"/>
            <a:ext cx="2690037" cy="19457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 name="Espace réservé du contenu 1"/>
          <p:cNvSpPr>
            <a:spLocks noGrp="1"/>
          </p:cNvSpPr>
          <p:nvPr>
            <p:ph sz="half" idx="1"/>
            <p:custDataLst>
              <p:tags r:id="rId2"/>
            </p:custDataLst>
          </p:nvPr>
        </p:nvSpPr>
        <p:spPr>
          <a:xfrm>
            <a:off x="0" y="1660136"/>
            <a:ext cx="6850014" cy="7215640"/>
          </a:xfrm>
        </p:spPr>
        <p:txBody>
          <a:bodyPr wrap="square" numCol="2">
            <a:normAutofit/>
          </a:bodyPr>
          <a:lstStyle/>
          <a:p>
            <a:pPr marL="179388" indent="-3175">
              <a:lnSpc>
                <a:spcPct val="110000"/>
              </a:lnSpc>
              <a:spcBef>
                <a:spcPts val="600"/>
              </a:spcBef>
              <a:buNone/>
            </a:pPr>
            <a:r>
              <a:rPr lang="fr-CA" sz="1400" b="1" dirty="0">
                <a:latin typeface="Calibri" panose="020F0502020204030204" pitchFamily="34" charset="0"/>
                <a:cs typeface="Calibri" panose="020F0502020204030204" pitchFamily="34" charset="0"/>
              </a:rPr>
              <a:t>Les protéines </a:t>
            </a:r>
          </a:p>
          <a:p>
            <a:pPr marL="180000" indent="0">
              <a:lnSpc>
                <a:spcPct val="110000"/>
              </a:lnSpc>
              <a:spcBef>
                <a:spcPts val="600"/>
              </a:spcBef>
              <a:buNone/>
            </a:pPr>
            <a:r>
              <a:rPr lang="fr-CA" sz="1200" dirty="0">
                <a:latin typeface="Calibri" panose="020F0502020204030204" pitchFamily="34" charset="0"/>
                <a:cs typeface="Calibri" panose="020F0502020204030204" pitchFamily="34" charset="0"/>
              </a:rPr>
              <a:t>Notre corps a besoin de protéines pour se construire. Les protéines construisent, entretiennent et renouvellent toutes les cellules de notre corps, ces sortes de briques microscopiques dont il est constitué. Les protéines sont composées de l’assemblage d’éléments plus petits encore, des acides aminés. Quand nous mangeons des aliments contenant des protéines, celles‐ci sont décomposées par la digestion en acides aminés. Ceux‐ci, une fois arrivés aux cellules, permettent de reformer de nouvelles protéines. Les protéines, absentes du sucre et de l’huile, se trouvent dans tous les autres aliments et en particulier dans le poisson, la viande, les œufs, le lait, le fromage ou les noix</a:t>
            </a:r>
            <a:r>
              <a:rPr lang="fr-CA" sz="1200" dirty="0" smtClean="0">
                <a:latin typeface="Calibri" panose="020F0502020204030204" pitchFamily="34" charset="0"/>
                <a:cs typeface="Calibri" panose="020F0502020204030204" pitchFamily="34" charset="0"/>
              </a:rPr>
              <a:t>.</a:t>
            </a:r>
          </a:p>
          <a:p>
            <a:pPr marL="180000" indent="0">
              <a:lnSpc>
                <a:spcPct val="110000"/>
              </a:lnSpc>
              <a:spcBef>
                <a:spcPts val="600"/>
              </a:spcBef>
              <a:buNone/>
            </a:pPr>
            <a:endParaRPr lang="fr-CA" sz="800" dirty="0">
              <a:latin typeface="Calibri" panose="020F0502020204030204" pitchFamily="34" charset="0"/>
              <a:cs typeface="Calibri" panose="020F0502020204030204" pitchFamily="34" charset="0"/>
            </a:endParaRPr>
          </a:p>
          <a:p>
            <a:pPr marL="180000" indent="0">
              <a:lnSpc>
                <a:spcPct val="110000"/>
              </a:lnSpc>
              <a:spcBef>
                <a:spcPts val="600"/>
              </a:spcBef>
              <a:buNone/>
            </a:pPr>
            <a:r>
              <a:rPr lang="fr-CA" sz="1400" b="1" dirty="0">
                <a:latin typeface="Calibri" panose="020F0502020204030204" pitchFamily="34" charset="0"/>
                <a:cs typeface="Calibri" panose="020F0502020204030204" pitchFamily="34" charset="0"/>
              </a:rPr>
              <a:t>Les glucides</a:t>
            </a:r>
          </a:p>
          <a:p>
            <a:pPr marL="180000" indent="0">
              <a:lnSpc>
                <a:spcPct val="110000"/>
              </a:lnSpc>
              <a:spcBef>
                <a:spcPts val="600"/>
              </a:spcBef>
              <a:buNone/>
            </a:pPr>
            <a:r>
              <a:rPr lang="fr-FR" sz="1200" dirty="0">
                <a:latin typeface="Calibri" panose="020F0502020204030204" pitchFamily="34" charset="0"/>
                <a:cs typeface="Calibri" panose="020F0502020204030204" pitchFamily="34" charset="0"/>
              </a:rPr>
              <a:t>Les glucides, ou sucres, fournissent l’essentiel de l’énergie indispensable au fonctionnement des cellules de notre organisme. Les glucides des aliments sont transformés en glucose au cours de la digestion. Le glucose passe dans le sang; il est alors utilisé directement comme carburant par l’organisme. Mais il peut être également mis en réserve dans le foie ou les muscles.</a:t>
            </a:r>
            <a:endParaRPr lang="fr-CA" sz="1200" dirty="0">
              <a:latin typeface="Calibri" panose="020F0502020204030204" pitchFamily="34" charset="0"/>
              <a:cs typeface="Calibri" panose="020F0502020204030204" pitchFamily="34" charset="0"/>
            </a:endParaRPr>
          </a:p>
          <a:p>
            <a:pPr marL="180000" indent="0">
              <a:lnSpc>
                <a:spcPct val="110000"/>
              </a:lnSpc>
              <a:spcBef>
                <a:spcPts val="600"/>
              </a:spcBef>
              <a:buNone/>
            </a:pPr>
            <a:r>
              <a:rPr lang="fr-FR" sz="1200" dirty="0">
                <a:latin typeface="Calibri" panose="020F0502020204030204" pitchFamily="34" charset="0"/>
                <a:cs typeface="Calibri" panose="020F0502020204030204" pitchFamily="34" charset="0"/>
              </a:rPr>
              <a:t>Les glucides simples (petites molécules) sont soit naturellement présents dans les fruits, le lait et les produits laitiers, soit ajoutés aux aliments pour la valeur sucrée qu’ils apportent. Les glucides complexes sont des molécules géantes constitués des chaines de plusieurs dizaines, voire plusieurs millions d’unités de glucose; le plus répandu, aussi le plus connu, est l’amidon. Ils se retrouvent dans les céréales (blé, orge, riz, maïs…), les tubercules (pommes de terre et autres) et les légumineuses (lentilles, haricots, pois…).</a:t>
            </a:r>
            <a:r>
              <a:rPr lang="fr-CA" sz="1200" dirty="0">
                <a:latin typeface="Calibri" panose="020F0502020204030204" pitchFamily="34" charset="0"/>
                <a:cs typeface="Calibri" panose="020F0502020204030204" pitchFamily="34" charset="0"/>
              </a:rPr>
              <a:t> </a:t>
            </a:r>
            <a:endParaRPr lang="fr-CA" sz="1200" dirty="0" smtClean="0">
              <a:latin typeface="Calibri" panose="020F0502020204030204" pitchFamily="34" charset="0"/>
              <a:cs typeface="Calibri" panose="020F0502020204030204" pitchFamily="34" charset="0"/>
            </a:endParaRPr>
          </a:p>
          <a:p>
            <a:pPr marL="180000" indent="0">
              <a:spcBef>
                <a:spcPts val="600"/>
              </a:spcBef>
              <a:buNone/>
            </a:pPr>
            <a:endParaRPr lang="fr-CA" sz="1400" b="1" dirty="0" smtClean="0">
              <a:latin typeface="Calibri" panose="020F0502020204030204" pitchFamily="34" charset="0"/>
              <a:cs typeface="Calibri" panose="020F0502020204030204" pitchFamily="34" charset="0"/>
            </a:endParaRPr>
          </a:p>
        </p:txBody>
      </p:sp>
      <p:sp>
        <p:nvSpPr>
          <p:cNvPr id="6" name="Title 3"/>
          <p:cNvSpPr txBox="1">
            <a:spLocks/>
          </p:cNvSpPr>
          <p:nvPr>
            <p:custDataLst>
              <p:tags r:id="rId3"/>
            </p:custDataLst>
          </p:nvPr>
        </p:nvSpPr>
        <p:spPr>
          <a:xfrm>
            <a:off x="0" y="12007"/>
            <a:ext cx="4967191"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a:latin typeface="Calibri" panose="020F0502020204030204" pitchFamily="34" charset="0"/>
                <a:cs typeface="Calibri" panose="020F0502020204030204" pitchFamily="34" charset="0"/>
              </a:rPr>
              <a:t>Fiche théorique 2</a:t>
            </a:r>
          </a:p>
          <a:p>
            <a:pPr algn="l"/>
            <a:r>
              <a:rPr lang="fr-CA" sz="2400" dirty="0">
                <a:latin typeface="Calibri" panose="020F0502020204030204" pitchFamily="34" charset="0"/>
                <a:cs typeface="Calibri" panose="020F0502020204030204" pitchFamily="34" charset="0"/>
              </a:rPr>
              <a:t>Les nutriments</a:t>
            </a:r>
          </a:p>
        </p:txBody>
      </p:sp>
      <p:sp>
        <p:nvSpPr>
          <p:cNvPr id="8" name="Espace réservé du numéro de diapositive 2"/>
          <p:cNvSpPr>
            <a:spLocks noGrp="1"/>
          </p:cNvSpPr>
          <p:nvPr>
            <p:ph type="sldNum" sz="quarter" idx="12"/>
            <p:custDataLst>
              <p:tags r:id="rId4"/>
            </p:custDataLst>
          </p:nvPr>
        </p:nvSpPr>
        <p:spPr>
          <a:xfrm>
            <a:off x="5551081" y="8008203"/>
            <a:ext cx="1310026" cy="1135797"/>
          </a:xfrm>
        </p:spPr>
        <p:txBody>
          <a:bodyPr/>
          <a:lstStyle/>
          <a:p>
            <a:fld id="{027FB875-5C85-AB42-9DC5-178568A424B8}" type="slidenum">
              <a:rPr lang="en-US" smtClean="0"/>
              <a:pPr/>
              <a:t>20</a:t>
            </a:fld>
            <a:endParaRPr lang="en-US" dirty="0"/>
          </a:p>
        </p:txBody>
      </p:sp>
      <p:sp>
        <p:nvSpPr>
          <p:cNvPr id="9" name="Rectangle 8"/>
          <p:cNvSpPr/>
          <p:nvPr>
            <p:custDataLst>
              <p:tags r:id="rId5"/>
            </p:custDataLst>
          </p:nvPr>
        </p:nvSpPr>
        <p:spPr>
          <a:xfrm>
            <a:off x="3604656" y="2724912"/>
            <a:ext cx="3168000" cy="4493538"/>
          </a:xfrm>
          <a:prstGeom prst="rect">
            <a:avLst/>
          </a:prstGeom>
          <a:solidFill>
            <a:schemeClr val="accent4">
              <a:lumMod val="60000"/>
              <a:lumOff val="40000"/>
            </a:schemeClr>
          </a:solidFill>
          <a:ln>
            <a:solidFill>
              <a:schemeClr val="tx1"/>
            </a:solidFill>
          </a:ln>
        </p:spPr>
        <p:txBody>
          <a:bodyPr wrap="square">
            <a:spAutoFit/>
          </a:bodyPr>
          <a:lstStyle/>
          <a:p>
            <a:pPr algn="ctr">
              <a:spcAft>
                <a:spcPts val="600"/>
              </a:spcAft>
            </a:pPr>
            <a:r>
              <a:rPr lang="fr-CA" sz="1400" b="1" dirty="0">
                <a:latin typeface="Calibri" panose="020F0502020204030204" pitchFamily="34" charset="0"/>
                <a:cs typeface="Calibri" panose="020F0502020204030204" pitchFamily="34" charset="0"/>
              </a:rPr>
              <a:t>Idée d’expérience sur les glucides</a:t>
            </a:r>
          </a:p>
          <a:p>
            <a:pPr marL="90488" indent="-90488">
              <a:spcAft>
                <a:spcPts val="600"/>
              </a:spcAft>
            </a:pPr>
            <a:r>
              <a:rPr lang="fr-CA" sz="1200" b="1" dirty="0">
                <a:latin typeface="Calibri" panose="020F0502020204030204" pitchFamily="34" charset="0"/>
                <a:cs typeface="Calibri" panose="020F0502020204030204" pitchFamily="34" charset="0"/>
              </a:rPr>
              <a:t>Matériel : </a:t>
            </a:r>
            <a:r>
              <a:rPr lang="fr-CA" sz="1200" dirty="0">
                <a:latin typeface="Calibri" panose="020F0502020204030204" pitchFamily="34" charset="0"/>
                <a:cs typeface="Calibri" panose="020F0502020204030204" pitchFamily="34" charset="0"/>
              </a:rPr>
              <a:t>Malt d’orge concassé (boutique de bière maison), thermos, eau chaude, thermomètre.</a:t>
            </a:r>
            <a:endParaRPr lang="fr-FR" sz="1200" i="1" dirty="0">
              <a:latin typeface="Calibri" panose="020F0502020204030204" pitchFamily="34" charset="0"/>
              <a:cs typeface="Calibri" panose="020F0502020204030204" pitchFamily="34" charset="0"/>
            </a:endParaRPr>
          </a:p>
          <a:p>
            <a:pPr marL="90488" indent="-90488">
              <a:spcAft>
                <a:spcPts val="600"/>
              </a:spcAft>
            </a:pPr>
            <a:r>
              <a:rPr lang="fr-CA" sz="1200" b="1" dirty="0">
                <a:latin typeface="Calibri" panose="020F0502020204030204" pitchFamily="34" charset="0"/>
                <a:cs typeface="Calibri" panose="020F0502020204030204" pitchFamily="34" charset="0"/>
              </a:rPr>
              <a:t>Manipulation : </a:t>
            </a:r>
            <a:r>
              <a:rPr lang="fr-CA" sz="1200" dirty="0">
                <a:latin typeface="Calibri" panose="020F0502020204030204" pitchFamily="34" charset="0"/>
                <a:cs typeface="Calibri" panose="020F0502020204030204" pitchFamily="34" charset="0"/>
              </a:rPr>
              <a:t>1- Faire goûter le malt concassé; c’est farineux. 2- Mettre le malt dans le thermos et ajouter 2x plus d’eau, à 75 degrés. 3- Mélanger, couvrir (ne pas fermer hermétiquement) et attendre 30-45 minutes. 4- Goûter le mélange de céréales; c’est maintenant sucré ! </a:t>
            </a:r>
            <a:endParaRPr lang="fr-FR" sz="1200" dirty="0">
              <a:latin typeface="Calibri" panose="020F0502020204030204" pitchFamily="34" charset="0"/>
              <a:cs typeface="Calibri" panose="020F0502020204030204" pitchFamily="34" charset="0"/>
            </a:endParaRPr>
          </a:p>
          <a:p>
            <a:pPr marL="90488" indent="-90488">
              <a:spcAft>
                <a:spcPts val="600"/>
              </a:spcAft>
            </a:pPr>
            <a:r>
              <a:rPr lang="fr-CA" sz="1200" b="1" dirty="0">
                <a:latin typeface="Calibri" panose="020F0502020204030204" pitchFamily="34" charset="0"/>
                <a:cs typeface="Calibri" panose="020F0502020204030204" pitchFamily="34" charset="0"/>
              </a:rPr>
              <a:t>Explication: </a:t>
            </a:r>
            <a:r>
              <a:rPr lang="fr-CA" sz="1200" dirty="0">
                <a:latin typeface="Calibri" panose="020F0502020204030204" pitchFamily="34" charset="0"/>
                <a:cs typeface="Calibri" panose="020F0502020204030204" pitchFamily="34" charset="0"/>
              </a:rPr>
              <a:t>L’amidon est composé de molécules de sucre attachées ensemble, comme les perles d’un collier. Dans le malt, il y a des enzymes dont la fonction est de détacher les perles, c’est-à-dire libérer les molécules de sucre. Ces enzymes sont activés par l’eau chaude.</a:t>
            </a:r>
          </a:p>
          <a:p>
            <a:pPr marL="90488" indent="-90488">
              <a:spcAft>
                <a:spcPts val="600"/>
              </a:spcAft>
            </a:pPr>
            <a:r>
              <a:rPr lang="fr-CA" sz="1200" dirty="0">
                <a:latin typeface="Calibri" panose="020F0502020204030204" pitchFamily="34" charset="0"/>
                <a:cs typeface="Calibri" panose="020F0502020204030204" pitchFamily="34" charset="0"/>
              </a:rPr>
              <a:t>Les humains se servent de ces mêmes enzymes (appelés </a:t>
            </a:r>
            <a:r>
              <a:rPr lang="fr-CA" sz="1200" i="1" dirty="0">
                <a:latin typeface="Calibri" panose="020F0502020204030204" pitchFamily="34" charset="0"/>
                <a:cs typeface="Calibri" panose="020F0502020204030204" pitchFamily="34" charset="0"/>
              </a:rPr>
              <a:t>amylases</a:t>
            </a:r>
            <a:r>
              <a:rPr lang="fr-CA" sz="1200" dirty="0">
                <a:latin typeface="Calibri" panose="020F0502020204030204" pitchFamily="34" charset="0"/>
                <a:cs typeface="Calibri" panose="020F0502020204030204" pitchFamily="34" charset="0"/>
              </a:rPr>
              <a:t>), pour digérer l’amidon. On en trouve dans la salive, ainsi que dans les sucs de digestion.</a:t>
            </a:r>
          </a:p>
        </p:txBody>
      </p:sp>
      <p:pic>
        <p:nvPicPr>
          <p:cNvPr id="10" name="Image 9" descr="Cover_7 - Alimentation-02.png"/>
          <p:cNvPicPr>
            <a:picLocks noChangeAspect="1"/>
          </p:cNvPicPr>
          <p:nvPr>
            <p:custDataLst>
              <p:tags r:id="rId6"/>
            </p:custDataLst>
          </p:nvPr>
        </p:nvPicPr>
        <p:blipFill>
          <a:blip r:embed="rId9"/>
          <a:stretch>
            <a:fillRect/>
          </a:stretch>
        </p:blipFill>
        <p:spPr>
          <a:xfrm>
            <a:off x="4582110" y="-369476"/>
            <a:ext cx="2426876" cy="2426876"/>
          </a:xfrm>
          <a:prstGeom prst="rect">
            <a:avLst/>
          </a:prstGeom>
        </p:spPr>
      </p:pic>
    </p:spTree>
    <p:extLst>
      <p:ext uri="{BB962C8B-B14F-4D97-AF65-F5344CB8AC3E}">
        <p14:creationId xmlns="" xmlns:p14="http://schemas.microsoft.com/office/powerpoint/2010/main" val="22588768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custDataLst>
              <p:tags r:id="rId1"/>
            </p:custDataLst>
          </p:nvPr>
        </p:nvSpPr>
        <p:spPr>
          <a:xfrm>
            <a:off x="4167963" y="106324"/>
            <a:ext cx="2690037" cy="19457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 name="Espace réservé du contenu 1"/>
          <p:cNvSpPr>
            <a:spLocks noGrp="1"/>
          </p:cNvSpPr>
          <p:nvPr>
            <p:ph sz="half" idx="1"/>
            <p:custDataLst>
              <p:tags r:id="rId2"/>
            </p:custDataLst>
          </p:nvPr>
        </p:nvSpPr>
        <p:spPr>
          <a:xfrm>
            <a:off x="7987" y="1646153"/>
            <a:ext cx="6850013" cy="7333255"/>
          </a:xfrm>
        </p:spPr>
        <p:txBody>
          <a:bodyPr numCol="2">
            <a:normAutofit/>
          </a:bodyPr>
          <a:lstStyle/>
          <a:p>
            <a:pPr marL="180000" indent="0">
              <a:spcBef>
                <a:spcPts val="600"/>
              </a:spcBef>
              <a:buNone/>
            </a:pPr>
            <a:r>
              <a:rPr lang="fr-CA" sz="1400" b="1" dirty="0" smtClean="0">
                <a:latin typeface="Calibri" panose="020F0502020204030204" pitchFamily="34" charset="0"/>
                <a:cs typeface="Calibri" panose="020F0502020204030204" pitchFamily="34" charset="0"/>
              </a:rPr>
              <a:t>L’eau</a:t>
            </a:r>
          </a:p>
          <a:p>
            <a:pPr marL="180000" indent="0">
              <a:lnSpc>
                <a:spcPct val="110000"/>
              </a:lnSpc>
              <a:spcBef>
                <a:spcPts val="600"/>
              </a:spcBef>
              <a:buNone/>
            </a:pPr>
            <a:r>
              <a:rPr lang="fr-CA" sz="1200" dirty="0" smtClean="0">
                <a:latin typeface="Calibri" panose="020F0502020204030204" pitchFamily="34" charset="0"/>
                <a:cs typeface="Calibri" panose="020F0502020204030204" pitchFamily="34" charset="0"/>
              </a:rPr>
              <a:t>Beaucoup d’aliments sont très hydratés (très riches en eau). Nous avons besoin de l’eau pour vivre. Privés de nourriture, nous pouvons survivre 2 ou 3 semaines, mais privés d’eau, nous pouvons survivre que 2 ou 3 jours. Sans valeur nutritive, mais indispensable pour permettre à l’ensemble de notre corps de fonctionner, l’eau représente 60 % du poids total d’un être humain. Il faut boire tous les jours environ un litre et demi, soit 10 verres d’eau.</a:t>
            </a:r>
          </a:p>
          <a:p>
            <a:pPr marL="180000" indent="0">
              <a:spcBef>
                <a:spcPts val="600"/>
              </a:spcBef>
              <a:buNone/>
            </a:pPr>
            <a:endParaRPr lang="fr-CA" sz="1400" b="1" dirty="0" smtClean="0">
              <a:latin typeface="Calibri" panose="020F0502020204030204" pitchFamily="34" charset="0"/>
              <a:cs typeface="Calibri" panose="020F0502020204030204" pitchFamily="34" charset="0"/>
            </a:endParaRPr>
          </a:p>
          <a:p>
            <a:pPr marL="180000" indent="0">
              <a:spcBef>
                <a:spcPts val="600"/>
              </a:spcBef>
              <a:buNone/>
            </a:pPr>
            <a:r>
              <a:rPr lang="fr-CA" sz="1400" b="1" dirty="0" smtClean="0">
                <a:latin typeface="Calibri" panose="020F0502020204030204" pitchFamily="34" charset="0"/>
                <a:cs typeface="Calibri" panose="020F0502020204030204" pitchFamily="34" charset="0"/>
              </a:rPr>
              <a:t>Les </a:t>
            </a:r>
            <a:r>
              <a:rPr lang="fr-CA" sz="1400" b="1" dirty="0">
                <a:latin typeface="Calibri" panose="020F0502020204030204" pitchFamily="34" charset="0"/>
                <a:cs typeface="Calibri" panose="020F0502020204030204" pitchFamily="34" charset="0"/>
              </a:rPr>
              <a:t>vitamines</a:t>
            </a:r>
          </a:p>
          <a:p>
            <a:pPr marL="180000" indent="0">
              <a:spcBef>
                <a:spcPts val="600"/>
              </a:spcBef>
              <a:buNone/>
            </a:pPr>
            <a:r>
              <a:rPr lang="fr-CA" sz="1200" dirty="0">
                <a:latin typeface="Calibri" panose="020F0502020204030204" pitchFamily="34" charset="0"/>
                <a:cs typeface="Calibri" panose="020F0502020204030204" pitchFamily="34" charset="0"/>
              </a:rPr>
              <a:t>Quinze vitamines, désignées par des lettres de l’alphabet, sont indispensables pour grandir et rester en bonne santé : elles assurent la bonne assimilation des aliments par notre corps. Leur carence, ou leur manque, peut entraîner de graves maladies. N’étant pas fabriquées par notre organisme, à l’exception de la vitamine D, les vitamines nous sont fournies par la nourriture. </a:t>
            </a:r>
          </a:p>
          <a:p>
            <a:pPr marL="180000" indent="0">
              <a:spcBef>
                <a:spcPts val="600"/>
              </a:spcBef>
              <a:buNone/>
            </a:pPr>
            <a:r>
              <a:rPr lang="fr-CA" sz="1200" dirty="0">
                <a:latin typeface="Calibri" panose="020F0502020204030204" pitchFamily="34" charset="0"/>
                <a:cs typeface="Calibri" panose="020F0502020204030204" pitchFamily="34" charset="0"/>
              </a:rPr>
              <a:t>La vitamine A est présente dans le lait, le beurre, les œufs, les carottes.</a:t>
            </a:r>
          </a:p>
          <a:p>
            <a:pPr marL="180000" indent="0">
              <a:spcBef>
                <a:spcPts val="600"/>
              </a:spcBef>
              <a:buNone/>
            </a:pPr>
            <a:r>
              <a:rPr lang="fr-CA" sz="1200" dirty="0">
                <a:latin typeface="Calibri" panose="020F0502020204030204" pitchFamily="34" charset="0"/>
                <a:cs typeface="Calibri" panose="020F0502020204030204" pitchFamily="34" charset="0"/>
              </a:rPr>
              <a:t>La vitamine C est présente dans les oranges, les citrons, les tomates, les fraises et les légumes verts.</a:t>
            </a:r>
          </a:p>
          <a:p>
            <a:pPr marL="180000" indent="0">
              <a:spcBef>
                <a:spcPts val="600"/>
              </a:spcBef>
              <a:buNone/>
            </a:pPr>
            <a:r>
              <a:rPr lang="fr-CA" sz="1200" dirty="0">
                <a:latin typeface="Calibri" panose="020F0502020204030204" pitchFamily="34" charset="0"/>
                <a:cs typeface="Calibri" panose="020F0502020204030204" pitchFamily="34" charset="0"/>
              </a:rPr>
              <a:t>La vitamine D est présente dans l’huile de foie de morue, le lait, les jaunes d’œufs. </a:t>
            </a:r>
          </a:p>
          <a:p>
            <a:pPr marL="180000" indent="0">
              <a:spcBef>
                <a:spcPts val="600"/>
              </a:spcBef>
              <a:buNone/>
            </a:pPr>
            <a:endParaRPr lang="fr-CA" sz="800" dirty="0">
              <a:latin typeface="Calibri" panose="020F0502020204030204" pitchFamily="34" charset="0"/>
              <a:cs typeface="Calibri" panose="020F0502020204030204" pitchFamily="34" charset="0"/>
            </a:endParaRPr>
          </a:p>
          <a:p>
            <a:pPr marL="180000" indent="0">
              <a:spcBef>
                <a:spcPts val="600"/>
              </a:spcBef>
              <a:buNone/>
            </a:pPr>
            <a:r>
              <a:rPr lang="fr-CA" sz="1400" b="1" dirty="0">
                <a:latin typeface="Calibri" panose="020F0502020204030204" pitchFamily="34" charset="0"/>
                <a:cs typeface="Calibri" panose="020F0502020204030204" pitchFamily="34" charset="0"/>
              </a:rPr>
              <a:t>Les sels minéraux</a:t>
            </a:r>
          </a:p>
          <a:p>
            <a:pPr marL="180000" indent="0">
              <a:spcBef>
                <a:spcPts val="600"/>
              </a:spcBef>
              <a:buNone/>
            </a:pPr>
            <a:r>
              <a:rPr lang="fr-CA" sz="1200" dirty="0">
                <a:latin typeface="Calibri" panose="020F0502020204030204" pitchFamily="34" charset="0"/>
                <a:cs typeface="Calibri" panose="020F0502020204030204" pitchFamily="34" charset="0"/>
              </a:rPr>
              <a:t>On dénombre quinze minéraux essentiels, qui se trouvent dans la viande, les œufs, les légumes verts et les fruits. Notre corps perd ses sels minéraux par la sueur et l’urine. Nous devons donc nous en procurer par la nourriture. Certains sont indispensables : le calcium et le phosphore pour nos os et nos dents. Notre squelette a besoin de calcium pour assurer la solidité, la rigidité des os; le fer pour les globules rouges de notre sang; le sodium et le potassium pour le fonctionnement de nos nerfs. D’autres éléments minéraux n’interviennent qu’en doses très faibles. Ce sont les oligoéléments : par exemple, l’iode est essentiel à notre croissance</a:t>
            </a:r>
            <a:r>
              <a:rPr lang="fr-CA" sz="1200" dirty="0" smtClean="0">
                <a:latin typeface="Calibri" panose="020F0502020204030204" pitchFamily="34" charset="0"/>
                <a:cs typeface="Calibri" panose="020F0502020204030204" pitchFamily="34" charset="0"/>
              </a:rPr>
              <a:t>.</a:t>
            </a:r>
          </a:p>
          <a:p>
            <a:pPr marL="180000" indent="0">
              <a:spcBef>
                <a:spcPts val="600"/>
              </a:spcBef>
              <a:buNone/>
            </a:pPr>
            <a:endParaRPr lang="fr-CA" sz="1200" dirty="0" smtClean="0">
              <a:latin typeface="Calibri" panose="020F0502020204030204" pitchFamily="34" charset="0"/>
              <a:cs typeface="Calibri" panose="020F0502020204030204" pitchFamily="34" charset="0"/>
            </a:endParaRPr>
          </a:p>
          <a:p>
            <a:pPr marL="180000" indent="0">
              <a:spcBef>
                <a:spcPts val="600"/>
              </a:spcBef>
              <a:buNone/>
            </a:pPr>
            <a:endParaRPr lang="fr-CA" sz="1200" dirty="0" smtClean="0">
              <a:latin typeface="Calibri" panose="020F0502020204030204" pitchFamily="34" charset="0"/>
              <a:cs typeface="Calibri" panose="020F0502020204030204" pitchFamily="34" charset="0"/>
            </a:endParaRPr>
          </a:p>
          <a:p>
            <a:pPr marL="180000" indent="0">
              <a:spcBef>
                <a:spcPts val="600"/>
              </a:spcBef>
              <a:buNone/>
            </a:pPr>
            <a:endParaRPr lang="fr-CA" sz="1200" dirty="0" smtClean="0">
              <a:latin typeface="Calibri" panose="020F0502020204030204" pitchFamily="34" charset="0"/>
              <a:cs typeface="Calibri" panose="020F0502020204030204" pitchFamily="34" charset="0"/>
            </a:endParaRPr>
          </a:p>
          <a:p>
            <a:pPr marL="180000" indent="0">
              <a:spcBef>
                <a:spcPts val="600"/>
              </a:spcBef>
              <a:buNone/>
            </a:pPr>
            <a:endParaRPr lang="fr-CA" sz="1200" dirty="0">
              <a:latin typeface="Calibri" panose="020F0502020204030204" pitchFamily="34" charset="0"/>
              <a:cs typeface="Calibri" panose="020F0502020204030204" pitchFamily="34" charset="0"/>
            </a:endParaRPr>
          </a:p>
          <a:p>
            <a:pPr marL="180000" indent="0">
              <a:spcBef>
                <a:spcPts val="600"/>
              </a:spcBef>
              <a:buNone/>
            </a:pPr>
            <a:endParaRPr lang="fr-CA" sz="1200" dirty="0">
              <a:latin typeface="Calibri" panose="020F0502020204030204" pitchFamily="34" charset="0"/>
              <a:cs typeface="Calibri" panose="020F0502020204030204" pitchFamily="34" charset="0"/>
            </a:endParaRPr>
          </a:p>
          <a:p>
            <a:pPr marL="180000" indent="0">
              <a:spcBef>
                <a:spcPts val="600"/>
              </a:spcBef>
              <a:buNone/>
              <a:tabLst>
                <a:tab pos="0" algn="l"/>
              </a:tabLst>
            </a:pPr>
            <a:endParaRPr lang="fr-CA" sz="1400" b="1" dirty="0" smtClean="0">
              <a:latin typeface="Calibri" panose="020F0502020204030204" pitchFamily="34" charset="0"/>
              <a:cs typeface="Calibri" panose="020F0502020204030204" pitchFamily="34" charset="0"/>
            </a:endParaRPr>
          </a:p>
          <a:p>
            <a:pPr marL="180000" indent="0">
              <a:spcBef>
                <a:spcPts val="600"/>
              </a:spcBef>
              <a:buNone/>
              <a:tabLst>
                <a:tab pos="0" algn="l"/>
              </a:tabLst>
            </a:pPr>
            <a:endParaRPr lang="fr-CA" sz="1400" b="1" dirty="0" smtClean="0">
              <a:latin typeface="Calibri" panose="020F0502020204030204" pitchFamily="34" charset="0"/>
              <a:cs typeface="Calibri" panose="020F0502020204030204" pitchFamily="34" charset="0"/>
            </a:endParaRPr>
          </a:p>
          <a:p>
            <a:pPr marL="180000" indent="0">
              <a:spcBef>
                <a:spcPts val="600"/>
              </a:spcBef>
              <a:buNone/>
              <a:tabLst>
                <a:tab pos="0" algn="l"/>
              </a:tabLst>
            </a:pPr>
            <a:endParaRPr lang="fr-CA" sz="1400" b="1" dirty="0" smtClean="0">
              <a:latin typeface="Calibri" panose="020F0502020204030204" pitchFamily="34" charset="0"/>
              <a:cs typeface="Calibri" panose="020F0502020204030204" pitchFamily="34" charset="0"/>
            </a:endParaRPr>
          </a:p>
          <a:p>
            <a:pPr marL="180000" indent="0">
              <a:spcBef>
                <a:spcPts val="600"/>
              </a:spcBef>
              <a:buNone/>
              <a:tabLst>
                <a:tab pos="0" algn="l"/>
              </a:tabLst>
            </a:pPr>
            <a:endParaRPr lang="fr-CA" sz="1400" b="1" dirty="0">
              <a:latin typeface="Calibri" panose="020F0502020204030204" pitchFamily="34" charset="0"/>
              <a:cs typeface="Calibri" panose="020F0502020204030204" pitchFamily="34" charset="0"/>
            </a:endParaRPr>
          </a:p>
          <a:p>
            <a:pPr marL="180000" indent="0">
              <a:spcBef>
                <a:spcPts val="600"/>
              </a:spcBef>
              <a:buNone/>
              <a:tabLst>
                <a:tab pos="0" algn="l"/>
              </a:tabLst>
            </a:pPr>
            <a:endParaRPr lang="fr-CA" sz="1400" b="1" dirty="0">
              <a:latin typeface="Calibri" panose="020F0502020204030204" pitchFamily="34" charset="0"/>
              <a:cs typeface="Calibri" panose="020F0502020204030204" pitchFamily="34" charset="0"/>
            </a:endParaRPr>
          </a:p>
          <a:p>
            <a:pPr marL="180000" indent="0">
              <a:spcBef>
                <a:spcPts val="600"/>
              </a:spcBef>
              <a:buNone/>
              <a:tabLst>
                <a:tab pos="0" algn="l"/>
              </a:tabLst>
            </a:pPr>
            <a:r>
              <a:rPr lang="fr-CA" sz="1400" b="1" dirty="0">
                <a:latin typeface="Calibri" panose="020F0502020204030204" pitchFamily="34" charset="0"/>
                <a:cs typeface="Calibri" panose="020F0502020204030204" pitchFamily="34" charset="0"/>
              </a:rPr>
              <a:t>Les </a:t>
            </a:r>
            <a:r>
              <a:rPr lang="fr-CA" sz="1400" b="1" dirty="0" smtClean="0">
                <a:latin typeface="Calibri" panose="020F0502020204030204" pitchFamily="34" charset="0"/>
                <a:cs typeface="Calibri" panose="020F0502020204030204" pitchFamily="34" charset="0"/>
              </a:rPr>
              <a:t>fibres</a:t>
            </a:r>
            <a:endParaRPr lang="fr-CA" sz="1400" b="1" dirty="0">
              <a:latin typeface="Calibri" panose="020F0502020204030204" pitchFamily="34" charset="0"/>
              <a:cs typeface="Calibri" panose="020F0502020204030204" pitchFamily="34" charset="0"/>
            </a:endParaRPr>
          </a:p>
          <a:p>
            <a:pPr marL="180000" indent="0">
              <a:spcBef>
                <a:spcPts val="600"/>
              </a:spcBef>
              <a:buNone/>
              <a:tabLst>
                <a:tab pos="0" algn="l"/>
              </a:tabLst>
            </a:pPr>
            <a:r>
              <a:rPr lang="fr-CA" sz="1200" dirty="0">
                <a:latin typeface="Calibri" panose="020F0502020204030204" pitchFamily="34" charset="0"/>
                <a:cs typeface="Calibri" panose="020F0502020204030204" pitchFamily="34" charset="0"/>
              </a:rPr>
              <a:t>Les fibres alimentaires sont de très longues molécules composées essentiellement de cellulose. Elles ne sont présentes que dans les végétaux. Les aliments comme le pain complet, les fruits, les céréales et les légumes sont riches en fibres. Ces fibres ne participent pas au fonctionnement de notre corps, qui ne peut ni les digérer ni les absorber. Mais une certaine quantité de fibres donne aux aliments de la consistance, favorise le travail d’évacuation du système digestif et réduit les risques de maladies. </a:t>
            </a:r>
          </a:p>
        </p:txBody>
      </p:sp>
      <p:sp>
        <p:nvSpPr>
          <p:cNvPr id="3" name="Espace réservé du numéro de diapositive 2"/>
          <p:cNvSpPr>
            <a:spLocks noGrp="1"/>
          </p:cNvSpPr>
          <p:nvPr>
            <p:ph type="sldNum" sz="quarter" idx="12"/>
            <p:custDataLst>
              <p:tags r:id="rId3"/>
            </p:custDataLst>
          </p:nvPr>
        </p:nvSpPr>
        <p:spPr>
          <a:xfrm>
            <a:off x="5547974" y="8007836"/>
            <a:ext cx="1310026" cy="1135797"/>
          </a:xfrm>
        </p:spPr>
        <p:txBody>
          <a:bodyPr/>
          <a:lstStyle/>
          <a:p>
            <a:fld id="{027FB875-5C85-AB42-9DC5-178568A424B8}" type="slidenum">
              <a:rPr lang="en-US" smtClean="0"/>
              <a:pPr/>
              <a:t>21</a:t>
            </a:fld>
            <a:endParaRPr lang="en-US" dirty="0"/>
          </a:p>
        </p:txBody>
      </p:sp>
      <p:sp>
        <p:nvSpPr>
          <p:cNvPr id="7" name="Title 3"/>
          <p:cNvSpPr txBox="1">
            <a:spLocks/>
          </p:cNvSpPr>
          <p:nvPr>
            <p:custDataLst>
              <p:tags r:id="rId4"/>
            </p:custDataLst>
          </p:nvPr>
        </p:nvSpPr>
        <p:spPr>
          <a:xfrm>
            <a:off x="0" y="12007"/>
            <a:ext cx="4967191"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a:latin typeface="Calibri" panose="020F0502020204030204" pitchFamily="34" charset="0"/>
                <a:cs typeface="Calibri" panose="020F0502020204030204" pitchFamily="34" charset="0"/>
              </a:rPr>
              <a:t>Fiche théorique 2</a:t>
            </a:r>
          </a:p>
          <a:p>
            <a:pPr algn="l"/>
            <a:r>
              <a:rPr lang="fr-CA" sz="2400" dirty="0">
                <a:latin typeface="Calibri" panose="020F0502020204030204" pitchFamily="34" charset="0"/>
                <a:cs typeface="Calibri" panose="020F0502020204030204" pitchFamily="34" charset="0"/>
              </a:rPr>
              <a:t>Les nutriments </a:t>
            </a:r>
            <a:r>
              <a:rPr lang="fr-CA" sz="1800" dirty="0">
                <a:latin typeface="Calibri" panose="020F0502020204030204" pitchFamily="34" charset="0"/>
                <a:cs typeface="Calibri" panose="020F0502020204030204" pitchFamily="34" charset="0"/>
              </a:rPr>
              <a:t>(suite)</a:t>
            </a:r>
            <a:endParaRPr lang="fr-CA" sz="2400" dirty="0">
              <a:latin typeface="Calibri" panose="020F0502020204030204" pitchFamily="34" charset="0"/>
              <a:cs typeface="Calibri" panose="020F0502020204030204" pitchFamily="34" charset="0"/>
            </a:endParaRPr>
          </a:p>
        </p:txBody>
      </p:sp>
      <p:sp>
        <p:nvSpPr>
          <p:cNvPr id="8" name="Rectangle 7"/>
          <p:cNvSpPr/>
          <p:nvPr>
            <p:custDataLst>
              <p:tags r:id="rId5"/>
            </p:custDataLst>
          </p:nvPr>
        </p:nvSpPr>
        <p:spPr>
          <a:xfrm>
            <a:off x="3621024" y="3664231"/>
            <a:ext cx="3168000" cy="2416046"/>
          </a:xfrm>
          <a:prstGeom prst="rect">
            <a:avLst/>
          </a:prstGeom>
          <a:solidFill>
            <a:schemeClr val="accent4">
              <a:lumMod val="60000"/>
              <a:lumOff val="40000"/>
            </a:schemeClr>
          </a:solidFill>
          <a:ln>
            <a:solidFill>
              <a:schemeClr val="tx1"/>
            </a:solidFill>
          </a:ln>
        </p:spPr>
        <p:txBody>
          <a:bodyPr wrap="square">
            <a:spAutoFit/>
          </a:bodyPr>
          <a:lstStyle/>
          <a:p>
            <a:pPr algn="ctr">
              <a:spcAft>
                <a:spcPts val="600"/>
              </a:spcAft>
            </a:pPr>
            <a:r>
              <a:rPr lang="fr-CA" sz="1400" b="1" dirty="0">
                <a:latin typeface="Calibri" panose="020F0502020204030204" pitchFamily="34" charset="0"/>
                <a:cs typeface="Calibri" panose="020F0502020204030204" pitchFamily="34" charset="0"/>
              </a:rPr>
              <a:t>Idée d’expérience mettant en évidence le rôle des sels minéraux</a:t>
            </a:r>
          </a:p>
          <a:p>
            <a:pPr marL="90488" indent="-90488">
              <a:spcAft>
                <a:spcPts val="600"/>
              </a:spcAft>
            </a:pPr>
            <a:r>
              <a:rPr lang="fr-CA" sz="1200" b="1" dirty="0">
                <a:latin typeface="Calibri" panose="020F0502020204030204" pitchFamily="34" charset="0"/>
                <a:cs typeface="Calibri" panose="020F0502020204030204" pitchFamily="34" charset="0"/>
              </a:rPr>
              <a:t>Matériel : </a:t>
            </a:r>
            <a:r>
              <a:rPr lang="fr-CA" sz="1200" dirty="0">
                <a:latin typeface="Calibri" panose="020F0502020204030204" pitchFamily="34" charset="0"/>
                <a:cs typeface="Calibri" panose="020F0502020204030204" pitchFamily="34" charset="0"/>
              </a:rPr>
              <a:t>Petit os, vinaigre, contenant</a:t>
            </a:r>
            <a:endParaRPr lang="fr-FR" sz="1200" i="1" dirty="0">
              <a:latin typeface="Calibri" panose="020F0502020204030204" pitchFamily="34" charset="0"/>
              <a:cs typeface="Calibri" panose="020F0502020204030204" pitchFamily="34" charset="0"/>
            </a:endParaRPr>
          </a:p>
          <a:p>
            <a:pPr marL="90488" indent="-90488">
              <a:spcAft>
                <a:spcPts val="600"/>
              </a:spcAft>
            </a:pPr>
            <a:r>
              <a:rPr lang="fr-CA" sz="1200" b="1" dirty="0">
                <a:latin typeface="Calibri" panose="020F0502020204030204" pitchFamily="34" charset="0"/>
                <a:cs typeface="Calibri" panose="020F0502020204030204" pitchFamily="34" charset="0"/>
              </a:rPr>
              <a:t>Manipulation : </a:t>
            </a:r>
            <a:r>
              <a:rPr lang="fr-CA" sz="1200" dirty="0">
                <a:latin typeface="Calibri" panose="020F0502020204030204" pitchFamily="34" charset="0"/>
                <a:cs typeface="Calibri" panose="020F0502020204030204" pitchFamily="34" charset="0"/>
              </a:rPr>
              <a:t>1-</a:t>
            </a:r>
            <a:r>
              <a:rPr lang="fr-CA" sz="1200" b="1" dirty="0">
                <a:latin typeface="Calibri" panose="020F0502020204030204" pitchFamily="34" charset="0"/>
                <a:cs typeface="Calibri" panose="020F0502020204030204" pitchFamily="34" charset="0"/>
              </a:rPr>
              <a:t> </a:t>
            </a:r>
            <a:r>
              <a:rPr lang="fr-CA" sz="1200" dirty="0" smtClean="0">
                <a:latin typeface="Calibri" panose="020F0502020204030204" pitchFamily="34" charset="0"/>
                <a:cs typeface="Calibri" panose="020F0502020204030204" pitchFamily="34" charset="0"/>
              </a:rPr>
              <a:t>Bien nettoyer un </a:t>
            </a:r>
            <a:r>
              <a:rPr lang="fr-CA" sz="1200" dirty="0">
                <a:latin typeface="Calibri" panose="020F0502020204030204" pitchFamily="34" charset="0"/>
                <a:cs typeface="Calibri" panose="020F0502020204030204" pitchFamily="34" charset="0"/>
              </a:rPr>
              <a:t>petit </a:t>
            </a:r>
            <a:r>
              <a:rPr lang="fr-CA" sz="1200" dirty="0" smtClean="0">
                <a:latin typeface="Calibri" panose="020F0502020204030204" pitchFamily="34" charset="0"/>
                <a:cs typeface="Calibri" panose="020F0502020204030204" pitchFamily="34" charset="0"/>
              </a:rPr>
              <a:t>os (p.ex.de poulet) </a:t>
            </a:r>
            <a:r>
              <a:rPr lang="fr-CA" sz="1200" dirty="0">
                <a:latin typeface="Calibri" panose="020F0502020204030204" pitchFamily="34" charset="0"/>
                <a:cs typeface="Calibri" panose="020F0502020204030204" pitchFamily="34" charset="0"/>
              </a:rPr>
              <a:t>et le laisse tremper pendant au moins 5 jours dans le vinaigre. 2- Rincer l’os. 3- Bien l’observer et le toucher.</a:t>
            </a:r>
            <a:endParaRPr lang="fr-FR" sz="1200" dirty="0">
              <a:latin typeface="Calibri" panose="020F0502020204030204" pitchFamily="34" charset="0"/>
              <a:cs typeface="Calibri" panose="020F0502020204030204" pitchFamily="34" charset="0"/>
            </a:endParaRPr>
          </a:p>
          <a:p>
            <a:pPr marL="90488" indent="-90488">
              <a:spcAft>
                <a:spcPts val="600"/>
              </a:spcAft>
            </a:pPr>
            <a:r>
              <a:rPr lang="fr-CA" sz="1200" b="1" dirty="0">
                <a:latin typeface="Calibri" panose="020F0502020204030204" pitchFamily="34" charset="0"/>
                <a:cs typeface="Calibri" panose="020F0502020204030204" pitchFamily="34" charset="0"/>
              </a:rPr>
              <a:t>Explication: </a:t>
            </a:r>
            <a:r>
              <a:rPr lang="fr-CA" sz="1200" dirty="0">
                <a:latin typeface="Calibri" panose="020F0502020204030204" pitchFamily="34" charset="0"/>
                <a:cs typeface="Calibri" panose="020F0502020204030204" pitchFamily="34" charset="0"/>
              </a:rPr>
              <a:t>L’os a perdu sa </a:t>
            </a:r>
            <a:r>
              <a:rPr lang="fr-CA" sz="1200" dirty="0" smtClean="0">
                <a:latin typeface="Calibri" panose="020F0502020204030204" pitchFamily="34" charset="0"/>
                <a:cs typeface="Calibri" panose="020F0502020204030204" pitchFamily="34" charset="0"/>
              </a:rPr>
              <a:t>rigidité, </a:t>
            </a:r>
            <a:r>
              <a:rPr lang="fr-CA" sz="1200" dirty="0">
                <a:latin typeface="Calibri" panose="020F0502020204030204" pitchFamily="34" charset="0"/>
                <a:cs typeface="Calibri" panose="020F0502020204030204" pitchFamily="34" charset="0"/>
              </a:rPr>
              <a:t>car le vinaigre a dissout le calcium (un sel minéral) contenu dans </a:t>
            </a:r>
            <a:r>
              <a:rPr lang="fr-CA" sz="1200" dirty="0" smtClean="0">
                <a:latin typeface="Calibri" panose="020F0502020204030204" pitchFamily="34" charset="0"/>
                <a:cs typeface="Calibri" panose="020F0502020204030204" pitchFamily="34" charset="0"/>
              </a:rPr>
              <a:t>l’os, </a:t>
            </a:r>
            <a:r>
              <a:rPr lang="fr-CA" sz="1200" dirty="0">
                <a:latin typeface="Calibri" panose="020F0502020204030204" pitchFamily="34" charset="0"/>
                <a:cs typeface="Calibri" panose="020F0502020204030204" pitchFamily="34" charset="0"/>
              </a:rPr>
              <a:t>par une réaction chimique due à son acidité.</a:t>
            </a:r>
          </a:p>
        </p:txBody>
      </p:sp>
      <p:pic>
        <p:nvPicPr>
          <p:cNvPr id="9" name="Image 8" descr="Cover_7 - Alimentation-02.png"/>
          <p:cNvPicPr>
            <a:picLocks noChangeAspect="1"/>
          </p:cNvPicPr>
          <p:nvPr>
            <p:custDataLst>
              <p:tags r:id="rId6"/>
            </p:custDataLst>
          </p:nvPr>
        </p:nvPicPr>
        <p:blipFill>
          <a:blip r:embed="rId9"/>
          <a:stretch>
            <a:fillRect/>
          </a:stretch>
        </p:blipFill>
        <p:spPr>
          <a:xfrm>
            <a:off x="4582110" y="-369476"/>
            <a:ext cx="2426876" cy="2426876"/>
          </a:xfrm>
          <a:prstGeom prst="rect">
            <a:avLst/>
          </a:prstGeom>
        </p:spPr>
      </p:pic>
    </p:spTree>
    <p:extLst>
      <p:ext uri="{BB962C8B-B14F-4D97-AF65-F5344CB8AC3E}">
        <p14:creationId xmlns="" xmlns:p14="http://schemas.microsoft.com/office/powerpoint/2010/main" val="26640836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custDataLst>
              <p:tags r:id="rId1"/>
            </p:custDataLst>
          </p:nvPr>
        </p:nvPicPr>
        <p:blipFill>
          <a:blip r:embed="rId5">
            <a:extLst>
              <a:ext uri="{28A0092B-C50C-407E-A947-70E740481C1C}">
                <a14:useLocalDpi xmlns="" xmlns:a14="http://schemas.microsoft.com/office/drawing/2010/main" val="0"/>
              </a:ext>
            </a:extLst>
          </a:blip>
          <a:stretch>
            <a:fillRect/>
          </a:stretch>
        </p:blipFill>
        <p:spPr>
          <a:xfrm>
            <a:off x="1234937" y="19050"/>
            <a:ext cx="5645426" cy="9144000"/>
          </a:xfrm>
          <a:prstGeom prst="rect">
            <a:avLst/>
          </a:prstGeom>
        </p:spPr>
      </p:pic>
      <p:sp>
        <p:nvSpPr>
          <p:cNvPr id="10" name="Title 3"/>
          <p:cNvSpPr txBox="1">
            <a:spLocks/>
          </p:cNvSpPr>
          <p:nvPr>
            <p:custDataLst>
              <p:tags r:id="rId2"/>
            </p:custDataLst>
          </p:nvPr>
        </p:nvSpPr>
        <p:spPr>
          <a:xfrm rot="16200000">
            <a:off x="-1967510" y="2074074"/>
            <a:ext cx="4967191"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r"/>
            <a:r>
              <a:rPr lang="fr-CA" sz="3000" dirty="0">
                <a:latin typeface="Calibri" panose="020F0502020204030204" pitchFamily="34" charset="0"/>
                <a:cs typeface="Calibri" panose="020F0502020204030204" pitchFamily="34" charset="0"/>
              </a:rPr>
              <a:t>À découper</a:t>
            </a:r>
          </a:p>
          <a:p>
            <a:pPr algn="r"/>
            <a:r>
              <a:rPr lang="fr-CA" sz="2400" dirty="0">
                <a:latin typeface="Calibri" panose="020F0502020204030204" pitchFamily="34" charset="0"/>
                <a:cs typeface="Calibri" panose="020F0502020204030204" pitchFamily="34" charset="0"/>
              </a:rPr>
              <a:t>Étiquettes pour activité 3</a:t>
            </a:r>
          </a:p>
        </p:txBody>
      </p:sp>
    </p:spTree>
    <p:extLst>
      <p:ext uri="{BB962C8B-B14F-4D97-AF65-F5344CB8AC3E}">
        <p14:creationId xmlns="" xmlns:p14="http://schemas.microsoft.com/office/powerpoint/2010/main" val="9228507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1"/>
          <p:cNvSpPr>
            <a:spLocks noGrp="1"/>
          </p:cNvSpPr>
          <p:nvPr>
            <p:ph type="sldNum" sz="quarter" idx="12"/>
            <p:custDataLst>
              <p:tags r:id="rId1"/>
            </p:custDataLst>
          </p:nvPr>
        </p:nvSpPr>
        <p:spPr>
          <a:xfrm>
            <a:off x="5295792" y="8008203"/>
            <a:ext cx="1562208" cy="11357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7FB875-5C85-AB42-9DC5-178568A424B8}" type="slidenum">
              <a:rPr kumimoji="0" lang="en-US" sz="8200" b="0" i="0" u="none" strike="noStrike" kern="1200" cap="none" spc="0" normalizeH="0" baseline="0" noProof="0" smtClean="0">
                <a:ln>
                  <a:noFill/>
                </a:ln>
                <a:solidFill>
                  <a:prstClr val="white">
                    <a:lumMod val="85000"/>
                  </a:prstClr>
                </a:solidFill>
                <a:effectLst/>
                <a:uLnTx/>
                <a:uFillTx/>
                <a:latin typeface="Impact"/>
                <a:ea typeface="+mn-ea"/>
                <a:cs typeface="Impact"/>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8200" b="0" i="0" u="none" strike="noStrike" kern="1200" cap="none" spc="0" normalizeH="0" baseline="0" noProof="0" dirty="0">
              <a:ln>
                <a:noFill/>
              </a:ln>
              <a:solidFill>
                <a:prstClr val="white">
                  <a:lumMod val="85000"/>
                </a:prstClr>
              </a:solidFill>
              <a:effectLst/>
              <a:uLnTx/>
              <a:uFillTx/>
              <a:latin typeface="Impact"/>
              <a:ea typeface="+mn-ea"/>
              <a:cs typeface="Impact"/>
            </a:endParaRPr>
          </a:p>
        </p:txBody>
      </p:sp>
      <p:graphicFrame>
        <p:nvGraphicFramePr>
          <p:cNvPr id="8" name="Tableau 4">
            <a:extLst>
              <a:ext uri="{FF2B5EF4-FFF2-40B4-BE49-F238E27FC236}">
                <a16:creationId xmlns="" xmlns:a16="http://schemas.microsoft.com/office/drawing/2014/main" id="{643A2E57-8A19-466B-A59A-6BAD7052F442}"/>
              </a:ext>
            </a:extLst>
          </p:cNvPr>
          <p:cNvGraphicFramePr>
            <a:graphicFrameLocks noGrp="1"/>
          </p:cNvGraphicFramePr>
          <p:nvPr>
            <p:custDataLst>
              <p:tags r:id="rId2"/>
            </p:custDataLst>
            <p:extLst>
              <p:ext uri="{D42A27DB-BD31-4B8C-83A1-F6EECF244321}">
                <p14:modId xmlns="" xmlns:p14="http://schemas.microsoft.com/office/powerpoint/2010/main" val="289893749"/>
              </p:ext>
            </p:extLst>
          </p:nvPr>
        </p:nvGraphicFramePr>
        <p:xfrm>
          <a:off x="1107000" y="2780595"/>
          <a:ext cx="4644000" cy="2087880"/>
        </p:xfrm>
        <a:graphic>
          <a:graphicData uri="http://schemas.openxmlformats.org/drawingml/2006/table">
            <a:tbl>
              <a:tblPr firstRow="1" bandRow="1">
                <a:tableStyleId>{5C22544A-7EE6-4342-B048-85BDC9FD1C3A}</a:tableStyleId>
              </a:tblPr>
              <a:tblGrid>
                <a:gridCol w="1094439">
                  <a:extLst>
                    <a:ext uri="{9D8B030D-6E8A-4147-A177-3AD203B41FA5}">
                      <a16:colId xmlns="" xmlns:a16="http://schemas.microsoft.com/office/drawing/2014/main" val="20000"/>
                    </a:ext>
                  </a:extLst>
                </a:gridCol>
                <a:gridCol w="2532856">
                  <a:extLst>
                    <a:ext uri="{9D8B030D-6E8A-4147-A177-3AD203B41FA5}">
                      <a16:colId xmlns="" xmlns:a16="http://schemas.microsoft.com/office/drawing/2014/main" val="20001"/>
                    </a:ext>
                  </a:extLst>
                </a:gridCol>
                <a:gridCol w="1016705">
                  <a:extLst>
                    <a:ext uri="{9D8B030D-6E8A-4147-A177-3AD203B41FA5}">
                      <a16:colId xmlns="" xmlns:a16="http://schemas.microsoft.com/office/drawing/2014/main" val="20002"/>
                    </a:ext>
                  </a:extLst>
                </a:gridCol>
              </a:tblGrid>
              <a:tr h="370840">
                <a:tc>
                  <a:txBody>
                    <a:bodyPr/>
                    <a:lstStyle/>
                    <a:p>
                      <a:pPr algn="ctr"/>
                      <a:r>
                        <a:rPr lang="fr-FR" sz="1400" baseline="0" dirty="0">
                          <a:latin typeface="Calibri" panose="020F0502020204030204" pitchFamily="34" charset="0"/>
                          <a:cs typeface="Calibri" panose="020F0502020204030204" pitchFamily="34" charset="0"/>
                        </a:rPr>
                        <a:t>Numéro de</a:t>
                      </a:r>
                    </a:p>
                    <a:p>
                      <a:pPr algn="ctr"/>
                      <a:r>
                        <a:rPr lang="fr-FR" sz="1400" baseline="0" dirty="0">
                          <a:latin typeface="Calibri" panose="020F0502020204030204" pitchFamily="34" charset="0"/>
                          <a:cs typeface="Calibri" panose="020F0502020204030204" pitchFamily="34" charset="0"/>
                        </a:rPr>
                        <a:t>la fiche</a:t>
                      </a:r>
                      <a:endParaRPr lang="fr-FR" sz="1400" dirty="0">
                        <a:latin typeface="Calibri" panose="020F0502020204030204" pitchFamily="34" charset="0"/>
                        <a:cs typeface="Calibri" panose="020F0502020204030204" pitchFamily="34" charset="0"/>
                      </a:endParaRPr>
                    </a:p>
                  </a:txBody>
                  <a:tcPr anchor="ctr"/>
                </a:tc>
                <a:tc>
                  <a:txBody>
                    <a:bodyPr/>
                    <a:lstStyle/>
                    <a:p>
                      <a:pPr algn="ctr"/>
                      <a:r>
                        <a:rPr lang="fr-FR" sz="1400" dirty="0">
                          <a:latin typeface="Calibri" panose="020F0502020204030204" pitchFamily="34" charset="0"/>
                          <a:cs typeface="Calibri" panose="020F0502020204030204" pitchFamily="34" charset="0"/>
                        </a:rPr>
                        <a:t>Nom</a:t>
                      </a:r>
                    </a:p>
                  </a:txBody>
                  <a:tcPr anchor="ctr"/>
                </a:tc>
                <a:tc>
                  <a:txBody>
                    <a:bodyPr/>
                    <a:lstStyle/>
                    <a:p>
                      <a:pPr algn="ctr"/>
                      <a:r>
                        <a:rPr lang="fr-FR" sz="1400" dirty="0">
                          <a:latin typeface="Calibri" panose="020F0502020204030204" pitchFamily="34" charset="0"/>
                          <a:cs typeface="Calibri" panose="020F0502020204030204" pitchFamily="34" charset="0"/>
                        </a:rPr>
                        <a:t>Pages</a:t>
                      </a:r>
                    </a:p>
                  </a:txBody>
                  <a:tcPr anchor="ctr"/>
                </a:tc>
                <a:extLst>
                  <a:ext uri="{0D108BD9-81ED-4DB2-BD59-A6C34878D82A}">
                    <a16:rowId xmlns="" xmlns:a16="http://schemas.microsoft.com/office/drawing/2014/main" val="10000"/>
                  </a:ext>
                </a:extLst>
              </a:tr>
              <a:tr h="370840">
                <a:tc>
                  <a:txBody>
                    <a:bodyPr/>
                    <a:lstStyle/>
                    <a:p>
                      <a:pPr algn="ctr"/>
                      <a:r>
                        <a:rPr lang="fr-FR" sz="1200" dirty="0">
                          <a:latin typeface="Calibri" panose="020F0502020204030204" pitchFamily="34" charset="0"/>
                          <a:cs typeface="Calibri" panose="020F0502020204030204" pitchFamily="34" charset="0"/>
                        </a:rPr>
                        <a:t>1</a:t>
                      </a:r>
                    </a:p>
                  </a:txBody>
                  <a:tcPr anchor="ctr"/>
                </a:tc>
                <a:tc>
                  <a:txBody>
                    <a:bodyPr/>
                    <a:lstStyle/>
                    <a:p>
                      <a:r>
                        <a:rPr lang="fr-FR" sz="1200" dirty="0">
                          <a:latin typeface="Calibri" panose="020F0502020204030204" pitchFamily="34" charset="0"/>
                          <a:cs typeface="Calibri" panose="020F0502020204030204" pitchFamily="34" charset="0"/>
                        </a:rPr>
                        <a:t>Les organes </a:t>
                      </a:r>
                      <a:r>
                        <a:rPr lang="fr-FR" sz="1200" dirty="0" err="1">
                          <a:latin typeface="Calibri" panose="020F0502020204030204" pitchFamily="34" charset="0"/>
                          <a:cs typeface="Calibri" panose="020F0502020204030204" pitchFamily="34" charset="0"/>
                        </a:rPr>
                        <a:t>myst</a:t>
                      </a:r>
                      <a:r>
                        <a:rPr lang="fr-CA" sz="1200" dirty="0">
                          <a:latin typeface="Calibri" panose="020F0502020204030204" pitchFamily="34" charset="0"/>
                          <a:cs typeface="Calibri" panose="020F0502020204030204" pitchFamily="34" charset="0"/>
                        </a:rPr>
                        <a:t>ères !</a:t>
                      </a:r>
                      <a:endParaRPr lang="fr-FR" sz="1200" dirty="0">
                        <a:latin typeface="Calibri" panose="020F0502020204030204" pitchFamily="34" charset="0"/>
                        <a:cs typeface="Calibri" panose="020F0502020204030204" pitchFamily="34" charset="0"/>
                      </a:endParaRPr>
                    </a:p>
                  </a:txBody>
                  <a:tcPr anchor="ctr"/>
                </a:tc>
                <a:tc>
                  <a:txBody>
                    <a:bodyPr/>
                    <a:lstStyle/>
                    <a:p>
                      <a:pPr algn="ctr"/>
                      <a:r>
                        <a:rPr lang="fr-FR" sz="1200" dirty="0">
                          <a:latin typeface="Calibri" panose="020F0502020204030204" pitchFamily="34" charset="0"/>
                          <a:cs typeface="Calibri" panose="020F0502020204030204" pitchFamily="34" charset="0"/>
                        </a:rPr>
                        <a:t>p. 25</a:t>
                      </a:r>
                    </a:p>
                  </a:txBody>
                  <a:tcPr anchor="ctr"/>
                </a:tc>
                <a:extLst>
                  <a:ext uri="{0D108BD9-81ED-4DB2-BD59-A6C34878D82A}">
                    <a16:rowId xmlns="" xmlns:a16="http://schemas.microsoft.com/office/drawing/2014/main" val="1421846736"/>
                  </a:ext>
                </a:extLst>
              </a:tr>
              <a:tr h="370840">
                <a:tc>
                  <a:txBody>
                    <a:bodyPr/>
                    <a:lstStyle/>
                    <a:p>
                      <a:pPr algn="ctr"/>
                      <a:r>
                        <a:rPr lang="fr-FR" sz="1200" dirty="0">
                          <a:latin typeface="Calibri" panose="020F0502020204030204" pitchFamily="34" charset="0"/>
                          <a:cs typeface="Calibri" panose="020F0502020204030204" pitchFamily="34" charset="0"/>
                        </a:rPr>
                        <a:t>2</a:t>
                      </a:r>
                    </a:p>
                  </a:txBody>
                  <a:tcPr anchor="ctr"/>
                </a:tc>
                <a:tc>
                  <a:txBody>
                    <a:bodyPr/>
                    <a:lstStyle/>
                    <a:p>
                      <a:r>
                        <a:rPr lang="fr-FR" sz="1200" dirty="0">
                          <a:latin typeface="Calibri" panose="020F0502020204030204" pitchFamily="34" charset="0"/>
                          <a:cs typeface="Calibri" panose="020F0502020204030204" pitchFamily="34" charset="0"/>
                        </a:rPr>
                        <a:t>Le parcours des aliments</a:t>
                      </a:r>
                    </a:p>
                  </a:txBody>
                  <a:tcPr anchor="ctr"/>
                </a:tc>
                <a:tc>
                  <a:txBody>
                    <a:bodyPr/>
                    <a:lstStyle/>
                    <a:p>
                      <a:pPr algn="ctr"/>
                      <a:r>
                        <a:rPr lang="fr-FR" sz="1200" dirty="0">
                          <a:latin typeface="Calibri" panose="020F0502020204030204" pitchFamily="34" charset="0"/>
                          <a:cs typeface="Calibri" panose="020F0502020204030204" pitchFamily="34" charset="0"/>
                        </a:rPr>
                        <a:t>p. 26</a:t>
                      </a:r>
                    </a:p>
                  </a:txBody>
                  <a:tcPr anchor="ctr"/>
                </a:tc>
                <a:extLst>
                  <a:ext uri="{0D108BD9-81ED-4DB2-BD59-A6C34878D82A}">
                    <a16:rowId xmlns="" xmlns:a16="http://schemas.microsoft.com/office/drawing/2014/main" val="741137660"/>
                  </a:ext>
                </a:extLst>
              </a:tr>
              <a:tr h="370840">
                <a:tc>
                  <a:txBody>
                    <a:bodyPr/>
                    <a:lstStyle/>
                    <a:p>
                      <a:pPr algn="ctr"/>
                      <a:r>
                        <a:rPr lang="fr-FR" sz="1200" dirty="0">
                          <a:latin typeface="Calibri" panose="020F0502020204030204" pitchFamily="34" charset="0"/>
                          <a:cs typeface="Calibri" panose="020F0502020204030204" pitchFamily="34" charset="0"/>
                        </a:rPr>
                        <a:t>3</a:t>
                      </a:r>
                    </a:p>
                  </a:txBody>
                  <a:tcPr anchor="ctr"/>
                </a:tc>
                <a:tc>
                  <a:txBody>
                    <a:bodyPr/>
                    <a:lstStyle/>
                    <a:p>
                      <a:r>
                        <a:rPr lang="fr-FR" sz="1200" dirty="0">
                          <a:latin typeface="Calibri" panose="020F0502020204030204" pitchFamily="34" charset="0"/>
                          <a:cs typeface="Calibri" panose="020F0502020204030204" pitchFamily="34" charset="0"/>
                        </a:rPr>
                        <a:t>Solutionnaire de l’activité 3</a:t>
                      </a:r>
                    </a:p>
                  </a:txBody>
                  <a:tcPr anchor="ctr"/>
                </a:tc>
                <a:tc>
                  <a:txBody>
                    <a:bodyPr/>
                    <a:lstStyle/>
                    <a:p>
                      <a:pPr algn="ctr"/>
                      <a:r>
                        <a:rPr lang="fr-FR" sz="1200" dirty="0">
                          <a:latin typeface="Calibri" panose="020F0502020204030204" pitchFamily="34" charset="0"/>
                          <a:cs typeface="Calibri" panose="020F0502020204030204" pitchFamily="34" charset="0"/>
                        </a:rPr>
                        <a:t>p. 27</a:t>
                      </a:r>
                    </a:p>
                  </a:txBody>
                  <a:tcPr anchor="ctr"/>
                </a:tc>
                <a:extLst>
                  <a:ext uri="{0D108BD9-81ED-4DB2-BD59-A6C34878D82A}">
                    <a16:rowId xmlns="" xmlns:a16="http://schemas.microsoft.com/office/drawing/2014/main" val="10003"/>
                  </a:ext>
                </a:extLst>
              </a:tr>
              <a:tr h="370840">
                <a:tc>
                  <a:txBody>
                    <a:bodyPr/>
                    <a:lstStyle/>
                    <a:p>
                      <a:pPr algn="ctr"/>
                      <a:r>
                        <a:rPr lang="fr-FR" sz="1200" dirty="0">
                          <a:latin typeface="Calibri" panose="020F0502020204030204" pitchFamily="34" charset="0"/>
                          <a:cs typeface="Calibri" panose="020F0502020204030204" pitchFamily="34" charset="0"/>
                        </a:rPr>
                        <a:t>4</a:t>
                      </a:r>
                    </a:p>
                  </a:txBody>
                  <a:tcPr anchor="ctr"/>
                </a:tc>
                <a:tc>
                  <a:txBody>
                    <a:bodyPr/>
                    <a:lstStyle/>
                    <a:p>
                      <a:r>
                        <a:rPr lang="fr-FR" sz="1200" dirty="0">
                          <a:latin typeface="Calibri" panose="020F0502020204030204" pitchFamily="34" charset="0"/>
                          <a:cs typeface="Calibri" panose="020F0502020204030204" pitchFamily="34" charset="0"/>
                        </a:rPr>
                        <a:t>Hypothèse sur le guide alimentaire canadien</a:t>
                      </a:r>
                    </a:p>
                  </a:txBody>
                  <a:tcPr anchor="ctr"/>
                </a:tc>
                <a:tc>
                  <a:txBody>
                    <a:bodyPr/>
                    <a:lstStyle/>
                    <a:p>
                      <a:pPr algn="ctr"/>
                      <a:r>
                        <a:rPr lang="fr-FR" sz="1200" dirty="0">
                          <a:latin typeface="Calibri" panose="020F0502020204030204" pitchFamily="34" charset="0"/>
                          <a:cs typeface="Calibri" panose="020F0502020204030204" pitchFamily="34" charset="0"/>
                        </a:rPr>
                        <a:t>p. 28</a:t>
                      </a:r>
                    </a:p>
                  </a:txBody>
                  <a:tcPr anchor="ctr"/>
                </a:tc>
                <a:extLst>
                  <a:ext uri="{0D108BD9-81ED-4DB2-BD59-A6C34878D82A}">
                    <a16:rowId xmlns="" xmlns:a16="http://schemas.microsoft.com/office/drawing/2014/main" val="457471750"/>
                  </a:ext>
                </a:extLst>
              </a:tr>
            </a:tbl>
          </a:graphicData>
        </a:graphic>
      </p:graphicFrame>
      <p:sp>
        <p:nvSpPr>
          <p:cNvPr id="5" name="Title 3">
            <a:extLst>
              <a:ext uri="{FF2B5EF4-FFF2-40B4-BE49-F238E27FC236}">
                <a16:creationId xmlns="" xmlns:a16="http://schemas.microsoft.com/office/drawing/2014/main" id="{7496FFE9-A750-44F7-BB6F-039F68E5AE58}"/>
              </a:ext>
            </a:extLst>
          </p:cNvPr>
          <p:cNvSpPr txBox="1">
            <a:spLocks/>
          </p:cNvSpPr>
          <p:nvPr>
            <p:custDataLst>
              <p:tags r:id="rId3"/>
            </p:custDataLst>
          </p:nvPr>
        </p:nvSpPr>
        <p:spPr>
          <a:xfrm>
            <a:off x="1291972" y="1543659"/>
            <a:ext cx="4274057" cy="8713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a:ea typeface="+mj-ea"/>
                <a:cs typeface="Times New Roman" panose="02020603050405020304" pitchFamily="18" charset="0"/>
              </a:rPr>
              <a:t>Fiches TNI</a:t>
            </a:r>
          </a:p>
        </p:txBody>
      </p:sp>
    </p:spTree>
    <p:extLst>
      <p:ext uri="{BB962C8B-B14F-4D97-AF65-F5344CB8AC3E}">
        <p14:creationId xmlns="" xmlns:p14="http://schemas.microsoft.com/office/powerpoint/2010/main" val="40618326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au 20"/>
          <p:cNvGraphicFramePr>
            <a:graphicFrameLocks noGrp="1"/>
          </p:cNvGraphicFramePr>
          <p:nvPr>
            <p:custDataLst>
              <p:tags r:id="rId1"/>
            </p:custDataLst>
            <p:extLst>
              <p:ext uri="{D42A27DB-BD31-4B8C-83A1-F6EECF244321}">
                <p14:modId xmlns="" xmlns:p14="http://schemas.microsoft.com/office/powerpoint/2010/main" val="442849695"/>
              </p:ext>
            </p:extLst>
          </p:nvPr>
        </p:nvGraphicFramePr>
        <p:xfrm>
          <a:off x="304801" y="1581149"/>
          <a:ext cx="6238874" cy="7315980"/>
        </p:xfrm>
        <a:graphic>
          <a:graphicData uri="http://schemas.openxmlformats.org/drawingml/2006/table">
            <a:tbl>
              <a:tblPr firstRow="1" bandRow="1">
                <a:tableStyleId>{2D5ABB26-0587-4C30-8999-92F81FD0307C}</a:tableStyleId>
              </a:tblPr>
              <a:tblGrid>
                <a:gridCol w="6238874">
                  <a:extLst>
                    <a:ext uri="{9D8B030D-6E8A-4147-A177-3AD203B41FA5}">
                      <a16:colId xmlns="" xmlns:a16="http://schemas.microsoft.com/office/drawing/2014/main" val="20000"/>
                    </a:ext>
                  </a:extLst>
                </a:gridCol>
              </a:tblGrid>
              <a:tr h="735433">
                <a:tc>
                  <a:txBody>
                    <a:bodyPr/>
                    <a:lstStyle/>
                    <a:p>
                      <a:pPr algn="ctr">
                        <a:lnSpc>
                          <a:spcPct val="115000"/>
                        </a:lnSpc>
                        <a:spcBef>
                          <a:spcPts val="600"/>
                        </a:spcBef>
                        <a:spcAft>
                          <a:spcPts val="0"/>
                        </a:spcAft>
                      </a:pPr>
                      <a:r>
                        <a:rPr lang="fr-CA" sz="2000" dirty="0">
                          <a:latin typeface="Calibri" panose="020F0502020204030204" pitchFamily="34" charset="0"/>
                          <a:ea typeface="Calibri"/>
                          <a:cs typeface="Calibri" panose="020F0502020204030204" pitchFamily="34" charset="0"/>
                        </a:rPr>
                        <a:t>Ce tube pousse les morceaux d’aliments vers l’estomac.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528227">
                <a:tc>
                  <a:txBody>
                    <a:bodyPr/>
                    <a:lstStyle/>
                    <a:p>
                      <a:pPr>
                        <a:spcBef>
                          <a:spcPts val="600"/>
                        </a:spcBef>
                      </a:pPr>
                      <a:endParaRPr lang="fr-CA" sz="2000"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769492">
                <a:tc>
                  <a:txBody>
                    <a:bodyPr/>
                    <a:lstStyle/>
                    <a:p>
                      <a:pPr algn="ctr">
                        <a:lnSpc>
                          <a:spcPct val="115000"/>
                        </a:lnSpc>
                        <a:spcBef>
                          <a:spcPts val="600"/>
                        </a:spcBef>
                        <a:spcAft>
                          <a:spcPts val="0"/>
                        </a:spcAft>
                      </a:pPr>
                      <a:r>
                        <a:rPr lang="fr-CA" sz="2000" dirty="0">
                          <a:latin typeface="Calibri" panose="020F0502020204030204" pitchFamily="34" charset="0"/>
                          <a:ea typeface="Calibri"/>
                          <a:cs typeface="Calibri" panose="020F0502020204030204" pitchFamily="34" charset="0"/>
                        </a:rPr>
                        <a:t>Ce muscle rond permet d’évacuer les déchets.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528227">
                <a:tc>
                  <a:txBody>
                    <a:bodyPr/>
                    <a:lstStyle/>
                    <a:p>
                      <a:pPr>
                        <a:spcBef>
                          <a:spcPts val="600"/>
                        </a:spcBef>
                      </a:pPr>
                      <a:endParaRPr lang="fr-CA" sz="2000"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549687">
                <a:tc>
                  <a:txBody>
                    <a:bodyPr/>
                    <a:lstStyle/>
                    <a:p>
                      <a:pPr algn="ctr">
                        <a:lnSpc>
                          <a:spcPct val="115000"/>
                        </a:lnSpc>
                        <a:spcBef>
                          <a:spcPts val="600"/>
                        </a:spcBef>
                        <a:spcAft>
                          <a:spcPts val="0"/>
                        </a:spcAft>
                      </a:pPr>
                      <a:r>
                        <a:rPr lang="fr-CA" sz="2000" dirty="0">
                          <a:latin typeface="Calibri" panose="020F0502020204030204" pitchFamily="34" charset="0"/>
                          <a:ea typeface="Calibri"/>
                          <a:cs typeface="Calibri" panose="020F0502020204030204" pitchFamily="34" charset="0"/>
                        </a:rPr>
                        <a:t>Cavité où la nourriture</a:t>
                      </a:r>
                      <a:r>
                        <a:rPr lang="fr-CA" sz="2000" baseline="0" dirty="0">
                          <a:latin typeface="Calibri" panose="020F0502020204030204" pitchFamily="34" charset="0"/>
                          <a:ea typeface="Calibri"/>
                          <a:cs typeface="Calibri" panose="020F0502020204030204" pitchFamily="34" charset="0"/>
                        </a:rPr>
                        <a:t> est </a:t>
                      </a:r>
                      <a:r>
                        <a:rPr lang="fr-CA" sz="2000" dirty="0">
                          <a:latin typeface="Calibri" panose="020F0502020204030204" pitchFamily="34" charset="0"/>
                          <a:ea typeface="Calibri"/>
                          <a:cs typeface="Calibri" panose="020F0502020204030204" pitchFamily="34" charset="0"/>
                        </a:rPr>
                        <a:t>déchirée, mâchée</a:t>
                      </a:r>
                      <a:r>
                        <a:rPr lang="fr-CA" sz="2000" baseline="0" dirty="0">
                          <a:latin typeface="Calibri" panose="020F0502020204030204" pitchFamily="34" charset="0"/>
                          <a:ea typeface="Calibri"/>
                          <a:cs typeface="Calibri" panose="020F0502020204030204" pitchFamily="34" charset="0"/>
                        </a:rPr>
                        <a:t> </a:t>
                      </a:r>
                      <a:r>
                        <a:rPr lang="fr-CA" sz="2000" dirty="0">
                          <a:latin typeface="Calibri" panose="020F0502020204030204" pitchFamily="34" charset="0"/>
                          <a:ea typeface="Calibri"/>
                          <a:cs typeface="Calibri" panose="020F0502020204030204" pitchFamily="34" charset="0"/>
                        </a:rPr>
                        <a:t>et broyée</a:t>
                      </a:r>
                      <a:r>
                        <a:rPr lang="fr-CA" sz="2000" baseline="0" dirty="0">
                          <a:latin typeface="Calibri" panose="020F0502020204030204" pitchFamily="34" charset="0"/>
                          <a:ea typeface="Calibri"/>
                          <a:cs typeface="Calibri" panose="020F0502020204030204" pitchFamily="34" charset="0"/>
                        </a:rPr>
                        <a:t> en plus petit morceaux.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528227">
                <a:tc>
                  <a:txBody>
                    <a:bodyPr/>
                    <a:lstStyle/>
                    <a:p>
                      <a:pPr>
                        <a:spcBef>
                          <a:spcPts val="600"/>
                        </a:spcBef>
                      </a:pPr>
                      <a:endParaRPr lang="fr-CA" sz="2000"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769492">
                <a:tc>
                  <a:txBody>
                    <a:bodyPr/>
                    <a:lstStyle/>
                    <a:p>
                      <a:pPr algn="ctr">
                        <a:lnSpc>
                          <a:spcPct val="115000"/>
                        </a:lnSpc>
                        <a:spcBef>
                          <a:spcPts val="600"/>
                        </a:spcBef>
                        <a:spcAft>
                          <a:spcPts val="0"/>
                        </a:spcAft>
                      </a:pPr>
                      <a:r>
                        <a:rPr lang="fr-CA" sz="2000" dirty="0">
                          <a:latin typeface="Calibri" panose="020F0502020204030204" pitchFamily="34" charset="0"/>
                          <a:ea typeface="Calibri"/>
                          <a:cs typeface="Calibri" panose="020F0502020204030204" pitchFamily="34" charset="0"/>
                        </a:rPr>
                        <a:t>Grande</a:t>
                      </a:r>
                      <a:r>
                        <a:rPr lang="fr-CA" sz="2000" baseline="0" dirty="0">
                          <a:latin typeface="Calibri" panose="020F0502020204030204" pitchFamily="34" charset="0"/>
                          <a:ea typeface="Calibri"/>
                          <a:cs typeface="Calibri" panose="020F0502020204030204" pitchFamily="34" charset="0"/>
                        </a:rPr>
                        <a:t> </a:t>
                      </a:r>
                      <a:r>
                        <a:rPr lang="fr-CA" sz="2000" dirty="0">
                          <a:latin typeface="Calibri" panose="020F0502020204030204" pitchFamily="34" charset="0"/>
                          <a:ea typeface="Calibri"/>
                          <a:cs typeface="Calibri" panose="020F0502020204030204" pitchFamily="34" charset="0"/>
                        </a:rPr>
                        <a:t>poche qui</a:t>
                      </a:r>
                      <a:r>
                        <a:rPr lang="fr-CA" sz="2000" baseline="0" dirty="0">
                          <a:latin typeface="Calibri" panose="020F0502020204030204" pitchFamily="34" charset="0"/>
                          <a:ea typeface="Calibri"/>
                          <a:cs typeface="Calibri" panose="020F0502020204030204" pitchFamily="34" charset="0"/>
                        </a:rPr>
                        <a:t> </a:t>
                      </a:r>
                      <a:r>
                        <a:rPr lang="fr-CA" sz="2000" dirty="0">
                          <a:latin typeface="Calibri" panose="020F0502020204030204" pitchFamily="34" charset="0"/>
                          <a:ea typeface="Calibri"/>
                          <a:cs typeface="Calibri" panose="020F0502020204030204" pitchFamily="34" charset="0"/>
                        </a:rPr>
                        <a:t>transforme</a:t>
                      </a:r>
                      <a:r>
                        <a:rPr lang="fr-CA" sz="2000" baseline="0" dirty="0">
                          <a:latin typeface="Calibri" panose="020F0502020204030204" pitchFamily="34" charset="0"/>
                          <a:ea typeface="Calibri"/>
                          <a:cs typeface="Calibri" panose="020F0502020204030204" pitchFamily="34" charset="0"/>
                        </a:rPr>
                        <a:t> les </a:t>
                      </a:r>
                      <a:r>
                        <a:rPr lang="fr-CA" sz="2000" dirty="0">
                          <a:latin typeface="Calibri" panose="020F0502020204030204" pitchFamily="34" charset="0"/>
                          <a:ea typeface="Calibri"/>
                          <a:cs typeface="Calibri" panose="020F0502020204030204" pitchFamily="34" charset="0"/>
                        </a:rPr>
                        <a:t>petits morceaux d’aliments</a:t>
                      </a:r>
                      <a:r>
                        <a:rPr lang="fr-CA" sz="2000" baseline="0" dirty="0">
                          <a:latin typeface="Calibri" panose="020F0502020204030204" pitchFamily="34" charset="0"/>
                          <a:ea typeface="Calibri"/>
                          <a:cs typeface="Calibri" panose="020F0502020204030204" pitchFamily="34" charset="0"/>
                        </a:rPr>
                        <a:t> </a:t>
                      </a:r>
                      <a:r>
                        <a:rPr lang="fr-CA" sz="2000" dirty="0">
                          <a:latin typeface="Calibri" panose="020F0502020204030204" pitchFamily="34" charset="0"/>
                          <a:ea typeface="Calibri"/>
                          <a:cs typeface="Calibri" panose="020F0502020204030204" pitchFamily="34" charset="0"/>
                        </a:rPr>
                        <a:t>en bouillie.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528227">
                <a:tc>
                  <a:txBody>
                    <a:bodyPr/>
                    <a:lstStyle/>
                    <a:p>
                      <a:pPr>
                        <a:spcBef>
                          <a:spcPts val="600"/>
                        </a:spcBef>
                      </a:pPr>
                      <a:endParaRPr lang="fr-CA" sz="2000"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701143">
                <a:tc>
                  <a:txBody>
                    <a:bodyPr/>
                    <a:lstStyle/>
                    <a:p>
                      <a:pPr algn="ctr">
                        <a:lnSpc>
                          <a:spcPct val="115000"/>
                        </a:lnSpc>
                        <a:spcBef>
                          <a:spcPts val="600"/>
                        </a:spcBef>
                        <a:spcAft>
                          <a:spcPts val="0"/>
                        </a:spcAft>
                      </a:pPr>
                      <a:r>
                        <a:rPr lang="fr-CA" sz="2000" dirty="0">
                          <a:latin typeface="Calibri" panose="020F0502020204030204" pitchFamily="34" charset="0"/>
                          <a:ea typeface="Calibri"/>
                          <a:cs typeface="Calibri" panose="020F0502020204030204" pitchFamily="34" charset="0"/>
                        </a:rPr>
                        <a:t>Gros</a:t>
                      </a:r>
                      <a:r>
                        <a:rPr lang="fr-CA" sz="2000" baseline="0" dirty="0">
                          <a:latin typeface="Calibri" panose="020F0502020204030204" pitchFamily="34" charset="0"/>
                          <a:ea typeface="Calibri"/>
                          <a:cs typeface="Calibri" panose="020F0502020204030204" pitchFamily="34" charset="0"/>
                        </a:rPr>
                        <a:t> tube qui transporte les déchets vers la sortie, tout en en retirant l’eau.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r h="528227">
                <a:tc>
                  <a:txBody>
                    <a:bodyPr/>
                    <a:lstStyle/>
                    <a:p>
                      <a:pPr>
                        <a:spcBef>
                          <a:spcPts val="600"/>
                        </a:spcBef>
                      </a:pPr>
                      <a:endParaRPr lang="fr-CA" sz="2000" dirty="0">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9"/>
                  </a:ext>
                </a:extLst>
              </a:tr>
              <a:tr h="701143">
                <a:tc>
                  <a:txBody>
                    <a:bodyPr/>
                    <a:lstStyle/>
                    <a:p>
                      <a:pPr algn="ctr">
                        <a:lnSpc>
                          <a:spcPct val="115000"/>
                        </a:lnSpc>
                        <a:spcBef>
                          <a:spcPts val="600"/>
                        </a:spcBef>
                        <a:spcAft>
                          <a:spcPts val="0"/>
                        </a:spcAft>
                      </a:pPr>
                      <a:r>
                        <a:rPr lang="fr-CA" sz="2000" dirty="0">
                          <a:latin typeface="Calibri" panose="020F0502020204030204" pitchFamily="34" charset="0"/>
                          <a:ea typeface="Calibri"/>
                          <a:cs typeface="Calibri" panose="020F0502020204030204" pitchFamily="34" charset="0"/>
                        </a:rPr>
                        <a:t>Long tube qui transporte la bouillie d’aliment et en retire les nutriments.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0"/>
                  </a:ext>
                </a:extLst>
              </a:tr>
            </a:tbl>
          </a:graphicData>
        </a:graphic>
      </p:graphicFrame>
      <p:sp>
        <p:nvSpPr>
          <p:cNvPr id="8" name="Rectangle 7"/>
          <p:cNvSpPr/>
          <p:nvPr>
            <p:custDataLst>
              <p:tags r:id="rId2"/>
            </p:custDataLst>
          </p:nvPr>
        </p:nvSpPr>
        <p:spPr>
          <a:xfrm>
            <a:off x="76200" y="76200"/>
            <a:ext cx="6705600" cy="9001125"/>
          </a:xfrm>
          <a:prstGeom prst="rect">
            <a:avLst/>
          </a:prstGeom>
          <a:noFill/>
          <a:ln w="57150" cmpd="thinThick">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imes New Roman" pitchFamily="18" charset="0"/>
            </a:endParaRPr>
          </a:p>
        </p:txBody>
      </p:sp>
      <p:sp>
        <p:nvSpPr>
          <p:cNvPr id="12" name="Title 3"/>
          <p:cNvSpPr txBox="1">
            <a:spLocks/>
          </p:cNvSpPr>
          <p:nvPr>
            <p:custDataLst>
              <p:tags r:id="rId3"/>
            </p:custDataLst>
          </p:nvPr>
        </p:nvSpPr>
        <p:spPr>
          <a:xfrm>
            <a:off x="123826" y="104776"/>
            <a:ext cx="3723202" cy="8762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a:latin typeface="Calibri" panose="020F0502020204030204" pitchFamily="34" charset="0"/>
                <a:cs typeface="Calibri" panose="020F0502020204030204" pitchFamily="34" charset="0"/>
              </a:rPr>
              <a:t>Fiche TNI-1</a:t>
            </a:r>
          </a:p>
          <a:p>
            <a:pPr algn="l"/>
            <a:r>
              <a:rPr lang="en-US" sz="2400" dirty="0">
                <a:latin typeface="Calibri" panose="020F0502020204030204" pitchFamily="34" charset="0"/>
                <a:cs typeface="Calibri" panose="020F0502020204030204" pitchFamily="34" charset="0"/>
              </a:rPr>
              <a:t>Les </a:t>
            </a:r>
            <a:r>
              <a:rPr lang="en-US" sz="2400" dirty="0" err="1">
                <a:latin typeface="Calibri" panose="020F0502020204030204" pitchFamily="34" charset="0"/>
                <a:cs typeface="Calibri" panose="020F0502020204030204" pitchFamily="34" charset="0"/>
              </a:rPr>
              <a:t>organes</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mystères</a:t>
            </a:r>
            <a:r>
              <a:rPr lang="en-US" sz="2400" dirty="0">
                <a:latin typeface="Calibri" panose="020F0502020204030204" pitchFamily="34" charset="0"/>
                <a:cs typeface="Calibri" panose="020F0502020204030204" pitchFamily="34" charset="0"/>
              </a:rPr>
              <a:t> !</a:t>
            </a:r>
            <a:endParaRPr lang="fr-CA" sz="1800" dirty="0">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31686487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custDataLst>
              <p:tags r:id="rId1"/>
            </p:custDataLst>
          </p:nvPr>
        </p:nvPicPr>
        <p:blipFill>
          <a:blip r:embed="rId5"/>
          <a:srcRect/>
          <a:stretch>
            <a:fillRect/>
          </a:stretch>
        </p:blipFill>
        <p:spPr bwMode="auto">
          <a:xfrm>
            <a:off x="69256" y="98778"/>
            <a:ext cx="6684077" cy="8931559"/>
          </a:xfrm>
          <a:prstGeom prst="rect">
            <a:avLst/>
          </a:prstGeom>
          <a:noFill/>
          <a:ln w="9525">
            <a:noFill/>
            <a:miter lim="800000"/>
            <a:headEnd/>
            <a:tailEnd/>
          </a:ln>
        </p:spPr>
      </p:pic>
      <p:sp>
        <p:nvSpPr>
          <p:cNvPr id="6" name="Title 3"/>
          <p:cNvSpPr txBox="1">
            <a:spLocks/>
          </p:cNvSpPr>
          <p:nvPr>
            <p:custDataLst>
              <p:tags r:id="rId2"/>
            </p:custDataLst>
          </p:nvPr>
        </p:nvSpPr>
        <p:spPr>
          <a:xfrm>
            <a:off x="0" y="12007"/>
            <a:ext cx="4967191"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a:latin typeface="Calibri" panose="020F0502020204030204" pitchFamily="34" charset="0"/>
                <a:cs typeface="Calibri" panose="020F0502020204030204" pitchFamily="34" charset="0"/>
              </a:rPr>
              <a:t>Fiche TNI-2</a:t>
            </a:r>
          </a:p>
          <a:p>
            <a:pPr algn="l"/>
            <a:r>
              <a:rPr lang="fr-CA" sz="2400" dirty="0">
                <a:latin typeface="Calibri" panose="020F0502020204030204" pitchFamily="34" charset="0"/>
                <a:cs typeface="Calibri" panose="020F0502020204030204" pitchFamily="34" charset="0"/>
              </a:rPr>
              <a:t>Le parcours des aliments</a:t>
            </a:r>
          </a:p>
        </p:txBody>
      </p:sp>
    </p:spTree>
    <p:extLst>
      <p:ext uri="{BB962C8B-B14F-4D97-AF65-F5344CB8AC3E}">
        <p14:creationId xmlns="" xmlns:p14="http://schemas.microsoft.com/office/powerpoint/2010/main" val="22588768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custDataLst>
              <p:tags r:id="rId1"/>
            </p:custDataLst>
          </p:nvPr>
        </p:nvSpPr>
        <p:spPr>
          <a:xfrm>
            <a:off x="4167963" y="106324"/>
            <a:ext cx="2690037" cy="19457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3" name="Espace réservé du numéro de diapositive 2"/>
          <p:cNvSpPr>
            <a:spLocks noGrp="1"/>
          </p:cNvSpPr>
          <p:nvPr>
            <p:ph type="sldNum" sz="quarter" idx="12"/>
            <p:custDataLst>
              <p:tags r:id="rId2"/>
            </p:custDataLst>
          </p:nvPr>
        </p:nvSpPr>
        <p:spPr>
          <a:xfrm>
            <a:off x="5539988" y="8008203"/>
            <a:ext cx="1310026" cy="1135797"/>
          </a:xfrm>
        </p:spPr>
        <p:txBody>
          <a:bodyPr/>
          <a:lstStyle/>
          <a:p>
            <a:fld id="{027FB875-5C85-AB42-9DC5-178568A424B8}" type="slidenum">
              <a:rPr lang="en-US" smtClean="0"/>
              <a:pPr/>
              <a:t>26</a:t>
            </a:fld>
            <a:endParaRPr lang="en-US" dirty="0"/>
          </a:p>
        </p:txBody>
      </p:sp>
      <p:sp>
        <p:nvSpPr>
          <p:cNvPr id="7" name="Title 3"/>
          <p:cNvSpPr txBox="1">
            <a:spLocks/>
          </p:cNvSpPr>
          <p:nvPr>
            <p:custDataLst>
              <p:tags r:id="rId3"/>
            </p:custDataLst>
          </p:nvPr>
        </p:nvSpPr>
        <p:spPr>
          <a:xfrm>
            <a:off x="0" y="12007"/>
            <a:ext cx="4967191"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a:latin typeface="Calibri" panose="020F0502020204030204" pitchFamily="34" charset="0"/>
                <a:cs typeface="Calibri" panose="020F0502020204030204" pitchFamily="34" charset="0"/>
              </a:rPr>
              <a:t>Fiche TNI-3</a:t>
            </a:r>
          </a:p>
          <a:p>
            <a:pPr algn="l"/>
            <a:r>
              <a:rPr lang="fr-CA" sz="2400" dirty="0">
                <a:latin typeface="Calibri" panose="020F0502020204030204" pitchFamily="34" charset="0"/>
                <a:cs typeface="Calibri" panose="020F0502020204030204" pitchFamily="34" charset="0"/>
              </a:rPr>
              <a:t>Solutionnaire de l’activité 3</a:t>
            </a:r>
          </a:p>
        </p:txBody>
      </p:sp>
      <p:pic>
        <p:nvPicPr>
          <p:cNvPr id="9" name="Picture 2"/>
          <p:cNvPicPr>
            <a:picLocks noChangeAspect="1" noChangeArrowheads="1"/>
          </p:cNvPicPr>
          <p:nvPr>
            <p:custDataLst>
              <p:tags r:id="rId4"/>
            </p:custDataLst>
          </p:nvPr>
        </p:nvPicPr>
        <p:blipFill>
          <a:blip r:embed="rId8">
            <a:extLst>
              <a:ext uri="{28A0092B-C50C-407E-A947-70E740481C1C}">
                <a14:useLocalDpi xmlns="" xmlns:a14="http://schemas.microsoft.com/office/drawing/2010/main" val="0"/>
              </a:ext>
            </a:extLst>
          </a:blip>
          <a:srcRect/>
          <a:stretch>
            <a:fillRect/>
          </a:stretch>
        </p:blipFill>
        <p:spPr bwMode="auto">
          <a:xfrm>
            <a:off x="170022" y="2052082"/>
            <a:ext cx="6583311" cy="421331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ZoneTexte 1"/>
          <p:cNvSpPr txBox="1"/>
          <p:nvPr>
            <p:custDataLst>
              <p:tags r:id="rId5"/>
            </p:custDataLst>
          </p:nvPr>
        </p:nvSpPr>
        <p:spPr>
          <a:xfrm>
            <a:off x="4391025" y="5057775"/>
            <a:ext cx="1457325" cy="261610"/>
          </a:xfrm>
          <a:prstGeom prst="rect">
            <a:avLst/>
          </a:prstGeom>
          <a:noFill/>
        </p:spPr>
        <p:txBody>
          <a:bodyPr wrap="square" rtlCol="0">
            <a:spAutoFit/>
          </a:bodyPr>
          <a:lstStyle/>
          <a:p>
            <a:r>
              <a:rPr lang="fr-CA" sz="1100" b="1" dirty="0">
                <a:solidFill>
                  <a:schemeClr val="tx2">
                    <a:lumMod val="75000"/>
                  </a:schemeClr>
                </a:solidFill>
                <a:latin typeface="Arial" pitchFamily="34" charset="0"/>
                <a:cs typeface="Arial" pitchFamily="34" charset="0"/>
              </a:rPr>
              <a:t>fruit, légume</a:t>
            </a:r>
          </a:p>
        </p:txBody>
      </p:sp>
    </p:spTree>
    <p:extLst>
      <p:ext uri="{BB962C8B-B14F-4D97-AF65-F5344CB8AC3E}">
        <p14:creationId xmlns="" xmlns:p14="http://schemas.microsoft.com/office/powerpoint/2010/main" val="13258122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4"/>
          <p:cNvSpPr>
            <a:spLocks noGrp="1"/>
          </p:cNvSpPr>
          <p:nvPr>
            <p:ph sz="half" idx="1"/>
            <p:custDataLst>
              <p:tags r:id="rId1"/>
            </p:custDataLst>
          </p:nvPr>
        </p:nvSpPr>
        <p:spPr>
          <a:xfrm>
            <a:off x="0" y="1081087"/>
            <a:ext cx="6858000" cy="3933825"/>
          </a:xfrm>
        </p:spPr>
        <p:txBody>
          <a:bodyPr>
            <a:normAutofit/>
          </a:bodyPr>
          <a:lstStyle/>
          <a:p>
            <a:pPr marL="0" indent="0" algn="just">
              <a:spcBef>
                <a:spcPts val="600"/>
              </a:spcBef>
              <a:buNone/>
            </a:pPr>
            <a:r>
              <a:rPr lang="fr-CA" sz="1400" dirty="0" smtClean="0">
                <a:latin typeface="Calibri" pitchFamily="34" charset="0"/>
                <a:cs typeface="Calibri" pitchFamily="34" charset="0"/>
              </a:rPr>
              <a:t>Dans quelle assiette trouve-t-on les meilleures proportions entre les légumes et fruits, les aliments à base de grains (riz, pâtes, pain, etc.) et les aliments protéinés (viande, légumineuses, soya, etc.) ?</a:t>
            </a:r>
            <a:r>
              <a:rPr lang="fr-CA" sz="1400" dirty="0">
                <a:latin typeface="Calibri" pitchFamily="34" charset="0"/>
                <a:cs typeface="Calibri" pitchFamily="34" charset="0"/>
              </a:rPr>
              <a:t>	</a:t>
            </a:r>
            <a:r>
              <a:rPr lang="fr-CA" sz="1400" dirty="0" smtClean="0">
                <a:latin typeface="Calibri" pitchFamily="34" charset="0"/>
                <a:cs typeface="Calibri" pitchFamily="34" charset="0"/>
              </a:rPr>
              <a:t>	</a:t>
            </a:r>
            <a:endParaRPr lang="fr-CA" sz="1400" dirty="0">
              <a:latin typeface="Calibri" pitchFamily="34" charset="0"/>
              <a:cs typeface="Calibri" pitchFamily="34" charset="0"/>
            </a:endParaRPr>
          </a:p>
        </p:txBody>
      </p:sp>
      <p:graphicFrame>
        <p:nvGraphicFramePr>
          <p:cNvPr id="10" name="Graphique 9"/>
          <p:cNvGraphicFramePr/>
          <p:nvPr>
            <p:custDataLst>
              <p:tags r:id="rId2"/>
            </p:custDataLst>
          </p:nvPr>
        </p:nvGraphicFramePr>
        <p:xfrm>
          <a:off x="0" y="5014912"/>
          <a:ext cx="3436620" cy="4129088"/>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2" name="Graphique 11"/>
          <p:cNvGraphicFramePr/>
          <p:nvPr>
            <p:custDataLst>
              <p:tags r:id="rId3"/>
            </p:custDataLst>
          </p:nvPr>
        </p:nvGraphicFramePr>
        <p:xfrm>
          <a:off x="3421380" y="5014912"/>
          <a:ext cx="3436620" cy="4129088"/>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7" name="Graphique 16"/>
          <p:cNvGraphicFramePr/>
          <p:nvPr>
            <p:custDataLst>
              <p:tags r:id="rId4"/>
            </p:custDataLst>
          </p:nvPr>
        </p:nvGraphicFramePr>
        <p:xfrm>
          <a:off x="3413760" y="5035868"/>
          <a:ext cx="3436620" cy="4129088"/>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8" name="Graphique 17"/>
          <p:cNvGraphicFramePr/>
          <p:nvPr>
            <p:custDataLst>
              <p:tags r:id="rId5"/>
            </p:custDataLst>
          </p:nvPr>
        </p:nvGraphicFramePr>
        <p:xfrm>
          <a:off x="-7620" y="1648776"/>
          <a:ext cx="3436620" cy="4129088"/>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22" name="Graphique 21"/>
          <p:cNvGraphicFramePr/>
          <p:nvPr>
            <p:custDataLst>
              <p:tags r:id="rId6"/>
            </p:custDataLst>
          </p:nvPr>
        </p:nvGraphicFramePr>
        <p:xfrm>
          <a:off x="3413760" y="1648776"/>
          <a:ext cx="3436620" cy="4129088"/>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23" name="Graphique 22"/>
          <p:cNvGraphicFramePr/>
          <p:nvPr>
            <p:custDataLst>
              <p:tags r:id="rId7"/>
            </p:custDataLst>
          </p:nvPr>
        </p:nvGraphicFramePr>
        <p:xfrm>
          <a:off x="3406140" y="1669732"/>
          <a:ext cx="3436620" cy="4129088"/>
        </p:xfrm>
        <a:graphic>
          <a:graphicData uri="http://schemas.openxmlformats.org/drawingml/2006/chart">
            <c:chart xmlns:c="http://schemas.openxmlformats.org/drawingml/2006/chart" xmlns:r="http://schemas.openxmlformats.org/officeDocument/2006/relationships" r:id="rId15"/>
          </a:graphicData>
        </a:graphic>
      </p:graphicFrame>
      <p:sp>
        <p:nvSpPr>
          <p:cNvPr id="11" name="Title 3"/>
          <p:cNvSpPr txBox="1">
            <a:spLocks/>
          </p:cNvSpPr>
          <p:nvPr>
            <p:custDataLst>
              <p:tags r:id="rId8"/>
            </p:custDataLst>
          </p:nvPr>
        </p:nvSpPr>
        <p:spPr>
          <a:xfrm>
            <a:off x="0" y="28577"/>
            <a:ext cx="6600823" cy="84772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a:latin typeface="Calibri" panose="020F0502020204030204" pitchFamily="34" charset="0"/>
                <a:cs typeface="Calibri" panose="020F0502020204030204" pitchFamily="34" charset="0"/>
              </a:rPr>
              <a:t>Fiche TNI-4</a:t>
            </a:r>
          </a:p>
          <a:p>
            <a:pPr algn="l"/>
            <a:r>
              <a:rPr lang="en-US" sz="2400" dirty="0" err="1">
                <a:latin typeface="Calibri" panose="020F0502020204030204" pitchFamily="34" charset="0"/>
                <a:cs typeface="Calibri" panose="020F0502020204030204" pitchFamily="34" charset="0"/>
              </a:rPr>
              <a:t>Hypothèse</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sur</a:t>
            </a:r>
            <a:r>
              <a:rPr lang="en-US" sz="2400" dirty="0">
                <a:latin typeface="Calibri" panose="020F0502020204030204" pitchFamily="34" charset="0"/>
                <a:cs typeface="Calibri" panose="020F0502020204030204" pitchFamily="34" charset="0"/>
              </a:rPr>
              <a:t> le guide </a:t>
            </a:r>
            <a:r>
              <a:rPr lang="en-US" sz="2400" dirty="0" err="1">
                <a:latin typeface="Calibri" panose="020F0502020204030204" pitchFamily="34" charset="0"/>
                <a:cs typeface="Calibri" panose="020F0502020204030204" pitchFamily="34" charset="0"/>
              </a:rPr>
              <a:t>alimentaire</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canadien</a:t>
            </a:r>
            <a:endParaRPr lang="fr-CA" sz="2400" dirty="0">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6418352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0" y="1541316"/>
            <a:ext cx="6857999" cy="871396"/>
          </a:xfrm>
        </p:spPr>
        <p:txBody>
          <a:bodyPr/>
          <a:lstStyle/>
          <a:p>
            <a:r>
              <a:rPr lang="en-US" sz="3000" dirty="0">
                <a:latin typeface="Calibri" panose="020F0502020204030204" pitchFamily="34" charset="0"/>
                <a:cs typeface="Calibri" panose="020F0502020204030204" pitchFamily="34" charset="0"/>
              </a:rPr>
              <a:t>Fiches </a:t>
            </a:r>
            <a:r>
              <a:rPr lang="en-US" sz="3000" dirty="0" err="1">
                <a:latin typeface="Calibri" panose="020F0502020204030204" pitchFamily="34" charset="0"/>
                <a:cs typeface="Calibri" panose="020F0502020204030204" pitchFamily="34" charset="0"/>
              </a:rPr>
              <a:t>d’évaluation</a:t>
            </a:r>
            <a:endParaRPr lang="en-US" sz="3000" dirty="0">
              <a:latin typeface="Calibri" panose="020F0502020204030204" pitchFamily="34" charset="0"/>
              <a:cs typeface="Calibri" panose="020F0502020204030204" pitchFamily="34" charset="0"/>
            </a:endParaRPr>
          </a:p>
        </p:txBody>
      </p:sp>
      <p:sp>
        <p:nvSpPr>
          <p:cNvPr id="2" name="Espace réservé du numéro de diapositive 1"/>
          <p:cNvSpPr>
            <a:spLocks noGrp="1"/>
          </p:cNvSpPr>
          <p:nvPr>
            <p:ph type="sldNum" sz="quarter" idx="12"/>
            <p:custDataLst>
              <p:tags r:id="rId2"/>
            </p:custDataLst>
          </p:nvPr>
        </p:nvSpPr>
        <p:spPr>
          <a:xfrm>
            <a:off x="5496063" y="8006313"/>
            <a:ext cx="1361936" cy="1135797"/>
          </a:xfrm>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28</a:t>
            </a:fld>
            <a:endParaRPr lang="en-US" dirty="0">
              <a:gradFill>
                <a:gsLst>
                  <a:gs pos="0">
                    <a:prstClr val="black">
                      <a:alpha val="10000"/>
                    </a:prstClr>
                  </a:gs>
                  <a:gs pos="100000">
                    <a:prstClr val="black">
                      <a:alpha val="10000"/>
                    </a:prstClr>
                  </a:gs>
                </a:gsLst>
                <a:lin ang="5400000" scaled="0"/>
              </a:gradFill>
            </a:endParaRPr>
          </a:p>
        </p:txBody>
      </p:sp>
      <p:graphicFrame>
        <p:nvGraphicFramePr>
          <p:cNvPr id="5" name="Tableau 4"/>
          <p:cNvGraphicFramePr>
            <a:graphicFrameLocks noGrp="1"/>
          </p:cNvGraphicFramePr>
          <p:nvPr>
            <p:custDataLst>
              <p:tags r:id="rId3"/>
            </p:custDataLst>
            <p:extLst>
              <p:ext uri="{D42A27DB-BD31-4B8C-83A1-F6EECF244321}">
                <p14:modId xmlns="" xmlns:p14="http://schemas.microsoft.com/office/powerpoint/2010/main" val="124219801"/>
              </p:ext>
            </p:extLst>
          </p:nvPr>
        </p:nvGraphicFramePr>
        <p:xfrm>
          <a:off x="1107000" y="2777143"/>
          <a:ext cx="4644000" cy="1854200"/>
        </p:xfrm>
        <a:graphic>
          <a:graphicData uri="http://schemas.openxmlformats.org/drawingml/2006/table">
            <a:tbl>
              <a:tblPr firstRow="1" bandRow="1">
                <a:tableStyleId>{5C22544A-7EE6-4342-B048-85BDC9FD1C3A}</a:tableStyleId>
              </a:tblPr>
              <a:tblGrid>
                <a:gridCol w="3635354">
                  <a:extLst>
                    <a:ext uri="{9D8B030D-6E8A-4147-A177-3AD203B41FA5}">
                      <a16:colId xmlns="" xmlns:a16="http://schemas.microsoft.com/office/drawing/2014/main" val="20001"/>
                    </a:ext>
                  </a:extLst>
                </a:gridCol>
                <a:gridCol w="1008646">
                  <a:extLst>
                    <a:ext uri="{9D8B030D-6E8A-4147-A177-3AD203B41FA5}">
                      <a16:colId xmlns="" xmlns:a16="http://schemas.microsoft.com/office/drawing/2014/main" val="20002"/>
                    </a:ext>
                  </a:extLst>
                </a:gridCol>
              </a:tblGrid>
              <a:tr h="370840">
                <a:tc>
                  <a:txBody>
                    <a:bodyPr/>
                    <a:lstStyle/>
                    <a:p>
                      <a:pPr algn="ctr"/>
                      <a:r>
                        <a:rPr lang="fr-FR" sz="1400" dirty="0">
                          <a:latin typeface="Calibri" panose="020F0502020204030204" pitchFamily="34" charset="0"/>
                          <a:cs typeface="Calibri" panose="020F0502020204030204" pitchFamily="34" charset="0"/>
                        </a:rPr>
                        <a:t>Nom</a:t>
                      </a:r>
                    </a:p>
                  </a:txBody>
                  <a:tcPr anchor="ctr"/>
                </a:tc>
                <a:tc>
                  <a:txBody>
                    <a:bodyPr/>
                    <a:lstStyle/>
                    <a:p>
                      <a:pPr algn="ctr"/>
                      <a:r>
                        <a:rPr lang="fr-FR" sz="1400" dirty="0">
                          <a:latin typeface="Calibri" panose="020F0502020204030204" pitchFamily="34" charset="0"/>
                          <a:cs typeface="Calibri" panose="020F0502020204030204" pitchFamily="34" charset="0"/>
                        </a:rPr>
                        <a:t>Pages</a:t>
                      </a:r>
                    </a:p>
                  </a:txBody>
                  <a:tcPr anchor="ctr"/>
                </a:tc>
                <a:extLst>
                  <a:ext uri="{0D108BD9-81ED-4DB2-BD59-A6C34878D82A}">
                    <a16:rowId xmlns="" xmlns:a16="http://schemas.microsoft.com/office/drawing/2014/main" val="10000"/>
                  </a:ext>
                </a:extLst>
              </a:tr>
              <a:tr h="370840">
                <a:tc>
                  <a:txBody>
                    <a:bodyPr/>
                    <a:lstStyle/>
                    <a:p>
                      <a:pPr algn="l"/>
                      <a:r>
                        <a:rPr lang="fr-FR" sz="1200" i="0" dirty="0">
                          <a:latin typeface="Calibri" panose="020F0502020204030204" pitchFamily="34" charset="0"/>
                          <a:cs typeface="Calibri" panose="020F0502020204030204" pitchFamily="34" charset="0"/>
                        </a:rPr>
                        <a:t>Grille </a:t>
                      </a:r>
                      <a:r>
                        <a:rPr lang="fr-CA" sz="1200" i="0" dirty="0">
                          <a:latin typeface="Calibri" panose="020F0502020204030204" pitchFamily="34" charset="0"/>
                          <a:cs typeface="Calibri" panose="020F0502020204030204" pitchFamily="34" charset="0"/>
                        </a:rPr>
                        <a:t>des manifestations observables</a:t>
                      </a:r>
                      <a:endParaRPr lang="fr-FR" sz="1200" i="0" dirty="0">
                        <a:latin typeface="Calibri" panose="020F0502020204030204" pitchFamily="34" charset="0"/>
                        <a:cs typeface="Calibri" panose="020F0502020204030204" pitchFamily="34" charset="0"/>
                      </a:endParaRPr>
                    </a:p>
                  </a:txBody>
                  <a:tcPr anchor="ctr"/>
                </a:tc>
                <a:tc>
                  <a:txBody>
                    <a:bodyPr/>
                    <a:lstStyle/>
                    <a:p>
                      <a:pPr algn="ctr"/>
                      <a:r>
                        <a:rPr lang="fr-FR" sz="1200" dirty="0">
                          <a:latin typeface="Calibri" panose="020F0502020204030204" pitchFamily="34" charset="0"/>
                          <a:cs typeface="Calibri" panose="020F0502020204030204" pitchFamily="34" charset="0"/>
                        </a:rPr>
                        <a:t>30</a:t>
                      </a:r>
                    </a:p>
                  </a:txBody>
                  <a:tcPr anchor="ctr"/>
                </a:tc>
                <a:extLst>
                  <a:ext uri="{0D108BD9-81ED-4DB2-BD59-A6C34878D82A}">
                    <a16:rowId xmlns="" xmlns:a16="http://schemas.microsoft.com/office/drawing/2014/main" val="10003"/>
                  </a:ext>
                </a:extLst>
              </a:tr>
              <a:tr h="370840">
                <a:tc>
                  <a:txBody>
                    <a:bodyPr/>
                    <a:lstStyle/>
                    <a:p>
                      <a:pPr algn="l"/>
                      <a:r>
                        <a:rPr lang="en-US" sz="1200" i="0" dirty="0">
                          <a:latin typeface="Calibri" panose="020F0502020204030204" pitchFamily="34" charset="0"/>
                          <a:cs typeface="Calibri" panose="020F0502020204030204" pitchFamily="34" charset="0"/>
                        </a:rPr>
                        <a:t>Grille </a:t>
                      </a:r>
                      <a:r>
                        <a:rPr lang="en-US" sz="1200" i="0" dirty="0" err="1">
                          <a:latin typeface="Calibri" panose="020F0502020204030204" pitchFamily="34" charset="0"/>
                          <a:cs typeface="Calibri" panose="020F0502020204030204" pitchFamily="34" charset="0"/>
                        </a:rPr>
                        <a:t>d’évaluation</a:t>
                      </a:r>
                      <a:r>
                        <a:rPr lang="en-US" sz="1200" i="0" dirty="0">
                          <a:latin typeface="Calibri" panose="020F0502020204030204" pitchFamily="34" charset="0"/>
                          <a:cs typeface="Calibri" panose="020F0502020204030204" pitchFamily="34" charset="0"/>
                        </a:rPr>
                        <a:t> pour </a:t>
                      </a:r>
                      <a:r>
                        <a:rPr lang="en-US" sz="1200" i="0" dirty="0" err="1">
                          <a:latin typeface="Calibri" panose="020F0502020204030204" pitchFamily="34" charset="0"/>
                          <a:cs typeface="Calibri" panose="020F0502020204030204" pitchFamily="34" charset="0"/>
                        </a:rPr>
                        <a:t>l’activité</a:t>
                      </a:r>
                      <a:r>
                        <a:rPr lang="en-US" sz="1200" i="0" dirty="0">
                          <a:latin typeface="Calibri" panose="020F0502020204030204" pitchFamily="34" charset="0"/>
                          <a:cs typeface="Calibri" panose="020F0502020204030204" pitchFamily="34" charset="0"/>
                        </a:rPr>
                        <a:t> 1</a:t>
                      </a:r>
                      <a:endParaRPr lang="fr-FR" sz="1200" i="0" dirty="0">
                        <a:latin typeface="Calibri" panose="020F0502020204030204" pitchFamily="34" charset="0"/>
                        <a:cs typeface="Calibri" panose="020F0502020204030204" pitchFamily="34" charset="0"/>
                      </a:endParaRPr>
                    </a:p>
                  </a:txBody>
                  <a:tcPr anchor="ctr"/>
                </a:tc>
                <a:tc>
                  <a:txBody>
                    <a:bodyPr/>
                    <a:lstStyle/>
                    <a:p>
                      <a:pPr algn="ctr"/>
                      <a:r>
                        <a:rPr lang="fr-FR" sz="1200" dirty="0">
                          <a:latin typeface="Calibri" panose="020F0502020204030204" pitchFamily="34" charset="0"/>
                          <a:cs typeface="Calibri" panose="020F0502020204030204" pitchFamily="34" charset="0"/>
                        </a:rPr>
                        <a:t>31</a:t>
                      </a:r>
                    </a:p>
                  </a:txBody>
                  <a:tcPr anchor="ctr"/>
                </a:tc>
                <a:extLst>
                  <a:ext uri="{0D108BD9-81ED-4DB2-BD59-A6C34878D82A}">
                    <a16:rowId xmlns="" xmlns:a16="http://schemas.microsoft.com/office/drawing/2014/main" val="10001"/>
                  </a:ext>
                </a:extLst>
              </a:tr>
              <a:tr h="370840">
                <a:tc>
                  <a:txBody>
                    <a:bodyPr/>
                    <a:lstStyle/>
                    <a:p>
                      <a:pPr algn="l"/>
                      <a:r>
                        <a:rPr lang="en-US" sz="1200" i="0" dirty="0">
                          <a:latin typeface="Calibri" panose="020F0502020204030204" pitchFamily="34" charset="0"/>
                          <a:cs typeface="Calibri" panose="020F0502020204030204" pitchFamily="34" charset="0"/>
                        </a:rPr>
                        <a:t>Grille </a:t>
                      </a:r>
                      <a:r>
                        <a:rPr lang="en-US" sz="1200" i="0" dirty="0" err="1">
                          <a:latin typeface="Calibri" panose="020F0502020204030204" pitchFamily="34" charset="0"/>
                          <a:cs typeface="Calibri" panose="020F0502020204030204" pitchFamily="34" charset="0"/>
                        </a:rPr>
                        <a:t>d’évaluation</a:t>
                      </a:r>
                      <a:r>
                        <a:rPr lang="en-US" sz="1200" i="0" dirty="0">
                          <a:latin typeface="Calibri" panose="020F0502020204030204" pitchFamily="34" charset="0"/>
                          <a:cs typeface="Calibri" panose="020F0502020204030204" pitchFamily="34" charset="0"/>
                        </a:rPr>
                        <a:t> pour les </a:t>
                      </a:r>
                      <a:r>
                        <a:rPr lang="en-US" sz="1200" i="0" dirty="0" err="1">
                          <a:latin typeface="Calibri" panose="020F0502020204030204" pitchFamily="34" charset="0"/>
                          <a:cs typeface="Calibri" panose="020F0502020204030204" pitchFamily="34" charset="0"/>
                        </a:rPr>
                        <a:t>activités</a:t>
                      </a:r>
                      <a:r>
                        <a:rPr lang="en-US" sz="1200" i="0" dirty="0">
                          <a:latin typeface="Calibri" panose="020F0502020204030204" pitchFamily="34" charset="0"/>
                          <a:cs typeface="Calibri" panose="020F0502020204030204" pitchFamily="34" charset="0"/>
                        </a:rPr>
                        <a:t> 3 et 4</a:t>
                      </a:r>
                      <a:endParaRPr lang="fr-FR" sz="1200" i="0" dirty="0">
                        <a:latin typeface="Calibri" panose="020F0502020204030204" pitchFamily="34" charset="0"/>
                        <a:cs typeface="Calibri" panose="020F0502020204030204" pitchFamily="34" charset="0"/>
                      </a:endParaRPr>
                    </a:p>
                  </a:txBody>
                  <a:tcPr anchor="ctr"/>
                </a:tc>
                <a:tc>
                  <a:txBody>
                    <a:bodyPr/>
                    <a:lstStyle/>
                    <a:p>
                      <a:pPr algn="ctr"/>
                      <a:r>
                        <a:rPr lang="fr-FR" sz="1200" dirty="0">
                          <a:latin typeface="Calibri" panose="020F0502020204030204" pitchFamily="34" charset="0"/>
                          <a:cs typeface="Calibri" panose="020F0502020204030204" pitchFamily="34" charset="0"/>
                        </a:rPr>
                        <a:t>32</a:t>
                      </a:r>
                    </a:p>
                  </a:txBody>
                  <a:tcPr anchor="ctr"/>
                </a:tc>
                <a:extLst>
                  <a:ext uri="{0D108BD9-81ED-4DB2-BD59-A6C34878D82A}">
                    <a16:rowId xmlns=""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i="0" dirty="0">
                          <a:effectLst/>
                          <a:latin typeface="Calibri" panose="020F0502020204030204" pitchFamily="34" charset="0"/>
                          <a:ea typeface="Calibri" panose="020F0502020204030204" pitchFamily="34" charset="0"/>
                          <a:cs typeface="Calibri" panose="020F0502020204030204" pitchFamily="34" charset="0"/>
                        </a:rPr>
                        <a:t>Grille</a:t>
                      </a:r>
                      <a:r>
                        <a:rPr lang="fr-CA" sz="1200" i="0" baseline="0" dirty="0">
                          <a:effectLst/>
                          <a:latin typeface="Calibri" panose="020F0502020204030204" pitchFamily="34" charset="0"/>
                          <a:ea typeface="Calibri" panose="020F0502020204030204" pitchFamily="34" charset="0"/>
                          <a:cs typeface="Calibri" panose="020F0502020204030204" pitchFamily="34" charset="0"/>
                        </a:rPr>
                        <a:t> synthèse d’évaluation de l’activité</a:t>
                      </a:r>
                      <a:endParaRPr lang="fr-CA" sz="1200" i="0" dirty="0">
                        <a:effectLst/>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a:r>
                        <a:rPr lang="fr-FR" sz="1200" dirty="0">
                          <a:latin typeface="Calibri" panose="020F0502020204030204" pitchFamily="34" charset="0"/>
                          <a:cs typeface="Calibri" panose="020F0502020204030204" pitchFamily="34" charset="0"/>
                        </a:rPr>
                        <a:t>33</a:t>
                      </a:r>
                    </a:p>
                  </a:txBody>
                  <a:tcPr anchor="ctr"/>
                </a:tc>
                <a:extLst>
                  <a:ext uri="{0D108BD9-81ED-4DB2-BD59-A6C34878D82A}">
                    <a16:rowId xmlns="" xmlns:a16="http://schemas.microsoft.com/office/drawing/2014/main" val="10004"/>
                  </a:ext>
                </a:extLst>
              </a:tr>
            </a:tbl>
          </a:graphicData>
        </a:graphic>
      </p:graphicFrame>
    </p:spTree>
    <p:extLst>
      <p:ext uri="{BB962C8B-B14F-4D97-AF65-F5344CB8AC3E}">
        <p14:creationId xmlns="" xmlns:p14="http://schemas.microsoft.com/office/powerpoint/2010/main" val="15343371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0" y="0"/>
            <a:ext cx="6835543" cy="804739"/>
          </a:xfrm>
        </p:spPr>
        <p:txBody>
          <a:bodyPr>
            <a:normAutofit fontScale="90000"/>
          </a:bodyPr>
          <a:lstStyle/>
          <a:p>
            <a:r>
              <a:rPr lang="fr-FR" sz="3200" dirty="0">
                <a:latin typeface="Calibri" pitchFamily="34" charset="0"/>
                <a:cs typeface="Calibri" pitchFamily="34" charset="0"/>
              </a:rPr>
              <a:t>Grille des manifestations observables (MO)</a:t>
            </a:r>
            <a:endParaRPr lang="en-US" sz="3000" i="1" dirty="0">
              <a:latin typeface="Calibri" pitchFamily="34" charset="0"/>
              <a:cs typeface="Calibri" pitchFamily="34" charset="0"/>
            </a:endParaRPr>
          </a:p>
        </p:txBody>
      </p:sp>
      <p:graphicFrame>
        <p:nvGraphicFramePr>
          <p:cNvPr id="3" name="Tableau 2"/>
          <p:cNvGraphicFramePr>
            <a:graphicFrameLocks noGrp="1"/>
          </p:cNvGraphicFramePr>
          <p:nvPr>
            <p:custDataLst>
              <p:tags r:id="rId2"/>
            </p:custDataLst>
            <p:extLst>
              <p:ext uri="{D42A27DB-BD31-4B8C-83A1-F6EECF244321}">
                <p14:modId xmlns="" xmlns:p14="http://schemas.microsoft.com/office/powerpoint/2010/main" val="2784397099"/>
              </p:ext>
            </p:extLst>
          </p:nvPr>
        </p:nvGraphicFramePr>
        <p:xfrm>
          <a:off x="0" y="1275081"/>
          <a:ext cx="6835543" cy="7494915"/>
        </p:xfrm>
        <a:graphic>
          <a:graphicData uri="http://schemas.openxmlformats.org/drawingml/2006/table">
            <a:tbl>
              <a:tblPr firstRow="1" firstCol="1" bandRow="1">
                <a:tableStyleId>{D7AC3CCA-C797-4891-BE02-D94E43425B78}</a:tableStyleId>
              </a:tblPr>
              <a:tblGrid>
                <a:gridCol w="275516">
                  <a:extLst>
                    <a:ext uri="{9D8B030D-6E8A-4147-A177-3AD203B41FA5}">
                      <a16:colId xmlns="" xmlns:a16="http://schemas.microsoft.com/office/drawing/2014/main" val="20000"/>
                    </a:ext>
                  </a:extLst>
                </a:gridCol>
                <a:gridCol w="1079151">
                  <a:extLst>
                    <a:ext uri="{9D8B030D-6E8A-4147-A177-3AD203B41FA5}">
                      <a16:colId xmlns="" xmlns:a16="http://schemas.microsoft.com/office/drawing/2014/main" val="20001"/>
                    </a:ext>
                  </a:extLst>
                </a:gridCol>
                <a:gridCol w="254000">
                  <a:extLst>
                    <a:ext uri="{9D8B030D-6E8A-4147-A177-3AD203B41FA5}">
                      <a16:colId xmlns="" xmlns:a16="http://schemas.microsoft.com/office/drawing/2014/main" val="20002"/>
                    </a:ext>
                  </a:extLst>
                </a:gridCol>
                <a:gridCol w="1368777">
                  <a:extLst>
                    <a:ext uri="{9D8B030D-6E8A-4147-A177-3AD203B41FA5}">
                      <a16:colId xmlns="" xmlns:a16="http://schemas.microsoft.com/office/drawing/2014/main" val="20003"/>
                    </a:ext>
                  </a:extLst>
                </a:gridCol>
                <a:gridCol w="282223">
                  <a:extLst>
                    <a:ext uri="{9D8B030D-6E8A-4147-A177-3AD203B41FA5}">
                      <a16:colId xmlns="" xmlns:a16="http://schemas.microsoft.com/office/drawing/2014/main" val="20004"/>
                    </a:ext>
                  </a:extLst>
                </a:gridCol>
                <a:gridCol w="1566333">
                  <a:extLst>
                    <a:ext uri="{9D8B030D-6E8A-4147-A177-3AD203B41FA5}">
                      <a16:colId xmlns="" xmlns:a16="http://schemas.microsoft.com/office/drawing/2014/main" val="20005"/>
                    </a:ext>
                  </a:extLst>
                </a:gridCol>
                <a:gridCol w="254000">
                  <a:extLst>
                    <a:ext uri="{9D8B030D-6E8A-4147-A177-3AD203B41FA5}">
                      <a16:colId xmlns="" xmlns:a16="http://schemas.microsoft.com/office/drawing/2014/main" val="20006"/>
                    </a:ext>
                  </a:extLst>
                </a:gridCol>
                <a:gridCol w="1755543">
                  <a:extLst>
                    <a:ext uri="{9D8B030D-6E8A-4147-A177-3AD203B41FA5}">
                      <a16:colId xmlns="" xmlns:a16="http://schemas.microsoft.com/office/drawing/2014/main" val="20007"/>
                    </a:ext>
                  </a:extLst>
                </a:gridCol>
              </a:tblGrid>
              <a:tr h="388030">
                <a:tc rowSpan="3" gridSpan="2">
                  <a:txBody>
                    <a:bodyPr/>
                    <a:lstStyle/>
                    <a:p>
                      <a:pPr indent="89535" algn="ctr">
                        <a:lnSpc>
                          <a:spcPct val="115000"/>
                        </a:lnSpc>
                        <a:spcAft>
                          <a:spcPts val="0"/>
                        </a:spcAft>
                      </a:pPr>
                      <a:r>
                        <a:rPr lang="fr-CA" sz="1200" dirty="0">
                          <a:effectLst/>
                          <a:latin typeface="Calibri" pitchFamily="34" charset="0"/>
                          <a:cs typeface="Calibri" pitchFamily="34" charset="0"/>
                        </a:rPr>
                        <a:t> </a:t>
                      </a:r>
                    </a:p>
                    <a:p>
                      <a:pPr indent="89535" algn="ctr">
                        <a:lnSpc>
                          <a:spcPct val="115000"/>
                        </a:lnSpc>
                        <a:spcAft>
                          <a:spcPts val="0"/>
                        </a:spcAft>
                      </a:pPr>
                      <a:r>
                        <a:rPr lang="fr-CA" sz="1200" dirty="0">
                          <a:effectLst/>
                          <a:latin typeface="Calibri" pitchFamily="34" charset="0"/>
                          <a:cs typeface="Calibri" pitchFamily="34" charset="0"/>
                        </a:rPr>
                        <a:t>Nom de l’élève</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rowSpan="3" hMerge="1">
                  <a:txBody>
                    <a:bodyPr/>
                    <a:lstStyle/>
                    <a:p>
                      <a:endParaRPr lang="fr-CA"/>
                    </a:p>
                  </a:txBody>
                  <a:tcPr/>
                </a:tc>
                <a:tc gridSpan="2">
                  <a:txBody>
                    <a:bodyPr/>
                    <a:lstStyle/>
                    <a:p>
                      <a:pPr algn="ctr">
                        <a:lnSpc>
                          <a:spcPct val="115000"/>
                        </a:lnSpc>
                        <a:spcAft>
                          <a:spcPts val="0"/>
                        </a:spcAft>
                      </a:pPr>
                      <a:r>
                        <a:rPr lang="fr-CA" sz="1200">
                          <a:effectLst/>
                          <a:latin typeface="Calibri" pitchFamily="34" charset="0"/>
                          <a:cs typeface="Calibri" pitchFamily="34" charset="0"/>
                        </a:rPr>
                        <a:t>  Compétence 1</a:t>
                      </a:r>
                    </a:p>
                    <a:p>
                      <a:pPr algn="ctr">
                        <a:lnSpc>
                          <a:spcPct val="115000"/>
                        </a:lnSpc>
                        <a:spcAft>
                          <a:spcPts val="0"/>
                        </a:spcAft>
                      </a:pPr>
                      <a:r>
                        <a:rPr lang="fr-CA" sz="1200">
                          <a:effectLst/>
                          <a:latin typeface="Calibri" pitchFamily="34" charset="0"/>
                          <a:cs typeface="Calibri" pitchFamily="34" charset="0"/>
                        </a:rPr>
                        <a:t>(démarche)</a:t>
                      </a:r>
                      <a:endParaRPr lang="fr-CA" sz="12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hMerge="1">
                  <a:txBody>
                    <a:bodyPr/>
                    <a:lstStyle/>
                    <a:p>
                      <a:endParaRPr lang="fr-CA"/>
                    </a:p>
                  </a:txBody>
                  <a:tcPr/>
                </a:tc>
                <a:tc gridSpan="2">
                  <a:txBody>
                    <a:bodyPr/>
                    <a:lstStyle/>
                    <a:p>
                      <a:pPr algn="ctr">
                        <a:lnSpc>
                          <a:spcPct val="115000"/>
                        </a:lnSpc>
                        <a:spcAft>
                          <a:spcPts val="0"/>
                        </a:spcAft>
                      </a:pPr>
                      <a:r>
                        <a:rPr lang="fr-CA" sz="1200" dirty="0">
                          <a:effectLst/>
                          <a:latin typeface="Calibri" pitchFamily="34" charset="0"/>
                          <a:cs typeface="Calibri" pitchFamily="34" charset="0"/>
                        </a:rPr>
                        <a:t>Compétence 2 </a:t>
                      </a:r>
                    </a:p>
                    <a:p>
                      <a:pPr algn="ctr">
                        <a:lnSpc>
                          <a:spcPct val="115000"/>
                        </a:lnSpc>
                        <a:spcAft>
                          <a:spcPts val="0"/>
                        </a:spcAft>
                      </a:pPr>
                      <a:r>
                        <a:rPr lang="fr-CA" sz="1200" dirty="0">
                          <a:effectLst/>
                          <a:latin typeface="Calibri" pitchFamily="34" charset="0"/>
                          <a:cs typeface="Calibri" pitchFamily="34" charset="0"/>
                        </a:rPr>
                        <a:t>(matériel)</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hMerge="1">
                  <a:txBody>
                    <a:bodyPr/>
                    <a:lstStyle/>
                    <a:p>
                      <a:endParaRPr lang="fr-CA"/>
                    </a:p>
                  </a:txBody>
                  <a:tcPr/>
                </a:tc>
                <a:tc gridSpan="2">
                  <a:txBody>
                    <a:bodyPr/>
                    <a:lstStyle/>
                    <a:p>
                      <a:pPr algn="ctr">
                        <a:lnSpc>
                          <a:spcPct val="115000"/>
                        </a:lnSpc>
                        <a:spcAft>
                          <a:spcPts val="0"/>
                        </a:spcAft>
                      </a:pPr>
                      <a:r>
                        <a:rPr lang="fr-CA" sz="1200">
                          <a:effectLst/>
                          <a:latin typeface="Calibri" pitchFamily="34" charset="0"/>
                          <a:cs typeface="Calibri" pitchFamily="34" charset="0"/>
                        </a:rPr>
                        <a:t>Compétence  1</a:t>
                      </a:r>
                    </a:p>
                    <a:p>
                      <a:pPr algn="ctr">
                        <a:lnSpc>
                          <a:spcPct val="115000"/>
                        </a:lnSpc>
                        <a:spcAft>
                          <a:spcPts val="0"/>
                        </a:spcAft>
                      </a:pPr>
                      <a:r>
                        <a:rPr lang="fr-CA" sz="1200">
                          <a:effectLst/>
                          <a:latin typeface="Calibri" pitchFamily="34" charset="0"/>
                          <a:cs typeface="Calibri" pitchFamily="34" charset="0"/>
                        </a:rPr>
                        <a:t>(démarche)</a:t>
                      </a:r>
                      <a:endParaRPr lang="fr-CA" sz="12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hMerge="1">
                  <a:txBody>
                    <a:bodyPr/>
                    <a:lstStyle/>
                    <a:p>
                      <a:endParaRPr lang="fr-CA"/>
                    </a:p>
                  </a:txBody>
                  <a:tcPr/>
                </a:tc>
                <a:extLst>
                  <a:ext uri="{0D108BD9-81ED-4DB2-BD59-A6C34878D82A}">
                    <a16:rowId xmlns="" xmlns:a16="http://schemas.microsoft.com/office/drawing/2014/main" val="10000"/>
                  </a:ext>
                </a:extLst>
              </a:tr>
              <a:tr h="194015">
                <a:tc gridSpan="2" vMerge="1">
                  <a:txBody>
                    <a:bodyPr/>
                    <a:lstStyle/>
                    <a:p>
                      <a:endParaRPr lang="fr-CA"/>
                    </a:p>
                  </a:txBody>
                  <a:tcPr/>
                </a:tc>
                <a:tc hMerge="1" vMerge="1">
                  <a:txBody>
                    <a:bodyPr/>
                    <a:lstStyle/>
                    <a:p>
                      <a:endParaRPr lang="fr-CA"/>
                    </a:p>
                  </a:txBody>
                  <a:tcPr/>
                </a:tc>
                <a:tc gridSpan="4">
                  <a:txBody>
                    <a:bodyPr/>
                    <a:lstStyle/>
                    <a:p>
                      <a:pPr algn="ctr">
                        <a:lnSpc>
                          <a:spcPct val="115000"/>
                        </a:lnSpc>
                        <a:spcAft>
                          <a:spcPts val="0"/>
                        </a:spcAft>
                      </a:pPr>
                      <a:r>
                        <a:rPr lang="fr-CA" sz="1200">
                          <a:effectLst/>
                          <a:latin typeface="Calibri" pitchFamily="34" charset="0"/>
                          <a:cs typeface="Calibri" pitchFamily="34" charset="0"/>
                        </a:rPr>
                        <a:t>Manipulations </a:t>
                      </a:r>
                      <a:endParaRPr lang="fr-CA" sz="12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hMerge="1">
                  <a:txBody>
                    <a:bodyPr/>
                    <a:lstStyle/>
                    <a:p>
                      <a:endParaRPr lang="fr-CA"/>
                    </a:p>
                  </a:txBody>
                  <a:tcPr/>
                </a:tc>
                <a:tc hMerge="1">
                  <a:txBody>
                    <a:bodyPr/>
                    <a:lstStyle/>
                    <a:p>
                      <a:endParaRPr lang="fr-FR"/>
                    </a:p>
                  </a:txBody>
                  <a:tcPr/>
                </a:tc>
                <a:tc hMerge="1">
                  <a:txBody>
                    <a:bodyPr/>
                    <a:lstStyle/>
                    <a:p>
                      <a:endParaRPr lang="fr-CA"/>
                    </a:p>
                  </a:txBody>
                  <a:tcPr/>
                </a:tc>
                <a:tc rowSpan="2" gridSpan="2">
                  <a:txBody>
                    <a:bodyPr/>
                    <a:lstStyle/>
                    <a:p>
                      <a:pPr algn="ctr">
                        <a:lnSpc>
                          <a:spcPct val="115000"/>
                        </a:lnSpc>
                        <a:spcAft>
                          <a:spcPts val="0"/>
                        </a:spcAft>
                      </a:pPr>
                      <a:r>
                        <a:rPr lang="fr-CA" sz="1200" dirty="0">
                          <a:effectLst/>
                          <a:latin typeface="Calibri" pitchFamily="34" charset="0"/>
                          <a:cs typeface="Calibri" pitchFamily="34" charset="0"/>
                        </a:rPr>
                        <a:t>Engagé  </a:t>
                      </a:r>
                    </a:p>
                    <a:p>
                      <a:pPr algn="ctr">
                        <a:lnSpc>
                          <a:spcPct val="115000"/>
                        </a:lnSpc>
                        <a:spcAft>
                          <a:spcPts val="0"/>
                        </a:spcAft>
                      </a:pPr>
                      <a:r>
                        <a:rPr lang="fr-CA" sz="1200" dirty="0">
                          <a:effectLst/>
                          <a:latin typeface="Calibri" pitchFamily="34" charset="0"/>
                          <a:cs typeface="Calibri" pitchFamily="34" charset="0"/>
                        </a:rPr>
                        <a:t>(</a:t>
                      </a:r>
                      <a:r>
                        <a:rPr lang="fr-CA" sz="1200" b="1" dirty="0">
                          <a:effectLst/>
                          <a:latin typeface="Calibri" pitchFamily="34" charset="0"/>
                          <a:cs typeface="Calibri" pitchFamily="34" charset="0"/>
                        </a:rPr>
                        <a:t>Au</a:t>
                      </a:r>
                      <a:r>
                        <a:rPr lang="fr-CA" sz="1200" dirty="0">
                          <a:effectLst/>
                          <a:latin typeface="Calibri" pitchFamily="34" charset="0"/>
                          <a:cs typeface="Calibri" pitchFamily="34" charset="0"/>
                        </a:rPr>
                        <a:t>torégulé, </a:t>
                      </a:r>
                      <a:r>
                        <a:rPr lang="fr-CA" sz="1200" b="1" dirty="0">
                          <a:effectLst/>
                          <a:latin typeface="Calibri" pitchFamily="34" charset="0"/>
                          <a:cs typeface="Calibri" pitchFamily="34" charset="0"/>
                        </a:rPr>
                        <a:t>Ac</a:t>
                      </a:r>
                      <a:r>
                        <a:rPr lang="fr-CA" sz="1200" dirty="0">
                          <a:effectLst/>
                          <a:latin typeface="Calibri" pitchFamily="34" charset="0"/>
                          <a:cs typeface="Calibri" pitchFamily="34" charset="0"/>
                        </a:rPr>
                        <a:t>tif, </a:t>
                      </a:r>
                      <a:r>
                        <a:rPr lang="fr-CA" sz="1200" b="1" dirty="0">
                          <a:effectLst/>
                          <a:latin typeface="Calibri" pitchFamily="34" charset="0"/>
                          <a:cs typeface="Calibri" pitchFamily="34" charset="0"/>
                        </a:rPr>
                        <a:t>P</a:t>
                      </a:r>
                      <a:r>
                        <a:rPr lang="fr-CA" sz="1200" dirty="0">
                          <a:effectLst/>
                          <a:latin typeface="Calibri" pitchFamily="34" charset="0"/>
                          <a:cs typeface="Calibri" pitchFamily="34" charset="0"/>
                        </a:rPr>
                        <a:t>assif, </a:t>
                      </a:r>
                      <a:r>
                        <a:rPr lang="fr-CA" sz="1200" b="1" dirty="0">
                          <a:effectLst/>
                          <a:latin typeface="Calibri" pitchFamily="34" charset="0"/>
                          <a:cs typeface="Calibri" pitchFamily="34" charset="0"/>
                        </a:rPr>
                        <a:t>D</a:t>
                      </a:r>
                      <a:r>
                        <a:rPr lang="fr-CA" sz="1200" dirty="0">
                          <a:effectLst/>
                          <a:latin typeface="Calibri" pitchFamily="34" charset="0"/>
                          <a:cs typeface="Calibri" pitchFamily="34" charset="0"/>
                        </a:rPr>
                        <a:t>ésengagé)</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rowSpan="2" hMerge="1">
                  <a:txBody>
                    <a:bodyPr/>
                    <a:lstStyle/>
                    <a:p>
                      <a:endParaRPr lang="fr-CA"/>
                    </a:p>
                  </a:txBody>
                  <a:tcPr/>
                </a:tc>
                <a:extLst>
                  <a:ext uri="{0D108BD9-81ED-4DB2-BD59-A6C34878D82A}">
                    <a16:rowId xmlns="" xmlns:a16="http://schemas.microsoft.com/office/drawing/2014/main" val="10001"/>
                  </a:ext>
                </a:extLst>
              </a:tr>
              <a:tr h="582044">
                <a:tc gridSpan="2" vMerge="1">
                  <a:txBody>
                    <a:bodyPr/>
                    <a:lstStyle/>
                    <a:p>
                      <a:endParaRPr lang="fr-CA"/>
                    </a:p>
                  </a:txBody>
                  <a:tcPr/>
                </a:tc>
                <a:tc hMerge="1" vMerge="1">
                  <a:txBody>
                    <a:bodyPr/>
                    <a:lstStyle/>
                    <a:p>
                      <a:endParaRPr lang="fr-CA"/>
                    </a:p>
                  </a:txBody>
                  <a:tcPr/>
                </a:tc>
                <a:tc grid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fr-CA" sz="1200" dirty="0">
                          <a:effectLst/>
                          <a:latin typeface="Calibri" pitchFamily="34" charset="0"/>
                          <a:cs typeface="Calibri" pitchFamily="34" charset="0"/>
                        </a:rPr>
                        <a:t>Ordonné et structuré </a:t>
                      </a:r>
                    </a:p>
                    <a:p>
                      <a:pPr marL="0" marR="0" indent="0" algn="l" defTabSz="914400" rtl="0" eaLnBrk="1" fontAlgn="auto" latinLnBrk="0" hangingPunct="1">
                        <a:lnSpc>
                          <a:spcPct val="115000"/>
                        </a:lnSpc>
                        <a:spcBef>
                          <a:spcPts val="0"/>
                        </a:spcBef>
                        <a:spcAft>
                          <a:spcPts val="0"/>
                        </a:spcAft>
                        <a:buClrTx/>
                        <a:buSzTx/>
                        <a:buFontTx/>
                        <a:buNone/>
                        <a:tabLst/>
                        <a:defRPr/>
                      </a:pPr>
                      <a:r>
                        <a:rPr lang="fr-CA" sz="1200" dirty="0">
                          <a:effectLst/>
                          <a:latin typeface="Calibri" pitchFamily="34" charset="0"/>
                          <a:cs typeface="Calibri" pitchFamily="34" charset="0"/>
                        </a:rPr>
                        <a:t>(A-E) </a:t>
                      </a:r>
                      <a:r>
                        <a:rPr lang="fr-CA" sz="1200" i="1" dirty="0">
                          <a:effectLst/>
                          <a:latin typeface="Calibri" pitchFamily="34" charset="0"/>
                          <a:cs typeface="Calibri" pitchFamily="34" charset="0"/>
                        </a:rPr>
                        <a:t>L’élève</a:t>
                      </a:r>
                      <a:r>
                        <a:rPr lang="fr-CA" sz="1200" i="1" baseline="0" dirty="0">
                          <a:effectLst/>
                          <a:latin typeface="Calibri" pitchFamily="34" charset="0"/>
                          <a:cs typeface="Calibri" pitchFamily="34" charset="0"/>
                        </a:rPr>
                        <a:t> rempli-t-il bien la feuille d’exercice?</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hMerge="1">
                  <a:txBody>
                    <a:bodyPr/>
                    <a:lstStyle/>
                    <a:p>
                      <a:endParaRPr lang="fr-CA"/>
                    </a:p>
                  </a:txBody>
                  <a:tcPr/>
                </a:tc>
                <a:tc gridSpan="2">
                  <a:txBody>
                    <a:bodyPr/>
                    <a:lstStyle/>
                    <a:p>
                      <a:pPr algn="ctr">
                        <a:lnSpc>
                          <a:spcPct val="115000"/>
                        </a:lnSpc>
                        <a:spcAft>
                          <a:spcPts val="0"/>
                        </a:spcAft>
                      </a:pPr>
                      <a:r>
                        <a:rPr lang="fr-CA" sz="1200" dirty="0">
                          <a:effectLst/>
                          <a:latin typeface="Calibri" pitchFamily="34" charset="0"/>
                          <a:cs typeface="Calibri" pitchFamily="34" charset="0"/>
                        </a:rPr>
                        <a:t>Sécuritaire, minutieux (A-E) </a:t>
                      </a:r>
                      <a:r>
                        <a:rPr lang="fr-CA" sz="1200" i="1" dirty="0">
                          <a:effectLst/>
                          <a:latin typeface="Calibri" pitchFamily="34" charset="0"/>
                          <a:cs typeface="Calibri" pitchFamily="34" charset="0"/>
                        </a:rPr>
                        <a:t>L’élève fait-il attention au matériel utilisé?</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hMerge="1">
                  <a:txBody>
                    <a:bodyPr/>
                    <a:lstStyle/>
                    <a:p>
                      <a:endParaRPr lang="fr-CA"/>
                    </a:p>
                  </a:txBody>
                  <a:tcPr/>
                </a:tc>
                <a:tc gridSpan="2" vMerge="1">
                  <a:txBody>
                    <a:bodyPr/>
                    <a:lstStyle/>
                    <a:p>
                      <a:endParaRPr lang="fr-CA"/>
                    </a:p>
                  </a:txBody>
                  <a:tcPr/>
                </a:tc>
                <a:tc hMerge="1" vMerge="1">
                  <a:txBody>
                    <a:bodyPr/>
                    <a:lstStyle/>
                    <a:p>
                      <a:endParaRPr lang="fr-CA"/>
                    </a:p>
                  </a:txBody>
                  <a:tcPr/>
                </a:tc>
                <a:extLst>
                  <a:ext uri="{0D108BD9-81ED-4DB2-BD59-A6C34878D82A}">
                    <a16:rowId xmlns="" xmlns:a16="http://schemas.microsoft.com/office/drawing/2014/main" val="10002"/>
                  </a:ext>
                </a:extLst>
              </a:tr>
              <a:tr h="194015">
                <a:tc>
                  <a:txBody>
                    <a:bodyPr/>
                    <a:lstStyle/>
                    <a:p>
                      <a:pPr algn="r">
                        <a:lnSpc>
                          <a:spcPct val="115000"/>
                        </a:lnSpc>
                        <a:spcAft>
                          <a:spcPts val="0"/>
                        </a:spcAft>
                      </a:pPr>
                      <a:r>
                        <a:rPr lang="fr-CA" sz="1200" dirty="0">
                          <a:effectLst/>
                          <a:latin typeface="Calibri" pitchFamily="34" charset="0"/>
                          <a:cs typeface="Calibri" pitchFamily="34" charset="0"/>
                        </a:rPr>
                        <a:t>1</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extLst>
                  <a:ext uri="{0D108BD9-81ED-4DB2-BD59-A6C34878D82A}">
                    <a16:rowId xmlns="" xmlns:a16="http://schemas.microsoft.com/office/drawing/2014/main" val="10003"/>
                  </a:ext>
                </a:extLst>
              </a:tr>
              <a:tr h="194015">
                <a:tc>
                  <a:txBody>
                    <a:bodyPr/>
                    <a:lstStyle/>
                    <a:p>
                      <a:pPr algn="r">
                        <a:lnSpc>
                          <a:spcPct val="115000"/>
                        </a:lnSpc>
                        <a:spcAft>
                          <a:spcPts val="0"/>
                        </a:spcAft>
                      </a:pPr>
                      <a:r>
                        <a:rPr lang="fr-CA" sz="1200" dirty="0">
                          <a:effectLst/>
                          <a:latin typeface="Calibri" pitchFamily="34" charset="0"/>
                          <a:cs typeface="Calibri" pitchFamily="34" charset="0"/>
                        </a:rPr>
                        <a:t>2</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extLst>
                  <a:ext uri="{0D108BD9-81ED-4DB2-BD59-A6C34878D82A}">
                    <a16:rowId xmlns="" xmlns:a16="http://schemas.microsoft.com/office/drawing/2014/main" val="10004"/>
                  </a:ext>
                </a:extLst>
              </a:tr>
              <a:tr h="194015">
                <a:tc>
                  <a:txBody>
                    <a:bodyPr/>
                    <a:lstStyle/>
                    <a:p>
                      <a:pPr algn="r">
                        <a:lnSpc>
                          <a:spcPct val="115000"/>
                        </a:lnSpc>
                        <a:spcAft>
                          <a:spcPts val="0"/>
                        </a:spcAft>
                      </a:pPr>
                      <a:r>
                        <a:rPr lang="fr-CA" sz="1200" dirty="0">
                          <a:effectLst/>
                          <a:latin typeface="Calibri" pitchFamily="34" charset="0"/>
                          <a:cs typeface="Calibri" pitchFamily="34" charset="0"/>
                        </a:rPr>
                        <a:t>3</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extLst>
                  <a:ext uri="{0D108BD9-81ED-4DB2-BD59-A6C34878D82A}">
                    <a16:rowId xmlns="" xmlns:a16="http://schemas.microsoft.com/office/drawing/2014/main" val="10005"/>
                  </a:ext>
                </a:extLst>
              </a:tr>
              <a:tr h="194015">
                <a:tc>
                  <a:txBody>
                    <a:bodyPr/>
                    <a:lstStyle/>
                    <a:p>
                      <a:pPr algn="r">
                        <a:lnSpc>
                          <a:spcPct val="115000"/>
                        </a:lnSpc>
                        <a:spcAft>
                          <a:spcPts val="0"/>
                        </a:spcAft>
                      </a:pPr>
                      <a:r>
                        <a:rPr lang="fr-CA" sz="1200" dirty="0">
                          <a:effectLst/>
                          <a:latin typeface="Calibri" pitchFamily="34" charset="0"/>
                          <a:cs typeface="Calibri" pitchFamily="34" charset="0"/>
                        </a:rPr>
                        <a:t>4</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extLst>
                  <a:ext uri="{0D108BD9-81ED-4DB2-BD59-A6C34878D82A}">
                    <a16:rowId xmlns="" xmlns:a16="http://schemas.microsoft.com/office/drawing/2014/main" val="10006"/>
                  </a:ext>
                </a:extLst>
              </a:tr>
              <a:tr h="194015">
                <a:tc>
                  <a:txBody>
                    <a:bodyPr/>
                    <a:lstStyle/>
                    <a:p>
                      <a:pPr algn="r">
                        <a:lnSpc>
                          <a:spcPct val="115000"/>
                        </a:lnSpc>
                        <a:spcAft>
                          <a:spcPts val="0"/>
                        </a:spcAft>
                      </a:pPr>
                      <a:r>
                        <a:rPr lang="fr-CA" sz="1200" dirty="0">
                          <a:effectLst/>
                          <a:latin typeface="Calibri" pitchFamily="34" charset="0"/>
                          <a:cs typeface="Calibri" pitchFamily="34" charset="0"/>
                        </a:rPr>
                        <a:t>5</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extLst>
                  <a:ext uri="{0D108BD9-81ED-4DB2-BD59-A6C34878D82A}">
                    <a16:rowId xmlns="" xmlns:a16="http://schemas.microsoft.com/office/drawing/2014/main" val="10007"/>
                  </a:ext>
                </a:extLst>
              </a:tr>
              <a:tr h="194015">
                <a:tc>
                  <a:txBody>
                    <a:bodyPr/>
                    <a:lstStyle/>
                    <a:p>
                      <a:pPr algn="r">
                        <a:lnSpc>
                          <a:spcPct val="115000"/>
                        </a:lnSpc>
                        <a:spcAft>
                          <a:spcPts val="0"/>
                        </a:spcAft>
                      </a:pPr>
                      <a:r>
                        <a:rPr lang="fr-CA" sz="1200" dirty="0">
                          <a:effectLst/>
                          <a:latin typeface="Calibri" pitchFamily="34" charset="0"/>
                          <a:cs typeface="Calibri" pitchFamily="34" charset="0"/>
                        </a:rPr>
                        <a:t>6</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extLst>
                  <a:ext uri="{0D108BD9-81ED-4DB2-BD59-A6C34878D82A}">
                    <a16:rowId xmlns="" xmlns:a16="http://schemas.microsoft.com/office/drawing/2014/main" val="10008"/>
                  </a:ext>
                </a:extLst>
              </a:tr>
              <a:tr h="194015">
                <a:tc>
                  <a:txBody>
                    <a:bodyPr/>
                    <a:lstStyle/>
                    <a:p>
                      <a:pPr algn="r">
                        <a:lnSpc>
                          <a:spcPct val="115000"/>
                        </a:lnSpc>
                        <a:spcAft>
                          <a:spcPts val="0"/>
                        </a:spcAft>
                      </a:pPr>
                      <a:r>
                        <a:rPr lang="fr-CA" sz="1200" dirty="0">
                          <a:effectLst/>
                          <a:latin typeface="Calibri" pitchFamily="34" charset="0"/>
                          <a:cs typeface="Calibri" pitchFamily="34" charset="0"/>
                        </a:rPr>
                        <a:t>7</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extLst>
                  <a:ext uri="{0D108BD9-81ED-4DB2-BD59-A6C34878D82A}">
                    <a16:rowId xmlns="" xmlns:a16="http://schemas.microsoft.com/office/drawing/2014/main" val="10009"/>
                  </a:ext>
                </a:extLst>
              </a:tr>
              <a:tr h="194015">
                <a:tc>
                  <a:txBody>
                    <a:bodyPr/>
                    <a:lstStyle/>
                    <a:p>
                      <a:pPr algn="r">
                        <a:lnSpc>
                          <a:spcPct val="115000"/>
                        </a:lnSpc>
                        <a:spcAft>
                          <a:spcPts val="0"/>
                        </a:spcAft>
                      </a:pPr>
                      <a:r>
                        <a:rPr lang="fr-CA" sz="1200" dirty="0">
                          <a:effectLst/>
                          <a:latin typeface="Calibri" pitchFamily="34" charset="0"/>
                          <a:cs typeface="Calibri" pitchFamily="34" charset="0"/>
                        </a:rPr>
                        <a:t>8</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extLst>
                  <a:ext uri="{0D108BD9-81ED-4DB2-BD59-A6C34878D82A}">
                    <a16:rowId xmlns="" xmlns:a16="http://schemas.microsoft.com/office/drawing/2014/main" val="10010"/>
                  </a:ext>
                </a:extLst>
              </a:tr>
              <a:tr h="194015">
                <a:tc>
                  <a:txBody>
                    <a:bodyPr/>
                    <a:lstStyle/>
                    <a:p>
                      <a:pPr algn="r">
                        <a:lnSpc>
                          <a:spcPct val="115000"/>
                        </a:lnSpc>
                        <a:spcAft>
                          <a:spcPts val="0"/>
                        </a:spcAft>
                      </a:pPr>
                      <a:r>
                        <a:rPr lang="fr-CA" sz="1200" dirty="0">
                          <a:effectLst/>
                          <a:latin typeface="Calibri" pitchFamily="34" charset="0"/>
                          <a:cs typeface="Calibri" pitchFamily="34" charset="0"/>
                        </a:rPr>
                        <a:t>9</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extLst>
                  <a:ext uri="{0D108BD9-81ED-4DB2-BD59-A6C34878D82A}">
                    <a16:rowId xmlns="" xmlns:a16="http://schemas.microsoft.com/office/drawing/2014/main" val="10011"/>
                  </a:ext>
                </a:extLst>
              </a:tr>
              <a:tr h="221057">
                <a:tc>
                  <a:txBody>
                    <a:bodyPr/>
                    <a:lstStyle/>
                    <a:p>
                      <a:pPr algn="r">
                        <a:lnSpc>
                          <a:spcPct val="115000"/>
                        </a:lnSpc>
                        <a:spcAft>
                          <a:spcPts val="0"/>
                        </a:spcAft>
                      </a:pPr>
                      <a:r>
                        <a:rPr lang="fr-CA" sz="1200" dirty="0">
                          <a:effectLst/>
                          <a:latin typeface="Calibri" pitchFamily="34" charset="0"/>
                          <a:cs typeface="Calibri" pitchFamily="34" charset="0"/>
                        </a:rPr>
                        <a:t>10</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extLst>
                  <a:ext uri="{0D108BD9-81ED-4DB2-BD59-A6C34878D82A}">
                    <a16:rowId xmlns="" xmlns:a16="http://schemas.microsoft.com/office/drawing/2014/main" val="10012"/>
                  </a:ext>
                </a:extLst>
              </a:tr>
              <a:tr h="221057">
                <a:tc>
                  <a:txBody>
                    <a:bodyPr/>
                    <a:lstStyle/>
                    <a:p>
                      <a:pPr algn="r">
                        <a:lnSpc>
                          <a:spcPct val="115000"/>
                        </a:lnSpc>
                        <a:spcAft>
                          <a:spcPts val="0"/>
                        </a:spcAft>
                      </a:pPr>
                      <a:r>
                        <a:rPr lang="fr-CA" sz="1200" dirty="0">
                          <a:effectLst/>
                          <a:latin typeface="Calibri" pitchFamily="34" charset="0"/>
                          <a:cs typeface="Calibri" pitchFamily="34" charset="0"/>
                        </a:rPr>
                        <a:t>11</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l">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extLst>
                  <a:ext uri="{0D108BD9-81ED-4DB2-BD59-A6C34878D82A}">
                    <a16:rowId xmlns="" xmlns:a16="http://schemas.microsoft.com/office/drawing/2014/main" val="10013"/>
                  </a:ext>
                </a:extLst>
              </a:tr>
              <a:tr h="221057">
                <a:tc>
                  <a:txBody>
                    <a:bodyPr/>
                    <a:lstStyle/>
                    <a:p>
                      <a:pPr algn="r">
                        <a:lnSpc>
                          <a:spcPct val="115000"/>
                        </a:lnSpc>
                        <a:spcAft>
                          <a:spcPts val="0"/>
                        </a:spcAft>
                      </a:pPr>
                      <a:r>
                        <a:rPr lang="fr-CA" sz="1200" dirty="0">
                          <a:effectLst/>
                          <a:latin typeface="Calibri" pitchFamily="34" charset="0"/>
                          <a:cs typeface="Calibri" pitchFamily="34" charset="0"/>
                        </a:rPr>
                        <a:t>12</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l">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extLst>
                  <a:ext uri="{0D108BD9-81ED-4DB2-BD59-A6C34878D82A}">
                    <a16:rowId xmlns="" xmlns:a16="http://schemas.microsoft.com/office/drawing/2014/main" val="10014"/>
                  </a:ext>
                </a:extLst>
              </a:tr>
              <a:tr h="221057">
                <a:tc>
                  <a:txBody>
                    <a:bodyPr/>
                    <a:lstStyle/>
                    <a:p>
                      <a:pPr algn="r">
                        <a:lnSpc>
                          <a:spcPct val="115000"/>
                        </a:lnSpc>
                        <a:spcAft>
                          <a:spcPts val="0"/>
                        </a:spcAft>
                      </a:pPr>
                      <a:r>
                        <a:rPr lang="fr-CA" sz="1200" dirty="0">
                          <a:effectLst/>
                          <a:latin typeface="Calibri" pitchFamily="34" charset="0"/>
                          <a:cs typeface="Calibri" pitchFamily="34" charset="0"/>
                        </a:rPr>
                        <a:t>13</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l">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extLst>
                  <a:ext uri="{0D108BD9-81ED-4DB2-BD59-A6C34878D82A}">
                    <a16:rowId xmlns="" xmlns:a16="http://schemas.microsoft.com/office/drawing/2014/main" val="10015"/>
                  </a:ext>
                </a:extLst>
              </a:tr>
              <a:tr h="221057">
                <a:tc>
                  <a:txBody>
                    <a:bodyPr/>
                    <a:lstStyle/>
                    <a:p>
                      <a:pPr algn="r">
                        <a:lnSpc>
                          <a:spcPct val="115000"/>
                        </a:lnSpc>
                        <a:spcAft>
                          <a:spcPts val="0"/>
                        </a:spcAft>
                      </a:pPr>
                      <a:r>
                        <a:rPr lang="fr-CA" sz="1200" dirty="0">
                          <a:effectLst/>
                          <a:latin typeface="Calibri" pitchFamily="34" charset="0"/>
                          <a:cs typeface="Calibri" pitchFamily="34" charset="0"/>
                        </a:rPr>
                        <a:t>14</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l">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extLst>
                  <a:ext uri="{0D108BD9-81ED-4DB2-BD59-A6C34878D82A}">
                    <a16:rowId xmlns="" xmlns:a16="http://schemas.microsoft.com/office/drawing/2014/main" val="10016"/>
                  </a:ext>
                </a:extLst>
              </a:tr>
              <a:tr h="194015">
                <a:tc>
                  <a:txBody>
                    <a:bodyPr/>
                    <a:lstStyle/>
                    <a:p>
                      <a:pPr algn="r">
                        <a:lnSpc>
                          <a:spcPct val="115000"/>
                        </a:lnSpc>
                        <a:spcAft>
                          <a:spcPts val="0"/>
                        </a:spcAft>
                      </a:pPr>
                      <a:r>
                        <a:rPr lang="fr-CA" sz="1200" dirty="0">
                          <a:effectLst/>
                          <a:latin typeface="Calibri" pitchFamily="34" charset="0"/>
                          <a:cs typeface="Calibri" pitchFamily="34" charset="0"/>
                        </a:rPr>
                        <a:t>15</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l">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extLst>
                  <a:ext uri="{0D108BD9-81ED-4DB2-BD59-A6C34878D82A}">
                    <a16:rowId xmlns="" xmlns:a16="http://schemas.microsoft.com/office/drawing/2014/main" val="10017"/>
                  </a:ext>
                </a:extLst>
              </a:tr>
              <a:tr h="221057">
                <a:tc>
                  <a:txBody>
                    <a:bodyPr/>
                    <a:lstStyle/>
                    <a:p>
                      <a:pPr algn="r">
                        <a:lnSpc>
                          <a:spcPct val="115000"/>
                        </a:lnSpc>
                        <a:spcAft>
                          <a:spcPts val="0"/>
                        </a:spcAft>
                      </a:pPr>
                      <a:r>
                        <a:rPr lang="fr-CA" sz="1200" dirty="0">
                          <a:effectLst/>
                          <a:latin typeface="Calibri" pitchFamily="34" charset="0"/>
                          <a:cs typeface="Calibri" pitchFamily="34" charset="0"/>
                        </a:rPr>
                        <a:t>16</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l">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extLst>
                  <a:ext uri="{0D108BD9-81ED-4DB2-BD59-A6C34878D82A}">
                    <a16:rowId xmlns="" xmlns:a16="http://schemas.microsoft.com/office/drawing/2014/main" val="10018"/>
                  </a:ext>
                </a:extLst>
              </a:tr>
              <a:tr h="221057">
                <a:tc>
                  <a:txBody>
                    <a:bodyPr/>
                    <a:lstStyle/>
                    <a:p>
                      <a:pPr algn="r">
                        <a:lnSpc>
                          <a:spcPct val="115000"/>
                        </a:lnSpc>
                        <a:spcAft>
                          <a:spcPts val="0"/>
                        </a:spcAft>
                      </a:pPr>
                      <a:r>
                        <a:rPr lang="fr-CA" sz="1200" dirty="0">
                          <a:effectLst/>
                          <a:latin typeface="Calibri" pitchFamily="34" charset="0"/>
                          <a:cs typeface="Calibri" pitchFamily="34" charset="0"/>
                        </a:rPr>
                        <a:t>17</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l">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extLst>
                  <a:ext uri="{0D108BD9-81ED-4DB2-BD59-A6C34878D82A}">
                    <a16:rowId xmlns="" xmlns:a16="http://schemas.microsoft.com/office/drawing/2014/main" val="10019"/>
                  </a:ext>
                </a:extLst>
              </a:tr>
              <a:tr h="221057">
                <a:tc>
                  <a:txBody>
                    <a:bodyPr/>
                    <a:lstStyle/>
                    <a:p>
                      <a:pPr algn="r">
                        <a:lnSpc>
                          <a:spcPct val="115000"/>
                        </a:lnSpc>
                        <a:spcAft>
                          <a:spcPts val="0"/>
                        </a:spcAft>
                      </a:pPr>
                      <a:r>
                        <a:rPr lang="fr-CA" sz="1200" dirty="0">
                          <a:effectLst/>
                          <a:latin typeface="Calibri" pitchFamily="34" charset="0"/>
                          <a:cs typeface="Calibri" pitchFamily="34" charset="0"/>
                        </a:rPr>
                        <a:t>18</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l">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extLst>
                  <a:ext uri="{0D108BD9-81ED-4DB2-BD59-A6C34878D82A}">
                    <a16:rowId xmlns="" xmlns:a16="http://schemas.microsoft.com/office/drawing/2014/main" val="10020"/>
                  </a:ext>
                </a:extLst>
              </a:tr>
              <a:tr h="0">
                <a:tc>
                  <a:txBody>
                    <a:bodyPr/>
                    <a:lstStyle/>
                    <a:p>
                      <a:pPr algn="r">
                        <a:lnSpc>
                          <a:spcPct val="115000"/>
                        </a:lnSpc>
                        <a:spcAft>
                          <a:spcPts val="0"/>
                        </a:spcAft>
                      </a:pPr>
                      <a:r>
                        <a:rPr lang="fr-CA" sz="1200" dirty="0">
                          <a:effectLst/>
                          <a:latin typeface="Calibri" pitchFamily="34" charset="0"/>
                          <a:cs typeface="Calibri" pitchFamily="34" charset="0"/>
                        </a:rPr>
                        <a:t>19</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l">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extLst>
                  <a:ext uri="{0D108BD9-81ED-4DB2-BD59-A6C34878D82A}">
                    <a16:rowId xmlns="" xmlns:a16="http://schemas.microsoft.com/office/drawing/2014/main" val="10021"/>
                  </a:ext>
                </a:extLst>
              </a:tr>
              <a:tr h="221057">
                <a:tc>
                  <a:txBody>
                    <a:bodyPr/>
                    <a:lstStyle/>
                    <a:p>
                      <a:pPr algn="r">
                        <a:lnSpc>
                          <a:spcPct val="115000"/>
                        </a:lnSpc>
                        <a:spcAft>
                          <a:spcPts val="0"/>
                        </a:spcAft>
                      </a:pPr>
                      <a:r>
                        <a:rPr lang="fr-CA" sz="1200" dirty="0">
                          <a:effectLst/>
                          <a:latin typeface="Calibri" pitchFamily="34" charset="0"/>
                          <a:cs typeface="Calibri" pitchFamily="34" charset="0"/>
                        </a:rPr>
                        <a:t>20</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l">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itchFamily="34" charset="0"/>
                          <a:cs typeface="Calibri" pitchFamily="34" charset="0"/>
                        </a:rPr>
                        <a:t> </a:t>
                      </a:r>
                      <a:endParaRPr lang="fr-CA" sz="190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extLst>
                  <a:ext uri="{0D108BD9-81ED-4DB2-BD59-A6C34878D82A}">
                    <a16:rowId xmlns="" xmlns:a16="http://schemas.microsoft.com/office/drawing/2014/main" val="10022"/>
                  </a:ext>
                </a:extLst>
              </a:tr>
            </a:tbl>
          </a:graphicData>
        </a:graphic>
      </p:graphicFrame>
      <p:sp>
        <p:nvSpPr>
          <p:cNvPr id="5" name="ZoneTexte 4"/>
          <p:cNvSpPr txBox="1"/>
          <p:nvPr>
            <p:custDataLst>
              <p:tags r:id="rId3"/>
            </p:custDataLst>
          </p:nvPr>
        </p:nvSpPr>
        <p:spPr>
          <a:xfrm>
            <a:off x="4625393" y="804739"/>
            <a:ext cx="2232607" cy="369332"/>
          </a:xfrm>
          <a:prstGeom prst="rect">
            <a:avLst/>
          </a:prstGeom>
          <a:noFill/>
        </p:spPr>
        <p:txBody>
          <a:bodyPr wrap="square" rtlCol="0">
            <a:spAutoFit/>
          </a:bodyPr>
          <a:lstStyle/>
          <a:p>
            <a:pPr algn="r"/>
            <a:r>
              <a:rPr lang="fr-CA" dirty="0">
                <a:latin typeface="Calibri" panose="020F0502020204030204" pitchFamily="34" charset="0"/>
              </a:rPr>
              <a:t>Date</a:t>
            </a:r>
            <a:r>
              <a:rPr lang="fr-CA" dirty="0"/>
              <a:t>:___________</a:t>
            </a:r>
          </a:p>
        </p:txBody>
      </p:sp>
    </p:spTree>
    <p:extLst>
      <p:ext uri="{BB962C8B-B14F-4D97-AF65-F5344CB8AC3E}">
        <p14:creationId xmlns="" xmlns:p14="http://schemas.microsoft.com/office/powerpoint/2010/main" val="3339126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a:extLst>
              <a:ext uri="{FF2B5EF4-FFF2-40B4-BE49-F238E27FC236}">
                <a16:creationId xmlns="" xmlns:a16="http://schemas.microsoft.com/office/drawing/2014/main" id="{3C68CCA5-1CB1-424D-B30E-2C9721CF3FCA}"/>
              </a:ext>
            </a:extLst>
          </p:cNvPr>
          <p:cNvSpPr txBox="1">
            <a:spLocks/>
          </p:cNvSpPr>
          <p:nvPr>
            <p:custDataLst>
              <p:tags r:id="rId1"/>
            </p:custDataLst>
          </p:nvPr>
        </p:nvSpPr>
        <p:spPr>
          <a:xfrm>
            <a:off x="-1" y="420624"/>
            <a:ext cx="6858001" cy="1852217"/>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a:ea typeface="+mn-ea"/>
                <a:cs typeface="+mn-cs"/>
              </a:rPr>
              <a:t>Présentation</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endParaRPr kumimoji="0" lang="en-US" sz="2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a:ea typeface="+mn-ea"/>
                <a:cs typeface="+mn-cs"/>
              </a:rPr>
              <a:t>de </a:t>
            </a:r>
            <a:r>
              <a:rPr kumimoji="0" lang="en-US" sz="2800" b="0" i="0" u="none" strike="noStrike" kern="1200" cap="none" spc="0" normalizeH="0" baseline="0" noProof="0" dirty="0">
                <a:ln>
                  <a:noFill/>
                </a:ln>
                <a:solidFill>
                  <a:prstClr val="black"/>
                </a:solidFill>
                <a:effectLst/>
                <a:uLnTx/>
                <a:uFillTx/>
                <a:latin typeface="Calibri"/>
                <a:ea typeface="+mn-ea"/>
                <a:cs typeface="+mn-cs"/>
              </a:rPr>
              <a:t>la situation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d’apprentissage</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17" name="Tableau 14">
            <a:extLst>
              <a:ext uri="{FF2B5EF4-FFF2-40B4-BE49-F238E27FC236}">
                <a16:creationId xmlns="" xmlns:a16="http://schemas.microsoft.com/office/drawing/2014/main" id="{03FEC4B9-4CF3-4712-AF4C-88506633D231}"/>
              </a:ext>
            </a:extLst>
          </p:cNvPr>
          <p:cNvGraphicFramePr>
            <a:graphicFrameLocks noGrp="1"/>
          </p:cNvGraphicFramePr>
          <p:nvPr>
            <p:custDataLst>
              <p:tags r:id="rId2"/>
            </p:custDataLst>
            <p:extLst>
              <p:ext uri="{D42A27DB-BD31-4B8C-83A1-F6EECF244321}">
                <p14:modId xmlns="" xmlns:p14="http://schemas.microsoft.com/office/powerpoint/2010/main" val="3394054779"/>
              </p:ext>
            </p:extLst>
          </p:nvPr>
        </p:nvGraphicFramePr>
        <p:xfrm>
          <a:off x="780753" y="2272841"/>
          <a:ext cx="5328000" cy="669245"/>
        </p:xfrm>
        <a:graphic>
          <a:graphicData uri="http://schemas.openxmlformats.org/drawingml/2006/table">
            <a:tbl>
              <a:tblPr firstRow="1" bandRow="1">
                <a:tableStyleId>{5C22544A-7EE6-4342-B048-85BDC9FD1C3A}</a:tableStyleId>
              </a:tblPr>
              <a:tblGrid>
                <a:gridCol w="5328000">
                  <a:extLst>
                    <a:ext uri="{9D8B030D-6E8A-4147-A177-3AD203B41FA5}">
                      <a16:colId xmlns="" xmlns:a16="http://schemas.microsoft.com/office/drawing/2014/main" val="20000"/>
                    </a:ext>
                  </a:extLst>
                </a:gridCol>
              </a:tblGrid>
              <a:tr h="2349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smtClean="0">
                          <a:latin typeface="Calibri" panose="020F0502020204030204" pitchFamily="34" charset="0"/>
                          <a:cs typeface="Calibri" panose="020F0502020204030204" pitchFamily="34" charset="0"/>
                        </a:rPr>
                        <a:t>INTENTION PÉDAGOGIQUE</a:t>
                      </a:r>
                      <a:endParaRPr lang="fr-FR" sz="1400" b="1" dirty="0">
                        <a:latin typeface="Calibri" panose="020F0502020204030204" pitchFamily="34" charset="0"/>
                        <a:cs typeface="Calibri" panose="020F0502020204030204" pitchFamily="34" charset="0"/>
                      </a:endParaRPr>
                    </a:p>
                  </a:txBody>
                  <a:tcPr anchor="ctr"/>
                </a:tc>
                <a:extLst>
                  <a:ext uri="{0D108BD9-81ED-4DB2-BD59-A6C34878D82A}">
                    <a16:rowId xmlns="" xmlns:a16="http://schemas.microsoft.com/office/drawing/2014/main" val="10000"/>
                  </a:ext>
                </a:extLst>
              </a:tr>
              <a:tr h="364445">
                <a:tc>
                  <a:txBody>
                    <a:bodyPr/>
                    <a:lstStyle/>
                    <a:p>
                      <a:pPr marL="0" indent="0" algn="just">
                        <a:buNone/>
                      </a:pPr>
                      <a:r>
                        <a:rPr lang="en-US" sz="1200" dirty="0" err="1">
                          <a:latin typeface="Calibri" panose="020F0502020204030204" pitchFamily="34" charset="0"/>
                          <a:cs typeface="Calibri" panose="020F0502020204030204" pitchFamily="34" charset="0"/>
                        </a:rPr>
                        <a:t>S’initier</a:t>
                      </a:r>
                      <a:r>
                        <a:rPr lang="en-US" sz="1200" dirty="0">
                          <a:latin typeface="Calibri" panose="020F0502020204030204" pitchFamily="34" charset="0"/>
                          <a:cs typeface="Calibri" panose="020F0502020204030204" pitchFamily="34" charset="0"/>
                        </a:rPr>
                        <a:t> au </a:t>
                      </a:r>
                      <a:r>
                        <a:rPr lang="en-US" sz="1200" dirty="0" err="1">
                          <a:latin typeface="Calibri" panose="020F0502020204030204" pitchFamily="34" charset="0"/>
                          <a:cs typeface="Calibri" panose="020F0502020204030204" pitchFamily="34" charset="0"/>
                        </a:rPr>
                        <a:t>phénomène</a:t>
                      </a:r>
                      <a:r>
                        <a:rPr lang="en-US" sz="1200" dirty="0">
                          <a:latin typeface="Calibri" panose="020F0502020204030204" pitchFamily="34" charset="0"/>
                          <a:cs typeface="Calibri" panose="020F0502020204030204" pitchFamily="34" charset="0"/>
                        </a:rPr>
                        <a:t> de la </a:t>
                      </a:r>
                      <a:r>
                        <a:rPr lang="en-US" sz="1200" dirty="0" smtClean="0">
                          <a:latin typeface="Calibri" panose="020F0502020204030204" pitchFamily="34" charset="0"/>
                          <a:cs typeface="Calibri" panose="020F0502020204030204" pitchFamily="34" charset="0"/>
                        </a:rPr>
                        <a:t>digestion, </a:t>
                      </a:r>
                      <a:r>
                        <a:rPr lang="en-US" sz="1200" dirty="0" err="1">
                          <a:latin typeface="Calibri" panose="020F0502020204030204" pitchFamily="34" charset="0"/>
                          <a:cs typeface="Calibri" panose="020F0502020204030204" pitchFamily="34" charset="0"/>
                        </a:rPr>
                        <a:t>ainsi</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qu’aux</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besoins</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alimentaires</a:t>
                      </a:r>
                      <a:r>
                        <a:rPr lang="en-US" sz="1200" dirty="0">
                          <a:latin typeface="Calibri" panose="020F0502020204030204" pitchFamily="34" charset="0"/>
                          <a:cs typeface="Calibri" panose="020F0502020204030204" pitchFamily="34" charset="0"/>
                        </a:rPr>
                        <a:t>.</a:t>
                      </a:r>
                      <a:endParaRPr lang="en-US" sz="1200" i="1" dirty="0">
                        <a:latin typeface="Calibri" panose="020F0502020204030204" pitchFamily="34" charset="0"/>
                        <a:cs typeface="Calibri" panose="020F0502020204030204" pitchFamily="34" charset="0"/>
                      </a:endParaRPr>
                    </a:p>
                  </a:txBody>
                  <a:tcPr anchor="ctr">
                    <a:solidFill>
                      <a:schemeClr val="tx2">
                        <a:lumMod val="20000"/>
                        <a:lumOff val="80000"/>
                      </a:schemeClr>
                    </a:solidFill>
                  </a:tcPr>
                </a:tc>
                <a:extLst>
                  <a:ext uri="{0D108BD9-81ED-4DB2-BD59-A6C34878D82A}">
                    <a16:rowId xmlns="" xmlns:a16="http://schemas.microsoft.com/office/drawing/2014/main" val="10001"/>
                  </a:ext>
                </a:extLst>
              </a:tr>
            </a:tbl>
          </a:graphicData>
        </a:graphic>
      </p:graphicFrame>
      <p:graphicFrame>
        <p:nvGraphicFramePr>
          <p:cNvPr id="18" name="Tableau 15">
            <a:extLst>
              <a:ext uri="{FF2B5EF4-FFF2-40B4-BE49-F238E27FC236}">
                <a16:creationId xmlns="" xmlns:a16="http://schemas.microsoft.com/office/drawing/2014/main" id="{E51E09E5-01B8-49B5-B943-7F64535F4EE4}"/>
              </a:ext>
            </a:extLst>
          </p:cNvPr>
          <p:cNvGraphicFramePr>
            <a:graphicFrameLocks noGrp="1"/>
          </p:cNvGraphicFramePr>
          <p:nvPr>
            <p:custDataLst>
              <p:tags r:id="rId3"/>
            </p:custDataLst>
            <p:extLst>
              <p:ext uri="{D42A27DB-BD31-4B8C-83A1-F6EECF244321}">
                <p14:modId xmlns="" xmlns:p14="http://schemas.microsoft.com/office/powerpoint/2010/main" val="696793791"/>
              </p:ext>
            </p:extLst>
          </p:nvPr>
        </p:nvGraphicFramePr>
        <p:xfrm>
          <a:off x="780753" y="3103366"/>
          <a:ext cx="5328000" cy="1569720"/>
        </p:xfrm>
        <a:graphic>
          <a:graphicData uri="http://schemas.openxmlformats.org/drawingml/2006/table">
            <a:tbl>
              <a:tblPr firstRow="1" bandRow="1">
                <a:tableStyleId>{5C22544A-7EE6-4342-B048-85BDC9FD1C3A}</a:tableStyleId>
              </a:tblPr>
              <a:tblGrid>
                <a:gridCol w="5328000">
                  <a:extLst>
                    <a:ext uri="{9D8B030D-6E8A-4147-A177-3AD203B41FA5}">
                      <a16:colId xmlns="" xmlns:a16="http://schemas.microsoft.com/office/drawing/2014/main" val="20000"/>
                    </a:ext>
                  </a:extLst>
                </a:gridCol>
              </a:tblGrid>
              <a:tr h="212725">
                <a:tc>
                  <a:txBody>
                    <a:bodyPr/>
                    <a:lstStyle/>
                    <a:p>
                      <a:r>
                        <a:rPr lang="fr-CA" sz="1400" b="1" i="0" noProof="0" dirty="0" smtClean="0">
                          <a:latin typeface="Calibri" panose="020F0502020204030204" pitchFamily="34" charset="0"/>
                          <a:cs typeface="Calibri" panose="020F0502020204030204" pitchFamily="34" charset="0"/>
                        </a:rPr>
                        <a:t>OBJECTIF(S</a:t>
                      </a:r>
                      <a:r>
                        <a:rPr lang="fr-CA" sz="1600" b="1" i="0" noProof="0" dirty="0" smtClean="0">
                          <a:latin typeface="Calibri" panose="020F0502020204030204" pitchFamily="34" charset="0"/>
                          <a:cs typeface="Calibri" panose="020F0502020204030204" pitchFamily="34" charset="0"/>
                        </a:rPr>
                        <a:t>)</a:t>
                      </a:r>
                      <a:endParaRPr lang="fr-CA" sz="1600" b="1" i="0" noProof="0" dirty="0">
                        <a:latin typeface="Calibri" panose="020F0502020204030204" pitchFamily="34" charset="0"/>
                        <a:cs typeface="Calibri" panose="020F0502020204030204" pitchFamily="34" charset="0"/>
                      </a:endParaRPr>
                    </a:p>
                  </a:txBody>
                  <a:tcPr/>
                </a:tc>
                <a:extLst>
                  <a:ext uri="{0D108BD9-81ED-4DB2-BD59-A6C34878D82A}">
                    <a16:rowId xmlns="" xmlns:a16="http://schemas.microsoft.com/office/drawing/2014/main" val="10000"/>
                  </a:ext>
                </a:extLst>
              </a:tr>
              <a:tr h="442595">
                <a:tc>
                  <a:txBody>
                    <a:bodyPr/>
                    <a:lstStyle/>
                    <a:p>
                      <a:pPr marL="171450" indent="-171450" algn="just">
                        <a:spcBef>
                          <a:spcPts val="600"/>
                        </a:spcBef>
                        <a:buFontTx/>
                        <a:buChar char="-"/>
                        <a:tabLst>
                          <a:tab pos="85725" algn="l"/>
                        </a:tabLst>
                      </a:pPr>
                      <a:r>
                        <a:rPr lang="fr-CA" sz="1200" dirty="0">
                          <a:latin typeface="Calibri" panose="020F0502020204030204" pitchFamily="34" charset="0"/>
                          <a:cs typeface="Calibri" panose="020F0502020204030204" pitchFamily="34" charset="0"/>
                        </a:rPr>
                        <a:t>Reconstituer le trajet des aliments dans </a:t>
                      </a:r>
                      <a:r>
                        <a:rPr lang="fr-CA" sz="1200" dirty="0" smtClean="0">
                          <a:latin typeface="Calibri" panose="020F0502020204030204" pitchFamily="34" charset="0"/>
                          <a:cs typeface="Calibri" panose="020F0502020204030204" pitchFamily="34" charset="0"/>
                        </a:rPr>
                        <a:t>l’organisme.</a:t>
                      </a:r>
                      <a:endParaRPr lang="fr-CA" sz="1200" dirty="0">
                        <a:latin typeface="Calibri" panose="020F0502020204030204" pitchFamily="34" charset="0"/>
                        <a:cs typeface="Calibri" panose="020F0502020204030204" pitchFamily="34" charset="0"/>
                      </a:endParaRPr>
                    </a:p>
                    <a:p>
                      <a:pPr marL="171450" indent="-171450" algn="just">
                        <a:spcBef>
                          <a:spcPts val="600"/>
                        </a:spcBef>
                        <a:buFontTx/>
                        <a:buChar char="-"/>
                        <a:tabLst>
                          <a:tab pos="85725" algn="l"/>
                        </a:tabLst>
                      </a:pPr>
                      <a:r>
                        <a:rPr lang="fr-CA" sz="1200" dirty="0">
                          <a:latin typeface="Calibri" panose="020F0502020204030204" pitchFamily="34" charset="0"/>
                          <a:cs typeface="Calibri" panose="020F0502020204030204" pitchFamily="34" charset="0"/>
                        </a:rPr>
                        <a:t>Connaître le nom des organes de l’appareil </a:t>
                      </a:r>
                      <a:r>
                        <a:rPr lang="fr-CA" sz="1200" dirty="0" smtClean="0">
                          <a:latin typeface="Calibri" panose="020F0502020204030204" pitchFamily="34" charset="0"/>
                          <a:cs typeface="Calibri" panose="020F0502020204030204" pitchFamily="34" charset="0"/>
                        </a:rPr>
                        <a:t>digestif.</a:t>
                      </a:r>
                      <a:endParaRPr lang="fr-CA" sz="1200" dirty="0">
                        <a:latin typeface="Calibri" panose="020F0502020204030204" pitchFamily="34" charset="0"/>
                        <a:cs typeface="Calibri" panose="020F0502020204030204" pitchFamily="34" charset="0"/>
                      </a:endParaRPr>
                    </a:p>
                    <a:p>
                      <a:pPr marL="171450" indent="-171450" algn="just">
                        <a:spcBef>
                          <a:spcPts val="600"/>
                        </a:spcBef>
                        <a:buFontTx/>
                        <a:buChar char="-"/>
                        <a:tabLst>
                          <a:tab pos="85725" algn="l"/>
                        </a:tabLst>
                      </a:pPr>
                      <a:r>
                        <a:rPr lang="fr-CA" sz="1200" dirty="0">
                          <a:latin typeface="Calibri" panose="020F0502020204030204" pitchFamily="34" charset="0"/>
                          <a:cs typeface="Calibri" panose="020F0502020204030204" pitchFamily="34" charset="0"/>
                        </a:rPr>
                        <a:t>Connaître les grandes étapes de la </a:t>
                      </a:r>
                      <a:r>
                        <a:rPr lang="fr-CA" sz="1200" dirty="0" smtClean="0">
                          <a:latin typeface="Calibri" panose="020F0502020204030204" pitchFamily="34" charset="0"/>
                          <a:cs typeface="Calibri" panose="020F0502020204030204" pitchFamily="34" charset="0"/>
                        </a:rPr>
                        <a:t>digestion.</a:t>
                      </a:r>
                      <a:endParaRPr lang="fr-CA" sz="1200" dirty="0">
                        <a:latin typeface="Calibri" panose="020F0502020204030204" pitchFamily="34" charset="0"/>
                        <a:cs typeface="Calibri" panose="020F0502020204030204" pitchFamily="34" charset="0"/>
                      </a:endParaRPr>
                    </a:p>
                    <a:p>
                      <a:pPr marL="171450" indent="-171450" algn="just">
                        <a:spcBef>
                          <a:spcPts val="600"/>
                        </a:spcBef>
                        <a:buFontTx/>
                        <a:buChar char="-"/>
                        <a:tabLst>
                          <a:tab pos="85725" algn="l"/>
                        </a:tabLst>
                      </a:pPr>
                      <a:r>
                        <a:rPr lang="fr-CA" sz="1200" dirty="0">
                          <a:latin typeface="Calibri" panose="020F0502020204030204" pitchFamily="34" charset="0"/>
                          <a:cs typeface="Calibri" panose="020F0502020204030204" pitchFamily="34" charset="0"/>
                        </a:rPr>
                        <a:t>Découvrir les éléments essentiels, leur fonction physiologique ainsi que leur source dans l’alimentation.</a:t>
                      </a:r>
                    </a:p>
                  </a:txBody>
                  <a:tcPr>
                    <a:solidFill>
                      <a:schemeClr val="tx2">
                        <a:lumMod val="20000"/>
                        <a:lumOff val="80000"/>
                      </a:schemeClr>
                    </a:solidFill>
                  </a:tcPr>
                </a:tc>
                <a:extLst>
                  <a:ext uri="{0D108BD9-81ED-4DB2-BD59-A6C34878D82A}">
                    <a16:rowId xmlns="" xmlns:a16="http://schemas.microsoft.com/office/drawing/2014/main" val="10001"/>
                  </a:ext>
                </a:extLst>
              </a:tr>
            </a:tbl>
          </a:graphicData>
        </a:graphic>
      </p:graphicFrame>
      <p:graphicFrame>
        <p:nvGraphicFramePr>
          <p:cNvPr id="19" name="Tableau 18">
            <a:extLst>
              <a:ext uri="{FF2B5EF4-FFF2-40B4-BE49-F238E27FC236}">
                <a16:creationId xmlns="" xmlns:a16="http://schemas.microsoft.com/office/drawing/2014/main" id="{8167D805-44AA-49F4-943A-4FCBA2B8D011}"/>
              </a:ext>
            </a:extLst>
          </p:cNvPr>
          <p:cNvGraphicFramePr>
            <a:graphicFrameLocks noGrp="1"/>
          </p:cNvGraphicFramePr>
          <p:nvPr>
            <p:custDataLst>
              <p:tags r:id="rId4"/>
            </p:custDataLst>
            <p:extLst>
              <p:ext uri="{D42A27DB-BD31-4B8C-83A1-F6EECF244321}">
                <p14:modId xmlns="" xmlns:p14="http://schemas.microsoft.com/office/powerpoint/2010/main" val="3787312005"/>
              </p:ext>
            </p:extLst>
          </p:nvPr>
        </p:nvGraphicFramePr>
        <p:xfrm>
          <a:off x="766407" y="4834366"/>
          <a:ext cx="5325186" cy="1851375"/>
        </p:xfrm>
        <a:graphic>
          <a:graphicData uri="http://schemas.openxmlformats.org/drawingml/2006/table">
            <a:tbl>
              <a:tblPr firstRow="1" bandRow="1">
                <a:tableStyleId>{5C22544A-7EE6-4342-B048-85BDC9FD1C3A}</a:tableStyleId>
              </a:tblPr>
              <a:tblGrid>
                <a:gridCol w="504000">
                  <a:extLst>
                    <a:ext uri="{9D8B030D-6E8A-4147-A177-3AD203B41FA5}">
                      <a16:colId xmlns="" xmlns:a16="http://schemas.microsoft.com/office/drawing/2014/main" val="20000"/>
                    </a:ext>
                  </a:extLst>
                </a:gridCol>
                <a:gridCol w="3996000">
                  <a:extLst>
                    <a:ext uri="{9D8B030D-6E8A-4147-A177-3AD203B41FA5}">
                      <a16:colId xmlns="" xmlns:a16="http://schemas.microsoft.com/office/drawing/2014/main" val="1162429543"/>
                    </a:ext>
                  </a:extLst>
                </a:gridCol>
                <a:gridCol w="825186">
                  <a:extLst>
                    <a:ext uri="{9D8B030D-6E8A-4147-A177-3AD203B41FA5}">
                      <a16:colId xmlns="" xmlns:a16="http://schemas.microsoft.com/office/drawing/2014/main" val="1422053919"/>
                    </a:ext>
                  </a:extLst>
                </a:gridCol>
              </a:tblGrid>
              <a:tr h="31213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400" b="1" kern="1200" dirty="0" smtClean="0">
                          <a:latin typeface="Calibri" panose="020F0502020204030204" pitchFamily="34" charset="0"/>
                          <a:cs typeface="Calibri" panose="020F0502020204030204" pitchFamily="34" charset="0"/>
                        </a:rPr>
                        <a:t>RÉFÉRENCES À LA PDA SCIENCES</a:t>
                      </a:r>
                      <a:endParaRPr lang="fr-CA" sz="1400" b="1" kern="1200" dirty="0">
                        <a:solidFill>
                          <a:schemeClr val="lt1"/>
                        </a:solidFill>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CA" sz="1200" dirty="0"/>
                    </a:p>
                  </a:txBody>
                  <a:tcPr/>
                </a:tc>
                <a:tc>
                  <a:txBody>
                    <a:bodyPr/>
                    <a:lstStyle/>
                    <a:p>
                      <a:pPr algn="ctr"/>
                      <a:r>
                        <a:rPr lang="fr-CA" sz="1400" b="1" kern="1200" dirty="0">
                          <a:latin typeface="Calibri" panose="020F0502020204030204" pitchFamily="34" charset="0"/>
                          <a:cs typeface="Calibri" panose="020F0502020204030204" pitchFamily="34" charset="0"/>
                        </a:rPr>
                        <a:t>Ac</a:t>
                      </a:r>
                      <a:r>
                        <a:rPr lang="fr-CA" sz="1400" b="1" dirty="0">
                          <a:latin typeface="Calibri" panose="020F0502020204030204" pitchFamily="34" charset="0"/>
                          <a:cs typeface="Calibri" panose="020F0502020204030204" pitchFamily="34" charset="0"/>
                        </a:rPr>
                        <a:t>tivités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96572545"/>
                  </a:ext>
                </a:extLst>
              </a:tr>
              <a:tr h="519534">
                <a:tc rowSpan="2">
                  <a:txBody>
                    <a:bodyPr/>
                    <a:lstStyle/>
                    <a:p>
                      <a:pPr algn="ctr"/>
                      <a:r>
                        <a:rPr lang="fr-CA" sz="1400" b="1" dirty="0">
                          <a:ln>
                            <a:noFill/>
                          </a:ln>
                          <a:solidFill>
                            <a:schemeClr val="bg1"/>
                          </a:solidFill>
                          <a:latin typeface="Calibri" panose="020F0502020204030204" pitchFamily="34" charset="0"/>
                          <a:cs typeface="Calibri" panose="020F0502020204030204" pitchFamily="34" charset="0"/>
                        </a:rPr>
                        <a:t>Univers vivant</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171450" marR="0" lvl="0" indent="-171450" algn="l" defTabSz="914400" rtl="0" eaLnBrk="1" fontAlgn="auto" latinLnBrk="0" hangingPunct="1">
                        <a:lnSpc>
                          <a:spcPct val="100000"/>
                        </a:lnSpc>
                        <a:spcBef>
                          <a:spcPts val="600"/>
                        </a:spcBef>
                        <a:spcAft>
                          <a:spcPts val="0"/>
                        </a:spcAft>
                        <a:buClrTx/>
                        <a:buSzTx/>
                        <a:buFont typeface="Arial" pitchFamily="34" charset="0"/>
                        <a:buChar char="•"/>
                        <a:tabLst/>
                        <a:defRPr/>
                      </a:pPr>
                      <a:r>
                        <a:rPr lang="fr-CA" sz="1200" dirty="0">
                          <a:latin typeface="Calibri" panose="020F0502020204030204" pitchFamily="34" charset="0"/>
                          <a:cs typeface="Calibri" panose="020F0502020204030204" pitchFamily="34" charset="0"/>
                        </a:rPr>
                        <a:t>Expliquer les besoins essentiels au métabolisme des êtres vivants (ex. : se nourrir, respirer</a:t>
                      </a:r>
                      <a:r>
                        <a:rPr lang="fr-CA" sz="1200" dirty="0" smtClean="0">
                          <a:latin typeface="Calibri" panose="020F0502020204030204" pitchFamily="34" charset="0"/>
                          <a:cs typeface="Calibri" panose="020F0502020204030204" pitchFamily="34" charset="0"/>
                        </a:rPr>
                        <a:t>).</a:t>
                      </a:r>
                      <a:endParaRPr lang="fr-CA" sz="1200" dirty="0">
                        <a:latin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600"/>
                        </a:spcBef>
                        <a:spcAft>
                          <a:spcPts val="0"/>
                        </a:spcAft>
                        <a:buClrTx/>
                        <a:buSzTx/>
                        <a:buFont typeface="Arial" pitchFamily="34" charset="0"/>
                        <a:buChar char="•"/>
                        <a:tabLst/>
                        <a:defRPr/>
                      </a:pPr>
                      <a:r>
                        <a:rPr lang="fr-CA" sz="1200" dirty="0">
                          <a:latin typeface="Calibri" panose="020F0502020204030204" pitchFamily="34" charset="0"/>
                          <a:cs typeface="Calibri" panose="020F0502020204030204" pitchFamily="34" charset="0"/>
                        </a:rPr>
                        <a:t>Décrire les fonctions de certaines parties de son anatomie (membre, tête, cœur, estomac</a:t>
                      </a:r>
                      <a:r>
                        <a:rPr lang="fr-CA" sz="1200" dirty="0" smtClean="0">
                          <a:latin typeface="Calibri" panose="020F0502020204030204" pitchFamily="34" charset="0"/>
                          <a:cs typeface="Calibri" panose="020F0502020204030204" pitchFamily="34" charset="0"/>
                        </a:rPr>
                        <a:t>).</a:t>
                      </a:r>
                      <a:endParaRPr lang="fr-CA" sz="12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E8E7"/>
                    </a:solidFill>
                  </a:tcPr>
                </a:tc>
                <a:tc>
                  <a:txBody>
                    <a:bodyPr/>
                    <a:lstStyle/>
                    <a:p>
                      <a:pPr algn="ctr"/>
                      <a:r>
                        <a:rPr lang="fr-CA" sz="1200" b="0" dirty="0">
                          <a:latin typeface="Calibri" panose="020F0502020204030204" pitchFamily="34" charset="0"/>
                          <a:cs typeface="Calibri" panose="020F0502020204030204" pitchFamily="34"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E8E7"/>
                    </a:solidFill>
                  </a:tcPr>
                </a:tc>
                <a:extLst>
                  <a:ext uri="{0D108BD9-81ED-4DB2-BD59-A6C34878D82A}">
                    <a16:rowId xmlns="" xmlns:a16="http://schemas.microsoft.com/office/drawing/2014/main" val="10005"/>
                  </a:ext>
                </a:extLst>
              </a:tr>
              <a:tr h="526132">
                <a:tc vMerge="1">
                  <a:txBody>
                    <a:bodyPr/>
                    <a:lstStyle/>
                    <a:p>
                      <a:pPr algn="ctr"/>
                      <a:endParaRPr lang="fr-CA" sz="1100" dirty="0">
                        <a:solidFill>
                          <a:schemeClr val="bg1"/>
                        </a:solidFill>
                        <a:latin typeface="Times New Roman" panose="02020603050405020304" pitchFamily="18" charset="0"/>
                        <a:cs typeface="Times New Roman" panose="02020603050405020304" pitchFamily="18" charset="0"/>
                      </a:endParaRPr>
                    </a:p>
                  </a:txBody>
                  <a:tcPr vert="vert27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171450" marR="0" lvl="0" indent="-171450" algn="l" defTabSz="914400" rtl="0" eaLnBrk="1" fontAlgn="auto" latinLnBrk="0" hangingPunct="1">
                        <a:lnSpc>
                          <a:spcPct val="100000"/>
                        </a:lnSpc>
                        <a:spcBef>
                          <a:spcPts val="600"/>
                        </a:spcBef>
                        <a:spcAft>
                          <a:spcPts val="0"/>
                        </a:spcAft>
                        <a:buClrTx/>
                        <a:buSzTx/>
                        <a:buFont typeface="Arial" pitchFamily="34" charset="0"/>
                        <a:buChar char="•"/>
                        <a:tabLst/>
                        <a:defRPr/>
                      </a:pPr>
                      <a:r>
                        <a:rPr lang="fr-CA" sz="1200" dirty="0">
                          <a:latin typeface="Calibri" panose="020F0502020204030204" pitchFamily="34" charset="0"/>
                          <a:cs typeface="Calibri" panose="020F0502020204030204" pitchFamily="34" charset="0"/>
                        </a:rPr>
                        <a:t>Expliquer les besoins alimentaires communs à tous les animaux (eau, glucides, lipides, protéines, vitamines, minéraux)</a:t>
                      </a:r>
                      <a:r>
                        <a:rPr lang="en-US" sz="1200" dirty="0">
                          <a:latin typeface="Calibri" panose="020F0502020204030204" pitchFamily="34" charset="0"/>
                          <a:cs typeface="Calibri" panose="020F0502020204030204" pitchFamily="34" charset="0"/>
                        </a:rPr>
                        <a:t>.</a:t>
                      </a:r>
                      <a:endParaRPr lang="fr-CA" sz="12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E8E7"/>
                    </a:solidFill>
                  </a:tcPr>
                </a:tc>
                <a:tc>
                  <a:txBody>
                    <a:bodyPr/>
                    <a:lstStyle/>
                    <a:p>
                      <a:pPr algn="ctr"/>
                      <a:r>
                        <a:rPr lang="fr-CA" sz="1200" b="0" dirty="0">
                          <a:latin typeface="Calibri" panose="020F0502020204030204" pitchFamily="34" charset="0"/>
                          <a:cs typeface="Calibri" panose="020F0502020204030204" pitchFamily="34"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E8E7"/>
                    </a:solidFill>
                  </a:tcPr>
                </a:tc>
                <a:extLst>
                  <a:ext uri="{0D108BD9-81ED-4DB2-BD59-A6C34878D82A}">
                    <a16:rowId xmlns="" xmlns:a16="http://schemas.microsoft.com/office/drawing/2014/main" val="10003"/>
                  </a:ext>
                </a:extLst>
              </a:tr>
            </a:tbl>
          </a:graphicData>
        </a:graphic>
      </p:graphicFrame>
      <p:sp>
        <p:nvSpPr>
          <p:cNvPr id="12" name="Espace réservé du numéro de diapositive 1"/>
          <p:cNvSpPr>
            <a:spLocks noGrp="1"/>
          </p:cNvSpPr>
          <p:nvPr>
            <p:ph type="sldNum" sz="quarter" idx="12"/>
            <p:custDataLst>
              <p:tags r:id="rId5"/>
            </p:custDataLst>
          </p:nvPr>
        </p:nvSpPr>
        <p:spPr>
          <a:xfrm>
            <a:off x="5745708" y="8040991"/>
            <a:ext cx="1112292" cy="11357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7FB875-5C85-AB42-9DC5-178568A424B8}" type="slidenum">
              <a:rPr kumimoji="0" lang="en-US" sz="8200" b="0" i="0" u="none" strike="noStrike" kern="1200" cap="none" spc="0" normalizeH="0" baseline="0" noProof="0" smtClean="0">
                <a:ln>
                  <a:noFill/>
                </a:ln>
                <a:solidFill>
                  <a:prstClr val="white">
                    <a:lumMod val="85000"/>
                  </a:prstClr>
                </a:solidFill>
                <a:effectLst/>
                <a:uLnTx/>
                <a:uFillTx/>
                <a:latin typeface="Impact"/>
                <a:ea typeface="+mn-ea"/>
                <a:cs typeface="Impact"/>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8200" b="0" i="0" u="none" strike="noStrike" kern="1200" cap="none" spc="0" normalizeH="0" baseline="0" noProof="0" dirty="0">
              <a:ln>
                <a:noFill/>
              </a:ln>
              <a:solidFill>
                <a:prstClr val="white">
                  <a:lumMod val="85000"/>
                </a:prstClr>
              </a:solidFill>
              <a:effectLst/>
              <a:uLnTx/>
              <a:uFillTx/>
              <a:latin typeface="Impact"/>
              <a:ea typeface="+mn-ea"/>
              <a:cs typeface="Impact"/>
            </a:endParaRPr>
          </a:p>
        </p:txBody>
      </p:sp>
      <p:graphicFrame>
        <p:nvGraphicFramePr>
          <p:cNvPr id="9" name="Tableau 8">
            <a:extLst>
              <a:ext uri="{FF2B5EF4-FFF2-40B4-BE49-F238E27FC236}">
                <a16:creationId xmlns="" xmlns:a16="http://schemas.microsoft.com/office/drawing/2014/main" id="{98065A97-BE01-4166-B47A-2865D544FAD7}"/>
              </a:ext>
            </a:extLst>
          </p:cNvPr>
          <p:cNvGraphicFramePr>
            <a:graphicFrameLocks noGrp="1"/>
          </p:cNvGraphicFramePr>
          <p:nvPr>
            <p:custDataLst>
              <p:tags r:id="rId6"/>
            </p:custDataLst>
            <p:extLst>
              <p:ext uri="{D42A27DB-BD31-4B8C-83A1-F6EECF244321}">
                <p14:modId xmlns="" xmlns:p14="http://schemas.microsoft.com/office/powerpoint/2010/main" val="558344329"/>
              </p:ext>
            </p:extLst>
          </p:nvPr>
        </p:nvGraphicFramePr>
        <p:xfrm>
          <a:off x="3588753" y="6840229"/>
          <a:ext cx="2520000" cy="1280160"/>
        </p:xfrm>
        <a:graphic>
          <a:graphicData uri="http://schemas.openxmlformats.org/drawingml/2006/table">
            <a:tbl>
              <a:tblPr firstRow="1" bandRow="1">
                <a:tableStyleId>{5C22544A-7EE6-4342-B048-85BDC9FD1C3A}</a:tableStyleId>
              </a:tblPr>
              <a:tblGrid>
                <a:gridCol w="2520000">
                  <a:extLst>
                    <a:ext uri="{9D8B030D-6E8A-4147-A177-3AD203B41FA5}">
                      <a16:colId xmlns="" xmlns:a16="http://schemas.microsoft.com/office/drawing/2014/main" val="20000"/>
                    </a:ext>
                  </a:extLst>
                </a:gridCol>
              </a:tblGrid>
              <a:tr h="238678">
                <a:tc>
                  <a:txBody>
                    <a:bodyPr/>
                    <a:lstStyle/>
                    <a:p>
                      <a:pPr algn="ctr">
                        <a:lnSpc>
                          <a:spcPct val="100000"/>
                        </a:lnSpc>
                        <a:spcAft>
                          <a:spcPts val="600"/>
                        </a:spcAft>
                      </a:pPr>
                      <a:r>
                        <a:rPr lang="fr-FR" sz="1400" dirty="0" smtClean="0">
                          <a:latin typeface="Calibri" panose="020F0502020204030204" pitchFamily="34" charset="0"/>
                          <a:cs typeface="Calibri" panose="020F0502020204030204" pitchFamily="34" charset="0"/>
                        </a:rPr>
                        <a:t>COMPÉTENCE TRANSVERSALE</a:t>
                      </a:r>
                      <a:endParaRPr lang="fr-FR" sz="1400" dirty="0">
                        <a:latin typeface="Calibri" panose="020F0502020204030204" pitchFamily="34" charset="0"/>
                        <a:cs typeface="Calibri" panose="020F0502020204030204" pitchFamily="34" charset="0"/>
                      </a:endParaRPr>
                    </a:p>
                  </a:txBody>
                  <a:tcPr/>
                </a:tc>
                <a:extLst>
                  <a:ext uri="{0D108BD9-81ED-4DB2-BD59-A6C34878D82A}">
                    <a16:rowId xmlns="" xmlns:a16="http://schemas.microsoft.com/office/drawing/2014/main" val="10000"/>
                  </a:ext>
                </a:extLst>
              </a:tr>
              <a:tr h="556915">
                <a:tc>
                  <a:txBody>
                    <a:bodyPr/>
                    <a:lstStyle/>
                    <a:p>
                      <a:pPr>
                        <a:lnSpc>
                          <a:spcPct val="100000"/>
                        </a:lnSpc>
                        <a:spcAft>
                          <a:spcPts val="600"/>
                        </a:spcAft>
                      </a:pPr>
                      <a:r>
                        <a:rPr lang="fr-FR" sz="1200" b="1" dirty="0">
                          <a:latin typeface="Calibri" panose="020F0502020204030204" pitchFamily="34" charset="0"/>
                          <a:cs typeface="Calibri" panose="020F0502020204030204" pitchFamily="34" charset="0"/>
                        </a:rPr>
                        <a:t>Compétence</a:t>
                      </a:r>
                      <a:r>
                        <a:rPr lang="fr-FR" sz="1200" b="1" baseline="0" dirty="0">
                          <a:latin typeface="Calibri" panose="020F0502020204030204" pitchFamily="34" charset="0"/>
                          <a:cs typeface="Calibri" panose="020F0502020204030204" pitchFamily="34" charset="0"/>
                        </a:rPr>
                        <a:t> 1 : </a:t>
                      </a:r>
                      <a:r>
                        <a:rPr lang="fr-FR" sz="1200" b="0" baseline="0" dirty="0">
                          <a:latin typeface="Calibri" panose="020F0502020204030204" pitchFamily="34" charset="0"/>
                          <a:cs typeface="Calibri" panose="020F0502020204030204" pitchFamily="34" charset="0"/>
                        </a:rPr>
                        <a:t>Exploiter l’information</a:t>
                      </a:r>
                      <a:endParaRPr lang="fr-FR" sz="1200" b="0" dirty="0">
                        <a:latin typeface="Calibri" panose="020F0502020204030204" pitchFamily="34" charset="0"/>
                        <a:cs typeface="Calibri" panose="020F0502020204030204" pitchFamily="34" charset="0"/>
                      </a:endParaRPr>
                    </a:p>
                    <a:p>
                      <a:pPr>
                        <a:lnSpc>
                          <a:spcPct val="100000"/>
                        </a:lnSpc>
                        <a:spcAft>
                          <a:spcPts val="600"/>
                        </a:spcAft>
                      </a:pPr>
                      <a:r>
                        <a:rPr lang="fr-FR" sz="1200" b="1" baseline="0" dirty="0">
                          <a:latin typeface="Calibri" panose="020F0502020204030204" pitchFamily="34" charset="0"/>
                          <a:cs typeface="Calibri" panose="020F0502020204030204" pitchFamily="34" charset="0"/>
                        </a:rPr>
                        <a:t>Compétence 9 : </a:t>
                      </a:r>
                      <a:r>
                        <a:rPr lang="fr-FR" sz="1200" b="0" baseline="0" dirty="0">
                          <a:latin typeface="Calibri" panose="020F0502020204030204" pitchFamily="34" charset="0"/>
                          <a:cs typeface="Calibri" panose="020F0502020204030204" pitchFamily="34" charset="0"/>
                        </a:rPr>
                        <a:t>C</a:t>
                      </a:r>
                      <a:r>
                        <a:rPr lang="fr-FR" sz="1200" baseline="0" dirty="0">
                          <a:latin typeface="Calibri" panose="020F0502020204030204" pitchFamily="34" charset="0"/>
                          <a:cs typeface="Calibri" panose="020F0502020204030204" pitchFamily="34" charset="0"/>
                        </a:rPr>
                        <a:t>ommuniquer de</a:t>
                      </a:r>
                    </a:p>
                    <a:p>
                      <a:pPr>
                        <a:lnSpc>
                          <a:spcPct val="100000"/>
                        </a:lnSpc>
                        <a:spcAft>
                          <a:spcPts val="600"/>
                        </a:spcAft>
                      </a:pPr>
                      <a:r>
                        <a:rPr lang="fr-FR" sz="1200" baseline="0" dirty="0">
                          <a:latin typeface="Calibri" panose="020F0502020204030204" pitchFamily="34" charset="0"/>
                          <a:cs typeface="Calibri" panose="020F0502020204030204" pitchFamily="34" charset="0"/>
                        </a:rPr>
                        <a:t>façon appropriée</a:t>
                      </a:r>
                      <a:endParaRPr lang="fr-FR" sz="1200" dirty="0">
                        <a:latin typeface="Calibri" panose="020F0502020204030204" pitchFamily="34" charset="0"/>
                        <a:cs typeface="Calibri" panose="020F0502020204030204" pitchFamily="34" charset="0"/>
                      </a:endParaRPr>
                    </a:p>
                  </a:txBody>
                  <a:tcPr/>
                </a:tc>
                <a:extLst>
                  <a:ext uri="{0D108BD9-81ED-4DB2-BD59-A6C34878D82A}">
                    <a16:rowId xmlns="" xmlns:a16="http://schemas.microsoft.com/office/drawing/2014/main" val="10001"/>
                  </a:ext>
                </a:extLst>
              </a:tr>
            </a:tbl>
          </a:graphicData>
        </a:graphic>
      </p:graphicFrame>
      <p:graphicFrame>
        <p:nvGraphicFramePr>
          <p:cNvPr id="10" name="Tableau 9">
            <a:extLst>
              <a:ext uri="{FF2B5EF4-FFF2-40B4-BE49-F238E27FC236}">
                <a16:creationId xmlns="" xmlns:a16="http://schemas.microsoft.com/office/drawing/2014/main" id="{9988526F-77A0-43BD-ABE4-17DBB0972C54}"/>
              </a:ext>
            </a:extLst>
          </p:cNvPr>
          <p:cNvGraphicFramePr>
            <a:graphicFrameLocks noGrp="1"/>
          </p:cNvGraphicFramePr>
          <p:nvPr>
            <p:custDataLst>
              <p:tags r:id="rId7"/>
            </p:custDataLst>
            <p:extLst>
              <p:ext uri="{D42A27DB-BD31-4B8C-83A1-F6EECF244321}">
                <p14:modId xmlns="" xmlns:p14="http://schemas.microsoft.com/office/powerpoint/2010/main" val="1107446749"/>
              </p:ext>
            </p:extLst>
          </p:nvPr>
        </p:nvGraphicFramePr>
        <p:xfrm>
          <a:off x="752718" y="6847022"/>
          <a:ext cx="2520000" cy="1752600"/>
        </p:xfrm>
        <a:graphic>
          <a:graphicData uri="http://schemas.openxmlformats.org/drawingml/2006/table">
            <a:tbl>
              <a:tblPr firstRow="1" bandRow="1">
                <a:tableStyleId>{5C22544A-7EE6-4342-B048-85BDC9FD1C3A}</a:tableStyleId>
              </a:tblPr>
              <a:tblGrid>
                <a:gridCol w="2520000">
                  <a:extLst>
                    <a:ext uri="{9D8B030D-6E8A-4147-A177-3AD203B41FA5}">
                      <a16:colId xmlns="" xmlns:a16="http://schemas.microsoft.com/office/drawing/2014/main" val="20000"/>
                    </a:ext>
                  </a:extLst>
                </a:gridCol>
              </a:tblGrid>
              <a:tr h="188413">
                <a:tc>
                  <a:txBody>
                    <a:bodyPr/>
                    <a:lstStyle/>
                    <a:p>
                      <a:pPr algn="ctr">
                        <a:spcAft>
                          <a:spcPts val="600"/>
                        </a:spcAft>
                      </a:pPr>
                      <a:r>
                        <a:rPr lang="fr-FR" sz="1400" dirty="0" smtClean="0">
                          <a:latin typeface="Calibri" panose="020F0502020204030204" pitchFamily="34" charset="0"/>
                          <a:cs typeface="Calibri" panose="020F0502020204030204" pitchFamily="34" charset="0"/>
                        </a:rPr>
                        <a:t>COMPÉTENCE DISCIPLINAIRE</a:t>
                      </a:r>
                      <a:endParaRPr lang="fr-FR" sz="1400" dirty="0">
                        <a:latin typeface="Calibri" panose="020F0502020204030204" pitchFamily="34" charset="0"/>
                        <a:cs typeface="Calibri" panose="020F0502020204030204" pitchFamily="34" charset="0"/>
                      </a:endParaRPr>
                    </a:p>
                  </a:txBody>
                  <a:tcPr/>
                </a:tc>
                <a:extLst>
                  <a:ext uri="{0D108BD9-81ED-4DB2-BD59-A6C34878D82A}">
                    <a16:rowId xmlns="" xmlns:a16="http://schemas.microsoft.com/office/drawing/2014/main" val="10000"/>
                  </a:ext>
                </a:extLst>
              </a:tr>
              <a:tr h="251218">
                <a:tc>
                  <a:txBody>
                    <a:bodyPr/>
                    <a:lstStyle/>
                    <a:p>
                      <a:pPr algn="just">
                        <a:spcAft>
                          <a:spcPts val="600"/>
                        </a:spcAft>
                      </a:pPr>
                      <a:r>
                        <a:rPr lang="fr-FR" sz="1200" b="1" dirty="0">
                          <a:latin typeface="Calibri" panose="020F0502020204030204" pitchFamily="34" charset="0"/>
                          <a:cs typeface="Calibri" panose="020F0502020204030204" pitchFamily="34" charset="0"/>
                        </a:rPr>
                        <a:t>Compétence</a:t>
                      </a:r>
                      <a:r>
                        <a:rPr lang="fr-FR" sz="1200" b="1" baseline="0" dirty="0">
                          <a:latin typeface="Calibri" panose="020F0502020204030204" pitchFamily="34" charset="0"/>
                          <a:cs typeface="Calibri" panose="020F0502020204030204" pitchFamily="34" charset="0"/>
                        </a:rPr>
                        <a:t> 1 : </a:t>
                      </a:r>
                      <a:r>
                        <a:rPr lang="fr-FR" sz="1200" baseline="0" dirty="0">
                          <a:latin typeface="Calibri" panose="020F0502020204030204" pitchFamily="34" charset="0"/>
                          <a:cs typeface="Calibri" panose="020F0502020204030204" pitchFamily="34" charset="0"/>
                        </a:rPr>
                        <a:t>Proposer des explications ou des solutions à des problèmes d’ordre scientifique ou technologique.</a:t>
                      </a:r>
                      <a:endParaRPr lang="fr-CA" sz="1800" b="1" kern="1200" baseline="0" dirty="0">
                        <a:solidFill>
                          <a:schemeClr val="dk1"/>
                        </a:solidFill>
                        <a:latin typeface="Calibri" panose="020F0502020204030204" pitchFamily="34" charset="0"/>
                        <a:ea typeface="+mn-ea"/>
                        <a:cs typeface="Calibri" panose="020F0502020204030204" pitchFamily="34" charset="0"/>
                      </a:endParaRPr>
                    </a:p>
                    <a:p>
                      <a:pPr algn="just">
                        <a:spcAft>
                          <a:spcPts val="600"/>
                        </a:spcAft>
                      </a:pPr>
                      <a:r>
                        <a:rPr lang="fr-FR" sz="1200" b="1" baseline="0" dirty="0" smtClean="0">
                          <a:latin typeface="Calibri" panose="020F0502020204030204" pitchFamily="34" charset="0"/>
                          <a:cs typeface="Calibri" panose="020F0502020204030204" pitchFamily="34" charset="0"/>
                        </a:rPr>
                        <a:t>Compétence </a:t>
                      </a:r>
                      <a:r>
                        <a:rPr lang="fr-FR" sz="1200" b="1" baseline="0" dirty="0">
                          <a:latin typeface="Calibri" panose="020F0502020204030204" pitchFamily="34" charset="0"/>
                          <a:cs typeface="Calibri" panose="020F0502020204030204" pitchFamily="34" charset="0"/>
                        </a:rPr>
                        <a:t>3 : </a:t>
                      </a:r>
                      <a:r>
                        <a:rPr lang="fr-CA" sz="1200" b="0" kern="1200" baseline="0" dirty="0">
                          <a:solidFill>
                            <a:schemeClr val="dk1"/>
                          </a:solidFill>
                          <a:latin typeface="Calibri" panose="020F0502020204030204" pitchFamily="34" charset="0"/>
                          <a:ea typeface="+mn-ea"/>
                          <a:cs typeface="Calibri" panose="020F0502020204030204" pitchFamily="34" charset="0"/>
                        </a:rPr>
                        <a:t>Communiquer à l’aide des langages utilisés en science et en technologie</a:t>
                      </a:r>
                      <a:r>
                        <a:rPr lang="fr-CA" sz="1200" b="0" kern="1200" baseline="0" dirty="0" smtClean="0">
                          <a:solidFill>
                            <a:schemeClr val="dk1"/>
                          </a:solidFill>
                          <a:latin typeface="Calibri" panose="020F0502020204030204" pitchFamily="34" charset="0"/>
                          <a:ea typeface="+mn-ea"/>
                          <a:cs typeface="Calibri" panose="020F0502020204030204" pitchFamily="34" charset="0"/>
                        </a:rPr>
                        <a:t>.</a:t>
                      </a:r>
                      <a:endParaRPr lang="fr-FR" sz="1200" dirty="0">
                        <a:latin typeface="Calibri" panose="020F0502020204030204" pitchFamily="34" charset="0"/>
                        <a:cs typeface="Calibri" panose="020F0502020204030204" pitchFamily="34" charset="0"/>
                      </a:endParaRPr>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 xmlns:p14="http://schemas.microsoft.com/office/powerpoint/2010/main" val="26368471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p:cNvSpPr>
            <a:spLocks noGrp="1"/>
          </p:cNvSpPr>
          <p:nvPr>
            <p:ph type="sldNum" sz="quarter" idx="12"/>
            <p:custDataLst>
              <p:tags r:id="rId1"/>
            </p:custDataLst>
          </p:nvPr>
        </p:nvSpPr>
        <p:spPr>
          <a:xfrm>
            <a:off x="5021051" y="8008203"/>
            <a:ext cx="1836949" cy="1135797"/>
          </a:xfrm>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30</a:t>
            </a:fld>
            <a:endParaRPr lang="en-US" dirty="0">
              <a:gradFill>
                <a:gsLst>
                  <a:gs pos="0">
                    <a:prstClr val="black">
                      <a:alpha val="10000"/>
                    </a:prstClr>
                  </a:gs>
                  <a:gs pos="100000">
                    <a:prstClr val="black">
                      <a:alpha val="10000"/>
                    </a:prstClr>
                  </a:gs>
                </a:gsLst>
                <a:lin ang="5400000" scaled="0"/>
              </a:gradFill>
            </a:endParaRPr>
          </a:p>
        </p:txBody>
      </p:sp>
      <p:graphicFrame>
        <p:nvGraphicFramePr>
          <p:cNvPr id="10" name="Tableau 9"/>
          <p:cNvGraphicFramePr>
            <a:graphicFrameLocks noGrp="1"/>
          </p:cNvGraphicFramePr>
          <p:nvPr>
            <p:custDataLst>
              <p:tags r:id="rId2"/>
            </p:custDataLst>
            <p:extLst>
              <p:ext uri="{D42A27DB-BD31-4B8C-83A1-F6EECF244321}">
                <p14:modId xmlns="" xmlns:p14="http://schemas.microsoft.com/office/powerpoint/2010/main" val="3383012051"/>
              </p:ext>
            </p:extLst>
          </p:nvPr>
        </p:nvGraphicFramePr>
        <p:xfrm>
          <a:off x="-1238" y="1810636"/>
          <a:ext cx="6840187" cy="6242546"/>
        </p:xfrm>
        <a:graphic>
          <a:graphicData uri="http://schemas.openxmlformats.org/drawingml/2006/table">
            <a:tbl>
              <a:tblPr/>
              <a:tblGrid>
                <a:gridCol w="736834">
                  <a:extLst>
                    <a:ext uri="{9D8B030D-6E8A-4147-A177-3AD203B41FA5}">
                      <a16:colId xmlns="" xmlns:a16="http://schemas.microsoft.com/office/drawing/2014/main" val="20000"/>
                    </a:ext>
                  </a:extLst>
                </a:gridCol>
                <a:gridCol w="452706">
                  <a:extLst>
                    <a:ext uri="{9D8B030D-6E8A-4147-A177-3AD203B41FA5}">
                      <a16:colId xmlns="" xmlns:a16="http://schemas.microsoft.com/office/drawing/2014/main" val="20001"/>
                    </a:ext>
                  </a:extLst>
                </a:gridCol>
                <a:gridCol w="1362875">
                  <a:extLst>
                    <a:ext uri="{9D8B030D-6E8A-4147-A177-3AD203B41FA5}">
                      <a16:colId xmlns="" xmlns:a16="http://schemas.microsoft.com/office/drawing/2014/main" val="20002"/>
                    </a:ext>
                  </a:extLst>
                </a:gridCol>
                <a:gridCol w="1582193">
                  <a:extLst>
                    <a:ext uri="{9D8B030D-6E8A-4147-A177-3AD203B41FA5}">
                      <a16:colId xmlns="" xmlns:a16="http://schemas.microsoft.com/office/drawing/2014/main" val="20003"/>
                    </a:ext>
                  </a:extLst>
                </a:gridCol>
                <a:gridCol w="1365662">
                  <a:extLst>
                    <a:ext uri="{9D8B030D-6E8A-4147-A177-3AD203B41FA5}">
                      <a16:colId xmlns="" xmlns:a16="http://schemas.microsoft.com/office/drawing/2014/main" val="20004"/>
                    </a:ext>
                  </a:extLst>
                </a:gridCol>
                <a:gridCol w="1339917">
                  <a:extLst>
                    <a:ext uri="{9D8B030D-6E8A-4147-A177-3AD203B41FA5}">
                      <a16:colId xmlns="" xmlns:a16="http://schemas.microsoft.com/office/drawing/2014/main" val="20005"/>
                    </a:ext>
                  </a:extLst>
                </a:gridCol>
              </a:tblGrid>
              <a:tr h="207506">
                <a:tc gridSpan="2">
                  <a:txBody>
                    <a:bodyPr/>
                    <a:lstStyle/>
                    <a:p>
                      <a:pPr algn="l">
                        <a:spcAft>
                          <a:spcPts val="0"/>
                        </a:spcAft>
                      </a:pPr>
                      <a:endParaRPr lang="fr-CA" sz="1200" dirty="0">
                        <a:latin typeface="Calibri" pitchFamily="34" charset="0"/>
                        <a:ea typeface="Times New Roman"/>
                        <a:cs typeface="Calibri" pitchFamily="34" charset="0"/>
                      </a:endParaRPr>
                    </a:p>
                  </a:txBody>
                  <a:tcPr marL="32625" marR="32625"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fr-CA"/>
                    </a:p>
                  </a:txBody>
                  <a:tcPr/>
                </a:tc>
                <a:tc gridSpan="4">
                  <a:txBody>
                    <a:bodyPr/>
                    <a:lstStyle/>
                    <a:p>
                      <a:pPr algn="ctr">
                        <a:spcAft>
                          <a:spcPts val="0"/>
                        </a:spcAft>
                      </a:pPr>
                      <a:r>
                        <a:rPr lang="fr-CA" sz="1200" b="1" dirty="0">
                          <a:latin typeface="Calibri" pitchFamily="34" charset="0"/>
                          <a:ea typeface="Times New Roman"/>
                          <a:cs typeface="Calibri" pitchFamily="34" charset="0"/>
                        </a:rPr>
                        <a:t>ÉLÉMENTS OBSERVABLES</a:t>
                      </a:r>
                      <a:endParaRPr lang="fr-CA" sz="1200" dirty="0">
                        <a:latin typeface="Calibri" pitchFamily="34" charset="0"/>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 xmlns:a16="http://schemas.microsoft.com/office/drawing/2014/main" val="10000"/>
                  </a:ext>
                </a:extLst>
              </a:tr>
              <a:tr h="594811">
                <a:tc>
                  <a:txBody>
                    <a:bodyPr/>
                    <a:lstStyle/>
                    <a:p>
                      <a:pPr algn="ctr">
                        <a:spcAft>
                          <a:spcPts val="0"/>
                        </a:spcAft>
                      </a:pPr>
                      <a:r>
                        <a:rPr lang="fr-CA" sz="1200" b="1" dirty="0">
                          <a:latin typeface="Calibri" pitchFamily="34" charset="0"/>
                          <a:ea typeface="Times New Roman"/>
                          <a:cs typeface="Calibri" pitchFamily="34" charset="0"/>
                        </a:rPr>
                        <a:t>Critère</a:t>
                      </a:r>
                      <a:endParaRPr lang="fr-CA" sz="1200" dirty="0">
                        <a:latin typeface="Calibri" pitchFamily="34" charset="0"/>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CA" sz="1200" b="1">
                          <a:latin typeface="Calibri" pitchFamily="34" charset="0"/>
                          <a:ea typeface="Times New Roman"/>
                          <a:cs typeface="Calibri" pitchFamily="34" charset="0"/>
                        </a:rPr>
                        <a:t>Méth.</a:t>
                      </a:r>
                      <a:endParaRPr lang="fr-CA" sz="1200">
                        <a:latin typeface="Calibri" pitchFamily="34" charset="0"/>
                        <a:ea typeface="Times New Roman"/>
                        <a:cs typeface="Calibri" pitchFamily="34" charset="0"/>
                      </a:endParaRPr>
                    </a:p>
                    <a:p>
                      <a:pPr algn="ctr">
                        <a:spcAft>
                          <a:spcPts val="0"/>
                        </a:spcAft>
                      </a:pPr>
                      <a:r>
                        <a:rPr lang="fr-CA" sz="1200" b="1">
                          <a:latin typeface="Calibri" pitchFamily="34" charset="0"/>
                          <a:ea typeface="Times New Roman"/>
                          <a:cs typeface="Calibri" pitchFamily="34" charset="0"/>
                        </a:rPr>
                        <a:t>exp.</a:t>
                      </a:r>
                      <a:endParaRPr lang="fr-CA" sz="1200">
                        <a:latin typeface="Calibri" pitchFamily="34" charset="0"/>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CA" sz="1200" b="1" dirty="0">
                          <a:latin typeface="Calibri" pitchFamily="34" charset="0"/>
                          <a:ea typeface="Times New Roman"/>
                          <a:cs typeface="Calibri" pitchFamily="34" charset="0"/>
                        </a:rPr>
                        <a:t>A</a:t>
                      </a:r>
                      <a:endParaRPr lang="fr-CA" sz="1200" dirty="0">
                        <a:latin typeface="Calibri" pitchFamily="34" charset="0"/>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CA" sz="1200" b="1" dirty="0">
                          <a:latin typeface="Calibri" pitchFamily="34" charset="0"/>
                          <a:ea typeface="Times New Roman"/>
                          <a:cs typeface="Calibri" pitchFamily="34" charset="0"/>
                        </a:rPr>
                        <a:t>B</a:t>
                      </a:r>
                      <a:endParaRPr lang="fr-CA" sz="1200" dirty="0">
                        <a:latin typeface="Calibri" pitchFamily="34" charset="0"/>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CA" sz="1200" b="1" dirty="0">
                          <a:latin typeface="Calibri" pitchFamily="34" charset="0"/>
                          <a:ea typeface="Times New Roman"/>
                          <a:cs typeface="Calibri" pitchFamily="34" charset="0"/>
                        </a:rPr>
                        <a:t>C</a:t>
                      </a:r>
                      <a:endParaRPr lang="fr-CA" sz="1200" dirty="0">
                        <a:latin typeface="Calibri" pitchFamily="34" charset="0"/>
                        <a:ea typeface="Times New Roman"/>
                        <a:cs typeface="Calibri" pitchFamily="34" charset="0"/>
                      </a:endParaRPr>
                    </a:p>
                    <a:p>
                      <a:pPr algn="ctr">
                        <a:spcAft>
                          <a:spcPts val="0"/>
                        </a:spcAft>
                      </a:pPr>
                      <a:r>
                        <a:rPr lang="fr-CA" sz="1200" b="1" i="1" dirty="0">
                          <a:latin typeface="Calibri" pitchFamily="34" charset="0"/>
                          <a:ea typeface="Times New Roman"/>
                          <a:cs typeface="Calibri" pitchFamily="34" charset="0"/>
                        </a:rPr>
                        <a:t>Avec soutien </a:t>
                      </a:r>
                      <a:endParaRPr lang="fr-CA" sz="1200" dirty="0">
                        <a:latin typeface="Calibri" pitchFamily="34" charset="0"/>
                        <a:ea typeface="Times New Roman"/>
                        <a:cs typeface="Calibri" pitchFamily="34" charset="0"/>
                      </a:endParaRPr>
                    </a:p>
                    <a:p>
                      <a:pPr algn="ctr">
                        <a:spcAft>
                          <a:spcPts val="0"/>
                        </a:spcAft>
                      </a:pPr>
                      <a:r>
                        <a:rPr lang="fr-CA" sz="1200" b="1" i="1" dirty="0">
                          <a:latin typeface="Calibri" pitchFamily="34" charset="0"/>
                          <a:ea typeface="Times New Roman"/>
                          <a:cs typeface="Calibri" pitchFamily="34" charset="0"/>
                        </a:rPr>
                        <a:t>(enseignant, équipe)</a:t>
                      </a:r>
                      <a:endParaRPr lang="fr-CA" sz="1200" dirty="0">
                        <a:latin typeface="Calibri" pitchFamily="34" charset="0"/>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CA" sz="1200" b="1" dirty="0">
                          <a:latin typeface="Calibri" pitchFamily="34" charset="0"/>
                          <a:ea typeface="Times New Roman"/>
                          <a:cs typeface="Calibri" pitchFamily="34" charset="0"/>
                        </a:rPr>
                        <a:t>D</a:t>
                      </a:r>
                      <a:endParaRPr lang="fr-CA" sz="1200" dirty="0">
                        <a:latin typeface="Calibri" pitchFamily="34" charset="0"/>
                        <a:ea typeface="Times New Roman"/>
                        <a:cs typeface="Calibri" pitchFamily="34" charset="0"/>
                      </a:endParaRPr>
                    </a:p>
                    <a:p>
                      <a:pPr algn="ctr">
                        <a:spcAft>
                          <a:spcPts val="0"/>
                        </a:spcAft>
                      </a:pPr>
                      <a:r>
                        <a:rPr lang="fr-CA" sz="1200" b="1" i="1" dirty="0">
                          <a:latin typeface="Calibri" pitchFamily="34" charset="0"/>
                          <a:ea typeface="Times New Roman"/>
                          <a:cs typeface="Calibri" pitchFamily="34" charset="0"/>
                        </a:rPr>
                        <a:t>Même avec soutien</a:t>
                      </a:r>
                      <a:endParaRPr lang="fr-CA" sz="1200" dirty="0">
                        <a:latin typeface="Calibri" pitchFamily="34" charset="0"/>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867553">
                <a:tc>
                  <a:txBody>
                    <a:bodyPr/>
                    <a:lstStyle/>
                    <a:p>
                      <a:pPr algn="ctr">
                        <a:spcAft>
                          <a:spcPts val="0"/>
                        </a:spcAft>
                      </a:pPr>
                      <a:r>
                        <a:rPr lang="fr-CA" sz="1200" b="1" dirty="0">
                          <a:latin typeface="Calibri" pitchFamily="34" charset="0"/>
                          <a:ea typeface="Times New Roman"/>
                          <a:cs typeface="Calibri" pitchFamily="34" charset="0"/>
                        </a:rPr>
                        <a:t>Critère </a:t>
                      </a:r>
                      <a:r>
                        <a:rPr lang="fr-CA" sz="1200" b="1" dirty="0" smtClean="0">
                          <a:latin typeface="Calibri" pitchFamily="34" charset="0"/>
                          <a:ea typeface="Times New Roman"/>
                          <a:cs typeface="Calibri" pitchFamily="34" charset="0"/>
                        </a:rPr>
                        <a:t>1</a:t>
                      </a:r>
                    </a:p>
                    <a:p>
                      <a:pPr algn="ctr">
                        <a:spcAft>
                          <a:spcPts val="0"/>
                        </a:spcAft>
                      </a:pPr>
                      <a:endParaRPr lang="fr-CA" sz="1200" b="1" dirty="0">
                        <a:latin typeface="Calibri" pitchFamily="34" charset="0"/>
                        <a:ea typeface="Times New Roman"/>
                        <a:cs typeface="Calibri" pitchFamily="34" charset="0"/>
                      </a:endParaRPr>
                    </a:p>
                    <a:p>
                      <a:pPr algn="ctr">
                        <a:spcAft>
                          <a:spcPts val="0"/>
                        </a:spcAft>
                      </a:pPr>
                      <a:r>
                        <a:rPr lang="fr-CA" sz="1200" dirty="0" err="1" smtClean="0">
                          <a:latin typeface="Calibri" pitchFamily="34" charset="0"/>
                          <a:ea typeface="Times New Roman"/>
                          <a:cs typeface="Calibri" pitchFamily="34" charset="0"/>
                        </a:rPr>
                        <a:t>Descrip-tion</a:t>
                      </a:r>
                      <a:r>
                        <a:rPr lang="fr-CA" sz="1200" dirty="0" smtClean="0">
                          <a:latin typeface="Calibri" pitchFamily="34" charset="0"/>
                          <a:ea typeface="Times New Roman"/>
                          <a:cs typeface="Calibri" pitchFamily="34" charset="0"/>
                        </a:rPr>
                        <a:t> </a:t>
                      </a:r>
                      <a:r>
                        <a:rPr lang="fr-CA" sz="1200" dirty="0">
                          <a:latin typeface="Calibri" pitchFamily="34" charset="0"/>
                          <a:ea typeface="Times New Roman"/>
                          <a:cs typeface="Calibri" pitchFamily="34" charset="0"/>
                        </a:rPr>
                        <a:t>adéquate du problème</a:t>
                      </a: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CA" sz="1200" dirty="0">
                          <a:latin typeface="Calibri" pitchFamily="34" charset="0"/>
                          <a:ea typeface="Times New Roman"/>
                          <a:cs typeface="Calibri" pitchFamily="34" charset="0"/>
                        </a:rPr>
                        <a:t>p.</a:t>
                      </a:r>
                      <a:r>
                        <a:rPr lang="fr-CA" sz="1200" baseline="0" dirty="0">
                          <a:latin typeface="Calibri" pitchFamily="34" charset="0"/>
                          <a:ea typeface="Times New Roman"/>
                          <a:cs typeface="Calibri" pitchFamily="34" charset="0"/>
                        </a:rPr>
                        <a:t> 1</a:t>
                      </a:r>
                    </a:p>
                    <a:p>
                      <a:pPr algn="ctr">
                        <a:spcAft>
                          <a:spcPts val="0"/>
                        </a:spcAft>
                      </a:pPr>
                      <a:endParaRPr lang="fr-CA" sz="1200" baseline="0" dirty="0">
                        <a:latin typeface="Calibri" pitchFamily="34" charset="0"/>
                        <a:ea typeface="Times New Roman"/>
                        <a:cs typeface="Calibri" pitchFamily="34" charset="0"/>
                      </a:endParaRPr>
                    </a:p>
                    <a:p>
                      <a:pPr algn="ctr">
                        <a:spcAft>
                          <a:spcPts val="0"/>
                        </a:spcAft>
                      </a:pPr>
                      <a:endParaRPr lang="fr-CA" sz="1200" baseline="0" dirty="0">
                        <a:latin typeface="Calibri" pitchFamily="34" charset="0"/>
                        <a:ea typeface="Times New Roman"/>
                        <a:cs typeface="Calibri" pitchFamily="34" charset="0"/>
                      </a:endParaRPr>
                    </a:p>
                    <a:p>
                      <a:pPr algn="ctr">
                        <a:spcAft>
                          <a:spcPts val="0"/>
                        </a:spcAft>
                      </a:pPr>
                      <a:endParaRPr lang="fr-CA" sz="1200" baseline="0" dirty="0">
                        <a:latin typeface="Calibri" pitchFamily="34" charset="0"/>
                        <a:ea typeface="Times New Roman"/>
                        <a:cs typeface="Calibri" pitchFamily="34" charset="0"/>
                      </a:endParaRPr>
                    </a:p>
                    <a:p>
                      <a:pPr algn="ctr">
                        <a:spcAft>
                          <a:spcPts val="0"/>
                        </a:spcAft>
                      </a:pPr>
                      <a:endParaRPr lang="fr-CA" sz="1200" baseline="0" dirty="0">
                        <a:latin typeface="Calibri" pitchFamily="34" charset="0"/>
                        <a:ea typeface="Times New Roman"/>
                        <a:cs typeface="Calibri" pitchFamily="34" charset="0"/>
                      </a:endParaRPr>
                    </a:p>
                    <a:p>
                      <a:pPr algn="ctr">
                        <a:spcAft>
                          <a:spcPts val="0"/>
                        </a:spcAft>
                      </a:pPr>
                      <a:endParaRPr lang="fr-CA" sz="1200" baseline="0" dirty="0">
                        <a:latin typeface="Calibri" pitchFamily="34" charset="0"/>
                        <a:ea typeface="Times New Roman"/>
                        <a:cs typeface="Calibri" pitchFamily="34" charset="0"/>
                      </a:endParaRPr>
                    </a:p>
                    <a:p>
                      <a:pPr algn="ctr">
                        <a:spcAft>
                          <a:spcPts val="0"/>
                        </a:spcAft>
                      </a:pPr>
                      <a:endParaRPr lang="fr-CA" sz="1200" baseline="0" dirty="0">
                        <a:latin typeface="Calibri" pitchFamily="34" charset="0"/>
                        <a:ea typeface="Times New Roman"/>
                        <a:cs typeface="Calibri" pitchFamily="34" charset="0"/>
                      </a:endParaRPr>
                    </a:p>
                    <a:p>
                      <a:pPr algn="ctr">
                        <a:spcAft>
                          <a:spcPts val="0"/>
                        </a:spcAft>
                      </a:pPr>
                      <a:endParaRPr lang="fr-CA" sz="1200" baseline="0" dirty="0">
                        <a:latin typeface="Calibri" pitchFamily="34" charset="0"/>
                        <a:ea typeface="Times New Roman"/>
                        <a:cs typeface="Calibri" pitchFamily="34" charset="0"/>
                      </a:endParaRPr>
                    </a:p>
                    <a:p>
                      <a:pPr algn="ctr">
                        <a:spcAft>
                          <a:spcPts val="0"/>
                        </a:spcAft>
                      </a:pPr>
                      <a:endParaRPr lang="fr-CA" sz="1200" baseline="0" dirty="0">
                        <a:latin typeface="Calibri" pitchFamily="34" charset="0"/>
                        <a:ea typeface="Times New Roman"/>
                        <a:cs typeface="Calibri" pitchFamily="34" charset="0"/>
                      </a:endParaRPr>
                    </a:p>
                    <a:p>
                      <a:pPr algn="ctr">
                        <a:spcAft>
                          <a:spcPts val="0"/>
                        </a:spcAft>
                      </a:pPr>
                      <a:endParaRPr lang="fr-CA" sz="1200" baseline="0" dirty="0">
                        <a:latin typeface="Calibri" pitchFamily="34" charset="0"/>
                        <a:ea typeface="Times New Roman"/>
                        <a:cs typeface="Calibri" pitchFamily="34" charset="0"/>
                      </a:endParaRPr>
                    </a:p>
                    <a:p>
                      <a:pPr algn="ctr">
                        <a:spcAft>
                          <a:spcPts val="0"/>
                        </a:spcAft>
                      </a:pPr>
                      <a:endParaRPr lang="fr-CA" sz="1200" baseline="0" dirty="0">
                        <a:latin typeface="Calibri" pitchFamily="34" charset="0"/>
                        <a:ea typeface="Times New Roman"/>
                        <a:cs typeface="Calibri" pitchFamily="34" charset="0"/>
                      </a:endParaRPr>
                    </a:p>
                    <a:p>
                      <a:pPr algn="ctr">
                        <a:spcAft>
                          <a:spcPts val="0"/>
                        </a:spcAft>
                      </a:pPr>
                      <a:r>
                        <a:rPr lang="fr-CA" sz="1200" baseline="0" dirty="0">
                          <a:latin typeface="Calibri" pitchFamily="34" charset="0"/>
                          <a:ea typeface="Times New Roman"/>
                          <a:cs typeface="Calibri" pitchFamily="34" charset="0"/>
                        </a:rPr>
                        <a:t>p. 1</a:t>
                      </a:r>
                    </a:p>
                    <a:p>
                      <a:pPr algn="ctr">
                        <a:spcAft>
                          <a:spcPts val="0"/>
                        </a:spcAft>
                      </a:pPr>
                      <a:endParaRPr lang="fr-CA" sz="1200" baseline="0" dirty="0">
                        <a:latin typeface="Calibri" pitchFamily="34" charset="0"/>
                        <a:ea typeface="Times New Roman"/>
                        <a:cs typeface="Calibri" pitchFamily="34" charset="0"/>
                      </a:endParaRPr>
                    </a:p>
                    <a:p>
                      <a:pPr algn="ctr">
                        <a:spcAft>
                          <a:spcPts val="0"/>
                        </a:spcAft>
                      </a:pPr>
                      <a:endParaRPr lang="fr-CA" sz="1200" baseline="0" dirty="0">
                        <a:latin typeface="Calibri" pitchFamily="34" charset="0"/>
                        <a:ea typeface="Times New Roman"/>
                        <a:cs typeface="Calibri" pitchFamily="34" charset="0"/>
                      </a:endParaRPr>
                    </a:p>
                    <a:p>
                      <a:pPr algn="ctr">
                        <a:spcAft>
                          <a:spcPts val="0"/>
                        </a:spcAft>
                      </a:pPr>
                      <a:endParaRPr lang="fr-CA" sz="1200" baseline="0" dirty="0">
                        <a:latin typeface="Calibri" pitchFamily="34" charset="0"/>
                        <a:ea typeface="Times New Roman"/>
                        <a:cs typeface="Calibri" pitchFamily="34" charset="0"/>
                      </a:endParaRPr>
                    </a:p>
                    <a:p>
                      <a:pPr algn="ctr">
                        <a:spcAft>
                          <a:spcPts val="0"/>
                        </a:spcAft>
                      </a:pPr>
                      <a:endParaRPr lang="fr-CA" sz="1200" baseline="0" dirty="0">
                        <a:latin typeface="Calibri" pitchFamily="34" charset="0"/>
                        <a:ea typeface="Times New Roman"/>
                        <a:cs typeface="Calibri" pitchFamily="34" charset="0"/>
                      </a:endParaRPr>
                    </a:p>
                    <a:p>
                      <a:pPr algn="ctr">
                        <a:spcAft>
                          <a:spcPts val="0"/>
                        </a:spcAft>
                      </a:pPr>
                      <a:endParaRPr lang="fr-CA" sz="1200" baseline="0" dirty="0">
                        <a:latin typeface="Calibri" pitchFamily="34" charset="0"/>
                        <a:ea typeface="Times New Roman"/>
                        <a:cs typeface="Calibri" pitchFamily="34" charset="0"/>
                      </a:endParaRPr>
                    </a:p>
                    <a:p>
                      <a:pPr algn="ctr">
                        <a:spcAft>
                          <a:spcPts val="0"/>
                        </a:spcAft>
                      </a:pPr>
                      <a:endParaRPr lang="fr-CA" sz="1200" baseline="0" dirty="0">
                        <a:latin typeface="Calibri" pitchFamily="34" charset="0"/>
                        <a:ea typeface="Times New Roman"/>
                        <a:cs typeface="Calibri" pitchFamily="34" charset="0"/>
                      </a:endParaRPr>
                    </a:p>
                    <a:p>
                      <a:pPr algn="ctr">
                        <a:spcAft>
                          <a:spcPts val="0"/>
                        </a:spcAft>
                      </a:pPr>
                      <a:endParaRPr lang="fr-CA" sz="1200" baseline="0" dirty="0">
                        <a:latin typeface="Calibri" pitchFamily="34" charset="0"/>
                        <a:ea typeface="Times New Roman"/>
                        <a:cs typeface="Calibri" pitchFamily="34" charset="0"/>
                      </a:endParaRPr>
                    </a:p>
                    <a:p>
                      <a:pPr algn="ctr">
                        <a:spcAft>
                          <a:spcPts val="0"/>
                        </a:spcAft>
                      </a:pPr>
                      <a:endParaRPr lang="fr-CA" sz="1200" baseline="0" dirty="0">
                        <a:latin typeface="Calibri" pitchFamily="34" charset="0"/>
                        <a:ea typeface="Times New Roman"/>
                        <a:cs typeface="Calibri" pitchFamily="34" charset="0"/>
                      </a:endParaRPr>
                    </a:p>
                    <a:p>
                      <a:pPr algn="ctr">
                        <a:spcAft>
                          <a:spcPts val="0"/>
                        </a:spcAft>
                      </a:pPr>
                      <a:r>
                        <a:rPr lang="fr-CA" sz="1200" baseline="0" dirty="0">
                          <a:latin typeface="Calibri" pitchFamily="34" charset="0"/>
                          <a:ea typeface="Times New Roman"/>
                          <a:cs typeface="Calibri" pitchFamily="34" charset="0"/>
                        </a:rPr>
                        <a:t>p. 3</a:t>
                      </a:r>
                      <a:endParaRPr lang="fr-CA" sz="1200" dirty="0">
                        <a:latin typeface="Calibri" pitchFamily="34" charset="0"/>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buFont typeface="Symbol" pitchFamily="18" charset="2"/>
                        <a:buChar char="·"/>
                        <a:tabLst>
                          <a:tab pos="2610485" algn="l"/>
                        </a:tabLst>
                      </a:pPr>
                      <a:r>
                        <a:rPr lang="fr-CA" sz="1200" dirty="0">
                          <a:latin typeface="Calibri" pitchFamily="34" charset="0"/>
                          <a:ea typeface="Times New Roman"/>
                          <a:cs typeface="Calibri" pitchFamily="34" charset="0"/>
                        </a:rPr>
                        <a:t>Les observations sont  suffisamment nombreuses et précises (discriminent adéquatement).</a:t>
                      </a:r>
                      <a:r>
                        <a:rPr lang="fr-CA" sz="1200" i="1" dirty="0">
                          <a:latin typeface="Calibri" pitchFamily="34" charset="0"/>
                          <a:ea typeface="Times New Roman"/>
                          <a:cs typeface="Calibri" pitchFamily="34" charset="0"/>
                        </a:rPr>
                        <a:t> Le dessin final</a:t>
                      </a:r>
                      <a:r>
                        <a:rPr lang="fr-CA" sz="1200" i="1" baseline="0" dirty="0">
                          <a:latin typeface="Calibri" pitchFamily="34" charset="0"/>
                          <a:ea typeface="Times New Roman"/>
                          <a:cs typeface="Calibri" pitchFamily="34" charset="0"/>
                        </a:rPr>
                        <a:t> comprend tous les organes vus en groupe (étiquettes)</a:t>
                      </a:r>
                    </a:p>
                    <a:p>
                      <a:pPr algn="l">
                        <a:spcAft>
                          <a:spcPts val="0"/>
                        </a:spcAft>
                        <a:buFont typeface="Symbol" pitchFamily="18" charset="2"/>
                        <a:buNone/>
                        <a:tabLst>
                          <a:tab pos="2610485" algn="l"/>
                        </a:tabLst>
                      </a:pPr>
                      <a:endParaRPr lang="fr-CA" sz="1200" dirty="0">
                        <a:latin typeface="Calibri" pitchFamily="34" charset="0"/>
                        <a:ea typeface="Times New Roman"/>
                        <a:cs typeface="Calibri" pitchFamily="34" charset="0"/>
                      </a:endParaRPr>
                    </a:p>
                    <a:p>
                      <a:pPr algn="l">
                        <a:spcAft>
                          <a:spcPts val="0"/>
                        </a:spcAft>
                        <a:buFont typeface="Symbol" pitchFamily="18" charset="2"/>
                        <a:buNone/>
                        <a:tabLst>
                          <a:tab pos="2610485" algn="l"/>
                        </a:tabLst>
                      </a:pPr>
                      <a:endParaRPr lang="fr-CA" sz="1200" dirty="0">
                        <a:latin typeface="Calibri" pitchFamily="34" charset="0"/>
                        <a:ea typeface="Times New Roman"/>
                        <a:cs typeface="Calibri" pitchFamily="34" charset="0"/>
                      </a:endParaRPr>
                    </a:p>
                    <a:p>
                      <a:pPr algn="l">
                        <a:spcAft>
                          <a:spcPts val="0"/>
                        </a:spcAft>
                        <a:buFont typeface="Symbol" pitchFamily="18" charset="2"/>
                        <a:buChar char="·"/>
                        <a:tabLst>
                          <a:tab pos="2610485" algn="l"/>
                        </a:tabLst>
                      </a:pPr>
                      <a:endParaRPr lang="fr-CA" sz="1200" dirty="0">
                        <a:latin typeface="Calibri" pitchFamily="34" charset="0"/>
                        <a:ea typeface="Times New Roman"/>
                        <a:cs typeface="Calibri" pitchFamily="34" charset="0"/>
                      </a:endParaRPr>
                    </a:p>
                    <a:p>
                      <a:pPr algn="l">
                        <a:spcAft>
                          <a:spcPts val="0"/>
                        </a:spcAft>
                        <a:buFont typeface="Symbol" pitchFamily="18" charset="2"/>
                        <a:buNone/>
                        <a:tabLst>
                          <a:tab pos="2610485" algn="l"/>
                        </a:tabLst>
                      </a:pPr>
                      <a:r>
                        <a:rPr lang="fr-CA" sz="1200" dirty="0">
                          <a:latin typeface="Calibri" pitchFamily="34" charset="0"/>
                          <a:ea typeface="ＭＳ 明朝"/>
                          <a:cs typeface="Calibri" pitchFamily="34" charset="0"/>
                          <a:sym typeface="Symbol"/>
                        </a:rPr>
                        <a:t></a:t>
                      </a:r>
                      <a:r>
                        <a:rPr lang="fr-CA" sz="1200" dirty="0">
                          <a:latin typeface="Calibri" pitchFamily="34" charset="0"/>
                          <a:ea typeface="Times New Roman"/>
                          <a:cs typeface="Calibri" pitchFamily="34" charset="0"/>
                        </a:rPr>
                        <a:t>Émet des hypothèses précises </a:t>
                      </a:r>
                      <a:r>
                        <a:rPr lang="fr-CA" sz="1200" baseline="0" dirty="0">
                          <a:latin typeface="Calibri" pitchFamily="34" charset="0"/>
                          <a:ea typeface="Times New Roman"/>
                          <a:cs typeface="Calibri" pitchFamily="34" charset="0"/>
                        </a:rPr>
                        <a:t> </a:t>
                      </a:r>
                      <a:r>
                        <a:rPr lang="fr-CA" sz="1200" dirty="0">
                          <a:latin typeface="Calibri" pitchFamily="34" charset="0"/>
                          <a:ea typeface="Times New Roman"/>
                          <a:cs typeface="Calibri" pitchFamily="34" charset="0"/>
                        </a:rPr>
                        <a:t>à partir de connaissances antérieures ou d’observations</a:t>
                      </a:r>
                      <a:r>
                        <a:rPr lang="fr-CA" sz="1200" i="1" dirty="0">
                          <a:latin typeface="Calibri" pitchFamily="34" charset="0"/>
                          <a:ea typeface="Times New Roman"/>
                          <a:cs typeface="Calibri" pitchFamily="34" charset="0"/>
                        </a:rPr>
                        <a:t>. Est capable d’intégrer tous les organes des étiquettes lorsqu’ils sont présentés. </a:t>
                      </a:r>
                    </a:p>
                    <a:p>
                      <a:pPr algn="l">
                        <a:spcAft>
                          <a:spcPts val="0"/>
                        </a:spcAft>
                        <a:buFont typeface="Symbol" pitchFamily="18" charset="2"/>
                        <a:buNone/>
                        <a:tabLst>
                          <a:tab pos="2610485" algn="l"/>
                        </a:tabLst>
                      </a:pPr>
                      <a:endParaRPr lang="fr-CA" sz="1200" i="1" dirty="0">
                        <a:latin typeface="Calibri" pitchFamily="34" charset="0"/>
                        <a:ea typeface="Times New Roman"/>
                        <a:cs typeface="Calibri" pitchFamily="34" charset="0"/>
                      </a:endParaRPr>
                    </a:p>
                    <a:p>
                      <a:pPr algn="l">
                        <a:spcAft>
                          <a:spcPts val="0"/>
                        </a:spcAft>
                        <a:buFont typeface="Symbol" pitchFamily="18" charset="2"/>
                        <a:buChar char="·"/>
                        <a:tabLst>
                          <a:tab pos="2610485" algn="l"/>
                        </a:tabLst>
                      </a:pPr>
                      <a:r>
                        <a:rPr lang="fr-CA" sz="1200" i="1" dirty="0">
                          <a:latin typeface="Calibri" pitchFamily="34" charset="0"/>
                          <a:ea typeface="Times New Roman"/>
                          <a:cs typeface="Calibri" pitchFamily="34" charset="0"/>
                        </a:rPr>
                        <a:t> Résultat de</a:t>
                      </a:r>
                      <a:r>
                        <a:rPr lang="fr-CA" sz="1200" i="1" baseline="0" dirty="0">
                          <a:latin typeface="Calibri" pitchFamily="34" charset="0"/>
                          <a:ea typeface="Times New Roman"/>
                          <a:cs typeface="Calibri" pitchFamily="34" charset="0"/>
                        </a:rPr>
                        <a:t> l’évaluation (fiche de l’élève 1C) : 6/6</a:t>
                      </a:r>
                      <a:endParaRPr lang="fr-CA" sz="1200" i="1" dirty="0">
                        <a:latin typeface="Calibri" pitchFamily="34" charset="0"/>
                        <a:ea typeface="Times New Roman"/>
                        <a:cs typeface="Calibri" pitchFamily="34" charset="0"/>
                      </a:endParaRPr>
                    </a:p>
                    <a:p>
                      <a:pPr algn="l">
                        <a:spcAft>
                          <a:spcPts val="0"/>
                        </a:spcAft>
                        <a:tabLst>
                          <a:tab pos="2610485" algn="l"/>
                        </a:tabLst>
                      </a:pPr>
                      <a:endParaRPr lang="fr-CA" sz="1200" dirty="0">
                        <a:latin typeface="Calibri" pitchFamily="34" charset="0"/>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buFont typeface="Symbol" pitchFamily="18" charset="2"/>
                        <a:buChar char="·"/>
                      </a:pPr>
                      <a:r>
                        <a:rPr lang="fr-CA" sz="1200" dirty="0">
                          <a:latin typeface="Calibri" pitchFamily="34" charset="0"/>
                          <a:ea typeface="Times New Roman"/>
                          <a:cs typeface="Calibri" pitchFamily="34" charset="0"/>
                        </a:rPr>
                        <a:t>Les observations sont nombreuses mais manquent parfois de précision (discriminent partiellement). </a:t>
                      </a:r>
                      <a:r>
                        <a:rPr lang="fr-CA" sz="1200" i="1" dirty="0">
                          <a:latin typeface="Calibri" pitchFamily="34" charset="0"/>
                          <a:ea typeface="Times New Roman"/>
                          <a:cs typeface="Calibri" pitchFamily="34" charset="0"/>
                        </a:rPr>
                        <a:t>Le</a:t>
                      </a:r>
                      <a:r>
                        <a:rPr lang="fr-CA" sz="1200" i="1" baseline="0" dirty="0">
                          <a:latin typeface="Calibri" pitchFamily="34" charset="0"/>
                          <a:ea typeface="Times New Roman"/>
                          <a:cs typeface="Calibri" pitchFamily="34" charset="0"/>
                        </a:rPr>
                        <a:t> dessin final présente presque tous les organes ou présente des organes supplémentaires. </a:t>
                      </a:r>
                    </a:p>
                    <a:p>
                      <a:pPr algn="l">
                        <a:spcAft>
                          <a:spcPts val="0"/>
                        </a:spcAft>
                        <a:buFont typeface="Symbol" pitchFamily="18" charset="2"/>
                        <a:buNone/>
                      </a:pPr>
                      <a:endParaRPr lang="fr-CA" sz="1200" dirty="0">
                        <a:latin typeface="Calibri" pitchFamily="34" charset="0"/>
                        <a:ea typeface="Times New Roman"/>
                        <a:cs typeface="Calibri" pitchFamily="34" charset="0"/>
                      </a:endParaRPr>
                    </a:p>
                    <a:p>
                      <a:pPr algn="l">
                        <a:spcAft>
                          <a:spcPts val="0"/>
                        </a:spcAft>
                        <a:buFont typeface="Symbol" pitchFamily="18" charset="2"/>
                        <a:buChar char="·"/>
                      </a:pPr>
                      <a:endParaRPr lang="fr-CA" sz="1200" dirty="0">
                        <a:latin typeface="Calibri" pitchFamily="34" charset="0"/>
                        <a:ea typeface="Times New Roman"/>
                        <a:cs typeface="Calibri" pitchFamily="34" charset="0"/>
                      </a:endParaRPr>
                    </a:p>
                    <a:p>
                      <a:pPr algn="l">
                        <a:spcAft>
                          <a:spcPts val="0"/>
                        </a:spcAft>
                        <a:buFont typeface="Symbol" pitchFamily="18" charset="2"/>
                        <a:buNone/>
                      </a:pPr>
                      <a:endParaRPr lang="fr-CA" sz="1200" dirty="0">
                        <a:latin typeface="Calibri" pitchFamily="34" charset="0"/>
                        <a:ea typeface="Times New Roman"/>
                        <a:cs typeface="Calibri" pitchFamily="34" charset="0"/>
                      </a:endParaRPr>
                    </a:p>
                    <a:p>
                      <a:pPr algn="l">
                        <a:spcAft>
                          <a:spcPts val="0"/>
                        </a:spcAft>
                        <a:buFont typeface="Symbol" pitchFamily="18" charset="2"/>
                        <a:buNone/>
                      </a:pPr>
                      <a:r>
                        <a:rPr lang="fr-CA" sz="1200" dirty="0">
                          <a:latin typeface="Calibri" pitchFamily="34" charset="0"/>
                          <a:ea typeface="ＭＳ 明朝"/>
                          <a:cs typeface="Calibri" pitchFamily="34" charset="0"/>
                          <a:sym typeface="Symbol"/>
                        </a:rPr>
                        <a:t></a:t>
                      </a:r>
                      <a:r>
                        <a:rPr lang="fr-CA" sz="1200" dirty="0">
                          <a:latin typeface="Calibri" pitchFamily="34" charset="0"/>
                          <a:ea typeface="Times New Roman"/>
                          <a:cs typeface="Calibri" pitchFamily="34" charset="0"/>
                        </a:rPr>
                        <a:t>Émet des hypothèses mais qui manquent parfois de précision</a:t>
                      </a:r>
                      <a:r>
                        <a:rPr lang="fr-CA" sz="1200" i="1" dirty="0">
                          <a:latin typeface="Calibri" pitchFamily="34" charset="0"/>
                          <a:ea typeface="Times New Roman"/>
                          <a:cs typeface="Calibri" pitchFamily="34" charset="0"/>
                        </a:rPr>
                        <a:t>.  Intègre</a:t>
                      </a:r>
                      <a:r>
                        <a:rPr lang="fr-CA" sz="1200" i="1" baseline="0" dirty="0">
                          <a:latin typeface="Calibri" pitchFamily="34" charset="0"/>
                          <a:ea typeface="Times New Roman"/>
                          <a:cs typeface="Calibri" pitchFamily="34" charset="0"/>
                        </a:rPr>
                        <a:t> la majorité des </a:t>
                      </a:r>
                      <a:r>
                        <a:rPr lang="fr-CA" sz="1200" i="1" dirty="0">
                          <a:latin typeface="Calibri" pitchFamily="34" charset="0"/>
                          <a:ea typeface="Times New Roman"/>
                          <a:cs typeface="Calibri" pitchFamily="34" charset="0"/>
                        </a:rPr>
                        <a:t>organes des</a:t>
                      </a:r>
                      <a:r>
                        <a:rPr lang="fr-CA" sz="1200" i="1" baseline="0" dirty="0">
                          <a:latin typeface="Calibri" pitchFamily="34" charset="0"/>
                          <a:ea typeface="Times New Roman"/>
                          <a:cs typeface="Calibri" pitchFamily="34" charset="0"/>
                        </a:rPr>
                        <a:t> étiquettes à son dessin.</a:t>
                      </a:r>
                    </a:p>
                    <a:p>
                      <a:pPr algn="l">
                        <a:spcAft>
                          <a:spcPts val="0"/>
                        </a:spcAft>
                        <a:buFont typeface="Symbol" pitchFamily="18" charset="2"/>
                        <a:buNone/>
                      </a:pPr>
                      <a:endParaRPr lang="fr-CA" sz="1200" baseline="0" dirty="0">
                        <a:latin typeface="Calibri" pitchFamily="34" charset="0"/>
                        <a:ea typeface="Times New Roman"/>
                        <a:cs typeface="Calibri" pitchFamily="34" charset="0"/>
                      </a:endParaRPr>
                    </a:p>
                    <a:p>
                      <a:pPr algn="l">
                        <a:spcAft>
                          <a:spcPts val="0"/>
                        </a:spcAft>
                        <a:buFont typeface="Symbol" pitchFamily="18" charset="2"/>
                        <a:buNone/>
                      </a:pPr>
                      <a:endParaRPr lang="fr-CA" sz="1200" baseline="0" dirty="0">
                        <a:latin typeface="Calibri" pitchFamily="34" charset="0"/>
                        <a:ea typeface="Times New Roman"/>
                        <a:cs typeface="Calibri" pitchFamily="34" charset="0"/>
                      </a:endParaRPr>
                    </a:p>
                    <a:p>
                      <a:pPr algn="l">
                        <a:spcAft>
                          <a:spcPts val="0"/>
                        </a:spcAft>
                        <a:buFont typeface="Symbol" pitchFamily="18" charset="2"/>
                        <a:buNone/>
                      </a:pPr>
                      <a:endParaRPr lang="fr-CA" sz="1200" baseline="0" dirty="0">
                        <a:latin typeface="Calibri" pitchFamily="34" charset="0"/>
                        <a:ea typeface="Times New Roman"/>
                        <a:cs typeface="Calibri" pitchFamily="34" charset="0"/>
                      </a:endParaRPr>
                    </a:p>
                    <a:p>
                      <a:pPr algn="l">
                        <a:spcAft>
                          <a:spcPts val="0"/>
                        </a:spcAft>
                        <a:buFont typeface="Symbol" pitchFamily="18" charset="2"/>
                        <a:buNone/>
                      </a:pPr>
                      <a:endParaRPr lang="fr-CA" sz="1200" baseline="0" dirty="0">
                        <a:latin typeface="Calibri" pitchFamily="34" charset="0"/>
                        <a:ea typeface="Times New Roman"/>
                        <a:cs typeface="Calibri" pitchFamily="34" charset="0"/>
                      </a:endParaRPr>
                    </a:p>
                    <a:p>
                      <a:pPr algn="l">
                        <a:spcAft>
                          <a:spcPts val="0"/>
                        </a:spcAft>
                        <a:buFont typeface="Symbol" pitchFamily="18" charset="2"/>
                        <a:buNone/>
                      </a:pPr>
                      <a:endParaRPr lang="fr-CA" sz="1200" baseline="0" dirty="0">
                        <a:latin typeface="Calibri" pitchFamily="34" charset="0"/>
                        <a:ea typeface="Times New Roman"/>
                        <a:cs typeface="Calibri" pitchFamily="34" charset="0"/>
                      </a:endParaRPr>
                    </a:p>
                    <a:p>
                      <a:pPr marL="0" marR="0" indent="0" algn="l" defTabSz="914400" rtl="0" eaLnBrk="1" fontAlgn="auto" latinLnBrk="0" hangingPunct="1">
                        <a:lnSpc>
                          <a:spcPct val="100000"/>
                        </a:lnSpc>
                        <a:spcBef>
                          <a:spcPts val="0"/>
                        </a:spcBef>
                        <a:spcAft>
                          <a:spcPts val="0"/>
                        </a:spcAft>
                        <a:buClrTx/>
                        <a:buSzTx/>
                        <a:buFont typeface="Symbol" pitchFamily="18" charset="2"/>
                        <a:buChar char="·"/>
                        <a:tabLst/>
                        <a:defRPr/>
                      </a:pPr>
                      <a:r>
                        <a:rPr lang="fr-CA" sz="1200" i="1" dirty="0">
                          <a:latin typeface="Calibri" pitchFamily="34" charset="0"/>
                          <a:ea typeface="Times New Roman"/>
                          <a:cs typeface="Calibri" pitchFamily="34" charset="0"/>
                        </a:rPr>
                        <a:t> Résultat de</a:t>
                      </a:r>
                      <a:r>
                        <a:rPr lang="fr-CA" sz="1200" i="1" baseline="0" dirty="0">
                          <a:latin typeface="Calibri" pitchFamily="34" charset="0"/>
                          <a:ea typeface="Times New Roman"/>
                          <a:cs typeface="Calibri" pitchFamily="34" charset="0"/>
                        </a:rPr>
                        <a:t> l’évaluation (fiche de l’élève 1C) :  4-5/6</a:t>
                      </a:r>
                      <a:endParaRPr lang="fr-CA" sz="1200" i="1" dirty="0">
                        <a:latin typeface="Calibri" pitchFamily="34" charset="0"/>
                        <a:ea typeface="Times New Roman"/>
                        <a:cs typeface="Calibri" pitchFamily="34" charset="0"/>
                      </a:endParaRPr>
                    </a:p>
                    <a:p>
                      <a:pPr algn="l">
                        <a:spcAft>
                          <a:spcPts val="0"/>
                        </a:spcAft>
                        <a:buFont typeface="Symbol" pitchFamily="18" charset="2"/>
                        <a:buNone/>
                      </a:pPr>
                      <a:endParaRPr lang="fr-CA" sz="1200" baseline="0" dirty="0">
                        <a:latin typeface="Calibri" pitchFamily="34" charset="0"/>
                        <a:ea typeface="Times New Roman"/>
                        <a:cs typeface="Calibri" pitchFamily="34" charset="0"/>
                      </a:endParaRPr>
                    </a:p>
                    <a:p>
                      <a:pPr algn="l">
                        <a:spcAft>
                          <a:spcPts val="0"/>
                        </a:spcAft>
                        <a:buFont typeface="Symbol" pitchFamily="18" charset="2"/>
                        <a:buNone/>
                      </a:pPr>
                      <a:endParaRPr lang="fr-CA" sz="1200" baseline="0" dirty="0">
                        <a:latin typeface="Calibri" pitchFamily="34" charset="0"/>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buFont typeface="Symbol" pitchFamily="18" charset="2"/>
                        <a:buChar char="·"/>
                      </a:pPr>
                      <a:r>
                        <a:rPr lang="fr-CA" sz="1200" dirty="0">
                          <a:latin typeface="Calibri" pitchFamily="34" charset="0"/>
                          <a:ea typeface="Times New Roman"/>
                          <a:cs typeface="Calibri" pitchFamily="34" charset="0"/>
                        </a:rPr>
                        <a:t>Les observations sont floues (discriminent peu) et en nombre insuffisant. </a:t>
                      </a:r>
                      <a:r>
                        <a:rPr lang="fr-CA" sz="1200" i="1" dirty="0">
                          <a:latin typeface="Calibri" pitchFamily="34" charset="0"/>
                          <a:ea typeface="Times New Roman"/>
                          <a:cs typeface="Calibri" pitchFamily="34" charset="0"/>
                        </a:rPr>
                        <a:t>Plusieurs</a:t>
                      </a:r>
                      <a:r>
                        <a:rPr lang="fr-CA" sz="1200" dirty="0">
                          <a:latin typeface="Calibri" pitchFamily="34" charset="0"/>
                          <a:ea typeface="Times New Roman"/>
                          <a:cs typeface="Calibri" pitchFamily="34" charset="0"/>
                        </a:rPr>
                        <a:t> </a:t>
                      </a:r>
                      <a:r>
                        <a:rPr lang="fr-CA" sz="1200" i="1" dirty="0">
                          <a:latin typeface="Calibri" pitchFamily="34" charset="0"/>
                          <a:ea typeface="Times New Roman"/>
                          <a:cs typeface="Calibri" pitchFamily="34" charset="0"/>
                        </a:rPr>
                        <a:t>organes</a:t>
                      </a:r>
                      <a:r>
                        <a:rPr lang="fr-CA" sz="1200" dirty="0">
                          <a:latin typeface="Calibri" pitchFamily="34" charset="0"/>
                          <a:ea typeface="Times New Roman"/>
                          <a:cs typeface="Calibri" pitchFamily="34" charset="0"/>
                        </a:rPr>
                        <a:t> </a:t>
                      </a:r>
                      <a:r>
                        <a:rPr lang="fr-CA" sz="1200" i="1" dirty="0">
                          <a:latin typeface="Calibri" pitchFamily="34" charset="0"/>
                          <a:ea typeface="Times New Roman"/>
                          <a:cs typeface="Calibri" pitchFamily="34" charset="0"/>
                        </a:rPr>
                        <a:t>présentés</a:t>
                      </a:r>
                      <a:r>
                        <a:rPr lang="fr-CA" sz="1200" dirty="0">
                          <a:latin typeface="Calibri" pitchFamily="34" charset="0"/>
                          <a:ea typeface="Times New Roman"/>
                          <a:cs typeface="Calibri" pitchFamily="34" charset="0"/>
                        </a:rPr>
                        <a:t> </a:t>
                      </a:r>
                      <a:r>
                        <a:rPr lang="fr-CA" sz="1200" i="1" dirty="0">
                          <a:latin typeface="Calibri" pitchFamily="34" charset="0"/>
                          <a:ea typeface="Times New Roman"/>
                          <a:cs typeface="Calibri" pitchFamily="34" charset="0"/>
                        </a:rPr>
                        <a:t>sont</a:t>
                      </a:r>
                      <a:r>
                        <a:rPr lang="fr-CA" sz="1200" dirty="0">
                          <a:latin typeface="Calibri" pitchFamily="34" charset="0"/>
                          <a:ea typeface="Times New Roman"/>
                          <a:cs typeface="Calibri" pitchFamily="34" charset="0"/>
                        </a:rPr>
                        <a:t> </a:t>
                      </a:r>
                      <a:r>
                        <a:rPr lang="fr-CA" sz="1200" i="1" dirty="0">
                          <a:latin typeface="Calibri" pitchFamily="34" charset="0"/>
                          <a:ea typeface="Times New Roman"/>
                          <a:cs typeface="Calibri" pitchFamily="34" charset="0"/>
                        </a:rPr>
                        <a:t>absents</a:t>
                      </a:r>
                      <a:r>
                        <a:rPr lang="fr-CA" sz="1200" dirty="0">
                          <a:latin typeface="Calibri" pitchFamily="34" charset="0"/>
                          <a:ea typeface="Times New Roman"/>
                          <a:cs typeface="Calibri" pitchFamily="34" charset="0"/>
                        </a:rPr>
                        <a:t> ou des </a:t>
                      </a:r>
                      <a:r>
                        <a:rPr lang="fr-CA" sz="1200" i="1" dirty="0">
                          <a:latin typeface="Calibri" pitchFamily="34" charset="0"/>
                          <a:ea typeface="Times New Roman"/>
                          <a:cs typeface="Calibri" pitchFamily="34" charset="0"/>
                        </a:rPr>
                        <a:t>organes</a:t>
                      </a:r>
                      <a:r>
                        <a:rPr lang="fr-CA" sz="1200" baseline="0" dirty="0">
                          <a:latin typeface="Calibri" pitchFamily="34" charset="0"/>
                          <a:ea typeface="Times New Roman"/>
                          <a:cs typeface="Calibri" pitchFamily="34" charset="0"/>
                        </a:rPr>
                        <a:t> </a:t>
                      </a:r>
                      <a:r>
                        <a:rPr lang="fr-CA" sz="1200" i="1" baseline="0" dirty="0">
                          <a:latin typeface="Calibri" pitchFamily="34" charset="0"/>
                          <a:ea typeface="Times New Roman"/>
                          <a:cs typeface="Calibri" pitchFamily="34" charset="0"/>
                        </a:rPr>
                        <a:t>inutiles</a:t>
                      </a:r>
                      <a:r>
                        <a:rPr lang="fr-CA" sz="1200" baseline="0" dirty="0">
                          <a:latin typeface="Calibri" pitchFamily="34" charset="0"/>
                          <a:ea typeface="Times New Roman"/>
                          <a:cs typeface="Calibri" pitchFamily="34" charset="0"/>
                        </a:rPr>
                        <a:t> </a:t>
                      </a:r>
                      <a:r>
                        <a:rPr lang="fr-CA" sz="1200" i="1" baseline="0" dirty="0">
                          <a:latin typeface="Calibri" pitchFamily="34" charset="0"/>
                          <a:ea typeface="Times New Roman"/>
                          <a:cs typeface="Calibri" pitchFamily="34" charset="0"/>
                        </a:rPr>
                        <a:t>sont</a:t>
                      </a:r>
                      <a:r>
                        <a:rPr lang="fr-CA" sz="1200" baseline="0" dirty="0">
                          <a:latin typeface="Calibri" pitchFamily="34" charset="0"/>
                          <a:ea typeface="Times New Roman"/>
                          <a:cs typeface="Calibri" pitchFamily="34" charset="0"/>
                        </a:rPr>
                        <a:t> </a:t>
                      </a:r>
                      <a:r>
                        <a:rPr lang="fr-CA" sz="1200" i="1" baseline="0" dirty="0">
                          <a:latin typeface="Calibri" pitchFamily="34" charset="0"/>
                          <a:ea typeface="Times New Roman"/>
                          <a:cs typeface="Calibri" pitchFamily="34" charset="0"/>
                        </a:rPr>
                        <a:t>dessinés</a:t>
                      </a:r>
                      <a:r>
                        <a:rPr lang="fr-CA" sz="1200" baseline="0" dirty="0">
                          <a:latin typeface="Calibri" pitchFamily="34" charset="0"/>
                          <a:ea typeface="Times New Roman"/>
                          <a:cs typeface="Calibri" pitchFamily="34" charset="0"/>
                        </a:rPr>
                        <a:t>. </a:t>
                      </a:r>
                    </a:p>
                    <a:p>
                      <a:pPr algn="l">
                        <a:spcAft>
                          <a:spcPts val="0"/>
                        </a:spcAft>
                        <a:buFont typeface="Symbol" pitchFamily="18" charset="2"/>
                        <a:buNone/>
                      </a:pPr>
                      <a:endParaRPr lang="fr-CA" sz="1200" dirty="0">
                        <a:latin typeface="Calibri" pitchFamily="34" charset="0"/>
                        <a:ea typeface="Times New Roman"/>
                        <a:cs typeface="Calibri" pitchFamily="34" charset="0"/>
                      </a:endParaRPr>
                    </a:p>
                    <a:p>
                      <a:pPr algn="l">
                        <a:spcAft>
                          <a:spcPts val="0"/>
                        </a:spcAft>
                        <a:buFont typeface="Symbol" pitchFamily="18" charset="2"/>
                        <a:buNone/>
                      </a:pPr>
                      <a:endParaRPr lang="fr-CA" sz="1200" dirty="0">
                        <a:latin typeface="Calibri" pitchFamily="34" charset="0"/>
                        <a:ea typeface="Times New Roman"/>
                        <a:cs typeface="Calibri" pitchFamily="34" charset="0"/>
                      </a:endParaRPr>
                    </a:p>
                    <a:p>
                      <a:pPr algn="l">
                        <a:spcAft>
                          <a:spcPts val="0"/>
                        </a:spcAft>
                        <a:buFont typeface="Symbol" pitchFamily="18" charset="2"/>
                        <a:buChar char="·"/>
                      </a:pPr>
                      <a:endParaRPr lang="fr-CA" sz="1200" i="1" dirty="0">
                        <a:latin typeface="Calibri" pitchFamily="34" charset="0"/>
                        <a:ea typeface="Times New Roman"/>
                        <a:cs typeface="Calibri" pitchFamily="34" charset="0"/>
                      </a:endParaRPr>
                    </a:p>
                    <a:p>
                      <a:pPr algn="l">
                        <a:spcAft>
                          <a:spcPts val="0"/>
                        </a:spcAft>
                        <a:buFont typeface="Symbol" pitchFamily="18" charset="2"/>
                        <a:buNone/>
                      </a:pPr>
                      <a:endParaRPr lang="fr-CA" sz="1200" i="1" dirty="0">
                        <a:latin typeface="Calibri" pitchFamily="34" charset="0"/>
                        <a:ea typeface="Times New Roman"/>
                        <a:cs typeface="Calibri" pitchFamily="34" charset="0"/>
                      </a:endParaRPr>
                    </a:p>
                    <a:p>
                      <a:pPr algn="l">
                        <a:spcAft>
                          <a:spcPts val="0"/>
                        </a:spcAft>
                        <a:buFont typeface="Symbol" pitchFamily="18" charset="2"/>
                        <a:buNone/>
                      </a:pPr>
                      <a:r>
                        <a:rPr lang="fr-CA" sz="1200" dirty="0">
                          <a:latin typeface="Calibri" pitchFamily="34" charset="0"/>
                          <a:ea typeface="ＭＳ 明朝"/>
                          <a:cs typeface="Calibri" pitchFamily="34" charset="0"/>
                          <a:sym typeface="Symbol"/>
                        </a:rPr>
                        <a:t></a:t>
                      </a:r>
                      <a:r>
                        <a:rPr lang="fr-CA" sz="1200" i="1" dirty="0">
                          <a:latin typeface="Calibri" pitchFamily="34" charset="0"/>
                          <a:ea typeface="Times New Roman"/>
                          <a:cs typeface="Calibri" pitchFamily="34" charset="0"/>
                        </a:rPr>
                        <a:t>Émet des hypothèses qui</a:t>
                      </a:r>
                      <a:r>
                        <a:rPr lang="fr-CA" sz="1200" i="1" baseline="0" dirty="0">
                          <a:latin typeface="Calibri" pitchFamily="34" charset="0"/>
                          <a:ea typeface="Times New Roman"/>
                          <a:cs typeface="Calibri" pitchFamily="34" charset="0"/>
                        </a:rPr>
                        <a:t> ne comprennent pas les organes des étiquettes.</a:t>
                      </a:r>
                    </a:p>
                    <a:p>
                      <a:pPr algn="l">
                        <a:spcAft>
                          <a:spcPts val="0"/>
                        </a:spcAft>
                        <a:buFont typeface="Symbol" pitchFamily="18" charset="2"/>
                        <a:buChar char="·"/>
                      </a:pPr>
                      <a:endParaRPr lang="fr-CA" sz="1200" baseline="0" dirty="0">
                        <a:latin typeface="Calibri" pitchFamily="34" charset="0"/>
                        <a:ea typeface="Times New Roman"/>
                        <a:cs typeface="Calibri" pitchFamily="34" charset="0"/>
                      </a:endParaRPr>
                    </a:p>
                    <a:p>
                      <a:pPr algn="l">
                        <a:spcAft>
                          <a:spcPts val="0"/>
                        </a:spcAft>
                        <a:buFont typeface="Symbol" pitchFamily="18" charset="2"/>
                        <a:buChar char="·"/>
                      </a:pPr>
                      <a:endParaRPr lang="fr-CA" sz="1200" baseline="0" dirty="0">
                        <a:latin typeface="Calibri" pitchFamily="34" charset="0"/>
                        <a:ea typeface="Times New Roman"/>
                        <a:cs typeface="Calibri" pitchFamily="34" charset="0"/>
                      </a:endParaRPr>
                    </a:p>
                    <a:p>
                      <a:pPr algn="l">
                        <a:spcAft>
                          <a:spcPts val="0"/>
                        </a:spcAft>
                        <a:buFont typeface="Symbol" pitchFamily="18" charset="2"/>
                        <a:buNone/>
                      </a:pPr>
                      <a:endParaRPr lang="fr-CA" sz="1200" baseline="0" dirty="0">
                        <a:latin typeface="Calibri" pitchFamily="34" charset="0"/>
                        <a:ea typeface="Times New Roman"/>
                        <a:cs typeface="Calibri" pitchFamily="34" charset="0"/>
                      </a:endParaRPr>
                    </a:p>
                    <a:p>
                      <a:pPr algn="l">
                        <a:spcAft>
                          <a:spcPts val="0"/>
                        </a:spcAft>
                        <a:buFont typeface="Symbol" pitchFamily="18" charset="2"/>
                        <a:buNone/>
                      </a:pPr>
                      <a:endParaRPr lang="fr-CA" sz="1200" baseline="0" dirty="0">
                        <a:latin typeface="Calibri" pitchFamily="34" charset="0"/>
                        <a:ea typeface="Times New Roman"/>
                        <a:cs typeface="Calibri" pitchFamily="34" charset="0"/>
                      </a:endParaRPr>
                    </a:p>
                    <a:p>
                      <a:pPr algn="l">
                        <a:spcAft>
                          <a:spcPts val="0"/>
                        </a:spcAft>
                        <a:buFont typeface="Symbol" pitchFamily="18" charset="2"/>
                        <a:buChar char="·"/>
                      </a:pPr>
                      <a:endParaRPr lang="fr-CA" sz="1200" baseline="0" dirty="0">
                        <a:latin typeface="Calibri" pitchFamily="34" charset="0"/>
                        <a:ea typeface="Times New Roman"/>
                        <a:cs typeface="Calibri" pitchFamily="34" charset="0"/>
                      </a:endParaRPr>
                    </a:p>
                    <a:p>
                      <a:pPr algn="l">
                        <a:spcAft>
                          <a:spcPts val="0"/>
                        </a:spcAft>
                        <a:buFont typeface="Symbol" pitchFamily="18" charset="2"/>
                        <a:buNone/>
                      </a:pPr>
                      <a:endParaRPr lang="fr-CA" sz="1200" baseline="0" dirty="0">
                        <a:latin typeface="Calibri" pitchFamily="34" charset="0"/>
                        <a:ea typeface="Times New Roman"/>
                        <a:cs typeface="Calibri" pitchFamily="34" charset="0"/>
                      </a:endParaRPr>
                    </a:p>
                    <a:p>
                      <a:pPr marL="0" marR="0" indent="0" algn="l" defTabSz="914400" rtl="0" eaLnBrk="1" fontAlgn="auto" latinLnBrk="0" hangingPunct="1">
                        <a:lnSpc>
                          <a:spcPct val="100000"/>
                        </a:lnSpc>
                        <a:spcBef>
                          <a:spcPts val="0"/>
                        </a:spcBef>
                        <a:spcAft>
                          <a:spcPts val="0"/>
                        </a:spcAft>
                        <a:buClrTx/>
                        <a:buSzTx/>
                        <a:buFont typeface="Symbol" pitchFamily="18" charset="2"/>
                        <a:buChar char="·"/>
                        <a:tabLst/>
                        <a:defRPr/>
                      </a:pPr>
                      <a:r>
                        <a:rPr lang="fr-CA" sz="1200" i="1" dirty="0">
                          <a:latin typeface="Calibri" pitchFamily="34" charset="0"/>
                          <a:ea typeface="Times New Roman"/>
                          <a:cs typeface="Calibri" pitchFamily="34" charset="0"/>
                        </a:rPr>
                        <a:t> Résultat de</a:t>
                      </a:r>
                      <a:r>
                        <a:rPr lang="fr-CA" sz="1200" i="1" baseline="0" dirty="0">
                          <a:latin typeface="Calibri" pitchFamily="34" charset="0"/>
                          <a:ea typeface="Times New Roman"/>
                          <a:cs typeface="Calibri" pitchFamily="34" charset="0"/>
                        </a:rPr>
                        <a:t> l’évaluation (fiche de l’élève 1C) : 3/6</a:t>
                      </a:r>
                      <a:endParaRPr lang="fr-CA" sz="1200" baseline="0" dirty="0">
                        <a:latin typeface="Calibri" pitchFamily="34" charset="0"/>
                        <a:ea typeface="Times New Roman"/>
                        <a:cs typeface="Calibri" pitchFamily="34" charset="0"/>
                      </a:endParaRPr>
                    </a:p>
                    <a:p>
                      <a:pPr algn="l">
                        <a:spcAft>
                          <a:spcPts val="0"/>
                        </a:spcAft>
                        <a:buFont typeface="Symbol" pitchFamily="18" charset="2"/>
                        <a:buNone/>
                      </a:pPr>
                      <a:endParaRPr lang="fr-CA" sz="1200" dirty="0">
                        <a:latin typeface="Calibri" pitchFamily="34" charset="0"/>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fr-CA" sz="1200" dirty="0">
                          <a:latin typeface="Calibri" pitchFamily="34" charset="0"/>
                          <a:ea typeface="Times New Roman"/>
                          <a:cs typeface="Calibri" pitchFamily="34" charset="0"/>
                          <a:sym typeface="Symbol"/>
                        </a:rPr>
                        <a:t></a:t>
                      </a:r>
                      <a:r>
                        <a:rPr lang="fr-CA" sz="1200" dirty="0">
                          <a:latin typeface="Calibri" pitchFamily="34" charset="0"/>
                          <a:ea typeface="Times New Roman"/>
                          <a:cs typeface="Calibri" pitchFamily="34" charset="0"/>
                        </a:rPr>
                        <a:t> Observe de manière inappropriée ou n’observe pas. </a:t>
                      </a:r>
                      <a:r>
                        <a:rPr lang="fr-CA" sz="1200" i="1" dirty="0">
                          <a:latin typeface="Calibri" pitchFamily="34" charset="0"/>
                          <a:ea typeface="Times New Roman"/>
                          <a:cs typeface="Calibri" pitchFamily="34" charset="0"/>
                        </a:rPr>
                        <a:t>N’intègre pas les organes présentés à son dessin final</a:t>
                      </a:r>
                      <a:r>
                        <a:rPr lang="fr-CA" sz="1200" i="1" baseline="0" dirty="0">
                          <a:latin typeface="Calibri" pitchFamily="34" charset="0"/>
                          <a:ea typeface="Times New Roman"/>
                          <a:cs typeface="Calibri" pitchFamily="34" charset="0"/>
                        </a:rPr>
                        <a:t> ou dessine un parcours très erroné avec des organes inutiles. </a:t>
                      </a:r>
                      <a:endParaRPr lang="fr-CA" sz="1200" i="1" dirty="0">
                        <a:latin typeface="Calibri" pitchFamily="34" charset="0"/>
                        <a:ea typeface="Times New Roman"/>
                        <a:cs typeface="Calibri" pitchFamily="34" charset="0"/>
                      </a:endParaRPr>
                    </a:p>
                    <a:p>
                      <a:pPr algn="l">
                        <a:spcAft>
                          <a:spcPts val="0"/>
                        </a:spcAft>
                        <a:buFont typeface="Symbol" pitchFamily="18" charset="2"/>
                        <a:buChar char="·"/>
                      </a:pPr>
                      <a:endParaRPr lang="fr-CA" sz="1200" i="0" dirty="0">
                        <a:latin typeface="Calibri" pitchFamily="34" charset="0"/>
                        <a:ea typeface="Times New Roman"/>
                        <a:cs typeface="Calibri" pitchFamily="34" charset="0"/>
                      </a:endParaRPr>
                    </a:p>
                    <a:p>
                      <a:pPr algn="l">
                        <a:spcAft>
                          <a:spcPts val="0"/>
                        </a:spcAft>
                        <a:buFont typeface="Symbol" pitchFamily="18" charset="2"/>
                        <a:buNone/>
                      </a:pPr>
                      <a:endParaRPr lang="fr-CA" sz="1200" i="0" dirty="0">
                        <a:latin typeface="Calibri" pitchFamily="34" charset="0"/>
                        <a:ea typeface="Times New Roman"/>
                        <a:cs typeface="Calibri" pitchFamily="34" charset="0"/>
                      </a:endParaRPr>
                    </a:p>
                    <a:p>
                      <a:pPr algn="l">
                        <a:spcAft>
                          <a:spcPts val="0"/>
                        </a:spcAft>
                        <a:buFont typeface="Symbol" pitchFamily="18" charset="2"/>
                        <a:buNone/>
                      </a:pPr>
                      <a:r>
                        <a:rPr lang="fr-CA" sz="1200" dirty="0">
                          <a:latin typeface="Calibri" pitchFamily="34" charset="0"/>
                          <a:ea typeface="ＭＳ 明朝"/>
                          <a:cs typeface="Calibri" pitchFamily="34" charset="0"/>
                          <a:sym typeface="Symbol"/>
                        </a:rPr>
                        <a:t></a:t>
                      </a:r>
                      <a:r>
                        <a:rPr lang="fr-CA" sz="1200" i="0" dirty="0">
                          <a:latin typeface="Calibri" pitchFamily="34" charset="0"/>
                          <a:ea typeface="Times New Roman"/>
                          <a:cs typeface="Calibri" pitchFamily="34" charset="0"/>
                        </a:rPr>
                        <a:t>Réussit rarement à faire des hypothèses </a:t>
                      </a:r>
                      <a:r>
                        <a:rPr lang="fr-CA" sz="1200" i="1" dirty="0">
                          <a:latin typeface="Calibri" pitchFamily="34" charset="0"/>
                          <a:ea typeface="Times New Roman"/>
                          <a:cs typeface="Calibri" pitchFamily="34" charset="0"/>
                        </a:rPr>
                        <a:t>et elles ne comprennent aucun des organes</a:t>
                      </a:r>
                      <a:r>
                        <a:rPr lang="fr-CA" sz="1200" i="1" baseline="0" dirty="0">
                          <a:latin typeface="Calibri" pitchFamily="34" charset="0"/>
                          <a:ea typeface="Times New Roman"/>
                          <a:cs typeface="Calibri" pitchFamily="34" charset="0"/>
                        </a:rPr>
                        <a:t> présentés</a:t>
                      </a:r>
                      <a:r>
                        <a:rPr lang="fr-CA" sz="1200" baseline="0" dirty="0">
                          <a:latin typeface="Calibri" pitchFamily="34" charset="0"/>
                          <a:ea typeface="Times New Roman"/>
                          <a:cs typeface="Calibri" pitchFamily="34" charset="0"/>
                        </a:rPr>
                        <a:t>.</a:t>
                      </a:r>
                    </a:p>
                    <a:p>
                      <a:pPr algn="l">
                        <a:spcAft>
                          <a:spcPts val="0"/>
                        </a:spcAft>
                        <a:buFont typeface="Symbol" pitchFamily="18" charset="2"/>
                        <a:buNone/>
                      </a:pPr>
                      <a:endParaRPr lang="fr-CA" sz="1200" baseline="0" dirty="0">
                        <a:latin typeface="Calibri" pitchFamily="34" charset="0"/>
                        <a:ea typeface="Times New Roman"/>
                        <a:cs typeface="Calibri" pitchFamily="34"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CA" sz="1200" i="0" baseline="0" dirty="0">
                        <a:latin typeface="Calibri" pitchFamily="34" charset="0"/>
                        <a:ea typeface="Times New Roman"/>
                        <a:cs typeface="Calibri" pitchFamily="34"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CA" sz="1200" i="0" baseline="0" dirty="0">
                        <a:latin typeface="Calibri" pitchFamily="34" charset="0"/>
                        <a:ea typeface="Times New Roman"/>
                        <a:cs typeface="Calibri" pitchFamily="34"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fr-CA" sz="1200" i="0" baseline="0" dirty="0">
                        <a:latin typeface="Calibri" pitchFamily="34" charset="0"/>
                        <a:ea typeface="Times New Roman"/>
                        <a:cs typeface="Calibri" pitchFamily="34" charset="0"/>
                      </a:endParaRP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fr-CA" sz="1200" dirty="0">
                        <a:latin typeface="Calibri" pitchFamily="34" charset="0"/>
                        <a:ea typeface="ＭＳ 明朝"/>
                        <a:cs typeface="Calibri" pitchFamily="34" charset="0"/>
                        <a:sym typeface="Symbol"/>
                      </a:endParaRP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fr-CA" sz="1200" dirty="0">
                        <a:latin typeface="Calibri" pitchFamily="34" charset="0"/>
                        <a:ea typeface="ＭＳ 明朝"/>
                        <a:cs typeface="Calibri" pitchFamily="34" charset="0"/>
                        <a:sym typeface="Symbol"/>
                      </a:endParaRPr>
                    </a:p>
                    <a:p>
                      <a:pPr marL="0" marR="0" indent="0" algn="l" defTabSz="914400" rtl="0" eaLnBrk="1" fontAlgn="auto" latinLnBrk="0" hangingPunct="1">
                        <a:lnSpc>
                          <a:spcPct val="100000"/>
                        </a:lnSpc>
                        <a:spcBef>
                          <a:spcPts val="0"/>
                        </a:spcBef>
                        <a:spcAft>
                          <a:spcPts val="0"/>
                        </a:spcAft>
                        <a:buClrTx/>
                        <a:buSzTx/>
                        <a:buFont typeface="Arial"/>
                        <a:buNone/>
                        <a:tabLst/>
                        <a:defRPr/>
                      </a:pPr>
                      <a:r>
                        <a:rPr lang="fr-CA" sz="1200" dirty="0">
                          <a:latin typeface="Calibri" pitchFamily="34" charset="0"/>
                          <a:ea typeface="ＭＳ 明朝"/>
                          <a:cs typeface="Calibri" pitchFamily="34" charset="0"/>
                          <a:sym typeface="Symbol"/>
                        </a:rPr>
                        <a:t></a:t>
                      </a:r>
                      <a:r>
                        <a:rPr lang="fr-CA" sz="1200" i="1" dirty="0">
                          <a:latin typeface="Calibri" pitchFamily="34" charset="0"/>
                          <a:ea typeface="Times New Roman"/>
                          <a:cs typeface="Calibri" pitchFamily="34" charset="0"/>
                        </a:rPr>
                        <a:t>Résultat de</a:t>
                      </a:r>
                      <a:r>
                        <a:rPr lang="fr-CA" sz="1200" i="1" baseline="0" dirty="0">
                          <a:latin typeface="Calibri" pitchFamily="34" charset="0"/>
                          <a:ea typeface="Times New Roman"/>
                          <a:cs typeface="Calibri" pitchFamily="34" charset="0"/>
                        </a:rPr>
                        <a:t> l’évaluation (fiche de l’élève 1C) :    0-1-2/6</a:t>
                      </a:r>
                      <a:endParaRPr lang="fr-CA" sz="1200" baseline="0" dirty="0">
                        <a:latin typeface="Calibri" pitchFamily="34" charset="0"/>
                        <a:ea typeface="Times New Roman"/>
                        <a:cs typeface="Calibri" pitchFamily="34" charset="0"/>
                      </a:endParaRPr>
                    </a:p>
                    <a:p>
                      <a:pPr algn="l">
                        <a:spcAft>
                          <a:spcPts val="0"/>
                        </a:spcAft>
                        <a:buFont typeface="Symbol" pitchFamily="18" charset="2"/>
                        <a:buNone/>
                      </a:pPr>
                      <a:endParaRPr lang="fr-CA" sz="1200" dirty="0">
                        <a:latin typeface="Calibri" pitchFamily="34" charset="0"/>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
        <p:nvSpPr>
          <p:cNvPr id="4117" name="Rectangle 21"/>
          <p:cNvSpPr>
            <a:spLocks noChangeArrowheads="1"/>
          </p:cNvSpPr>
          <p:nvPr>
            <p:custDataLst>
              <p:tags r:id="rId3"/>
            </p:custDataLst>
          </p:nvPr>
        </p:nvSpPr>
        <p:spPr bwMode="auto">
          <a:xfrm>
            <a:off x="0" y="45720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chemeClr val="tx1"/>
                </a:solidFill>
                <a:effectLst/>
                <a:latin typeface="Cambria" pitchFamily="18" charset="0"/>
                <a:ea typeface="Times New Roman" pitchFamily="18" charset="0"/>
                <a:cs typeface="Times New Roman" pitchFamily="18" charset="0"/>
              </a:rPr>
              <a:t> </a:t>
            </a:r>
            <a:endParaRPr kumimoji="0" lang="fr-CA" sz="4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CA" sz="1800" b="0" i="0" u="none" strike="noStrike" cap="none" normalizeH="0" baseline="0">
              <a:ln>
                <a:noFill/>
              </a:ln>
              <a:solidFill>
                <a:schemeClr val="tx1"/>
              </a:solidFill>
              <a:effectLst/>
              <a:latin typeface="Arial" pitchFamily="34" charset="0"/>
              <a:cs typeface="Arial" pitchFamily="34" charset="0"/>
            </a:endParaRPr>
          </a:p>
        </p:txBody>
      </p:sp>
      <p:sp>
        <p:nvSpPr>
          <p:cNvPr id="4121" name="Rectangle 25"/>
          <p:cNvSpPr>
            <a:spLocks noChangeArrowheads="1"/>
          </p:cNvSpPr>
          <p:nvPr>
            <p:custDataLst>
              <p:tags r:id="rId4"/>
            </p:custDataLst>
          </p:nvPr>
        </p:nvSpPr>
        <p:spPr bwMode="auto">
          <a:xfrm>
            <a:off x="0" y="45720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11" name="Titre 1"/>
          <p:cNvSpPr>
            <a:spLocks noGrp="1"/>
          </p:cNvSpPr>
          <p:nvPr>
            <p:ph type="title"/>
            <p:custDataLst>
              <p:tags r:id="rId5"/>
            </p:custDataLst>
          </p:nvPr>
        </p:nvSpPr>
        <p:spPr>
          <a:xfrm>
            <a:off x="0" y="714375"/>
            <a:ext cx="6838949" cy="485775"/>
          </a:xfrm>
        </p:spPr>
        <p:txBody>
          <a:bodyPr/>
          <a:lstStyle/>
          <a:p>
            <a:r>
              <a:rPr lang="en-US" sz="3000" dirty="0">
                <a:latin typeface="Calibri" pitchFamily="34" charset="0"/>
                <a:cs typeface="Calibri" pitchFamily="34" charset="0"/>
              </a:rPr>
              <a:t>Grille </a:t>
            </a:r>
            <a:r>
              <a:rPr lang="en-US" sz="3000" dirty="0" err="1">
                <a:latin typeface="Calibri" pitchFamily="34" charset="0"/>
                <a:cs typeface="Calibri" pitchFamily="34" charset="0"/>
              </a:rPr>
              <a:t>d’évaluation</a:t>
            </a:r>
            <a:r>
              <a:rPr lang="en-US" sz="3000" dirty="0">
                <a:latin typeface="Calibri" pitchFamily="34" charset="0"/>
                <a:cs typeface="Calibri" pitchFamily="34" charset="0"/>
              </a:rPr>
              <a:t> de </a:t>
            </a:r>
            <a:r>
              <a:rPr lang="en-US" sz="3000" dirty="0" err="1">
                <a:latin typeface="Calibri" pitchFamily="34" charset="0"/>
                <a:cs typeface="Calibri" pitchFamily="34" charset="0"/>
              </a:rPr>
              <a:t>l’activité</a:t>
            </a:r>
            <a:r>
              <a:rPr lang="en-US" sz="3000" dirty="0">
                <a:latin typeface="Calibri" pitchFamily="34" charset="0"/>
                <a:cs typeface="Calibri" pitchFamily="34" charset="0"/>
              </a:rPr>
              <a:t> 1</a:t>
            </a:r>
            <a:endParaRPr lang="fr-FR" sz="3000" dirty="0">
              <a:latin typeface="Calibri" pitchFamily="34" charset="0"/>
              <a:cs typeface="Calibri" pitchFamily="34" charset="0"/>
            </a:endParaRPr>
          </a:p>
        </p:txBody>
      </p:sp>
    </p:spTree>
    <p:extLst>
      <p:ext uri="{BB962C8B-B14F-4D97-AF65-F5344CB8AC3E}">
        <p14:creationId xmlns="" xmlns:p14="http://schemas.microsoft.com/office/powerpoint/2010/main" val="22295731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p:cNvSpPr>
            <a:spLocks noGrp="1"/>
          </p:cNvSpPr>
          <p:nvPr>
            <p:ph type="sldNum" sz="quarter" idx="12"/>
            <p:custDataLst>
              <p:tags r:id="rId1"/>
            </p:custDataLst>
          </p:nvPr>
        </p:nvSpPr>
        <p:spPr>
          <a:xfrm>
            <a:off x="5498556" y="8008203"/>
            <a:ext cx="1359444" cy="1135797"/>
          </a:xfrm>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31</a:t>
            </a:fld>
            <a:endParaRPr lang="en-US" dirty="0">
              <a:gradFill>
                <a:gsLst>
                  <a:gs pos="0">
                    <a:prstClr val="black">
                      <a:alpha val="10000"/>
                    </a:prstClr>
                  </a:gs>
                  <a:gs pos="100000">
                    <a:prstClr val="black">
                      <a:alpha val="10000"/>
                    </a:prstClr>
                  </a:gs>
                </a:gsLst>
                <a:lin ang="5400000" scaled="0"/>
              </a:gradFill>
            </a:endParaRPr>
          </a:p>
        </p:txBody>
      </p:sp>
      <p:graphicFrame>
        <p:nvGraphicFramePr>
          <p:cNvPr id="10" name="Tableau 9"/>
          <p:cNvGraphicFramePr>
            <a:graphicFrameLocks noGrp="1"/>
          </p:cNvGraphicFramePr>
          <p:nvPr>
            <p:custDataLst>
              <p:tags r:id="rId2"/>
            </p:custDataLst>
            <p:extLst>
              <p:ext uri="{D42A27DB-BD31-4B8C-83A1-F6EECF244321}">
                <p14:modId xmlns="" xmlns:p14="http://schemas.microsoft.com/office/powerpoint/2010/main" val="3759215195"/>
              </p:ext>
            </p:extLst>
          </p:nvPr>
        </p:nvGraphicFramePr>
        <p:xfrm>
          <a:off x="62923" y="563526"/>
          <a:ext cx="6732155" cy="2669870"/>
        </p:xfrm>
        <a:graphic>
          <a:graphicData uri="http://schemas.openxmlformats.org/drawingml/2006/table">
            <a:tbl>
              <a:tblPr/>
              <a:tblGrid>
                <a:gridCol w="972155">
                  <a:extLst>
                    <a:ext uri="{9D8B030D-6E8A-4147-A177-3AD203B41FA5}">
                      <a16:colId xmlns="" xmlns:a16="http://schemas.microsoft.com/office/drawing/2014/main" val="20000"/>
                    </a:ext>
                  </a:extLst>
                </a:gridCol>
                <a:gridCol w="1440000">
                  <a:extLst>
                    <a:ext uri="{9D8B030D-6E8A-4147-A177-3AD203B41FA5}">
                      <a16:colId xmlns="" xmlns:a16="http://schemas.microsoft.com/office/drawing/2014/main" val="20002"/>
                    </a:ext>
                  </a:extLst>
                </a:gridCol>
                <a:gridCol w="1440000">
                  <a:extLst>
                    <a:ext uri="{9D8B030D-6E8A-4147-A177-3AD203B41FA5}">
                      <a16:colId xmlns="" xmlns:a16="http://schemas.microsoft.com/office/drawing/2014/main" val="20003"/>
                    </a:ext>
                  </a:extLst>
                </a:gridCol>
                <a:gridCol w="1440000">
                  <a:extLst>
                    <a:ext uri="{9D8B030D-6E8A-4147-A177-3AD203B41FA5}">
                      <a16:colId xmlns="" xmlns:a16="http://schemas.microsoft.com/office/drawing/2014/main" val="20004"/>
                    </a:ext>
                  </a:extLst>
                </a:gridCol>
                <a:gridCol w="1440000">
                  <a:extLst>
                    <a:ext uri="{9D8B030D-6E8A-4147-A177-3AD203B41FA5}">
                      <a16:colId xmlns="" xmlns:a16="http://schemas.microsoft.com/office/drawing/2014/main" val="20005"/>
                    </a:ext>
                  </a:extLst>
                </a:gridCol>
              </a:tblGrid>
              <a:tr h="207506">
                <a:tc>
                  <a:txBody>
                    <a:bodyPr/>
                    <a:lstStyle/>
                    <a:p>
                      <a:pPr algn="l">
                        <a:spcAft>
                          <a:spcPts val="0"/>
                        </a:spcAft>
                      </a:pPr>
                      <a:endParaRPr lang="fr-CA" sz="1000" dirty="0">
                        <a:latin typeface="Times New Roman" pitchFamily="18" charset="0"/>
                        <a:ea typeface="Times New Roman"/>
                        <a:cs typeface="Times New Roman" pitchFamily="18" charset="0"/>
                      </a:endParaRPr>
                    </a:p>
                  </a:txBody>
                  <a:tcPr marL="32625" marR="32625"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fr-CA" sz="1000" b="1" dirty="0">
                          <a:latin typeface="Times New Roman" pitchFamily="18" charset="0"/>
                          <a:ea typeface="Times New Roman"/>
                          <a:cs typeface="Times New Roman" pitchFamily="18" charset="0"/>
                        </a:rPr>
                        <a:t>ÉLÉMENTS OBSERVABLES</a:t>
                      </a:r>
                      <a:endParaRPr lang="fr-CA" sz="1000" dirty="0">
                        <a:latin typeface="Times New Roman" pitchFamily="18" charset="0"/>
                        <a:ea typeface="Times New Roman"/>
                        <a:cs typeface="Times New Roman" pitchFamily="18"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 xmlns:a16="http://schemas.microsoft.com/office/drawing/2014/main" val="10000"/>
                  </a:ext>
                </a:extLst>
              </a:tr>
              <a:tr h="594811">
                <a:tc>
                  <a:txBody>
                    <a:bodyPr/>
                    <a:lstStyle/>
                    <a:p>
                      <a:pPr algn="l">
                        <a:spcAft>
                          <a:spcPts val="0"/>
                        </a:spcAft>
                      </a:pPr>
                      <a:r>
                        <a:rPr lang="fr-CA" sz="1000" b="1" dirty="0">
                          <a:latin typeface="Calibri" pitchFamily="34" charset="0"/>
                          <a:ea typeface="Times New Roman"/>
                          <a:cs typeface="Calibri" pitchFamily="34" charset="0"/>
                        </a:rPr>
                        <a:t>Critère</a:t>
                      </a:r>
                      <a:endParaRPr lang="fr-CA" sz="1000" dirty="0">
                        <a:latin typeface="Calibri" pitchFamily="34" charset="0"/>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CA" sz="1000" b="1" dirty="0">
                          <a:latin typeface="Calibri" pitchFamily="34" charset="0"/>
                          <a:ea typeface="Times New Roman"/>
                          <a:cs typeface="Calibri" pitchFamily="34" charset="0"/>
                        </a:rPr>
                        <a:t>A</a:t>
                      </a:r>
                      <a:endParaRPr lang="fr-CA" sz="1000" dirty="0">
                        <a:latin typeface="Calibri" pitchFamily="34" charset="0"/>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CA" sz="1000" b="1" dirty="0">
                          <a:latin typeface="Calibri" pitchFamily="34" charset="0"/>
                          <a:ea typeface="Times New Roman"/>
                          <a:cs typeface="Calibri" pitchFamily="34" charset="0"/>
                        </a:rPr>
                        <a:t>B</a:t>
                      </a:r>
                      <a:endParaRPr lang="fr-CA" sz="1000" dirty="0">
                        <a:latin typeface="Calibri" pitchFamily="34" charset="0"/>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CA" sz="1000" b="1" dirty="0">
                          <a:latin typeface="Calibri" pitchFamily="34" charset="0"/>
                          <a:ea typeface="Times New Roman"/>
                          <a:cs typeface="Calibri" pitchFamily="34" charset="0"/>
                        </a:rPr>
                        <a:t>C</a:t>
                      </a:r>
                      <a:endParaRPr lang="fr-CA" sz="1000" dirty="0">
                        <a:latin typeface="Calibri" pitchFamily="34" charset="0"/>
                        <a:ea typeface="Times New Roman"/>
                        <a:cs typeface="Calibri" pitchFamily="34" charset="0"/>
                      </a:endParaRPr>
                    </a:p>
                    <a:p>
                      <a:pPr algn="ctr">
                        <a:spcAft>
                          <a:spcPts val="0"/>
                        </a:spcAft>
                      </a:pPr>
                      <a:r>
                        <a:rPr lang="fr-CA" sz="1000" b="1" i="1" dirty="0">
                          <a:latin typeface="Calibri" pitchFamily="34" charset="0"/>
                          <a:ea typeface="Times New Roman"/>
                          <a:cs typeface="Calibri" pitchFamily="34" charset="0"/>
                        </a:rPr>
                        <a:t>Avec soutien </a:t>
                      </a:r>
                      <a:endParaRPr lang="fr-CA" sz="1000" dirty="0">
                        <a:latin typeface="Calibri" pitchFamily="34" charset="0"/>
                        <a:ea typeface="Times New Roman"/>
                        <a:cs typeface="Calibri" pitchFamily="34" charset="0"/>
                      </a:endParaRPr>
                    </a:p>
                    <a:p>
                      <a:pPr algn="ctr">
                        <a:spcAft>
                          <a:spcPts val="0"/>
                        </a:spcAft>
                      </a:pPr>
                      <a:r>
                        <a:rPr lang="fr-CA" sz="1000" b="1" i="1" dirty="0">
                          <a:latin typeface="Calibri" pitchFamily="34" charset="0"/>
                          <a:ea typeface="Times New Roman"/>
                          <a:cs typeface="Calibri" pitchFamily="34" charset="0"/>
                        </a:rPr>
                        <a:t>(enseignant, équipe)</a:t>
                      </a:r>
                      <a:endParaRPr lang="fr-CA" sz="1000" dirty="0">
                        <a:latin typeface="Calibri" pitchFamily="34" charset="0"/>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CA" sz="1000" b="1" dirty="0">
                          <a:latin typeface="Calibri" pitchFamily="34" charset="0"/>
                          <a:ea typeface="Times New Roman"/>
                          <a:cs typeface="Calibri" pitchFamily="34" charset="0"/>
                        </a:rPr>
                        <a:t>D</a:t>
                      </a:r>
                      <a:endParaRPr lang="fr-CA" sz="1000" dirty="0">
                        <a:latin typeface="Calibri" pitchFamily="34" charset="0"/>
                        <a:ea typeface="Times New Roman"/>
                        <a:cs typeface="Calibri" pitchFamily="34" charset="0"/>
                      </a:endParaRPr>
                    </a:p>
                    <a:p>
                      <a:pPr algn="ctr">
                        <a:spcAft>
                          <a:spcPts val="0"/>
                        </a:spcAft>
                      </a:pPr>
                      <a:r>
                        <a:rPr lang="fr-CA" sz="1000" b="1" i="1" dirty="0">
                          <a:latin typeface="Calibri" pitchFamily="34" charset="0"/>
                          <a:ea typeface="Times New Roman"/>
                          <a:cs typeface="Calibri" pitchFamily="34" charset="0"/>
                        </a:rPr>
                        <a:t>Même avec soutien</a:t>
                      </a:r>
                      <a:endParaRPr lang="fr-CA" sz="1000" dirty="0">
                        <a:latin typeface="Calibri" pitchFamily="34" charset="0"/>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867553">
                <a:tc>
                  <a:txBody>
                    <a:bodyPr/>
                    <a:lstStyle/>
                    <a:p>
                      <a:pPr algn="ctr">
                        <a:spcAft>
                          <a:spcPts val="0"/>
                        </a:spcAft>
                      </a:pPr>
                      <a:r>
                        <a:rPr lang="fr-CA" sz="1000" b="1" dirty="0">
                          <a:latin typeface="Calibri" pitchFamily="34" charset="0"/>
                          <a:ea typeface="Times New Roman"/>
                          <a:cs typeface="Calibri" pitchFamily="34" charset="0"/>
                        </a:rPr>
                        <a:t>Critère 4</a:t>
                      </a:r>
                    </a:p>
                    <a:p>
                      <a:pPr algn="ctr">
                        <a:spcAft>
                          <a:spcPts val="0"/>
                        </a:spcAft>
                      </a:pPr>
                      <a:r>
                        <a:rPr lang="fr-CA" sz="1000" dirty="0">
                          <a:latin typeface="Calibri" pitchFamily="34" charset="0"/>
                          <a:ea typeface="Times New Roman"/>
                          <a:cs typeface="Calibri" pitchFamily="34" charset="0"/>
                        </a:rPr>
                        <a:t>Utilisation/</a:t>
                      </a:r>
                    </a:p>
                    <a:p>
                      <a:pPr algn="ctr">
                        <a:spcAft>
                          <a:spcPts val="0"/>
                        </a:spcAft>
                      </a:pPr>
                      <a:r>
                        <a:rPr lang="fr-CA" sz="1000" dirty="0">
                          <a:latin typeface="Calibri" pitchFamily="34" charset="0"/>
                          <a:ea typeface="Times New Roman"/>
                          <a:cs typeface="Calibri" pitchFamily="34" charset="0"/>
                        </a:rPr>
                        <a:t>maitrise appropriée des connaissances scientifiques et technologiques</a:t>
                      </a:r>
                    </a:p>
                    <a:p>
                      <a:pPr algn="l">
                        <a:spcAft>
                          <a:spcPts val="0"/>
                        </a:spcAft>
                      </a:pPr>
                      <a:r>
                        <a:rPr lang="fr-CA" sz="1000" b="1" dirty="0">
                          <a:latin typeface="Calibri" pitchFamily="34" charset="0"/>
                          <a:ea typeface="Times New Roman"/>
                          <a:cs typeface="Calibri" pitchFamily="34" charset="0"/>
                        </a:rPr>
                        <a:t>(cas d’une communication écrite  ou orale)</a:t>
                      </a:r>
                      <a:endParaRPr lang="fr-CA" sz="1000" dirty="0">
                        <a:latin typeface="Calibri" pitchFamily="34" charset="0"/>
                        <a:ea typeface="Times New Roman"/>
                        <a:cs typeface="Calibri" pitchFamily="34" charset="0"/>
                      </a:endParaRPr>
                    </a:p>
                    <a:p>
                      <a:pPr algn="ctr">
                        <a:spcAft>
                          <a:spcPts val="0"/>
                        </a:spcAft>
                      </a:pPr>
                      <a:endParaRPr lang="fr-CA" sz="1000" dirty="0">
                        <a:latin typeface="Calibri" pitchFamily="34" charset="0"/>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buFont typeface="Symbol"/>
                        <a:buNone/>
                      </a:pPr>
                      <a:r>
                        <a:rPr lang="fr-CA" sz="1000" dirty="0" smtClean="0">
                          <a:latin typeface="Calibri" pitchFamily="34" charset="0"/>
                          <a:ea typeface="Times New Roman"/>
                          <a:cs typeface="Calibri" pitchFamily="34" charset="0"/>
                        </a:rPr>
                        <a:t>Utilise </a:t>
                      </a:r>
                      <a:r>
                        <a:rPr lang="fr-CA" sz="1000" dirty="0">
                          <a:latin typeface="Calibri" pitchFamily="34" charset="0"/>
                          <a:ea typeface="Times New Roman"/>
                          <a:cs typeface="Calibri" pitchFamily="34" charset="0"/>
                        </a:rPr>
                        <a:t>avec justesse le vocabulaire scientifique. </a:t>
                      </a:r>
                      <a:endParaRPr lang="fr-CA" sz="1000" dirty="0" smtClean="0">
                        <a:latin typeface="Calibri" pitchFamily="34" charset="0"/>
                        <a:ea typeface="Times New Roman"/>
                        <a:cs typeface="Calibri" pitchFamily="34" charset="0"/>
                      </a:endParaRPr>
                    </a:p>
                    <a:p>
                      <a:pPr algn="l">
                        <a:spcAft>
                          <a:spcPts val="0"/>
                        </a:spcAft>
                        <a:buFont typeface="Symbol"/>
                        <a:buNone/>
                      </a:pPr>
                      <a:endParaRPr lang="fr-CA" sz="1000" i="1" dirty="0" smtClean="0">
                        <a:latin typeface="Calibri" pitchFamily="34" charset="0"/>
                        <a:ea typeface="Times New Roman"/>
                        <a:cs typeface="Calibri" pitchFamily="34" charset="0"/>
                      </a:endParaRPr>
                    </a:p>
                    <a:p>
                      <a:pPr algn="l">
                        <a:spcAft>
                          <a:spcPts val="0"/>
                        </a:spcAft>
                        <a:buFont typeface="Symbol"/>
                        <a:buNone/>
                      </a:pPr>
                      <a:r>
                        <a:rPr lang="fr-CA" sz="1000" i="1" dirty="0" smtClean="0">
                          <a:latin typeface="Calibri" pitchFamily="34" charset="0"/>
                          <a:ea typeface="Times New Roman"/>
                          <a:cs typeface="Calibri" pitchFamily="34" charset="0"/>
                        </a:rPr>
                        <a:t>Reprend </a:t>
                      </a:r>
                      <a:r>
                        <a:rPr lang="fr-CA" sz="1000" i="1" dirty="0">
                          <a:latin typeface="Calibri" pitchFamily="34" charset="0"/>
                          <a:ea typeface="Times New Roman"/>
                          <a:cs typeface="Calibri" pitchFamily="34" charset="0"/>
                        </a:rPr>
                        <a:t>les mots</a:t>
                      </a:r>
                      <a:r>
                        <a:rPr lang="fr-CA" sz="1000" i="1" baseline="0" dirty="0">
                          <a:latin typeface="Calibri" pitchFamily="34" charset="0"/>
                          <a:ea typeface="Times New Roman"/>
                          <a:cs typeface="Calibri" pitchFamily="34" charset="0"/>
                        </a:rPr>
                        <a:t> des étiquettes (noms d’organes, éléments essentiels) pour désigner ces réalités.</a:t>
                      </a:r>
                      <a:endParaRPr lang="fr-CA" sz="1000" i="1" dirty="0">
                        <a:latin typeface="Calibri" pitchFamily="34" charset="0"/>
                        <a:ea typeface="Times New Roman"/>
                        <a:cs typeface="Calibri" pitchFamily="34" charset="0"/>
                      </a:endParaRPr>
                    </a:p>
                    <a:p>
                      <a:pPr algn="l">
                        <a:spcAft>
                          <a:spcPts val="0"/>
                        </a:spcAft>
                        <a:buFont typeface="Symbol" pitchFamily="18" charset="2"/>
                        <a:buNone/>
                      </a:pPr>
                      <a:endParaRPr lang="fr-CA" sz="1000" dirty="0">
                        <a:latin typeface="Calibri" pitchFamily="34" charset="0"/>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buFont typeface="Symbol"/>
                        <a:buNone/>
                      </a:pPr>
                      <a:r>
                        <a:rPr lang="fr-CA" sz="1000" dirty="0" smtClean="0">
                          <a:latin typeface="Calibri" pitchFamily="34" charset="0"/>
                          <a:ea typeface="Times New Roman"/>
                          <a:cs typeface="Calibri" pitchFamily="34" charset="0"/>
                        </a:rPr>
                        <a:t>Utilise </a:t>
                      </a:r>
                      <a:r>
                        <a:rPr lang="fr-CA" sz="1000" dirty="0">
                          <a:latin typeface="Calibri" pitchFamily="34" charset="0"/>
                          <a:ea typeface="Times New Roman"/>
                          <a:cs typeface="Calibri" pitchFamily="34" charset="0"/>
                        </a:rPr>
                        <a:t>la plupart du temps un vocabulaire scientifique adéquat. </a:t>
                      </a:r>
                      <a:endParaRPr lang="fr-CA" sz="1000" dirty="0" smtClean="0">
                        <a:latin typeface="Calibri" pitchFamily="34" charset="0"/>
                        <a:ea typeface="Times New Roman"/>
                        <a:cs typeface="Calibri" pitchFamily="34" charset="0"/>
                      </a:endParaRPr>
                    </a:p>
                    <a:p>
                      <a:pPr algn="l">
                        <a:spcAft>
                          <a:spcPts val="0"/>
                        </a:spcAft>
                        <a:buFont typeface="Symbol"/>
                        <a:buNone/>
                      </a:pPr>
                      <a:endParaRPr lang="fr-CA" sz="1000" i="1" dirty="0" smtClean="0">
                        <a:latin typeface="Calibri" pitchFamily="34" charset="0"/>
                        <a:ea typeface="Times New Roman"/>
                        <a:cs typeface="Calibri" pitchFamily="34" charset="0"/>
                      </a:endParaRPr>
                    </a:p>
                    <a:p>
                      <a:pPr algn="l">
                        <a:spcAft>
                          <a:spcPts val="0"/>
                        </a:spcAft>
                        <a:buFont typeface="Symbol"/>
                        <a:buNone/>
                      </a:pPr>
                      <a:r>
                        <a:rPr lang="fr-CA" sz="1000" i="1" dirty="0" smtClean="0">
                          <a:latin typeface="Calibri" pitchFamily="34" charset="0"/>
                          <a:ea typeface="Times New Roman"/>
                          <a:cs typeface="Calibri" pitchFamily="34" charset="0"/>
                        </a:rPr>
                        <a:t>Reprend</a:t>
                      </a:r>
                      <a:r>
                        <a:rPr lang="fr-CA" sz="1000" i="1" baseline="0" dirty="0" smtClean="0">
                          <a:latin typeface="Calibri" pitchFamily="34" charset="0"/>
                          <a:ea typeface="Times New Roman"/>
                          <a:cs typeface="Calibri" pitchFamily="34" charset="0"/>
                        </a:rPr>
                        <a:t> </a:t>
                      </a:r>
                      <a:r>
                        <a:rPr lang="fr-CA" sz="1000" i="1" baseline="0" dirty="0">
                          <a:latin typeface="Calibri" pitchFamily="34" charset="0"/>
                          <a:ea typeface="Times New Roman"/>
                          <a:cs typeface="Calibri" pitchFamily="34" charset="0"/>
                        </a:rPr>
                        <a:t>la plupart des mots des étiquettes (noms d’organes, éléments essentiels) pour désigner ces réalités. </a:t>
                      </a:r>
                      <a:endParaRPr lang="fr-CA" sz="1000" i="1" dirty="0">
                        <a:latin typeface="Calibri" pitchFamily="34" charset="0"/>
                        <a:ea typeface="Times New Roman"/>
                        <a:cs typeface="Calibri" pitchFamily="34" charset="0"/>
                      </a:endParaRPr>
                    </a:p>
                    <a:p>
                      <a:pPr algn="l">
                        <a:spcAft>
                          <a:spcPts val="0"/>
                        </a:spcAft>
                      </a:pPr>
                      <a:endParaRPr lang="fr-CA" sz="1000" dirty="0">
                        <a:latin typeface="Calibri" pitchFamily="34" charset="0"/>
                        <a:ea typeface="Times New Roman"/>
                        <a:cs typeface="Calibri" pitchFamily="34" charset="0"/>
                      </a:endParaRPr>
                    </a:p>
                    <a:p>
                      <a:pPr algn="l">
                        <a:spcAft>
                          <a:spcPts val="0"/>
                        </a:spcAft>
                      </a:pPr>
                      <a:endParaRPr lang="fr-CA" sz="1000" dirty="0">
                        <a:latin typeface="Calibri" pitchFamily="34" charset="0"/>
                        <a:ea typeface="Times New Roman"/>
                        <a:cs typeface="Calibri" pitchFamily="34" charset="0"/>
                      </a:endParaRPr>
                    </a:p>
                    <a:p>
                      <a:pPr algn="l">
                        <a:spcAft>
                          <a:spcPts val="0"/>
                        </a:spcAft>
                      </a:pPr>
                      <a:endParaRPr lang="fr-CA" sz="1000" dirty="0">
                        <a:latin typeface="Calibri" pitchFamily="34" charset="0"/>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buFont typeface="Symbol"/>
                        <a:buNone/>
                      </a:pPr>
                      <a:r>
                        <a:rPr lang="fr-CA" sz="1000" dirty="0" smtClean="0">
                          <a:latin typeface="Calibri" pitchFamily="34" charset="0"/>
                          <a:ea typeface="Times New Roman"/>
                          <a:cs typeface="Calibri" pitchFamily="34" charset="0"/>
                        </a:rPr>
                        <a:t>Utilise </a:t>
                      </a:r>
                      <a:r>
                        <a:rPr lang="fr-CA" sz="1000" dirty="0">
                          <a:latin typeface="Calibri" pitchFamily="34" charset="0"/>
                          <a:ea typeface="Times New Roman"/>
                          <a:cs typeface="Calibri" pitchFamily="34" charset="0"/>
                        </a:rPr>
                        <a:t>parfois un vocabulaire scientifique  adéquat. </a:t>
                      </a:r>
                      <a:endParaRPr lang="fr-CA" sz="1000" dirty="0" smtClean="0">
                        <a:latin typeface="Calibri" pitchFamily="34" charset="0"/>
                        <a:ea typeface="Times New Roman"/>
                        <a:cs typeface="Calibri" pitchFamily="34" charset="0"/>
                      </a:endParaRPr>
                    </a:p>
                    <a:p>
                      <a:pPr algn="l">
                        <a:spcAft>
                          <a:spcPts val="0"/>
                        </a:spcAft>
                        <a:buFont typeface="Symbol"/>
                        <a:buNone/>
                      </a:pPr>
                      <a:endParaRPr lang="fr-CA" sz="1000" i="1" dirty="0" smtClean="0">
                        <a:latin typeface="Calibri" pitchFamily="34" charset="0"/>
                        <a:ea typeface="Times New Roman"/>
                        <a:cs typeface="Calibri" pitchFamily="34" charset="0"/>
                      </a:endParaRPr>
                    </a:p>
                    <a:p>
                      <a:pPr algn="l">
                        <a:spcAft>
                          <a:spcPts val="0"/>
                        </a:spcAft>
                        <a:buFont typeface="Symbol"/>
                        <a:buNone/>
                      </a:pPr>
                      <a:r>
                        <a:rPr lang="fr-CA" sz="1000" i="1" dirty="0" smtClean="0">
                          <a:latin typeface="Calibri" pitchFamily="34" charset="0"/>
                          <a:ea typeface="Times New Roman"/>
                          <a:cs typeface="Calibri" pitchFamily="34" charset="0"/>
                        </a:rPr>
                        <a:t>Reprend</a:t>
                      </a:r>
                      <a:r>
                        <a:rPr lang="fr-CA" sz="1000" i="1" baseline="0" dirty="0" smtClean="0">
                          <a:latin typeface="Calibri" pitchFamily="34" charset="0"/>
                          <a:ea typeface="Times New Roman"/>
                          <a:cs typeface="Calibri" pitchFamily="34" charset="0"/>
                        </a:rPr>
                        <a:t> </a:t>
                      </a:r>
                      <a:r>
                        <a:rPr lang="fr-CA" sz="1000" i="1" baseline="0" dirty="0">
                          <a:latin typeface="Calibri" pitchFamily="34" charset="0"/>
                          <a:ea typeface="Times New Roman"/>
                          <a:cs typeface="Calibri" pitchFamily="34" charset="0"/>
                        </a:rPr>
                        <a:t>parfois des mots des étiquettes (nom d’organes, éléments essentiels) pour désigner ces réalités.</a:t>
                      </a:r>
                      <a:endParaRPr lang="fr-CA" sz="1000" i="1" dirty="0">
                        <a:latin typeface="Calibri" pitchFamily="34" charset="0"/>
                        <a:ea typeface="Times New Roman"/>
                        <a:cs typeface="Calibri" pitchFamily="34" charset="0"/>
                      </a:endParaRPr>
                    </a:p>
                    <a:p>
                      <a:pPr algn="l">
                        <a:spcAft>
                          <a:spcPts val="0"/>
                        </a:spcAft>
                      </a:pPr>
                      <a:endParaRPr lang="fr-CA" sz="1000" dirty="0">
                        <a:latin typeface="Calibri" pitchFamily="34" charset="0"/>
                        <a:ea typeface="Times New Roman"/>
                        <a:cs typeface="Calibri" pitchFamily="34" charset="0"/>
                      </a:endParaRPr>
                    </a:p>
                    <a:p>
                      <a:pPr algn="l">
                        <a:spcAft>
                          <a:spcPts val="0"/>
                        </a:spcAft>
                      </a:pPr>
                      <a:endParaRPr lang="fr-CA" sz="1000" dirty="0">
                        <a:latin typeface="Calibri" pitchFamily="34" charset="0"/>
                        <a:ea typeface="Times New Roman"/>
                        <a:cs typeface="Calibri" pitchFamily="34" charset="0"/>
                      </a:endParaRPr>
                    </a:p>
                    <a:p>
                      <a:pPr algn="l">
                        <a:spcAft>
                          <a:spcPts val="0"/>
                        </a:spcAft>
                      </a:pPr>
                      <a:endParaRPr lang="fr-CA" sz="1000" dirty="0">
                        <a:latin typeface="Calibri" pitchFamily="34" charset="0"/>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buFont typeface="Symbol"/>
                        <a:buNone/>
                      </a:pPr>
                      <a:r>
                        <a:rPr lang="fr-CA" sz="1000" dirty="0" smtClean="0">
                          <a:latin typeface="Calibri" pitchFamily="34" charset="0"/>
                          <a:ea typeface="Times New Roman"/>
                          <a:cs typeface="Calibri" pitchFamily="34" charset="0"/>
                        </a:rPr>
                        <a:t>Utilise </a:t>
                      </a:r>
                      <a:r>
                        <a:rPr lang="fr-CA" sz="1000" dirty="0">
                          <a:latin typeface="Calibri" pitchFamily="34" charset="0"/>
                          <a:ea typeface="Times New Roman"/>
                          <a:cs typeface="Calibri" pitchFamily="34" charset="0"/>
                        </a:rPr>
                        <a:t>rarement ou n’utilise pas de vocabulaire scientifique  adéquat. </a:t>
                      </a:r>
                      <a:endParaRPr lang="fr-CA" sz="1000" dirty="0" smtClean="0">
                        <a:latin typeface="Calibri" pitchFamily="34" charset="0"/>
                        <a:ea typeface="Times New Roman"/>
                        <a:cs typeface="Calibri" pitchFamily="34" charset="0"/>
                      </a:endParaRPr>
                    </a:p>
                    <a:p>
                      <a:pPr algn="l">
                        <a:spcAft>
                          <a:spcPts val="0"/>
                        </a:spcAft>
                        <a:buFont typeface="Symbol"/>
                        <a:buNone/>
                      </a:pPr>
                      <a:endParaRPr lang="fr-CA" sz="1000" i="1" dirty="0" smtClean="0">
                        <a:latin typeface="Calibri" pitchFamily="34" charset="0"/>
                        <a:ea typeface="Times New Roman"/>
                        <a:cs typeface="Calibri" pitchFamily="34" charset="0"/>
                      </a:endParaRPr>
                    </a:p>
                    <a:p>
                      <a:pPr algn="l">
                        <a:spcAft>
                          <a:spcPts val="0"/>
                        </a:spcAft>
                        <a:buFont typeface="Symbol"/>
                        <a:buNone/>
                      </a:pPr>
                      <a:r>
                        <a:rPr lang="fr-CA" sz="1000" i="1" dirty="0" smtClean="0">
                          <a:latin typeface="Calibri" pitchFamily="34" charset="0"/>
                          <a:ea typeface="Times New Roman"/>
                          <a:cs typeface="Calibri" pitchFamily="34" charset="0"/>
                        </a:rPr>
                        <a:t>Ne </a:t>
                      </a:r>
                      <a:r>
                        <a:rPr lang="fr-CA" sz="1000" i="1" dirty="0">
                          <a:latin typeface="Calibri" pitchFamily="34" charset="0"/>
                          <a:ea typeface="Times New Roman"/>
                          <a:cs typeface="Calibri" pitchFamily="34" charset="0"/>
                        </a:rPr>
                        <a:t>reprend</a:t>
                      </a:r>
                      <a:r>
                        <a:rPr lang="fr-CA" sz="1000" i="1" baseline="0" dirty="0">
                          <a:latin typeface="Calibri" pitchFamily="34" charset="0"/>
                          <a:ea typeface="Times New Roman"/>
                          <a:cs typeface="Calibri" pitchFamily="34" charset="0"/>
                        </a:rPr>
                        <a:t> pas les mots des étiquettes (noms d’organes, éléments essentiels)</a:t>
                      </a:r>
                      <a:endParaRPr lang="fr-CA" sz="1000" i="1" dirty="0">
                        <a:latin typeface="Calibri" pitchFamily="34" charset="0"/>
                        <a:ea typeface="Times New Roman"/>
                        <a:cs typeface="Calibri" pitchFamily="34" charset="0"/>
                      </a:endParaRPr>
                    </a:p>
                    <a:p>
                      <a:pPr algn="l">
                        <a:spcAft>
                          <a:spcPts val="0"/>
                        </a:spcAft>
                      </a:pPr>
                      <a:endParaRPr lang="fr-CA" sz="1000" dirty="0">
                        <a:latin typeface="Calibri" pitchFamily="34" charset="0"/>
                        <a:ea typeface="Times New Roman"/>
                        <a:cs typeface="Calibri" pitchFamily="34" charset="0"/>
                      </a:endParaRPr>
                    </a:p>
                    <a:p>
                      <a:pPr algn="l">
                        <a:spcAft>
                          <a:spcPts val="0"/>
                        </a:spcAft>
                      </a:pPr>
                      <a:endParaRPr lang="fr-CA" sz="1000" dirty="0">
                        <a:latin typeface="Calibri" pitchFamily="34" charset="0"/>
                        <a:ea typeface="Times New Roman"/>
                        <a:cs typeface="Calibri" pitchFamily="34" charset="0"/>
                      </a:endParaRPr>
                    </a:p>
                    <a:p>
                      <a:pPr algn="l">
                        <a:spcAft>
                          <a:spcPts val="0"/>
                        </a:spcAft>
                      </a:pPr>
                      <a:endParaRPr lang="fr-CA" sz="1000" dirty="0">
                        <a:latin typeface="Calibri" pitchFamily="34" charset="0"/>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
        <p:nvSpPr>
          <p:cNvPr id="6" name="Titre 1"/>
          <p:cNvSpPr>
            <a:spLocks noGrp="1"/>
          </p:cNvSpPr>
          <p:nvPr>
            <p:ph type="title"/>
            <p:custDataLst>
              <p:tags r:id="rId3"/>
            </p:custDataLst>
          </p:nvPr>
        </p:nvSpPr>
        <p:spPr>
          <a:xfrm>
            <a:off x="0" y="0"/>
            <a:ext cx="6838949" cy="485775"/>
          </a:xfrm>
        </p:spPr>
        <p:txBody>
          <a:bodyPr/>
          <a:lstStyle/>
          <a:p>
            <a:r>
              <a:rPr lang="en-US" sz="3000" dirty="0">
                <a:latin typeface="Calibri" pitchFamily="34" charset="0"/>
                <a:cs typeface="Calibri" pitchFamily="34" charset="0"/>
              </a:rPr>
              <a:t>Grille </a:t>
            </a:r>
            <a:r>
              <a:rPr lang="en-US" sz="3000" dirty="0" err="1">
                <a:latin typeface="Calibri" pitchFamily="34" charset="0"/>
                <a:cs typeface="Calibri" pitchFamily="34" charset="0"/>
              </a:rPr>
              <a:t>d’évaluation</a:t>
            </a:r>
            <a:r>
              <a:rPr lang="en-US" sz="3000" dirty="0">
                <a:latin typeface="Calibri" pitchFamily="34" charset="0"/>
                <a:cs typeface="Calibri" pitchFamily="34" charset="0"/>
              </a:rPr>
              <a:t> de </a:t>
            </a:r>
            <a:r>
              <a:rPr lang="en-US" sz="3000" dirty="0" err="1">
                <a:latin typeface="Calibri" pitchFamily="34" charset="0"/>
                <a:cs typeface="Calibri" pitchFamily="34" charset="0"/>
              </a:rPr>
              <a:t>l’activité</a:t>
            </a:r>
            <a:r>
              <a:rPr lang="en-US" sz="3000" dirty="0">
                <a:latin typeface="Calibri" pitchFamily="34" charset="0"/>
                <a:cs typeface="Calibri" pitchFamily="34" charset="0"/>
              </a:rPr>
              <a:t> 3</a:t>
            </a:r>
            <a:endParaRPr lang="fr-FR" sz="3000" dirty="0">
              <a:latin typeface="Calibri" pitchFamily="34" charset="0"/>
              <a:cs typeface="Calibri" pitchFamily="34" charset="0"/>
            </a:endParaRPr>
          </a:p>
        </p:txBody>
      </p:sp>
      <p:sp>
        <p:nvSpPr>
          <p:cNvPr id="7" name="Titre 1"/>
          <p:cNvSpPr txBox="1">
            <a:spLocks/>
          </p:cNvSpPr>
          <p:nvPr>
            <p:custDataLst>
              <p:tags r:id="rId4"/>
            </p:custDataLst>
          </p:nvPr>
        </p:nvSpPr>
        <p:spPr>
          <a:xfrm>
            <a:off x="0" y="3438525"/>
            <a:ext cx="6838949" cy="4857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Times New Roman" pitchFamily="18" charset="0"/>
                <a:ea typeface="+mj-ea"/>
                <a:cs typeface="+mj-cs"/>
              </a:defRPr>
            </a:lvl1pPr>
          </a:lstStyle>
          <a:p>
            <a:r>
              <a:rPr lang="en-US" sz="3000" dirty="0">
                <a:latin typeface="Calibri" pitchFamily="34" charset="0"/>
                <a:cs typeface="Calibri" pitchFamily="34" charset="0"/>
              </a:rPr>
              <a:t>Grille </a:t>
            </a:r>
            <a:r>
              <a:rPr lang="en-US" sz="3000" dirty="0" err="1">
                <a:latin typeface="Calibri" pitchFamily="34" charset="0"/>
                <a:cs typeface="Calibri" pitchFamily="34" charset="0"/>
              </a:rPr>
              <a:t>d’évaluation</a:t>
            </a:r>
            <a:r>
              <a:rPr lang="en-US" sz="3000" dirty="0">
                <a:latin typeface="Calibri" pitchFamily="34" charset="0"/>
                <a:cs typeface="Calibri" pitchFamily="34" charset="0"/>
              </a:rPr>
              <a:t> de </a:t>
            </a:r>
            <a:r>
              <a:rPr lang="en-US" sz="3000" dirty="0" err="1">
                <a:latin typeface="Calibri" pitchFamily="34" charset="0"/>
                <a:cs typeface="Calibri" pitchFamily="34" charset="0"/>
              </a:rPr>
              <a:t>l’activité</a:t>
            </a:r>
            <a:r>
              <a:rPr lang="en-US" sz="3000" dirty="0">
                <a:latin typeface="Calibri" pitchFamily="34" charset="0"/>
                <a:cs typeface="Calibri" pitchFamily="34" charset="0"/>
              </a:rPr>
              <a:t> 4</a:t>
            </a:r>
            <a:endParaRPr lang="fr-FR" sz="3000" dirty="0">
              <a:latin typeface="Calibri" pitchFamily="34" charset="0"/>
              <a:cs typeface="Calibri" pitchFamily="34" charset="0"/>
            </a:endParaRPr>
          </a:p>
        </p:txBody>
      </p:sp>
      <p:graphicFrame>
        <p:nvGraphicFramePr>
          <p:cNvPr id="8" name="Tableau 7"/>
          <p:cNvGraphicFramePr>
            <a:graphicFrameLocks noGrp="1"/>
          </p:cNvGraphicFramePr>
          <p:nvPr>
            <p:custDataLst>
              <p:tags r:id="rId5"/>
            </p:custDataLst>
            <p:extLst>
              <p:ext uri="{D42A27DB-BD31-4B8C-83A1-F6EECF244321}">
                <p14:modId xmlns="" xmlns:p14="http://schemas.microsoft.com/office/powerpoint/2010/main" val="3146499758"/>
              </p:ext>
            </p:extLst>
          </p:nvPr>
        </p:nvGraphicFramePr>
        <p:xfrm>
          <a:off x="60340" y="3993966"/>
          <a:ext cx="6737320" cy="4897846"/>
        </p:xfrm>
        <a:graphic>
          <a:graphicData uri="http://schemas.openxmlformats.org/drawingml/2006/table">
            <a:tbl>
              <a:tblPr/>
              <a:tblGrid>
                <a:gridCol w="833320">
                  <a:extLst>
                    <a:ext uri="{9D8B030D-6E8A-4147-A177-3AD203B41FA5}">
                      <a16:colId xmlns="" xmlns:a16="http://schemas.microsoft.com/office/drawing/2014/main" val="20000"/>
                    </a:ext>
                  </a:extLst>
                </a:gridCol>
                <a:gridCol w="1476000">
                  <a:extLst>
                    <a:ext uri="{9D8B030D-6E8A-4147-A177-3AD203B41FA5}">
                      <a16:colId xmlns="" xmlns:a16="http://schemas.microsoft.com/office/drawing/2014/main" val="20002"/>
                    </a:ext>
                  </a:extLst>
                </a:gridCol>
                <a:gridCol w="1476000">
                  <a:extLst>
                    <a:ext uri="{9D8B030D-6E8A-4147-A177-3AD203B41FA5}">
                      <a16:colId xmlns="" xmlns:a16="http://schemas.microsoft.com/office/drawing/2014/main" val="20003"/>
                    </a:ext>
                  </a:extLst>
                </a:gridCol>
                <a:gridCol w="1476000">
                  <a:extLst>
                    <a:ext uri="{9D8B030D-6E8A-4147-A177-3AD203B41FA5}">
                      <a16:colId xmlns="" xmlns:a16="http://schemas.microsoft.com/office/drawing/2014/main" val="20004"/>
                    </a:ext>
                  </a:extLst>
                </a:gridCol>
                <a:gridCol w="1476000">
                  <a:extLst>
                    <a:ext uri="{9D8B030D-6E8A-4147-A177-3AD203B41FA5}">
                      <a16:colId xmlns="" xmlns:a16="http://schemas.microsoft.com/office/drawing/2014/main" val="20005"/>
                    </a:ext>
                  </a:extLst>
                </a:gridCol>
              </a:tblGrid>
              <a:tr h="148527">
                <a:tc>
                  <a:txBody>
                    <a:bodyPr/>
                    <a:lstStyle/>
                    <a:p>
                      <a:pPr algn="l">
                        <a:spcAft>
                          <a:spcPts val="0"/>
                        </a:spcAft>
                      </a:pPr>
                      <a:endParaRPr lang="fr-CA" sz="1000" dirty="0">
                        <a:latin typeface="Calibri" pitchFamily="34" charset="0"/>
                        <a:ea typeface="Times New Roman"/>
                        <a:cs typeface="Calibri" pitchFamily="34" charset="0"/>
                      </a:endParaRPr>
                    </a:p>
                  </a:txBody>
                  <a:tcPr marL="32625" marR="32625"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fr-CA" sz="1000" b="1" dirty="0">
                          <a:latin typeface="Calibri" pitchFamily="34" charset="0"/>
                          <a:ea typeface="Times New Roman"/>
                          <a:cs typeface="Calibri" pitchFamily="34" charset="0"/>
                        </a:rPr>
                        <a:t>ÉLÉMENTS OBSERVABLES</a:t>
                      </a:r>
                      <a:endParaRPr lang="fr-CA" sz="1000" dirty="0">
                        <a:latin typeface="Calibri" pitchFamily="34" charset="0"/>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 xmlns:a16="http://schemas.microsoft.com/office/drawing/2014/main" val="10000"/>
                  </a:ext>
                </a:extLst>
              </a:tr>
              <a:tr h="456086">
                <a:tc>
                  <a:txBody>
                    <a:bodyPr/>
                    <a:lstStyle/>
                    <a:p>
                      <a:pPr algn="l">
                        <a:spcAft>
                          <a:spcPts val="0"/>
                        </a:spcAft>
                      </a:pPr>
                      <a:r>
                        <a:rPr lang="fr-CA" sz="1000" b="1" dirty="0">
                          <a:latin typeface="Calibri" pitchFamily="34" charset="0"/>
                          <a:ea typeface="Times New Roman"/>
                          <a:cs typeface="Calibri" pitchFamily="34" charset="0"/>
                        </a:rPr>
                        <a:t>Critère</a:t>
                      </a:r>
                      <a:endParaRPr lang="fr-CA" sz="1000" dirty="0">
                        <a:latin typeface="Calibri" pitchFamily="34" charset="0"/>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CA" sz="1000" b="1" dirty="0">
                          <a:latin typeface="Calibri" pitchFamily="34" charset="0"/>
                          <a:ea typeface="Times New Roman"/>
                          <a:cs typeface="Calibri" pitchFamily="34" charset="0"/>
                        </a:rPr>
                        <a:t>A</a:t>
                      </a:r>
                      <a:endParaRPr lang="fr-CA" sz="1000" dirty="0">
                        <a:latin typeface="Calibri" pitchFamily="34" charset="0"/>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CA" sz="1000" b="1" dirty="0">
                          <a:latin typeface="Calibri" pitchFamily="34" charset="0"/>
                          <a:ea typeface="Times New Roman"/>
                          <a:cs typeface="Calibri" pitchFamily="34" charset="0"/>
                        </a:rPr>
                        <a:t>B</a:t>
                      </a:r>
                      <a:endParaRPr lang="fr-CA" sz="1000" dirty="0">
                        <a:latin typeface="Calibri" pitchFamily="34" charset="0"/>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CA" sz="1000" b="1" dirty="0">
                          <a:latin typeface="Calibri" pitchFamily="34" charset="0"/>
                          <a:ea typeface="Times New Roman"/>
                          <a:cs typeface="Calibri" pitchFamily="34" charset="0"/>
                        </a:rPr>
                        <a:t>C</a:t>
                      </a:r>
                      <a:endParaRPr lang="fr-CA" sz="1000" dirty="0">
                        <a:latin typeface="Calibri" pitchFamily="34" charset="0"/>
                        <a:ea typeface="Times New Roman"/>
                        <a:cs typeface="Calibri" pitchFamily="34" charset="0"/>
                      </a:endParaRPr>
                    </a:p>
                    <a:p>
                      <a:pPr algn="ctr">
                        <a:spcAft>
                          <a:spcPts val="0"/>
                        </a:spcAft>
                      </a:pPr>
                      <a:r>
                        <a:rPr lang="fr-CA" sz="1000" b="1" i="1" dirty="0">
                          <a:latin typeface="Calibri" pitchFamily="34" charset="0"/>
                          <a:ea typeface="Times New Roman"/>
                          <a:cs typeface="Calibri" pitchFamily="34" charset="0"/>
                        </a:rPr>
                        <a:t>Avec soutien </a:t>
                      </a:r>
                      <a:endParaRPr lang="fr-CA" sz="1000" dirty="0">
                        <a:latin typeface="Calibri" pitchFamily="34" charset="0"/>
                        <a:ea typeface="Times New Roman"/>
                        <a:cs typeface="Calibri" pitchFamily="34" charset="0"/>
                      </a:endParaRPr>
                    </a:p>
                    <a:p>
                      <a:pPr algn="ctr">
                        <a:spcAft>
                          <a:spcPts val="0"/>
                        </a:spcAft>
                      </a:pPr>
                      <a:r>
                        <a:rPr lang="fr-CA" sz="1000" b="1" i="1" dirty="0">
                          <a:latin typeface="Calibri" pitchFamily="34" charset="0"/>
                          <a:ea typeface="Times New Roman"/>
                          <a:cs typeface="Calibri" pitchFamily="34" charset="0"/>
                        </a:rPr>
                        <a:t>(enseignant, équipe)</a:t>
                      </a:r>
                      <a:endParaRPr lang="fr-CA" sz="1000" dirty="0">
                        <a:latin typeface="Calibri" pitchFamily="34" charset="0"/>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CA" sz="1000" b="1" dirty="0">
                          <a:latin typeface="Calibri" pitchFamily="34" charset="0"/>
                          <a:ea typeface="Times New Roman"/>
                          <a:cs typeface="Calibri" pitchFamily="34" charset="0"/>
                        </a:rPr>
                        <a:t>D</a:t>
                      </a:r>
                      <a:endParaRPr lang="fr-CA" sz="1000" dirty="0">
                        <a:latin typeface="Calibri" pitchFamily="34" charset="0"/>
                        <a:ea typeface="Times New Roman"/>
                        <a:cs typeface="Calibri" pitchFamily="34" charset="0"/>
                      </a:endParaRPr>
                    </a:p>
                    <a:p>
                      <a:pPr algn="ctr">
                        <a:spcAft>
                          <a:spcPts val="0"/>
                        </a:spcAft>
                      </a:pPr>
                      <a:r>
                        <a:rPr lang="fr-CA" sz="1000" b="1" i="1" dirty="0">
                          <a:latin typeface="Calibri" pitchFamily="34" charset="0"/>
                          <a:ea typeface="Times New Roman"/>
                          <a:cs typeface="Calibri" pitchFamily="34" charset="0"/>
                        </a:rPr>
                        <a:t>Même avec soutien</a:t>
                      </a:r>
                      <a:endParaRPr lang="fr-CA" sz="1000" dirty="0">
                        <a:latin typeface="Calibri" pitchFamily="34" charset="0"/>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536831">
                <a:tc>
                  <a:txBody>
                    <a:bodyPr/>
                    <a:lstStyle/>
                    <a:p>
                      <a:pPr algn="l">
                        <a:spcAft>
                          <a:spcPts val="0"/>
                        </a:spcAft>
                      </a:pPr>
                      <a:r>
                        <a:rPr lang="fr-CA" sz="1000" b="1" dirty="0">
                          <a:latin typeface="Calibri" pitchFamily="34" charset="0"/>
                          <a:ea typeface="Times New Roman"/>
                          <a:cs typeface="Calibri" pitchFamily="34" charset="0"/>
                        </a:rPr>
                        <a:t>Critère 2</a:t>
                      </a:r>
                    </a:p>
                    <a:p>
                      <a:pPr algn="l">
                        <a:spcAft>
                          <a:spcPts val="0"/>
                        </a:spcAft>
                      </a:pPr>
                      <a:r>
                        <a:rPr lang="fr-CA" sz="1000" dirty="0">
                          <a:latin typeface="Calibri" pitchFamily="34" charset="0"/>
                          <a:ea typeface="Times New Roman"/>
                          <a:cs typeface="Calibri" pitchFamily="34" charset="0"/>
                        </a:rPr>
                        <a:t>Mise en </a:t>
                      </a:r>
                    </a:p>
                    <a:p>
                      <a:pPr algn="l">
                        <a:spcAft>
                          <a:spcPts val="0"/>
                        </a:spcAft>
                      </a:pPr>
                      <a:r>
                        <a:rPr lang="fr-CA" sz="1000" dirty="0">
                          <a:latin typeface="Calibri" pitchFamily="34" charset="0"/>
                          <a:ea typeface="Times New Roman"/>
                          <a:cs typeface="Calibri" pitchFamily="34" charset="0"/>
                        </a:rPr>
                        <a:t>œuvre d’une démarche appropriée</a:t>
                      </a: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spcAft>
                          <a:spcPts val="0"/>
                        </a:spcAft>
                        <a:buFont typeface="Symbol" pitchFamily="18" charset="2"/>
                        <a:buChar char="·"/>
                      </a:pPr>
                      <a:r>
                        <a:rPr lang="fr-CA" sz="1000" i="0" dirty="0">
                          <a:latin typeface="Calibri" pitchFamily="34" charset="0"/>
                          <a:ea typeface="Times New Roman"/>
                          <a:cs typeface="Calibri" pitchFamily="34" charset="0"/>
                        </a:rPr>
                        <a:t>Réalise une expérience de manière structurée,  et</a:t>
                      </a:r>
                      <a:r>
                        <a:rPr lang="fr-CA" sz="1000" i="0" baseline="0" dirty="0">
                          <a:latin typeface="Calibri" pitchFamily="34" charset="0"/>
                          <a:ea typeface="Times New Roman"/>
                          <a:cs typeface="Calibri" pitchFamily="34" charset="0"/>
                        </a:rPr>
                        <a:t> </a:t>
                      </a:r>
                      <a:r>
                        <a:rPr lang="fr-CA" sz="1000" i="0" dirty="0">
                          <a:latin typeface="Calibri" pitchFamily="34" charset="0"/>
                          <a:ea typeface="Times New Roman"/>
                          <a:cs typeface="Calibri" pitchFamily="34" charset="0"/>
                        </a:rPr>
                        <a:t>ordonnée. </a:t>
                      </a:r>
                    </a:p>
                    <a:p>
                      <a:pPr algn="l">
                        <a:spcAft>
                          <a:spcPts val="0"/>
                        </a:spcAft>
                        <a:buFont typeface="Symbol" pitchFamily="18" charset="2"/>
                        <a:buNone/>
                      </a:pPr>
                      <a:endParaRPr lang="fr-CA" sz="1000" i="1" dirty="0">
                        <a:latin typeface="Calibri" pitchFamily="34" charset="0"/>
                        <a:ea typeface="Times New Roman"/>
                        <a:cs typeface="Calibri" pitchFamily="34" charset="0"/>
                      </a:endParaRPr>
                    </a:p>
                    <a:p>
                      <a:pPr algn="l">
                        <a:spcAft>
                          <a:spcPts val="0"/>
                        </a:spcAft>
                        <a:buFont typeface="Symbol" pitchFamily="18" charset="2"/>
                        <a:buNone/>
                      </a:pPr>
                      <a:endParaRPr lang="fr-CA" sz="1000" i="0" dirty="0">
                        <a:latin typeface="Calibri" pitchFamily="34" charset="0"/>
                        <a:ea typeface="Times New Roman"/>
                        <a:cs typeface="Calibri" pitchFamily="34" charset="0"/>
                      </a:endParaRPr>
                    </a:p>
                    <a:p>
                      <a:pPr algn="l">
                        <a:spcAft>
                          <a:spcPts val="0"/>
                        </a:spcAft>
                        <a:buFont typeface="Symbol" pitchFamily="18" charset="2"/>
                        <a:buNone/>
                      </a:pPr>
                      <a:endParaRPr lang="fr-CA" sz="1000" i="0" dirty="0">
                        <a:latin typeface="Calibri" pitchFamily="34" charset="0"/>
                        <a:ea typeface="Times New Roman"/>
                        <a:cs typeface="Calibri" pitchFamily="34" charset="0"/>
                      </a:endParaRPr>
                    </a:p>
                    <a:p>
                      <a:pPr algn="l">
                        <a:spcAft>
                          <a:spcPts val="0"/>
                        </a:spcAft>
                        <a:buFont typeface="Symbol" pitchFamily="18" charset="2"/>
                        <a:buChar char="·"/>
                      </a:pPr>
                      <a:r>
                        <a:rPr lang="fr-CA" sz="1000" i="0" dirty="0">
                          <a:latin typeface="Calibri" pitchFamily="34" charset="0"/>
                          <a:ea typeface="Times New Roman"/>
                          <a:cs typeface="Calibri" pitchFamily="34" charset="0"/>
                        </a:rPr>
                        <a:t>S’engage de  manière active et autorégulée (planification). </a:t>
                      </a:r>
                    </a:p>
                    <a:p>
                      <a:pPr algn="l">
                        <a:spcAft>
                          <a:spcPts val="0"/>
                        </a:spcAft>
                        <a:buFont typeface="Symbol" pitchFamily="18" charset="2"/>
                        <a:buChar char="·"/>
                      </a:pPr>
                      <a:endParaRPr lang="fr-CA" sz="1000" i="0" dirty="0">
                        <a:latin typeface="Calibri" pitchFamily="34" charset="0"/>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spcAft>
                          <a:spcPts val="0"/>
                        </a:spcAft>
                        <a:buFont typeface="Symbol" pitchFamily="18" charset="2"/>
                        <a:buChar char="·"/>
                      </a:pPr>
                      <a:r>
                        <a:rPr lang="fr-CA" sz="1000" i="0" dirty="0">
                          <a:latin typeface="Calibri" pitchFamily="34" charset="0"/>
                          <a:ea typeface="Times New Roman"/>
                          <a:cs typeface="Calibri" pitchFamily="34" charset="0"/>
                        </a:rPr>
                        <a:t>Réalise une expérience avec de faibles lacunes au niveau de l’organisation des manipulations.</a:t>
                      </a:r>
                    </a:p>
                    <a:p>
                      <a:pPr algn="l">
                        <a:spcAft>
                          <a:spcPts val="0"/>
                        </a:spcAft>
                        <a:buFont typeface="Symbol" pitchFamily="18" charset="2"/>
                        <a:buChar char="·"/>
                      </a:pPr>
                      <a:endParaRPr lang="fr-CA" sz="1000" i="1" dirty="0">
                        <a:latin typeface="Calibri" pitchFamily="34" charset="0"/>
                        <a:ea typeface="Times New Roman"/>
                        <a:cs typeface="Calibri" pitchFamily="34" charset="0"/>
                      </a:endParaRPr>
                    </a:p>
                    <a:p>
                      <a:pPr algn="l">
                        <a:spcAft>
                          <a:spcPts val="0"/>
                        </a:spcAft>
                        <a:buFont typeface="Symbol" pitchFamily="18" charset="2"/>
                        <a:buNone/>
                      </a:pPr>
                      <a:endParaRPr lang="fr-CA" sz="1000" i="0" dirty="0">
                        <a:latin typeface="Calibri" pitchFamily="34" charset="0"/>
                        <a:ea typeface="Times New Roman"/>
                        <a:cs typeface="Calibri" pitchFamily="34" charset="0"/>
                      </a:endParaRPr>
                    </a:p>
                    <a:p>
                      <a:pPr algn="l">
                        <a:spcAft>
                          <a:spcPts val="0"/>
                        </a:spcAft>
                      </a:pPr>
                      <a:r>
                        <a:rPr lang="fr-CA" sz="1000" i="0" dirty="0">
                          <a:latin typeface="Calibri" pitchFamily="34" charset="0"/>
                          <a:ea typeface="Times New Roman"/>
                          <a:cs typeface="Calibri" pitchFamily="34" charset="0"/>
                          <a:sym typeface="Symbol"/>
                        </a:rPr>
                        <a:t></a:t>
                      </a:r>
                      <a:r>
                        <a:rPr lang="fr-CA" sz="1000" i="0" dirty="0">
                          <a:latin typeface="Calibri" pitchFamily="34" charset="0"/>
                          <a:ea typeface="Times New Roman"/>
                          <a:cs typeface="Calibri" pitchFamily="34" charset="0"/>
                        </a:rPr>
                        <a:t> Se régule pendant sa démarche (actif).</a:t>
                      </a:r>
                    </a:p>
                    <a:p>
                      <a:pPr algn="l">
                        <a:spcAft>
                          <a:spcPts val="0"/>
                        </a:spcAft>
                      </a:pPr>
                      <a:endParaRPr lang="fr-CA" sz="1000" i="0" dirty="0">
                        <a:latin typeface="Calibri" pitchFamily="34" charset="0"/>
                        <a:ea typeface="Times New Roman"/>
                        <a:cs typeface="Calibri" pitchFamily="34" charset="0"/>
                      </a:endParaRPr>
                    </a:p>
                    <a:p>
                      <a:pPr algn="l">
                        <a:spcAft>
                          <a:spcPts val="0"/>
                        </a:spcAft>
                      </a:pPr>
                      <a:endParaRPr lang="fr-CA" sz="1000" i="0" dirty="0">
                        <a:latin typeface="Calibri" pitchFamily="34" charset="0"/>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spcAft>
                          <a:spcPts val="0"/>
                        </a:spcAft>
                        <a:buFont typeface="Symbol" pitchFamily="18" charset="2"/>
                        <a:buChar char="·"/>
                      </a:pPr>
                      <a:r>
                        <a:rPr lang="fr-CA" sz="1000" i="0" dirty="0">
                          <a:latin typeface="Calibri" pitchFamily="34" charset="0"/>
                          <a:ea typeface="Times New Roman"/>
                          <a:cs typeface="Calibri" pitchFamily="34" charset="0"/>
                        </a:rPr>
                        <a:t>Réalise une expérience avec un</a:t>
                      </a:r>
                      <a:r>
                        <a:rPr lang="fr-CA" sz="1000" i="0" baseline="0" dirty="0">
                          <a:latin typeface="Calibri" pitchFamily="34" charset="0"/>
                          <a:ea typeface="Times New Roman"/>
                          <a:cs typeface="Calibri" pitchFamily="34" charset="0"/>
                        </a:rPr>
                        <a:t> manque de minutie et une faible organisation</a:t>
                      </a:r>
                      <a:r>
                        <a:rPr lang="fr-CA" sz="1000" i="0" dirty="0">
                          <a:latin typeface="Calibri" pitchFamily="34" charset="0"/>
                          <a:ea typeface="Times New Roman"/>
                          <a:cs typeface="Calibri" pitchFamily="34" charset="0"/>
                        </a:rPr>
                        <a:t>.</a:t>
                      </a:r>
                    </a:p>
                    <a:p>
                      <a:pPr algn="l">
                        <a:spcAft>
                          <a:spcPts val="0"/>
                        </a:spcAft>
                        <a:buFont typeface="Symbol" pitchFamily="18" charset="2"/>
                        <a:buChar char="·"/>
                      </a:pPr>
                      <a:endParaRPr lang="fr-CA" sz="1000" i="0" baseline="0" dirty="0">
                        <a:latin typeface="Calibri" pitchFamily="34" charset="0"/>
                        <a:ea typeface="Times New Roman"/>
                        <a:cs typeface="Calibri" pitchFamily="34" charset="0"/>
                      </a:endParaRPr>
                    </a:p>
                    <a:p>
                      <a:pPr algn="l">
                        <a:spcAft>
                          <a:spcPts val="0"/>
                        </a:spcAft>
                        <a:buFont typeface="Symbol" pitchFamily="18" charset="2"/>
                        <a:buChar char="·"/>
                      </a:pPr>
                      <a:endParaRPr lang="fr-CA" sz="1000" i="0" baseline="0" dirty="0">
                        <a:latin typeface="Calibri" pitchFamily="34" charset="0"/>
                        <a:ea typeface="Times New Roman"/>
                        <a:cs typeface="Calibri" pitchFamily="34" charset="0"/>
                      </a:endParaRPr>
                    </a:p>
                    <a:p>
                      <a:pPr algn="l">
                        <a:spcAft>
                          <a:spcPts val="0"/>
                        </a:spcAft>
                        <a:buFont typeface="Symbol" pitchFamily="18" charset="2"/>
                        <a:buChar char="·"/>
                      </a:pPr>
                      <a:r>
                        <a:rPr lang="fr-CA" sz="1000" i="0" dirty="0">
                          <a:latin typeface="Calibri" pitchFamily="34" charset="0"/>
                          <a:ea typeface="Times New Roman"/>
                          <a:cs typeface="Calibri" pitchFamily="34" charset="0"/>
                        </a:rPr>
                        <a:t>S’engage de manière passive.</a:t>
                      </a:r>
                    </a:p>
                    <a:p>
                      <a:pPr algn="l">
                        <a:spcAft>
                          <a:spcPts val="0"/>
                        </a:spcAft>
                        <a:buFont typeface="Symbol" pitchFamily="18" charset="2"/>
                        <a:buChar char="·"/>
                      </a:pPr>
                      <a:endParaRPr lang="fr-CA" sz="1000" i="0" dirty="0">
                        <a:latin typeface="Calibri" pitchFamily="34" charset="0"/>
                        <a:ea typeface="Times New Roman"/>
                        <a:cs typeface="Calibri" pitchFamily="34" charset="0"/>
                      </a:endParaRPr>
                    </a:p>
                    <a:p>
                      <a:pPr algn="l">
                        <a:spcAft>
                          <a:spcPts val="0"/>
                        </a:spcAft>
                        <a:buFont typeface="Symbol" pitchFamily="18" charset="2"/>
                        <a:buChar char="·"/>
                      </a:pPr>
                      <a:endParaRPr lang="fr-CA" sz="1000" i="0" dirty="0">
                        <a:latin typeface="Calibri" pitchFamily="34" charset="0"/>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spcAft>
                          <a:spcPts val="0"/>
                        </a:spcAft>
                        <a:buFont typeface="Symbol" pitchFamily="18" charset="2"/>
                        <a:buChar char="·"/>
                      </a:pPr>
                      <a:r>
                        <a:rPr lang="fr-CA" sz="1000" i="1" dirty="0">
                          <a:latin typeface="Calibri" pitchFamily="34" charset="0"/>
                          <a:ea typeface="Times New Roman"/>
                          <a:cs typeface="Calibri" pitchFamily="34" charset="0"/>
                        </a:rPr>
                        <a:t>Réalise une expérience de manière désorganisée</a:t>
                      </a:r>
                      <a:r>
                        <a:rPr lang="fr-CA" sz="1000" i="1" baseline="0" dirty="0">
                          <a:latin typeface="Calibri" pitchFamily="34" charset="0"/>
                          <a:ea typeface="Times New Roman"/>
                          <a:cs typeface="Calibri" pitchFamily="34" charset="0"/>
                        </a:rPr>
                        <a:t> et bâclée.</a:t>
                      </a:r>
                      <a:endParaRPr lang="fr-CA" sz="1000" i="1" dirty="0">
                        <a:latin typeface="Calibri" pitchFamily="34" charset="0"/>
                        <a:ea typeface="Times New Roman"/>
                        <a:cs typeface="Calibri" pitchFamily="34" charset="0"/>
                      </a:endParaRPr>
                    </a:p>
                    <a:p>
                      <a:pPr algn="l">
                        <a:spcAft>
                          <a:spcPts val="0"/>
                        </a:spcAft>
                        <a:buFont typeface="Symbol" pitchFamily="18" charset="2"/>
                        <a:buChar char="·"/>
                      </a:pPr>
                      <a:endParaRPr lang="fr-CA" sz="1000" i="0" baseline="0" dirty="0">
                        <a:latin typeface="Calibri" pitchFamily="34" charset="0"/>
                        <a:ea typeface="Times New Roman"/>
                        <a:cs typeface="Calibri" pitchFamily="34" charset="0"/>
                      </a:endParaRPr>
                    </a:p>
                    <a:p>
                      <a:pPr algn="l">
                        <a:spcAft>
                          <a:spcPts val="0"/>
                        </a:spcAft>
                        <a:buFont typeface="Symbol" pitchFamily="18" charset="2"/>
                        <a:buChar char="·"/>
                      </a:pPr>
                      <a:r>
                        <a:rPr lang="fr-CA" sz="1000" i="0" baseline="0" dirty="0">
                          <a:latin typeface="Calibri" pitchFamily="34" charset="0"/>
                          <a:ea typeface="Times New Roman"/>
                          <a:cs typeface="Calibri" pitchFamily="34" charset="0"/>
                        </a:rPr>
                        <a:t>Est désengagé</a:t>
                      </a:r>
                    </a:p>
                    <a:p>
                      <a:pPr algn="l">
                        <a:spcAft>
                          <a:spcPts val="0"/>
                        </a:spcAft>
                      </a:pPr>
                      <a:endParaRPr lang="fr-CA" sz="1000" i="0" dirty="0">
                        <a:latin typeface="Calibri" pitchFamily="34" charset="0"/>
                        <a:ea typeface="Times New Roman"/>
                        <a:cs typeface="Calibri" pitchFamily="34" charset="0"/>
                      </a:endParaRPr>
                    </a:p>
                    <a:p>
                      <a:pPr algn="l">
                        <a:spcAft>
                          <a:spcPts val="0"/>
                        </a:spcAft>
                      </a:pPr>
                      <a:endParaRPr lang="fr-CA" sz="1000" i="0" dirty="0">
                        <a:latin typeface="Calibri" pitchFamily="34" charset="0"/>
                        <a:ea typeface="Times New Roman"/>
                        <a:cs typeface="Calibri" pitchFamily="34" charset="0"/>
                      </a:endParaRPr>
                    </a:p>
                    <a:p>
                      <a:pPr algn="l">
                        <a:spcAft>
                          <a:spcPts val="0"/>
                        </a:spcAft>
                      </a:pPr>
                      <a:endParaRPr lang="fr-CA" sz="1000" i="0" dirty="0">
                        <a:latin typeface="Calibri" pitchFamily="34" charset="0"/>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2"/>
                  </a:ext>
                </a:extLst>
              </a:tr>
              <a:tr h="1383158">
                <a:tc>
                  <a:txBody>
                    <a:bodyPr/>
                    <a:lstStyle/>
                    <a:p>
                      <a:pPr algn="l">
                        <a:spcAft>
                          <a:spcPts val="0"/>
                        </a:spcAft>
                      </a:pPr>
                      <a:r>
                        <a:rPr lang="fr-CA" sz="1000" b="1" dirty="0">
                          <a:latin typeface="Calibri" pitchFamily="34" charset="0"/>
                          <a:ea typeface="Times New Roman"/>
                          <a:cs typeface="Calibri" pitchFamily="34" charset="0"/>
                        </a:rPr>
                        <a:t>Critère 3</a:t>
                      </a:r>
                    </a:p>
                    <a:p>
                      <a:pPr algn="l">
                        <a:spcAft>
                          <a:spcPts val="0"/>
                        </a:spcAft>
                      </a:pPr>
                      <a:r>
                        <a:rPr lang="fr-CA" sz="1000" dirty="0">
                          <a:latin typeface="Calibri" pitchFamily="34" charset="0"/>
                          <a:ea typeface="Times New Roman"/>
                          <a:cs typeface="Calibri" pitchFamily="34" charset="0"/>
                        </a:rPr>
                        <a:t>Utilisation  appropriée   d’instruments, d’outils ou de techniques</a:t>
                      </a: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2">
                  <a:txBody>
                    <a:bodyPr/>
                    <a:lstStyle/>
                    <a:p>
                      <a:pPr algn="l">
                        <a:spcAft>
                          <a:spcPts val="0"/>
                        </a:spcAft>
                        <a:buFont typeface="Symbol" pitchFamily="18" charset="2"/>
                        <a:buChar char="·"/>
                      </a:pPr>
                      <a:r>
                        <a:rPr lang="fr-CA" sz="1000" dirty="0">
                          <a:latin typeface="Calibri" pitchFamily="34" charset="0"/>
                          <a:ea typeface="Times New Roman"/>
                          <a:cs typeface="Calibri" pitchFamily="34" charset="0"/>
                        </a:rPr>
                        <a:t>Utilise de manière minutieuse et les substance avec lesquelles il travaille. </a:t>
                      </a:r>
                      <a:r>
                        <a:rPr lang="fr-CA" sz="1000" i="1" dirty="0">
                          <a:latin typeface="Calibri" pitchFamily="34" charset="0"/>
                          <a:ea typeface="Times New Roman"/>
                          <a:cs typeface="Calibri" pitchFamily="34" charset="0"/>
                        </a:rPr>
                        <a:t>Ne fait pas de dégâts.</a:t>
                      </a:r>
                    </a:p>
                    <a:p>
                      <a:pPr algn="l">
                        <a:spcAft>
                          <a:spcPts val="0"/>
                        </a:spcAft>
                        <a:buFont typeface="Symbol" pitchFamily="18" charset="2"/>
                        <a:buChar char="·"/>
                      </a:pPr>
                      <a:endParaRPr lang="fr-CA" sz="1000" dirty="0">
                        <a:latin typeface="Calibri" pitchFamily="34" charset="0"/>
                        <a:ea typeface="Times New Roman"/>
                        <a:cs typeface="Calibri" pitchFamily="34" charset="0"/>
                      </a:endParaRPr>
                    </a:p>
                    <a:p>
                      <a:pPr algn="l">
                        <a:spcAft>
                          <a:spcPts val="0"/>
                        </a:spcAft>
                        <a:buFont typeface="Symbol" pitchFamily="18" charset="2"/>
                        <a:buChar char="·"/>
                      </a:pPr>
                      <a:endParaRPr lang="fr-CA" sz="1000" dirty="0">
                        <a:latin typeface="Calibri" pitchFamily="34" charset="0"/>
                        <a:ea typeface="Times New Roman"/>
                        <a:cs typeface="Calibri" pitchFamily="34" charset="0"/>
                      </a:endParaRPr>
                    </a:p>
                    <a:p>
                      <a:pPr algn="l">
                        <a:spcAft>
                          <a:spcPts val="0"/>
                        </a:spcAft>
                        <a:buFont typeface="Symbol" pitchFamily="18" charset="2"/>
                        <a:buChar char="·"/>
                      </a:pPr>
                      <a:endParaRPr lang="fr-CA" sz="1000" dirty="0">
                        <a:latin typeface="Calibri" pitchFamily="34" charset="0"/>
                        <a:ea typeface="Times New Roman"/>
                        <a:cs typeface="Calibri" pitchFamily="34" charset="0"/>
                      </a:endParaRPr>
                    </a:p>
                    <a:p>
                      <a:pPr algn="l">
                        <a:spcAft>
                          <a:spcPts val="0"/>
                        </a:spcAft>
                        <a:buFont typeface="Symbol" pitchFamily="18" charset="2"/>
                        <a:buChar char="·"/>
                      </a:pPr>
                      <a:endParaRPr lang="fr-CA" sz="1000" dirty="0">
                        <a:latin typeface="Calibri" pitchFamily="34" charset="0"/>
                        <a:ea typeface="Times New Roman"/>
                        <a:cs typeface="Calibri" pitchFamily="34" charset="0"/>
                      </a:endParaRPr>
                    </a:p>
                    <a:p>
                      <a:pPr algn="l">
                        <a:spcAft>
                          <a:spcPts val="0"/>
                        </a:spcAft>
                        <a:buFont typeface="Symbol" pitchFamily="18" charset="2"/>
                        <a:buNone/>
                      </a:pPr>
                      <a:endParaRPr lang="fr-CA" sz="1000" dirty="0">
                        <a:latin typeface="Calibri" pitchFamily="34" charset="0"/>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fr-CA"/>
                    </a:p>
                  </a:txBody>
                  <a:tcPr/>
                </a:tc>
                <a:tc>
                  <a:txBody>
                    <a:bodyPr/>
                    <a:lstStyle/>
                    <a:p>
                      <a:pPr marL="0" marR="0" indent="0" algn="l" defTabSz="914400" rtl="0" eaLnBrk="1" fontAlgn="auto" latinLnBrk="0" hangingPunct="1">
                        <a:lnSpc>
                          <a:spcPct val="100000"/>
                        </a:lnSpc>
                        <a:spcBef>
                          <a:spcPts val="0"/>
                        </a:spcBef>
                        <a:spcAft>
                          <a:spcPts val="0"/>
                        </a:spcAft>
                        <a:buClrTx/>
                        <a:buSzTx/>
                        <a:buFont typeface="Symbol" pitchFamily="18" charset="2"/>
                        <a:buChar char="·"/>
                        <a:tabLst/>
                        <a:defRPr/>
                      </a:pPr>
                      <a:r>
                        <a:rPr lang="fr-CA" sz="1000" dirty="0">
                          <a:latin typeface="Calibri" pitchFamily="34" charset="0"/>
                          <a:ea typeface="Times New Roman"/>
                          <a:cs typeface="Calibri" pitchFamily="34" charset="0"/>
                        </a:rPr>
                        <a:t>Utilise de manière approximative mais sécuritaire les objets, les outils, les instruments ou les techniques. </a:t>
                      </a:r>
                      <a:r>
                        <a:rPr lang="fr-CA" sz="1000" i="1" dirty="0">
                          <a:latin typeface="Calibri" pitchFamily="34" charset="0"/>
                          <a:ea typeface="Times New Roman"/>
                          <a:cs typeface="Calibri" pitchFamily="34" charset="0"/>
                        </a:rPr>
                        <a:t>Fait parfois des dégâts.</a:t>
                      </a:r>
                    </a:p>
                    <a:p>
                      <a:pPr algn="l">
                        <a:spcAft>
                          <a:spcPts val="0"/>
                        </a:spcAft>
                        <a:buFont typeface="Symbol" pitchFamily="18" charset="2"/>
                        <a:buChar char="·"/>
                      </a:pPr>
                      <a:endParaRPr lang="fr-CA" sz="1000" dirty="0">
                        <a:latin typeface="Calibri" pitchFamily="34" charset="0"/>
                        <a:ea typeface="Times New Roman"/>
                        <a:cs typeface="Calibri" pitchFamily="34" charset="0"/>
                      </a:endParaRPr>
                    </a:p>
                    <a:p>
                      <a:pPr algn="l">
                        <a:spcAft>
                          <a:spcPts val="0"/>
                        </a:spcAft>
                        <a:buFont typeface="Symbol" pitchFamily="18" charset="2"/>
                        <a:buNone/>
                      </a:pPr>
                      <a:endParaRPr lang="fr-CA" sz="1000" dirty="0">
                        <a:latin typeface="Calibri" pitchFamily="34" charset="0"/>
                        <a:ea typeface="Times New Roman"/>
                        <a:cs typeface="Calibri" pitchFamily="34" charset="0"/>
                      </a:endParaRPr>
                    </a:p>
                    <a:p>
                      <a:pPr marL="0" marR="0" indent="0" algn="l" defTabSz="914400" rtl="0" eaLnBrk="1" fontAlgn="auto" latinLnBrk="0" hangingPunct="1">
                        <a:lnSpc>
                          <a:spcPct val="100000"/>
                        </a:lnSpc>
                        <a:spcBef>
                          <a:spcPts val="0"/>
                        </a:spcBef>
                        <a:spcAft>
                          <a:spcPts val="0"/>
                        </a:spcAft>
                        <a:buClrTx/>
                        <a:buSzTx/>
                        <a:buFont typeface="Symbol" pitchFamily="18" charset="2"/>
                        <a:buNone/>
                        <a:tabLst/>
                        <a:defRPr/>
                      </a:pPr>
                      <a:endParaRPr lang="fr-CA" sz="1000" dirty="0">
                        <a:latin typeface="Calibri" pitchFamily="34" charset="0"/>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 typeface="Symbol" pitchFamily="18" charset="2"/>
                        <a:buChar char="·"/>
                        <a:tabLst/>
                        <a:defRPr/>
                      </a:pPr>
                      <a:r>
                        <a:rPr lang="fr-CA" sz="1000" dirty="0">
                          <a:latin typeface="Calibri" pitchFamily="34" charset="0"/>
                          <a:ea typeface="Times New Roman"/>
                          <a:cs typeface="Calibri" pitchFamily="34" charset="0"/>
                        </a:rPr>
                        <a:t>N’utilise pas de façon sécuritaire les objets, les outils, les instruments ou les techniques. </a:t>
                      </a:r>
                      <a:r>
                        <a:rPr lang="fr-CA" sz="1000" i="1" dirty="0">
                          <a:latin typeface="Calibri" pitchFamily="34" charset="0"/>
                          <a:ea typeface="Times New Roman"/>
                          <a:cs typeface="Calibri" pitchFamily="34" charset="0"/>
                        </a:rPr>
                        <a:t>Fait</a:t>
                      </a:r>
                      <a:r>
                        <a:rPr lang="fr-CA" sz="1000" i="1" baseline="0" dirty="0">
                          <a:latin typeface="Calibri" pitchFamily="34" charset="0"/>
                          <a:ea typeface="Times New Roman"/>
                          <a:cs typeface="Calibri" pitchFamily="34" charset="0"/>
                        </a:rPr>
                        <a:t> des dégâts majeurs, presque de manière volontaire.</a:t>
                      </a:r>
                      <a:endParaRPr lang="fr-CA" sz="1000" i="1" dirty="0">
                        <a:latin typeface="Calibri" pitchFamily="34" charset="0"/>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3"/>
                  </a:ext>
                </a:extLst>
              </a:tr>
              <a:tr h="1368257">
                <a:tc>
                  <a:txBody>
                    <a:bodyPr/>
                    <a:lstStyle/>
                    <a:p>
                      <a:pPr algn="l">
                        <a:spcAft>
                          <a:spcPts val="0"/>
                        </a:spcAft>
                      </a:pPr>
                      <a:r>
                        <a:rPr lang="fr-CA" sz="1000" b="1" kern="1200" dirty="0">
                          <a:solidFill>
                            <a:schemeClr val="tx1"/>
                          </a:solidFill>
                          <a:effectLst/>
                          <a:latin typeface="Calibri" pitchFamily="34" charset="0"/>
                          <a:ea typeface="+mn-ea"/>
                          <a:cs typeface="Calibri" pitchFamily="34" charset="0"/>
                        </a:rPr>
                        <a:t>Critère 4</a:t>
                      </a:r>
                    </a:p>
                    <a:p>
                      <a:pPr algn="l">
                        <a:spcAft>
                          <a:spcPts val="0"/>
                        </a:spcAft>
                      </a:pPr>
                      <a:r>
                        <a:rPr lang="fr-CA" sz="1000" kern="1200" dirty="0">
                          <a:solidFill>
                            <a:schemeClr val="tx1"/>
                          </a:solidFill>
                          <a:effectLst/>
                          <a:latin typeface="Calibri" pitchFamily="34" charset="0"/>
                          <a:ea typeface="+mn-ea"/>
                          <a:cs typeface="Calibri" pitchFamily="34" charset="0"/>
                        </a:rPr>
                        <a:t>Utilisation/     maitrise appropriée des connaissances scientifiques et techniques</a:t>
                      </a:r>
                      <a:endParaRPr lang="fr-CA" sz="1000" dirty="0">
                        <a:latin typeface="Calibri" pitchFamily="34" charset="0"/>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spcAft>
                          <a:spcPts val="0"/>
                        </a:spcAft>
                        <a:buFont typeface="Symbol" pitchFamily="18" charset="2"/>
                        <a:buChar char="·"/>
                      </a:pPr>
                      <a:r>
                        <a:rPr lang="fr-CA" sz="1000" i="1" dirty="0">
                          <a:latin typeface="Calibri" pitchFamily="34" charset="0"/>
                          <a:ea typeface="Times New Roman"/>
                          <a:cs typeface="Calibri" pitchFamily="34" charset="0"/>
                        </a:rPr>
                        <a:t>L’interprétation (présence de gras ou non) est</a:t>
                      </a:r>
                      <a:r>
                        <a:rPr lang="fr-CA" sz="1000" i="1" baseline="0" dirty="0">
                          <a:latin typeface="Calibri" pitchFamily="34" charset="0"/>
                          <a:ea typeface="Times New Roman"/>
                          <a:cs typeface="Calibri" pitchFamily="34" charset="0"/>
                        </a:rPr>
                        <a:t> en lien avec l’observation</a:t>
                      </a:r>
                    </a:p>
                    <a:p>
                      <a:pPr algn="l">
                        <a:spcAft>
                          <a:spcPts val="0"/>
                        </a:spcAft>
                        <a:buFont typeface="Symbol" pitchFamily="18" charset="2"/>
                        <a:buChar char="·"/>
                      </a:pPr>
                      <a:endParaRPr lang="fr-CA" sz="1000" i="1" dirty="0">
                        <a:latin typeface="Calibri" pitchFamily="34" charset="0"/>
                        <a:ea typeface="Times New Roman"/>
                        <a:cs typeface="Calibri" pitchFamily="34" charset="0"/>
                      </a:endParaRPr>
                    </a:p>
                    <a:p>
                      <a:pPr algn="l">
                        <a:spcAft>
                          <a:spcPts val="0"/>
                        </a:spcAft>
                        <a:buFont typeface="Symbol" pitchFamily="18" charset="2"/>
                        <a:buNone/>
                      </a:pPr>
                      <a:endParaRPr lang="fr-CA" sz="1000" i="1" dirty="0">
                        <a:latin typeface="Calibri" pitchFamily="34" charset="0"/>
                        <a:ea typeface="Times New Roman"/>
                        <a:cs typeface="Calibri" pitchFamily="34" charset="0"/>
                      </a:endParaRPr>
                    </a:p>
                    <a:p>
                      <a:pPr algn="l">
                        <a:spcAft>
                          <a:spcPts val="0"/>
                        </a:spcAft>
                        <a:buFont typeface="Symbol" pitchFamily="18" charset="2"/>
                        <a:buNone/>
                      </a:pPr>
                      <a:r>
                        <a:rPr lang="fr-CA" sz="1000" dirty="0">
                          <a:latin typeface="Calibri" pitchFamily="34" charset="0"/>
                          <a:ea typeface="ＭＳ 明朝"/>
                          <a:cs typeface="Calibri" pitchFamily="34" charset="0"/>
                          <a:sym typeface="Symbol"/>
                        </a:rPr>
                        <a:t></a:t>
                      </a:r>
                      <a:r>
                        <a:rPr lang="fr-CA" sz="1000" i="1" dirty="0">
                          <a:latin typeface="Calibri" pitchFamily="34" charset="0"/>
                          <a:ea typeface="Times New Roman"/>
                          <a:cs typeface="Calibri" pitchFamily="34" charset="0"/>
                        </a:rPr>
                        <a:t>La</a:t>
                      </a:r>
                      <a:r>
                        <a:rPr lang="fr-CA" sz="1000" i="1" baseline="0" dirty="0">
                          <a:latin typeface="Calibri" pitchFamily="34" charset="0"/>
                          <a:ea typeface="Times New Roman"/>
                          <a:cs typeface="Calibri" pitchFamily="34" charset="0"/>
                        </a:rPr>
                        <a:t> conclusion est en lien avec les résultats.</a:t>
                      </a:r>
                    </a:p>
                    <a:p>
                      <a:pPr algn="l">
                        <a:spcAft>
                          <a:spcPts val="0"/>
                        </a:spcAft>
                        <a:buFont typeface="Symbol" pitchFamily="18" charset="2"/>
                        <a:buChar char="·"/>
                      </a:pPr>
                      <a:endParaRPr lang="fr-CA" sz="1000" i="1" baseline="0" dirty="0">
                        <a:latin typeface="Calibri" pitchFamily="34" charset="0"/>
                        <a:ea typeface="Times New Roman"/>
                        <a:cs typeface="Calibri" pitchFamily="34" charset="0"/>
                      </a:endParaRPr>
                    </a:p>
                    <a:p>
                      <a:pPr algn="l">
                        <a:spcAft>
                          <a:spcPts val="0"/>
                        </a:spcAft>
                        <a:buFont typeface="Symbol" pitchFamily="18" charset="2"/>
                        <a:buNone/>
                      </a:pPr>
                      <a:endParaRPr lang="fr-CA" sz="1000" i="1" baseline="0" dirty="0">
                        <a:latin typeface="Calibri" pitchFamily="34" charset="0"/>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l">
                        <a:spcAft>
                          <a:spcPts val="0"/>
                        </a:spcAft>
                        <a:buFont typeface="Symbol" pitchFamily="18" charset="2"/>
                        <a:buChar char="·"/>
                      </a:pPr>
                      <a:r>
                        <a:rPr lang="fr-CA" sz="1000" i="1" dirty="0">
                          <a:latin typeface="Calibri" pitchFamily="34" charset="0"/>
                          <a:ea typeface="Times New Roman"/>
                          <a:cs typeface="Calibri" pitchFamily="34" charset="0"/>
                        </a:rPr>
                        <a:t>L’interprétation n’est pas toujours en lien </a:t>
                      </a:r>
                      <a:r>
                        <a:rPr lang="fr-CA" sz="1000" i="1" baseline="0" dirty="0">
                          <a:latin typeface="Calibri" pitchFamily="34" charset="0"/>
                          <a:ea typeface="Times New Roman"/>
                          <a:cs typeface="Calibri" pitchFamily="34" charset="0"/>
                        </a:rPr>
                        <a:t>avec l’observation.</a:t>
                      </a:r>
                    </a:p>
                    <a:p>
                      <a:pPr algn="l">
                        <a:spcAft>
                          <a:spcPts val="0"/>
                        </a:spcAft>
                        <a:buFont typeface="Symbol" pitchFamily="18" charset="2"/>
                        <a:buChar char="·"/>
                      </a:pPr>
                      <a:endParaRPr lang="fr-CA" sz="1000" i="1" dirty="0">
                        <a:latin typeface="Calibri" pitchFamily="34" charset="0"/>
                        <a:ea typeface="Times New Roman"/>
                        <a:cs typeface="Calibri" pitchFamily="34" charset="0"/>
                      </a:endParaRPr>
                    </a:p>
                    <a:p>
                      <a:pPr algn="l">
                        <a:spcAft>
                          <a:spcPts val="0"/>
                        </a:spcAft>
                        <a:buFont typeface="Symbol" pitchFamily="18" charset="2"/>
                        <a:buChar char="·"/>
                      </a:pPr>
                      <a:r>
                        <a:rPr lang="fr-CA" sz="1000" i="1" dirty="0">
                          <a:latin typeface="Calibri" pitchFamily="34" charset="0"/>
                          <a:ea typeface="Times New Roman"/>
                          <a:cs typeface="Calibri" pitchFamily="34" charset="0"/>
                        </a:rPr>
                        <a:t>La</a:t>
                      </a:r>
                      <a:r>
                        <a:rPr lang="fr-CA" sz="1000" i="1" baseline="0" dirty="0">
                          <a:latin typeface="Calibri" pitchFamily="34" charset="0"/>
                          <a:ea typeface="Times New Roman"/>
                          <a:cs typeface="Calibri" pitchFamily="34" charset="0"/>
                        </a:rPr>
                        <a:t> conclusion est plus ou moins en lien avec les résultats.</a:t>
                      </a: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buFont typeface="Symbol" pitchFamily="18" charset="2"/>
                        <a:buChar char="·"/>
                      </a:pPr>
                      <a:r>
                        <a:rPr lang="fr-CA" sz="1000" i="1" dirty="0">
                          <a:latin typeface="Calibri" pitchFamily="34" charset="0"/>
                          <a:ea typeface="Times New Roman"/>
                          <a:cs typeface="Calibri" pitchFamily="34" charset="0"/>
                        </a:rPr>
                        <a:t>L’interprétation n’est pas en lien </a:t>
                      </a:r>
                      <a:r>
                        <a:rPr lang="fr-CA" sz="1000" i="1" baseline="0" dirty="0">
                          <a:latin typeface="Calibri" pitchFamily="34" charset="0"/>
                          <a:ea typeface="Times New Roman"/>
                          <a:cs typeface="Calibri" pitchFamily="34" charset="0"/>
                        </a:rPr>
                        <a:t>avec l’observation.</a:t>
                      </a:r>
                    </a:p>
                    <a:p>
                      <a:pPr algn="l">
                        <a:spcAft>
                          <a:spcPts val="0"/>
                        </a:spcAft>
                        <a:buFont typeface="Symbol" pitchFamily="18" charset="2"/>
                        <a:buChar char="·"/>
                      </a:pPr>
                      <a:endParaRPr lang="fr-CA" sz="1000" i="1" dirty="0">
                        <a:latin typeface="Calibri" pitchFamily="34" charset="0"/>
                        <a:ea typeface="Times New Roman"/>
                        <a:cs typeface="Calibri" pitchFamily="34" charset="0"/>
                      </a:endParaRPr>
                    </a:p>
                    <a:p>
                      <a:pPr algn="l">
                        <a:spcAft>
                          <a:spcPts val="0"/>
                        </a:spcAft>
                        <a:buFont typeface="Symbol" pitchFamily="18" charset="2"/>
                        <a:buChar char="·"/>
                      </a:pPr>
                      <a:r>
                        <a:rPr lang="fr-CA" sz="1000" i="1" dirty="0">
                          <a:latin typeface="Calibri" pitchFamily="34" charset="0"/>
                          <a:ea typeface="Times New Roman"/>
                          <a:cs typeface="Calibri" pitchFamily="34" charset="0"/>
                        </a:rPr>
                        <a:t>La</a:t>
                      </a:r>
                      <a:r>
                        <a:rPr lang="fr-CA" sz="1000" i="1" baseline="0" dirty="0">
                          <a:latin typeface="Calibri" pitchFamily="34" charset="0"/>
                          <a:ea typeface="Times New Roman"/>
                          <a:cs typeface="Calibri" pitchFamily="34" charset="0"/>
                        </a:rPr>
                        <a:t> conclusion n’est  en lien avec les résultats.</a:t>
                      </a: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Tree>
    <p:extLst>
      <p:ext uri="{BB962C8B-B14F-4D97-AF65-F5344CB8AC3E}">
        <p14:creationId xmlns="" xmlns:p14="http://schemas.microsoft.com/office/powerpoint/2010/main" val="22295731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Grille globale</a:t>
            </a:r>
          </a:p>
        </p:txBody>
      </p:sp>
      <p:sp>
        <p:nvSpPr>
          <p:cNvPr id="3" name="Espace réservé du contenu 2"/>
          <p:cNvSpPr>
            <a:spLocks noGrp="1"/>
          </p:cNvSpPr>
          <p:nvPr>
            <p:ph sz="half" idx="1"/>
            <p:custDataLst>
              <p:tags r:id="rId2"/>
            </p:custDataLst>
          </p:nvPr>
        </p:nvSpPr>
        <p:spPr/>
        <p:txBody>
          <a:bodyPr/>
          <a:lstStyle/>
          <a:p>
            <a:endParaRPr lang="fr-CA"/>
          </a:p>
        </p:txBody>
      </p:sp>
      <p:sp>
        <p:nvSpPr>
          <p:cNvPr id="4" name="Espace réservé du contenu 3"/>
          <p:cNvSpPr>
            <a:spLocks noGrp="1"/>
          </p:cNvSpPr>
          <p:nvPr>
            <p:ph sz="half" idx="2"/>
            <p:custDataLst>
              <p:tags r:id="rId3"/>
            </p:custDataLst>
          </p:nvPr>
        </p:nvSpPr>
        <p:spPr/>
        <p:txBody>
          <a:bodyPr/>
          <a:lstStyle/>
          <a:p>
            <a:endParaRPr lang="fr-CA"/>
          </a:p>
        </p:txBody>
      </p:sp>
      <p:sp>
        <p:nvSpPr>
          <p:cNvPr id="5" name="Espace réservé du numéro de diapositive 4"/>
          <p:cNvSpPr>
            <a:spLocks noGrp="1"/>
          </p:cNvSpPr>
          <p:nvPr>
            <p:ph type="sldNum" sz="quarter" idx="12"/>
            <p:custDataLst>
              <p:tags r:id="rId4"/>
            </p:custDataLst>
          </p:nvPr>
        </p:nvSpPr>
        <p:spPr/>
        <p:txBody>
          <a:bodyPr/>
          <a:lstStyle/>
          <a:p>
            <a:fld id="{027FB875-5C85-AB42-9DC5-178568A424B8}" type="slidenum">
              <a:rPr lang="en-US" smtClean="0"/>
              <a:pPr/>
              <a:t>32</a:t>
            </a:fld>
            <a:endParaRPr lang="en-US"/>
          </a:p>
        </p:txBody>
      </p:sp>
      <p:graphicFrame>
        <p:nvGraphicFramePr>
          <p:cNvPr id="6" name="Tableau 5"/>
          <p:cNvGraphicFramePr>
            <a:graphicFrameLocks noGrp="1"/>
          </p:cNvGraphicFramePr>
          <p:nvPr>
            <p:custDataLst>
              <p:tags r:id="rId5"/>
            </p:custDataLst>
            <p:extLst>
              <p:ext uri="{D42A27DB-BD31-4B8C-83A1-F6EECF244321}">
                <p14:modId xmlns="" xmlns:p14="http://schemas.microsoft.com/office/powerpoint/2010/main" val="308824864"/>
              </p:ext>
            </p:extLst>
          </p:nvPr>
        </p:nvGraphicFramePr>
        <p:xfrm>
          <a:off x="-4" y="-7"/>
          <a:ext cx="6858004" cy="9139519"/>
        </p:xfrm>
        <a:graphic>
          <a:graphicData uri="http://schemas.openxmlformats.org/drawingml/2006/table">
            <a:tbl>
              <a:tblPr firstRow="1" firstCol="1" bandRow="1">
                <a:tableStyleId>{D7AC3CCA-C797-4891-BE02-D94E43425B78}</a:tableStyleId>
              </a:tblPr>
              <a:tblGrid>
                <a:gridCol w="298255">
                  <a:extLst>
                    <a:ext uri="{9D8B030D-6E8A-4147-A177-3AD203B41FA5}">
                      <a16:colId xmlns="" xmlns:a16="http://schemas.microsoft.com/office/drawing/2014/main" val="20000"/>
                    </a:ext>
                  </a:extLst>
                </a:gridCol>
                <a:gridCol w="1073349">
                  <a:extLst>
                    <a:ext uri="{9D8B030D-6E8A-4147-A177-3AD203B41FA5}">
                      <a16:colId xmlns="" xmlns:a16="http://schemas.microsoft.com/office/drawing/2014/main" val="20001"/>
                    </a:ext>
                  </a:extLst>
                </a:gridCol>
                <a:gridCol w="664029">
                  <a:extLst>
                    <a:ext uri="{9D8B030D-6E8A-4147-A177-3AD203B41FA5}">
                      <a16:colId xmlns="" xmlns:a16="http://schemas.microsoft.com/office/drawing/2014/main" val="20002"/>
                    </a:ext>
                  </a:extLst>
                </a:gridCol>
                <a:gridCol w="391885">
                  <a:extLst>
                    <a:ext uri="{9D8B030D-6E8A-4147-A177-3AD203B41FA5}">
                      <a16:colId xmlns="" xmlns:a16="http://schemas.microsoft.com/office/drawing/2014/main" val="20003"/>
                    </a:ext>
                  </a:extLst>
                </a:gridCol>
                <a:gridCol w="348343">
                  <a:extLst>
                    <a:ext uri="{9D8B030D-6E8A-4147-A177-3AD203B41FA5}">
                      <a16:colId xmlns="" xmlns:a16="http://schemas.microsoft.com/office/drawing/2014/main" val="20004"/>
                    </a:ext>
                  </a:extLst>
                </a:gridCol>
                <a:gridCol w="696686">
                  <a:extLst>
                    <a:ext uri="{9D8B030D-6E8A-4147-A177-3AD203B41FA5}">
                      <a16:colId xmlns="" xmlns:a16="http://schemas.microsoft.com/office/drawing/2014/main" val="20007"/>
                    </a:ext>
                  </a:extLst>
                </a:gridCol>
                <a:gridCol w="304800">
                  <a:extLst>
                    <a:ext uri="{9D8B030D-6E8A-4147-A177-3AD203B41FA5}">
                      <a16:colId xmlns="" xmlns:a16="http://schemas.microsoft.com/office/drawing/2014/main" val="20005"/>
                    </a:ext>
                  </a:extLst>
                </a:gridCol>
                <a:gridCol w="337457">
                  <a:extLst>
                    <a:ext uri="{9D8B030D-6E8A-4147-A177-3AD203B41FA5}">
                      <a16:colId xmlns="" xmlns:a16="http://schemas.microsoft.com/office/drawing/2014/main" val="20008"/>
                    </a:ext>
                  </a:extLst>
                </a:gridCol>
                <a:gridCol w="685800">
                  <a:extLst>
                    <a:ext uri="{9D8B030D-6E8A-4147-A177-3AD203B41FA5}">
                      <a16:colId xmlns="" xmlns:a16="http://schemas.microsoft.com/office/drawing/2014/main" val="20006"/>
                    </a:ext>
                  </a:extLst>
                </a:gridCol>
                <a:gridCol w="293914">
                  <a:extLst>
                    <a:ext uri="{9D8B030D-6E8A-4147-A177-3AD203B41FA5}">
                      <a16:colId xmlns="" xmlns:a16="http://schemas.microsoft.com/office/drawing/2014/main" val="20009"/>
                    </a:ext>
                  </a:extLst>
                </a:gridCol>
                <a:gridCol w="315686">
                  <a:extLst>
                    <a:ext uri="{9D8B030D-6E8A-4147-A177-3AD203B41FA5}">
                      <a16:colId xmlns="" xmlns:a16="http://schemas.microsoft.com/office/drawing/2014/main" val="20010"/>
                    </a:ext>
                  </a:extLst>
                </a:gridCol>
                <a:gridCol w="674914">
                  <a:extLst>
                    <a:ext uri="{9D8B030D-6E8A-4147-A177-3AD203B41FA5}">
                      <a16:colId xmlns="" xmlns:a16="http://schemas.microsoft.com/office/drawing/2014/main" val="20011"/>
                    </a:ext>
                  </a:extLst>
                </a:gridCol>
                <a:gridCol w="370116">
                  <a:extLst>
                    <a:ext uri="{9D8B030D-6E8A-4147-A177-3AD203B41FA5}">
                      <a16:colId xmlns="" xmlns:a16="http://schemas.microsoft.com/office/drawing/2014/main" val="20012"/>
                    </a:ext>
                  </a:extLst>
                </a:gridCol>
                <a:gridCol w="402770">
                  <a:extLst>
                    <a:ext uri="{9D8B030D-6E8A-4147-A177-3AD203B41FA5}">
                      <a16:colId xmlns="" xmlns:a16="http://schemas.microsoft.com/office/drawing/2014/main" val="20013"/>
                    </a:ext>
                  </a:extLst>
                </a:gridCol>
              </a:tblGrid>
              <a:tr h="312490">
                <a:tc gridSpan="14">
                  <a:txBody>
                    <a:bodyPr/>
                    <a:lstStyle/>
                    <a:p>
                      <a:pPr indent="89535" algn="ctr">
                        <a:lnSpc>
                          <a:spcPct val="115000"/>
                        </a:lnSpc>
                        <a:spcAft>
                          <a:spcPts val="0"/>
                        </a:spcAft>
                      </a:pPr>
                      <a:r>
                        <a:rPr lang="fr-CA" sz="1600" dirty="0" smtClean="0">
                          <a:effectLst/>
                          <a:latin typeface="Calibri" panose="020F0502020204030204" pitchFamily="34" charset="0"/>
                          <a:ea typeface="Calibri" panose="020F0502020204030204" pitchFamily="34" charset="0"/>
                          <a:cs typeface="Times New Roman" panose="02020603050405020304" pitchFamily="18" charset="0"/>
                        </a:rPr>
                        <a:t>GRILLE</a:t>
                      </a:r>
                      <a:r>
                        <a:rPr lang="fr-CA" sz="1600" baseline="0" dirty="0" smtClean="0">
                          <a:effectLst/>
                          <a:latin typeface="Calibri" panose="020F0502020204030204" pitchFamily="34" charset="0"/>
                          <a:ea typeface="Calibri" panose="020F0502020204030204" pitchFamily="34" charset="0"/>
                          <a:cs typeface="Times New Roman" panose="02020603050405020304" pitchFamily="18" charset="0"/>
                        </a:rPr>
                        <a:t> SYNTHÈSE D’ÉVALUATION DE L’ACTIVITÉ</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solidFill>
                  </a:tcPr>
                </a:tc>
                <a:tc hMerge="1">
                  <a:txBody>
                    <a:bodyPr/>
                    <a:lstStyle/>
                    <a:p>
                      <a:endParaRPr lang="fr-CA"/>
                    </a:p>
                  </a:txBody>
                  <a:tcPr/>
                </a:tc>
                <a:tc hMerge="1">
                  <a:txBody>
                    <a:bodyPr/>
                    <a:lstStyle/>
                    <a:p>
                      <a:pPr algn="ctr">
                        <a:lnSpc>
                          <a:spcPct val="115000"/>
                        </a:lnSpc>
                        <a:spcAft>
                          <a:spcPts val="0"/>
                        </a:spcAft>
                      </a:pP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solidFill>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pPr algn="ctr">
                        <a:lnSpc>
                          <a:spcPct val="115000"/>
                        </a:lnSpc>
                        <a:spcAft>
                          <a:spcPts val="0"/>
                        </a:spcAft>
                      </a:pP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solidFill>
                  </a:tcPr>
                </a:tc>
                <a:tc hMerge="1">
                  <a:txBody>
                    <a:bodyPr/>
                    <a:lstStyle/>
                    <a:p>
                      <a:endParaRPr lang="fr-CA"/>
                    </a:p>
                  </a:txBody>
                  <a:tcPr/>
                </a:tc>
                <a:tc hMerge="1">
                  <a:txBody>
                    <a:bodyPr/>
                    <a:lstStyle/>
                    <a:p>
                      <a:endParaRPr lang="fr-CA"/>
                    </a:p>
                  </a:txBody>
                  <a:tcPr/>
                </a:tc>
                <a:tc hMerge="1">
                  <a:txBody>
                    <a:bodyPr/>
                    <a:lstStyle/>
                    <a:p>
                      <a:pPr algn="ctr">
                        <a:lnSpc>
                          <a:spcPct val="115000"/>
                        </a:lnSpc>
                        <a:spcAft>
                          <a:spcPts val="0"/>
                        </a:spcAft>
                      </a:pP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solidFill>
                  </a:tcPr>
                </a:tc>
                <a:tc hMerge="1">
                  <a:txBody>
                    <a:bodyPr/>
                    <a:lstStyle/>
                    <a:p>
                      <a:endParaRPr lang="fr-CA"/>
                    </a:p>
                  </a:txBody>
                  <a:tcPr/>
                </a:tc>
                <a:tc hMerge="1">
                  <a:txBody>
                    <a:bodyPr/>
                    <a:lstStyle/>
                    <a:p>
                      <a:endParaRPr lang="fr-CA"/>
                    </a:p>
                  </a:txBody>
                  <a:tcPr/>
                </a:tc>
                <a:extLst>
                  <a:ext uri="{0D108BD9-81ED-4DB2-BD59-A6C34878D82A}">
                    <a16:rowId xmlns="" xmlns:a16="http://schemas.microsoft.com/office/drawing/2014/main" val="10000"/>
                  </a:ext>
                </a:extLst>
              </a:tr>
              <a:tr h="308003">
                <a:tc gridSpan="2">
                  <a:txBody>
                    <a:bodyPr/>
                    <a:lstStyle/>
                    <a:p>
                      <a:pPr indent="89535" algn="ctr">
                        <a:lnSpc>
                          <a:spcPct val="115000"/>
                        </a:lnSpc>
                        <a:spcAft>
                          <a:spcPts val="0"/>
                        </a:spcAft>
                      </a:pPr>
                      <a:r>
                        <a:rPr lang="fr-CA" sz="1400" b="1" dirty="0">
                          <a:effectLst/>
                        </a:rPr>
                        <a:t> Nom de l’élève</a:t>
                      </a:r>
                      <a:endParaRPr lang="fr-C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solidFill>
                  </a:tcPr>
                </a:tc>
                <a:tc hMerge="1">
                  <a:txBody>
                    <a:bodyPr/>
                    <a:lstStyle/>
                    <a:p>
                      <a:endParaRPr lang="fr-CA"/>
                    </a:p>
                  </a:txBody>
                  <a:tcPr/>
                </a:tc>
                <a:tc gridSpan="3">
                  <a:txBody>
                    <a:bodyPr/>
                    <a:lstStyle/>
                    <a:p>
                      <a:pPr algn="ctr">
                        <a:lnSpc>
                          <a:spcPct val="115000"/>
                        </a:lnSpc>
                        <a:spcAft>
                          <a:spcPts val="0"/>
                        </a:spcAft>
                      </a:pPr>
                      <a:r>
                        <a:rPr lang="fr-CA" sz="1400" b="1" dirty="0">
                          <a:effectLst/>
                          <a:latin typeface="Calibri" panose="020F0502020204030204" pitchFamily="34" charset="0"/>
                          <a:ea typeface="Calibri" panose="020F0502020204030204" pitchFamily="34" charset="0"/>
                          <a:cs typeface="Times New Roman" panose="02020603050405020304" pitchFamily="18" charset="0"/>
                        </a:rPr>
                        <a:t>Critère</a:t>
                      </a:r>
                      <a:r>
                        <a:rPr lang="fr-CA" sz="1400" b="1" baseline="0" dirty="0">
                          <a:effectLst/>
                          <a:latin typeface="Calibri" panose="020F0502020204030204" pitchFamily="34" charset="0"/>
                          <a:ea typeface="Calibri" panose="020F0502020204030204" pitchFamily="34" charset="0"/>
                          <a:cs typeface="Times New Roman" panose="02020603050405020304" pitchFamily="18" charset="0"/>
                        </a:rPr>
                        <a:t> 1</a:t>
                      </a:r>
                      <a:endParaRPr lang="fr-C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solidFill>
                  </a:tcPr>
                </a:tc>
                <a:tc hMerge="1">
                  <a:txBody>
                    <a:bodyPr/>
                    <a:lstStyle/>
                    <a:p>
                      <a:endParaRPr lang="fr-CA"/>
                    </a:p>
                  </a:txBody>
                  <a:tcPr/>
                </a:tc>
                <a:tc hMerge="1">
                  <a:txBody>
                    <a:bodyPr/>
                    <a:lstStyle/>
                    <a:p>
                      <a:endParaRPr lang="fr-CA"/>
                    </a:p>
                  </a:txBody>
                  <a:tcPr/>
                </a:tc>
                <a:tc gridSpan="3">
                  <a:txBody>
                    <a:bodyPr/>
                    <a:lstStyle/>
                    <a:p>
                      <a:pPr algn="ctr">
                        <a:lnSpc>
                          <a:spcPct val="115000"/>
                        </a:lnSpc>
                        <a:spcAft>
                          <a:spcPts val="0"/>
                        </a:spcAft>
                      </a:pPr>
                      <a:r>
                        <a:rPr lang="fr-CA" sz="1400" b="1" dirty="0">
                          <a:effectLst/>
                          <a:latin typeface="Calibri" panose="020F0502020204030204" pitchFamily="34" charset="0"/>
                          <a:ea typeface="Calibri" panose="020F0502020204030204" pitchFamily="34" charset="0"/>
                          <a:cs typeface="Times New Roman" panose="02020603050405020304" pitchFamily="18" charset="0"/>
                        </a:rPr>
                        <a:t>Critère 2</a:t>
                      </a:r>
                    </a:p>
                  </a:txBody>
                  <a:tcPr marL="39570" marR="39570" marT="0" marB="0">
                    <a:solidFill>
                      <a:schemeClr val="bg1"/>
                    </a:solidFill>
                  </a:tcPr>
                </a:tc>
                <a:tc hMerge="1">
                  <a:txBody>
                    <a:bodyPr/>
                    <a:lstStyle/>
                    <a:p>
                      <a:endParaRPr lang="fr-CA"/>
                    </a:p>
                  </a:txBody>
                  <a:tcPr/>
                </a:tc>
                <a:tc hMerge="1">
                  <a:txBody>
                    <a:bodyPr/>
                    <a:lstStyle/>
                    <a:p>
                      <a:endParaRPr lang="fr-CA"/>
                    </a:p>
                  </a:txBody>
                  <a:tcPr/>
                </a:tc>
                <a:tc gridSpan="3">
                  <a:txBody>
                    <a:bodyPr/>
                    <a:lstStyle/>
                    <a:p>
                      <a:pPr algn="ctr">
                        <a:lnSpc>
                          <a:spcPct val="115000"/>
                        </a:lnSpc>
                        <a:spcAft>
                          <a:spcPts val="0"/>
                        </a:spcAft>
                      </a:pPr>
                      <a:r>
                        <a:rPr lang="fr-CA" sz="1400" b="1" dirty="0">
                          <a:effectLst/>
                          <a:latin typeface="Calibri" panose="020F0502020204030204" pitchFamily="34" charset="0"/>
                          <a:ea typeface="Calibri" panose="020F0502020204030204" pitchFamily="34" charset="0"/>
                          <a:cs typeface="Times New Roman" panose="02020603050405020304" pitchFamily="18" charset="0"/>
                        </a:rPr>
                        <a:t>Critère 3</a:t>
                      </a:r>
                    </a:p>
                  </a:txBody>
                  <a:tcPr marL="39570" marR="39570" marT="0" marB="0">
                    <a:solidFill>
                      <a:schemeClr val="bg1"/>
                    </a:solidFill>
                  </a:tcPr>
                </a:tc>
                <a:tc hMerge="1">
                  <a:txBody>
                    <a:bodyPr/>
                    <a:lstStyle/>
                    <a:p>
                      <a:endParaRPr lang="fr-CA"/>
                    </a:p>
                  </a:txBody>
                  <a:tcPr/>
                </a:tc>
                <a:tc hMerge="1">
                  <a:txBody>
                    <a:bodyPr/>
                    <a:lstStyle/>
                    <a:p>
                      <a:endParaRPr lang="fr-CA"/>
                    </a:p>
                  </a:txBody>
                  <a:tcPr/>
                </a:tc>
                <a:tc gridSpan="3">
                  <a:txBody>
                    <a:bodyPr/>
                    <a:lstStyle/>
                    <a:p>
                      <a:pPr algn="ctr">
                        <a:lnSpc>
                          <a:spcPct val="115000"/>
                        </a:lnSpc>
                        <a:spcAft>
                          <a:spcPts val="0"/>
                        </a:spcAft>
                      </a:pPr>
                      <a:r>
                        <a:rPr lang="fr-CA" sz="1400" b="1" dirty="0">
                          <a:effectLst/>
                          <a:latin typeface="Calibri" panose="020F0502020204030204" pitchFamily="34" charset="0"/>
                          <a:ea typeface="Calibri" panose="020F0502020204030204" pitchFamily="34" charset="0"/>
                          <a:cs typeface="Times New Roman" panose="02020603050405020304" pitchFamily="18" charset="0"/>
                        </a:rPr>
                        <a:t>Critère 4</a:t>
                      </a:r>
                    </a:p>
                  </a:txBody>
                  <a:tcPr marL="39570" marR="39570" marT="0" marB="0">
                    <a:solidFill>
                      <a:schemeClr val="bg1"/>
                    </a:solidFill>
                  </a:tcPr>
                </a:tc>
                <a:tc hMerge="1">
                  <a:txBody>
                    <a:bodyPr/>
                    <a:lstStyle/>
                    <a:p>
                      <a:endParaRPr lang="fr-CA"/>
                    </a:p>
                  </a:txBody>
                  <a:tcPr/>
                </a:tc>
                <a:tc hMerge="1">
                  <a:txBody>
                    <a:bodyPr/>
                    <a:lstStyle/>
                    <a:p>
                      <a:endParaRPr lang="fr-CA"/>
                    </a:p>
                  </a:txBody>
                  <a:tcPr/>
                </a:tc>
                <a:extLst>
                  <a:ext uri="{0D108BD9-81ED-4DB2-BD59-A6C34878D82A}">
                    <a16:rowId xmlns="" xmlns:a16="http://schemas.microsoft.com/office/drawing/2014/main" val="10001"/>
                  </a:ext>
                </a:extLst>
              </a:tr>
              <a:tr h="1083266">
                <a:tc gridSpan="2">
                  <a:txBody>
                    <a:bodyPr/>
                    <a:lstStyle/>
                    <a:p>
                      <a:pPr algn="r">
                        <a:lnSpc>
                          <a:spcPct val="115000"/>
                        </a:lnSpc>
                        <a:spcAft>
                          <a:spcPts val="0"/>
                        </a:spcAft>
                      </a:pPr>
                      <a:r>
                        <a:rPr lang="fr-CA" sz="1400" b="1" dirty="0">
                          <a:effectLst/>
                          <a:latin typeface="Times New Roman"/>
                          <a:cs typeface="Times New Roman"/>
                        </a:rPr>
                        <a:t>Provenance des observations  </a:t>
                      </a:r>
                      <a:endParaRPr lang="fr-CA" sz="1400" b="1" dirty="0">
                        <a:effectLst/>
                        <a:latin typeface="Times New Roman"/>
                        <a:ea typeface="Calibri" panose="020F0502020204030204" pitchFamily="34" charset="0"/>
                        <a:cs typeface="Times New Roman"/>
                      </a:endParaRPr>
                    </a:p>
                  </a:txBody>
                  <a:tcPr marL="39570" marR="39570" marT="0" marB="0">
                    <a:solidFill>
                      <a:schemeClr val="bg1"/>
                    </a:solidFill>
                  </a:tcPr>
                </a:tc>
                <a:tc hMerge="1">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l">
                        <a:lnSpc>
                          <a:spcPct val="115000"/>
                        </a:lnSpc>
                        <a:spcAft>
                          <a:spcPts val="0"/>
                        </a:spcAft>
                      </a:pPr>
                      <a:r>
                        <a:rPr lang="fr-CA" sz="1600" dirty="0">
                          <a:effectLst/>
                          <a:latin typeface="Times New Roman"/>
                          <a:ea typeface="Calibri" panose="020F0502020204030204" pitchFamily="34" charset="0"/>
                          <a:cs typeface="Times New Roman"/>
                        </a:rPr>
                        <a:t> Écrits</a:t>
                      </a:r>
                    </a:p>
                    <a:p>
                      <a:pPr algn="l">
                        <a:lnSpc>
                          <a:spcPct val="115000"/>
                        </a:lnSpc>
                        <a:spcAft>
                          <a:spcPts val="0"/>
                        </a:spcAft>
                      </a:pPr>
                      <a:r>
                        <a:rPr lang="fr-CA" sz="1600" dirty="0">
                          <a:effectLst/>
                          <a:latin typeface="Times New Roman"/>
                          <a:ea typeface="Calibri" panose="020F0502020204030204" pitchFamily="34" charset="0"/>
                          <a:cs typeface="Times New Roman"/>
                        </a:rPr>
                        <a:t> </a:t>
                      </a:r>
                      <a:r>
                        <a:rPr lang="fr-CA" sz="1200" dirty="0">
                          <a:effectLst/>
                          <a:latin typeface="Times New Roman"/>
                          <a:ea typeface="Calibri" panose="020F0502020204030204" pitchFamily="34" charset="0"/>
                          <a:cs typeface="Times New Roman"/>
                        </a:rPr>
                        <a:t>page(s)</a:t>
                      </a:r>
                      <a:r>
                        <a:rPr lang="fr-CA" sz="1200" baseline="0" dirty="0">
                          <a:effectLst/>
                          <a:latin typeface="Times New Roman"/>
                          <a:ea typeface="Calibri" panose="020F0502020204030204" pitchFamily="34" charset="0"/>
                          <a:cs typeface="Times New Roman"/>
                        </a:rPr>
                        <a:t> :</a:t>
                      </a:r>
                      <a:r>
                        <a:rPr lang="fr-CA" sz="1600" baseline="0" dirty="0">
                          <a:effectLst/>
                          <a:latin typeface="Times New Roman"/>
                          <a:ea typeface="Calibri" panose="020F0502020204030204" pitchFamily="34" charset="0"/>
                          <a:cs typeface="Times New Roman"/>
                        </a:rPr>
                        <a:t> </a:t>
                      </a:r>
                      <a:r>
                        <a:rPr lang="fr-CA" sz="1600" dirty="0">
                          <a:effectLst/>
                          <a:latin typeface="Times New Roman"/>
                          <a:ea typeface="Calibri" panose="020F0502020204030204" pitchFamily="34" charset="0"/>
                          <a:cs typeface="Times New Roman"/>
                        </a:rPr>
                        <a:t> </a:t>
                      </a:r>
                    </a:p>
                  </a:txBody>
                  <a:tcPr marL="39570" marR="39570" marT="0" marB="0" vert="vert">
                    <a:solidFill>
                      <a:schemeClr val="bg1"/>
                    </a:solidFill>
                  </a:tcPr>
                </a:tc>
                <a:tc>
                  <a:txBody>
                    <a:bodyPr/>
                    <a:lstStyle/>
                    <a:p>
                      <a:pPr algn="l">
                        <a:lnSpc>
                          <a:spcPct val="115000"/>
                        </a:lnSpc>
                        <a:spcAft>
                          <a:spcPts val="0"/>
                        </a:spcAft>
                      </a:pPr>
                      <a:r>
                        <a:rPr lang="fr-CA" sz="1600" dirty="0">
                          <a:effectLst/>
                          <a:latin typeface="Times New Roman"/>
                          <a:cs typeface="Times New Roman"/>
                        </a:rPr>
                        <a:t> Manif. obs. </a:t>
                      </a:r>
                      <a:endParaRPr lang="fr-CA" sz="1600" dirty="0">
                        <a:effectLst/>
                        <a:latin typeface="Times New Roman"/>
                        <a:ea typeface="Calibri" panose="020F0502020204030204" pitchFamily="34" charset="0"/>
                        <a:cs typeface="Times New Roman"/>
                      </a:endParaRPr>
                    </a:p>
                  </a:txBody>
                  <a:tcPr marL="39570" marR="39570" marT="0" marB="0" vert="vert">
                    <a:solidFill>
                      <a:schemeClr val="bg1"/>
                    </a:solidFill>
                  </a:tcPr>
                </a:tc>
                <a:tc>
                  <a:txBody>
                    <a:bodyPr/>
                    <a:lstStyle/>
                    <a:p>
                      <a:pPr algn="l">
                        <a:lnSpc>
                          <a:spcPct val="115000"/>
                        </a:lnSpc>
                        <a:spcAft>
                          <a:spcPts val="0"/>
                        </a:spcAft>
                      </a:pPr>
                      <a:r>
                        <a:rPr lang="fr-CA" sz="1600" dirty="0">
                          <a:effectLst/>
                          <a:latin typeface="Times New Roman"/>
                          <a:ea typeface="Calibri" panose="020F0502020204030204" pitchFamily="34" charset="0"/>
                          <a:cs typeface="Times New Roman"/>
                        </a:rPr>
                        <a:t> </a:t>
                      </a:r>
                      <a:r>
                        <a:rPr lang="fr-CA" sz="1400" dirty="0">
                          <a:effectLst/>
                          <a:latin typeface="Times New Roman"/>
                          <a:ea typeface="Calibri" panose="020F0502020204030204" pitchFamily="34" charset="0"/>
                          <a:cs typeface="Times New Roman"/>
                        </a:rPr>
                        <a:t>Note ou Cote</a:t>
                      </a:r>
                    </a:p>
                  </a:txBody>
                  <a:tcPr marL="39570" marR="39570" marT="0" marB="0" vert="vert">
                    <a:solidFill>
                      <a:schemeClr val="bg1">
                        <a:lumMod val="8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CA" sz="1600" dirty="0">
                          <a:effectLst/>
                          <a:latin typeface="Times New Roman"/>
                          <a:ea typeface="Calibri" panose="020F0502020204030204" pitchFamily="34" charset="0"/>
                          <a:cs typeface="Times New Roman"/>
                        </a:rPr>
                        <a:t> Écrits</a:t>
                      </a:r>
                    </a:p>
                    <a:p>
                      <a:pPr marL="0" marR="0" indent="0" algn="l" defTabSz="914400" rtl="0" eaLnBrk="1" fontAlgn="auto" latinLnBrk="0" hangingPunct="1">
                        <a:lnSpc>
                          <a:spcPct val="115000"/>
                        </a:lnSpc>
                        <a:spcBef>
                          <a:spcPts val="0"/>
                        </a:spcBef>
                        <a:spcAft>
                          <a:spcPts val="0"/>
                        </a:spcAft>
                        <a:buClrTx/>
                        <a:buSzTx/>
                        <a:buFontTx/>
                        <a:buNone/>
                        <a:tabLst/>
                        <a:defRPr/>
                      </a:pPr>
                      <a:r>
                        <a:rPr lang="fr-CA" sz="1200" dirty="0">
                          <a:effectLst/>
                          <a:latin typeface="Times New Roman"/>
                          <a:ea typeface="Calibri" panose="020F0502020204030204" pitchFamily="34" charset="0"/>
                          <a:cs typeface="Times New Roman"/>
                        </a:rPr>
                        <a:t> page(s)</a:t>
                      </a:r>
                      <a:r>
                        <a:rPr lang="fr-CA" sz="1200" baseline="0" dirty="0">
                          <a:effectLst/>
                          <a:latin typeface="Times New Roman"/>
                          <a:ea typeface="Calibri" panose="020F0502020204030204" pitchFamily="34" charset="0"/>
                          <a:cs typeface="Times New Roman"/>
                        </a:rPr>
                        <a:t> : </a:t>
                      </a:r>
                      <a:endParaRPr lang="fr-CA" sz="1200" dirty="0">
                        <a:effectLst/>
                        <a:latin typeface="Times New Roman"/>
                        <a:ea typeface="Calibri" panose="020F0502020204030204" pitchFamily="34" charset="0"/>
                        <a:cs typeface="Times New Roman"/>
                      </a:endParaRPr>
                    </a:p>
                  </a:txBody>
                  <a:tcPr marL="39570" marR="39570" marT="0" marB="0" vert="vert">
                    <a:solidFill>
                      <a:schemeClr val="bg1"/>
                    </a:solidFill>
                  </a:tcPr>
                </a:tc>
                <a:tc>
                  <a:txBody>
                    <a:bodyPr/>
                    <a:lstStyle/>
                    <a:p>
                      <a:pPr algn="l">
                        <a:lnSpc>
                          <a:spcPct val="115000"/>
                        </a:lnSpc>
                        <a:spcAft>
                          <a:spcPts val="0"/>
                        </a:spcAft>
                      </a:pPr>
                      <a:r>
                        <a:rPr lang="fr-CA" sz="1400" dirty="0">
                          <a:effectLst/>
                          <a:latin typeface="Times New Roman"/>
                          <a:cs typeface="Times New Roman"/>
                        </a:rPr>
                        <a:t> Manif. obs. </a:t>
                      </a:r>
                      <a:endParaRPr lang="fr-CA" sz="1400" dirty="0">
                        <a:effectLst/>
                        <a:latin typeface="Times New Roman"/>
                        <a:ea typeface="Calibri" panose="020F0502020204030204" pitchFamily="34" charset="0"/>
                        <a:cs typeface="Times New Roman"/>
                      </a:endParaRPr>
                    </a:p>
                  </a:txBody>
                  <a:tcPr marL="39570" marR="39570" marT="0" marB="0" vert="vert">
                    <a:solidFill>
                      <a:schemeClr val="bg1"/>
                    </a:solidFill>
                  </a:tcPr>
                </a:tc>
                <a:tc>
                  <a:txBody>
                    <a:bodyPr/>
                    <a:lstStyle/>
                    <a:p>
                      <a:pPr algn="l">
                        <a:lnSpc>
                          <a:spcPct val="115000"/>
                        </a:lnSpc>
                        <a:spcAft>
                          <a:spcPts val="0"/>
                        </a:spcAft>
                      </a:pPr>
                      <a:r>
                        <a:rPr lang="fr-CA" sz="1400" dirty="0">
                          <a:effectLst/>
                          <a:latin typeface="Times New Roman"/>
                          <a:ea typeface="Calibri" panose="020F0502020204030204" pitchFamily="34" charset="0"/>
                          <a:cs typeface="Times New Roman"/>
                        </a:rPr>
                        <a:t> Note ou Cote</a:t>
                      </a:r>
                    </a:p>
                  </a:txBody>
                  <a:tcPr marL="39570" marR="39570" marT="0" marB="0" vert="vert">
                    <a:solidFill>
                      <a:schemeClr val="bg1">
                        <a:lumMod val="8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CA" sz="1600" dirty="0">
                          <a:effectLst/>
                          <a:latin typeface="Times New Roman"/>
                          <a:ea typeface="Calibri" panose="020F0502020204030204" pitchFamily="34" charset="0"/>
                          <a:cs typeface="Times New Roman"/>
                        </a:rPr>
                        <a:t> Écrits</a:t>
                      </a:r>
                    </a:p>
                    <a:p>
                      <a:pPr marL="0" marR="0" indent="0" algn="l" defTabSz="914400" rtl="0" eaLnBrk="1" fontAlgn="auto" latinLnBrk="0" hangingPunct="1">
                        <a:lnSpc>
                          <a:spcPct val="115000"/>
                        </a:lnSpc>
                        <a:spcBef>
                          <a:spcPts val="0"/>
                        </a:spcBef>
                        <a:spcAft>
                          <a:spcPts val="0"/>
                        </a:spcAft>
                        <a:buClrTx/>
                        <a:buSzTx/>
                        <a:buFontTx/>
                        <a:buNone/>
                        <a:tabLst/>
                        <a:defRPr/>
                      </a:pPr>
                      <a:r>
                        <a:rPr lang="fr-CA" sz="1200" dirty="0">
                          <a:effectLst/>
                          <a:latin typeface="Times New Roman"/>
                          <a:ea typeface="Calibri" panose="020F0502020204030204" pitchFamily="34" charset="0"/>
                          <a:cs typeface="Times New Roman"/>
                        </a:rPr>
                        <a:t> page(s)</a:t>
                      </a:r>
                      <a:r>
                        <a:rPr lang="fr-CA" sz="1200" baseline="0" dirty="0">
                          <a:effectLst/>
                          <a:latin typeface="Times New Roman"/>
                          <a:ea typeface="Calibri" panose="020F0502020204030204" pitchFamily="34" charset="0"/>
                          <a:cs typeface="Times New Roman"/>
                        </a:rPr>
                        <a:t> :  </a:t>
                      </a:r>
                      <a:endParaRPr lang="fr-CA" sz="1200" dirty="0">
                        <a:effectLst/>
                        <a:latin typeface="Times New Roman"/>
                        <a:ea typeface="Calibri" panose="020F0502020204030204" pitchFamily="34" charset="0"/>
                        <a:cs typeface="Times New Roman"/>
                      </a:endParaRPr>
                    </a:p>
                  </a:txBody>
                  <a:tcPr marL="39570" marR="39570" marT="0" marB="0" vert="vert">
                    <a:solidFill>
                      <a:schemeClr val="bg1"/>
                    </a:solidFill>
                  </a:tcPr>
                </a:tc>
                <a:tc>
                  <a:txBody>
                    <a:bodyPr/>
                    <a:lstStyle/>
                    <a:p>
                      <a:pPr algn="l">
                        <a:lnSpc>
                          <a:spcPct val="115000"/>
                        </a:lnSpc>
                        <a:spcAft>
                          <a:spcPts val="0"/>
                        </a:spcAft>
                      </a:pPr>
                      <a:r>
                        <a:rPr lang="fr-CA" sz="1400" dirty="0">
                          <a:effectLst/>
                          <a:latin typeface="Times New Roman"/>
                          <a:cs typeface="Times New Roman"/>
                        </a:rPr>
                        <a:t> Manif. obs.</a:t>
                      </a:r>
                      <a:endParaRPr lang="fr-CA" sz="1400" dirty="0">
                        <a:effectLst/>
                        <a:latin typeface="Times New Roman"/>
                        <a:ea typeface="Calibri" panose="020F0502020204030204" pitchFamily="34" charset="0"/>
                        <a:cs typeface="Times New Roman"/>
                      </a:endParaRPr>
                    </a:p>
                  </a:txBody>
                  <a:tcPr marL="39570" marR="39570" marT="0" marB="0" vert="vert">
                    <a:solidFill>
                      <a:schemeClr val="bg1"/>
                    </a:solidFill>
                  </a:tcPr>
                </a:tc>
                <a:tc>
                  <a:txBody>
                    <a:bodyPr/>
                    <a:lstStyle/>
                    <a:p>
                      <a:pPr algn="l">
                        <a:lnSpc>
                          <a:spcPct val="115000"/>
                        </a:lnSpc>
                        <a:spcAft>
                          <a:spcPts val="0"/>
                        </a:spcAft>
                      </a:pPr>
                      <a:r>
                        <a:rPr lang="fr-CA" sz="1400" dirty="0">
                          <a:effectLst/>
                          <a:latin typeface="Times New Roman"/>
                          <a:ea typeface="Calibri" panose="020F0502020204030204" pitchFamily="34" charset="0"/>
                          <a:cs typeface="Times New Roman"/>
                        </a:rPr>
                        <a:t> Note ou Cote</a:t>
                      </a:r>
                    </a:p>
                  </a:txBody>
                  <a:tcPr marL="39570" marR="39570" marT="0" marB="0" vert="vert">
                    <a:solidFill>
                      <a:schemeClr val="bg1">
                        <a:lumMod val="8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CA" sz="1600" dirty="0">
                          <a:effectLst/>
                          <a:latin typeface="Times New Roman"/>
                          <a:ea typeface="Calibri" panose="020F0502020204030204" pitchFamily="34" charset="0"/>
                          <a:cs typeface="Times New Roman"/>
                        </a:rPr>
                        <a:t> Écrits</a:t>
                      </a:r>
                    </a:p>
                    <a:p>
                      <a:pPr marL="0" marR="0" indent="0" algn="l" defTabSz="914400" rtl="0" eaLnBrk="1" fontAlgn="auto" latinLnBrk="0" hangingPunct="1">
                        <a:lnSpc>
                          <a:spcPct val="115000"/>
                        </a:lnSpc>
                        <a:spcBef>
                          <a:spcPts val="0"/>
                        </a:spcBef>
                        <a:spcAft>
                          <a:spcPts val="0"/>
                        </a:spcAft>
                        <a:buClrTx/>
                        <a:buSzTx/>
                        <a:buFontTx/>
                        <a:buNone/>
                        <a:tabLst/>
                        <a:defRPr/>
                      </a:pPr>
                      <a:r>
                        <a:rPr lang="fr-CA" sz="1200" dirty="0">
                          <a:effectLst/>
                          <a:latin typeface="Times New Roman"/>
                          <a:ea typeface="Calibri" panose="020F0502020204030204" pitchFamily="34" charset="0"/>
                          <a:cs typeface="Times New Roman"/>
                        </a:rPr>
                        <a:t> page(s)</a:t>
                      </a:r>
                      <a:r>
                        <a:rPr lang="fr-CA" sz="1200" baseline="0" dirty="0">
                          <a:effectLst/>
                          <a:latin typeface="Times New Roman"/>
                          <a:ea typeface="Calibri" panose="020F0502020204030204" pitchFamily="34" charset="0"/>
                          <a:cs typeface="Times New Roman"/>
                        </a:rPr>
                        <a:t> : </a:t>
                      </a:r>
                      <a:endParaRPr lang="fr-CA" sz="1200" dirty="0">
                        <a:effectLst/>
                        <a:latin typeface="Times New Roman"/>
                        <a:ea typeface="Calibri" panose="020F0502020204030204" pitchFamily="34" charset="0"/>
                        <a:cs typeface="Times New Roman"/>
                      </a:endParaRPr>
                    </a:p>
                    <a:p>
                      <a:pPr algn="l">
                        <a:lnSpc>
                          <a:spcPct val="115000"/>
                        </a:lnSpc>
                        <a:spcAft>
                          <a:spcPts val="0"/>
                        </a:spcAft>
                      </a:pPr>
                      <a:r>
                        <a:rPr lang="fr-CA" sz="1600" dirty="0">
                          <a:effectLst/>
                          <a:latin typeface="Times New Roman"/>
                          <a:cs typeface="Times New Roman"/>
                        </a:rPr>
                        <a:t> </a:t>
                      </a:r>
                      <a:endParaRPr lang="fr-CA" sz="1600" dirty="0">
                        <a:effectLst/>
                        <a:latin typeface="Times New Roman"/>
                        <a:ea typeface="Calibri" panose="020F0502020204030204" pitchFamily="34" charset="0"/>
                        <a:cs typeface="Times New Roman"/>
                      </a:endParaRPr>
                    </a:p>
                  </a:txBody>
                  <a:tcPr marL="39570" marR="39570" marT="0" marB="0" vert="vert">
                    <a:solidFill>
                      <a:schemeClr val="bg1"/>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CA" sz="1600" dirty="0">
                          <a:effectLst/>
                          <a:latin typeface="Times New Roman"/>
                          <a:cs typeface="Times New Roman"/>
                        </a:rPr>
                        <a:t> Manif. obs. </a:t>
                      </a:r>
                      <a:endParaRPr lang="fr-CA" sz="1600" dirty="0">
                        <a:effectLst/>
                        <a:latin typeface="Times New Roman"/>
                        <a:ea typeface="Calibri" panose="020F0502020204030204" pitchFamily="34" charset="0"/>
                        <a:cs typeface="Times New Roman"/>
                      </a:endParaRPr>
                    </a:p>
                  </a:txBody>
                  <a:tcPr marL="39570" marR="39570" marT="0" marB="0" vert="vert">
                    <a:solidFill>
                      <a:schemeClr val="bg1"/>
                    </a:solidFill>
                  </a:tcPr>
                </a:tc>
                <a:tc>
                  <a:txBody>
                    <a:bodyPr/>
                    <a:lstStyle/>
                    <a:p>
                      <a:pPr algn="l">
                        <a:lnSpc>
                          <a:spcPct val="115000"/>
                        </a:lnSpc>
                        <a:spcAft>
                          <a:spcPts val="0"/>
                        </a:spcAft>
                      </a:pPr>
                      <a:r>
                        <a:rPr lang="fr-CA" sz="1600" dirty="0">
                          <a:effectLst/>
                          <a:latin typeface="Times New Roman"/>
                          <a:ea typeface="Calibri" panose="020F0502020204030204" pitchFamily="34" charset="0"/>
                          <a:cs typeface="Times New Roman"/>
                        </a:rPr>
                        <a:t> </a:t>
                      </a:r>
                      <a:r>
                        <a:rPr lang="fr-CA" sz="1400" dirty="0">
                          <a:effectLst/>
                          <a:latin typeface="Times New Roman"/>
                          <a:ea typeface="Calibri" panose="020F0502020204030204" pitchFamily="34" charset="0"/>
                          <a:cs typeface="Times New Roman"/>
                        </a:rPr>
                        <a:t>Note ou Cote</a:t>
                      </a:r>
                    </a:p>
                  </a:txBody>
                  <a:tcPr marL="39570" marR="39570" marT="0" marB="0" vert="vert">
                    <a:solidFill>
                      <a:schemeClr val="bg1">
                        <a:lumMod val="85000"/>
                      </a:schemeClr>
                    </a:solidFill>
                  </a:tcPr>
                </a:tc>
                <a:extLst>
                  <a:ext uri="{0D108BD9-81ED-4DB2-BD59-A6C34878D82A}">
                    <a16:rowId xmlns="" xmlns:a16="http://schemas.microsoft.com/office/drawing/2014/main" val="10003"/>
                  </a:ext>
                </a:extLst>
              </a:tr>
              <a:tr h="371788">
                <a:tc>
                  <a:txBody>
                    <a:bodyPr/>
                    <a:lstStyle/>
                    <a:p>
                      <a:pPr algn="r">
                        <a:lnSpc>
                          <a:spcPct val="115000"/>
                        </a:lnSpc>
                        <a:spcAft>
                          <a:spcPts val="0"/>
                        </a:spcAft>
                      </a:pPr>
                      <a:r>
                        <a:rPr lang="fr-CA" sz="1200" dirty="0">
                          <a:effectLst/>
                          <a:latin typeface="Times New Roman"/>
                          <a:ea typeface="Calibri" panose="020F0502020204030204" pitchFamily="34" charset="0"/>
                          <a:cs typeface="Times New Roman"/>
                        </a:rPr>
                        <a:t>1</a:t>
                      </a: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ea typeface="Calibri" panose="020F0502020204030204" pitchFamily="34" charset="0"/>
                          <a:cs typeface="Times New Roman"/>
                        </a:rPr>
                        <a:t>   </a:t>
                      </a: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extLst>
                  <a:ext uri="{0D108BD9-81ED-4DB2-BD59-A6C34878D82A}">
                    <a16:rowId xmlns="" xmlns:a16="http://schemas.microsoft.com/office/drawing/2014/main" val="10023"/>
                  </a:ext>
                </a:extLst>
              </a:tr>
              <a:tr h="371788">
                <a:tc>
                  <a:txBody>
                    <a:bodyPr/>
                    <a:lstStyle/>
                    <a:p>
                      <a:pPr algn="r">
                        <a:lnSpc>
                          <a:spcPct val="115000"/>
                        </a:lnSpc>
                        <a:spcAft>
                          <a:spcPts val="0"/>
                        </a:spcAft>
                      </a:pPr>
                      <a:r>
                        <a:rPr lang="fr-CA" sz="1200" dirty="0">
                          <a:effectLst/>
                          <a:latin typeface="Times New Roman"/>
                          <a:cs typeface="Times New Roman"/>
                        </a:rPr>
                        <a:t>2</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extLst>
                  <a:ext uri="{0D108BD9-81ED-4DB2-BD59-A6C34878D82A}">
                    <a16:rowId xmlns="" xmlns:a16="http://schemas.microsoft.com/office/drawing/2014/main" val="10004"/>
                  </a:ext>
                </a:extLst>
              </a:tr>
              <a:tr h="371788">
                <a:tc>
                  <a:txBody>
                    <a:bodyPr/>
                    <a:lstStyle/>
                    <a:p>
                      <a:pPr algn="r">
                        <a:lnSpc>
                          <a:spcPct val="115000"/>
                        </a:lnSpc>
                        <a:spcAft>
                          <a:spcPts val="0"/>
                        </a:spcAft>
                      </a:pPr>
                      <a:r>
                        <a:rPr lang="fr-CA" sz="1200" dirty="0">
                          <a:effectLst/>
                          <a:latin typeface="Times New Roman"/>
                          <a:cs typeface="Times New Roman"/>
                        </a:rPr>
                        <a:t>3</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extLst>
                  <a:ext uri="{0D108BD9-81ED-4DB2-BD59-A6C34878D82A}">
                    <a16:rowId xmlns="" xmlns:a16="http://schemas.microsoft.com/office/drawing/2014/main" val="10005"/>
                  </a:ext>
                </a:extLst>
              </a:tr>
              <a:tr h="371788">
                <a:tc>
                  <a:txBody>
                    <a:bodyPr/>
                    <a:lstStyle/>
                    <a:p>
                      <a:pPr algn="r">
                        <a:lnSpc>
                          <a:spcPct val="115000"/>
                        </a:lnSpc>
                        <a:spcAft>
                          <a:spcPts val="0"/>
                        </a:spcAft>
                      </a:pPr>
                      <a:r>
                        <a:rPr lang="fr-CA" sz="1200" dirty="0">
                          <a:effectLst/>
                          <a:latin typeface="Times New Roman"/>
                          <a:cs typeface="Times New Roman"/>
                        </a:rPr>
                        <a:t>4</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extLst>
                  <a:ext uri="{0D108BD9-81ED-4DB2-BD59-A6C34878D82A}">
                    <a16:rowId xmlns="" xmlns:a16="http://schemas.microsoft.com/office/drawing/2014/main" val="10006"/>
                  </a:ext>
                </a:extLst>
              </a:tr>
              <a:tr h="371788">
                <a:tc>
                  <a:txBody>
                    <a:bodyPr/>
                    <a:lstStyle/>
                    <a:p>
                      <a:pPr algn="r">
                        <a:lnSpc>
                          <a:spcPct val="115000"/>
                        </a:lnSpc>
                        <a:spcAft>
                          <a:spcPts val="0"/>
                        </a:spcAft>
                      </a:pPr>
                      <a:r>
                        <a:rPr lang="fr-CA" sz="1200" dirty="0">
                          <a:effectLst/>
                          <a:latin typeface="Times New Roman"/>
                          <a:cs typeface="Times New Roman"/>
                        </a:rPr>
                        <a:t>5</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extLst>
                  <a:ext uri="{0D108BD9-81ED-4DB2-BD59-A6C34878D82A}">
                    <a16:rowId xmlns="" xmlns:a16="http://schemas.microsoft.com/office/drawing/2014/main" val="10007"/>
                  </a:ext>
                </a:extLst>
              </a:tr>
              <a:tr h="371788">
                <a:tc>
                  <a:txBody>
                    <a:bodyPr/>
                    <a:lstStyle/>
                    <a:p>
                      <a:pPr algn="r">
                        <a:lnSpc>
                          <a:spcPct val="115000"/>
                        </a:lnSpc>
                        <a:spcAft>
                          <a:spcPts val="0"/>
                        </a:spcAft>
                      </a:pPr>
                      <a:r>
                        <a:rPr lang="fr-CA" sz="1200" dirty="0">
                          <a:effectLst/>
                          <a:latin typeface="Times New Roman"/>
                          <a:cs typeface="Times New Roman"/>
                        </a:rPr>
                        <a:t>6</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extLst>
                  <a:ext uri="{0D108BD9-81ED-4DB2-BD59-A6C34878D82A}">
                    <a16:rowId xmlns="" xmlns:a16="http://schemas.microsoft.com/office/drawing/2014/main" val="10008"/>
                  </a:ext>
                </a:extLst>
              </a:tr>
              <a:tr h="371788">
                <a:tc>
                  <a:txBody>
                    <a:bodyPr/>
                    <a:lstStyle/>
                    <a:p>
                      <a:pPr algn="r">
                        <a:lnSpc>
                          <a:spcPct val="115000"/>
                        </a:lnSpc>
                        <a:spcAft>
                          <a:spcPts val="0"/>
                        </a:spcAft>
                      </a:pPr>
                      <a:r>
                        <a:rPr lang="fr-CA" sz="1200" dirty="0">
                          <a:effectLst/>
                          <a:latin typeface="Times New Roman"/>
                          <a:cs typeface="Times New Roman"/>
                        </a:rPr>
                        <a:t>7</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extLst>
                  <a:ext uri="{0D108BD9-81ED-4DB2-BD59-A6C34878D82A}">
                    <a16:rowId xmlns="" xmlns:a16="http://schemas.microsoft.com/office/drawing/2014/main" val="10009"/>
                  </a:ext>
                </a:extLst>
              </a:tr>
              <a:tr h="371788">
                <a:tc>
                  <a:txBody>
                    <a:bodyPr/>
                    <a:lstStyle/>
                    <a:p>
                      <a:pPr algn="r">
                        <a:lnSpc>
                          <a:spcPct val="115000"/>
                        </a:lnSpc>
                        <a:spcAft>
                          <a:spcPts val="0"/>
                        </a:spcAft>
                      </a:pPr>
                      <a:r>
                        <a:rPr lang="fr-CA" sz="1200" dirty="0">
                          <a:effectLst/>
                          <a:latin typeface="Times New Roman"/>
                          <a:cs typeface="Times New Roman"/>
                        </a:rPr>
                        <a:t>8</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extLst>
                  <a:ext uri="{0D108BD9-81ED-4DB2-BD59-A6C34878D82A}">
                    <a16:rowId xmlns="" xmlns:a16="http://schemas.microsoft.com/office/drawing/2014/main" val="10010"/>
                  </a:ext>
                </a:extLst>
              </a:tr>
              <a:tr h="371788">
                <a:tc>
                  <a:txBody>
                    <a:bodyPr/>
                    <a:lstStyle/>
                    <a:p>
                      <a:pPr algn="r">
                        <a:lnSpc>
                          <a:spcPct val="115000"/>
                        </a:lnSpc>
                        <a:spcAft>
                          <a:spcPts val="0"/>
                        </a:spcAft>
                      </a:pPr>
                      <a:r>
                        <a:rPr lang="fr-CA" sz="1200" dirty="0">
                          <a:effectLst/>
                          <a:latin typeface="Times New Roman"/>
                          <a:cs typeface="Times New Roman"/>
                        </a:rPr>
                        <a:t>9</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extLst>
                  <a:ext uri="{0D108BD9-81ED-4DB2-BD59-A6C34878D82A}">
                    <a16:rowId xmlns="" xmlns:a16="http://schemas.microsoft.com/office/drawing/2014/main" val="10011"/>
                  </a:ext>
                </a:extLst>
              </a:tr>
              <a:tr h="371788">
                <a:tc>
                  <a:txBody>
                    <a:bodyPr/>
                    <a:lstStyle/>
                    <a:p>
                      <a:pPr algn="r">
                        <a:lnSpc>
                          <a:spcPct val="115000"/>
                        </a:lnSpc>
                        <a:spcAft>
                          <a:spcPts val="0"/>
                        </a:spcAft>
                      </a:pPr>
                      <a:r>
                        <a:rPr lang="fr-CA" sz="1200" dirty="0">
                          <a:effectLst/>
                          <a:latin typeface="Times New Roman"/>
                          <a:cs typeface="Times New Roman"/>
                        </a:rPr>
                        <a:t>10</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extLst>
                  <a:ext uri="{0D108BD9-81ED-4DB2-BD59-A6C34878D82A}">
                    <a16:rowId xmlns="" xmlns:a16="http://schemas.microsoft.com/office/drawing/2014/main" val="10012"/>
                  </a:ext>
                </a:extLst>
              </a:tr>
              <a:tr h="371788">
                <a:tc>
                  <a:txBody>
                    <a:bodyPr/>
                    <a:lstStyle/>
                    <a:p>
                      <a:pPr algn="r">
                        <a:lnSpc>
                          <a:spcPct val="115000"/>
                        </a:lnSpc>
                        <a:spcAft>
                          <a:spcPts val="0"/>
                        </a:spcAft>
                      </a:pPr>
                      <a:r>
                        <a:rPr lang="fr-CA" sz="1200" dirty="0">
                          <a:effectLst/>
                          <a:latin typeface="Times New Roman"/>
                          <a:cs typeface="Times New Roman"/>
                        </a:rPr>
                        <a:t>11</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l">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extLst>
                  <a:ext uri="{0D108BD9-81ED-4DB2-BD59-A6C34878D82A}">
                    <a16:rowId xmlns="" xmlns:a16="http://schemas.microsoft.com/office/drawing/2014/main" val="10013"/>
                  </a:ext>
                </a:extLst>
              </a:tr>
              <a:tr h="371788">
                <a:tc>
                  <a:txBody>
                    <a:bodyPr/>
                    <a:lstStyle/>
                    <a:p>
                      <a:pPr algn="r">
                        <a:lnSpc>
                          <a:spcPct val="115000"/>
                        </a:lnSpc>
                        <a:spcAft>
                          <a:spcPts val="0"/>
                        </a:spcAft>
                      </a:pPr>
                      <a:r>
                        <a:rPr lang="fr-CA" sz="1200" dirty="0">
                          <a:effectLst/>
                          <a:latin typeface="Times New Roman"/>
                          <a:cs typeface="Times New Roman"/>
                        </a:rPr>
                        <a:t>12</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l">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extLst>
                  <a:ext uri="{0D108BD9-81ED-4DB2-BD59-A6C34878D82A}">
                    <a16:rowId xmlns="" xmlns:a16="http://schemas.microsoft.com/office/drawing/2014/main" val="10014"/>
                  </a:ext>
                </a:extLst>
              </a:tr>
              <a:tr h="371788">
                <a:tc>
                  <a:txBody>
                    <a:bodyPr/>
                    <a:lstStyle/>
                    <a:p>
                      <a:pPr algn="r">
                        <a:lnSpc>
                          <a:spcPct val="115000"/>
                        </a:lnSpc>
                        <a:spcAft>
                          <a:spcPts val="0"/>
                        </a:spcAft>
                      </a:pPr>
                      <a:r>
                        <a:rPr lang="fr-CA" sz="1200" dirty="0">
                          <a:effectLst/>
                          <a:latin typeface="Times New Roman"/>
                          <a:cs typeface="Times New Roman"/>
                        </a:rPr>
                        <a:t>13</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l">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extLst>
                  <a:ext uri="{0D108BD9-81ED-4DB2-BD59-A6C34878D82A}">
                    <a16:rowId xmlns="" xmlns:a16="http://schemas.microsoft.com/office/drawing/2014/main" val="10015"/>
                  </a:ext>
                </a:extLst>
              </a:tr>
              <a:tr h="371788">
                <a:tc>
                  <a:txBody>
                    <a:bodyPr/>
                    <a:lstStyle/>
                    <a:p>
                      <a:pPr algn="r">
                        <a:lnSpc>
                          <a:spcPct val="115000"/>
                        </a:lnSpc>
                        <a:spcAft>
                          <a:spcPts val="0"/>
                        </a:spcAft>
                      </a:pPr>
                      <a:r>
                        <a:rPr lang="fr-CA" sz="1200" dirty="0">
                          <a:effectLst/>
                          <a:latin typeface="Times New Roman"/>
                          <a:cs typeface="Times New Roman"/>
                        </a:rPr>
                        <a:t>14</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l">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extLst>
                  <a:ext uri="{0D108BD9-81ED-4DB2-BD59-A6C34878D82A}">
                    <a16:rowId xmlns="" xmlns:a16="http://schemas.microsoft.com/office/drawing/2014/main" val="10016"/>
                  </a:ext>
                </a:extLst>
              </a:tr>
              <a:tr h="371788">
                <a:tc>
                  <a:txBody>
                    <a:bodyPr/>
                    <a:lstStyle/>
                    <a:p>
                      <a:pPr algn="r">
                        <a:lnSpc>
                          <a:spcPct val="115000"/>
                        </a:lnSpc>
                        <a:spcAft>
                          <a:spcPts val="0"/>
                        </a:spcAft>
                      </a:pPr>
                      <a:r>
                        <a:rPr lang="fr-CA" sz="1200" dirty="0">
                          <a:effectLst/>
                          <a:latin typeface="Times New Roman"/>
                          <a:cs typeface="Times New Roman"/>
                        </a:rPr>
                        <a:t>15</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l">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extLst>
                  <a:ext uri="{0D108BD9-81ED-4DB2-BD59-A6C34878D82A}">
                    <a16:rowId xmlns="" xmlns:a16="http://schemas.microsoft.com/office/drawing/2014/main" val="10017"/>
                  </a:ext>
                </a:extLst>
              </a:tr>
              <a:tr h="371788">
                <a:tc>
                  <a:txBody>
                    <a:bodyPr/>
                    <a:lstStyle/>
                    <a:p>
                      <a:pPr algn="r">
                        <a:lnSpc>
                          <a:spcPct val="115000"/>
                        </a:lnSpc>
                        <a:spcAft>
                          <a:spcPts val="0"/>
                        </a:spcAft>
                      </a:pPr>
                      <a:r>
                        <a:rPr lang="fr-CA" sz="1200" dirty="0">
                          <a:effectLst/>
                          <a:latin typeface="Times New Roman"/>
                          <a:cs typeface="Times New Roman"/>
                        </a:rPr>
                        <a:t>16</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l">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extLst>
                  <a:ext uri="{0D108BD9-81ED-4DB2-BD59-A6C34878D82A}">
                    <a16:rowId xmlns="" xmlns:a16="http://schemas.microsoft.com/office/drawing/2014/main" val="10018"/>
                  </a:ext>
                </a:extLst>
              </a:tr>
              <a:tr h="371788">
                <a:tc>
                  <a:txBody>
                    <a:bodyPr/>
                    <a:lstStyle/>
                    <a:p>
                      <a:pPr algn="r">
                        <a:lnSpc>
                          <a:spcPct val="115000"/>
                        </a:lnSpc>
                        <a:spcAft>
                          <a:spcPts val="0"/>
                        </a:spcAft>
                      </a:pPr>
                      <a:r>
                        <a:rPr lang="fr-CA" sz="1200" dirty="0">
                          <a:effectLst/>
                          <a:latin typeface="Times New Roman"/>
                          <a:cs typeface="Times New Roman"/>
                        </a:rPr>
                        <a:t>17</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l">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extLst>
                  <a:ext uri="{0D108BD9-81ED-4DB2-BD59-A6C34878D82A}">
                    <a16:rowId xmlns="" xmlns:a16="http://schemas.microsoft.com/office/drawing/2014/main" val="10019"/>
                  </a:ext>
                </a:extLst>
              </a:tr>
              <a:tr h="371788">
                <a:tc>
                  <a:txBody>
                    <a:bodyPr/>
                    <a:lstStyle/>
                    <a:p>
                      <a:pPr algn="r">
                        <a:lnSpc>
                          <a:spcPct val="115000"/>
                        </a:lnSpc>
                        <a:spcAft>
                          <a:spcPts val="0"/>
                        </a:spcAft>
                      </a:pPr>
                      <a:r>
                        <a:rPr lang="fr-CA" sz="1200" dirty="0">
                          <a:effectLst/>
                          <a:latin typeface="Times New Roman"/>
                          <a:cs typeface="Times New Roman"/>
                        </a:rPr>
                        <a:t>18</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l">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extLst>
                  <a:ext uri="{0D108BD9-81ED-4DB2-BD59-A6C34878D82A}">
                    <a16:rowId xmlns="" xmlns:a16="http://schemas.microsoft.com/office/drawing/2014/main" val="10020"/>
                  </a:ext>
                </a:extLst>
              </a:tr>
              <a:tr h="371788">
                <a:tc>
                  <a:txBody>
                    <a:bodyPr/>
                    <a:lstStyle/>
                    <a:p>
                      <a:pPr algn="r">
                        <a:lnSpc>
                          <a:spcPct val="115000"/>
                        </a:lnSpc>
                        <a:spcAft>
                          <a:spcPts val="0"/>
                        </a:spcAft>
                      </a:pPr>
                      <a:r>
                        <a:rPr lang="fr-CA" sz="1200" dirty="0">
                          <a:effectLst/>
                          <a:latin typeface="Times New Roman"/>
                          <a:cs typeface="Times New Roman"/>
                        </a:rPr>
                        <a:t>19</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l">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extLst>
                  <a:ext uri="{0D108BD9-81ED-4DB2-BD59-A6C34878D82A}">
                    <a16:rowId xmlns="" xmlns:a16="http://schemas.microsoft.com/office/drawing/2014/main" val="10021"/>
                  </a:ext>
                </a:extLst>
              </a:tr>
              <a:tr h="371788">
                <a:tc>
                  <a:txBody>
                    <a:bodyPr/>
                    <a:lstStyle/>
                    <a:p>
                      <a:pPr algn="r">
                        <a:lnSpc>
                          <a:spcPct val="115000"/>
                        </a:lnSpc>
                        <a:spcAft>
                          <a:spcPts val="0"/>
                        </a:spcAft>
                      </a:pPr>
                      <a:r>
                        <a:rPr lang="fr-CA" sz="1200" dirty="0">
                          <a:effectLst/>
                          <a:latin typeface="Times New Roman"/>
                          <a:cs typeface="Times New Roman"/>
                        </a:rPr>
                        <a:t>20</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l">
                        <a:lnSpc>
                          <a:spcPct val="115000"/>
                        </a:lnSpc>
                        <a:spcAft>
                          <a:spcPts val="0"/>
                        </a:spcAft>
                      </a:pPr>
                      <a:r>
                        <a:rPr lang="fr-CA" sz="1900" dirty="0">
                          <a:effectLst/>
                        </a:rPr>
                        <a:t> </a:t>
                      </a:r>
                      <a:endParaRPr lang="fr-CA"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solidFill>
                  </a:tcPr>
                </a:tc>
                <a:tc>
                  <a:txBody>
                    <a:bodyPr/>
                    <a:lstStyle/>
                    <a:p>
                      <a:pPr algn="r">
                        <a:lnSpc>
                          <a:spcPct val="115000"/>
                        </a:lnSpc>
                        <a:spcAft>
                          <a:spcPts val="0"/>
                        </a:spcAft>
                      </a:pPr>
                      <a:r>
                        <a:rPr lang="fr-CA" sz="1900" dirty="0">
                          <a:effectLst/>
                        </a:rPr>
                        <a:t> </a:t>
                      </a:r>
                      <a:endParaRPr lang="fr-CA"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solidFill>
                  </a:tcPr>
                </a:tc>
                <a:tc>
                  <a:txBody>
                    <a:bodyPr/>
                    <a:lstStyle/>
                    <a:p>
                      <a:pPr algn="r">
                        <a:lnSpc>
                          <a:spcPct val="115000"/>
                        </a:lnSpc>
                        <a:spcAft>
                          <a:spcPts val="0"/>
                        </a:spcAft>
                      </a:pPr>
                      <a:r>
                        <a:rPr lang="fr-CA" sz="1900" dirty="0">
                          <a:effectLst/>
                        </a:rPr>
                        <a:t> </a:t>
                      </a:r>
                      <a:endParaRPr lang="fr-CA"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lumMod val="85000"/>
                      </a:schemeClr>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solidFill>
                  </a:tcPr>
                </a:tc>
                <a:tc>
                  <a:txBody>
                    <a:bodyPr/>
                    <a:lstStyle/>
                    <a:p>
                      <a:pPr algn="r">
                        <a:lnSpc>
                          <a:spcPct val="115000"/>
                        </a:lnSpc>
                        <a:spcAft>
                          <a:spcPts val="0"/>
                        </a:spcAft>
                      </a:pPr>
                      <a:r>
                        <a:rPr lang="fr-CA" sz="1900" dirty="0">
                          <a:effectLst/>
                        </a:rPr>
                        <a:t> </a:t>
                      </a:r>
                      <a:endParaRPr lang="fr-CA"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rPr>
                        <a:t> </a:t>
                      </a:r>
                      <a:endParaRPr lang="fr-CA"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rPr>
                        <a:t> </a:t>
                      </a:r>
                      <a:endParaRPr lang="fr-CA"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lumMod val="85000"/>
                      </a:schemeClr>
                    </a:solidFill>
                  </a:tcPr>
                </a:tc>
                <a:extLst>
                  <a:ext uri="{0D108BD9-81ED-4DB2-BD59-A6C34878D82A}">
                    <a16:rowId xmlns="" xmlns:a16="http://schemas.microsoft.com/office/drawing/2014/main" val="10022"/>
                  </a:ext>
                </a:extLst>
              </a:tr>
            </a:tbl>
          </a:graphicData>
        </a:graphic>
      </p:graphicFrame>
    </p:spTree>
    <p:extLst>
      <p:ext uri="{BB962C8B-B14F-4D97-AF65-F5344CB8AC3E}">
        <p14:creationId xmlns="" xmlns:p14="http://schemas.microsoft.com/office/powerpoint/2010/main" val="8507845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a:xfrm>
            <a:off x="5272090" y="7996788"/>
            <a:ext cx="1585910" cy="1135797"/>
          </a:xfrm>
        </p:spPr>
        <p:txBody>
          <a:bodyPr/>
          <a:lstStyle/>
          <a:p>
            <a:fld id="{027FB875-5C85-AB42-9DC5-178568A424B8}" type="slidenum">
              <a:rPr lang="en-US" smtClean="0"/>
              <a:pPr/>
              <a:t>33</a:t>
            </a:fld>
            <a:endParaRPr lang="en-US" dirty="0"/>
          </a:p>
        </p:txBody>
      </p:sp>
      <p:graphicFrame>
        <p:nvGraphicFramePr>
          <p:cNvPr id="5" name="Tableau 4"/>
          <p:cNvGraphicFramePr>
            <a:graphicFrameLocks noGrp="1"/>
          </p:cNvGraphicFramePr>
          <p:nvPr>
            <p:custDataLst>
              <p:tags r:id="rId2"/>
            </p:custDataLst>
            <p:extLst>
              <p:ext uri="{D42A27DB-BD31-4B8C-83A1-F6EECF244321}">
                <p14:modId xmlns="" xmlns:p14="http://schemas.microsoft.com/office/powerpoint/2010/main" val="1895139384"/>
              </p:ext>
            </p:extLst>
          </p:nvPr>
        </p:nvGraphicFramePr>
        <p:xfrm>
          <a:off x="1107001" y="2781410"/>
          <a:ext cx="4643999" cy="2001520"/>
        </p:xfrm>
        <a:graphic>
          <a:graphicData uri="http://schemas.openxmlformats.org/drawingml/2006/table">
            <a:tbl>
              <a:tblPr firstRow="1" bandRow="1">
                <a:tableStyleId>{5C22544A-7EE6-4342-B048-85BDC9FD1C3A}</a:tableStyleId>
              </a:tblPr>
              <a:tblGrid>
                <a:gridCol w="1257308">
                  <a:extLst>
                    <a:ext uri="{9D8B030D-6E8A-4147-A177-3AD203B41FA5}">
                      <a16:colId xmlns="" xmlns:a16="http://schemas.microsoft.com/office/drawing/2014/main" val="20000"/>
                    </a:ext>
                  </a:extLst>
                </a:gridCol>
                <a:gridCol w="2630926">
                  <a:extLst>
                    <a:ext uri="{9D8B030D-6E8A-4147-A177-3AD203B41FA5}">
                      <a16:colId xmlns="" xmlns:a16="http://schemas.microsoft.com/office/drawing/2014/main" val="20001"/>
                    </a:ext>
                  </a:extLst>
                </a:gridCol>
                <a:gridCol w="755765">
                  <a:extLst>
                    <a:ext uri="{9D8B030D-6E8A-4147-A177-3AD203B41FA5}">
                      <a16:colId xmlns="" xmlns:a16="http://schemas.microsoft.com/office/drawing/2014/main" val="20002"/>
                    </a:ext>
                  </a:extLst>
                </a:gridCol>
              </a:tblGrid>
              <a:tr h="370840">
                <a:tc>
                  <a:txBody>
                    <a:bodyPr/>
                    <a:lstStyle/>
                    <a:p>
                      <a:pPr algn="ctr"/>
                      <a:r>
                        <a:rPr lang="fr-FR" sz="1400" baseline="0" dirty="0">
                          <a:latin typeface="Calibri" panose="020F0502020204030204" pitchFamily="34" charset="0"/>
                          <a:cs typeface="Calibri" panose="020F0502020204030204" pitchFamily="34" charset="0"/>
                        </a:rPr>
                        <a:t>Identification</a:t>
                      </a:r>
                    </a:p>
                    <a:p>
                      <a:pPr algn="ctr"/>
                      <a:r>
                        <a:rPr lang="fr-FR" sz="1400" baseline="0" dirty="0">
                          <a:latin typeface="Calibri" panose="020F0502020204030204" pitchFamily="34" charset="0"/>
                          <a:cs typeface="Calibri" panose="020F0502020204030204" pitchFamily="34" charset="0"/>
                        </a:rPr>
                        <a:t>de la fiche</a:t>
                      </a:r>
                      <a:endParaRPr lang="fr-FR" sz="1400" dirty="0">
                        <a:latin typeface="Calibri" panose="020F0502020204030204" pitchFamily="34" charset="0"/>
                        <a:cs typeface="Calibri" panose="020F0502020204030204" pitchFamily="34" charset="0"/>
                      </a:endParaRPr>
                    </a:p>
                  </a:txBody>
                  <a:tcPr anchor="ctr"/>
                </a:tc>
                <a:tc>
                  <a:txBody>
                    <a:bodyPr/>
                    <a:lstStyle/>
                    <a:p>
                      <a:pPr algn="ctr"/>
                      <a:r>
                        <a:rPr lang="fr-FR" sz="1400" dirty="0">
                          <a:latin typeface="Calibri" panose="020F0502020204030204" pitchFamily="34" charset="0"/>
                          <a:cs typeface="Calibri" panose="020F0502020204030204" pitchFamily="34" charset="0"/>
                        </a:rPr>
                        <a:t>Nom</a:t>
                      </a:r>
                    </a:p>
                  </a:txBody>
                  <a:tcPr anchor="ctr"/>
                </a:tc>
                <a:tc>
                  <a:txBody>
                    <a:bodyPr/>
                    <a:lstStyle/>
                    <a:p>
                      <a:pPr algn="ctr"/>
                      <a:r>
                        <a:rPr lang="fr-FR" sz="1400" dirty="0">
                          <a:latin typeface="Calibri" panose="020F0502020204030204" pitchFamily="34" charset="0"/>
                          <a:cs typeface="Calibri" panose="020F0502020204030204" pitchFamily="34" charset="0"/>
                        </a:rPr>
                        <a:t>Pages</a:t>
                      </a:r>
                    </a:p>
                  </a:txBody>
                  <a:tcPr anchor="ctr"/>
                </a:tc>
                <a:extLst>
                  <a:ext uri="{0D108BD9-81ED-4DB2-BD59-A6C34878D82A}">
                    <a16:rowId xmlns="" xmlns:a16="http://schemas.microsoft.com/office/drawing/2014/main" val="10000"/>
                  </a:ext>
                </a:extLst>
              </a:tr>
              <a:tr h="370840">
                <a:tc>
                  <a:txBody>
                    <a:bodyPr/>
                    <a:lstStyle/>
                    <a:p>
                      <a:pPr algn="ctr"/>
                      <a:r>
                        <a:rPr lang="fr-FR" sz="1200" dirty="0">
                          <a:latin typeface="Calibri" panose="020F0502020204030204" pitchFamily="34" charset="0"/>
                          <a:cs typeface="Calibri" panose="020F0502020204030204" pitchFamily="34" charset="0"/>
                        </a:rPr>
                        <a:t>A</a:t>
                      </a:r>
                    </a:p>
                  </a:txBody>
                  <a:tcPr anchor="ctr"/>
                </a:tc>
                <a:tc>
                  <a:txBody>
                    <a:bodyPr/>
                    <a:lstStyle/>
                    <a:p>
                      <a:r>
                        <a:rPr lang="fr-FR" sz="1200" dirty="0">
                          <a:latin typeface="Calibri" panose="020F0502020204030204" pitchFamily="34" charset="0"/>
                          <a:cs typeface="Calibri" panose="020F0502020204030204" pitchFamily="34" charset="0"/>
                        </a:rPr>
                        <a:t>Le</a:t>
                      </a:r>
                      <a:r>
                        <a:rPr lang="fr-FR" sz="1200" baseline="0" dirty="0">
                          <a:latin typeface="Calibri" panose="020F0502020204030204" pitchFamily="34" charset="0"/>
                          <a:cs typeface="Calibri" panose="020F0502020204030204" pitchFamily="34" charset="0"/>
                        </a:rPr>
                        <a:t> p</a:t>
                      </a:r>
                      <a:r>
                        <a:rPr lang="fr-FR" sz="1200" dirty="0">
                          <a:latin typeface="Calibri" panose="020F0502020204030204" pitchFamily="34" charset="0"/>
                          <a:cs typeface="Calibri" panose="020F0502020204030204" pitchFamily="34" charset="0"/>
                        </a:rPr>
                        <a:t>arcours des aliments</a:t>
                      </a:r>
                    </a:p>
                  </a:txBody>
                  <a:tcPr anchor="ctr"/>
                </a:tc>
                <a:tc>
                  <a:txBody>
                    <a:bodyPr/>
                    <a:lstStyle/>
                    <a:p>
                      <a:pPr algn="ctr"/>
                      <a:r>
                        <a:rPr lang="fr-FR" sz="1200" dirty="0">
                          <a:solidFill>
                            <a:schemeClr val="tx1"/>
                          </a:solidFill>
                          <a:latin typeface="Calibri" panose="020F0502020204030204" pitchFamily="34" charset="0"/>
                          <a:cs typeface="Calibri" panose="020F0502020204030204" pitchFamily="34" charset="0"/>
                        </a:rPr>
                        <a:t>01</a:t>
                      </a:r>
                    </a:p>
                  </a:txBody>
                  <a:tcPr anchor="ctr"/>
                </a:tc>
                <a:extLst>
                  <a:ext uri="{0D108BD9-81ED-4DB2-BD59-A6C34878D82A}">
                    <a16:rowId xmlns="" xmlns:a16="http://schemas.microsoft.com/office/drawing/2014/main" val="10001"/>
                  </a:ext>
                </a:extLst>
              </a:tr>
              <a:tr h="370840">
                <a:tc>
                  <a:txBody>
                    <a:bodyPr/>
                    <a:lstStyle/>
                    <a:p>
                      <a:pPr algn="ctr"/>
                      <a:r>
                        <a:rPr lang="fr-FR" sz="1200" dirty="0">
                          <a:latin typeface="Calibri" panose="020F0502020204030204" pitchFamily="34" charset="0"/>
                          <a:cs typeface="Calibri" panose="020F0502020204030204" pitchFamily="34" charset="0"/>
                        </a:rPr>
                        <a:t>B</a:t>
                      </a:r>
                    </a:p>
                  </a:txBody>
                  <a:tcPr anchor="ctr"/>
                </a:tc>
                <a:tc>
                  <a:txBody>
                    <a:bodyPr/>
                    <a:lstStyle/>
                    <a:p>
                      <a:r>
                        <a:rPr lang="fr-FR" sz="1200" dirty="0">
                          <a:latin typeface="Calibri" panose="020F0502020204030204" pitchFamily="34" charset="0"/>
                          <a:cs typeface="Calibri" panose="020F0502020204030204" pitchFamily="34" charset="0"/>
                        </a:rPr>
                        <a:t>Le tube digestif</a:t>
                      </a:r>
                    </a:p>
                  </a:txBody>
                  <a:tcPr anchor="ctr"/>
                </a:tc>
                <a:tc>
                  <a:txBody>
                    <a:bodyPr/>
                    <a:lstStyle/>
                    <a:p>
                      <a:pPr algn="ctr"/>
                      <a:r>
                        <a:rPr lang="fr-FR" sz="1200" dirty="0">
                          <a:solidFill>
                            <a:schemeClr val="tx1"/>
                          </a:solidFill>
                          <a:latin typeface="Calibri" panose="020F0502020204030204" pitchFamily="34" charset="0"/>
                          <a:cs typeface="Calibri" panose="020F0502020204030204" pitchFamily="34" charset="0"/>
                        </a:rPr>
                        <a:t>02-03</a:t>
                      </a:r>
                    </a:p>
                  </a:txBody>
                  <a:tcPr anchor="ctr"/>
                </a:tc>
                <a:extLst>
                  <a:ext uri="{0D108BD9-81ED-4DB2-BD59-A6C34878D82A}">
                    <a16:rowId xmlns="" xmlns:a16="http://schemas.microsoft.com/office/drawing/2014/main" val="10003"/>
                  </a:ext>
                </a:extLst>
              </a:tr>
              <a:tr h="370840">
                <a:tc>
                  <a:txBody>
                    <a:bodyPr/>
                    <a:lstStyle/>
                    <a:p>
                      <a:pPr algn="ctr"/>
                      <a:r>
                        <a:rPr lang="fr-FR" sz="1200" dirty="0">
                          <a:latin typeface="Calibri" panose="020F0502020204030204" pitchFamily="34" charset="0"/>
                          <a:cs typeface="Calibri" panose="020F0502020204030204" pitchFamily="34" charset="0"/>
                        </a:rPr>
                        <a:t>C</a:t>
                      </a:r>
                    </a:p>
                  </a:txBody>
                  <a:tcPr anchor="ctr"/>
                </a:tc>
                <a:tc>
                  <a:txBody>
                    <a:bodyPr/>
                    <a:lstStyle/>
                    <a:p>
                      <a:r>
                        <a:rPr lang="fr-FR" sz="1200" baseline="0" dirty="0">
                          <a:latin typeface="Calibri" panose="020F0502020204030204" pitchFamily="34" charset="0"/>
                          <a:cs typeface="Calibri" panose="020F0502020204030204" pitchFamily="34" charset="0"/>
                        </a:rPr>
                        <a:t>Les nutriments essentiels</a:t>
                      </a:r>
                      <a:endParaRPr lang="fr-FR" sz="1200" dirty="0">
                        <a:latin typeface="Calibri" panose="020F0502020204030204" pitchFamily="34" charset="0"/>
                        <a:cs typeface="Calibri" panose="020F0502020204030204" pitchFamily="34" charset="0"/>
                      </a:endParaRPr>
                    </a:p>
                  </a:txBody>
                  <a:tcPr anchor="ctr"/>
                </a:tc>
                <a:tc>
                  <a:txBody>
                    <a:bodyPr/>
                    <a:lstStyle/>
                    <a:p>
                      <a:pPr algn="ctr"/>
                      <a:r>
                        <a:rPr lang="fr-FR" sz="1200" dirty="0">
                          <a:solidFill>
                            <a:schemeClr val="tx1"/>
                          </a:solidFill>
                          <a:latin typeface="Calibri" panose="020F0502020204030204" pitchFamily="34" charset="0"/>
                          <a:cs typeface="Calibri" panose="020F0502020204030204" pitchFamily="34" charset="0"/>
                        </a:rPr>
                        <a:t>04</a:t>
                      </a:r>
                    </a:p>
                  </a:txBody>
                  <a:tcPr anchor="ctr"/>
                </a:tc>
                <a:extLst>
                  <a:ext uri="{0D108BD9-81ED-4DB2-BD59-A6C34878D82A}">
                    <a16:rowId xmlns="" xmlns:a16="http://schemas.microsoft.com/office/drawing/2014/main" val="10004"/>
                  </a:ext>
                </a:extLst>
              </a:tr>
              <a:tr h="370840">
                <a:tc>
                  <a:txBody>
                    <a:bodyPr/>
                    <a:lstStyle/>
                    <a:p>
                      <a:pPr algn="ctr"/>
                      <a:r>
                        <a:rPr lang="fr-FR" sz="1200" dirty="0">
                          <a:latin typeface="Calibri" panose="020F0502020204030204" pitchFamily="34" charset="0"/>
                          <a:cs typeface="Calibri" panose="020F0502020204030204" pitchFamily="34" charset="0"/>
                        </a:rPr>
                        <a:t>D</a:t>
                      </a:r>
                    </a:p>
                  </a:txBody>
                  <a:tcPr anchor="ctr"/>
                </a:tc>
                <a:tc>
                  <a:txBody>
                    <a:bodyPr/>
                    <a:lstStyle/>
                    <a:p>
                      <a:r>
                        <a:rPr lang="fr-FR" sz="1200" dirty="0">
                          <a:latin typeface="Calibri" panose="020F0502020204030204" pitchFamily="34" charset="0"/>
                          <a:cs typeface="Calibri" panose="020F0502020204030204" pitchFamily="34" charset="0"/>
                        </a:rPr>
                        <a:t>Les graisses</a:t>
                      </a:r>
                    </a:p>
                  </a:txBody>
                  <a:tcPr anchor="ctr"/>
                </a:tc>
                <a:tc>
                  <a:txBody>
                    <a:bodyPr/>
                    <a:lstStyle/>
                    <a:p>
                      <a:pPr algn="ctr"/>
                      <a:r>
                        <a:rPr lang="fr-FR" sz="1200" dirty="0">
                          <a:solidFill>
                            <a:schemeClr val="tx1"/>
                          </a:solidFill>
                          <a:latin typeface="Calibri" panose="020F0502020204030204" pitchFamily="34" charset="0"/>
                          <a:cs typeface="Calibri" panose="020F0502020204030204" pitchFamily="34" charset="0"/>
                        </a:rPr>
                        <a:t>05-06</a:t>
                      </a:r>
                    </a:p>
                  </a:txBody>
                  <a:tcPr anchor="ctr"/>
                </a:tc>
                <a:extLst>
                  <a:ext uri="{0D108BD9-81ED-4DB2-BD59-A6C34878D82A}">
                    <a16:rowId xmlns="" xmlns:a16="http://schemas.microsoft.com/office/drawing/2014/main" val="10005"/>
                  </a:ext>
                </a:extLst>
              </a:tr>
            </a:tbl>
          </a:graphicData>
        </a:graphic>
      </p:graphicFrame>
      <p:sp>
        <p:nvSpPr>
          <p:cNvPr id="7" name="ZoneTexte 6"/>
          <p:cNvSpPr txBox="1"/>
          <p:nvPr>
            <p:custDataLst>
              <p:tags r:id="rId3"/>
            </p:custDataLst>
          </p:nvPr>
        </p:nvSpPr>
        <p:spPr>
          <a:xfrm>
            <a:off x="2019800" y="1832984"/>
            <a:ext cx="2743059" cy="553998"/>
          </a:xfrm>
          <a:prstGeom prst="rect">
            <a:avLst/>
          </a:prstGeom>
          <a:noFill/>
        </p:spPr>
        <p:txBody>
          <a:bodyPr wrap="none" rtlCol="0">
            <a:spAutoFit/>
          </a:bodyPr>
          <a:lstStyle/>
          <a:p>
            <a:r>
              <a:rPr lang="fr-CA" sz="3000" dirty="0">
                <a:latin typeface="Calibri" panose="020F0502020204030204" pitchFamily="34" charset="0"/>
                <a:cs typeface="Calibri" panose="020F0502020204030204" pitchFamily="34" charset="0"/>
              </a:rPr>
              <a:t>Fiches d’activité</a:t>
            </a:r>
          </a:p>
        </p:txBody>
      </p:sp>
    </p:spTree>
    <p:extLst>
      <p:ext uri="{BB962C8B-B14F-4D97-AF65-F5344CB8AC3E}">
        <p14:creationId xmlns="" xmlns:p14="http://schemas.microsoft.com/office/powerpoint/2010/main" val="20933420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Espace réservé du contenu 21" descr="Fiches d'activité - Alimentation_Page_1.jpg"/>
          <p:cNvPicPr>
            <a:picLocks noGrp="1" noChangeAspect="1"/>
          </p:cNvPicPr>
          <p:nvPr>
            <p:ph sz="half" idx="1"/>
            <p:custDataLst>
              <p:tags r:id="rId1"/>
            </p:custDataLst>
          </p:nvPr>
        </p:nvPicPr>
        <p:blipFill>
          <a:blip r:embed="rId3"/>
          <a:stretch>
            <a:fillRect/>
          </a:stretch>
        </p:blipFill>
        <p:spPr>
          <a:xfrm>
            <a:off x="0" y="134471"/>
            <a:ext cx="6858000" cy="8875058"/>
          </a:xfrm>
        </p:spPr>
      </p:pic>
    </p:spTree>
    <p:extLst>
      <p:ext uri="{BB962C8B-B14F-4D97-AF65-F5344CB8AC3E}">
        <p14:creationId xmlns="" xmlns:p14="http://schemas.microsoft.com/office/powerpoint/2010/main" val="2215345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Espace réservé du contenu 36" descr="Fiches d'activité - Alimentation_Page_2.jpg"/>
          <p:cNvPicPr>
            <a:picLocks noGrp="1" noChangeAspect="1"/>
          </p:cNvPicPr>
          <p:nvPr>
            <p:ph sz="half" idx="1"/>
            <p:custDataLst>
              <p:tags r:id="rId1"/>
            </p:custDataLst>
          </p:nvPr>
        </p:nvPicPr>
        <p:blipFill>
          <a:blip r:embed="rId3"/>
          <a:stretch>
            <a:fillRect/>
          </a:stretch>
        </p:blipFill>
        <p:spPr>
          <a:xfrm>
            <a:off x="0" y="134471"/>
            <a:ext cx="6858000" cy="8875058"/>
          </a:xfrm>
        </p:spPr>
      </p:pic>
    </p:spTree>
    <p:extLst>
      <p:ext uri="{BB962C8B-B14F-4D97-AF65-F5344CB8AC3E}">
        <p14:creationId xmlns="" xmlns:p14="http://schemas.microsoft.com/office/powerpoint/2010/main" val="2215345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Fiches d'activité - Alimentation_Page_3.jpg"/>
          <p:cNvPicPr>
            <a:picLocks noChangeAspect="1"/>
          </p:cNvPicPr>
          <p:nvPr>
            <p:custDataLst>
              <p:tags r:id="rId1"/>
            </p:custDataLst>
          </p:nvPr>
        </p:nvPicPr>
        <p:blipFill>
          <a:blip r:embed="rId3"/>
          <a:stretch>
            <a:fillRect/>
          </a:stretch>
        </p:blipFill>
        <p:spPr>
          <a:xfrm>
            <a:off x="0" y="134470"/>
            <a:ext cx="6858000" cy="8875059"/>
          </a:xfrm>
          <a:prstGeom prst="rect">
            <a:avLst/>
          </a:prstGeom>
        </p:spPr>
      </p:pic>
    </p:spTree>
    <p:extLst>
      <p:ext uri="{BB962C8B-B14F-4D97-AF65-F5344CB8AC3E}">
        <p14:creationId xmlns="" xmlns:p14="http://schemas.microsoft.com/office/powerpoint/2010/main" val="2215345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descr="Fiches d'activité - Alimentation_Page_4.jpg"/>
          <p:cNvPicPr>
            <a:picLocks noChangeAspect="1"/>
          </p:cNvPicPr>
          <p:nvPr>
            <p:custDataLst>
              <p:tags r:id="rId1"/>
            </p:custDataLst>
          </p:nvPr>
        </p:nvPicPr>
        <p:blipFill>
          <a:blip r:embed="rId3"/>
          <a:stretch>
            <a:fillRect/>
          </a:stretch>
        </p:blipFill>
        <p:spPr>
          <a:xfrm>
            <a:off x="0" y="134470"/>
            <a:ext cx="6858000" cy="8875059"/>
          </a:xfrm>
          <a:prstGeom prst="rect">
            <a:avLst/>
          </a:prstGeom>
        </p:spPr>
      </p:pic>
    </p:spTree>
    <p:extLst>
      <p:ext uri="{BB962C8B-B14F-4D97-AF65-F5344CB8AC3E}">
        <p14:creationId xmlns="" xmlns:p14="http://schemas.microsoft.com/office/powerpoint/2010/main" val="3715088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descr="Fiches d'activité - Alimentation_Page_5.jpg"/>
          <p:cNvPicPr>
            <a:picLocks noChangeAspect="1"/>
          </p:cNvPicPr>
          <p:nvPr>
            <p:custDataLst>
              <p:tags r:id="rId1"/>
            </p:custDataLst>
          </p:nvPr>
        </p:nvPicPr>
        <p:blipFill>
          <a:blip r:embed="rId3"/>
          <a:stretch>
            <a:fillRect/>
          </a:stretch>
        </p:blipFill>
        <p:spPr>
          <a:xfrm>
            <a:off x="0" y="134470"/>
            <a:ext cx="6858000" cy="8875059"/>
          </a:xfrm>
          <a:prstGeom prst="rect">
            <a:avLst/>
          </a:prstGeom>
        </p:spPr>
      </p:pic>
    </p:spTree>
    <p:extLst>
      <p:ext uri="{BB962C8B-B14F-4D97-AF65-F5344CB8AC3E}">
        <p14:creationId xmlns="" xmlns:p14="http://schemas.microsoft.com/office/powerpoint/2010/main" val="13578512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descr="Fiches d'activité - Alimentation_Page_6.jpg"/>
          <p:cNvPicPr>
            <a:picLocks noChangeAspect="1"/>
          </p:cNvPicPr>
          <p:nvPr>
            <p:custDataLst>
              <p:tags r:id="rId1"/>
            </p:custDataLst>
          </p:nvPr>
        </p:nvPicPr>
        <p:blipFill>
          <a:blip r:embed="rId4"/>
          <a:stretch>
            <a:fillRect/>
          </a:stretch>
        </p:blipFill>
        <p:spPr>
          <a:xfrm>
            <a:off x="0" y="136071"/>
            <a:ext cx="6858000" cy="8871857"/>
          </a:xfrm>
          <a:prstGeom prst="rect">
            <a:avLst/>
          </a:prstGeom>
        </p:spPr>
      </p:pic>
    </p:spTree>
    <p:extLst>
      <p:ext uri="{BB962C8B-B14F-4D97-AF65-F5344CB8AC3E}">
        <p14:creationId xmlns="" xmlns:p14="http://schemas.microsoft.com/office/powerpoint/2010/main" val="1357851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 xmlns:a16="http://schemas.microsoft.com/office/drawing/2014/main" id="{30DE98E1-6AE7-41C3-B9B7-C86749561A37}"/>
              </a:ext>
            </a:extLst>
          </p:cNvPr>
          <p:cNvSpPr>
            <a:spLocks noGrp="1"/>
          </p:cNvSpPr>
          <p:nvPr>
            <p:ph type="title"/>
            <p:custDataLst>
              <p:tags r:id="rId1"/>
            </p:custDataLst>
          </p:nvPr>
        </p:nvSpPr>
        <p:spPr>
          <a:xfrm>
            <a:off x="-3" y="603504"/>
            <a:ext cx="6857999" cy="1613916"/>
          </a:xfrm>
        </p:spPr>
        <p:txBody>
          <a:bodyPr/>
          <a:lstStyle/>
          <a:p>
            <a:r>
              <a:rPr lang="en-US" sz="3000" dirty="0" err="1">
                <a:latin typeface="Calibri" panose="020F0502020204030204" pitchFamily="34" charset="0"/>
                <a:cs typeface="Calibri" panose="020F0502020204030204" pitchFamily="34" charset="0"/>
              </a:rPr>
              <a:t>Séquence</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d’enseignement</a:t>
            </a:r>
            <a:endParaRPr lang="en-US" sz="3000" dirty="0">
              <a:latin typeface="Calibri" panose="020F0502020204030204" pitchFamily="34" charset="0"/>
              <a:cs typeface="Calibri" panose="020F0502020204030204" pitchFamily="34" charset="0"/>
            </a:endParaRPr>
          </a:p>
        </p:txBody>
      </p:sp>
      <p:sp>
        <p:nvSpPr>
          <p:cNvPr id="6" name="Espace réservé du numéro de diapositive 1"/>
          <p:cNvSpPr>
            <a:spLocks noGrp="1"/>
          </p:cNvSpPr>
          <p:nvPr>
            <p:ph type="sldNum" sz="quarter" idx="12"/>
            <p:custDataLst>
              <p:tags r:id="rId2"/>
            </p:custDataLst>
          </p:nvPr>
        </p:nvSpPr>
        <p:spPr>
          <a:xfrm>
            <a:off x="5745707" y="8139165"/>
            <a:ext cx="1112292" cy="100483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7FB875-5C85-AB42-9DC5-178568A424B8}" type="slidenum">
              <a:rPr kumimoji="0" lang="en-US" sz="8200" b="0" i="0" u="none" strike="noStrike" kern="1200" cap="none" spc="0" normalizeH="0" baseline="0" noProof="0" smtClean="0">
                <a:ln>
                  <a:noFill/>
                </a:ln>
                <a:solidFill>
                  <a:prstClr val="white">
                    <a:lumMod val="85000"/>
                  </a:prstClr>
                </a:solidFill>
                <a:effectLst/>
                <a:uLnTx/>
                <a:uFillTx/>
                <a:latin typeface="Impact"/>
                <a:ea typeface="+mn-ea"/>
                <a:cs typeface="Impact"/>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8200" b="0" i="0" u="none" strike="noStrike" kern="1200" cap="none" spc="0" normalizeH="0" baseline="0" noProof="0" dirty="0">
              <a:ln>
                <a:noFill/>
              </a:ln>
              <a:solidFill>
                <a:prstClr val="white">
                  <a:lumMod val="85000"/>
                </a:prstClr>
              </a:solidFill>
              <a:effectLst/>
              <a:uLnTx/>
              <a:uFillTx/>
              <a:latin typeface="Impact"/>
              <a:ea typeface="+mn-ea"/>
              <a:cs typeface="Impact"/>
            </a:endParaRPr>
          </a:p>
        </p:txBody>
      </p:sp>
      <p:graphicFrame>
        <p:nvGraphicFramePr>
          <p:cNvPr id="8" name="Tableau 4">
            <a:extLst>
              <a:ext uri="{FF2B5EF4-FFF2-40B4-BE49-F238E27FC236}">
                <a16:creationId xmlns="" xmlns:a16="http://schemas.microsoft.com/office/drawing/2014/main" id="{94833BDE-ABEE-41D0-9EAC-A15C3C63A297}"/>
              </a:ext>
            </a:extLst>
          </p:cNvPr>
          <p:cNvGraphicFramePr>
            <a:graphicFrameLocks noGrp="1"/>
          </p:cNvGraphicFramePr>
          <p:nvPr>
            <p:custDataLst>
              <p:tags r:id="rId3"/>
            </p:custDataLst>
            <p:extLst>
              <p:ext uri="{D42A27DB-BD31-4B8C-83A1-F6EECF244321}">
                <p14:modId xmlns="" xmlns:p14="http://schemas.microsoft.com/office/powerpoint/2010/main" val="3427068670"/>
              </p:ext>
            </p:extLst>
          </p:nvPr>
        </p:nvGraphicFramePr>
        <p:xfrm>
          <a:off x="761163" y="2217420"/>
          <a:ext cx="5335675" cy="4907280"/>
        </p:xfrm>
        <a:graphic>
          <a:graphicData uri="http://schemas.openxmlformats.org/drawingml/2006/table">
            <a:tbl>
              <a:tblPr firstRow="1" bandRow="1">
                <a:tableStyleId>{5C22544A-7EE6-4342-B048-85BDC9FD1C3A}</a:tableStyleId>
              </a:tblPr>
              <a:tblGrid>
                <a:gridCol w="288000">
                  <a:extLst>
                    <a:ext uri="{9D8B030D-6E8A-4147-A177-3AD203B41FA5}">
                      <a16:colId xmlns="" xmlns:a16="http://schemas.microsoft.com/office/drawing/2014/main" val="20000"/>
                    </a:ext>
                  </a:extLst>
                </a:gridCol>
                <a:gridCol w="1080000">
                  <a:extLst>
                    <a:ext uri="{9D8B030D-6E8A-4147-A177-3AD203B41FA5}">
                      <a16:colId xmlns="" xmlns:a16="http://schemas.microsoft.com/office/drawing/2014/main" val="20001"/>
                    </a:ext>
                  </a:extLst>
                </a:gridCol>
                <a:gridCol w="1944000">
                  <a:extLst>
                    <a:ext uri="{9D8B030D-6E8A-4147-A177-3AD203B41FA5}">
                      <a16:colId xmlns="" xmlns:a16="http://schemas.microsoft.com/office/drawing/2014/main" val="155957977"/>
                    </a:ext>
                  </a:extLst>
                </a:gridCol>
                <a:gridCol w="720000">
                  <a:extLst>
                    <a:ext uri="{9D8B030D-6E8A-4147-A177-3AD203B41FA5}">
                      <a16:colId xmlns="" xmlns:a16="http://schemas.microsoft.com/office/drawing/2014/main" val="2064453623"/>
                    </a:ext>
                  </a:extLst>
                </a:gridCol>
                <a:gridCol w="763675">
                  <a:extLst>
                    <a:ext uri="{9D8B030D-6E8A-4147-A177-3AD203B41FA5}">
                      <a16:colId xmlns="" xmlns:a16="http://schemas.microsoft.com/office/drawing/2014/main" val="638164217"/>
                    </a:ext>
                  </a:extLst>
                </a:gridCol>
                <a:gridCol w="540000">
                  <a:extLst>
                    <a:ext uri="{9D8B030D-6E8A-4147-A177-3AD203B41FA5}">
                      <a16:colId xmlns="" xmlns:a16="http://schemas.microsoft.com/office/drawing/2014/main" val="1101229400"/>
                    </a:ext>
                  </a:extLst>
                </a:gridCol>
              </a:tblGrid>
              <a:tr h="277992">
                <a:tc gridSpan="2">
                  <a:txBody>
                    <a:bodyPr/>
                    <a:lstStyle/>
                    <a:p>
                      <a:pPr algn="ctr"/>
                      <a:r>
                        <a:rPr lang="fr-FR" sz="1400" dirty="0">
                          <a:latin typeface="Calibri" panose="020F0502020204030204" pitchFamily="34" charset="0"/>
                          <a:cs typeface="Calibri" panose="020F0502020204030204" pitchFamily="34" charset="0"/>
                        </a:rPr>
                        <a:t>Nom</a:t>
                      </a:r>
                      <a:r>
                        <a:rPr lang="fr-FR" sz="1400" baseline="0" dirty="0">
                          <a:latin typeface="Calibri" panose="020F0502020204030204" pitchFamily="34" charset="0"/>
                          <a:cs typeface="Calibri" panose="020F0502020204030204" pitchFamily="34" charset="0"/>
                        </a:rPr>
                        <a:t> </a:t>
                      </a:r>
                      <a:endParaRPr lang="fr-FR" sz="1400" dirty="0">
                        <a:latin typeface="Calibri" panose="020F0502020204030204" pitchFamily="34" charset="0"/>
                        <a:cs typeface="Calibri" panose="020F0502020204030204" pitchFamily="34" charset="0"/>
                      </a:endParaRPr>
                    </a:p>
                  </a:txBody>
                  <a:tcPr anchor="ctr"/>
                </a:tc>
                <a:tc hMerge="1">
                  <a:txBody>
                    <a:bodyPr/>
                    <a:lstStyle/>
                    <a:p>
                      <a:endParaRPr lang="fr-CA"/>
                    </a:p>
                  </a:txBody>
                  <a:tcPr/>
                </a:tc>
                <a:tc>
                  <a:txBody>
                    <a:bodyPr/>
                    <a:lstStyle/>
                    <a:p>
                      <a:pPr algn="ctr"/>
                      <a:r>
                        <a:rPr lang="fr-FR" sz="1400" dirty="0">
                          <a:latin typeface="Calibri" panose="020F0502020204030204" pitchFamily="34" charset="0"/>
                          <a:cs typeface="Calibri" panose="020F0502020204030204" pitchFamily="34" charset="0"/>
                        </a:rPr>
                        <a:t>Description</a:t>
                      </a:r>
                    </a:p>
                  </a:txBody>
                  <a:tcPr anchor="ctr"/>
                </a:tc>
                <a:tc>
                  <a:txBody>
                    <a:bodyPr/>
                    <a:lstStyle/>
                    <a:p>
                      <a:pPr algn="ctr"/>
                      <a:r>
                        <a:rPr lang="fr-FR" sz="1400" dirty="0">
                          <a:latin typeface="Calibri" panose="020F0502020204030204" pitchFamily="34" charset="0"/>
                          <a:cs typeface="Calibri" panose="020F0502020204030204" pitchFamily="34" charset="0"/>
                        </a:rPr>
                        <a:t>Durée</a:t>
                      </a:r>
                    </a:p>
                  </a:txBody>
                  <a:tcPr marL="36000" marR="36000" anchor="ctr"/>
                </a:tc>
                <a:tc>
                  <a:txBody>
                    <a:bodyPr/>
                    <a:lstStyle/>
                    <a:p>
                      <a:pPr algn="ctr"/>
                      <a:r>
                        <a:rPr lang="fr-FR" sz="1400" dirty="0">
                          <a:latin typeface="Calibri" panose="020F0502020204030204" pitchFamily="34" charset="0"/>
                          <a:cs typeface="Calibri" panose="020F0502020204030204" pitchFamily="34" charset="0"/>
                        </a:rPr>
                        <a:t>Fiches d’activité</a:t>
                      </a:r>
                    </a:p>
                  </a:txBody>
                  <a:tcPr marL="36000" marR="36000" anchor="ctr"/>
                </a:tc>
                <a:tc>
                  <a:txBody>
                    <a:bodyPr/>
                    <a:lstStyle/>
                    <a:p>
                      <a:pPr algn="ctr"/>
                      <a:r>
                        <a:rPr lang="fr-FR" sz="1400" dirty="0">
                          <a:latin typeface="Calibri" panose="020F0502020204030204" pitchFamily="34" charset="0"/>
                          <a:cs typeface="Calibri" panose="020F0502020204030204" pitchFamily="34" charset="0"/>
                        </a:rPr>
                        <a:t>Fiches TNI</a:t>
                      </a:r>
                    </a:p>
                  </a:txBody>
                  <a:tcPr marL="36000" marR="36000" anchor="ctr"/>
                </a:tc>
                <a:extLst>
                  <a:ext uri="{0D108BD9-81ED-4DB2-BD59-A6C34878D82A}">
                    <a16:rowId xmlns="" xmlns:a16="http://schemas.microsoft.com/office/drawing/2014/main" val="10000"/>
                  </a:ext>
                </a:extLst>
              </a:tr>
              <a:tr h="166795">
                <a:tc gridSpan="6">
                  <a:txBody>
                    <a:bodyPr/>
                    <a:lstStyle/>
                    <a:p>
                      <a:pPr algn="ctr"/>
                      <a:r>
                        <a:rPr lang="fr-FR" sz="1200" dirty="0">
                          <a:latin typeface="Calibri" panose="020F0502020204030204" pitchFamily="34" charset="0"/>
                          <a:cs typeface="Calibri" panose="020F0502020204030204" pitchFamily="34" charset="0"/>
                        </a:rPr>
                        <a:t> </a:t>
                      </a:r>
                      <a:r>
                        <a:rPr lang="fr-FR" sz="1200" b="1" dirty="0">
                          <a:latin typeface="Calibri" panose="020F0502020204030204" pitchFamily="34" charset="0"/>
                          <a:cs typeface="Calibri" panose="020F0502020204030204" pitchFamily="34" charset="0"/>
                        </a:rPr>
                        <a:t>Amorce</a:t>
                      </a:r>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 xmlns:a16="http://schemas.microsoft.com/office/drawing/2014/main" val="10001"/>
                  </a:ext>
                </a:extLst>
              </a:tr>
              <a:tr h="0">
                <a:tc>
                  <a:txBody>
                    <a:bodyPr/>
                    <a:lstStyle/>
                    <a:p>
                      <a:pPr algn="l"/>
                      <a:r>
                        <a:rPr lang="fr-FR" sz="1200" baseline="0" dirty="0">
                          <a:latin typeface="Calibri" panose="020F0502020204030204" pitchFamily="34" charset="0"/>
                          <a:cs typeface="Calibri" panose="020F0502020204030204" pitchFamily="34" charset="0"/>
                        </a:rPr>
                        <a:t>1</a:t>
                      </a:r>
                      <a:endParaRPr lang="fr-FR" sz="1200" dirty="0">
                        <a:latin typeface="Calibri" panose="020F0502020204030204" pitchFamily="34" charset="0"/>
                        <a:cs typeface="Calibri" panose="020F0502020204030204" pitchFamily="34" charset="0"/>
                      </a:endParaRPr>
                    </a:p>
                  </a:txBody>
                  <a:tcPr anchor="ctr"/>
                </a:tc>
                <a:tc>
                  <a:txBody>
                    <a:bodyPr/>
                    <a:lstStyle/>
                    <a:p>
                      <a:pPr algn="l"/>
                      <a:r>
                        <a:rPr lang="fr-FR" sz="1200" dirty="0">
                          <a:latin typeface="Calibri" panose="020F0502020204030204" pitchFamily="34" charset="0"/>
                          <a:cs typeface="Calibri" panose="020F0502020204030204" pitchFamily="34" charset="0"/>
                        </a:rPr>
                        <a:t>Le tournoi de soccer</a:t>
                      </a:r>
                    </a:p>
                  </a:txBody>
                  <a:tcPr anchor="ctr"/>
                </a:tc>
                <a:tc>
                  <a:txBody>
                    <a:bodyPr/>
                    <a:lstStyle/>
                    <a:p>
                      <a:pPr algn="l"/>
                      <a:r>
                        <a:rPr lang="fr-FR" sz="1200" dirty="0">
                          <a:latin typeface="Calibri" panose="020F0502020204030204" pitchFamily="34" charset="0"/>
                          <a:cs typeface="Calibri" panose="020F0502020204030204" pitchFamily="34" charset="0"/>
                        </a:rPr>
                        <a:t>Idées initiales sur l’alimentation.</a:t>
                      </a:r>
                    </a:p>
                  </a:txBody>
                  <a:tcPr anchor="ctr"/>
                </a:tc>
                <a:tc>
                  <a:txBody>
                    <a:bodyPr/>
                    <a:lstStyle/>
                    <a:p>
                      <a:pPr algn="ctr"/>
                      <a:r>
                        <a:rPr lang="fr-CA" sz="1200" dirty="0">
                          <a:latin typeface="Calibri" panose="020F0502020204030204" pitchFamily="34" charset="0"/>
                          <a:cs typeface="Calibri" panose="020F0502020204030204" pitchFamily="34" charset="0"/>
                        </a:rPr>
                        <a:t>10 minutes</a:t>
                      </a:r>
                    </a:p>
                  </a:txBody>
                  <a:tcPr anchor="ctr"/>
                </a:tc>
                <a:tc>
                  <a:txBody>
                    <a:bodyPr/>
                    <a:lstStyle/>
                    <a:p>
                      <a:pPr algn="ctr"/>
                      <a:r>
                        <a:rPr lang="fr-FR" sz="1200" dirty="0">
                          <a:latin typeface="Calibri" panose="020F0502020204030204" pitchFamily="34" charset="0"/>
                          <a:cs typeface="Calibri" panose="020F0502020204030204" pitchFamily="34" charset="0"/>
                        </a:rPr>
                        <a:t>-</a:t>
                      </a:r>
                    </a:p>
                  </a:txBody>
                  <a:tcPr anchor="ctr"/>
                </a:tc>
                <a:tc>
                  <a:txBody>
                    <a:bodyPr/>
                    <a:lstStyle/>
                    <a:p>
                      <a:pPr algn="ctr"/>
                      <a:r>
                        <a:rPr lang="fr-FR" sz="1200" dirty="0">
                          <a:latin typeface="Calibri" panose="020F0502020204030204" pitchFamily="34" charset="0"/>
                          <a:cs typeface="Calibri" panose="020F0502020204030204" pitchFamily="34" charset="0"/>
                        </a:rPr>
                        <a:t>-</a:t>
                      </a:r>
                    </a:p>
                  </a:txBody>
                  <a:tcPr anchor="ctr"/>
                </a:tc>
                <a:extLst>
                  <a:ext uri="{0D108BD9-81ED-4DB2-BD59-A6C34878D82A}">
                    <a16:rowId xmlns="" xmlns:a16="http://schemas.microsoft.com/office/drawing/2014/main" val="10002"/>
                  </a:ext>
                </a:extLst>
              </a:tr>
              <a:tr h="238489">
                <a:tc gridSpan="6">
                  <a:txBody>
                    <a:bodyPr/>
                    <a:lstStyle/>
                    <a:p>
                      <a:pPr algn="ctr"/>
                      <a:r>
                        <a:rPr lang="fr-FR" sz="1200" b="1" dirty="0">
                          <a:latin typeface="Calibri" panose="020F0502020204030204" pitchFamily="34" charset="0"/>
                          <a:cs typeface="Calibri" panose="020F0502020204030204" pitchFamily="34" charset="0"/>
                        </a:rPr>
                        <a:t>Réalisations</a:t>
                      </a:r>
                      <a:endParaRPr lang="fr-FR" sz="1200" dirty="0">
                        <a:latin typeface="Calibri" panose="020F0502020204030204" pitchFamily="34" charset="0"/>
                        <a:cs typeface="Calibri" panose="020F0502020204030204" pitchFamily="34" charset="0"/>
                      </a:endParaRPr>
                    </a:p>
                  </a:txBody>
                  <a:tcPr anchor="ctr"/>
                </a:tc>
                <a:tc hMerge="1">
                  <a:txBody>
                    <a:bodyPr/>
                    <a:lstStyle/>
                    <a:p>
                      <a:pPr algn="l"/>
                      <a:endParaRPr lang="fr-FR" sz="1200" dirty="0">
                        <a:latin typeface="+mn-lt"/>
                        <a:cs typeface="Times New Roman" panose="02020603050405020304" pitchFamily="18" charset="0"/>
                      </a:endParaRPr>
                    </a:p>
                  </a:txBody>
                  <a:tcPr anchor="ctr"/>
                </a:tc>
                <a:tc hMerge="1">
                  <a:txBody>
                    <a:bodyPr/>
                    <a:lstStyle/>
                    <a:p>
                      <a:pPr algn="l"/>
                      <a:endParaRPr lang="fr-FR" sz="1200" dirty="0">
                        <a:latin typeface="+mn-lt"/>
                        <a:cs typeface="Times New Roman" panose="02020603050405020304" pitchFamily="18" charset="0"/>
                      </a:endParaRPr>
                    </a:p>
                  </a:txBody>
                  <a:tcPr anchor="ctr"/>
                </a:tc>
                <a:tc hMerge="1">
                  <a:txBody>
                    <a:bodyPr/>
                    <a:lstStyle/>
                    <a:p>
                      <a:pPr algn="ctr"/>
                      <a:endParaRPr lang="fr-FR" sz="1200" dirty="0">
                        <a:latin typeface="+mn-lt"/>
                        <a:cs typeface="Times New Roman" panose="02020603050405020304" pitchFamily="18" charset="0"/>
                      </a:endParaRPr>
                    </a:p>
                  </a:txBody>
                  <a:tcPr anchor="ctr"/>
                </a:tc>
                <a:tc hMerge="1">
                  <a:txBody>
                    <a:bodyPr/>
                    <a:lstStyle/>
                    <a:p>
                      <a:pPr algn="ctr"/>
                      <a:endParaRPr lang="fr-FR" sz="1200" dirty="0">
                        <a:latin typeface="+mn-lt"/>
                        <a:cs typeface="Times New Roman" panose="02020603050405020304" pitchFamily="18" charset="0"/>
                      </a:endParaRPr>
                    </a:p>
                  </a:txBody>
                  <a:tcPr anchor="ctr"/>
                </a:tc>
                <a:tc hMerge="1">
                  <a:txBody>
                    <a:bodyPr/>
                    <a:lstStyle/>
                    <a:p>
                      <a:pPr algn="ctr"/>
                      <a:endParaRPr lang="fr-FR" sz="1200" dirty="0">
                        <a:latin typeface="+mn-lt"/>
                        <a:cs typeface="Times New Roman" panose="02020603050405020304" pitchFamily="18" charset="0"/>
                      </a:endParaRPr>
                    </a:p>
                  </a:txBody>
                  <a:tcPr anchor="ctr"/>
                </a:tc>
                <a:extLst>
                  <a:ext uri="{0D108BD9-81ED-4DB2-BD59-A6C34878D82A}">
                    <a16:rowId xmlns="" xmlns:a16="http://schemas.microsoft.com/office/drawing/2014/main" val="10007"/>
                  </a:ext>
                </a:extLst>
              </a:tr>
              <a:tr h="238489">
                <a:tc>
                  <a:txBody>
                    <a:bodyPr/>
                    <a:lstStyle/>
                    <a:p>
                      <a:pPr algn="l"/>
                      <a:r>
                        <a:rPr lang="fr-FR" sz="1200" dirty="0">
                          <a:latin typeface="Calibri" panose="020F0502020204030204" pitchFamily="34" charset="0"/>
                          <a:cs typeface="Calibri" panose="020F0502020204030204" pitchFamily="34" charset="0"/>
                        </a:rPr>
                        <a:t>2</a:t>
                      </a:r>
                    </a:p>
                  </a:txBody>
                  <a:tcPr anchor="ctr"/>
                </a:tc>
                <a:tc>
                  <a:txBody>
                    <a:bodyPr/>
                    <a:lstStyle/>
                    <a:p>
                      <a:pPr algn="l"/>
                      <a:r>
                        <a:rPr lang="fr-FR" sz="1200" dirty="0">
                          <a:latin typeface="Calibri" panose="020F0502020204030204" pitchFamily="34" charset="0"/>
                          <a:cs typeface="Calibri" panose="020F0502020204030204" pitchFamily="34" charset="0"/>
                        </a:rPr>
                        <a:t>Le parcours</a:t>
                      </a:r>
                      <a:r>
                        <a:rPr lang="fr-FR" sz="1200" baseline="0" dirty="0">
                          <a:latin typeface="Calibri" panose="020F0502020204030204" pitchFamily="34" charset="0"/>
                          <a:cs typeface="Calibri" panose="020F0502020204030204" pitchFamily="34" charset="0"/>
                        </a:rPr>
                        <a:t> des aliments</a:t>
                      </a:r>
                      <a:endParaRPr lang="fr-FR" sz="1200" dirty="0">
                        <a:latin typeface="Calibri" panose="020F0502020204030204" pitchFamily="34" charset="0"/>
                        <a:cs typeface="Calibri" panose="020F050202020403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latin typeface="Calibri" panose="020F0502020204030204" pitchFamily="34" charset="0"/>
                          <a:cs typeface="Calibri" panose="020F0502020204030204" pitchFamily="34" charset="0"/>
                        </a:rPr>
                        <a:t>Reconstitution du trajet des aliments dans le tube digestif, avec </a:t>
                      </a:r>
                      <a:r>
                        <a:rPr lang="fr-FR" sz="1200" kern="1200" dirty="0" err="1" smtClean="0">
                          <a:latin typeface="Calibri" panose="020F0502020204030204" pitchFamily="34" charset="0"/>
                          <a:cs typeface="Calibri" panose="020F0502020204030204" pitchFamily="34" charset="0"/>
                        </a:rPr>
                        <a:t>d</a:t>
                      </a:r>
                      <a:r>
                        <a:rPr lang="fr-FR" sz="1200" baseline="0" dirty="0" err="1" smtClean="0">
                          <a:latin typeface="Calibri" panose="020F0502020204030204" pitchFamily="34" charset="0"/>
                          <a:cs typeface="Calibri" panose="020F0502020204030204" pitchFamily="34" charset="0"/>
                        </a:rPr>
                        <a:t>émonstrat-ions</a:t>
                      </a:r>
                      <a:r>
                        <a:rPr lang="fr-FR" sz="1200" baseline="0" dirty="0" smtClean="0">
                          <a:latin typeface="Calibri" panose="020F0502020204030204" pitchFamily="34" charset="0"/>
                          <a:cs typeface="Calibri" panose="020F0502020204030204" pitchFamily="34" charset="0"/>
                        </a:rPr>
                        <a:t> </a:t>
                      </a:r>
                      <a:r>
                        <a:rPr lang="fr-FR" sz="1200" baseline="0" dirty="0">
                          <a:latin typeface="Calibri" panose="020F0502020204030204" pitchFamily="34" charset="0"/>
                          <a:cs typeface="Calibri" panose="020F0502020204030204" pitchFamily="34" charset="0"/>
                        </a:rPr>
                        <a:t>illustrant le fonctionnement de certains organes de la digestion.</a:t>
                      </a:r>
                      <a:endParaRPr lang="fr-FR" sz="1200" dirty="0">
                        <a:latin typeface="Calibri" panose="020F0502020204030204" pitchFamily="34" charset="0"/>
                        <a:cs typeface="Calibri" panose="020F0502020204030204" pitchFamily="34" charset="0"/>
                      </a:endParaRPr>
                    </a:p>
                  </a:txBody>
                  <a:tcPr anchor="ctr"/>
                </a:tc>
                <a:tc>
                  <a:txBody>
                    <a:bodyPr/>
                    <a:lstStyle/>
                    <a:p>
                      <a:pPr algn="ctr"/>
                      <a:r>
                        <a:rPr lang="fr-FR" sz="1200" dirty="0">
                          <a:latin typeface="Calibri" panose="020F0502020204030204" pitchFamily="34" charset="0"/>
                          <a:cs typeface="Calibri" panose="020F0502020204030204" pitchFamily="34" charset="0"/>
                        </a:rPr>
                        <a:t>75 minutes</a:t>
                      </a:r>
                    </a:p>
                  </a:txBody>
                  <a:tcPr anchor="ctr"/>
                </a:tc>
                <a:tc>
                  <a:txBody>
                    <a:bodyPr/>
                    <a:lstStyle/>
                    <a:p>
                      <a:pPr algn="ctr"/>
                      <a:r>
                        <a:rPr lang="fr-CA" sz="1200" dirty="0">
                          <a:latin typeface="Calibri" panose="020F0502020204030204" pitchFamily="34" charset="0"/>
                          <a:cs typeface="Calibri" panose="020F0502020204030204" pitchFamily="34" charset="0"/>
                        </a:rPr>
                        <a:t>A-B-C</a:t>
                      </a:r>
                      <a:endParaRPr lang="fr-CA" sz="1200"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fr-CA" sz="1200" dirty="0">
                          <a:latin typeface="Calibri" panose="020F0502020204030204" pitchFamily="34" charset="0"/>
                          <a:cs typeface="Calibri" panose="020F0502020204030204" pitchFamily="34" charset="0"/>
                        </a:rPr>
                        <a:t>1</a:t>
                      </a:r>
                      <a:endParaRPr lang="fr-CA" sz="1200"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 xmlns:a16="http://schemas.microsoft.com/office/drawing/2014/main" val="10006"/>
                  </a:ext>
                </a:extLst>
              </a:tr>
              <a:tr h="2171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latin typeface="Calibri" panose="020F0502020204030204" pitchFamily="34" charset="0"/>
                          <a:cs typeface="Calibri" panose="020F0502020204030204" pitchFamily="34" charset="0"/>
                        </a:rPr>
                        <a:t>3</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latin typeface="Calibri" panose="020F0502020204030204" pitchFamily="34" charset="0"/>
                          <a:cs typeface="Calibri" panose="020F0502020204030204" pitchFamily="34" charset="0"/>
                        </a:rPr>
                        <a:t>Les besoins alimentaires</a:t>
                      </a:r>
                    </a:p>
                  </a:txBody>
                  <a:tcPr anchor="ctr"/>
                </a:tc>
                <a:tc>
                  <a:txBody>
                    <a:bodyPr/>
                    <a:lstStyle/>
                    <a:p>
                      <a:pPr algn="l"/>
                      <a:r>
                        <a:rPr lang="fr-FR" sz="1200" kern="1200" dirty="0">
                          <a:latin typeface="Calibri" panose="020F0502020204030204" pitchFamily="34" charset="0"/>
                          <a:cs typeface="Calibri" panose="020F0502020204030204" pitchFamily="34" charset="0"/>
                        </a:rPr>
                        <a:t>Découverte des nutriments, de leur association aux aliments, ainsi que du guide alimentaire canadien.</a:t>
                      </a:r>
                      <a:endParaRPr lang="fr-FR" sz="1200" dirty="0">
                        <a:latin typeface="Calibri" panose="020F0502020204030204" pitchFamily="34" charset="0"/>
                        <a:cs typeface="Calibri" panose="020F0502020204030204" pitchFamily="34" charset="0"/>
                      </a:endParaRPr>
                    </a:p>
                  </a:txBody>
                  <a:tcPr anchor="ctr"/>
                </a:tc>
                <a:tc>
                  <a:txBody>
                    <a:bodyPr/>
                    <a:lstStyle/>
                    <a:p>
                      <a:pPr algn="ctr"/>
                      <a:r>
                        <a:rPr lang="fr-FR" sz="1200" dirty="0">
                          <a:latin typeface="Calibri" panose="020F0502020204030204" pitchFamily="34" charset="0"/>
                          <a:cs typeface="Calibri" panose="020F0502020204030204" pitchFamily="34" charset="0"/>
                        </a:rPr>
                        <a:t>60 minutes</a:t>
                      </a:r>
                    </a:p>
                  </a:txBody>
                  <a:tcPr anchor="ctr"/>
                </a:tc>
                <a:tc>
                  <a:txBody>
                    <a:bodyPr/>
                    <a:lstStyle/>
                    <a:p>
                      <a:pPr algn="ctr"/>
                      <a:r>
                        <a:rPr lang="fr-FR" sz="1200" dirty="0">
                          <a:latin typeface="Calibri" panose="020F0502020204030204" pitchFamily="34" charset="0"/>
                          <a:cs typeface="Calibri" panose="020F0502020204030204" pitchFamily="34" charset="0"/>
                        </a:rPr>
                        <a:t>D</a:t>
                      </a:r>
                      <a:endParaRPr lang="fr-FR" sz="1200"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r>
                        <a:rPr lang="fr-FR" sz="1200" dirty="0">
                          <a:latin typeface="Calibri" panose="020F0502020204030204" pitchFamily="34" charset="0"/>
                          <a:cs typeface="Calibri" panose="020F0502020204030204" pitchFamily="34" charset="0"/>
                        </a:rPr>
                        <a:t>2 à 5</a:t>
                      </a:r>
                      <a:endParaRPr lang="fr-FR" sz="1200" b="0"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 xmlns:a16="http://schemas.microsoft.com/office/drawing/2014/main" val="10005"/>
                  </a:ext>
                </a:extLst>
              </a:tr>
              <a:tr h="2171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latin typeface="Calibri" panose="020F0502020204030204" pitchFamily="34" charset="0"/>
                          <a:cs typeface="Calibri" panose="020F0502020204030204" pitchFamily="34" charset="0"/>
                        </a:rPr>
                        <a:t>4</a:t>
                      </a:r>
                    </a:p>
                  </a:txBody>
                  <a:tcPr anchor="ctr"/>
                </a:tc>
                <a:tc>
                  <a:txBody>
                    <a:bodyPr/>
                    <a:lstStyle/>
                    <a:p>
                      <a:r>
                        <a:rPr lang="fr-CA" sz="1200" dirty="0">
                          <a:latin typeface="Calibri" panose="020F0502020204030204" pitchFamily="34" charset="0"/>
                          <a:cs typeface="Calibri" panose="020F0502020204030204" pitchFamily="34" charset="0"/>
                        </a:rPr>
                        <a:t>Les graisses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latin typeface="Calibri" panose="020F0502020204030204" pitchFamily="34" charset="0"/>
                          <a:cs typeface="Calibri" panose="020F0502020204030204" pitchFamily="34" charset="0"/>
                        </a:rPr>
                        <a:t>Déterminer par une expérience quels aliments contiennent du gras.</a:t>
                      </a:r>
                      <a:endParaRPr lang="fr-CA" sz="1200" dirty="0">
                        <a:latin typeface="Calibri" panose="020F0502020204030204" pitchFamily="34" charset="0"/>
                        <a:cs typeface="Calibri" panose="020F0502020204030204" pitchFamily="34" charset="0"/>
                      </a:endParaRPr>
                    </a:p>
                  </a:txBody>
                  <a:tcPr anchor="ctr"/>
                </a:tc>
                <a:tc>
                  <a:txBody>
                    <a:bodyPr/>
                    <a:lstStyle/>
                    <a:p>
                      <a:pPr algn="ctr"/>
                      <a:r>
                        <a:rPr lang="fr-FR" sz="1200" baseline="0" dirty="0">
                          <a:latin typeface="Calibri" panose="020F0502020204030204" pitchFamily="34" charset="0"/>
                          <a:cs typeface="Calibri" panose="020F0502020204030204" pitchFamily="34" charset="0"/>
                        </a:rPr>
                        <a:t>80</a:t>
                      </a:r>
                    </a:p>
                    <a:p>
                      <a:pPr algn="ctr"/>
                      <a:r>
                        <a:rPr lang="fr-FR" sz="1200" baseline="0" dirty="0">
                          <a:latin typeface="Calibri" panose="020F0502020204030204" pitchFamily="34" charset="0"/>
                          <a:cs typeface="Calibri" panose="020F0502020204030204" pitchFamily="34" charset="0"/>
                        </a:rPr>
                        <a:t>minutes</a:t>
                      </a:r>
                      <a:endParaRPr lang="fr-FR" sz="1200" dirty="0">
                        <a:latin typeface="Calibri" panose="020F0502020204030204" pitchFamily="34" charset="0"/>
                        <a:cs typeface="Calibri" panose="020F0502020204030204" pitchFamily="34" charset="0"/>
                      </a:endParaRPr>
                    </a:p>
                  </a:txBody>
                  <a:tcPr anchor="ctr"/>
                </a:tc>
                <a:tc>
                  <a:txBody>
                    <a:bodyPr/>
                    <a:lstStyle/>
                    <a:p>
                      <a:pPr algn="ctr"/>
                      <a:r>
                        <a:rPr lang="fr-FR" sz="1200" dirty="0">
                          <a:latin typeface="Calibri" panose="020F0502020204030204" pitchFamily="34" charset="0"/>
                          <a:cs typeface="Calibri" panose="020F0502020204030204" pitchFamily="34" charset="0"/>
                        </a:rPr>
                        <a:t>E</a:t>
                      </a:r>
                      <a:endParaRPr lang="fr-FR" sz="1200" b="0" dirty="0">
                        <a:solidFill>
                          <a:schemeClr val="tx1"/>
                        </a:solidFill>
                        <a:latin typeface="Calibri" panose="020F0502020204030204" pitchFamily="34" charset="0"/>
                        <a:cs typeface="Calibri" panose="020F050202020403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a:latin typeface="Calibri" panose="020F0502020204030204" pitchFamily="34" charset="0"/>
                          <a:cs typeface="Calibri" panose="020F0502020204030204" pitchFamily="34" charset="0"/>
                        </a:rPr>
                        <a:t>-</a:t>
                      </a:r>
                    </a:p>
                  </a:txBody>
                  <a:tcPr anchor="ctr"/>
                </a:tc>
                <a:extLst>
                  <a:ext uri="{0D108BD9-81ED-4DB2-BD59-A6C34878D82A}">
                    <a16:rowId xmlns="" xmlns:a16="http://schemas.microsoft.com/office/drawing/2014/main" val="2017577002"/>
                  </a:ext>
                </a:extLst>
              </a:tr>
              <a:tr h="217133">
                <a:tc gridSpan="6">
                  <a:txBody>
                    <a:bodyPr/>
                    <a:lstStyle/>
                    <a:p>
                      <a:pPr algn="ctr"/>
                      <a:r>
                        <a:rPr lang="fr-FR" sz="1200" b="1" dirty="0">
                          <a:latin typeface="Calibri" panose="020F0502020204030204" pitchFamily="34" charset="0"/>
                          <a:cs typeface="Calibri" panose="020F0502020204030204" pitchFamily="34" charset="0"/>
                        </a:rPr>
                        <a:t>Intégration des acquis</a:t>
                      </a:r>
                      <a:endParaRPr lang="fr-FR" sz="1200" b="1" dirty="0">
                        <a:solidFill>
                          <a:schemeClr val="tx1"/>
                        </a:solidFill>
                        <a:latin typeface="Calibri" panose="020F0502020204030204" pitchFamily="34" charset="0"/>
                        <a:cs typeface="Calibri" panose="020F0502020204030204" pitchFamily="34" charset="0"/>
                      </a:endParaRPr>
                    </a:p>
                  </a:txBody>
                  <a:tcPr anchor="ct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 xmlns:a16="http://schemas.microsoft.com/office/drawing/2014/main" val="10008"/>
                  </a:ext>
                </a:extLst>
              </a:tr>
              <a:tr h="217133">
                <a:tc>
                  <a:txBody>
                    <a:bodyPr/>
                    <a:lstStyle/>
                    <a:p>
                      <a:pPr algn="ctr"/>
                      <a:r>
                        <a:rPr lang="fr-CA" sz="1200" dirty="0" smtClean="0">
                          <a:latin typeface="Calibri" panose="020F0502020204030204" pitchFamily="34" charset="0"/>
                          <a:cs typeface="Calibri" panose="020F0502020204030204" pitchFamily="34" charset="0"/>
                        </a:rPr>
                        <a:t>5</a:t>
                      </a:r>
                      <a:endParaRPr lang="fr-FR" sz="1200" dirty="0">
                        <a:latin typeface="Calibri" panose="020F0502020204030204" pitchFamily="34" charset="0"/>
                        <a:cs typeface="Calibri" panose="020F0502020204030204" pitchFamily="34" charset="0"/>
                      </a:endParaRPr>
                    </a:p>
                  </a:txBody>
                  <a:tcPr anchor="ctr"/>
                </a:tc>
                <a:tc>
                  <a:txBody>
                    <a:bodyPr/>
                    <a:lstStyle/>
                    <a:p>
                      <a:r>
                        <a:rPr lang="fr-FR" sz="1200" dirty="0">
                          <a:latin typeface="Calibri" panose="020F0502020204030204" pitchFamily="34" charset="0"/>
                          <a:cs typeface="Calibri" panose="020F0502020204030204" pitchFamily="34" charset="0"/>
                        </a:rPr>
                        <a:t>Récapitulation</a:t>
                      </a:r>
                    </a:p>
                  </a:txBody>
                  <a:tcPr anchor="ctr"/>
                </a:tc>
                <a:tc>
                  <a:txBody>
                    <a:bodyPr/>
                    <a:lstStyle/>
                    <a:p>
                      <a:pPr algn="l"/>
                      <a:r>
                        <a:rPr lang="fr-FR" sz="1200" dirty="0">
                          <a:latin typeface="Calibri" panose="020F0502020204030204" pitchFamily="34" charset="0"/>
                          <a:cs typeface="Calibri" panose="020F0502020204030204" pitchFamily="34" charset="0"/>
                        </a:rPr>
                        <a:t>Retour sur l’amorce et quiz récapitulatif en équipe.</a:t>
                      </a:r>
                    </a:p>
                  </a:txBody>
                  <a:tcPr anchor="ctr"/>
                </a:tc>
                <a:tc>
                  <a:txBody>
                    <a:bodyPr/>
                    <a:lstStyle/>
                    <a:p>
                      <a:pPr algn="ctr"/>
                      <a:r>
                        <a:rPr lang="fr-FR" sz="1200" dirty="0">
                          <a:latin typeface="Calibri" panose="020F0502020204030204" pitchFamily="34" charset="0"/>
                          <a:cs typeface="Calibri" panose="020F0502020204030204" pitchFamily="34" charset="0"/>
                        </a:rPr>
                        <a:t>45 minutes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a:latin typeface="Calibri" panose="020F0502020204030204" pitchFamily="34" charset="0"/>
                          <a:cs typeface="Calibri" panose="020F0502020204030204" pitchFamily="34" charset="0"/>
                        </a:rPr>
                        <a:t>-</a:t>
                      </a:r>
                    </a:p>
                  </a:txBody>
                  <a:tcPr anchor="ctr"/>
                </a:tc>
                <a:extLst>
                  <a:ext uri="{0D108BD9-81ED-4DB2-BD59-A6C34878D82A}">
                    <a16:rowId xmlns="" xmlns:a16="http://schemas.microsoft.com/office/drawing/2014/main" val="10009"/>
                  </a:ext>
                </a:extLst>
              </a:tr>
            </a:tbl>
          </a:graphicData>
        </a:graphic>
      </p:graphicFrame>
    </p:spTree>
    <p:extLst>
      <p:ext uri="{BB962C8B-B14F-4D97-AF65-F5344CB8AC3E}">
        <p14:creationId xmlns="" xmlns:p14="http://schemas.microsoft.com/office/powerpoint/2010/main" val="20999069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custDataLst>
              <p:tags r:id="rId1"/>
            </p:custDataLst>
          </p:nvPr>
        </p:nvSpPr>
        <p:spPr/>
        <p:txBody>
          <a:bodyPr/>
          <a:lstStyle/>
          <a:p>
            <a:fld id="{027FB875-5C85-AB42-9DC5-178568A424B8}" type="slidenum">
              <a:rPr lang="en-US" smtClean="0"/>
              <a:pPr/>
              <a:t>40</a:t>
            </a:fld>
            <a:endParaRPr lang="en-US"/>
          </a:p>
        </p:txBody>
      </p:sp>
      <p:pic>
        <p:nvPicPr>
          <p:cNvPr id="6" name="Image 5" descr="Fiches d'activité - Alimentation_Page_7.jpg"/>
          <p:cNvPicPr>
            <a:picLocks noChangeAspect="1"/>
          </p:cNvPicPr>
          <p:nvPr>
            <p:custDataLst>
              <p:tags r:id="rId2"/>
            </p:custDataLst>
          </p:nvPr>
        </p:nvPicPr>
        <p:blipFill>
          <a:blip r:embed="rId4"/>
          <a:stretch>
            <a:fillRect/>
          </a:stretch>
        </p:blipFill>
        <p:spPr>
          <a:xfrm>
            <a:off x="0" y="136176"/>
            <a:ext cx="6858000" cy="887164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31E764AC-4EF5-440B-88DD-70EA671EAFDF}"/>
              </a:ext>
            </a:extLst>
          </p:cNvPr>
          <p:cNvSpPr/>
          <p:nvPr>
            <p:custDataLst>
              <p:tags r:id="rId1"/>
            </p:custDataLst>
          </p:nvPr>
        </p:nvSpPr>
        <p:spPr>
          <a:xfrm>
            <a:off x="0" y="0"/>
            <a:ext cx="6753333" cy="272561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itle 3">
            <a:extLst>
              <a:ext uri="{FF2B5EF4-FFF2-40B4-BE49-F238E27FC236}">
                <a16:creationId xmlns="" xmlns:a16="http://schemas.microsoft.com/office/drawing/2014/main" id="{8F4867D6-167B-4A4D-BE42-2BFAF31B6D49}"/>
              </a:ext>
            </a:extLst>
          </p:cNvPr>
          <p:cNvSpPr>
            <a:spLocks noGrp="1"/>
          </p:cNvSpPr>
          <p:nvPr>
            <p:ph type="title"/>
            <p:custDataLst>
              <p:tags r:id="rId2"/>
            </p:custDataLst>
          </p:nvPr>
        </p:nvSpPr>
        <p:spPr>
          <a:xfrm rot="5400000">
            <a:off x="2753939" y="3256461"/>
            <a:ext cx="7169090" cy="871396"/>
          </a:xfrm>
          <a:ln w="19050">
            <a:solidFill>
              <a:schemeClr val="tx1"/>
            </a:solidFill>
          </a:ln>
        </p:spPr>
        <p:txBody>
          <a:bodyPr anchor="ctr"/>
          <a:lstStyle/>
          <a:p>
            <a:pPr algn="l"/>
            <a:r>
              <a:rPr lang="en-US" sz="4000" dirty="0">
                <a:latin typeface="Calibri" panose="020F0502020204030204" pitchFamily="34" charset="0"/>
                <a:cs typeface="Calibri" panose="020F0502020204030204" pitchFamily="34" charset="0"/>
              </a:rPr>
              <a:t>Alimentation </a:t>
            </a:r>
            <a:r>
              <a:rPr lang="en-US" sz="3000" dirty="0">
                <a:latin typeface="Calibri" panose="020F0502020204030204" pitchFamily="34" charset="0"/>
                <a:cs typeface="Calibri" panose="020F0502020204030204" pitchFamily="34" charset="0"/>
              </a:rPr>
              <a:t>(3e </a:t>
            </a:r>
            <a:r>
              <a:rPr lang="en-US" sz="3000" dirty="0" err="1">
                <a:latin typeface="Calibri" panose="020F0502020204030204" pitchFamily="34" charset="0"/>
                <a:cs typeface="Calibri" panose="020F0502020204030204" pitchFamily="34" charset="0"/>
              </a:rPr>
              <a:t>année</a:t>
            </a:r>
            <a:r>
              <a:rPr lang="en-US" sz="3000" dirty="0">
                <a:latin typeface="Calibri" panose="020F0502020204030204" pitchFamily="34" charset="0"/>
                <a:cs typeface="Calibri" panose="020F0502020204030204" pitchFamily="34" charset="0"/>
              </a:rPr>
              <a:t>) – Matériel </a:t>
            </a:r>
          </a:p>
        </p:txBody>
      </p:sp>
      <p:graphicFrame>
        <p:nvGraphicFramePr>
          <p:cNvPr id="9" name="Tableau 8">
            <a:extLst>
              <a:ext uri="{FF2B5EF4-FFF2-40B4-BE49-F238E27FC236}">
                <a16:creationId xmlns="" xmlns:a16="http://schemas.microsoft.com/office/drawing/2014/main" id="{848ABBC8-D5F8-4ACC-AA49-56EBB3DA93B7}"/>
              </a:ext>
            </a:extLst>
          </p:cNvPr>
          <p:cNvGraphicFramePr>
            <a:graphicFrameLocks noGrp="1"/>
          </p:cNvGraphicFramePr>
          <p:nvPr>
            <p:custDataLst>
              <p:tags r:id="rId3"/>
            </p:custDataLst>
            <p:extLst>
              <p:ext uri="{D42A27DB-BD31-4B8C-83A1-F6EECF244321}">
                <p14:modId xmlns="" xmlns:p14="http://schemas.microsoft.com/office/powerpoint/2010/main" val="898569203"/>
              </p:ext>
            </p:extLst>
          </p:nvPr>
        </p:nvGraphicFramePr>
        <p:xfrm>
          <a:off x="83820" y="115229"/>
          <a:ext cx="5732018" cy="8847147"/>
        </p:xfrm>
        <a:graphic>
          <a:graphicData uri="http://schemas.openxmlformats.org/drawingml/2006/table">
            <a:tbl>
              <a:tblPr firstRow="1" bandRow="1">
                <a:tableStyleId>{5940675A-B579-460E-94D1-54222C63F5DA}</a:tableStyleId>
              </a:tblPr>
              <a:tblGrid>
                <a:gridCol w="2977896">
                  <a:extLst>
                    <a:ext uri="{9D8B030D-6E8A-4147-A177-3AD203B41FA5}">
                      <a16:colId xmlns="" xmlns:a16="http://schemas.microsoft.com/office/drawing/2014/main" val="20000"/>
                    </a:ext>
                  </a:extLst>
                </a:gridCol>
                <a:gridCol w="712470">
                  <a:extLst>
                    <a:ext uri="{9D8B030D-6E8A-4147-A177-3AD203B41FA5}">
                      <a16:colId xmlns="" xmlns:a16="http://schemas.microsoft.com/office/drawing/2014/main" val="20001"/>
                    </a:ext>
                  </a:extLst>
                </a:gridCol>
                <a:gridCol w="685800">
                  <a:extLst>
                    <a:ext uri="{9D8B030D-6E8A-4147-A177-3AD203B41FA5}">
                      <a16:colId xmlns="" xmlns:a16="http://schemas.microsoft.com/office/drawing/2014/main" val="20002"/>
                    </a:ext>
                  </a:extLst>
                </a:gridCol>
                <a:gridCol w="685292">
                  <a:extLst>
                    <a:ext uri="{9D8B030D-6E8A-4147-A177-3AD203B41FA5}">
                      <a16:colId xmlns="" xmlns:a16="http://schemas.microsoft.com/office/drawing/2014/main" val="20003"/>
                    </a:ext>
                  </a:extLst>
                </a:gridCol>
                <a:gridCol w="670560">
                  <a:extLst>
                    <a:ext uri="{9D8B030D-6E8A-4147-A177-3AD203B41FA5}">
                      <a16:colId xmlns="" xmlns:a16="http://schemas.microsoft.com/office/drawing/2014/main" val="20004"/>
                    </a:ext>
                  </a:extLst>
                </a:gridCol>
              </a:tblGrid>
              <a:tr h="506393">
                <a:tc>
                  <a:txBody>
                    <a:bodyPr/>
                    <a:lstStyle/>
                    <a:p>
                      <a:r>
                        <a:rPr lang="fr-CA" sz="1400" dirty="0">
                          <a:latin typeface="Calibri" panose="020F0502020204030204" pitchFamily="34" charset="0"/>
                          <a:cs typeface="Calibri" panose="020F0502020204030204" pitchFamily="34" charset="0"/>
                        </a:rPr>
                        <a:t>Item</a:t>
                      </a:r>
                      <a:endParaRPr lang="fr-FR" sz="1400" b="0" dirty="0">
                        <a:latin typeface="Calibri" panose="020F0502020204030204" pitchFamily="34" charset="0"/>
                        <a:cs typeface="Calibri" panose="020F0502020204030204" pitchFamily="34" charset="0"/>
                      </a:endParaRPr>
                    </a:p>
                  </a:txBody>
                  <a:tcPr anchor="ctr"/>
                </a:tc>
                <a:tc>
                  <a:txBody>
                    <a:bodyPr/>
                    <a:lstStyle/>
                    <a:p>
                      <a:pPr algn="ctr"/>
                      <a:r>
                        <a:rPr lang="fr-CA" sz="1400" dirty="0">
                          <a:latin typeface="Calibri" panose="020F0502020204030204" pitchFamily="34" charset="0"/>
                          <a:cs typeface="Calibri" panose="020F0502020204030204" pitchFamily="34" charset="0"/>
                        </a:rPr>
                        <a:t>Pour 1 classe</a:t>
                      </a:r>
                      <a:endParaRPr lang="fr-FR" sz="1400" b="0" dirty="0">
                        <a:latin typeface="Calibri" panose="020F0502020204030204" pitchFamily="34" charset="0"/>
                        <a:cs typeface="Calibri" panose="020F050202020403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400" dirty="0">
                          <a:latin typeface="Calibri" panose="020F0502020204030204" pitchFamily="34" charset="0"/>
                          <a:cs typeface="Calibri" panose="020F0502020204030204" pitchFamily="34" charset="0"/>
                        </a:rPr>
                        <a:t>Pour 2 classes</a:t>
                      </a:r>
                      <a:endParaRPr lang="fr-FR" sz="1400" b="0" dirty="0">
                        <a:latin typeface="Calibri" panose="020F0502020204030204" pitchFamily="34" charset="0"/>
                        <a:cs typeface="Calibri" panose="020F050202020403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400" dirty="0">
                          <a:latin typeface="Calibri" panose="020F0502020204030204" pitchFamily="34" charset="0"/>
                          <a:cs typeface="Calibri" panose="020F0502020204030204" pitchFamily="34" charset="0"/>
                        </a:rPr>
                        <a:t>Pour 4</a:t>
                      </a:r>
                      <a:r>
                        <a:rPr lang="fr-CA" sz="1400" baseline="0" dirty="0">
                          <a:latin typeface="Calibri" panose="020F0502020204030204" pitchFamily="34" charset="0"/>
                          <a:cs typeface="Calibri" panose="020F0502020204030204" pitchFamily="34" charset="0"/>
                        </a:rPr>
                        <a:t> </a:t>
                      </a:r>
                      <a:r>
                        <a:rPr lang="fr-CA" sz="1400" dirty="0">
                          <a:latin typeface="Calibri" panose="020F0502020204030204" pitchFamily="34" charset="0"/>
                          <a:cs typeface="Calibri" panose="020F0502020204030204" pitchFamily="34" charset="0"/>
                        </a:rPr>
                        <a:t>classes</a:t>
                      </a:r>
                      <a:endParaRPr lang="fr-FR" sz="1400" b="0" dirty="0">
                        <a:latin typeface="Calibri" panose="020F0502020204030204" pitchFamily="34" charset="0"/>
                        <a:cs typeface="Calibri" panose="020F0502020204030204" pitchFamily="34" charset="0"/>
                      </a:endParaRPr>
                    </a:p>
                  </a:txBody>
                  <a:tcPr anchor="ctr"/>
                </a:tc>
                <a:tc>
                  <a:txBody>
                    <a:bodyPr/>
                    <a:lstStyle/>
                    <a:p>
                      <a:pPr algn="ctr"/>
                      <a:r>
                        <a:rPr lang="fr-CA" sz="1400" dirty="0">
                          <a:latin typeface="Calibri" panose="020F0502020204030204" pitchFamily="34" charset="0"/>
                          <a:cs typeface="Calibri" panose="020F0502020204030204" pitchFamily="34" charset="0"/>
                        </a:rPr>
                        <a:t>Dans ce bac</a:t>
                      </a:r>
                      <a:endParaRPr lang="fr-FR" sz="1400" b="0" dirty="0">
                        <a:latin typeface="Calibri" panose="020F0502020204030204" pitchFamily="34" charset="0"/>
                        <a:cs typeface="Calibri" panose="020F0502020204030204" pitchFamily="34" charset="0"/>
                      </a:endParaRPr>
                    </a:p>
                  </a:txBody>
                  <a:tcPr anchor="ctr"/>
                </a:tc>
                <a:extLst>
                  <a:ext uri="{0D108BD9-81ED-4DB2-BD59-A6C34878D82A}">
                    <a16:rowId xmlns="" xmlns:a16="http://schemas.microsoft.com/office/drawing/2014/main" val="10000"/>
                  </a:ext>
                </a:extLst>
              </a:tr>
              <a:tr h="297878">
                <a:tc gridSpan="5">
                  <a:txBody>
                    <a:bodyPr/>
                    <a:lstStyle/>
                    <a:p>
                      <a:pPr algn="ctr"/>
                      <a:r>
                        <a:rPr lang="fr-CA" sz="1400" b="1" dirty="0">
                          <a:latin typeface="Calibri" panose="020F0502020204030204" pitchFamily="34" charset="0"/>
                          <a:cs typeface="Calibri" panose="020F0502020204030204" pitchFamily="34" charset="0"/>
                        </a:rPr>
                        <a:t>Matériel permanent</a:t>
                      </a:r>
                      <a:endParaRPr lang="fr-FR" sz="1400" b="1" dirty="0">
                        <a:latin typeface="Calibri" panose="020F0502020204030204" pitchFamily="34" charset="0"/>
                        <a:cs typeface="Calibri" panose="020F0502020204030204" pitchFamily="34" charset="0"/>
                      </a:endParaRPr>
                    </a:p>
                  </a:txBody>
                  <a:tcPr anchor="ctr">
                    <a:solidFill>
                      <a:schemeClr val="accent1">
                        <a:lumMod val="40000"/>
                        <a:lumOff val="6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 xmlns:a16="http://schemas.microsoft.com/office/drawing/2014/main" val="10001"/>
                  </a:ext>
                </a:extLst>
              </a:tr>
              <a:tr h="268090">
                <a:tc>
                  <a:txBody>
                    <a:bodyPr/>
                    <a:lstStyle/>
                    <a:p>
                      <a:pPr rtl="0" fontAlgn="base"/>
                      <a:r>
                        <a:rPr lang="fr-CA" sz="1200" dirty="0">
                          <a:solidFill>
                            <a:schemeClr val="tx1"/>
                          </a:solidFill>
                          <a:latin typeface="Calibri" panose="020F0502020204030204" pitchFamily="34" charset="0"/>
                          <a:cs typeface="Calibri" panose="020F0502020204030204" pitchFamily="34" charset="0"/>
                        </a:rPr>
                        <a:t>Casse-noix</a:t>
                      </a:r>
                    </a:p>
                  </a:txBody>
                  <a:tcPr anchor="ctr"/>
                </a:tc>
                <a:tc>
                  <a:txBody>
                    <a:bodyPr/>
                    <a:lstStyle/>
                    <a:p>
                      <a:pPr algn="ctr"/>
                      <a:r>
                        <a:rPr lang="fr-FR" sz="1200" dirty="0">
                          <a:latin typeface="Calibri" panose="020F0502020204030204" pitchFamily="34" charset="0"/>
                          <a:cs typeface="Calibri" panose="020F0502020204030204" pitchFamily="34" charset="0"/>
                        </a:rPr>
                        <a:t>1</a:t>
                      </a:r>
                    </a:p>
                  </a:txBody>
                  <a:tcPr anchor="ctr"/>
                </a:tc>
                <a:tc>
                  <a:txBody>
                    <a:bodyPr/>
                    <a:lstStyle/>
                    <a:p>
                      <a:pPr algn="ctr">
                        <a:lnSpc>
                          <a:spcPct val="100000"/>
                        </a:lnSpc>
                        <a:spcBef>
                          <a:spcPts val="600"/>
                        </a:spcBef>
                      </a:pPr>
                      <a:r>
                        <a:rPr lang="fr-CA" sz="1200" dirty="0">
                          <a:latin typeface="Calibri" panose="020F0502020204030204" pitchFamily="34" charset="0"/>
                          <a:cs typeface="Calibri" panose="020F0502020204030204" pitchFamily="34" charset="0"/>
                        </a:rPr>
                        <a:t>-</a:t>
                      </a:r>
                    </a:p>
                  </a:txBody>
                  <a:tcPr anchor="ctr"/>
                </a:tc>
                <a:tc>
                  <a:txBody>
                    <a:bodyPr/>
                    <a:lstStyle/>
                    <a:p>
                      <a:pPr algn="ctr">
                        <a:lnSpc>
                          <a:spcPct val="100000"/>
                        </a:lnSpc>
                        <a:spcBef>
                          <a:spcPts val="600"/>
                        </a:spcBef>
                      </a:pPr>
                      <a:r>
                        <a:rPr lang="fr-CA" sz="1200" dirty="0">
                          <a:latin typeface="Calibri" panose="020F0502020204030204" pitchFamily="34" charset="0"/>
                          <a:cs typeface="Calibri" panose="020F0502020204030204" pitchFamily="34" charset="0"/>
                        </a:rPr>
                        <a:t>-</a:t>
                      </a:r>
                    </a:p>
                  </a:txBody>
                  <a:tcPr anchor="ctr"/>
                </a:tc>
                <a:tc>
                  <a:txBody>
                    <a:bodyPr/>
                    <a:lstStyle/>
                    <a:p>
                      <a:pPr algn="ctr"/>
                      <a:r>
                        <a:rPr lang="fr-FR" sz="1200" dirty="0">
                          <a:latin typeface="Calibri" panose="020F0502020204030204" pitchFamily="34" charset="0"/>
                          <a:cs typeface="Calibri" panose="020F0502020204030204" pitchFamily="34" charset="0"/>
                        </a:rPr>
                        <a:t>1</a:t>
                      </a:r>
                    </a:p>
                  </a:txBody>
                  <a:tcPr anchor="ctr"/>
                </a:tc>
                <a:extLst>
                  <a:ext uri="{0D108BD9-81ED-4DB2-BD59-A6C34878D82A}">
                    <a16:rowId xmlns="" xmlns:a16="http://schemas.microsoft.com/office/drawing/2014/main" val="10003"/>
                  </a:ext>
                </a:extLst>
              </a:tr>
              <a:tr h="26809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dirty="0">
                          <a:latin typeface="Calibri" panose="020F0502020204030204" pitchFamily="34" charset="0"/>
                          <a:cs typeface="Calibri" panose="020F0502020204030204" pitchFamily="34" charset="0"/>
                        </a:rPr>
                        <a:t>Sac d’épicerie en filet</a:t>
                      </a:r>
                    </a:p>
                  </a:txBody>
                  <a:tcPr anchor="ctr"/>
                </a:tc>
                <a:tc>
                  <a:txBody>
                    <a:bodyPr/>
                    <a:lstStyle/>
                    <a:p>
                      <a:pPr algn="ctr">
                        <a:lnSpc>
                          <a:spcPct val="100000"/>
                        </a:lnSpc>
                        <a:spcBef>
                          <a:spcPts val="600"/>
                        </a:spcBef>
                      </a:pPr>
                      <a:r>
                        <a:rPr lang="fr-FR" sz="1200" dirty="0">
                          <a:latin typeface="Calibri" panose="020F0502020204030204" pitchFamily="34" charset="0"/>
                          <a:cs typeface="Calibri" panose="020F0502020204030204" pitchFamily="34" charset="0"/>
                        </a:rPr>
                        <a:t>1</a:t>
                      </a:r>
                    </a:p>
                  </a:txBody>
                  <a:tcPr anchor="ctr"/>
                </a:tc>
                <a:tc>
                  <a:txBody>
                    <a:bodyPr/>
                    <a:lstStyle/>
                    <a:p>
                      <a:pPr algn="ctr">
                        <a:lnSpc>
                          <a:spcPct val="100000"/>
                        </a:lnSpc>
                        <a:spcBef>
                          <a:spcPts val="600"/>
                        </a:spcBef>
                      </a:pPr>
                      <a:r>
                        <a:rPr lang="fr-CA" sz="1200" dirty="0">
                          <a:latin typeface="Calibri" panose="020F0502020204030204" pitchFamily="34" charset="0"/>
                          <a:cs typeface="Calibri" panose="020F0502020204030204" pitchFamily="34" charset="0"/>
                        </a:rPr>
                        <a:t>-</a:t>
                      </a:r>
                    </a:p>
                  </a:txBody>
                  <a:tcPr anchor="ctr"/>
                </a:tc>
                <a:tc>
                  <a:txBody>
                    <a:bodyPr/>
                    <a:lstStyle/>
                    <a:p>
                      <a:pPr algn="ctr">
                        <a:lnSpc>
                          <a:spcPct val="100000"/>
                        </a:lnSpc>
                        <a:spcBef>
                          <a:spcPts val="600"/>
                        </a:spcBef>
                      </a:pPr>
                      <a:r>
                        <a:rPr lang="fr-CA" sz="1200" dirty="0">
                          <a:latin typeface="Calibri" panose="020F0502020204030204" pitchFamily="34" charset="0"/>
                          <a:cs typeface="Calibri" panose="020F0502020204030204" pitchFamily="34" charset="0"/>
                        </a:rPr>
                        <a:t>-</a:t>
                      </a:r>
                    </a:p>
                  </a:txBody>
                  <a:tcPr anchor="ctr"/>
                </a:tc>
                <a:tc>
                  <a:txBody>
                    <a:bodyPr/>
                    <a:lstStyle/>
                    <a:p>
                      <a:pPr algn="ctr">
                        <a:lnSpc>
                          <a:spcPct val="100000"/>
                        </a:lnSpc>
                        <a:spcBef>
                          <a:spcPts val="600"/>
                        </a:spcBef>
                      </a:pPr>
                      <a:r>
                        <a:rPr lang="fr-FR" sz="1200" dirty="0">
                          <a:latin typeface="Calibri" panose="020F0502020204030204" pitchFamily="34" charset="0"/>
                          <a:cs typeface="Calibri" panose="020F0502020204030204" pitchFamily="34" charset="0"/>
                        </a:rPr>
                        <a:t>1</a:t>
                      </a:r>
                    </a:p>
                  </a:txBody>
                  <a:tcPr anchor="ctr"/>
                </a:tc>
                <a:extLst>
                  <a:ext uri="{0D108BD9-81ED-4DB2-BD59-A6C34878D82A}">
                    <a16:rowId xmlns="" xmlns:a16="http://schemas.microsoft.com/office/drawing/2014/main" val="10011"/>
                  </a:ext>
                </a:extLst>
              </a:tr>
              <a:tr h="26809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dirty="0">
                          <a:latin typeface="Calibri" panose="020F0502020204030204" pitchFamily="34" charset="0"/>
                          <a:cs typeface="Calibri" panose="020F0502020204030204" pitchFamily="34" charset="0"/>
                        </a:rPr>
                        <a:t>4 tubes (gros, long, petit, embout de ballon)</a:t>
                      </a:r>
                    </a:p>
                  </a:txBody>
                  <a:tcPr anchor="ctr"/>
                </a:tc>
                <a:tc>
                  <a:txBody>
                    <a:bodyPr/>
                    <a:lstStyle/>
                    <a:p>
                      <a:pPr algn="ctr">
                        <a:lnSpc>
                          <a:spcPct val="100000"/>
                        </a:lnSpc>
                        <a:spcBef>
                          <a:spcPts val="600"/>
                        </a:spcBef>
                      </a:pPr>
                      <a:r>
                        <a:rPr lang="fr-FR" sz="1200" dirty="0">
                          <a:latin typeface="Calibri" panose="020F0502020204030204" pitchFamily="34" charset="0"/>
                          <a:cs typeface="Calibri" panose="020F0502020204030204" pitchFamily="34" charset="0"/>
                        </a:rPr>
                        <a:t>1</a:t>
                      </a:r>
                    </a:p>
                  </a:txBody>
                  <a:tcPr anchor="ctr"/>
                </a:tc>
                <a:tc>
                  <a:txBody>
                    <a:bodyPr/>
                    <a:lstStyle/>
                    <a:p>
                      <a:pPr algn="ctr">
                        <a:lnSpc>
                          <a:spcPct val="100000"/>
                        </a:lnSpc>
                        <a:spcBef>
                          <a:spcPts val="600"/>
                        </a:spcBef>
                      </a:pPr>
                      <a:r>
                        <a:rPr lang="fr-CA" sz="1200" dirty="0">
                          <a:latin typeface="Calibri" panose="020F0502020204030204" pitchFamily="34" charset="0"/>
                          <a:cs typeface="Calibri" panose="020F0502020204030204" pitchFamily="34" charset="0"/>
                        </a:rPr>
                        <a:t>-</a:t>
                      </a:r>
                    </a:p>
                  </a:txBody>
                  <a:tcPr anchor="ctr"/>
                </a:tc>
                <a:tc>
                  <a:txBody>
                    <a:bodyPr/>
                    <a:lstStyle/>
                    <a:p>
                      <a:pPr algn="ctr">
                        <a:lnSpc>
                          <a:spcPct val="100000"/>
                        </a:lnSpc>
                        <a:spcBef>
                          <a:spcPts val="600"/>
                        </a:spcBef>
                      </a:pPr>
                      <a:r>
                        <a:rPr lang="fr-CA" sz="1200" dirty="0">
                          <a:latin typeface="Calibri" panose="020F0502020204030204" pitchFamily="34" charset="0"/>
                          <a:cs typeface="Calibri" panose="020F0502020204030204" pitchFamily="34" charset="0"/>
                        </a:rPr>
                        <a:t>-</a:t>
                      </a:r>
                    </a:p>
                  </a:txBody>
                  <a:tcPr anchor="ctr"/>
                </a:tc>
                <a:tc>
                  <a:txBody>
                    <a:bodyPr/>
                    <a:lstStyle/>
                    <a:p>
                      <a:pPr algn="ctr">
                        <a:lnSpc>
                          <a:spcPct val="100000"/>
                        </a:lnSpc>
                        <a:spcBef>
                          <a:spcPts val="600"/>
                        </a:spcBef>
                      </a:pPr>
                      <a:r>
                        <a:rPr lang="fr-FR" sz="1200" dirty="0">
                          <a:latin typeface="Calibri" panose="020F0502020204030204" pitchFamily="34" charset="0"/>
                          <a:cs typeface="Calibri" panose="020F0502020204030204" pitchFamily="34" charset="0"/>
                        </a:rPr>
                        <a:t>1</a:t>
                      </a:r>
                    </a:p>
                  </a:txBody>
                  <a:tcPr anchor="ctr"/>
                </a:tc>
                <a:extLst>
                  <a:ext uri="{0D108BD9-81ED-4DB2-BD59-A6C34878D82A}">
                    <a16:rowId xmlns="" xmlns:a16="http://schemas.microsoft.com/office/drawing/2014/main" val="4267016386"/>
                  </a:ext>
                </a:extLst>
              </a:tr>
              <a:tr h="26809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dirty="0">
                          <a:latin typeface="Calibri" panose="020F0502020204030204" pitchFamily="34" charset="0"/>
                          <a:cs typeface="Calibri" panose="020F0502020204030204" pitchFamily="34" charset="0"/>
                        </a:rPr>
                        <a:t>Bas de nylon en tube</a:t>
                      </a:r>
                    </a:p>
                  </a:txBody>
                  <a:tcPr anchor="ctr"/>
                </a:tc>
                <a:tc>
                  <a:txBody>
                    <a:bodyPr/>
                    <a:lstStyle/>
                    <a:p>
                      <a:pPr algn="ctr">
                        <a:lnSpc>
                          <a:spcPct val="100000"/>
                        </a:lnSpc>
                        <a:spcBef>
                          <a:spcPts val="600"/>
                        </a:spcBef>
                      </a:pPr>
                      <a:r>
                        <a:rPr lang="fr-FR" sz="1200" dirty="0">
                          <a:latin typeface="Calibri" panose="020F0502020204030204" pitchFamily="34" charset="0"/>
                          <a:cs typeface="Calibri" panose="020F0502020204030204" pitchFamily="34" charset="0"/>
                        </a:rPr>
                        <a:t>1</a:t>
                      </a:r>
                    </a:p>
                  </a:txBody>
                  <a:tcPr anchor="ctr"/>
                </a:tc>
                <a:tc>
                  <a:txBody>
                    <a:bodyPr/>
                    <a:lstStyle/>
                    <a:p>
                      <a:pPr algn="ctr">
                        <a:lnSpc>
                          <a:spcPct val="100000"/>
                        </a:lnSpc>
                        <a:spcBef>
                          <a:spcPts val="600"/>
                        </a:spcBef>
                      </a:pPr>
                      <a:r>
                        <a:rPr lang="fr-CA" sz="1200" dirty="0">
                          <a:latin typeface="Calibri" panose="020F0502020204030204" pitchFamily="34" charset="0"/>
                          <a:cs typeface="Calibri" panose="020F0502020204030204" pitchFamily="34" charset="0"/>
                        </a:rPr>
                        <a:t>-</a:t>
                      </a:r>
                    </a:p>
                  </a:txBody>
                  <a:tcPr anchor="ctr"/>
                </a:tc>
                <a:tc>
                  <a:txBody>
                    <a:bodyPr/>
                    <a:lstStyle/>
                    <a:p>
                      <a:pPr algn="ctr">
                        <a:lnSpc>
                          <a:spcPct val="100000"/>
                        </a:lnSpc>
                        <a:spcBef>
                          <a:spcPts val="600"/>
                        </a:spcBef>
                      </a:pPr>
                      <a:r>
                        <a:rPr lang="fr-CA" sz="1200" dirty="0">
                          <a:latin typeface="Calibri" panose="020F0502020204030204" pitchFamily="34" charset="0"/>
                          <a:cs typeface="Calibri" panose="020F0502020204030204" pitchFamily="34" charset="0"/>
                        </a:rPr>
                        <a:t>-</a:t>
                      </a:r>
                    </a:p>
                  </a:txBody>
                  <a:tcPr anchor="ctr"/>
                </a:tc>
                <a:tc>
                  <a:txBody>
                    <a:bodyPr/>
                    <a:lstStyle/>
                    <a:p>
                      <a:pPr algn="ctr">
                        <a:lnSpc>
                          <a:spcPct val="100000"/>
                        </a:lnSpc>
                        <a:spcBef>
                          <a:spcPts val="600"/>
                        </a:spcBef>
                      </a:pPr>
                      <a:r>
                        <a:rPr lang="fr-FR" sz="1200" dirty="0">
                          <a:latin typeface="Calibri" panose="020F0502020204030204" pitchFamily="34" charset="0"/>
                          <a:cs typeface="Calibri" panose="020F0502020204030204" pitchFamily="34" charset="0"/>
                        </a:rPr>
                        <a:t>1</a:t>
                      </a:r>
                    </a:p>
                  </a:txBody>
                  <a:tcPr anchor="ctr"/>
                </a:tc>
                <a:extLst>
                  <a:ext uri="{0D108BD9-81ED-4DB2-BD59-A6C34878D82A}">
                    <a16:rowId xmlns="" xmlns:a16="http://schemas.microsoft.com/office/drawing/2014/main" val="1582248857"/>
                  </a:ext>
                </a:extLst>
              </a:tr>
              <a:tr h="26809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dirty="0">
                          <a:latin typeface="Calibri" panose="020F0502020204030204" pitchFamily="34" charset="0"/>
                          <a:cs typeface="Calibri" panose="020F0502020204030204" pitchFamily="34" charset="0"/>
                        </a:rPr>
                        <a:t>Bas de nylon</a:t>
                      </a:r>
                    </a:p>
                  </a:txBody>
                  <a:tcPr anchor="ctr"/>
                </a:tc>
                <a:tc>
                  <a:txBody>
                    <a:bodyPr/>
                    <a:lstStyle/>
                    <a:p>
                      <a:pPr algn="ctr">
                        <a:lnSpc>
                          <a:spcPct val="100000"/>
                        </a:lnSpc>
                        <a:spcBef>
                          <a:spcPts val="600"/>
                        </a:spcBef>
                      </a:pPr>
                      <a:r>
                        <a:rPr lang="fr-FR" sz="1200" dirty="0">
                          <a:latin typeface="Calibri" panose="020F0502020204030204" pitchFamily="34" charset="0"/>
                          <a:cs typeface="Calibri" panose="020F0502020204030204" pitchFamily="34" charset="0"/>
                        </a:rPr>
                        <a:t>1</a:t>
                      </a:r>
                    </a:p>
                  </a:txBody>
                  <a:tcPr anchor="ctr"/>
                </a:tc>
                <a:tc>
                  <a:txBody>
                    <a:bodyPr/>
                    <a:lstStyle/>
                    <a:p>
                      <a:pPr algn="ctr">
                        <a:lnSpc>
                          <a:spcPct val="100000"/>
                        </a:lnSpc>
                        <a:spcBef>
                          <a:spcPts val="600"/>
                        </a:spcBef>
                      </a:pPr>
                      <a:r>
                        <a:rPr lang="fr-CA" sz="1200" dirty="0">
                          <a:latin typeface="Calibri" panose="020F0502020204030204" pitchFamily="34" charset="0"/>
                          <a:cs typeface="Calibri" panose="020F0502020204030204" pitchFamily="34" charset="0"/>
                        </a:rPr>
                        <a:t>-</a:t>
                      </a:r>
                    </a:p>
                  </a:txBody>
                  <a:tcPr anchor="ctr"/>
                </a:tc>
                <a:tc>
                  <a:txBody>
                    <a:bodyPr/>
                    <a:lstStyle/>
                    <a:p>
                      <a:pPr algn="ctr">
                        <a:lnSpc>
                          <a:spcPct val="100000"/>
                        </a:lnSpc>
                        <a:spcBef>
                          <a:spcPts val="600"/>
                        </a:spcBef>
                      </a:pPr>
                      <a:r>
                        <a:rPr lang="fr-CA" sz="1200" dirty="0">
                          <a:latin typeface="Calibri" panose="020F0502020204030204" pitchFamily="34" charset="0"/>
                          <a:cs typeface="Calibri" panose="020F0502020204030204" pitchFamily="34" charset="0"/>
                        </a:rPr>
                        <a:t>-</a:t>
                      </a:r>
                    </a:p>
                  </a:txBody>
                  <a:tcPr anchor="ctr"/>
                </a:tc>
                <a:tc>
                  <a:txBody>
                    <a:bodyPr/>
                    <a:lstStyle/>
                    <a:p>
                      <a:pPr algn="ctr">
                        <a:lnSpc>
                          <a:spcPct val="100000"/>
                        </a:lnSpc>
                        <a:spcBef>
                          <a:spcPts val="600"/>
                        </a:spcBef>
                      </a:pPr>
                      <a:r>
                        <a:rPr lang="fr-FR" sz="1200" dirty="0">
                          <a:latin typeface="Calibri" panose="020F0502020204030204" pitchFamily="34" charset="0"/>
                          <a:cs typeface="Calibri" panose="020F0502020204030204" pitchFamily="34" charset="0"/>
                        </a:rPr>
                        <a:t>1</a:t>
                      </a:r>
                    </a:p>
                  </a:txBody>
                  <a:tcPr anchor="ctr"/>
                </a:tc>
                <a:extLst>
                  <a:ext uri="{0D108BD9-81ED-4DB2-BD59-A6C34878D82A}">
                    <a16:rowId xmlns="" xmlns:a16="http://schemas.microsoft.com/office/drawing/2014/main" val="623546109"/>
                  </a:ext>
                </a:extLst>
              </a:tr>
              <a:tr h="26809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dirty="0">
                          <a:latin typeface="Calibri" panose="020F0502020204030204" pitchFamily="34" charset="0"/>
                          <a:cs typeface="Calibri" panose="020F0502020204030204" pitchFamily="34" charset="0"/>
                        </a:rPr>
                        <a:t>Balle de tennis</a:t>
                      </a:r>
                    </a:p>
                  </a:txBody>
                  <a:tcPr anchor="ctr"/>
                </a:tc>
                <a:tc>
                  <a:txBody>
                    <a:bodyPr/>
                    <a:lstStyle/>
                    <a:p>
                      <a:pPr algn="ctr">
                        <a:lnSpc>
                          <a:spcPct val="100000"/>
                        </a:lnSpc>
                        <a:spcBef>
                          <a:spcPts val="600"/>
                        </a:spcBef>
                      </a:pPr>
                      <a:r>
                        <a:rPr lang="fr-FR" sz="1200" dirty="0">
                          <a:latin typeface="Calibri" panose="020F0502020204030204" pitchFamily="34" charset="0"/>
                          <a:cs typeface="Calibri" panose="020F0502020204030204" pitchFamily="34" charset="0"/>
                        </a:rPr>
                        <a:t>1</a:t>
                      </a:r>
                    </a:p>
                  </a:txBody>
                  <a:tcPr anchor="ctr"/>
                </a:tc>
                <a:tc>
                  <a:txBody>
                    <a:bodyPr/>
                    <a:lstStyle/>
                    <a:p>
                      <a:pPr algn="ctr">
                        <a:lnSpc>
                          <a:spcPct val="100000"/>
                        </a:lnSpc>
                        <a:spcBef>
                          <a:spcPts val="600"/>
                        </a:spcBef>
                      </a:pPr>
                      <a:r>
                        <a:rPr lang="fr-CA" sz="1200" dirty="0">
                          <a:latin typeface="Calibri" panose="020F0502020204030204" pitchFamily="34" charset="0"/>
                          <a:cs typeface="Calibri" panose="020F0502020204030204" pitchFamily="34" charset="0"/>
                        </a:rPr>
                        <a:t>-</a:t>
                      </a:r>
                    </a:p>
                  </a:txBody>
                  <a:tcPr anchor="ctr"/>
                </a:tc>
                <a:tc>
                  <a:txBody>
                    <a:bodyPr/>
                    <a:lstStyle/>
                    <a:p>
                      <a:pPr algn="ctr">
                        <a:lnSpc>
                          <a:spcPct val="100000"/>
                        </a:lnSpc>
                        <a:spcBef>
                          <a:spcPts val="600"/>
                        </a:spcBef>
                      </a:pPr>
                      <a:r>
                        <a:rPr lang="fr-CA" sz="1200" dirty="0">
                          <a:latin typeface="Calibri" panose="020F0502020204030204" pitchFamily="34" charset="0"/>
                          <a:cs typeface="Calibri" panose="020F0502020204030204" pitchFamily="34" charset="0"/>
                        </a:rPr>
                        <a:t>-</a:t>
                      </a:r>
                    </a:p>
                  </a:txBody>
                  <a:tcPr anchor="ctr"/>
                </a:tc>
                <a:tc>
                  <a:txBody>
                    <a:bodyPr/>
                    <a:lstStyle/>
                    <a:p>
                      <a:pPr algn="ctr">
                        <a:lnSpc>
                          <a:spcPct val="100000"/>
                        </a:lnSpc>
                        <a:spcBef>
                          <a:spcPts val="600"/>
                        </a:spcBef>
                      </a:pPr>
                      <a:r>
                        <a:rPr lang="fr-FR" sz="1200" dirty="0">
                          <a:latin typeface="Calibri" panose="020F0502020204030204" pitchFamily="34" charset="0"/>
                          <a:cs typeface="Calibri" panose="020F0502020204030204" pitchFamily="34" charset="0"/>
                        </a:rPr>
                        <a:t>1</a:t>
                      </a:r>
                    </a:p>
                  </a:txBody>
                  <a:tcPr anchor="ctr"/>
                </a:tc>
                <a:extLst>
                  <a:ext uri="{0D108BD9-81ED-4DB2-BD59-A6C34878D82A}">
                    <a16:rowId xmlns="" xmlns:a16="http://schemas.microsoft.com/office/drawing/2014/main" val="1632901216"/>
                  </a:ext>
                </a:extLst>
              </a:tr>
              <a:tr h="26809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dirty="0">
                          <a:latin typeface="Calibri" panose="020F0502020204030204" pitchFamily="34" charset="0"/>
                          <a:cs typeface="Calibri" panose="020F0502020204030204" pitchFamily="34" charset="0"/>
                        </a:rPr>
                        <a:t>Élastique</a:t>
                      </a:r>
                    </a:p>
                  </a:txBody>
                  <a:tcPr anchor="ctr"/>
                </a:tc>
                <a:tc>
                  <a:txBody>
                    <a:bodyPr/>
                    <a:lstStyle/>
                    <a:p>
                      <a:pPr algn="ctr">
                        <a:lnSpc>
                          <a:spcPct val="100000"/>
                        </a:lnSpc>
                        <a:spcBef>
                          <a:spcPts val="600"/>
                        </a:spcBef>
                      </a:pPr>
                      <a:r>
                        <a:rPr lang="fr-FR" sz="1200" dirty="0">
                          <a:latin typeface="Calibri" panose="020F0502020204030204" pitchFamily="34" charset="0"/>
                          <a:cs typeface="Calibri" panose="020F0502020204030204" pitchFamily="34" charset="0"/>
                        </a:rPr>
                        <a:t>1</a:t>
                      </a:r>
                    </a:p>
                  </a:txBody>
                  <a:tcPr anchor="ctr"/>
                </a:tc>
                <a:tc>
                  <a:txBody>
                    <a:bodyPr/>
                    <a:lstStyle/>
                    <a:p>
                      <a:pPr algn="ctr">
                        <a:lnSpc>
                          <a:spcPct val="100000"/>
                        </a:lnSpc>
                        <a:spcBef>
                          <a:spcPts val="600"/>
                        </a:spcBef>
                      </a:pPr>
                      <a:r>
                        <a:rPr lang="fr-CA" sz="1200" dirty="0">
                          <a:latin typeface="Calibri" panose="020F0502020204030204" pitchFamily="34" charset="0"/>
                          <a:cs typeface="Calibri" panose="020F0502020204030204" pitchFamily="34" charset="0"/>
                        </a:rPr>
                        <a:t>-</a:t>
                      </a:r>
                    </a:p>
                  </a:txBody>
                  <a:tcPr anchor="ctr"/>
                </a:tc>
                <a:tc>
                  <a:txBody>
                    <a:bodyPr/>
                    <a:lstStyle/>
                    <a:p>
                      <a:pPr algn="ctr">
                        <a:lnSpc>
                          <a:spcPct val="100000"/>
                        </a:lnSpc>
                        <a:spcBef>
                          <a:spcPts val="600"/>
                        </a:spcBef>
                      </a:pPr>
                      <a:r>
                        <a:rPr lang="fr-CA" sz="1200" dirty="0">
                          <a:latin typeface="Calibri" panose="020F0502020204030204" pitchFamily="34" charset="0"/>
                          <a:cs typeface="Calibri" panose="020F0502020204030204" pitchFamily="34" charset="0"/>
                        </a:rPr>
                        <a:t>-</a:t>
                      </a:r>
                    </a:p>
                  </a:txBody>
                  <a:tcPr anchor="ctr"/>
                </a:tc>
                <a:tc>
                  <a:txBody>
                    <a:bodyPr/>
                    <a:lstStyle/>
                    <a:p>
                      <a:pPr algn="ctr">
                        <a:lnSpc>
                          <a:spcPct val="100000"/>
                        </a:lnSpc>
                        <a:spcBef>
                          <a:spcPts val="600"/>
                        </a:spcBef>
                      </a:pPr>
                      <a:r>
                        <a:rPr lang="fr-FR" sz="1200" dirty="0">
                          <a:latin typeface="Calibri" panose="020F0502020204030204" pitchFamily="34" charset="0"/>
                          <a:cs typeface="Calibri" panose="020F0502020204030204" pitchFamily="34" charset="0"/>
                        </a:rPr>
                        <a:t>1</a:t>
                      </a:r>
                    </a:p>
                  </a:txBody>
                  <a:tcPr anchor="ctr"/>
                </a:tc>
                <a:extLst>
                  <a:ext uri="{0D108BD9-81ED-4DB2-BD59-A6C34878D82A}">
                    <a16:rowId xmlns="" xmlns:a16="http://schemas.microsoft.com/office/drawing/2014/main" val="3481650929"/>
                  </a:ext>
                </a:extLst>
              </a:tr>
              <a:tr h="26809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dirty="0">
                          <a:latin typeface="Calibri" panose="020F0502020204030204" pitchFamily="34" charset="0"/>
                          <a:cs typeface="Calibri" panose="020F0502020204030204" pitchFamily="34" charset="0"/>
                        </a:rPr>
                        <a:t>Verre transparent</a:t>
                      </a:r>
                    </a:p>
                  </a:txBody>
                  <a:tcPr anchor="ctr"/>
                </a:tc>
                <a:tc>
                  <a:txBody>
                    <a:bodyPr/>
                    <a:lstStyle/>
                    <a:p>
                      <a:pPr algn="ctr">
                        <a:lnSpc>
                          <a:spcPct val="100000"/>
                        </a:lnSpc>
                        <a:spcBef>
                          <a:spcPts val="600"/>
                        </a:spcBef>
                      </a:pPr>
                      <a:r>
                        <a:rPr lang="fr-FR" sz="1200" dirty="0">
                          <a:latin typeface="Calibri" panose="020F0502020204030204" pitchFamily="34" charset="0"/>
                          <a:cs typeface="Calibri" panose="020F0502020204030204" pitchFamily="34" charset="0"/>
                        </a:rPr>
                        <a:t>1</a:t>
                      </a:r>
                    </a:p>
                  </a:txBody>
                  <a:tcPr anchor="ctr"/>
                </a:tc>
                <a:tc>
                  <a:txBody>
                    <a:bodyPr/>
                    <a:lstStyle/>
                    <a:p>
                      <a:pPr algn="ctr">
                        <a:lnSpc>
                          <a:spcPct val="100000"/>
                        </a:lnSpc>
                        <a:spcBef>
                          <a:spcPts val="600"/>
                        </a:spcBef>
                      </a:pPr>
                      <a:r>
                        <a:rPr lang="fr-CA" sz="1200" dirty="0">
                          <a:latin typeface="Calibri" panose="020F0502020204030204" pitchFamily="34" charset="0"/>
                          <a:cs typeface="Calibri" panose="020F0502020204030204" pitchFamily="34" charset="0"/>
                        </a:rPr>
                        <a:t>-</a:t>
                      </a:r>
                    </a:p>
                  </a:txBody>
                  <a:tcPr anchor="ctr"/>
                </a:tc>
                <a:tc>
                  <a:txBody>
                    <a:bodyPr/>
                    <a:lstStyle/>
                    <a:p>
                      <a:pPr algn="ctr">
                        <a:lnSpc>
                          <a:spcPct val="100000"/>
                        </a:lnSpc>
                        <a:spcBef>
                          <a:spcPts val="600"/>
                        </a:spcBef>
                      </a:pPr>
                      <a:r>
                        <a:rPr lang="fr-CA" sz="1200" dirty="0">
                          <a:latin typeface="Calibri" panose="020F0502020204030204" pitchFamily="34" charset="0"/>
                          <a:cs typeface="Calibri" panose="020F0502020204030204" pitchFamily="34" charset="0"/>
                        </a:rPr>
                        <a:t>-</a:t>
                      </a:r>
                    </a:p>
                  </a:txBody>
                  <a:tcPr anchor="ctr"/>
                </a:tc>
                <a:tc>
                  <a:txBody>
                    <a:bodyPr/>
                    <a:lstStyle/>
                    <a:p>
                      <a:pPr algn="ctr">
                        <a:lnSpc>
                          <a:spcPct val="100000"/>
                        </a:lnSpc>
                        <a:spcBef>
                          <a:spcPts val="600"/>
                        </a:spcBef>
                      </a:pPr>
                      <a:r>
                        <a:rPr lang="fr-FR" sz="1200" dirty="0">
                          <a:latin typeface="Calibri" panose="020F0502020204030204" pitchFamily="34" charset="0"/>
                          <a:cs typeface="Calibri" panose="020F0502020204030204" pitchFamily="34" charset="0"/>
                        </a:rPr>
                        <a:t>1</a:t>
                      </a:r>
                    </a:p>
                  </a:txBody>
                  <a:tcPr anchor="ctr"/>
                </a:tc>
                <a:extLst>
                  <a:ext uri="{0D108BD9-81ED-4DB2-BD59-A6C34878D82A}">
                    <a16:rowId xmlns="" xmlns:a16="http://schemas.microsoft.com/office/drawing/2014/main" val="3033024629"/>
                  </a:ext>
                </a:extLst>
              </a:tr>
              <a:tr h="26809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dirty="0">
                          <a:latin typeface="Calibri" panose="020F0502020204030204" pitchFamily="34" charset="0"/>
                          <a:cs typeface="Calibri" panose="020F0502020204030204" pitchFamily="34" charset="0"/>
                        </a:rPr>
                        <a:t>Emballage vide</a:t>
                      </a:r>
                    </a:p>
                  </a:txBody>
                  <a:tcPr anchor="ctr"/>
                </a:tc>
                <a:tc>
                  <a:txBody>
                    <a:bodyPr/>
                    <a:lstStyle/>
                    <a:p>
                      <a:pPr algn="ctr">
                        <a:lnSpc>
                          <a:spcPct val="100000"/>
                        </a:lnSpc>
                        <a:spcBef>
                          <a:spcPts val="600"/>
                        </a:spcBef>
                      </a:pPr>
                      <a:r>
                        <a:rPr lang="fr-FR" sz="1200" dirty="0">
                          <a:latin typeface="Calibri" panose="020F0502020204030204" pitchFamily="34" charset="0"/>
                          <a:cs typeface="Calibri" panose="020F0502020204030204" pitchFamily="34" charset="0"/>
                        </a:rPr>
                        <a:t>12</a:t>
                      </a:r>
                    </a:p>
                  </a:txBody>
                  <a:tcPr anchor="ctr"/>
                </a:tc>
                <a:tc>
                  <a:txBody>
                    <a:bodyPr/>
                    <a:lstStyle/>
                    <a:p>
                      <a:pPr algn="ctr">
                        <a:lnSpc>
                          <a:spcPct val="100000"/>
                        </a:lnSpc>
                        <a:spcBef>
                          <a:spcPts val="600"/>
                        </a:spcBef>
                      </a:pPr>
                      <a:r>
                        <a:rPr lang="fr-CA" sz="1200" dirty="0">
                          <a:latin typeface="Calibri" panose="020F0502020204030204" pitchFamily="34" charset="0"/>
                          <a:cs typeface="Calibri" panose="020F0502020204030204" pitchFamily="34" charset="0"/>
                        </a:rPr>
                        <a:t>-</a:t>
                      </a:r>
                    </a:p>
                  </a:txBody>
                  <a:tcPr anchor="ctr"/>
                </a:tc>
                <a:tc>
                  <a:txBody>
                    <a:bodyPr/>
                    <a:lstStyle/>
                    <a:p>
                      <a:pPr algn="ctr">
                        <a:lnSpc>
                          <a:spcPct val="100000"/>
                        </a:lnSpc>
                        <a:spcBef>
                          <a:spcPts val="600"/>
                        </a:spcBef>
                      </a:pPr>
                      <a:r>
                        <a:rPr lang="fr-CA" sz="1200" dirty="0">
                          <a:latin typeface="Calibri" panose="020F0502020204030204" pitchFamily="34" charset="0"/>
                          <a:cs typeface="Calibri" panose="020F0502020204030204" pitchFamily="34" charset="0"/>
                        </a:rPr>
                        <a:t>-</a:t>
                      </a:r>
                    </a:p>
                  </a:txBody>
                  <a:tcPr anchor="ctr"/>
                </a:tc>
                <a:tc>
                  <a:txBody>
                    <a:bodyPr/>
                    <a:lstStyle/>
                    <a:p>
                      <a:pPr algn="ctr">
                        <a:lnSpc>
                          <a:spcPct val="100000"/>
                        </a:lnSpc>
                        <a:spcBef>
                          <a:spcPts val="600"/>
                        </a:spcBef>
                      </a:pPr>
                      <a:r>
                        <a:rPr lang="fr-FR" sz="1200" dirty="0">
                          <a:latin typeface="Calibri" panose="020F0502020204030204" pitchFamily="34" charset="0"/>
                          <a:cs typeface="Calibri" panose="020F0502020204030204" pitchFamily="34" charset="0"/>
                        </a:rPr>
                        <a:t>12</a:t>
                      </a:r>
                    </a:p>
                  </a:txBody>
                  <a:tcPr anchor="ctr"/>
                </a:tc>
                <a:extLst>
                  <a:ext uri="{0D108BD9-81ED-4DB2-BD59-A6C34878D82A}">
                    <a16:rowId xmlns="" xmlns:a16="http://schemas.microsoft.com/office/drawing/2014/main" val="4055068189"/>
                  </a:ext>
                </a:extLst>
              </a:tr>
              <a:tr h="26809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dirty="0">
                          <a:latin typeface="Calibri" panose="020F0502020204030204" pitchFamily="34" charset="0"/>
                          <a:cs typeface="Calibri" panose="020F0502020204030204" pitchFamily="34" charset="0"/>
                        </a:rPr>
                        <a:t>Ensembles d’étiquettes</a:t>
                      </a:r>
                    </a:p>
                  </a:txBody>
                  <a:tcPr anchor="ctr"/>
                </a:tc>
                <a:tc>
                  <a:txBody>
                    <a:bodyPr/>
                    <a:lstStyle/>
                    <a:p>
                      <a:pPr algn="ctr">
                        <a:lnSpc>
                          <a:spcPct val="100000"/>
                        </a:lnSpc>
                        <a:spcBef>
                          <a:spcPts val="600"/>
                        </a:spcBef>
                      </a:pPr>
                      <a:r>
                        <a:rPr lang="fr-FR" sz="1200" dirty="0">
                          <a:latin typeface="Calibri" panose="020F0502020204030204" pitchFamily="34" charset="0"/>
                          <a:cs typeface="Calibri" panose="020F0502020204030204" pitchFamily="34" charset="0"/>
                        </a:rPr>
                        <a:t>12</a:t>
                      </a:r>
                    </a:p>
                  </a:txBody>
                  <a:tcPr anchor="ctr"/>
                </a:tc>
                <a:tc>
                  <a:txBody>
                    <a:bodyPr/>
                    <a:lstStyle/>
                    <a:p>
                      <a:pPr algn="ctr">
                        <a:lnSpc>
                          <a:spcPct val="100000"/>
                        </a:lnSpc>
                        <a:spcBef>
                          <a:spcPts val="600"/>
                        </a:spcBef>
                      </a:pPr>
                      <a:r>
                        <a:rPr lang="fr-CA" sz="1200" dirty="0">
                          <a:latin typeface="Calibri" panose="020F0502020204030204" pitchFamily="34" charset="0"/>
                          <a:cs typeface="Calibri" panose="020F0502020204030204" pitchFamily="34" charset="0"/>
                        </a:rPr>
                        <a:t>-</a:t>
                      </a:r>
                    </a:p>
                  </a:txBody>
                  <a:tcPr anchor="ctr"/>
                </a:tc>
                <a:tc>
                  <a:txBody>
                    <a:bodyPr/>
                    <a:lstStyle/>
                    <a:p>
                      <a:pPr algn="ctr">
                        <a:lnSpc>
                          <a:spcPct val="100000"/>
                        </a:lnSpc>
                        <a:spcBef>
                          <a:spcPts val="600"/>
                        </a:spcBef>
                      </a:pPr>
                      <a:r>
                        <a:rPr lang="fr-CA" sz="1200" dirty="0">
                          <a:latin typeface="Calibri" panose="020F0502020204030204" pitchFamily="34" charset="0"/>
                          <a:cs typeface="Calibri" panose="020F0502020204030204" pitchFamily="34" charset="0"/>
                        </a:rPr>
                        <a:t>-</a:t>
                      </a:r>
                    </a:p>
                  </a:txBody>
                  <a:tcPr anchor="ctr"/>
                </a:tc>
                <a:tc>
                  <a:txBody>
                    <a:bodyPr/>
                    <a:lstStyle/>
                    <a:p>
                      <a:pPr algn="ctr">
                        <a:lnSpc>
                          <a:spcPct val="100000"/>
                        </a:lnSpc>
                        <a:spcBef>
                          <a:spcPts val="600"/>
                        </a:spcBef>
                      </a:pPr>
                      <a:r>
                        <a:rPr lang="fr-FR" sz="1200" dirty="0">
                          <a:latin typeface="Calibri" panose="020F0502020204030204" pitchFamily="34" charset="0"/>
                          <a:cs typeface="Calibri" panose="020F0502020204030204" pitchFamily="34" charset="0"/>
                        </a:rPr>
                        <a:t>12</a:t>
                      </a:r>
                    </a:p>
                  </a:txBody>
                  <a:tcPr anchor="ctr"/>
                </a:tc>
                <a:extLst>
                  <a:ext uri="{0D108BD9-81ED-4DB2-BD59-A6C34878D82A}">
                    <a16:rowId xmlns="" xmlns:a16="http://schemas.microsoft.com/office/drawing/2014/main" val="4294533841"/>
                  </a:ext>
                </a:extLst>
              </a:tr>
              <a:tr h="26809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dirty="0">
                          <a:latin typeface="Calibri" panose="020F0502020204030204" pitchFamily="34" charset="0"/>
                          <a:cs typeface="Calibri" panose="020F0502020204030204" pitchFamily="34" charset="0"/>
                        </a:rPr>
                        <a:t>2 sac papier brun (un graisseux, un mouillé)</a:t>
                      </a:r>
                    </a:p>
                  </a:txBody>
                  <a:tcPr anchor="ctr"/>
                </a:tc>
                <a:tc>
                  <a:txBody>
                    <a:bodyPr/>
                    <a:lstStyle/>
                    <a:p>
                      <a:pPr algn="ctr">
                        <a:lnSpc>
                          <a:spcPct val="100000"/>
                        </a:lnSpc>
                        <a:spcBef>
                          <a:spcPts val="600"/>
                        </a:spcBef>
                      </a:pPr>
                      <a:r>
                        <a:rPr lang="fr-FR" sz="1200" dirty="0">
                          <a:latin typeface="Calibri" panose="020F0502020204030204" pitchFamily="34" charset="0"/>
                          <a:cs typeface="Calibri" panose="020F0502020204030204" pitchFamily="34" charset="0"/>
                        </a:rPr>
                        <a:t>1</a:t>
                      </a:r>
                    </a:p>
                  </a:txBody>
                  <a:tcPr anchor="ctr"/>
                </a:tc>
                <a:tc>
                  <a:txBody>
                    <a:bodyPr/>
                    <a:lstStyle/>
                    <a:p>
                      <a:pPr algn="ctr">
                        <a:lnSpc>
                          <a:spcPct val="100000"/>
                        </a:lnSpc>
                        <a:spcBef>
                          <a:spcPts val="600"/>
                        </a:spcBef>
                      </a:pPr>
                      <a:r>
                        <a:rPr lang="fr-CA" sz="1200" dirty="0">
                          <a:latin typeface="Calibri" panose="020F0502020204030204" pitchFamily="34" charset="0"/>
                          <a:cs typeface="Calibri" panose="020F0502020204030204" pitchFamily="34" charset="0"/>
                        </a:rPr>
                        <a:t>-</a:t>
                      </a:r>
                    </a:p>
                  </a:txBody>
                  <a:tcPr anchor="ctr"/>
                </a:tc>
                <a:tc>
                  <a:txBody>
                    <a:bodyPr/>
                    <a:lstStyle/>
                    <a:p>
                      <a:pPr algn="ctr">
                        <a:lnSpc>
                          <a:spcPct val="100000"/>
                        </a:lnSpc>
                        <a:spcBef>
                          <a:spcPts val="600"/>
                        </a:spcBef>
                      </a:pPr>
                      <a:r>
                        <a:rPr lang="fr-CA" sz="1200" dirty="0">
                          <a:latin typeface="Calibri" panose="020F0502020204030204" pitchFamily="34" charset="0"/>
                          <a:cs typeface="Calibri" panose="020F0502020204030204" pitchFamily="34" charset="0"/>
                        </a:rPr>
                        <a:t>-</a:t>
                      </a:r>
                    </a:p>
                  </a:txBody>
                  <a:tcPr anchor="ctr"/>
                </a:tc>
                <a:tc>
                  <a:txBody>
                    <a:bodyPr/>
                    <a:lstStyle/>
                    <a:p>
                      <a:pPr algn="ctr">
                        <a:lnSpc>
                          <a:spcPct val="100000"/>
                        </a:lnSpc>
                        <a:spcBef>
                          <a:spcPts val="600"/>
                        </a:spcBef>
                      </a:pPr>
                      <a:r>
                        <a:rPr lang="fr-FR" sz="1200" dirty="0">
                          <a:latin typeface="Calibri" panose="020F0502020204030204" pitchFamily="34" charset="0"/>
                          <a:cs typeface="Calibri" panose="020F0502020204030204" pitchFamily="34" charset="0"/>
                        </a:rPr>
                        <a:t>1</a:t>
                      </a:r>
                    </a:p>
                  </a:txBody>
                  <a:tcPr anchor="ctr"/>
                </a:tc>
                <a:extLst>
                  <a:ext uri="{0D108BD9-81ED-4DB2-BD59-A6C34878D82A}">
                    <a16:rowId xmlns="" xmlns:a16="http://schemas.microsoft.com/office/drawing/2014/main" val="1984325122"/>
                  </a:ext>
                </a:extLst>
              </a:tr>
              <a:tr h="26809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dirty="0">
                          <a:latin typeface="Calibri" panose="020F0502020204030204" pitchFamily="34" charset="0"/>
                          <a:cs typeface="Calibri" panose="020F0502020204030204" pitchFamily="34" charset="0"/>
                        </a:rPr>
                        <a:t>Tasse transparente</a:t>
                      </a:r>
                    </a:p>
                  </a:txBody>
                  <a:tcPr anchor="ctr"/>
                </a:tc>
                <a:tc>
                  <a:txBody>
                    <a:bodyPr/>
                    <a:lstStyle/>
                    <a:p>
                      <a:pPr algn="ctr">
                        <a:lnSpc>
                          <a:spcPct val="100000"/>
                        </a:lnSpc>
                        <a:spcBef>
                          <a:spcPts val="600"/>
                        </a:spcBef>
                      </a:pPr>
                      <a:r>
                        <a:rPr lang="fr-FR" sz="1200" dirty="0">
                          <a:latin typeface="Calibri" panose="020F0502020204030204" pitchFamily="34" charset="0"/>
                          <a:cs typeface="Calibri" panose="020F0502020204030204" pitchFamily="34" charset="0"/>
                        </a:rPr>
                        <a:t>1</a:t>
                      </a:r>
                    </a:p>
                  </a:txBody>
                  <a:tcPr anchor="ctr"/>
                </a:tc>
                <a:tc>
                  <a:txBody>
                    <a:bodyPr/>
                    <a:lstStyle/>
                    <a:p>
                      <a:pPr algn="ctr">
                        <a:lnSpc>
                          <a:spcPct val="100000"/>
                        </a:lnSpc>
                        <a:spcBef>
                          <a:spcPts val="600"/>
                        </a:spcBef>
                      </a:pPr>
                      <a:r>
                        <a:rPr lang="fr-CA" sz="1200" dirty="0">
                          <a:latin typeface="Calibri" panose="020F0502020204030204" pitchFamily="34" charset="0"/>
                          <a:cs typeface="Calibri" panose="020F0502020204030204" pitchFamily="34" charset="0"/>
                        </a:rPr>
                        <a:t>-</a:t>
                      </a:r>
                    </a:p>
                  </a:txBody>
                  <a:tcPr anchor="ctr"/>
                </a:tc>
                <a:tc>
                  <a:txBody>
                    <a:bodyPr/>
                    <a:lstStyle/>
                    <a:p>
                      <a:pPr algn="ctr">
                        <a:lnSpc>
                          <a:spcPct val="100000"/>
                        </a:lnSpc>
                        <a:spcBef>
                          <a:spcPts val="600"/>
                        </a:spcBef>
                      </a:pPr>
                      <a:r>
                        <a:rPr lang="fr-CA" sz="1200" dirty="0">
                          <a:latin typeface="Calibri" panose="020F0502020204030204" pitchFamily="34" charset="0"/>
                          <a:cs typeface="Calibri" panose="020F0502020204030204" pitchFamily="34" charset="0"/>
                        </a:rPr>
                        <a:t>-</a:t>
                      </a:r>
                    </a:p>
                  </a:txBody>
                  <a:tcPr anchor="ctr"/>
                </a:tc>
                <a:tc>
                  <a:txBody>
                    <a:bodyPr/>
                    <a:lstStyle/>
                    <a:p>
                      <a:pPr algn="ctr">
                        <a:lnSpc>
                          <a:spcPct val="100000"/>
                        </a:lnSpc>
                        <a:spcBef>
                          <a:spcPts val="600"/>
                        </a:spcBef>
                      </a:pPr>
                      <a:r>
                        <a:rPr lang="fr-FR" sz="1200" dirty="0">
                          <a:latin typeface="Calibri" panose="020F0502020204030204" pitchFamily="34" charset="0"/>
                          <a:cs typeface="Calibri" panose="020F0502020204030204" pitchFamily="34" charset="0"/>
                        </a:rPr>
                        <a:t>1</a:t>
                      </a:r>
                    </a:p>
                  </a:txBody>
                  <a:tcPr anchor="ctr"/>
                </a:tc>
                <a:extLst>
                  <a:ext uri="{0D108BD9-81ED-4DB2-BD59-A6C34878D82A}">
                    <a16:rowId xmlns="" xmlns:a16="http://schemas.microsoft.com/office/drawing/2014/main" val="3400219849"/>
                  </a:ext>
                </a:extLst>
              </a:tr>
              <a:tr h="26809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dirty="0">
                          <a:latin typeface="Calibri" panose="020F0502020204030204" pitchFamily="34" charset="0"/>
                          <a:cs typeface="Calibri" panose="020F0502020204030204" pitchFamily="34" charset="0"/>
                        </a:rPr>
                        <a:t>Bouilloire</a:t>
                      </a:r>
                    </a:p>
                  </a:txBody>
                  <a:tcPr anchor="ctr"/>
                </a:tc>
                <a:tc>
                  <a:txBody>
                    <a:bodyPr/>
                    <a:lstStyle/>
                    <a:p>
                      <a:pPr algn="ctr">
                        <a:lnSpc>
                          <a:spcPct val="100000"/>
                        </a:lnSpc>
                        <a:spcBef>
                          <a:spcPts val="600"/>
                        </a:spcBef>
                      </a:pPr>
                      <a:r>
                        <a:rPr lang="fr-FR" sz="1200" dirty="0">
                          <a:latin typeface="Calibri" panose="020F0502020204030204" pitchFamily="34" charset="0"/>
                          <a:cs typeface="Calibri" panose="020F0502020204030204" pitchFamily="34" charset="0"/>
                        </a:rPr>
                        <a:t>1</a:t>
                      </a:r>
                    </a:p>
                  </a:txBody>
                  <a:tcPr anchor="ctr"/>
                </a:tc>
                <a:tc>
                  <a:txBody>
                    <a:bodyPr/>
                    <a:lstStyle/>
                    <a:p>
                      <a:pPr algn="ctr">
                        <a:lnSpc>
                          <a:spcPct val="100000"/>
                        </a:lnSpc>
                        <a:spcBef>
                          <a:spcPts val="600"/>
                        </a:spcBef>
                      </a:pPr>
                      <a:r>
                        <a:rPr lang="fr-CA" sz="1200" dirty="0">
                          <a:latin typeface="Calibri" panose="020F0502020204030204" pitchFamily="34" charset="0"/>
                          <a:cs typeface="Calibri" panose="020F0502020204030204" pitchFamily="34" charset="0"/>
                        </a:rPr>
                        <a:t>-</a:t>
                      </a:r>
                    </a:p>
                  </a:txBody>
                  <a:tcPr anchor="ctr"/>
                </a:tc>
                <a:tc>
                  <a:txBody>
                    <a:bodyPr/>
                    <a:lstStyle/>
                    <a:p>
                      <a:pPr algn="ctr">
                        <a:lnSpc>
                          <a:spcPct val="100000"/>
                        </a:lnSpc>
                        <a:spcBef>
                          <a:spcPts val="600"/>
                        </a:spcBef>
                      </a:pPr>
                      <a:r>
                        <a:rPr lang="fr-CA" sz="1200" dirty="0">
                          <a:latin typeface="Calibri" panose="020F0502020204030204" pitchFamily="34" charset="0"/>
                          <a:cs typeface="Calibri" panose="020F0502020204030204" pitchFamily="34" charset="0"/>
                        </a:rPr>
                        <a:t>-</a:t>
                      </a:r>
                    </a:p>
                  </a:txBody>
                  <a:tcPr anchor="ctr"/>
                </a:tc>
                <a:tc>
                  <a:txBody>
                    <a:bodyPr/>
                    <a:lstStyle/>
                    <a:p>
                      <a:pPr algn="ctr">
                        <a:lnSpc>
                          <a:spcPct val="100000"/>
                        </a:lnSpc>
                        <a:spcBef>
                          <a:spcPts val="600"/>
                        </a:spcBef>
                      </a:pPr>
                      <a:r>
                        <a:rPr lang="fr-FR" sz="1200" dirty="0">
                          <a:latin typeface="Calibri" panose="020F0502020204030204" pitchFamily="34" charset="0"/>
                          <a:cs typeface="Calibri" panose="020F0502020204030204" pitchFamily="34" charset="0"/>
                        </a:rPr>
                        <a:t>1</a:t>
                      </a:r>
                    </a:p>
                  </a:txBody>
                  <a:tcPr anchor="ctr"/>
                </a:tc>
                <a:extLst>
                  <a:ext uri="{0D108BD9-81ED-4DB2-BD59-A6C34878D82A}">
                    <a16:rowId xmlns="" xmlns:a16="http://schemas.microsoft.com/office/drawing/2014/main" val="3565870110"/>
                  </a:ext>
                </a:extLst>
              </a:tr>
              <a:tr h="268090">
                <a:tc>
                  <a:txBody>
                    <a:bodyPr/>
                    <a:lstStyle/>
                    <a:p>
                      <a:pPr marL="108000" marR="0" lvl="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FR" sz="1200" kern="1200" dirty="0">
                          <a:solidFill>
                            <a:schemeClr val="dk1"/>
                          </a:solidFill>
                          <a:latin typeface="Calibri" panose="020F0502020204030204" pitchFamily="34" charset="0"/>
                          <a:ea typeface="+mn-ea"/>
                          <a:cs typeface="Calibri" panose="020F0502020204030204" pitchFamily="34" charset="0"/>
                        </a:rPr>
                        <a:t>Assiette</a:t>
                      </a:r>
                      <a:r>
                        <a:rPr lang="fr-FR" sz="1200" kern="1200" baseline="0" dirty="0">
                          <a:solidFill>
                            <a:schemeClr val="dk1"/>
                          </a:solidFill>
                          <a:latin typeface="Calibri" panose="020F0502020204030204" pitchFamily="34" charset="0"/>
                          <a:ea typeface="+mn-ea"/>
                          <a:cs typeface="Calibri" panose="020F0502020204030204" pitchFamily="34" charset="0"/>
                        </a:rPr>
                        <a:t> </a:t>
                      </a:r>
                      <a:r>
                        <a:rPr lang="fr-FR" sz="1200" kern="1200" dirty="0">
                          <a:solidFill>
                            <a:schemeClr val="dk1"/>
                          </a:solidFill>
                          <a:latin typeface="Calibri" panose="020F0502020204030204" pitchFamily="34" charset="0"/>
                          <a:ea typeface="+mn-ea"/>
                          <a:cs typeface="Calibri" panose="020F0502020204030204" pitchFamily="34" charset="0"/>
                        </a:rPr>
                        <a:t>d’aluminium</a:t>
                      </a:r>
                      <a:endParaRPr lang="fr-CA" sz="1200" kern="120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algn="ctr">
                        <a:lnSpc>
                          <a:spcPct val="100000"/>
                        </a:lnSpc>
                        <a:spcBef>
                          <a:spcPts val="600"/>
                        </a:spcBef>
                      </a:pPr>
                      <a:r>
                        <a:rPr lang="fr-FR" sz="1200" dirty="0">
                          <a:latin typeface="Calibri" panose="020F0502020204030204" pitchFamily="34" charset="0"/>
                          <a:cs typeface="Calibri" panose="020F0502020204030204" pitchFamily="34" charset="0"/>
                        </a:rPr>
                        <a:t>12</a:t>
                      </a:r>
                    </a:p>
                  </a:txBody>
                  <a:tcPr anchor="ctr"/>
                </a:tc>
                <a:tc>
                  <a:txBody>
                    <a:bodyPr/>
                    <a:lstStyle/>
                    <a:p>
                      <a:pPr algn="ctr">
                        <a:lnSpc>
                          <a:spcPct val="100000"/>
                        </a:lnSpc>
                        <a:spcBef>
                          <a:spcPts val="600"/>
                        </a:spcBef>
                      </a:pPr>
                      <a:r>
                        <a:rPr lang="fr-CA" sz="1200" dirty="0">
                          <a:latin typeface="Calibri" panose="020F0502020204030204" pitchFamily="34" charset="0"/>
                          <a:cs typeface="Calibri" panose="020F0502020204030204" pitchFamily="34" charset="0"/>
                        </a:rPr>
                        <a:t>-</a:t>
                      </a:r>
                    </a:p>
                  </a:txBody>
                  <a:tcPr anchor="ctr"/>
                </a:tc>
                <a:tc>
                  <a:txBody>
                    <a:bodyPr/>
                    <a:lstStyle/>
                    <a:p>
                      <a:pPr algn="ctr">
                        <a:lnSpc>
                          <a:spcPct val="100000"/>
                        </a:lnSpc>
                        <a:spcBef>
                          <a:spcPts val="600"/>
                        </a:spcBef>
                      </a:pPr>
                      <a:r>
                        <a:rPr lang="fr-CA" sz="1200" dirty="0">
                          <a:latin typeface="Calibri" panose="020F0502020204030204" pitchFamily="34" charset="0"/>
                          <a:cs typeface="Calibri" panose="020F0502020204030204" pitchFamily="34" charset="0"/>
                        </a:rPr>
                        <a:t>-</a:t>
                      </a:r>
                    </a:p>
                  </a:txBody>
                  <a:tcPr anchor="ctr"/>
                </a:tc>
                <a:tc>
                  <a:txBody>
                    <a:bodyPr/>
                    <a:lstStyle/>
                    <a:p>
                      <a:pPr algn="ctr">
                        <a:lnSpc>
                          <a:spcPct val="100000"/>
                        </a:lnSpc>
                        <a:spcBef>
                          <a:spcPts val="600"/>
                        </a:spcBef>
                      </a:pPr>
                      <a:r>
                        <a:rPr lang="fr-FR" sz="1200" dirty="0">
                          <a:latin typeface="Calibri" panose="020F0502020204030204" pitchFamily="34" charset="0"/>
                          <a:cs typeface="Calibri" panose="020F0502020204030204" pitchFamily="34" charset="0"/>
                        </a:rPr>
                        <a:t>12</a:t>
                      </a:r>
                    </a:p>
                  </a:txBody>
                  <a:tcPr anchor="ctr"/>
                </a:tc>
                <a:extLst>
                  <a:ext uri="{0D108BD9-81ED-4DB2-BD59-A6C34878D82A}">
                    <a16:rowId xmlns="" xmlns:a16="http://schemas.microsoft.com/office/drawing/2014/main" val="4290254107"/>
                  </a:ext>
                </a:extLst>
              </a:tr>
              <a:tr h="297878">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latin typeface="Calibri" panose="020F0502020204030204" pitchFamily="34" charset="0"/>
                          <a:cs typeface="Calibri" panose="020F0502020204030204" pitchFamily="34" charset="0"/>
                        </a:rPr>
                        <a:t>Matériel à utilisation unique ou pouvant manquer, sécher, …</a:t>
                      </a:r>
                    </a:p>
                  </a:txBody>
                  <a:tcPr anchor="ctr">
                    <a:solidFill>
                      <a:schemeClr val="accent1">
                        <a:lumMod val="40000"/>
                        <a:lumOff val="60000"/>
                      </a:schemeClr>
                    </a:solidFill>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 xmlns:a16="http://schemas.microsoft.com/office/drawing/2014/main" val="3844170008"/>
                  </a:ext>
                </a:extLst>
              </a:tr>
              <a:tr h="297878">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dirty="0">
                          <a:latin typeface="Calibri" panose="020F0502020204030204" pitchFamily="34" charset="0"/>
                          <a:cs typeface="Calibri" panose="020F0502020204030204" pitchFamily="34" charset="0"/>
                        </a:rPr>
                        <a:t>Pot de terre</a:t>
                      </a:r>
                    </a:p>
                  </a:txBody>
                  <a:tcPr anchor="ctr">
                    <a:solidFill>
                      <a:schemeClr val="bg1"/>
                    </a:solidFill>
                  </a:tcPr>
                </a:tc>
                <a:tc>
                  <a:txBody>
                    <a:bodyPr/>
                    <a:lstStyle/>
                    <a:p>
                      <a:pPr algn="ctr">
                        <a:lnSpc>
                          <a:spcPct val="100000"/>
                        </a:lnSpc>
                        <a:spcBef>
                          <a:spcPts val="600"/>
                        </a:spcBef>
                      </a:pPr>
                      <a:endParaRPr lang="fr-FR" sz="1200" dirty="0">
                        <a:latin typeface="Calibri" panose="020F0502020204030204" pitchFamily="34" charset="0"/>
                        <a:cs typeface="Calibri" panose="020F0502020204030204" pitchFamily="34" charset="0"/>
                      </a:endParaRPr>
                    </a:p>
                  </a:txBody>
                  <a:tcPr anchor="ctr"/>
                </a:tc>
                <a:tc>
                  <a:txBody>
                    <a:bodyPr/>
                    <a:lstStyle/>
                    <a:p>
                      <a:pPr algn="ctr">
                        <a:lnSpc>
                          <a:spcPct val="100000"/>
                        </a:lnSpc>
                        <a:spcBef>
                          <a:spcPts val="600"/>
                        </a:spcBef>
                      </a:pPr>
                      <a:endParaRPr lang="fr-CA" sz="1200" dirty="0">
                        <a:latin typeface="Calibri" panose="020F0502020204030204" pitchFamily="34" charset="0"/>
                        <a:cs typeface="Calibri" panose="020F0502020204030204" pitchFamily="34" charset="0"/>
                      </a:endParaRPr>
                    </a:p>
                  </a:txBody>
                  <a:tcPr anchor="ctr"/>
                </a:tc>
                <a:tc>
                  <a:txBody>
                    <a:bodyPr/>
                    <a:lstStyle/>
                    <a:p>
                      <a:pPr algn="ctr">
                        <a:lnSpc>
                          <a:spcPct val="100000"/>
                        </a:lnSpc>
                        <a:spcBef>
                          <a:spcPts val="600"/>
                        </a:spcBef>
                      </a:pPr>
                      <a:endParaRPr lang="fr-CA" sz="1200" dirty="0">
                        <a:latin typeface="Calibri" panose="020F0502020204030204" pitchFamily="34" charset="0"/>
                        <a:cs typeface="Calibri" panose="020F0502020204030204" pitchFamily="34" charset="0"/>
                      </a:endParaRPr>
                    </a:p>
                  </a:txBody>
                  <a:tcPr anchor="ctr"/>
                </a:tc>
                <a:tc>
                  <a:txBody>
                    <a:bodyPr/>
                    <a:lstStyle/>
                    <a:p>
                      <a:pPr algn="ctr">
                        <a:lnSpc>
                          <a:spcPct val="100000"/>
                        </a:lnSpc>
                        <a:spcBef>
                          <a:spcPts val="600"/>
                        </a:spcBef>
                      </a:pPr>
                      <a:endParaRPr lang="fr-FR" sz="1200" dirty="0">
                        <a:latin typeface="Calibri" panose="020F0502020204030204" pitchFamily="34" charset="0"/>
                        <a:cs typeface="Calibri" panose="020F0502020204030204" pitchFamily="34" charset="0"/>
                      </a:endParaRPr>
                    </a:p>
                  </a:txBody>
                  <a:tcPr anchor="ctr"/>
                </a:tc>
                <a:extLst>
                  <a:ext uri="{0D108BD9-81ED-4DB2-BD59-A6C34878D82A}">
                    <a16:rowId xmlns="" xmlns:a16="http://schemas.microsoft.com/office/drawing/2014/main" val="1634493552"/>
                  </a:ext>
                </a:extLst>
              </a:tr>
              <a:tr h="297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Calibri" panose="020F0502020204030204" pitchFamily="34" charset="0"/>
                          <a:ea typeface="+mn-ea"/>
                          <a:cs typeface="Calibri" panose="020F0502020204030204" pitchFamily="34" charset="0"/>
                        </a:rPr>
                        <a:t>Papier essuie-tout</a:t>
                      </a:r>
                    </a:p>
                  </a:txBody>
                  <a:tcPr anchor="ctr">
                    <a:solidFill>
                      <a:schemeClr val="bg1"/>
                    </a:solidFill>
                  </a:tcPr>
                </a:tc>
                <a:tc>
                  <a:txBody>
                    <a:bodyPr/>
                    <a:lstStyle/>
                    <a:p>
                      <a:pPr algn="ctr">
                        <a:lnSpc>
                          <a:spcPct val="100000"/>
                        </a:lnSpc>
                        <a:spcBef>
                          <a:spcPts val="600"/>
                        </a:spcBef>
                      </a:pPr>
                      <a:endParaRPr lang="fr-FR" sz="1200" dirty="0">
                        <a:latin typeface="Calibri" panose="020F0502020204030204" pitchFamily="34" charset="0"/>
                        <a:cs typeface="Calibri" panose="020F0502020204030204" pitchFamily="34" charset="0"/>
                      </a:endParaRPr>
                    </a:p>
                  </a:txBody>
                  <a:tcPr anchor="ctr"/>
                </a:tc>
                <a:tc>
                  <a:txBody>
                    <a:bodyPr/>
                    <a:lstStyle/>
                    <a:p>
                      <a:pPr algn="ctr">
                        <a:lnSpc>
                          <a:spcPct val="100000"/>
                        </a:lnSpc>
                        <a:spcBef>
                          <a:spcPts val="600"/>
                        </a:spcBef>
                      </a:pPr>
                      <a:endParaRPr lang="fr-CA" sz="1200" dirty="0">
                        <a:latin typeface="Calibri" panose="020F0502020204030204" pitchFamily="34" charset="0"/>
                        <a:cs typeface="Calibri" panose="020F0502020204030204" pitchFamily="34" charset="0"/>
                      </a:endParaRPr>
                    </a:p>
                  </a:txBody>
                  <a:tcPr anchor="ctr"/>
                </a:tc>
                <a:tc>
                  <a:txBody>
                    <a:bodyPr/>
                    <a:lstStyle/>
                    <a:p>
                      <a:pPr algn="ctr">
                        <a:lnSpc>
                          <a:spcPct val="100000"/>
                        </a:lnSpc>
                        <a:spcBef>
                          <a:spcPts val="600"/>
                        </a:spcBef>
                      </a:pPr>
                      <a:endParaRPr lang="fr-CA" sz="1200" dirty="0">
                        <a:latin typeface="Calibri" panose="020F0502020204030204" pitchFamily="34" charset="0"/>
                        <a:cs typeface="Calibri" panose="020F0502020204030204" pitchFamily="34" charset="0"/>
                      </a:endParaRPr>
                    </a:p>
                  </a:txBody>
                  <a:tcPr anchor="ctr"/>
                </a:tc>
                <a:tc>
                  <a:txBody>
                    <a:bodyPr/>
                    <a:lstStyle/>
                    <a:p>
                      <a:pPr algn="ctr">
                        <a:lnSpc>
                          <a:spcPct val="100000"/>
                        </a:lnSpc>
                        <a:spcBef>
                          <a:spcPts val="600"/>
                        </a:spcBef>
                      </a:pPr>
                      <a:endParaRPr lang="fr-FR" sz="1200" dirty="0">
                        <a:latin typeface="Calibri" panose="020F0502020204030204" pitchFamily="34" charset="0"/>
                        <a:cs typeface="Calibri" panose="020F0502020204030204" pitchFamily="34" charset="0"/>
                      </a:endParaRPr>
                    </a:p>
                  </a:txBody>
                  <a:tcPr anchor="ctr"/>
                </a:tc>
                <a:extLst>
                  <a:ext uri="{0D108BD9-81ED-4DB2-BD59-A6C34878D82A}">
                    <a16:rowId xmlns="" xmlns:a16="http://schemas.microsoft.com/office/drawing/2014/main" val="3289039642"/>
                  </a:ext>
                </a:extLst>
              </a:tr>
              <a:tr h="297878">
                <a:tc gridSpan="5">
                  <a:txBody>
                    <a:bodyPr/>
                    <a:lstStyle/>
                    <a:p>
                      <a:pPr algn="ctr"/>
                      <a:r>
                        <a:rPr lang="fr-CA" sz="1400" b="1" dirty="0">
                          <a:latin typeface="Calibri" panose="020F0502020204030204" pitchFamily="34" charset="0"/>
                          <a:cs typeface="Calibri" panose="020F0502020204030204" pitchFamily="34" charset="0"/>
                        </a:rPr>
                        <a:t>Matériel périssable</a:t>
                      </a:r>
                      <a:endParaRPr lang="fr-FR" sz="1400" b="1" dirty="0">
                        <a:latin typeface="Calibri" panose="020F0502020204030204" pitchFamily="34" charset="0"/>
                        <a:cs typeface="Calibri" panose="020F0502020204030204" pitchFamily="34" charset="0"/>
                      </a:endParaRPr>
                    </a:p>
                  </a:txBody>
                  <a:tcPr anchor="ctr">
                    <a:solidFill>
                      <a:schemeClr val="accent1">
                        <a:lumMod val="40000"/>
                        <a:lumOff val="6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 xmlns:a16="http://schemas.microsoft.com/office/drawing/2014/main" val="10020"/>
                  </a:ext>
                </a:extLst>
              </a:tr>
              <a:tr h="268090">
                <a:tc>
                  <a:txBody>
                    <a:bodyPr/>
                    <a:lstStyle/>
                    <a:p>
                      <a:pPr lvl="0"/>
                      <a:r>
                        <a:rPr lang="fr-FR" sz="1200" kern="1200" dirty="0">
                          <a:solidFill>
                            <a:schemeClr val="dk1"/>
                          </a:solidFill>
                          <a:latin typeface="Calibri" panose="020F0502020204030204" pitchFamily="34" charset="0"/>
                          <a:ea typeface="+mn-ea"/>
                          <a:cs typeface="Calibri" panose="020F0502020204030204" pitchFamily="34" charset="0"/>
                        </a:rPr>
                        <a:t>Croustilles</a:t>
                      </a:r>
                    </a:p>
                  </a:txBody>
                  <a:tcPr anchor="ctr"/>
                </a:tc>
                <a:tc>
                  <a:txBody>
                    <a:bodyPr/>
                    <a:lstStyle/>
                    <a:p>
                      <a:pPr algn="ctr">
                        <a:spcBef>
                          <a:spcPts val="600"/>
                        </a:spcBef>
                      </a:pPr>
                      <a:endParaRPr lang="fr-CA" sz="1200" dirty="0">
                        <a:latin typeface="Calibri" panose="020F0502020204030204" pitchFamily="34" charset="0"/>
                        <a:cs typeface="Calibri" panose="020F0502020204030204" pitchFamily="34" charset="0"/>
                      </a:endParaRPr>
                    </a:p>
                  </a:txBody>
                  <a:tcPr anchor="ctr"/>
                </a:tc>
                <a:tc>
                  <a:txBody>
                    <a:bodyPr/>
                    <a:lstStyle/>
                    <a:p>
                      <a:pPr algn="ctr">
                        <a:spcBef>
                          <a:spcPts val="600"/>
                        </a:spcBef>
                      </a:pPr>
                      <a:endParaRPr lang="fr-CA" sz="1200" dirty="0">
                        <a:latin typeface="Calibri" panose="020F0502020204030204" pitchFamily="34" charset="0"/>
                        <a:cs typeface="Calibri" panose="020F0502020204030204" pitchFamily="34" charset="0"/>
                      </a:endParaRPr>
                    </a:p>
                  </a:txBody>
                  <a:tcPr anchor="ctr"/>
                </a:tc>
                <a:tc>
                  <a:txBody>
                    <a:bodyPr/>
                    <a:lstStyle/>
                    <a:p>
                      <a:pPr algn="ctr">
                        <a:spcBef>
                          <a:spcPts val="600"/>
                        </a:spcBef>
                      </a:pPr>
                      <a:endParaRPr lang="fr-CA" sz="1200" dirty="0">
                        <a:latin typeface="Calibri" panose="020F0502020204030204" pitchFamily="34" charset="0"/>
                        <a:cs typeface="Calibri" panose="020F0502020204030204" pitchFamily="34" charset="0"/>
                      </a:endParaRPr>
                    </a:p>
                  </a:txBody>
                  <a:tcPr anchor="ctr"/>
                </a:tc>
                <a:tc>
                  <a:txBody>
                    <a:bodyPr/>
                    <a:lstStyle/>
                    <a:p>
                      <a:pPr algn="ctr">
                        <a:spcBef>
                          <a:spcPts val="600"/>
                        </a:spcBef>
                      </a:pPr>
                      <a:endParaRPr lang="fr-CA" sz="1200" dirty="0">
                        <a:latin typeface="Calibri" panose="020F0502020204030204" pitchFamily="34" charset="0"/>
                        <a:cs typeface="Calibri" panose="020F0502020204030204" pitchFamily="34" charset="0"/>
                      </a:endParaRPr>
                    </a:p>
                  </a:txBody>
                  <a:tcPr anchor="ctr"/>
                </a:tc>
                <a:extLst>
                  <a:ext uri="{0D108BD9-81ED-4DB2-BD59-A6C34878D82A}">
                    <a16:rowId xmlns="" xmlns:a16="http://schemas.microsoft.com/office/drawing/2014/main" val="10021"/>
                  </a:ext>
                </a:extLst>
              </a:tr>
              <a:tr h="268090">
                <a:tc>
                  <a:txBody>
                    <a:bodyPr/>
                    <a:lstStyle/>
                    <a:p>
                      <a:pPr marL="108000" marR="0" lvl="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FR" sz="1200" kern="1200" baseline="0" dirty="0">
                          <a:solidFill>
                            <a:schemeClr val="dk1"/>
                          </a:solidFill>
                          <a:latin typeface="Calibri" panose="020F0502020204030204" pitchFamily="34" charset="0"/>
                          <a:ea typeface="+mn-ea"/>
                          <a:cs typeface="Calibri" panose="020F0502020204030204" pitchFamily="34" charset="0"/>
                        </a:rPr>
                        <a:t>Huile (végétale)</a:t>
                      </a:r>
                    </a:p>
                  </a:txBody>
                  <a:tcPr anchor="ctr"/>
                </a:tc>
                <a:tc>
                  <a:txBody>
                    <a:bodyPr/>
                    <a:lstStyle/>
                    <a:p>
                      <a:pPr algn="ctr">
                        <a:spcBef>
                          <a:spcPts val="600"/>
                        </a:spcBef>
                      </a:pPr>
                      <a:endParaRPr lang="fr-CA" sz="1200" dirty="0">
                        <a:latin typeface="Calibri" panose="020F0502020204030204" pitchFamily="34" charset="0"/>
                        <a:cs typeface="Calibri" panose="020F0502020204030204" pitchFamily="34" charset="0"/>
                      </a:endParaRPr>
                    </a:p>
                  </a:txBody>
                  <a:tcPr anchor="ctr"/>
                </a:tc>
                <a:tc>
                  <a:txBody>
                    <a:bodyPr/>
                    <a:lstStyle/>
                    <a:p>
                      <a:pPr algn="ctr">
                        <a:spcBef>
                          <a:spcPts val="600"/>
                        </a:spcBef>
                      </a:pPr>
                      <a:endParaRPr lang="fr-CA" sz="1200" dirty="0">
                        <a:latin typeface="Calibri" panose="020F0502020204030204" pitchFamily="34" charset="0"/>
                        <a:cs typeface="Calibri" panose="020F0502020204030204" pitchFamily="34" charset="0"/>
                      </a:endParaRPr>
                    </a:p>
                  </a:txBody>
                  <a:tcPr anchor="ctr"/>
                </a:tc>
                <a:tc>
                  <a:txBody>
                    <a:bodyPr/>
                    <a:lstStyle/>
                    <a:p>
                      <a:pPr algn="ctr">
                        <a:spcBef>
                          <a:spcPts val="600"/>
                        </a:spcBef>
                      </a:pPr>
                      <a:endParaRPr lang="fr-CA" sz="1200" dirty="0">
                        <a:latin typeface="Calibri" panose="020F0502020204030204" pitchFamily="34" charset="0"/>
                        <a:cs typeface="Calibri" panose="020F0502020204030204" pitchFamily="34" charset="0"/>
                      </a:endParaRPr>
                    </a:p>
                  </a:txBody>
                  <a:tcPr anchor="ctr"/>
                </a:tc>
                <a:tc>
                  <a:txBody>
                    <a:bodyPr/>
                    <a:lstStyle/>
                    <a:p>
                      <a:pPr algn="ctr">
                        <a:spcBef>
                          <a:spcPts val="600"/>
                        </a:spcBef>
                      </a:pPr>
                      <a:endParaRPr lang="fr-CA" sz="1200" dirty="0">
                        <a:latin typeface="Calibri" panose="020F0502020204030204" pitchFamily="34" charset="0"/>
                        <a:cs typeface="Calibri" panose="020F0502020204030204" pitchFamily="34" charset="0"/>
                      </a:endParaRPr>
                    </a:p>
                  </a:txBody>
                  <a:tcPr anchor="ctr"/>
                </a:tc>
                <a:extLst>
                  <a:ext uri="{0D108BD9-81ED-4DB2-BD59-A6C34878D82A}">
                    <a16:rowId xmlns="" xmlns:a16="http://schemas.microsoft.com/office/drawing/2014/main" val="3300996262"/>
                  </a:ext>
                </a:extLst>
              </a:tr>
              <a:tr h="268090">
                <a:tc>
                  <a:txBody>
                    <a:bodyPr/>
                    <a:lstStyle/>
                    <a:p>
                      <a:pPr marL="108000" marR="0" lvl="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FR" sz="1200" kern="1200" baseline="0" dirty="0">
                          <a:solidFill>
                            <a:schemeClr val="dk1"/>
                          </a:solidFill>
                          <a:latin typeface="Calibri" panose="020F0502020204030204" pitchFamily="34" charset="0"/>
                          <a:ea typeface="+mn-ea"/>
                          <a:cs typeface="Calibri" panose="020F0502020204030204" pitchFamily="34" charset="0"/>
                        </a:rPr>
                        <a:t>Aliments (croustilles, cornichons, graines tournesol)</a:t>
                      </a:r>
                    </a:p>
                  </a:txBody>
                  <a:tcPr anchor="ctr"/>
                </a:tc>
                <a:tc>
                  <a:txBody>
                    <a:bodyPr/>
                    <a:lstStyle/>
                    <a:p>
                      <a:pPr algn="ctr">
                        <a:spcBef>
                          <a:spcPts val="600"/>
                        </a:spcBef>
                      </a:pPr>
                      <a:endParaRPr lang="fr-CA" sz="1200" dirty="0">
                        <a:latin typeface="Calibri" panose="020F0502020204030204" pitchFamily="34" charset="0"/>
                        <a:cs typeface="Calibri" panose="020F0502020204030204" pitchFamily="34" charset="0"/>
                      </a:endParaRPr>
                    </a:p>
                  </a:txBody>
                  <a:tcPr anchor="ctr"/>
                </a:tc>
                <a:tc>
                  <a:txBody>
                    <a:bodyPr/>
                    <a:lstStyle/>
                    <a:p>
                      <a:pPr algn="ctr">
                        <a:spcBef>
                          <a:spcPts val="600"/>
                        </a:spcBef>
                      </a:pPr>
                      <a:endParaRPr lang="fr-CA" sz="1200" dirty="0">
                        <a:latin typeface="Calibri" panose="020F0502020204030204" pitchFamily="34" charset="0"/>
                        <a:cs typeface="Calibri" panose="020F0502020204030204" pitchFamily="34" charset="0"/>
                      </a:endParaRPr>
                    </a:p>
                  </a:txBody>
                  <a:tcPr anchor="ctr"/>
                </a:tc>
                <a:tc>
                  <a:txBody>
                    <a:bodyPr/>
                    <a:lstStyle/>
                    <a:p>
                      <a:pPr algn="ctr">
                        <a:spcBef>
                          <a:spcPts val="600"/>
                        </a:spcBef>
                      </a:pPr>
                      <a:endParaRPr lang="fr-CA" sz="1200" dirty="0">
                        <a:latin typeface="Calibri" panose="020F0502020204030204" pitchFamily="34" charset="0"/>
                        <a:cs typeface="Calibri" panose="020F0502020204030204" pitchFamily="34" charset="0"/>
                      </a:endParaRPr>
                    </a:p>
                  </a:txBody>
                  <a:tcPr anchor="ctr"/>
                </a:tc>
                <a:tc>
                  <a:txBody>
                    <a:bodyPr/>
                    <a:lstStyle/>
                    <a:p>
                      <a:pPr algn="ctr">
                        <a:spcBef>
                          <a:spcPts val="600"/>
                        </a:spcBef>
                      </a:pPr>
                      <a:endParaRPr lang="fr-CA" sz="1200" dirty="0">
                        <a:latin typeface="Calibri" panose="020F0502020204030204" pitchFamily="34" charset="0"/>
                        <a:cs typeface="Calibri" panose="020F0502020204030204" pitchFamily="34" charset="0"/>
                      </a:endParaRPr>
                    </a:p>
                  </a:txBody>
                  <a:tcPr anchor="ctr"/>
                </a:tc>
                <a:extLst>
                  <a:ext uri="{0D108BD9-81ED-4DB2-BD59-A6C34878D82A}">
                    <a16:rowId xmlns="" xmlns:a16="http://schemas.microsoft.com/office/drawing/2014/main" val="2704160391"/>
                  </a:ext>
                </a:extLst>
              </a:tr>
              <a:tr h="297878">
                <a:tc gridSpan="5">
                  <a:txBody>
                    <a:bodyPr/>
                    <a:lstStyle/>
                    <a:p>
                      <a:pPr marL="108000" marR="0" indent="-108000" algn="ctr" defTabSz="914400" rtl="0" eaLnBrk="1" fontAlgn="auto" latinLnBrk="0" hangingPunct="1">
                        <a:lnSpc>
                          <a:spcPct val="100000"/>
                        </a:lnSpc>
                        <a:spcBef>
                          <a:spcPts val="600"/>
                        </a:spcBef>
                        <a:spcAft>
                          <a:spcPts val="0"/>
                        </a:spcAft>
                        <a:buClrTx/>
                        <a:buSzTx/>
                        <a:buFont typeface="Arial" pitchFamily="34" charset="0"/>
                        <a:buNone/>
                        <a:tabLst/>
                        <a:defRPr/>
                      </a:pPr>
                      <a:r>
                        <a:rPr lang="fr-CA" sz="1400" b="1" dirty="0">
                          <a:latin typeface="Calibri" panose="020F0502020204030204" pitchFamily="34" charset="0"/>
                          <a:cs typeface="Calibri" panose="020F0502020204030204" pitchFamily="34" charset="0"/>
                        </a:rPr>
                        <a:t>À prendre dans</a:t>
                      </a:r>
                      <a:r>
                        <a:rPr lang="fr-CA" sz="1400" b="1" baseline="0" dirty="0">
                          <a:latin typeface="Calibri" panose="020F0502020204030204" pitchFamily="34" charset="0"/>
                          <a:cs typeface="Calibri" panose="020F0502020204030204" pitchFamily="34" charset="0"/>
                        </a:rPr>
                        <a:t> le matériel de la classe</a:t>
                      </a:r>
                      <a:endParaRPr lang="fr-FR" sz="1400" b="1" dirty="0">
                        <a:latin typeface="Calibri" panose="020F0502020204030204" pitchFamily="34" charset="0"/>
                        <a:cs typeface="Calibri" panose="020F0502020204030204" pitchFamily="34" charset="0"/>
                      </a:endParaRPr>
                    </a:p>
                  </a:txBody>
                  <a:tcPr anchor="ctr">
                    <a:solidFill>
                      <a:schemeClr val="accent1">
                        <a:lumMod val="40000"/>
                        <a:lumOff val="60000"/>
                      </a:schemeClr>
                    </a:solidFill>
                  </a:tcPr>
                </a:tc>
                <a:tc hMerge="1">
                  <a:txBody>
                    <a:bodyPr/>
                    <a:lstStyle/>
                    <a:p>
                      <a:pPr algn="ctr">
                        <a:spcBef>
                          <a:spcPts val="600"/>
                        </a:spcBef>
                      </a:pPr>
                      <a:endParaRPr lang="fr-FR" sz="1200" dirty="0">
                        <a:latin typeface="Times" pitchFamily="18" charset="0"/>
                        <a:cs typeface="Times" pitchFamily="18" charset="0"/>
                      </a:endParaRPr>
                    </a:p>
                  </a:txBody>
                  <a:tcPr/>
                </a:tc>
                <a:tc hMerge="1">
                  <a:txBody>
                    <a:bodyPr/>
                    <a:lstStyle/>
                    <a:p>
                      <a:pPr algn="ctr">
                        <a:spcBef>
                          <a:spcPts val="600"/>
                        </a:spcBef>
                      </a:pPr>
                      <a:endParaRPr lang="fr-FR" sz="1200" dirty="0">
                        <a:latin typeface="Times" pitchFamily="18" charset="0"/>
                        <a:cs typeface="Times" pitchFamily="18" charset="0"/>
                      </a:endParaRPr>
                    </a:p>
                  </a:txBody>
                  <a:tcPr/>
                </a:tc>
                <a:tc hMerge="1">
                  <a:txBody>
                    <a:bodyPr/>
                    <a:lstStyle/>
                    <a:p>
                      <a:pPr algn="ctr">
                        <a:spcBef>
                          <a:spcPts val="600"/>
                        </a:spcBef>
                      </a:pPr>
                      <a:endParaRPr lang="fr-FR" sz="1200" dirty="0">
                        <a:latin typeface="Times" pitchFamily="18" charset="0"/>
                        <a:cs typeface="Times" pitchFamily="18" charset="0"/>
                      </a:endParaRPr>
                    </a:p>
                  </a:txBody>
                  <a:tcPr/>
                </a:tc>
                <a:tc hMerge="1">
                  <a:txBody>
                    <a:bodyPr/>
                    <a:lstStyle/>
                    <a:p>
                      <a:pPr algn="ctr">
                        <a:spcBef>
                          <a:spcPts val="600"/>
                        </a:spcBef>
                      </a:pPr>
                      <a:endParaRPr lang="fr-FR" sz="1200" dirty="0">
                        <a:latin typeface="Times" pitchFamily="18" charset="0"/>
                        <a:cs typeface="Times" pitchFamily="18" charset="0"/>
                      </a:endParaRPr>
                    </a:p>
                  </a:txBody>
                  <a:tcPr/>
                </a:tc>
                <a:extLst>
                  <a:ext uri="{0D108BD9-81ED-4DB2-BD59-A6C34878D82A}">
                    <a16:rowId xmlns="" xmlns:a16="http://schemas.microsoft.com/office/drawing/2014/main" val="10022"/>
                  </a:ext>
                </a:extLst>
              </a:tr>
              <a:tr h="26809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FR" sz="1200" b="0" dirty="0">
                          <a:latin typeface="Calibri" panose="020F0502020204030204" pitchFamily="34" charset="0"/>
                          <a:cs typeface="Calibri" panose="020F0502020204030204" pitchFamily="34" charset="0"/>
                        </a:rPr>
                        <a:t>Feuilles blanches</a:t>
                      </a:r>
                    </a:p>
                  </a:txBody>
                  <a:tcPr anchor="ctr"/>
                </a:tc>
                <a:tc>
                  <a:txBody>
                    <a:bodyPr/>
                    <a:lstStyle/>
                    <a:p>
                      <a:pPr algn="ctr">
                        <a:spcBef>
                          <a:spcPts val="600"/>
                        </a:spcBef>
                      </a:pPr>
                      <a:endParaRPr lang="fr-FR" sz="1200" dirty="0">
                        <a:latin typeface="Calibri" panose="020F0502020204030204" pitchFamily="34" charset="0"/>
                        <a:cs typeface="Calibri" panose="020F0502020204030204" pitchFamily="34" charset="0"/>
                      </a:endParaRPr>
                    </a:p>
                  </a:txBody>
                  <a:tcPr anchor="ctr"/>
                </a:tc>
                <a:tc>
                  <a:txBody>
                    <a:bodyPr/>
                    <a:lstStyle/>
                    <a:p>
                      <a:pPr algn="ctr">
                        <a:spcBef>
                          <a:spcPts val="600"/>
                        </a:spcBef>
                      </a:pPr>
                      <a:endParaRPr lang="fr-FR" sz="1200" dirty="0">
                        <a:latin typeface="Calibri" panose="020F0502020204030204" pitchFamily="34" charset="0"/>
                        <a:cs typeface="Calibri" panose="020F0502020204030204" pitchFamily="34" charset="0"/>
                      </a:endParaRPr>
                    </a:p>
                  </a:txBody>
                  <a:tcPr anchor="ctr"/>
                </a:tc>
                <a:tc>
                  <a:txBody>
                    <a:bodyPr/>
                    <a:lstStyle/>
                    <a:p>
                      <a:pPr algn="ctr">
                        <a:spcBef>
                          <a:spcPts val="600"/>
                        </a:spcBef>
                      </a:pPr>
                      <a:endParaRPr lang="fr-FR" sz="1200" dirty="0">
                        <a:latin typeface="Calibri" panose="020F0502020204030204" pitchFamily="34" charset="0"/>
                        <a:cs typeface="Calibri" panose="020F0502020204030204" pitchFamily="34" charset="0"/>
                      </a:endParaRPr>
                    </a:p>
                  </a:txBody>
                  <a:tcPr anchor="ctr"/>
                </a:tc>
                <a:tc>
                  <a:txBody>
                    <a:bodyPr/>
                    <a:lstStyle/>
                    <a:p>
                      <a:pPr algn="ctr">
                        <a:spcBef>
                          <a:spcPts val="600"/>
                        </a:spcBef>
                      </a:pPr>
                      <a:endParaRPr lang="fr-FR" sz="1200" dirty="0">
                        <a:latin typeface="Calibri" panose="020F0502020204030204" pitchFamily="34" charset="0"/>
                        <a:cs typeface="Calibri" panose="020F0502020204030204" pitchFamily="34" charset="0"/>
                      </a:endParaRPr>
                    </a:p>
                  </a:txBody>
                  <a:tcPr anchor="ctr"/>
                </a:tc>
                <a:extLst>
                  <a:ext uri="{0D108BD9-81ED-4DB2-BD59-A6C34878D82A}">
                    <a16:rowId xmlns="" xmlns:a16="http://schemas.microsoft.com/office/drawing/2014/main" val="10023"/>
                  </a:ext>
                </a:extLst>
              </a:tr>
              <a:tr h="297878">
                <a:tc gridSpan="5">
                  <a:txBody>
                    <a:bodyPr/>
                    <a:lstStyle/>
                    <a:p>
                      <a:pPr marL="108000" marR="0" indent="-108000" algn="ctr" defTabSz="914400" rtl="0" eaLnBrk="1" fontAlgn="auto" latinLnBrk="0" hangingPunct="1">
                        <a:lnSpc>
                          <a:spcPct val="100000"/>
                        </a:lnSpc>
                        <a:spcBef>
                          <a:spcPts val="600"/>
                        </a:spcBef>
                        <a:spcAft>
                          <a:spcPts val="0"/>
                        </a:spcAft>
                        <a:buClrTx/>
                        <a:buSzTx/>
                        <a:buFont typeface="Arial" pitchFamily="34" charset="0"/>
                        <a:buNone/>
                        <a:tabLst/>
                        <a:defRPr/>
                      </a:pPr>
                      <a:r>
                        <a:rPr lang="fr-CA" sz="1400" b="1" dirty="0">
                          <a:latin typeface="Calibri" panose="020F0502020204030204" pitchFamily="34" charset="0"/>
                          <a:cs typeface="Calibri" panose="020F0502020204030204" pitchFamily="34" charset="0"/>
                        </a:rPr>
                        <a:t>L’</a:t>
                      </a:r>
                      <a:r>
                        <a:rPr lang="fr-CA" sz="1400" b="1" dirty="0" err="1">
                          <a:latin typeface="Calibri" panose="020F0502020204030204" pitchFamily="34" charset="0"/>
                          <a:cs typeface="Calibri" panose="020F0502020204030204" pitchFamily="34" charset="0"/>
                        </a:rPr>
                        <a:t>enseignant.e</a:t>
                      </a:r>
                      <a:r>
                        <a:rPr lang="fr-CA" sz="1400" b="1" baseline="0" dirty="0">
                          <a:latin typeface="Calibri" panose="020F0502020204030204" pitchFamily="34" charset="0"/>
                          <a:cs typeface="Calibri" panose="020F0502020204030204" pitchFamily="34" charset="0"/>
                        </a:rPr>
                        <a:t> doit apporter</a:t>
                      </a:r>
                      <a:endParaRPr lang="fr-FR" sz="1400" b="1" dirty="0">
                        <a:latin typeface="Calibri" panose="020F0502020204030204" pitchFamily="34" charset="0"/>
                        <a:cs typeface="Calibri" panose="020F0502020204030204" pitchFamily="34" charset="0"/>
                      </a:endParaRPr>
                    </a:p>
                  </a:txBody>
                  <a:tcPr anchor="ctr">
                    <a:solidFill>
                      <a:schemeClr val="accent1">
                        <a:lumMod val="40000"/>
                        <a:lumOff val="60000"/>
                      </a:schemeClr>
                    </a:solidFill>
                  </a:tcPr>
                </a:tc>
                <a:tc hMerge="1">
                  <a:txBody>
                    <a:bodyPr/>
                    <a:lstStyle/>
                    <a:p>
                      <a:pPr algn="ctr">
                        <a:spcBef>
                          <a:spcPts val="600"/>
                        </a:spcBef>
                      </a:pPr>
                      <a:endParaRPr lang="fr-FR" sz="1200" dirty="0">
                        <a:latin typeface="Times" pitchFamily="18" charset="0"/>
                        <a:cs typeface="Times" pitchFamily="18" charset="0"/>
                      </a:endParaRPr>
                    </a:p>
                  </a:txBody>
                  <a:tcPr/>
                </a:tc>
                <a:tc hMerge="1">
                  <a:txBody>
                    <a:bodyPr/>
                    <a:lstStyle/>
                    <a:p>
                      <a:pPr algn="ctr">
                        <a:spcBef>
                          <a:spcPts val="600"/>
                        </a:spcBef>
                      </a:pPr>
                      <a:endParaRPr lang="fr-FR" sz="1200" dirty="0">
                        <a:latin typeface="Times" pitchFamily="18" charset="0"/>
                        <a:cs typeface="Times" pitchFamily="18" charset="0"/>
                      </a:endParaRPr>
                    </a:p>
                  </a:txBody>
                  <a:tcPr/>
                </a:tc>
                <a:tc hMerge="1">
                  <a:txBody>
                    <a:bodyPr/>
                    <a:lstStyle/>
                    <a:p>
                      <a:pPr algn="ctr">
                        <a:spcBef>
                          <a:spcPts val="600"/>
                        </a:spcBef>
                      </a:pPr>
                      <a:endParaRPr lang="fr-FR" sz="1200" dirty="0">
                        <a:latin typeface="Times" pitchFamily="18" charset="0"/>
                        <a:cs typeface="Times" pitchFamily="18" charset="0"/>
                      </a:endParaRPr>
                    </a:p>
                  </a:txBody>
                  <a:tcPr/>
                </a:tc>
                <a:tc hMerge="1">
                  <a:txBody>
                    <a:bodyPr/>
                    <a:lstStyle/>
                    <a:p>
                      <a:pPr algn="ctr">
                        <a:spcBef>
                          <a:spcPts val="600"/>
                        </a:spcBef>
                      </a:pPr>
                      <a:endParaRPr lang="fr-FR" sz="1200" dirty="0">
                        <a:latin typeface="Times" pitchFamily="18" charset="0"/>
                        <a:cs typeface="Times" pitchFamily="18" charset="0"/>
                      </a:endParaRPr>
                    </a:p>
                  </a:txBody>
                  <a:tcPr/>
                </a:tc>
                <a:extLst>
                  <a:ext uri="{0D108BD9-81ED-4DB2-BD59-A6C34878D82A}">
                    <a16:rowId xmlns="" xmlns:a16="http://schemas.microsoft.com/office/drawing/2014/main" val="10024"/>
                  </a:ext>
                </a:extLst>
              </a:tr>
              <a:tr h="268090">
                <a:tc>
                  <a:txBody>
                    <a:bodyPr/>
                    <a:lstStyle/>
                    <a:p>
                      <a:pPr marL="0" marR="0" indent="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b="0" dirty="0">
                          <a:latin typeface="Calibri" panose="020F0502020204030204" pitchFamily="34" charset="0"/>
                          <a:cs typeface="Calibri" panose="020F0502020204030204" pitchFamily="34" charset="0"/>
                        </a:rPr>
                        <a:t>Raisins, avocat, beurre</a:t>
                      </a:r>
                    </a:p>
                  </a:txBody>
                  <a:tcPr anchor="ctr"/>
                </a:tc>
                <a:tc>
                  <a:txBody>
                    <a:bodyPr/>
                    <a:lstStyle/>
                    <a:p>
                      <a:pPr algn="ctr">
                        <a:spcBef>
                          <a:spcPts val="600"/>
                        </a:spcBef>
                      </a:pPr>
                      <a:endParaRPr lang="fr-FR" sz="1200" dirty="0">
                        <a:latin typeface="Calibri" panose="020F0502020204030204" pitchFamily="34" charset="0"/>
                        <a:cs typeface="Calibri" panose="020F0502020204030204" pitchFamily="34" charset="0"/>
                      </a:endParaRPr>
                    </a:p>
                  </a:txBody>
                  <a:tcPr anchor="ctr"/>
                </a:tc>
                <a:tc>
                  <a:txBody>
                    <a:bodyPr/>
                    <a:lstStyle/>
                    <a:p>
                      <a:pPr algn="ctr">
                        <a:spcBef>
                          <a:spcPts val="600"/>
                        </a:spcBef>
                      </a:pPr>
                      <a:endParaRPr lang="fr-FR" sz="1200" dirty="0">
                        <a:latin typeface="Calibri" panose="020F0502020204030204" pitchFamily="34" charset="0"/>
                        <a:cs typeface="Calibri" panose="020F0502020204030204" pitchFamily="34" charset="0"/>
                      </a:endParaRPr>
                    </a:p>
                  </a:txBody>
                  <a:tcPr anchor="ctr"/>
                </a:tc>
                <a:tc>
                  <a:txBody>
                    <a:bodyPr/>
                    <a:lstStyle/>
                    <a:p>
                      <a:pPr algn="ctr">
                        <a:spcBef>
                          <a:spcPts val="600"/>
                        </a:spcBef>
                      </a:pPr>
                      <a:endParaRPr lang="fr-FR" sz="1200" dirty="0">
                        <a:latin typeface="Calibri" panose="020F0502020204030204" pitchFamily="34" charset="0"/>
                        <a:cs typeface="Calibri" panose="020F0502020204030204" pitchFamily="34" charset="0"/>
                      </a:endParaRPr>
                    </a:p>
                  </a:txBody>
                  <a:tcPr anchor="ctr"/>
                </a:tc>
                <a:tc>
                  <a:txBody>
                    <a:bodyPr/>
                    <a:lstStyle/>
                    <a:p>
                      <a:pPr algn="ctr">
                        <a:spcBef>
                          <a:spcPts val="600"/>
                        </a:spcBef>
                      </a:pPr>
                      <a:endParaRPr lang="fr-FR" sz="1200" dirty="0">
                        <a:latin typeface="Calibri" panose="020F0502020204030204" pitchFamily="34" charset="0"/>
                        <a:cs typeface="Calibri" panose="020F0502020204030204" pitchFamily="34" charset="0"/>
                      </a:endParaRPr>
                    </a:p>
                  </a:txBody>
                  <a:tcPr anchor="ctr"/>
                </a:tc>
                <a:extLst>
                  <a:ext uri="{0D108BD9-81ED-4DB2-BD59-A6C34878D82A}">
                    <a16:rowId xmlns="" xmlns:a16="http://schemas.microsoft.com/office/drawing/2014/main" val="10025"/>
                  </a:ext>
                </a:extLst>
              </a:tr>
              <a:tr h="297878">
                <a:tc gridSpan="5">
                  <a:txBody>
                    <a:bodyPr/>
                    <a:lstStyle/>
                    <a:p>
                      <a:pPr algn="ctr">
                        <a:spcBef>
                          <a:spcPts val="600"/>
                        </a:spcBef>
                      </a:pPr>
                      <a:r>
                        <a:rPr lang="fr-CA" sz="1400" b="1" dirty="0">
                          <a:latin typeface="Calibri" panose="020F0502020204030204" pitchFamily="34" charset="0"/>
                          <a:cs typeface="Calibri" panose="020F0502020204030204" pitchFamily="34" charset="0"/>
                        </a:rPr>
                        <a:t>Les élèves doivent apporter</a:t>
                      </a:r>
                      <a:endParaRPr lang="fr-FR" sz="1400" b="1" dirty="0">
                        <a:latin typeface="Calibri" panose="020F0502020204030204" pitchFamily="34" charset="0"/>
                        <a:cs typeface="Calibri" panose="020F0502020204030204" pitchFamily="34" charset="0"/>
                      </a:endParaRPr>
                    </a:p>
                  </a:txBody>
                  <a:tcPr anchor="ctr">
                    <a:solidFill>
                      <a:schemeClr val="accent1">
                        <a:lumMod val="40000"/>
                        <a:lumOff val="6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 xmlns:a16="http://schemas.microsoft.com/office/drawing/2014/main" val="10026"/>
                  </a:ext>
                </a:extLst>
              </a:tr>
              <a:tr h="509471">
                <a:tc gridSpan="5">
                  <a:txBody>
                    <a:bodyPr/>
                    <a:lstStyle/>
                    <a:p>
                      <a:pPr marL="180000" indent="-180000">
                        <a:spcBef>
                          <a:spcPts val="600"/>
                        </a:spcBef>
                        <a:buFont typeface="Arial" pitchFamily="34" charset="0"/>
                        <a:buNone/>
                      </a:pPr>
                      <a:endParaRPr lang="fr-FR" sz="1200" b="0" dirty="0">
                        <a:latin typeface="Calibri" panose="020F0502020204030204" pitchFamily="34" charset="0"/>
                        <a:cs typeface="Calibri" panose="020F0502020204030204" pitchFamily="34" charset="0"/>
                      </a:endParaRPr>
                    </a:p>
                  </a:txBody>
                  <a:tcPr anchor="ctr"/>
                </a:tc>
                <a:tc hMerge="1">
                  <a:txBody>
                    <a:bodyPr/>
                    <a:lstStyle/>
                    <a:p>
                      <a:pPr algn="l"/>
                      <a:endParaRPr lang="fr-FR" sz="1200" dirty="0">
                        <a:latin typeface="Times" pitchFamily="18" charset="0"/>
                        <a:cs typeface="Times" pitchFamily="18" charset="0"/>
                      </a:endParaRPr>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 xmlns:a16="http://schemas.microsoft.com/office/drawing/2014/main" val="10027"/>
                  </a:ext>
                </a:extLst>
              </a:tr>
            </a:tbl>
          </a:graphicData>
        </a:graphic>
      </p:graphicFrame>
    </p:spTree>
    <p:extLst>
      <p:ext uri="{BB962C8B-B14F-4D97-AF65-F5344CB8AC3E}">
        <p14:creationId xmlns="" xmlns:p14="http://schemas.microsoft.com/office/powerpoint/2010/main" val="12425105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1"/>
          <p:cNvSpPr>
            <a:spLocks noGrp="1"/>
          </p:cNvSpPr>
          <p:nvPr>
            <p:ph type="sldNum" sz="quarter" idx="12"/>
            <p:custDataLst>
              <p:tags r:id="rId1"/>
            </p:custDataLst>
          </p:nvPr>
        </p:nvSpPr>
        <p:spPr>
          <a:xfrm>
            <a:off x="5744526" y="8139165"/>
            <a:ext cx="1112292" cy="100318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7FB875-5C85-AB42-9DC5-178568A424B8}" type="slidenum">
              <a:rPr kumimoji="0" lang="en-US" sz="8200" b="0" i="0" u="none" strike="noStrike" kern="1200" cap="none" spc="0" normalizeH="0" baseline="0" noProof="0" smtClean="0">
                <a:ln>
                  <a:noFill/>
                </a:ln>
                <a:solidFill>
                  <a:prstClr val="white">
                    <a:lumMod val="85000"/>
                  </a:prstClr>
                </a:solidFill>
                <a:effectLst/>
                <a:uLnTx/>
                <a:uFillTx/>
                <a:latin typeface="Impact"/>
                <a:ea typeface="+mn-ea"/>
                <a:cs typeface="Impact"/>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8200" b="0" i="0" u="none" strike="noStrike" kern="1200" cap="none" spc="0" normalizeH="0" baseline="0" noProof="0" dirty="0">
              <a:ln>
                <a:noFill/>
              </a:ln>
              <a:solidFill>
                <a:prstClr val="white">
                  <a:lumMod val="85000"/>
                </a:prstClr>
              </a:solidFill>
              <a:effectLst/>
              <a:uLnTx/>
              <a:uFillTx/>
              <a:latin typeface="Impact"/>
              <a:ea typeface="+mn-ea"/>
              <a:cs typeface="Impact"/>
            </a:endParaRPr>
          </a:p>
        </p:txBody>
      </p:sp>
      <p:graphicFrame>
        <p:nvGraphicFramePr>
          <p:cNvPr id="8" name="Tableau 2">
            <a:extLst>
              <a:ext uri="{FF2B5EF4-FFF2-40B4-BE49-F238E27FC236}">
                <a16:creationId xmlns="" xmlns:a16="http://schemas.microsoft.com/office/drawing/2014/main" id="{EE7ED1C1-695E-40C5-8B5C-A1C6C09B3534}"/>
              </a:ext>
            </a:extLst>
          </p:cNvPr>
          <p:cNvGraphicFramePr>
            <a:graphicFrameLocks noGrp="1"/>
          </p:cNvGraphicFramePr>
          <p:nvPr>
            <p:custDataLst>
              <p:tags r:id="rId2"/>
            </p:custDataLst>
            <p:extLst>
              <p:ext uri="{D42A27DB-BD31-4B8C-83A1-F6EECF244321}">
                <p14:modId xmlns="" xmlns:p14="http://schemas.microsoft.com/office/powerpoint/2010/main" val="1630954603"/>
              </p:ext>
            </p:extLst>
          </p:nvPr>
        </p:nvGraphicFramePr>
        <p:xfrm>
          <a:off x="1110211" y="2735012"/>
          <a:ext cx="4637579" cy="2372360"/>
        </p:xfrm>
        <a:graphic>
          <a:graphicData uri="http://schemas.openxmlformats.org/drawingml/2006/table">
            <a:tbl>
              <a:tblPr firstRow="1" bandRow="1">
                <a:tableStyleId>{5C22544A-7EE6-4342-B048-85BDC9FD1C3A}</a:tableStyleId>
              </a:tblPr>
              <a:tblGrid>
                <a:gridCol w="1230072">
                  <a:extLst>
                    <a:ext uri="{9D8B030D-6E8A-4147-A177-3AD203B41FA5}">
                      <a16:colId xmlns="" xmlns:a16="http://schemas.microsoft.com/office/drawing/2014/main" val="20000"/>
                    </a:ext>
                  </a:extLst>
                </a:gridCol>
                <a:gridCol w="2520000">
                  <a:extLst>
                    <a:ext uri="{9D8B030D-6E8A-4147-A177-3AD203B41FA5}">
                      <a16:colId xmlns="" xmlns:a16="http://schemas.microsoft.com/office/drawing/2014/main" val="20001"/>
                    </a:ext>
                  </a:extLst>
                </a:gridCol>
                <a:gridCol w="887507">
                  <a:extLst>
                    <a:ext uri="{9D8B030D-6E8A-4147-A177-3AD203B41FA5}">
                      <a16:colId xmlns="" xmlns:a16="http://schemas.microsoft.com/office/drawing/2014/main" val="20002"/>
                    </a:ext>
                  </a:extLst>
                </a:gridCol>
              </a:tblGrid>
              <a:tr h="370840">
                <a:tc>
                  <a:txBody>
                    <a:bodyPr/>
                    <a:lstStyle/>
                    <a:p>
                      <a:pPr algn="ctr"/>
                      <a:r>
                        <a:rPr lang="fr-FR" sz="1400" baseline="0" dirty="0">
                          <a:latin typeface="Calibri" panose="020F0502020204030204" pitchFamily="34" charset="0"/>
                          <a:cs typeface="Calibri" panose="020F0502020204030204" pitchFamily="34" charset="0"/>
                        </a:rPr>
                        <a:t>Numéro de</a:t>
                      </a:r>
                    </a:p>
                    <a:p>
                      <a:pPr algn="ctr"/>
                      <a:r>
                        <a:rPr lang="fr-FR" sz="1400" baseline="0" dirty="0">
                          <a:latin typeface="Calibri" panose="020F0502020204030204" pitchFamily="34" charset="0"/>
                          <a:cs typeface="Calibri" panose="020F0502020204030204" pitchFamily="34" charset="0"/>
                        </a:rPr>
                        <a:t>l’</a:t>
                      </a:r>
                      <a:r>
                        <a:rPr lang="fr-FR" sz="1400" dirty="0">
                          <a:latin typeface="Calibri" panose="020F0502020204030204" pitchFamily="34" charset="0"/>
                          <a:cs typeface="Calibri" panose="020F0502020204030204" pitchFamily="34" charset="0"/>
                        </a:rPr>
                        <a:t>activité</a:t>
                      </a:r>
                    </a:p>
                  </a:txBody>
                  <a:tcPr anchor="ctr"/>
                </a:tc>
                <a:tc>
                  <a:txBody>
                    <a:bodyPr/>
                    <a:lstStyle/>
                    <a:p>
                      <a:pPr algn="ctr"/>
                      <a:r>
                        <a:rPr lang="fr-FR" sz="1400" dirty="0">
                          <a:latin typeface="Calibri" panose="020F0502020204030204" pitchFamily="34" charset="0"/>
                          <a:cs typeface="Calibri" panose="020F0502020204030204" pitchFamily="34" charset="0"/>
                        </a:rPr>
                        <a:t>Nom</a:t>
                      </a:r>
                    </a:p>
                  </a:txBody>
                  <a:tcPr anchor="ctr"/>
                </a:tc>
                <a:tc>
                  <a:txBody>
                    <a:bodyPr/>
                    <a:lstStyle/>
                    <a:p>
                      <a:pPr algn="ctr"/>
                      <a:r>
                        <a:rPr lang="fr-FR" sz="1400" dirty="0">
                          <a:latin typeface="Calibri" panose="020F0502020204030204" pitchFamily="34" charset="0"/>
                          <a:cs typeface="Calibri" panose="020F0502020204030204" pitchFamily="34" charset="0"/>
                        </a:rPr>
                        <a:t>Pages</a:t>
                      </a:r>
                    </a:p>
                  </a:txBody>
                  <a:tcPr anchor="ctr"/>
                </a:tc>
                <a:extLst>
                  <a:ext uri="{0D108BD9-81ED-4DB2-BD59-A6C34878D82A}">
                    <a16:rowId xmlns="" xmlns:a16="http://schemas.microsoft.com/office/drawing/2014/main" val="10000"/>
                  </a:ext>
                </a:extLst>
              </a:tr>
              <a:tr h="370840">
                <a:tc>
                  <a:txBody>
                    <a:bodyPr/>
                    <a:lstStyle/>
                    <a:p>
                      <a:pPr algn="ctr"/>
                      <a:r>
                        <a:rPr lang="fr-FR" sz="1200" dirty="0">
                          <a:latin typeface="Calibri" panose="020F0502020204030204" pitchFamily="34" charset="0"/>
                          <a:cs typeface="Calibri" panose="020F0502020204030204" pitchFamily="34" charset="0"/>
                        </a:rPr>
                        <a:t>1</a:t>
                      </a:r>
                    </a:p>
                  </a:txBody>
                  <a:tcPr anchor="ctr"/>
                </a:tc>
                <a:tc>
                  <a:txBody>
                    <a:bodyPr/>
                    <a:lstStyle/>
                    <a:p>
                      <a:pPr algn="l"/>
                      <a:r>
                        <a:rPr lang="fr-FR" sz="1200" dirty="0">
                          <a:latin typeface="Calibri" panose="020F0502020204030204" pitchFamily="34" charset="0"/>
                          <a:cs typeface="Calibri" panose="020F0502020204030204" pitchFamily="34" charset="0"/>
                        </a:rPr>
                        <a:t>Le tournoi</a:t>
                      </a:r>
                      <a:r>
                        <a:rPr lang="fr-FR" sz="1200" baseline="0" dirty="0">
                          <a:latin typeface="Calibri" panose="020F0502020204030204" pitchFamily="34" charset="0"/>
                          <a:cs typeface="Calibri" panose="020F0502020204030204" pitchFamily="34" charset="0"/>
                        </a:rPr>
                        <a:t> de soccer</a:t>
                      </a:r>
                      <a:endParaRPr lang="fr-FR" sz="1200" dirty="0">
                        <a:latin typeface="Calibri" panose="020F0502020204030204" pitchFamily="34" charset="0"/>
                        <a:cs typeface="Calibri" panose="020F0502020204030204" pitchFamily="34" charset="0"/>
                      </a:endParaRPr>
                    </a:p>
                  </a:txBody>
                  <a:tcPr anchor="ctr"/>
                </a:tc>
                <a:tc>
                  <a:txBody>
                    <a:bodyPr/>
                    <a:lstStyle/>
                    <a:p>
                      <a:pPr algn="ctr"/>
                      <a:r>
                        <a:rPr lang="fr-CA" sz="1200" dirty="0" smtClean="0">
                          <a:solidFill>
                            <a:schemeClr val="tx1"/>
                          </a:solidFill>
                          <a:latin typeface="Calibri" panose="020F0502020204030204" pitchFamily="34" charset="0"/>
                          <a:cs typeface="Calibri" panose="020F0502020204030204" pitchFamily="34" charset="0"/>
                        </a:rPr>
                        <a:t>7</a:t>
                      </a:r>
                      <a:endParaRPr lang="fr-FR" sz="1200"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 xmlns:a16="http://schemas.microsoft.com/office/drawing/2014/main" val="10004"/>
                  </a:ext>
                </a:extLst>
              </a:tr>
              <a:tr h="370840">
                <a:tc>
                  <a:txBody>
                    <a:bodyPr/>
                    <a:lstStyle/>
                    <a:p>
                      <a:pPr algn="ctr"/>
                      <a:r>
                        <a:rPr lang="fr-FR" sz="1200" baseline="0" dirty="0">
                          <a:latin typeface="Calibri" panose="020F0502020204030204" pitchFamily="34" charset="0"/>
                          <a:cs typeface="Calibri" panose="020F0502020204030204" pitchFamily="34" charset="0"/>
                        </a:rPr>
                        <a:t>2</a:t>
                      </a:r>
                      <a:endParaRPr lang="fr-FR" sz="1200" dirty="0">
                        <a:latin typeface="Calibri" panose="020F0502020204030204" pitchFamily="34" charset="0"/>
                        <a:cs typeface="Calibri" panose="020F0502020204030204" pitchFamily="34" charset="0"/>
                      </a:endParaRPr>
                    </a:p>
                  </a:txBody>
                  <a:tcPr anchor="ctr"/>
                </a:tc>
                <a:tc>
                  <a:txBody>
                    <a:bodyPr/>
                    <a:lstStyle/>
                    <a:p>
                      <a:pPr algn="l"/>
                      <a:r>
                        <a:rPr lang="fr-FR" sz="1200" dirty="0">
                          <a:latin typeface="Calibri" panose="020F0502020204030204" pitchFamily="34" charset="0"/>
                          <a:cs typeface="Calibri" panose="020F0502020204030204" pitchFamily="34" charset="0"/>
                        </a:rPr>
                        <a:t>Le</a:t>
                      </a:r>
                      <a:r>
                        <a:rPr lang="fr-FR" sz="1200" baseline="0" dirty="0">
                          <a:latin typeface="Calibri" panose="020F0502020204030204" pitchFamily="34" charset="0"/>
                          <a:cs typeface="Calibri" panose="020F0502020204030204" pitchFamily="34" charset="0"/>
                        </a:rPr>
                        <a:t> p</a:t>
                      </a:r>
                      <a:r>
                        <a:rPr lang="fr-FR" sz="1200" dirty="0">
                          <a:latin typeface="Calibri" panose="020F0502020204030204" pitchFamily="34" charset="0"/>
                          <a:cs typeface="Calibri" panose="020F0502020204030204" pitchFamily="34" charset="0"/>
                        </a:rPr>
                        <a:t>arcours des aliments</a:t>
                      </a:r>
                    </a:p>
                  </a:txBody>
                  <a:tcPr anchor="ctr"/>
                </a:tc>
                <a:tc>
                  <a:txBody>
                    <a:bodyPr/>
                    <a:lstStyle/>
                    <a:p>
                      <a:pPr algn="ctr"/>
                      <a:r>
                        <a:rPr lang="fr-CA" sz="1200" dirty="0" smtClean="0">
                          <a:solidFill>
                            <a:schemeClr val="tx1"/>
                          </a:solidFill>
                          <a:latin typeface="Calibri" panose="020F0502020204030204" pitchFamily="34" charset="0"/>
                          <a:cs typeface="Calibri" panose="020F0502020204030204" pitchFamily="34" charset="0"/>
                        </a:rPr>
                        <a:t>8</a:t>
                      </a:r>
                      <a:endParaRPr lang="fr-FR" sz="1200"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 xmlns:a16="http://schemas.microsoft.com/office/drawing/2014/main" val="10001"/>
                  </a:ext>
                </a:extLst>
              </a:tr>
              <a:tr h="370840">
                <a:tc>
                  <a:txBody>
                    <a:bodyPr/>
                    <a:lstStyle/>
                    <a:p>
                      <a:pPr algn="ctr"/>
                      <a:r>
                        <a:rPr lang="fr-FR" sz="1200" dirty="0">
                          <a:latin typeface="Calibri" panose="020F0502020204030204" pitchFamily="34" charset="0"/>
                          <a:cs typeface="Calibri" panose="020F0502020204030204" pitchFamily="34" charset="0"/>
                        </a:rPr>
                        <a:t>3</a:t>
                      </a:r>
                    </a:p>
                  </a:txBody>
                  <a:tcPr anchor="ctr"/>
                </a:tc>
                <a:tc>
                  <a:txBody>
                    <a:bodyPr/>
                    <a:lstStyle/>
                    <a:p>
                      <a:pPr algn="l"/>
                      <a:r>
                        <a:rPr lang="fr-FR" sz="1200" dirty="0">
                          <a:latin typeface="Calibri" panose="020F0502020204030204" pitchFamily="34" charset="0"/>
                          <a:cs typeface="Calibri" panose="020F0502020204030204" pitchFamily="34" charset="0"/>
                        </a:rPr>
                        <a:t>Les besoins alimentaires</a:t>
                      </a:r>
                    </a:p>
                  </a:txBody>
                  <a:tcPr anchor="ctr"/>
                </a:tc>
                <a:tc>
                  <a:txBody>
                    <a:bodyPr/>
                    <a:lstStyle/>
                    <a:p>
                      <a:pPr algn="ctr"/>
                      <a:r>
                        <a:rPr lang="fr-FR" sz="1200" baseline="0" dirty="0" smtClean="0">
                          <a:solidFill>
                            <a:schemeClr val="tx1"/>
                          </a:solidFill>
                          <a:latin typeface="Calibri" panose="020F0502020204030204" pitchFamily="34" charset="0"/>
                          <a:cs typeface="Calibri" panose="020F0502020204030204" pitchFamily="34" charset="0"/>
                        </a:rPr>
                        <a:t>11</a:t>
                      </a:r>
                      <a:endParaRPr lang="fr-FR" sz="1200"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 xmlns:a16="http://schemas.microsoft.com/office/drawing/2014/main" val="10002"/>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a:latin typeface="Calibri" panose="020F0502020204030204" pitchFamily="34" charset="0"/>
                          <a:cs typeface="Calibri" panose="020F0502020204030204" pitchFamily="34" charset="0"/>
                        </a:rPr>
                        <a:t>4</a:t>
                      </a:r>
                    </a:p>
                  </a:txBody>
                  <a:tcPr anchor="ctr"/>
                </a:tc>
                <a:tc>
                  <a:txBody>
                    <a:bodyPr/>
                    <a:lstStyle/>
                    <a:p>
                      <a:pPr algn="l"/>
                      <a:r>
                        <a:rPr lang="fr-FR" sz="1200" dirty="0">
                          <a:latin typeface="Calibri" panose="020F0502020204030204" pitchFamily="34" charset="0"/>
                          <a:cs typeface="Calibri" panose="020F0502020204030204" pitchFamily="34" charset="0"/>
                        </a:rPr>
                        <a:t>Les graisses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solidFill>
                            <a:schemeClr val="tx1"/>
                          </a:solidFill>
                          <a:latin typeface="Calibri" panose="020F0502020204030204" pitchFamily="34" charset="0"/>
                          <a:cs typeface="Calibri" panose="020F0502020204030204" pitchFamily="34" charset="0"/>
                        </a:rPr>
                        <a:t>13</a:t>
                      </a:r>
                      <a:endParaRPr lang="fr-FR" sz="1200"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 xmlns:a16="http://schemas.microsoft.com/office/drawing/2014/main" val="10003"/>
                  </a:ext>
                </a:extLst>
              </a:tr>
              <a:tr h="370840">
                <a:tc>
                  <a:txBody>
                    <a:bodyPr/>
                    <a:lstStyle/>
                    <a:p>
                      <a:pPr algn="ctr"/>
                      <a:r>
                        <a:rPr lang="fr-FR" sz="1200" dirty="0">
                          <a:latin typeface="Calibri" panose="020F0502020204030204" pitchFamily="34" charset="0"/>
                          <a:cs typeface="Calibri" panose="020F0502020204030204" pitchFamily="34" charset="0"/>
                        </a:rPr>
                        <a:t>5</a:t>
                      </a:r>
                    </a:p>
                  </a:txBody>
                  <a:tcPr anchor="ctr"/>
                </a:tc>
                <a:tc>
                  <a:txBody>
                    <a:bodyPr/>
                    <a:lstStyle/>
                    <a:p>
                      <a:pPr algn="l"/>
                      <a:r>
                        <a:rPr lang="fr-FR" sz="1200" dirty="0">
                          <a:latin typeface="Calibri" panose="020F0502020204030204" pitchFamily="34" charset="0"/>
                          <a:cs typeface="Calibri" panose="020F0502020204030204" pitchFamily="34" charset="0"/>
                        </a:rPr>
                        <a:t>Récapitulation</a:t>
                      </a:r>
                    </a:p>
                  </a:txBody>
                  <a:tcPr anchor="ctr"/>
                </a:tc>
                <a:tc>
                  <a:txBody>
                    <a:bodyPr/>
                    <a:lstStyle/>
                    <a:p>
                      <a:pPr algn="ctr"/>
                      <a:r>
                        <a:rPr lang="fr-FR" sz="1200" b="0" dirty="0" smtClean="0">
                          <a:solidFill>
                            <a:schemeClr val="tx1"/>
                          </a:solidFill>
                          <a:latin typeface="Calibri" panose="020F0502020204030204" pitchFamily="34" charset="0"/>
                          <a:cs typeface="Calibri" panose="020F0502020204030204" pitchFamily="34" charset="0"/>
                        </a:rPr>
                        <a:t>16</a:t>
                      </a:r>
                      <a:endParaRPr lang="fr-FR" sz="1200" b="0"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 xmlns:a16="http://schemas.microsoft.com/office/drawing/2014/main" val="10005"/>
                  </a:ext>
                </a:extLst>
              </a:tr>
            </a:tbl>
          </a:graphicData>
        </a:graphic>
      </p:graphicFrame>
      <p:sp>
        <p:nvSpPr>
          <p:cNvPr id="9" name="Title 3">
            <a:extLst>
              <a:ext uri="{FF2B5EF4-FFF2-40B4-BE49-F238E27FC236}">
                <a16:creationId xmlns="" xmlns:a16="http://schemas.microsoft.com/office/drawing/2014/main" id="{48F6EA23-9E23-4A47-8F3A-CD66B7F147FB}"/>
              </a:ext>
            </a:extLst>
          </p:cNvPr>
          <p:cNvSpPr txBox="1">
            <a:spLocks/>
          </p:cNvSpPr>
          <p:nvPr>
            <p:custDataLst>
              <p:tags r:id="rId3"/>
            </p:custDataLst>
          </p:nvPr>
        </p:nvSpPr>
        <p:spPr>
          <a:xfrm>
            <a:off x="1291972" y="1543659"/>
            <a:ext cx="4274057" cy="8713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a:ea typeface="+mj-ea"/>
                <a:cs typeface="Times New Roman" panose="02020603050405020304" pitchFamily="18" charset="0"/>
              </a:rPr>
              <a:t>Description des </a:t>
            </a:r>
            <a:r>
              <a:rPr kumimoji="0" lang="en-US" sz="3000" b="0" i="0" u="none" strike="noStrike" kern="1200" cap="none" spc="0" normalizeH="0" baseline="0" noProof="0" dirty="0" err="1">
                <a:ln>
                  <a:noFill/>
                </a:ln>
                <a:solidFill>
                  <a:prstClr val="black"/>
                </a:solidFill>
                <a:effectLst/>
                <a:uLnTx/>
                <a:uFillTx/>
                <a:latin typeface="Calibri"/>
                <a:ea typeface="+mj-ea"/>
                <a:cs typeface="Times New Roman" panose="02020603050405020304" pitchFamily="18" charset="0"/>
              </a:rPr>
              <a:t>activités</a:t>
            </a:r>
            <a:endParaRPr kumimoji="0" lang="en-US" sz="3000" b="0" i="0" u="none" strike="noStrike" kern="1200" cap="none" spc="0" normalizeH="0" baseline="0" noProof="0" dirty="0">
              <a:ln>
                <a:noFill/>
              </a:ln>
              <a:solidFill>
                <a:prstClr val="black"/>
              </a:solidFill>
              <a:effectLst/>
              <a:uLnTx/>
              <a:uFillTx/>
              <a:latin typeface="Calibri"/>
              <a:ea typeface="+mj-ea"/>
              <a:cs typeface="Times New Roman" panose="02020603050405020304" pitchFamily="18" charset="0"/>
            </a:endParaRPr>
          </a:p>
        </p:txBody>
      </p:sp>
    </p:spTree>
    <p:extLst>
      <p:ext uri="{BB962C8B-B14F-4D97-AF65-F5344CB8AC3E}">
        <p14:creationId xmlns="" xmlns:p14="http://schemas.microsoft.com/office/powerpoint/2010/main" val="22859167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4"/>
          <p:cNvSpPr>
            <a:spLocks noGrp="1"/>
          </p:cNvSpPr>
          <p:nvPr>
            <p:ph sz="half" idx="1"/>
            <p:custDataLst>
              <p:tags r:id="rId1"/>
            </p:custDataLst>
          </p:nvPr>
        </p:nvSpPr>
        <p:spPr>
          <a:xfrm>
            <a:off x="1790701" y="1301464"/>
            <a:ext cx="4972158" cy="6706739"/>
          </a:xfrm>
          <a:no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Autofit/>
          </a:bodyPr>
          <a:lstStyle/>
          <a:p>
            <a:pPr marL="0" indent="0" algn="just">
              <a:spcBef>
                <a:spcPts val="600"/>
              </a:spcBef>
              <a:buNone/>
            </a:pPr>
            <a:r>
              <a:rPr lang="fr-CA" sz="2400" i="1" dirty="0" smtClean="0">
                <a:latin typeface="Calibri" panose="020F0502020204030204" pitchFamily="34" charset="0"/>
                <a:cs typeface="Calibri" panose="020F0502020204030204" pitchFamily="34" charset="0"/>
              </a:rPr>
              <a:t>Vue d’ensemble</a:t>
            </a:r>
          </a:p>
          <a:p>
            <a:pPr marL="0" indent="0" algn="just">
              <a:spcBef>
                <a:spcPts val="600"/>
              </a:spcBef>
              <a:buNone/>
            </a:pPr>
            <a:r>
              <a:rPr lang="fr-CA" sz="1200" dirty="0" smtClean="0">
                <a:latin typeface="Calibri" panose="020F0502020204030204" pitchFamily="34" charset="0"/>
                <a:cs typeface="Calibri" panose="020F0502020204030204" pitchFamily="34" charset="0"/>
              </a:rPr>
              <a:t>Mise en situation liée au quotidien des élèves, et exploration des idées initiales.</a:t>
            </a:r>
          </a:p>
          <a:p>
            <a:pPr marL="0" indent="0" algn="just">
              <a:spcBef>
                <a:spcPts val="600"/>
              </a:spcBef>
              <a:buNone/>
            </a:pPr>
            <a:endParaRPr lang="fr-CA" sz="1200" dirty="0" smtClean="0">
              <a:latin typeface="Calibri" panose="020F0502020204030204" pitchFamily="34" charset="0"/>
              <a:cs typeface="Calibri" panose="020F0502020204030204" pitchFamily="34" charset="0"/>
            </a:endParaRPr>
          </a:p>
          <a:p>
            <a:pPr marL="0" indent="0" algn="just">
              <a:spcBef>
                <a:spcPts val="0"/>
              </a:spcBef>
              <a:buNone/>
            </a:pPr>
            <a:r>
              <a:rPr lang="fr-CA" sz="2400" i="1" dirty="0" smtClean="0">
                <a:latin typeface="Calibri" panose="020F0502020204030204" pitchFamily="34" charset="0"/>
                <a:cs typeface="Calibri" panose="020F0502020204030204" pitchFamily="34" charset="0"/>
              </a:rPr>
              <a:t>Mise en situation </a:t>
            </a:r>
          </a:p>
          <a:p>
            <a:pPr marL="0" indent="0" algn="ctr">
              <a:spcBef>
                <a:spcPts val="0"/>
              </a:spcBef>
              <a:buNone/>
            </a:pPr>
            <a:r>
              <a:rPr lang="fr-CA" sz="1200" b="1" i="1" dirty="0" smtClean="0">
                <a:latin typeface="Calibri" panose="020F0502020204030204" pitchFamily="34" charset="0"/>
                <a:cs typeface="Calibri" panose="020F0502020204030204" pitchFamily="34" charset="0"/>
              </a:rPr>
              <a:t>« Dans un mois, Béatrice participera à un important tournoi de soccer. </a:t>
            </a:r>
          </a:p>
          <a:p>
            <a:pPr marL="0" indent="0" algn="ctr">
              <a:spcBef>
                <a:spcPts val="0"/>
              </a:spcBef>
              <a:buNone/>
            </a:pPr>
            <a:r>
              <a:rPr lang="fr-CA" sz="1200" b="1" i="1" dirty="0" smtClean="0">
                <a:latin typeface="Calibri" panose="020F0502020204030204" pitchFamily="34" charset="0"/>
                <a:cs typeface="Calibri" panose="020F0502020204030204" pitchFamily="34" charset="0"/>
              </a:rPr>
              <a:t>Que peut-elle faire pour bien se préparer à ce tournoi ? »</a:t>
            </a:r>
          </a:p>
          <a:p>
            <a:pPr marL="0" indent="0" algn="just">
              <a:spcBef>
                <a:spcPts val="600"/>
              </a:spcBef>
              <a:buNone/>
            </a:pPr>
            <a:endParaRPr lang="fr-CA" sz="1200" i="1" dirty="0" smtClean="0">
              <a:latin typeface="Calibri" panose="020F0502020204030204" pitchFamily="34" charset="0"/>
              <a:cs typeface="Calibri" panose="020F0502020204030204" pitchFamily="34" charset="0"/>
            </a:endParaRPr>
          </a:p>
          <a:p>
            <a:pPr marL="0" indent="0" algn="just">
              <a:spcBef>
                <a:spcPts val="600"/>
              </a:spcBef>
              <a:buNone/>
            </a:pPr>
            <a:r>
              <a:rPr lang="fr-CA" sz="1200" i="1" dirty="0" smtClean="0">
                <a:latin typeface="Calibri" panose="020F0502020204030204" pitchFamily="34" charset="0"/>
                <a:cs typeface="Calibri" panose="020F0502020204030204" pitchFamily="34" charset="0"/>
              </a:rPr>
              <a:t>Des exemples de réponses possibles :</a:t>
            </a:r>
          </a:p>
          <a:p>
            <a:pPr marL="681250" lvl="1" indent="-230400" algn="just">
              <a:buFont typeface="Arial" pitchFamily="34" charset="0"/>
              <a:buChar char="•"/>
            </a:pPr>
            <a:r>
              <a:rPr lang="fr-CA" sz="1200" dirty="0" smtClean="0">
                <a:latin typeface="Calibri" panose="020F0502020204030204" pitchFamily="34" charset="0"/>
                <a:cs typeface="Calibri" panose="020F0502020204030204" pitchFamily="34" charset="0"/>
              </a:rPr>
              <a:t>Se pratiquer (avec l’équipe et/ou seule).</a:t>
            </a:r>
          </a:p>
          <a:p>
            <a:pPr marL="681250" lvl="1" indent="-230400" algn="just">
              <a:buFont typeface="Arial" pitchFamily="34" charset="0"/>
              <a:buChar char="•"/>
            </a:pPr>
            <a:r>
              <a:rPr lang="fr-CA" sz="1200" dirty="0" smtClean="0">
                <a:latin typeface="Calibri" panose="020F0502020204030204" pitchFamily="34" charset="0"/>
                <a:cs typeface="Calibri" panose="020F0502020204030204" pitchFamily="34" charset="0"/>
              </a:rPr>
              <a:t>Lire des livres ou regarder des vidéos sur le soccer.</a:t>
            </a:r>
          </a:p>
          <a:p>
            <a:pPr marL="681250" lvl="1" indent="-230400" algn="just">
              <a:buFont typeface="Arial" pitchFamily="34" charset="0"/>
              <a:buChar char="•"/>
            </a:pPr>
            <a:r>
              <a:rPr lang="fr-CA" sz="1200" dirty="0" smtClean="0">
                <a:latin typeface="Calibri" panose="020F0502020204030204" pitchFamily="34" charset="0"/>
                <a:cs typeface="Calibri" panose="020F0502020204030204" pitchFamily="34" charset="0"/>
              </a:rPr>
              <a:t>Bien dormir.</a:t>
            </a:r>
          </a:p>
          <a:p>
            <a:pPr marL="681250" lvl="1" indent="-230400" algn="just">
              <a:buFont typeface="Arial" pitchFamily="34" charset="0"/>
              <a:buChar char="•"/>
            </a:pPr>
            <a:r>
              <a:rPr lang="fr-CA" sz="1200" dirty="0" smtClean="0">
                <a:latin typeface="Calibri" panose="020F0502020204030204" pitchFamily="34" charset="0"/>
                <a:cs typeface="Calibri" panose="020F0502020204030204" pitchFamily="34" charset="0"/>
              </a:rPr>
              <a:t>Bien manger.</a:t>
            </a:r>
          </a:p>
          <a:p>
            <a:pPr marL="0" indent="0" algn="just">
              <a:spcBef>
                <a:spcPts val="600"/>
              </a:spcBef>
              <a:buNone/>
            </a:pPr>
            <a:endParaRPr lang="fr-CA" sz="1200" dirty="0" smtClean="0">
              <a:latin typeface="Calibri" panose="020F0502020204030204" pitchFamily="34" charset="0"/>
              <a:cs typeface="Calibri" panose="020F0502020204030204" pitchFamily="34" charset="0"/>
            </a:endParaRPr>
          </a:p>
          <a:p>
            <a:pPr marL="0" indent="0" algn="just">
              <a:spcBef>
                <a:spcPts val="600"/>
              </a:spcBef>
              <a:buNone/>
            </a:pPr>
            <a:r>
              <a:rPr lang="fr-CA" sz="2400" i="1" dirty="0" smtClean="0">
                <a:latin typeface="Calibri" panose="020F0502020204030204" pitchFamily="34" charset="0"/>
                <a:cs typeface="Calibri" panose="020F0502020204030204" pitchFamily="34" charset="0"/>
              </a:rPr>
              <a:t>Idées initiales</a:t>
            </a:r>
            <a:endParaRPr lang="fr-CA" sz="2400" dirty="0" smtClean="0">
              <a:latin typeface="Calibri" panose="020F0502020204030204" pitchFamily="34" charset="0"/>
              <a:cs typeface="Calibri" panose="020F0502020204030204" pitchFamily="34" charset="0"/>
            </a:endParaRPr>
          </a:p>
          <a:p>
            <a:pPr marL="0" indent="0" algn="ctr">
              <a:spcBef>
                <a:spcPts val="600"/>
              </a:spcBef>
              <a:buNone/>
            </a:pPr>
            <a:r>
              <a:rPr lang="fr-CA" sz="1200" b="1" i="1" dirty="0" smtClean="0">
                <a:latin typeface="Calibri" panose="020F0502020204030204" pitchFamily="34" charset="0"/>
                <a:cs typeface="Calibri" panose="020F0502020204030204" pitchFamily="34" charset="0"/>
              </a:rPr>
              <a:t>« Dans le cadre de cette activité de science, nous allons nous concentrer sur l’alimentation. Qu’est-ce que ça veut dire, pour vous, ‘bien manger’ ? »</a:t>
            </a:r>
          </a:p>
          <a:p>
            <a:pPr marL="0" indent="0" algn="just">
              <a:spcBef>
                <a:spcPts val="600"/>
              </a:spcBef>
              <a:buNone/>
            </a:pPr>
            <a:endParaRPr lang="fr-CA" sz="1200" dirty="0" smtClean="0">
              <a:latin typeface="Calibri" panose="020F0502020204030204" pitchFamily="34" charset="0"/>
              <a:cs typeface="Calibri" panose="020F0502020204030204" pitchFamily="34" charset="0"/>
            </a:endParaRPr>
          </a:p>
          <a:p>
            <a:pPr marL="0" indent="0" algn="just">
              <a:spcBef>
                <a:spcPts val="600"/>
              </a:spcBef>
              <a:buNone/>
            </a:pPr>
            <a:r>
              <a:rPr lang="fr-CA" sz="1200" dirty="0" smtClean="0">
                <a:latin typeface="Calibri" panose="020F0502020204030204" pitchFamily="34" charset="0"/>
                <a:cs typeface="Calibri" panose="020F0502020204030204" pitchFamily="34" charset="0"/>
              </a:rPr>
              <a:t>Recueillir les idées initiales des élèves.</a:t>
            </a:r>
          </a:p>
          <a:p>
            <a:pPr marL="230400" lvl="0" indent="-230400" algn="just">
              <a:spcBef>
                <a:spcPts val="600"/>
              </a:spcBef>
              <a:buFont typeface="Arial" pitchFamily="34" charset="0"/>
              <a:buChar char="•"/>
            </a:pPr>
            <a:r>
              <a:rPr lang="fr-CA" sz="1200" b="1" dirty="0" smtClean="0">
                <a:solidFill>
                  <a:prstClr val="black"/>
                </a:solidFill>
                <a:latin typeface="Calibri" panose="020F0502020204030204" pitchFamily="34" charset="0"/>
                <a:cs typeface="Calibri" panose="020F0502020204030204" pitchFamily="34" charset="0"/>
              </a:rPr>
              <a:t>L’</a:t>
            </a:r>
            <a:r>
              <a:rPr lang="fr-CA" sz="1200" b="1" dirty="0" err="1" smtClean="0">
                <a:solidFill>
                  <a:prstClr val="black"/>
                </a:solidFill>
                <a:latin typeface="Calibri" panose="020F0502020204030204" pitchFamily="34" charset="0"/>
                <a:cs typeface="Calibri" panose="020F0502020204030204" pitchFamily="34" charset="0"/>
              </a:rPr>
              <a:t>enseignant.e</a:t>
            </a:r>
            <a:r>
              <a:rPr lang="fr-CA" sz="1200" b="1" dirty="0" smtClean="0">
                <a:solidFill>
                  <a:prstClr val="black"/>
                </a:solidFill>
                <a:latin typeface="Calibri" panose="020F0502020204030204" pitchFamily="34" charset="0"/>
                <a:cs typeface="Calibri" panose="020F0502020204030204" pitchFamily="34" charset="0"/>
              </a:rPr>
              <a:t> ne doit pas commenter ni juger les idées des élèves </a:t>
            </a:r>
            <a:r>
              <a:rPr lang="fr-CA" sz="1200" dirty="0" smtClean="0">
                <a:solidFill>
                  <a:prstClr val="black"/>
                </a:solidFill>
                <a:latin typeface="Calibri" panose="020F0502020204030204" pitchFamily="34" charset="0"/>
                <a:cs typeface="Calibri" panose="020F0502020204030204" pitchFamily="34" charset="0"/>
              </a:rPr>
              <a:t>(les valider ou les infirmer). Les élèves doivent se sentir libres de raisonner et de s’exprimer. Par contre, on peut poser des questions pour aider les élèves à clarifier leurs pensées, ou reformuler pour voir si l'on a bien compris.</a:t>
            </a:r>
          </a:p>
          <a:p>
            <a:pPr marL="230400" lvl="0" indent="-230400" algn="just">
              <a:spcBef>
                <a:spcPts val="600"/>
              </a:spcBef>
              <a:buFont typeface="Arial" pitchFamily="34" charset="0"/>
              <a:buChar char="•"/>
            </a:pPr>
            <a:r>
              <a:rPr lang="fr-CA" sz="1200" b="1" dirty="0" smtClean="0">
                <a:solidFill>
                  <a:prstClr val="black"/>
                </a:solidFill>
                <a:latin typeface="Calibri" panose="020F0502020204030204" pitchFamily="34" charset="0"/>
                <a:cs typeface="Calibri" panose="020F0502020204030204" pitchFamily="34" charset="0"/>
              </a:rPr>
              <a:t>Inviter cependant les </a:t>
            </a:r>
            <a:r>
              <a:rPr lang="fr-CA" sz="1200" b="1" i="1" dirty="0" smtClean="0">
                <a:solidFill>
                  <a:prstClr val="black"/>
                </a:solidFill>
                <a:latin typeface="Calibri" panose="020F0502020204030204" pitchFamily="34" charset="0"/>
                <a:cs typeface="Calibri" panose="020F0502020204030204" pitchFamily="34" charset="0"/>
              </a:rPr>
              <a:t>autres</a:t>
            </a:r>
            <a:r>
              <a:rPr lang="fr-CA" sz="1200" b="1" dirty="0" smtClean="0">
                <a:solidFill>
                  <a:prstClr val="black"/>
                </a:solidFill>
                <a:latin typeface="Calibri" panose="020F0502020204030204" pitchFamily="34" charset="0"/>
                <a:cs typeface="Calibri" panose="020F0502020204030204" pitchFamily="34" charset="0"/>
              </a:rPr>
              <a:t> élèves à commenter. </a:t>
            </a:r>
            <a:r>
              <a:rPr lang="fr-CA" sz="1200" dirty="0" smtClean="0">
                <a:solidFill>
                  <a:prstClr val="black"/>
                </a:solidFill>
                <a:latin typeface="Calibri" panose="020F0502020204030204" pitchFamily="34" charset="0"/>
                <a:cs typeface="Calibri" panose="020F0502020204030204" pitchFamily="34" charset="0"/>
              </a:rPr>
              <a:t>« Êtes-vous d’accord avec cette idée ? Pensez-vous qu’on devrait y apporter des précisions ? etc. »</a:t>
            </a:r>
          </a:p>
          <a:p>
            <a:pPr marL="0" lvl="0" indent="0" algn="ctr">
              <a:spcBef>
                <a:spcPts val="600"/>
              </a:spcBef>
              <a:buNone/>
            </a:pPr>
            <a:endParaRPr lang="fr-CA" sz="1200" dirty="0" smtClean="0">
              <a:latin typeface="Calibri" panose="020F0502020204030204" pitchFamily="34" charset="0"/>
              <a:cs typeface="Calibri" panose="020F0502020204030204" pitchFamily="34" charset="0"/>
            </a:endParaRPr>
          </a:p>
          <a:p>
            <a:pPr marL="0" indent="0" algn="just">
              <a:spcBef>
                <a:spcPts val="600"/>
              </a:spcBef>
              <a:buNone/>
            </a:pPr>
            <a:endParaRPr lang="fr-CA" sz="1200" dirty="0">
              <a:latin typeface="Calibri" panose="020F0502020204030204" pitchFamily="34" charset="0"/>
              <a:cs typeface="Calibri" panose="020F0502020204030204" pitchFamily="34" charset="0"/>
            </a:endParaRPr>
          </a:p>
        </p:txBody>
      </p:sp>
      <p:graphicFrame>
        <p:nvGraphicFramePr>
          <p:cNvPr id="16" name="Tableau 15"/>
          <p:cNvGraphicFramePr>
            <a:graphicFrameLocks noGrp="1"/>
          </p:cNvGraphicFramePr>
          <p:nvPr>
            <p:custDataLst>
              <p:tags r:id="rId2"/>
            </p:custDataLst>
            <p:extLst>
              <p:ext uri="{D42A27DB-BD31-4B8C-83A1-F6EECF244321}">
                <p14:modId xmlns:p14="http://schemas.microsoft.com/office/powerpoint/2010/main" xmlns="" xmlns:mv="urn:schemas-microsoft-com:mac:vml" xmlns:mc="http://schemas.openxmlformats.org/markup-compatibility/2006" val="3714686151"/>
              </p:ext>
            </p:extLst>
          </p:nvPr>
        </p:nvGraphicFramePr>
        <p:xfrm>
          <a:off x="52885" y="1295750"/>
          <a:ext cx="1656000" cy="335280"/>
        </p:xfrm>
        <a:graphic>
          <a:graphicData uri="http://schemas.openxmlformats.org/drawingml/2006/table">
            <a:tbl>
              <a:tblPr firstRow="1" bandRow="1">
                <a:tableStyleId>{69CF1AB2-1976-4502-BF36-3FF5EA218861}</a:tableStyleId>
              </a:tblPr>
              <a:tblGrid>
                <a:gridCol w="1656000">
                  <a:extLst>
                    <a:ext uri="{9D8B030D-6E8A-4147-A177-3AD203B41FA5}">
                      <a16:colId xmlns:a16="http://schemas.microsoft.com/office/drawing/2014/main" xmlns="" xmlns:mv="urn:schemas-microsoft-com:mac:vml" xmlns:mc="http://schemas.openxmlformats.org/markup-compatibility/2006" val="20000"/>
                    </a:ext>
                  </a:extLst>
                </a:gridCol>
              </a:tblGrid>
              <a:tr h="306356">
                <a:tc>
                  <a:txBody>
                    <a:bodyPr/>
                    <a:lstStyle/>
                    <a:p>
                      <a:endParaRPr lang="fr-FR" sz="200" dirty="0">
                        <a:latin typeface="Calibri" pitchFamily="34" charset="0"/>
                        <a:cs typeface="Calibri" pitchFamily="34" charset="0"/>
                      </a:endParaRPr>
                    </a:p>
                    <a:p>
                      <a:pPr algn="ctr"/>
                      <a:r>
                        <a:rPr lang="fr-FR" sz="1400" dirty="0">
                          <a:latin typeface="Calibri" pitchFamily="34" charset="0"/>
                          <a:cs typeface="Calibri" pitchFamily="34" charset="0"/>
                        </a:rPr>
                        <a:t>Durée : </a:t>
                      </a:r>
                      <a:r>
                        <a:rPr lang="fr-FR" sz="1400" b="0" dirty="0" smtClean="0">
                          <a:latin typeface="Calibri" pitchFamily="34" charset="0"/>
                          <a:cs typeface="Calibri" pitchFamily="34" charset="0"/>
                        </a:rPr>
                        <a:t>10 minutes</a:t>
                      </a:r>
                      <a:endParaRPr lang="fr-FR" sz="1400" b="0" i="0" dirty="0">
                        <a:solidFill>
                          <a:schemeClr val="tx1"/>
                        </a:solidFill>
                        <a:latin typeface="Calibri" pitchFamily="34" charset="0"/>
                        <a:cs typeface="Calibri" pitchFamily="34" charset="0"/>
                      </a:endParaRPr>
                    </a:p>
                  </a:txBody>
                  <a:tcPr anchor="ctr">
                    <a:solidFill>
                      <a:schemeClr val="accent4">
                        <a:lumMod val="40000"/>
                        <a:lumOff val="60000"/>
                      </a:schemeClr>
                    </a:solidFill>
                  </a:tcPr>
                </a:tc>
                <a:extLst>
                  <a:ext uri="{0D108BD9-81ED-4DB2-BD59-A6C34878D82A}">
                    <a16:rowId xmlns:a16="http://schemas.microsoft.com/office/drawing/2014/main" xmlns="" xmlns:mv="urn:schemas-microsoft-com:mac:vml" xmlns:mc="http://schemas.openxmlformats.org/markup-compatibility/2006" val="10000"/>
                  </a:ext>
                </a:extLst>
              </a:tr>
            </a:tbl>
          </a:graphicData>
        </a:graphic>
      </p:graphicFrame>
      <p:sp>
        <p:nvSpPr>
          <p:cNvPr id="2" name="Espace réservé du numéro de diapositive 1"/>
          <p:cNvSpPr>
            <a:spLocks noGrp="1"/>
          </p:cNvSpPr>
          <p:nvPr>
            <p:ph type="sldNum" sz="quarter" idx="12"/>
            <p:custDataLst>
              <p:tags r:id="rId3"/>
            </p:custDataLst>
          </p:nvPr>
        </p:nvSpPr>
        <p:spPr>
          <a:xfrm>
            <a:off x="5295900" y="8008203"/>
            <a:ext cx="1562100" cy="1135797"/>
          </a:xfrm>
        </p:spPr>
        <p:txBody>
          <a:bodyPr/>
          <a:lstStyle/>
          <a:p>
            <a:fld id="{027FB875-5C85-AB42-9DC5-178568A424B8}" type="slidenum">
              <a:rPr lang="en-US" smtClean="0"/>
              <a:pPr/>
              <a:t>7</a:t>
            </a:fld>
            <a:endParaRPr lang="en-US" dirty="0"/>
          </a:p>
        </p:txBody>
      </p:sp>
      <p:sp>
        <p:nvSpPr>
          <p:cNvPr id="15" name="Title 3"/>
          <p:cNvSpPr txBox="1">
            <a:spLocks/>
          </p:cNvSpPr>
          <p:nvPr>
            <p:custDataLst>
              <p:tags r:id="rId4"/>
            </p:custDataLst>
          </p:nvPr>
        </p:nvSpPr>
        <p:spPr>
          <a:xfrm>
            <a:off x="972" y="-226"/>
            <a:ext cx="5462568"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a:latin typeface="Calibri" pitchFamily="34" charset="0"/>
                <a:cs typeface="Calibri" pitchFamily="34" charset="0"/>
              </a:rPr>
              <a:t>Amorce </a:t>
            </a:r>
          </a:p>
          <a:p>
            <a:pPr algn="l"/>
            <a:r>
              <a:rPr lang="fr-CA" sz="2400" dirty="0">
                <a:latin typeface="Calibri" pitchFamily="34" charset="0"/>
                <a:cs typeface="Calibri" pitchFamily="34" charset="0"/>
              </a:rPr>
              <a:t>1. </a:t>
            </a:r>
            <a:r>
              <a:rPr lang="fr-CA" sz="2400" dirty="0" smtClean="0">
                <a:latin typeface="Calibri" pitchFamily="34" charset="0"/>
                <a:cs typeface="Calibri" pitchFamily="34" charset="0"/>
              </a:rPr>
              <a:t>Le tournoi de soccer</a:t>
            </a:r>
            <a:endParaRPr lang="fr-CA" sz="2400" dirty="0">
              <a:latin typeface="Calibri" pitchFamily="34" charset="0"/>
              <a:cs typeface="Calibri" pitchFamily="34" charset="0"/>
            </a:endParaRPr>
          </a:p>
        </p:txBody>
      </p:sp>
      <p:graphicFrame>
        <p:nvGraphicFramePr>
          <p:cNvPr id="11" name="Espace réservé du contenu 5"/>
          <p:cNvGraphicFramePr>
            <a:graphicFrameLocks noGrp="1"/>
          </p:cNvGraphicFramePr>
          <p:nvPr>
            <p:ph sz="half" idx="1"/>
            <p:custDataLst>
              <p:tags r:id="rId5"/>
            </p:custDataLst>
            <p:extLst>
              <p:ext uri="{D42A27DB-BD31-4B8C-83A1-F6EECF244321}">
                <p14:modId xmlns:p14="http://schemas.microsoft.com/office/powerpoint/2010/main" xmlns="" xmlns:mv="urn:schemas-microsoft-com:mac:vml" xmlns:mc="http://schemas.openxmlformats.org/markup-compatibility/2006" val="284952898"/>
              </p:ext>
            </p:extLst>
          </p:nvPr>
        </p:nvGraphicFramePr>
        <p:xfrm>
          <a:off x="52885" y="1720804"/>
          <a:ext cx="1656000" cy="579120"/>
        </p:xfrm>
        <a:graphic>
          <a:graphicData uri="http://schemas.openxmlformats.org/drawingml/2006/table">
            <a:tbl>
              <a:tblPr firstRow="1" bandRow="1">
                <a:tableStyleId>{5C22544A-7EE6-4342-B048-85BDC9FD1C3A}</a:tableStyleId>
              </a:tblPr>
              <a:tblGrid>
                <a:gridCol w="1656000">
                  <a:extLst>
                    <a:ext uri="{9D8B030D-6E8A-4147-A177-3AD203B41FA5}">
                      <a16:colId xmlns:a16="http://schemas.microsoft.com/office/drawing/2014/main" xmlns="" xmlns:mv="urn:schemas-microsoft-com:mac:vml" xmlns:mc="http://schemas.openxmlformats.org/markup-compatibility/2006" val="20000"/>
                    </a:ext>
                  </a:extLst>
                </a:gridCol>
              </a:tblGrid>
              <a:tr h="304800">
                <a:tc>
                  <a:txBody>
                    <a:bodyPr/>
                    <a:lstStyle/>
                    <a:p>
                      <a:pPr algn="ctr"/>
                      <a:r>
                        <a:rPr lang="fr-FR" sz="1400" dirty="0">
                          <a:latin typeface="Calibri" pitchFamily="34" charset="0"/>
                          <a:cs typeface="Calibri" pitchFamily="34" charset="0"/>
                        </a:rPr>
                        <a:t>Matériel</a:t>
                      </a:r>
                      <a:r>
                        <a:rPr lang="fr-FR" sz="1400" baseline="0" dirty="0">
                          <a:latin typeface="Calibri" pitchFamily="34" charset="0"/>
                          <a:cs typeface="Calibri" pitchFamily="34" charset="0"/>
                        </a:rPr>
                        <a:t> nécessaire</a:t>
                      </a:r>
                      <a:endParaRPr lang="fr-FR" sz="1400" dirty="0">
                        <a:latin typeface="Calibri" pitchFamily="34" charset="0"/>
                        <a:cs typeface="Calibri" pitchFamily="34" charset="0"/>
                      </a:endParaRPr>
                    </a:p>
                  </a:txBody>
                  <a:tcPr/>
                </a:tc>
                <a:extLst>
                  <a:ext uri="{0D108BD9-81ED-4DB2-BD59-A6C34878D82A}">
                    <a16:rowId xmlns:a16="http://schemas.microsoft.com/office/drawing/2014/main" xmlns="" xmlns:mv="urn:schemas-microsoft-com:mac:vml" xmlns:mc="http://schemas.openxmlformats.org/markup-compatibility/2006" val="10000"/>
                  </a:ext>
                </a:extLst>
              </a:tr>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0" dirty="0" smtClean="0">
                          <a:latin typeface="Calibri" pitchFamily="34" charset="0"/>
                          <a:cs typeface="Calibri" pitchFamily="34" charset="0"/>
                        </a:rPr>
                        <a:t>(aucun)</a:t>
                      </a:r>
                      <a:endParaRPr lang="fr-FR" sz="1200" b="0" dirty="0">
                        <a:latin typeface="Calibri" pitchFamily="34" charset="0"/>
                        <a:cs typeface="Calibri" pitchFamily="34" charset="0"/>
                      </a:endParaRPr>
                    </a:p>
                  </a:txBody>
                  <a:tcPr/>
                </a:tc>
                <a:extLst>
                  <a:ext uri="{0D108BD9-81ED-4DB2-BD59-A6C34878D82A}">
                    <a16:rowId xmlns:a16="http://schemas.microsoft.com/office/drawing/2014/main" xmlns="" xmlns:mv="urn:schemas-microsoft-com:mac:vml" xmlns:mc="http://schemas.openxmlformats.org/markup-compatibility/2006" val="10001"/>
                  </a:ext>
                </a:extLst>
              </a:tr>
            </a:tbl>
          </a:graphicData>
        </a:graphic>
      </p:graphicFrame>
      <p:pic>
        <p:nvPicPr>
          <p:cNvPr id="8" name="Image 7" descr="Cover_7 - Alimentation-02.png"/>
          <p:cNvPicPr>
            <a:picLocks noChangeAspect="1"/>
          </p:cNvPicPr>
          <p:nvPr>
            <p:custDataLst>
              <p:tags r:id="rId6"/>
            </p:custDataLst>
          </p:nvPr>
        </p:nvPicPr>
        <p:blipFill>
          <a:blip r:embed="rId8"/>
          <a:stretch>
            <a:fillRect/>
          </a:stretch>
        </p:blipFill>
        <p:spPr>
          <a:xfrm>
            <a:off x="4582110" y="-369476"/>
            <a:ext cx="2426876" cy="2426876"/>
          </a:xfrm>
          <a:prstGeom prst="rect">
            <a:avLst/>
          </a:prstGeom>
        </p:spPr>
      </p:pic>
    </p:spTree>
    <p:extLst>
      <p:ext uri="{BB962C8B-B14F-4D97-AF65-F5344CB8AC3E}">
        <p14:creationId xmlns:p14="http://schemas.microsoft.com/office/powerpoint/2010/main" xmlns="" xmlns:mv="urn:schemas-microsoft-com:mac:vml" xmlns:mc="http://schemas.openxmlformats.org/markup-compatibility/2006" val="12634494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4"/>
          <p:cNvSpPr>
            <a:spLocks noGrp="1"/>
          </p:cNvSpPr>
          <p:nvPr>
            <p:ph sz="half" idx="1"/>
            <p:custDataLst>
              <p:tags r:id="rId1"/>
            </p:custDataLst>
          </p:nvPr>
        </p:nvSpPr>
        <p:spPr>
          <a:xfrm>
            <a:off x="1790701" y="1301464"/>
            <a:ext cx="4972158" cy="7524348"/>
          </a:xfrm>
          <a:no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Autofit/>
          </a:bodyPr>
          <a:lstStyle/>
          <a:p>
            <a:pPr marL="0" indent="0" algn="just">
              <a:spcBef>
                <a:spcPts val="600"/>
              </a:spcBef>
              <a:buNone/>
            </a:pPr>
            <a:r>
              <a:rPr lang="fr-CA" sz="2400" i="1" dirty="0" smtClean="0">
                <a:latin typeface="Calibri" panose="020F0502020204030204" pitchFamily="34" charset="0"/>
                <a:cs typeface="Calibri" panose="020F0502020204030204" pitchFamily="34" charset="0"/>
              </a:rPr>
              <a:t>Vue d’ensemble</a:t>
            </a:r>
          </a:p>
          <a:p>
            <a:pPr marL="0" indent="0" algn="just">
              <a:spcBef>
                <a:spcPts val="600"/>
              </a:spcBef>
              <a:buNone/>
            </a:pPr>
            <a:r>
              <a:rPr lang="fr-CA" sz="1200" dirty="0" smtClean="0">
                <a:latin typeface="Calibri" panose="020F0502020204030204" pitchFamily="34" charset="0"/>
                <a:cs typeface="Calibri" panose="020F0502020204030204" pitchFamily="34" charset="0"/>
              </a:rPr>
              <a:t>Découverte de l’anatomie du système digestif, à travers l’utilisation de deux fiches d’activités, ainsi que d’objets servant à reconstituer le tube digestif. Deux petites expériences mettant en lumière le fonctionnement de certains organes.</a:t>
            </a:r>
          </a:p>
          <a:p>
            <a:pPr marL="0" indent="0" algn="just">
              <a:spcBef>
                <a:spcPts val="600"/>
              </a:spcBef>
              <a:buNone/>
            </a:pPr>
            <a:r>
              <a:rPr lang="fr-CA" sz="2400" i="1" dirty="0" smtClean="0">
                <a:latin typeface="Calibri" panose="020F0502020204030204" pitchFamily="34" charset="0"/>
                <a:cs typeface="Calibri" panose="020F0502020204030204" pitchFamily="34" charset="0"/>
              </a:rPr>
              <a:t>Déroulement de l’activité</a:t>
            </a:r>
          </a:p>
          <a:p>
            <a:pPr marL="541338" indent="-228600" algn="just">
              <a:spcBef>
                <a:spcPts val="600"/>
              </a:spcBef>
              <a:buFont typeface="+mj-lt"/>
              <a:buAutoNum type="arabicPeriod"/>
            </a:pPr>
            <a:r>
              <a:rPr lang="fr-CA" sz="1200" b="1" dirty="0" smtClean="0">
                <a:latin typeface="Calibri" panose="020F0502020204030204" pitchFamily="34" charset="0"/>
                <a:cs typeface="Calibri" panose="020F0502020204030204" pitchFamily="34" charset="0"/>
              </a:rPr>
              <a:t>Dessin hypothèse.</a:t>
            </a:r>
            <a:r>
              <a:rPr lang="fr-CA" sz="1200" dirty="0" smtClean="0">
                <a:latin typeface="Calibri" panose="020F0502020204030204" pitchFamily="34" charset="0"/>
                <a:cs typeface="Calibri" panose="020F0502020204030204" pitchFamily="34" charset="0"/>
              </a:rPr>
              <a:t> (25 minutes) Sur la Fiche d’activité A, les élèves dessinent ce qu’ils croient être le système digestif. </a:t>
            </a:r>
          </a:p>
          <a:p>
            <a:pPr marL="541338" indent="-228600" algn="just">
              <a:spcBef>
                <a:spcPts val="600"/>
              </a:spcBef>
              <a:buFont typeface="+mj-lt"/>
              <a:buAutoNum type="arabicPeriod"/>
            </a:pPr>
            <a:r>
              <a:rPr lang="fr-CA" sz="1200" b="1" dirty="0" smtClean="0">
                <a:latin typeface="Calibri" panose="020F0502020204030204" pitchFamily="34" charset="0"/>
                <a:cs typeface="Calibri" panose="020F0502020204030204" pitchFamily="34" charset="0"/>
              </a:rPr>
              <a:t>Modèle du tube digestif. </a:t>
            </a:r>
            <a:r>
              <a:rPr lang="fr-CA" sz="1200" dirty="0" smtClean="0">
                <a:latin typeface="Calibri" panose="020F0502020204030204" pitchFamily="34" charset="0"/>
                <a:cs typeface="Calibri" panose="020F0502020204030204" pitchFamily="34" charset="0"/>
              </a:rPr>
              <a:t>(15 minutes) À partir d’indices apparaissant sur la Fiche TNI-1, toute la classe reproduit le tube digestif à partir d’objets divers. </a:t>
            </a:r>
          </a:p>
          <a:p>
            <a:pPr marL="541338" indent="-228600" algn="just">
              <a:spcBef>
                <a:spcPts val="600"/>
              </a:spcBef>
              <a:buFont typeface="+mj-lt"/>
              <a:buAutoNum type="arabicPeriod"/>
            </a:pPr>
            <a:r>
              <a:rPr lang="fr-CA" sz="1200" b="1" dirty="0" smtClean="0">
                <a:latin typeface="Calibri" panose="020F0502020204030204" pitchFamily="34" charset="0"/>
                <a:cs typeface="Calibri" panose="020F0502020204030204" pitchFamily="34" charset="0"/>
              </a:rPr>
              <a:t>Fiche résultat. </a:t>
            </a:r>
            <a:r>
              <a:rPr lang="fr-CA" sz="1200" dirty="0" smtClean="0">
                <a:latin typeface="Calibri" panose="020F0502020204030204" pitchFamily="34" charset="0"/>
                <a:cs typeface="Calibri" panose="020F0502020204030204" pitchFamily="34" charset="0"/>
              </a:rPr>
              <a:t>(20 minutes) En s’aidant des indices de la Fiche TNI-2, les élèves identifient et colorient les différents organes du système digestif sur la Fiche d’activité B.</a:t>
            </a:r>
          </a:p>
          <a:p>
            <a:pPr marL="541338" indent="-228600" algn="just">
              <a:spcBef>
                <a:spcPts val="600"/>
              </a:spcBef>
              <a:buFont typeface="+mj-lt"/>
              <a:buAutoNum type="arabicPeriod"/>
            </a:pPr>
            <a:r>
              <a:rPr lang="fr-CA" sz="1200" b="1" dirty="0" smtClean="0">
                <a:latin typeface="Calibri" panose="020F0502020204030204" pitchFamily="34" charset="0"/>
                <a:cs typeface="Calibri" panose="020F0502020204030204" pitchFamily="34" charset="0"/>
              </a:rPr>
              <a:t>Péristaltisme et gros intestin. </a:t>
            </a:r>
            <a:r>
              <a:rPr lang="fr-CA" sz="1200" dirty="0" smtClean="0">
                <a:latin typeface="Calibri" panose="020F0502020204030204" pitchFamily="34" charset="0"/>
                <a:cs typeface="Calibri" panose="020F0502020204030204" pitchFamily="34" charset="0"/>
              </a:rPr>
              <a:t>(15 min) Deux petites démonstrations permettant de découvrir le fonctionnement de certains organes.</a:t>
            </a:r>
          </a:p>
          <a:p>
            <a:pPr marL="0" indent="0" algn="just">
              <a:spcBef>
                <a:spcPts val="600"/>
              </a:spcBef>
              <a:buNone/>
            </a:pPr>
            <a:r>
              <a:rPr lang="fr-CA" sz="2400" i="1" dirty="0" smtClean="0">
                <a:latin typeface="Calibri" panose="020F0502020204030204" pitchFamily="34" charset="0"/>
                <a:cs typeface="Calibri" panose="020F0502020204030204" pitchFamily="34" charset="0"/>
              </a:rPr>
              <a:t>Dessin hypothèse</a:t>
            </a:r>
          </a:p>
          <a:p>
            <a:pPr marL="0" indent="0" algn="ctr">
              <a:spcBef>
                <a:spcPts val="600"/>
              </a:spcBef>
              <a:buNone/>
            </a:pPr>
            <a:r>
              <a:rPr lang="fr-CA" sz="1200" b="1" i="1" dirty="0" smtClean="0">
                <a:latin typeface="Calibri" panose="020F0502020204030204" pitchFamily="34" charset="0"/>
                <a:cs typeface="Calibri" panose="020F0502020204030204" pitchFamily="34" charset="0"/>
              </a:rPr>
              <a:t>« Avant de parler d’alimentation, ce serait utile de comprendre comment est fait le système digestif. Que se passe-t-il lorsqu’on avale quelque chose? Par exemple, lorsque tu prends ta collation, qu’est-ce qui arrive avec tes biscuits ou ta pomme ? Où vont-ils ? »</a:t>
            </a:r>
          </a:p>
          <a:p>
            <a:pPr marL="230400" lvl="0" indent="-230400" algn="just">
              <a:spcBef>
                <a:spcPts val="600"/>
              </a:spcBef>
              <a:buFont typeface="Arial" pitchFamily="34" charset="0"/>
              <a:buChar char="•"/>
            </a:pPr>
            <a:r>
              <a:rPr lang="fr-CA" sz="1200" b="1" dirty="0" smtClean="0">
                <a:solidFill>
                  <a:prstClr val="black"/>
                </a:solidFill>
                <a:latin typeface="Calibri" panose="020F0502020204030204" pitchFamily="34" charset="0"/>
                <a:cs typeface="Calibri" panose="020F0502020204030204" pitchFamily="34" charset="0"/>
              </a:rPr>
              <a:t>Recueillir les idées initiales des élèves, au sujet du trajet complet qu’emprunte la nourriture dans notre corps. </a:t>
            </a:r>
            <a:r>
              <a:rPr lang="fr-CA" sz="1200" dirty="0" smtClean="0">
                <a:solidFill>
                  <a:prstClr val="black"/>
                </a:solidFill>
                <a:latin typeface="Calibri" panose="020F0502020204030204" pitchFamily="34" charset="0"/>
                <a:cs typeface="Calibri" panose="020F0502020204030204" pitchFamily="34" charset="0"/>
              </a:rPr>
              <a:t>Discussion en plénière (voir page précédente sur la façon d’accueillir les idées initiales).</a:t>
            </a:r>
          </a:p>
          <a:p>
            <a:pPr marL="230400" lvl="0" indent="-230400" algn="just">
              <a:spcBef>
                <a:spcPts val="600"/>
              </a:spcBef>
              <a:buFont typeface="Arial" pitchFamily="34" charset="0"/>
              <a:buChar char="•"/>
            </a:pPr>
            <a:r>
              <a:rPr lang="fr-CA" sz="1200" b="1" dirty="0" smtClean="0">
                <a:solidFill>
                  <a:prstClr val="black"/>
                </a:solidFill>
                <a:latin typeface="Calibri" panose="020F0502020204030204" pitchFamily="34" charset="0"/>
                <a:cs typeface="Calibri" panose="020F0502020204030204" pitchFamily="34" charset="0"/>
              </a:rPr>
              <a:t>Ne rien noter au tableau. </a:t>
            </a:r>
            <a:r>
              <a:rPr lang="fr-CA" sz="1200" dirty="0" smtClean="0">
                <a:solidFill>
                  <a:prstClr val="black"/>
                </a:solidFill>
                <a:latin typeface="Calibri" panose="020F0502020204030204" pitchFamily="34" charset="0"/>
                <a:cs typeface="Calibri" panose="020F0502020204030204" pitchFamily="34" charset="0"/>
              </a:rPr>
              <a:t>Les élèves doivent être attentifs à ce qui se dit, s’ils veulent s’aider pour la tâche suivante !</a:t>
            </a:r>
            <a:endParaRPr lang="fr-CA" sz="1200" b="1" dirty="0" smtClean="0">
              <a:solidFill>
                <a:prstClr val="black"/>
              </a:solidFill>
              <a:latin typeface="Calibri" panose="020F0502020204030204" pitchFamily="34" charset="0"/>
              <a:cs typeface="Calibri" panose="020F0502020204030204" pitchFamily="34" charset="0"/>
            </a:endParaRPr>
          </a:p>
          <a:p>
            <a:pPr marL="0" indent="0" algn="just">
              <a:spcBef>
                <a:spcPts val="600"/>
              </a:spcBef>
              <a:buNone/>
            </a:pPr>
            <a:r>
              <a:rPr lang="fr-CA" sz="1200" dirty="0" smtClean="0">
                <a:latin typeface="Calibri" panose="020F0502020204030204" pitchFamily="34" charset="0"/>
                <a:cs typeface="Calibri" panose="020F0502020204030204" pitchFamily="34" charset="0"/>
              </a:rPr>
              <a:t>Ensuite, sur la </a:t>
            </a:r>
            <a:r>
              <a:rPr lang="fr-CA" sz="1200" dirty="0" smtClean="0">
                <a:latin typeface="Calibri" panose="020F0502020204030204" pitchFamily="34" charset="0"/>
                <a:cs typeface="Calibri" panose="020F0502020204030204" pitchFamily="34" charset="0"/>
                <a:hlinkClick r:id="rId9" action="ppaction://hlinksldjump"/>
              </a:rPr>
              <a:t>fiche d’activité A</a:t>
            </a:r>
            <a:r>
              <a:rPr lang="fr-CA" sz="1200" dirty="0" smtClean="0">
                <a:latin typeface="Calibri" panose="020F0502020204030204" pitchFamily="34" charset="0"/>
                <a:cs typeface="Calibri" panose="020F0502020204030204" pitchFamily="34" charset="0"/>
              </a:rPr>
              <a:t>, les élèves doivent produire un dessin présentant leurs idées initiales.</a:t>
            </a:r>
          </a:p>
          <a:p>
            <a:pPr marL="230400" indent="-230400" algn="just">
              <a:spcBef>
                <a:spcPts val="600"/>
              </a:spcBef>
              <a:buFont typeface="Arial" pitchFamily="34" charset="0"/>
              <a:buChar char="•"/>
            </a:pPr>
            <a:r>
              <a:rPr lang="fr-CA" sz="1200" dirty="0" smtClean="0">
                <a:latin typeface="Calibri" panose="020F0502020204030204" pitchFamily="34" charset="0"/>
                <a:cs typeface="Calibri" panose="020F0502020204030204" pitchFamily="34" charset="0"/>
              </a:rPr>
              <a:t>On n’insiste pas sur la qualité du dessin mais plutôt sur</a:t>
            </a:r>
            <a:r>
              <a:rPr lang="fr-CA" sz="1200" b="1" dirty="0" smtClean="0">
                <a:latin typeface="Calibri" panose="020F0502020204030204" pitchFamily="34" charset="0"/>
                <a:cs typeface="Calibri" panose="020F0502020204030204" pitchFamily="34" charset="0"/>
              </a:rPr>
              <a:t> l’identification des organes.</a:t>
            </a:r>
          </a:p>
          <a:p>
            <a:pPr marL="230400" indent="-230400" algn="just">
              <a:spcBef>
                <a:spcPts val="600"/>
              </a:spcBef>
              <a:buFont typeface="Arial" pitchFamily="34" charset="0"/>
              <a:buChar char="•"/>
            </a:pPr>
            <a:r>
              <a:rPr lang="fr-CA" sz="1200" dirty="0" smtClean="0">
                <a:latin typeface="Calibri" panose="020F0502020204030204" pitchFamily="34" charset="0"/>
                <a:cs typeface="Calibri" panose="020F0502020204030204" pitchFamily="34" charset="0"/>
              </a:rPr>
              <a:t>Une fois les dessins complétés, faire un retour en demandant à des volontaires </a:t>
            </a:r>
            <a:r>
              <a:rPr lang="fr-CA" sz="1200" b="1" dirty="0" smtClean="0">
                <a:latin typeface="Calibri" panose="020F0502020204030204" pitchFamily="34" charset="0"/>
                <a:cs typeface="Calibri" panose="020F0502020204030204" pitchFamily="34" charset="0"/>
              </a:rPr>
              <a:t>de présenter leur travail </a:t>
            </a:r>
            <a:r>
              <a:rPr lang="fr-CA" sz="1200" dirty="0" smtClean="0">
                <a:latin typeface="Calibri" panose="020F0502020204030204" pitchFamily="34" charset="0"/>
                <a:cs typeface="Calibri" panose="020F0502020204030204" pitchFamily="34" charset="0"/>
              </a:rPr>
              <a:t>(sans juger ou commenter !)</a:t>
            </a:r>
          </a:p>
        </p:txBody>
      </p:sp>
      <p:graphicFrame>
        <p:nvGraphicFramePr>
          <p:cNvPr id="16" name="Tableau 15"/>
          <p:cNvGraphicFramePr>
            <a:graphicFrameLocks noGrp="1"/>
          </p:cNvGraphicFramePr>
          <p:nvPr>
            <p:custDataLst>
              <p:tags r:id="rId2"/>
            </p:custDataLst>
            <p:extLst>
              <p:ext uri="{D42A27DB-BD31-4B8C-83A1-F6EECF244321}">
                <p14:modId xmlns:p14="http://schemas.microsoft.com/office/powerpoint/2010/main" xmlns="" xmlns:mv="urn:schemas-microsoft-com:mac:vml" xmlns:mc="http://schemas.openxmlformats.org/markup-compatibility/2006" val="3714686151"/>
              </p:ext>
            </p:extLst>
          </p:nvPr>
        </p:nvGraphicFramePr>
        <p:xfrm>
          <a:off x="52885" y="1295750"/>
          <a:ext cx="1656000" cy="335280"/>
        </p:xfrm>
        <a:graphic>
          <a:graphicData uri="http://schemas.openxmlformats.org/drawingml/2006/table">
            <a:tbl>
              <a:tblPr firstRow="1" bandRow="1">
                <a:tableStyleId>{69CF1AB2-1976-4502-BF36-3FF5EA218861}</a:tableStyleId>
              </a:tblPr>
              <a:tblGrid>
                <a:gridCol w="1656000">
                  <a:extLst>
                    <a:ext uri="{9D8B030D-6E8A-4147-A177-3AD203B41FA5}">
                      <a16:colId xmlns:a16="http://schemas.microsoft.com/office/drawing/2014/main" xmlns="" xmlns:mv="urn:schemas-microsoft-com:mac:vml" xmlns:mc="http://schemas.openxmlformats.org/markup-compatibility/2006" val="20000"/>
                    </a:ext>
                  </a:extLst>
                </a:gridCol>
              </a:tblGrid>
              <a:tr h="306356">
                <a:tc>
                  <a:txBody>
                    <a:bodyPr/>
                    <a:lstStyle/>
                    <a:p>
                      <a:endParaRPr lang="fr-FR" sz="200" dirty="0">
                        <a:latin typeface="Calibri" pitchFamily="34" charset="0"/>
                        <a:cs typeface="Calibri" pitchFamily="34" charset="0"/>
                      </a:endParaRPr>
                    </a:p>
                    <a:p>
                      <a:pPr algn="ctr"/>
                      <a:r>
                        <a:rPr lang="fr-FR" sz="1400" dirty="0">
                          <a:latin typeface="Calibri" pitchFamily="34" charset="0"/>
                          <a:cs typeface="Calibri" pitchFamily="34" charset="0"/>
                        </a:rPr>
                        <a:t>Durée : </a:t>
                      </a:r>
                      <a:r>
                        <a:rPr lang="fr-FR" sz="1400" b="0" dirty="0" smtClean="0">
                          <a:latin typeface="Calibri" pitchFamily="34" charset="0"/>
                          <a:cs typeface="Calibri" pitchFamily="34" charset="0"/>
                        </a:rPr>
                        <a:t>75 minutes</a:t>
                      </a:r>
                      <a:endParaRPr lang="fr-FR" sz="1400" b="0" i="0" dirty="0">
                        <a:solidFill>
                          <a:schemeClr val="tx1"/>
                        </a:solidFill>
                        <a:latin typeface="Calibri" pitchFamily="34" charset="0"/>
                        <a:cs typeface="Calibri" pitchFamily="34" charset="0"/>
                      </a:endParaRPr>
                    </a:p>
                  </a:txBody>
                  <a:tcPr anchor="ctr">
                    <a:solidFill>
                      <a:schemeClr val="accent4">
                        <a:lumMod val="40000"/>
                        <a:lumOff val="60000"/>
                      </a:schemeClr>
                    </a:solidFill>
                  </a:tcPr>
                </a:tc>
                <a:extLst>
                  <a:ext uri="{0D108BD9-81ED-4DB2-BD59-A6C34878D82A}">
                    <a16:rowId xmlns:a16="http://schemas.microsoft.com/office/drawing/2014/main" xmlns="" xmlns:mv="urn:schemas-microsoft-com:mac:vml" xmlns:mc="http://schemas.openxmlformats.org/markup-compatibility/2006" val="10000"/>
                  </a:ext>
                </a:extLst>
              </a:tr>
            </a:tbl>
          </a:graphicData>
        </a:graphic>
      </p:graphicFrame>
      <p:sp>
        <p:nvSpPr>
          <p:cNvPr id="2" name="Espace réservé du numéro de diapositive 1"/>
          <p:cNvSpPr>
            <a:spLocks noGrp="1"/>
          </p:cNvSpPr>
          <p:nvPr>
            <p:ph type="sldNum" sz="quarter" idx="12"/>
            <p:custDataLst>
              <p:tags r:id="rId3"/>
            </p:custDataLst>
          </p:nvPr>
        </p:nvSpPr>
        <p:spPr>
          <a:xfrm>
            <a:off x="5295900" y="8008203"/>
            <a:ext cx="1562100" cy="1135797"/>
          </a:xfrm>
        </p:spPr>
        <p:txBody>
          <a:bodyPr/>
          <a:lstStyle/>
          <a:p>
            <a:fld id="{027FB875-5C85-AB42-9DC5-178568A424B8}" type="slidenum">
              <a:rPr lang="en-US" smtClean="0"/>
              <a:pPr/>
              <a:t>8</a:t>
            </a:fld>
            <a:endParaRPr lang="en-US" dirty="0"/>
          </a:p>
        </p:txBody>
      </p:sp>
      <p:sp>
        <p:nvSpPr>
          <p:cNvPr id="15" name="Title 3"/>
          <p:cNvSpPr txBox="1">
            <a:spLocks/>
          </p:cNvSpPr>
          <p:nvPr>
            <p:custDataLst>
              <p:tags r:id="rId4"/>
            </p:custDataLst>
          </p:nvPr>
        </p:nvSpPr>
        <p:spPr>
          <a:xfrm>
            <a:off x="972" y="-226"/>
            <a:ext cx="5462568"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smtClean="0">
                <a:latin typeface="Calibri" pitchFamily="34" charset="0"/>
                <a:cs typeface="Calibri" pitchFamily="34" charset="0"/>
              </a:rPr>
              <a:t>Réalisation</a:t>
            </a:r>
            <a:endParaRPr lang="fr-CA" sz="3000" dirty="0">
              <a:latin typeface="Calibri" pitchFamily="34" charset="0"/>
              <a:cs typeface="Calibri" pitchFamily="34" charset="0"/>
            </a:endParaRPr>
          </a:p>
          <a:p>
            <a:pPr algn="l"/>
            <a:r>
              <a:rPr lang="fr-CA" sz="2400" dirty="0" smtClean="0">
                <a:latin typeface="Calibri" pitchFamily="34" charset="0"/>
                <a:cs typeface="Calibri" pitchFamily="34" charset="0"/>
              </a:rPr>
              <a:t>2. Le parcours des aliments</a:t>
            </a:r>
            <a:endParaRPr lang="fr-CA" sz="2400" dirty="0">
              <a:latin typeface="Calibri" pitchFamily="34" charset="0"/>
              <a:cs typeface="Calibri" pitchFamily="34" charset="0"/>
            </a:endParaRPr>
          </a:p>
        </p:txBody>
      </p:sp>
      <p:pic>
        <p:nvPicPr>
          <p:cNvPr id="8" name="Image 7" descr="Cover_7 - Alimentation-02.png"/>
          <p:cNvPicPr>
            <a:picLocks noChangeAspect="1"/>
          </p:cNvPicPr>
          <p:nvPr>
            <p:custDataLst>
              <p:tags r:id="rId5"/>
            </p:custDataLst>
          </p:nvPr>
        </p:nvPicPr>
        <p:blipFill>
          <a:blip r:embed="rId10"/>
          <a:stretch>
            <a:fillRect/>
          </a:stretch>
        </p:blipFill>
        <p:spPr>
          <a:xfrm>
            <a:off x="4582110" y="-369476"/>
            <a:ext cx="2426876" cy="2426876"/>
          </a:xfrm>
          <a:prstGeom prst="rect">
            <a:avLst/>
          </a:prstGeom>
        </p:spPr>
      </p:pic>
      <p:graphicFrame>
        <p:nvGraphicFramePr>
          <p:cNvPr id="10" name="Espace réservé du contenu 5"/>
          <p:cNvGraphicFramePr>
            <a:graphicFrameLocks noGrp="1"/>
          </p:cNvGraphicFramePr>
          <p:nvPr>
            <p:ph sz="half" idx="1"/>
            <p:custDataLst>
              <p:tags r:id="rId6"/>
            </p:custDataLst>
            <p:extLst>
              <p:ext uri="{D42A27DB-BD31-4B8C-83A1-F6EECF244321}">
                <p14:modId xmlns="" xmlns:p14="http://schemas.microsoft.com/office/powerpoint/2010/main" val="1789957134"/>
              </p:ext>
            </p:extLst>
          </p:nvPr>
        </p:nvGraphicFramePr>
        <p:xfrm>
          <a:off x="52885" y="1709374"/>
          <a:ext cx="1674949" cy="5516880"/>
        </p:xfrm>
        <a:graphic>
          <a:graphicData uri="http://schemas.openxmlformats.org/drawingml/2006/table">
            <a:tbl>
              <a:tblPr firstRow="1" bandRow="1">
                <a:tableStyleId>{5C22544A-7EE6-4342-B048-85BDC9FD1C3A}</a:tableStyleId>
              </a:tblPr>
              <a:tblGrid>
                <a:gridCol w="230492">
                  <a:extLst>
                    <a:ext uri="{9D8B030D-6E8A-4147-A177-3AD203B41FA5}">
                      <a16:colId xmlns="" xmlns:a16="http://schemas.microsoft.com/office/drawing/2014/main" val="20000"/>
                    </a:ext>
                  </a:extLst>
                </a:gridCol>
                <a:gridCol w="1444457">
                  <a:extLst>
                    <a:ext uri="{9D8B030D-6E8A-4147-A177-3AD203B41FA5}">
                      <a16:colId xmlns="" xmlns:a16="http://schemas.microsoft.com/office/drawing/2014/main" val="20001"/>
                    </a:ext>
                  </a:extLst>
                </a:gridCol>
              </a:tblGrid>
              <a:tr h="304800">
                <a:tc gridSpan="2">
                  <a:txBody>
                    <a:bodyPr/>
                    <a:lstStyle/>
                    <a:p>
                      <a:pPr algn="ctr"/>
                      <a:r>
                        <a:rPr lang="fr-FR" sz="1400" dirty="0">
                          <a:latin typeface="Calibri" panose="020F0502020204030204" pitchFamily="34" charset="0"/>
                          <a:cs typeface="Calibri" panose="020F0502020204030204" pitchFamily="34" charset="0"/>
                        </a:rPr>
                        <a:t>Matériel</a:t>
                      </a:r>
                      <a:r>
                        <a:rPr lang="fr-FR" sz="1400" baseline="0" dirty="0">
                          <a:latin typeface="Calibri" panose="020F0502020204030204" pitchFamily="34" charset="0"/>
                          <a:cs typeface="Calibri" panose="020F0502020204030204" pitchFamily="34" charset="0"/>
                        </a:rPr>
                        <a:t> nécessaire</a:t>
                      </a:r>
                      <a:endParaRPr lang="fr-FR" sz="1400" dirty="0">
                        <a:latin typeface="Calibri" panose="020F0502020204030204" pitchFamily="34" charset="0"/>
                        <a:cs typeface="Calibri" panose="020F0502020204030204" pitchFamily="34" charset="0"/>
                      </a:endParaRPr>
                    </a:p>
                  </a:txBody>
                  <a:tcPr/>
                </a:tc>
                <a:tc hMerge="1">
                  <a:txBody>
                    <a:bodyPr/>
                    <a:lstStyle/>
                    <a:p>
                      <a:endParaRPr lang="fr-FR"/>
                    </a:p>
                  </a:txBody>
                  <a:tcPr/>
                </a:tc>
                <a:extLst>
                  <a:ext uri="{0D108BD9-81ED-4DB2-BD59-A6C34878D82A}">
                    <a16:rowId xmlns="" xmlns:a16="http://schemas.microsoft.com/office/drawing/2014/main" val="10000"/>
                  </a:ext>
                </a:extLst>
              </a:tr>
              <a:tr h="274320">
                <a:tc gridSpan="2">
                  <a:txBody>
                    <a:bodyPr/>
                    <a:lstStyle/>
                    <a:p>
                      <a:pPr algn="ctr">
                        <a:spcAft>
                          <a:spcPts val="600"/>
                        </a:spcAft>
                      </a:pPr>
                      <a:r>
                        <a:rPr lang="fr-FR" sz="1200" b="1" dirty="0">
                          <a:latin typeface="Calibri" panose="020F0502020204030204" pitchFamily="34" charset="0"/>
                          <a:cs typeface="Calibri" panose="020F0502020204030204" pitchFamily="34" charset="0"/>
                        </a:rPr>
                        <a:t>Par élève</a:t>
                      </a:r>
                    </a:p>
                  </a:txBody>
                  <a:tcPr/>
                </a:tc>
                <a:tc hMerge="1">
                  <a:txBody>
                    <a:bodyPr/>
                    <a:lstStyle/>
                    <a:p>
                      <a:endParaRPr lang="fr-FR"/>
                    </a:p>
                  </a:txBody>
                  <a:tcPr/>
                </a:tc>
                <a:extLst>
                  <a:ext uri="{0D108BD9-81ED-4DB2-BD59-A6C34878D82A}">
                    <a16:rowId xmlns="" xmlns:a16="http://schemas.microsoft.com/office/drawing/2014/main" val="10001"/>
                  </a:ext>
                </a:extLst>
              </a:tr>
              <a:tr h="274320">
                <a:tc gridSpan="2">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fr-FR" sz="1200" dirty="0">
                          <a:latin typeface="Calibri" panose="020F0502020204030204" pitchFamily="34" charset="0"/>
                          <a:cs typeface="Calibri" panose="020F0502020204030204" pitchFamily="34" charset="0"/>
                          <a:hlinkClick r:id="rId11" action="ppaction://hlinksldjump"/>
                        </a:rPr>
                        <a:t>Fiche d’activité A</a:t>
                      </a:r>
                      <a:endParaRPr lang="fr-FR" sz="1200" dirty="0">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600"/>
                        </a:spcAft>
                        <a:buClrTx/>
                        <a:buSzTx/>
                        <a:buFontTx/>
                        <a:buNone/>
                        <a:tabLst/>
                        <a:defRPr/>
                      </a:pPr>
                      <a:r>
                        <a:rPr lang="fr-FR" sz="1200" dirty="0">
                          <a:latin typeface="Calibri" panose="020F0502020204030204" pitchFamily="34" charset="0"/>
                          <a:cs typeface="Calibri" panose="020F0502020204030204" pitchFamily="34" charset="0"/>
                          <a:hlinkClick r:id="rId12" action="ppaction://hlinksldjump"/>
                        </a:rPr>
                        <a:t>Fiche d’activité </a:t>
                      </a:r>
                      <a:r>
                        <a:rPr lang="fr-FR" sz="1200" dirty="0" smtClean="0">
                          <a:latin typeface="Calibri" panose="020F0502020204030204" pitchFamily="34" charset="0"/>
                          <a:cs typeface="Calibri" panose="020F0502020204030204" pitchFamily="34" charset="0"/>
                          <a:hlinkClick r:id="rId12" action="ppaction://hlinksldjump"/>
                        </a:rPr>
                        <a:t>B</a:t>
                      </a:r>
                      <a:endParaRPr lang="fr-FR" sz="1200" dirty="0">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600"/>
                        </a:spcAft>
                        <a:buClrTx/>
                        <a:buSzTx/>
                        <a:buFontTx/>
                        <a:buNone/>
                        <a:tabLst/>
                        <a:defRPr/>
                      </a:pPr>
                      <a:r>
                        <a:rPr lang="fr-FR" sz="1200" dirty="0">
                          <a:latin typeface="Calibri" panose="020F0502020204030204" pitchFamily="34" charset="0"/>
                          <a:cs typeface="Calibri" panose="020F0502020204030204" pitchFamily="34" charset="0"/>
                        </a:rPr>
                        <a:t>Crayons couleur</a:t>
                      </a:r>
                    </a:p>
                  </a:txBody>
                  <a:tcPr/>
                </a:tc>
                <a:tc h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fr-FR" sz="1200" dirty="0">
                        <a:latin typeface="Calibri" panose="020F0502020204030204" pitchFamily="34" charset="0"/>
                        <a:cs typeface="Calibri" panose="020F0502020204030204" pitchFamily="34" charset="0"/>
                      </a:endParaRPr>
                    </a:p>
                  </a:txBody>
                  <a:tcPr/>
                </a:tc>
                <a:extLst>
                  <a:ext uri="{0D108BD9-81ED-4DB2-BD59-A6C34878D82A}">
                    <a16:rowId xmlns="" xmlns:a16="http://schemas.microsoft.com/office/drawing/2014/main" val="10002"/>
                  </a:ext>
                </a:extLst>
              </a:tr>
              <a:tr h="274320">
                <a:tc gridSpan="2">
                  <a:txBody>
                    <a:bodyPr/>
                    <a:lstStyle/>
                    <a:p>
                      <a:pPr algn="ctr">
                        <a:spcAft>
                          <a:spcPts val="600"/>
                        </a:spcAft>
                      </a:pPr>
                      <a:r>
                        <a:rPr lang="fr-FR" sz="1200" b="1" dirty="0">
                          <a:latin typeface="Calibri" panose="020F0502020204030204" pitchFamily="34" charset="0"/>
                          <a:cs typeface="Calibri" panose="020F0502020204030204" pitchFamily="34" charset="0"/>
                        </a:rPr>
                        <a:t>Pour l’enseignant</a:t>
                      </a:r>
                    </a:p>
                  </a:txBody>
                  <a:tcPr/>
                </a:tc>
                <a:tc hMerge="1">
                  <a:txBody>
                    <a:bodyPr/>
                    <a:lstStyle/>
                    <a:p>
                      <a:endParaRPr lang="fr-FR"/>
                    </a:p>
                  </a:txBody>
                  <a:tcPr/>
                </a:tc>
                <a:extLst>
                  <a:ext uri="{0D108BD9-81ED-4DB2-BD59-A6C34878D82A}">
                    <a16:rowId xmlns="" xmlns:a16="http://schemas.microsoft.com/office/drawing/2014/main" val="10003"/>
                  </a:ext>
                </a:extLst>
              </a:tr>
              <a:tr h="274320">
                <a:tc gridSpan="2">
                  <a:txBody>
                    <a:bodyPr/>
                    <a:lstStyle/>
                    <a:p>
                      <a:pPr algn="l">
                        <a:spcAft>
                          <a:spcPts val="600"/>
                        </a:spcAft>
                      </a:pPr>
                      <a:r>
                        <a:rPr lang="fr-FR" sz="1200" b="0" dirty="0" smtClean="0">
                          <a:latin typeface="Calibri" panose="020F0502020204030204" pitchFamily="34" charset="0"/>
                          <a:cs typeface="Calibri" panose="020F0502020204030204" pitchFamily="34" charset="0"/>
                          <a:hlinkClick r:id="rId13" action="ppaction://hlinksldjump"/>
                        </a:rPr>
                        <a:t>Fiches</a:t>
                      </a:r>
                      <a:r>
                        <a:rPr lang="fr-FR" sz="1200" b="0" baseline="0" dirty="0" smtClean="0">
                          <a:latin typeface="Calibri" panose="020F0502020204030204" pitchFamily="34" charset="0"/>
                          <a:cs typeface="Calibri" panose="020F0502020204030204" pitchFamily="34" charset="0"/>
                          <a:hlinkClick r:id="rId13" action="ppaction://hlinksldjump"/>
                        </a:rPr>
                        <a:t> TNI 1 et 2</a:t>
                      </a:r>
                      <a:endParaRPr lang="fr-FR" sz="1200" b="0" baseline="0" dirty="0">
                        <a:latin typeface="Calibri" panose="020F0502020204030204" pitchFamily="34" charset="0"/>
                        <a:cs typeface="Calibri" panose="020F0502020204030204" pitchFamily="34" charset="0"/>
                      </a:endParaRPr>
                    </a:p>
                    <a:p>
                      <a:pPr algn="l">
                        <a:spcAft>
                          <a:spcPts val="600"/>
                        </a:spcAft>
                      </a:pPr>
                      <a:r>
                        <a:rPr lang="fr-FR" sz="1200" b="0" baseline="0" dirty="0" smtClean="0">
                          <a:latin typeface="Calibri" panose="020F0502020204030204" pitchFamily="34" charset="0"/>
                          <a:cs typeface="Calibri" panose="020F0502020204030204" pitchFamily="34" charset="0"/>
                          <a:hlinkClick r:id="rId14" action="ppaction://hlinksldjump"/>
                        </a:rPr>
                        <a:t>Fiche </a:t>
                      </a:r>
                      <a:r>
                        <a:rPr lang="fr-FR" sz="1200" b="0" baseline="0" dirty="0">
                          <a:latin typeface="Calibri" panose="020F0502020204030204" pitchFamily="34" charset="0"/>
                          <a:cs typeface="Calibri" panose="020F0502020204030204" pitchFamily="34" charset="0"/>
                          <a:hlinkClick r:id="rId14" action="ppaction://hlinksldjump"/>
                        </a:rPr>
                        <a:t>théorique 1</a:t>
                      </a:r>
                      <a:endParaRPr lang="fr-FR" sz="1200" b="0" dirty="0">
                        <a:latin typeface="Calibri" panose="020F0502020204030204" pitchFamily="34" charset="0"/>
                        <a:cs typeface="Calibri" panose="020F0502020204030204" pitchFamily="34" charset="0"/>
                      </a:endParaRPr>
                    </a:p>
                  </a:txBody>
                  <a:tcPr/>
                </a:tc>
                <a:tc hMerge="1">
                  <a:txBody>
                    <a:bodyPr/>
                    <a:lstStyle/>
                    <a:p>
                      <a:endParaRPr lang="fr-CA"/>
                    </a:p>
                  </a:txBody>
                  <a:tcPr/>
                </a:tc>
                <a:extLst>
                  <a:ext uri="{0D108BD9-81ED-4DB2-BD59-A6C34878D82A}">
                    <a16:rowId xmlns="" xmlns:a16="http://schemas.microsoft.com/office/drawing/2014/main" val="10004"/>
                  </a:ext>
                </a:extLst>
              </a:tr>
              <a:tr h="274320">
                <a:tc>
                  <a:txBody>
                    <a:bodyPr/>
                    <a:lstStyle/>
                    <a:p>
                      <a:pPr algn="ctr">
                        <a:spcAft>
                          <a:spcPts val="600"/>
                        </a:spcAft>
                      </a:pPr>
                      <a:r>
                        <a:rPr lang="fr-FR" sz="1200" dirty="0">
                          <a:latin typeface="Calibri" panose="020F0502020204030204" pitchFamily="34" charset="0"/>
                          <a:cs typeface="Calibri" panose="020F0502020204030204" pitchFamily="34" charset="0"/>
                        </a:rPr>
                        <a:t>1</a:t>
                      </a:r>
                    </a:p>
                    <a:p>
                      <a:pPr algn="ctr">
                        <a:spcAft>
                          <a:spcPts val="600"/>
                        </a:spcAft>
                      </a:pPr>
                      <a:r>
                        <a:rPr lang="fr-FR" sz="1200" dirty="0">
                          <a:latin typeface="Calibri" panose="020F0502020204030204" pitchFamily="34" charset="0"/>
                          <a:cs typeface="Calibri" panose="020F0502020204030204" pitchFamily="34" charset="0"/>
                        </a:rPr>
                        <a:t>1</a:t>
                      </a:r>
                    </a:p>
                    <a:p>
                      <a:pPr algn="ctr">
                        <a:spcAft>
                          <a:spcPts val="600"/>
                        </a:spcAft>
                      </a:pPr>
                      <a:r>
                        <a:rPr lang="fr-FR" sz="1200" dirty="0">
                          <a:latin typeface="Calibri" panose="020F0502020204030204" pitchFamily="34" charset="0"/>
                          <a:cs typeface="Calibri" panose="020F0502020204030204" pitchFamily="34" charset="0"/>
                        </a:rPr>
                        <a:t>1</a:t>
                      </a:r>
                    </a:p>
                    <a:p>
                      <a:pPr algn="ctr">
                        <a:spcAft>
                          <a:spcPts val="600"/>
                        </a:spcAft>
                      </a:pPr>
                      <a:r>
                        <a:rPr lang="fr-FR" sz="1200" dirty="0">
                          <a:latin typeface="Calibri" panose="020F0502020204030204" pitchFamily="34" charset="0"/>
                          <a:cs typeface="Calibri" panose="020F0502020204030204" pitchFamily="34" charset="0"/>
                        </a:rPr>
                        <a:t>1</a:t>
                      </a:r>
                    </a:p>
                    <a:p>
                      <a:pPr algn="ctr">
                        <a:spcAft>
                          <a:spcPts val="600"/>
                        </a:spcAft>
                      </a:pPr>
                      <a:r>
                        <a:rPr lang="fr-FR" sz="1200" dirty="0">
                          <a:latin typeface="Calibri" panose="020F0502020204030204" pitchFamily="34" charset="0"/>
                          <a:cs typeface="Calibri" panose="020F0502020204030204" pitchFamily="34" charset="0"/>
                        </a:rPr>
                        <a:t>1</a:t>
                      </a:r>
                    </a:p>
                    <a:p>
                      <a:pPr algn="ctr">
                        <a:spcAft>
                          <a:spcPts val="600"/>
                        </a:spcAft>
                      </a:pPr>
                      <a:r>
                        <a:rPr lang="fr-FR" sz="1200" dirty="0">
                          <a:latin typeface="Calibri" panose="020F0502020204030204" pitchFamily="34" charset="0"/>
                          <a:cs typeface="Calibri" panose="020F0502020204030204" pitchFamily="34" charset="0"/>
                        </a:rPr>
                        <a:t>1</a:t>
                      </a:r>
                    </a:p>
                  </a:txBody>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fr-FR" sz="1200" baseline="0" dirty="0">
                          <a:latin typeface="Calibri" panose="020F0502020204030204" pitchFamily="34" charset="0"/>
                          <a:cs typeface="Calibri" panose="020F0502020204030204" pitchFamily="34" charset="0"/>
                        </a:rPr>
                        <a:t>Casse-noix</a:t>
                      </a:r>
                    </a:p>
                    <a:p>
                      <a:pPr marL="0" marR="0" indent="0" algn="l" defTabSz="914400" rtl="0" eaLnBrk="1" fontAlgn="auto" latinLnBrk="0" hangingPunct="1">
                        <a:lnSpc>
                          <a:spcPct val="100000"/>
                        </a:lnSpc>
                        <a:spcBef>
                          <a:spcPts val="0"/>
                        </a:spcBef>
                        <a:spcAft>
                          <a:spcPts val="600"/>
                        </a:spcAft>
                        <a:buClrTx/>
                        <a:buSzTx/>
                        <a:buFontTx/>
                        <a:buNone/>
                        <a:tabLst/>
                        <a:defRPr/>
                      </a:pPr>
                      <a:r>
                        <a:rPr lang="fr-FR" sz="1200" baseline="0" dirty="0">
                          <a:latin typeface="Calibri" panose="020F0502020204030204" pitchFamily="34" charset="0"/>
                          <a:cs typeface="Calibri" panose="020F0502020204030204" pitchFamily="34" charset="0"/>
                        </a:rPr>
                        <a:t>Sac à sac</a:t>
                      </a:r>
                    </a:p>
                    <a:p>
                      <a:pPr marL="0" marR="0" indent="0" algn="l" defTabSz="914400" rtl="0" eaLnBrk="1" fontAlgn="auto" latinLnBrk="0" hangingPunct="1">
                        <a:lnSpc>
                          <a:spcPct val="100000"/>
                        </a:lnSpc>
                        <a:spcBef>
                          <a:spcPts val="0"/>
                        </a:spcBef>
                        <a:spcAft>
                          <a:spcPts val="600"/>
                        </a:spcAft>
                        <a:buClrTx/>
                        <a:buSzTx/>
                        <a:buFontTx/>
                        <a:buNone/>
                        <a:tabLst/>
                        <a:defRPr/>
                      </a:pPr>
                      <a:r>
                        <a:rPr lang="fr-FR" sz="1200" baseline="0" dirty="0">
                          <a:latin typeface="Calibri" panose="020F0502020204030204" pitchFamily="34" charset="0"/>
                          <a:cs typeface="Calibri" panose="020F0502020204030204" pitchFamily="34" charset="0"/>
                        </a:rPr>
                        <a:t>Gros tube </a:t>
                      </a:r>
                    </a:p>
                    <a:p>
                      <a:pPr marL="0" marR="0" indent="0" algn="l" defTabSz="914400" rtl="0" eaLnBrk="1" fontAlgn="auto" latinLnBrk="0" hangingPunct="1">
                        <a:lnSpc>
                          <a:spcPct val="100000"/>
                        </a:lnSpc>
                        <a:spcBef>
                          <a:spcPts val="0"/>
                        </a:spcBef>
                        <a:spcAft>
                          <a:spcPts val="600"/>
                        </a:spcAft>
                        <a:buClrTx/>
                        <a:buSzTx/>
                        <a:buFontTx/>
                        <a:buNone/>
                        <a:tabLst/>
                        <a:defRPr/>
                      </a:pPr>
                      <a:r>
                        <a:rPr lang="fr-FR" sz="1200" baseline="0" dirty="0">
                          <a:latin typeface="Calibri" panose="020F0502020204030204" pitchFamily="34" charset="0"/>
                          <a:cs typeface="Calibri" panose="020F0502020204030204" pitchFamily="34" charset="0"/>
                        </a:rPr>
                        <a:t>Tube </a:t>
                      </a:r>
                    </a:p>
                    <a:p>
                      <a:pPr marL="0" marR="0" indent="0" algn="l" defTabSz="914400" rtl="0" eaLnBrk="1" fontAlgn="auto" latinLnBrk="0" hangingPunct="1">
                        <a:lnSpc>
                          <a:spcPct val="100000"/>
                        </a:lnSpc>
                        <a:spcBef>
                          <a:spcPts val="0"/>
                        </a:spcBef>
                        <a:spcAft>
                          <a:spcPts val="600"/>
                        </a:spcAft>
                        <a:buClrTx/>
                        <a:buSzTx/>
                        <a:buFontTx/>
                        <a:buNone/>
                        <a:tabLst/>
                        <a:defRPr/>
                      </a:pPr>
                      <a:r>
                        <a:rPr lang="fr-FR" sz="1200" baseline="0" dirty="0">
                          <a:latin typeface="Calibri" panose="020F0502020204030204" pitchFamily="34" charset="0"/>
                          <a:cs typeface="Calibri" panose="020F0502020204030204" pitchFamily="34" charset="0"/>
                        </a:rPr>
                        <a:t>Long tube </a:t>
                      </a:r>
                    </a:p>
                    <a:p>
                      <a:pPr marL="0" marR="0" indent="0" algn="l" defTabSz="914400" rtl="0" eaLnBrk="1" fontAlgn="auto" latinLnBrk="0" hangingPunct="1">
                        <a:lnSpc>
                          <a:spcPct val="100000"/>
                        </a:lnSpc>
                        <a:spcBef>
                          <a:spcPts val="0"/>
                        </a:spcBef>
                        <a:spcAft>
                          <a:spcPts val="600"/>
                        </a:spcAft>
                        <a:buClrTx/>
                        <a:buSzTx/>
                        <a:buFontTx/>
                        <a:buNone/>
                        <a:tabLst/>
                        <a:defRPr/>
                      </a:pPr>
                      <a:r>
                        <a:rPr lang="fr-FR" sz="1200" baseline="0" dirty="0">
                          <a:latin typeface="Calibri" panose="020F0502020204030204" pitchFamily="34" charset="0"/>
                          <a:cs typeface="Calibri" panose="020F0502020204030204" pitchFamily="34" charset="0"/>
                        </a:rPr>
                        <a:t>Embout d’un ballon</a:t>
                      </a:r>
                    </a:p>
                  </a:txBody>
                  <a:tcPr/>
                </a:tc>
                <a:extLst>
                  <a:ext uri="{0D108BD9-81ED-4DB2-BD59-A6C34878D82A}">
                    <a16:rowId xmlns="" xmlns:a16="http://schemas.microsoft.com/office/drawing/2014/main" val="10005"/>
                  </a:ext>
                </a:extLst>
              </a:tr>
              <a:tr h="274320">
                <a:tc>
                  <a:txBody>
                    <a:bodyPr/>
                    <a:lstStyle/>
                    <a:p>
                      <a:pPr algn="ctr">
                        <a:spcAft>
                          <a:spcPts val="600"/>
                        </a:spcAft>
                      </a:pPr>
                      <a:r>
                        <a:rPr lang="fr-FR" sz="1200" dirty="0" smtClean="0">
                          <a:latin typeface="Calibri" panose="020F0502020204030204" pitchFamily="34" charset="0"/>
                          <a:cs typeface="Calibri" panose="020F0502020204030204" pitchFamily="34" charset="0"/>
                        </a:rPr>
                        <a:t>1</a:t>
                      </a:r>
                    </a:p>
                    <a:p>
                      <a:pPr algn="ctr">
                        <a:spcAft>
                          <a:spcPts val="600"/>
                        </a:spcAft>
                      </a:pPr>
                      <a:r>
                        <a:rPr lang="fr-CA" sz="1200" dirty="0" smtClean="0">
                          <a:latin typeface="Calibri" panose="020F0502020204030204" pitchFamily="34" charset="0"/>
                          <a:cs typeface="Calibri" panose="020F0502020204030204" pitchFamily="34" charset="0"/>
                        </a:rPr>
                        <a:t>1</a:t>
                      </a:r>
                      <a:endParaRPr lang="fr-FR" sz="1200" dirty="0">
                        <a:latin typeface="Calibri" panose="020F0502020204030204" pitchFamily="34" charset="0"/>
                        <a:cs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fr-FR" sz="1200" dirty="0">
                          <a:latin typeface="Calibri" panose="020F0502020204030204" pitchFamily="34" charset="0"/>
                          <a:cs typeface="Calibri" panose="020F0502020204030204" pitchFamily="34" charset="0"/>
                        </a:rPr>
                        <a:t>Tube en </a:t>
                      </a:r>
                      <a:r>
                        <a:rPr lang="fr-FR" sz="1200" baseline="0" dirty="0">
                          <a:latin typeface="Calibri" panose="020F0502020204030204" pitchFamily="34" charset="0"/>
                          <a:cs typeface="Calibri" panose="020F0502020204030204" pitchFamily="34" charset="0"/>
                        </a:rPr>
                        <a:t>b</a:t>
                      </a:r>
                      <a:r>
                        <a:rPr lang="fr-FR" sz="1200" dirty="0">
                          <a:latin typeface="Calibri" panose="020F0502020204030204" pitchFamily="34" charset="0"/>
                          <a:cs typeface="Calibri" panose="020F0502020204030204" pitchFamily="34" charset="0"/>
                        </a:rPr>
                        <a:t>as</a:t>
                      </a:r>
                      <a:r>
                        <a:rPr lang="fr-FR" sz="1200" baseline="0" dirty="0">
                          <a:latin typeface="Calibri" panose="020F0502020204030204" pitchFamily="34" charset="0"/>
                          <a:cs typeface="Calibri" panose="020F0502020204030204" pitchFamily="34" charset="0"/>
                        </a:rPr>
                        <a:t> </a:t>
                      </a:r>
                      <a:r>
                        <a:rPr lang="fr-FR" sz="1200" baseline="0" dirty="0" smtClean="0">
                          <a:latin typeface="Calibri" panose="020F0502020204030204" pitchFamily="34" charset="0"/>
                          <a:cs typeface="Calibri" panose="020F0502020204030204" pitchFamily="34" charset="0"/>
                        </a:rPr>
                        <a:t>collant</a:t>
                      </a:r>
                    </a:p>
                    <a:p>
                      <a:pPr marL="0" marR="0" indent="0" algn="l" defTabSz="914400" rtl="0" eaLnBrk="1" fontAlgn="auto" latinLnBrk="0" hangingPunct="1">
                        <a:lnSpc>
                          <a:spcPct val="100000"/>
                        </a:lnSpc>
                        <a:spcBef>
                          <a:spcPts val="0"/>
                        </a:spcBef>
                        <a:spcAft>
                          <a:spcPts val="600"/>
                        </a:spcAft>
                        <a:buClrTx/>
                        <a:buSzTx/>
                        <a:buFontTx/>
                        <a:buNone/>
                        <a:tabLst/>
                        <a:defRPr/>
                      </a:pPr>
                      <a:r>
                        <a:rPr lang="fr-FR" sz="1200" baseline="0" dirty="0" smtClean="0">
                          <a:latin typeface="Calibri" panose="020F0502020204030204" pitchFamily="34" charset="0"/>
                          <a:cs typeface="Calibri" panose="020F0502020204030204" pitchFamily="34" charset="0"/>
                        </a:rPr>
                        <a:t> </a:t>
                      </a:r>
                      <a:r>
                        <a:rPr lang="fr-FR" sz="1200" baseline="0" dirty="0">
                          <a:latin typeface="Calibri" panose="020F0502020204030204" pitchFamily="34" charset="0"/>
                          <a:cs typeface="Calibri" panose="020F0502020204030204" pitchFamily="34" charset="0"/>
                        </a:rPr>
                        <a:t>Balle de tennis</a:t>
                      </a:r>
                    </a:p>
                  </a:txBody>
                  <a:tcPr/>
                </a:tc>
                <a:extLst>
                  <a:ext uri="{0D108BD9-81ED-4DB2-BD59-A6C34878D82A}">
                    <a16:rowId xmlns="" xmlns:a16="http://schemas.microsoft.com/office/drawing/2014/main" val="10006"/>
                  </a:ext>
                </a:extLst>
              </a:tr>
              <a:tr h="274320">
                <a:tc>
                  <a:txBody>
                    <a:bodyPr/>
                    <a:lstStyle/>
                    <a:p>
                      <a:pPr algn="ctr">
                        <a:spcAft>
                          <a:spcPts val="600"/>
                        </a:spcAft>
                      </a:pPr>
                      <a:r>
                        <a:rPr lang="fr-FR" sz="1200" dirty="0">
                          <a:latin typeface="Calibri" panose="020F0502020204030204" pitchFamily="34" charset="0"/>
                          <a:cs typeface="Calibri" panose="020F0502020204030204" pitchFamily="34" charset="0"/>
                        </a:rPr>
                        <a:t>1</a:t>
                      </a:r>
                    </a:p>
                    <a:p>
                      <a:pPr algn="ctr">
                        <a:spcAft>
                          <a:spcPts val="600"/>
                        </a:spcAft>
                      </a:pPr>
                      <a:r>
                        <a:rPr lang="fr-FR" sz="1200" dirty="0">
                          <a:latin typeface="Calibri" panose="020F0502020204030204" pitchFamily="34" charset="0"/>
                          <a:cs typeface="Calibri" panose="020F0502020204030204" pitchFamily="34" charset="0"/>
                        </a:rPr>
                        <a:t>1</a:t>
                      </a:r>
                    </a:p>
                    <a:p>
                      <a:pPr algn="ctr">
                        <a:spcAft>
                          <a:spcPts val="600"/>
                        </a:spcAft>
                      </a:pPr>
                      <a:r>
                        <a:rPr lang="fr-FR" sz="1200" dirty="0">
                          <a:latin typeface="Calibri" panose="020F0502020204030204" pitchFamily="34" charset="0"/>
                          <a:cs typeface="Calibri" panose="020F0502020204030204" pitchFamily="34" charset="0"/>
                        </a:rPr>
                        <a:t>1</a:t>
                      </a:r>
                    </a:p>
                  </a:txBody>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fr-FR" sz="1200" dirty="0">
                          <a:latin typeface="Calibri" panose="020F0502020204030204" pitchFamily="34" charset="0"/>
                          <a:cs typeface="Calibri" panose="020F0502020204030204" pitchFamily="34" charset="0"/>
                        </a:rPr>
                        <a:t>Bas collant</a:t>
                      </a:r>
                    </a:p>
                    <a:p>
                      <a:pPr marL="0" marR="0" indent="0" algn="l" defTabSz="914400" rtl="0" eaLnBrk="1" fontAlgn="auto" latinLnBrk="0" hangingPunct="1">
                        <a:lnSpc>
                          <a:spcPct val="100000"/>
                        </a:lnSpc>
                        <a:spcBef>
                          <a:spcPts val="0"/>
                        </a:spcBef>
                        <a:spcAft>
                          <a:spcPts val="600"/>
                        </a:spcAft>
                        <a:buClrTx/>
                        <a:buSzTx/>
                        <a:buFontTx/>
                        <a:buNone/>
                        <a:tabLst/>
                        <a:defRPr/>
                      </a:pPr>
                      <a:r>
                        <a:rPr lang="fr-FR" sz="1200" dirty="0">
                          <a:latin typeface="Calibri" panose="020F0502020204030204" pitchFamily="34" charset="0"/>
                          <a:cs typeface="Calibri" panose="020F0502020204030204" pitchFamily="34" charset="0"/>
                        </a:rPr>
                        <a:t>Élastique</a:t>
                      </a:r>
                    </a:p>
                    <a:p>
                      <a:pPr marL="0" marR="0" indent="0" algn="l" defTabSz="914400" rtl="0" eaLnBrk="1" fontAlgn="auto" latinLnBrk="0" hangingPunct="1">
                        <a:lnSpc>
                          <a:spcPct val="100000"/>
                        </a:lnSpc>
                        <a:spcBef>
                          <a:spcPts val="0"/>
                        </a:spcBef>
                        <a:spcAft>
                          <a:spcPts val="600"/>
                        </a:spcAft>
                        <a:buClrTx/>
                        <a:buSzTx/>
                        <a:buFontTx/>
                        <a:buNone/>
                        <a:tabLst/>
                        <a:defRPr/>
                      </a:pPr>
                      <a:r>
                        <a:rPr lang="fr-FR" sz="1200" dirty="0">
                          <a:latin typeface="Calibri" panose="020F0502020204030204" pitchFamily="34" charset="0"/>
                          <a:cs typeface="Calibri" panose="020F0502020204030204" pitchFamily="34" charset="0"/>
                        </a:rPr>
                        <a:t>Verre </a:t>
                      </a:r>
                      <a:r>
                        <a:rPr lang="fr-FR" sz="1200" baseline="0" dirty="0">
                          <a:latin typeface="Calibri" panose="020F0502020204030204" pitchFamily="34" charset="0"/>
                          <a:cs typeface="Calibri" panose="020F0502020204030204" pitchFamily="34" charset="0"/>
                        </a:rPr>
                        <a:t>transparent</a:t>
                      </a:r>
                    </a:p>
                    <a:p>
                      <a:pPr marL="0" marR="0" indent="0" algn="l" defTabSz="914400" rtl="0" eaLnBrk="1" fontAlgn="auto" latinLnBrk="0" hangingPunct="1">
                        <a:lnSpc>
                          <a:spcPct val="100000"/>
                        </a:lnSpc>
                        <a:spcBef>
                          <a:spcPts val="0"/>
                        </a:spcBef>
                        <a:spcAft>
                          <a:spcPts val="600"/>
                        </a:spcAft>
                        <a:buClrTx/>
                        <a:buSzTx/>
                        <a:buFontTx/>
                        <a:buNone/>
                        <a:tabLst/>
                        <a:defRPr/>
                      </a:pPr>
                      <a:r>
                        <a:rPr lang="fr-FR" sz="1200" dirty="0">
                          <a:latin typeface="Calibri" panose="020F0502020204030204" pitchFamily="34" charset="0"/>
                          <a:cs typeface="Calibri" panose="020F0502020204030204" pitchFamily="34" charset="0"/>
                        </a:rPr>
                        <a:t>Mélange</a:t>
                      </a:r>
                      <a:r>
                        <a:rPr lang="fr-FR" sz="1200" baseline="0" dirty="0">
                          <a:latin typeface="Calibri" panose="020F0502020204030204" pitchFamily="34" charset="0"/>
                          <a:cs typeface="Calibri" panose="020F0502020204030204" pitchFamily="34" charset="0"/>
                        </a:rPr>
                        <a:t> de terre et d’eau</a:t>
                      </a:r>
                      <a:endParaRPr lang="fr-FR" sz="1200" dirty="0">
                        <a:latin typeface="Calibri" panose="020F0502020204030204" pitchFamily="34" charset="0"/>
                        <a:cs typeface="Calibri" panose="020F0502020204030204" pitchFamily="34" charset="0"/>
                      </a:endParaRPr>
                    </a:p>
                  </a:txBody>
                  <a:tcPr/>
                </a:tc>
                <a:extLst>
                  <a:ext uri="{0D108BD9-81ED-4DB2-BD59-A6C34878D82A}">
                    <a16:rowId xmlns="" xmlns:a16="http://schemas.microsoft.com/office/drawing/2014/main" val="10007"/>
                  </a:ext>
                </a:extLst>
              </a:tr>
            </a:tbl>
          </a:graphicData>
        </a:graphic>
      </p:graphicFrame>
      <p:sp>
        <p:nvSpPr>
          <p:cNvPr id="13" name="Rectangle 12"/>
          <p:cNvSpPr/>
          <p:nvPr>
            <p:custDataLst>
              <p:tags r:id="rId7"/>
            </p:custDataLst>
          </p:nvPr>
        </p:nvSpPr>
        <p:spPr>
          <a:xfrm>
            <a:off x="60505" y="7333096"/>
            <a:ext cx="1656000" cy="1492716"/>
          </a:xfrm>
          <a:prstGeom prst="rect">
            <a:avLst/>
          </a:prstGeom>
          <a:solidFill>
            <a:schemeClr val="accent4">
              <a:lumMod val="40000"/>
              <a:lumOff val="60000"/>
            </a:schemeClr>
          </a:solidFill>
          <a:ln w="6350">
            <a:solidFill>
              <a:schemeClr val="accent1"/>
            </a:solidFill>
          </a:ln>
        </p:spPr>
        <p:txBody>
          <a:bodyPr wrap="square">
            <a:spAutoFit/>
          </a:bodyPr>
          <a:lstStyle/>
          <a:p>
            <a:pPr algn="ctr"/>
            <a:r>
              <a:rPr lang="fr-CA" sz="1400" b="1" dirty="0">
                <a:latin typeface="Calibri" panose="020F0502020204030204" pitchFamily="34" charset="0"/>
                <a:cs typeface="Calibri" panose="020F0502020204030204" pitchFamily="34" charset="0"/>
              </a:rPr>
              <a:t>Travail en équipe</a:t>
            </a:r>
          </a:p>
          <a:p>
            <a:pPr lvl="0">
              <a:spcBef>
                <a:spcPts val="600"/>
              </a:spcBef>
            </a:pPr>
            <a:r>
              <a:rPr lang="fr-CA" sz="1200" dirty="0">
                <a:solidFill>
                  <a:prstClr val="black"/>
                </a:solidFill>
                <a:latin typeface="Calibri" panose="020F0502020204030204" pitchFamily="34" charset="0"/>
                <a:cs typeface="Calibri" panose="020F0502020204030204" pitchFamily="34" charset="0"/>
              </a:rPr>
              <a:t>Bien que chaque élève ait ses propres fiches d’activité, la </a:t>
            </a:r>
            <a:r>
              <a:rPr lang="fr-CA" sz="1200" dirty="0" err="1">
                <a:solidFill>
                  <a:prstClr val="black"/>
                </a:solidFill>
                <a:latin typeface="Calibri" panose="020F0502020204030204" pitchFamily="34" charset="0"/>
                <a:cs typeface="Calibri" panose="020F0502020204030204" pitchFamily="34" charset="0"/>
              </a:rPr>
              <a:t>coopé-ration</a:t>
            </a:r>
            <a:r>
              <a:rPr lang="fr-CA" sz="1200" dirty="0">
                <a:solidFill>
                  <a:prstClr val="black"/>
                </a:solidFill>
                <a:latin typeface="Calibri" panose="020F0502020204030204" pitchFamily="34" charset="0"/>
                <a:cs typeface="Calibri" panose="020F0502020204030204" pitchFamily="34" charset="0"/>
              </a:rPr>
              <a:t> devrait non seulement être tolérée mais </a:t>
            </a:r>
            <a:r>
              <a:rPr lang="fr-CA" sz="1200" dirty="0" smtClean="0">
                <a:solidFill>
                  <a:prstClr val="black"/>
                </a:solidFill>
                <a:latin typeface="Calibri" panose="020F0502020204030204" pitchFamily="34" charset="0"/>
                <a:cs typeface="Calibri" panose="020F0502020204030204" pitchFamily="34" charset="0"/>
              </a:rPr>
              <a:t>encouragée!</a:t>
            </a:r>
            <a:endParaRPr lang="fr-CA" sz="120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xmlns:mv="urn:schemas-microsoft-com:mac:vml" xmlns:mc="http://schemas.openxmlformats.org/markup-compatibility/2006" val="12634494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4"/>
          <p:cNvSpPr>
            <a:spLocks noGrp="1"/>
          </p:cNvSpPr>
          <p:nvPr>
            <p:ph sz="half" idx="1"/>
            <p:custDataLst>
              <p:tags r:id="rId1"/>
            </p:custDataLst>
          </p:nvPr>
        </p:nvSpPr>
        <p:spPr>
          <a:xfrm>
            <a:off x="97101" y="1301464"/>
            <a:ext cx="6663799" cy="6272816"/>
          </a:xfrm>
          <a:no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Autofit/>
          </a:bodyPr>
          <a:lstStyle/>
          <a:p>
            <a:pPr marL="0" indent="0" algn="just">
              <a:spcBef>
                <a:spcPts val="0"/>
              </a:spcBef>
              <a:spcAft>
                <a:spcPts val="600"/>
              </a:spcAft>
              <a:buNone/>
            </a:pPr>
            <a:r>
              <a:rPr lang="fr-CA" sz="2400" i="1" dirty="0" smtClean="0">
                <a:latin typeface="Calibri" panose="020F0502020204030204" pitchFamily="34" charset="0"/>
                <a:cs typeface="Calibri" panose="020F0502020204030204" pitchFamily="34" charset="0"/>
              </a:rPr>
              <a:t>Modèle du tube digestif </a:t>
            </a:r>
          </a:p>
          <a:p>
            <a:pPr marL="0" indent="0" algn="ctr">
              <a:spcBef>
                <a:spcPts val="0"/>
              </a:spcBef>
              <a:spcAft>
                <a:spcPts val="600"/>
              </a:spcAft>
              <a:buNone/>
            </a:pPr>
            <a:r>
              <a:rPr lang="fr-FR" sz="1200" b="1" i="1" dirty="0" smtClean="0">
                <a:latin typeface="Calibri" panose="020F0502020204030204" pitchFamily="34" charset="0"/>
                <a:cs typeface="Calibri" panose="020F0502020204030204" pitchFamily="34" charset="0"/>
              </a:rPr>
              <a:t>« Pour commencer à découvrir comment est fait le tube digestif, voici un petit défi de groupe. »</a:t>
            </a:r>
          </a:p>
          <a:p>
            <a:pPr marL="228600" indent="-228600" algn="just">
              <a:spcBef>
                <a:spcPts val="0"/>
              </a:spcBef>
              <a:spcAft>
                <a:spcPts val="600"/>
              </a:spcAft>
              <a:buFont typeface="+mj-lt"/>
              <a:buAutoNum type="arabicPeriod"/>
            </a:pPr>
            <a:r>
              <a:rPr lang="fr-FR" sz="1200" dirty="0" smtClean="0">
                <a:latin typeface="Calibri" panose="020F0502020204030204" pitchFamily="34" charset="0"/>
                <a:cs typeface="Calibri" panose="020F0502020204030204" pitchFamily="34" charset="0"/>
              </a:rPr>
              <a:t>Présenter la première liste d’objets (voir section « Matériel ») et annoncer le mandat : en plénière, les élèves devront les placer de manière à reconstituer le tube digestif</a:t>
            </a:r>
            <a:r>
              <a:rPr lang="fr-CA" sz="1200" dirty="0" smtClean="0">
                <a:latin typeface="Calibri" panose="020F0502020204030204" pitchFamily="34" charset="0"/>
                <a:cs typeface="Calibri" panose="020F0502020204030204" pitchFamily="34" charset="0"/>
              </a:rPr>
              <a:t>.</a:t>
            </a:r>
          </a:p>
          <a:p>
            <a:pPr marL="228600" indent="-228600" algn="just">
              <a:spcBef>
                <a:spcPts val="0"/>
              </a:spcBef>
              <a:spcAft>
                <a:spcPts val="600"/>
              </a:spcAft>
              <a:buFont typeface="+mj-lt"/>
              <a:buAutoNum type="arabicPeriod"/>
            </a:pPr>
            <a:r>
              <a:rPr lang="fr-CA" sz="1200" dirty="0" smtClean="0">
                <a:latin typeface="Calibri" panose="020F0502020204030204" pitchFamily="34" charset="0"/>
                <a:cs typeface="Calibri" panose="020F0502020204030204" pitchFamily="34" charset="0"/>
              </a:rPr>
              <a:t>Pour les aider, afficher au TNI la </a:t>
            </a:r>
            <a:r>
              <a:rPr lang="fr-FR" sz="1200" dirty="0" smtClean="0">
                <a:latin typeface="Calibri" panose="020F0502020204030204" pitchFamily="34" charset="0"/>
                <a:cs typeface="Calibri" panose="020F0502020204030204" pitchFamily="34" charset="0"/>
                <a:hlinkClick r:id="rId8" action="ppaction://hlinksldjump"/>
              </a:rPr>
              <a:t>Fiche TNI-1</a:t>
            </a:r>
            <a:r>
              <a:rPr lang="fr-FR" sz="1200" dirty="0" smtClean="0">
                <a:latin typeface="Calibri" panose="020F0502020204030204" pitchFamily="34" charset="0"/>
                <a:cs typeface="Calibri" panose="020F0502020204030204" pitchFamily="34" charset="0"/>
              </a:rPr>
              <a:t>.</a:t>
            </a:r>
          </a:p>
          <a:p>
            <a:pPr marL="681250" lvl="1" indent="-230400" algn="just">
              <a:spcBef>
                <a:spcPts val="0"/>
              </a:spcBef>
              <a:spcAft>
                <a:spcPts val="600"/>
              </a:spcAft>
              <a:buFont typeface="Arial" pitchFamily="34" charset="0"/>
              <a:buChar char="•"/>
            </a:pPr>
            <a:r>
              <a:rPr lang="fr-CA" sz="1200" dirty="0" smtClean="0">
                <a:latin typeface="Calibri" panose="020F0502020204030204" pitchFamily="34" charset="0"/>
                <a:cs typeface="Calibri" panose="020F0502020204030204" pitchFamily="34" charset="0"/>
              </a:rPr>
              <a:t>Utiliser une table pour placer les objets.</a:t>
            </a:r>
          </a:p>
          <a:p>
            <a:pPr marL="681250" lvl="1" indent="-230400" algn="just">
              <a:spcBef>
                <a:spcPts val="0"/>
              </a:spcBef>
              <a:spcAft>
                <a:spcPts val="600"/>
              </a:spcAft>
              <a:buFont typeface="Arial" pitchFamily="34" charset="0"/>
              <a:buChar char="•"/>
            </a:pPr>
            <a:r>
              <a:rPr lang="fr-CA" sz="1200" dirty="0" smtClean="0">
                <a:latin typeface="Calibri" panose="020F0502020204030204" pitchFamily="34" charset="0"/>
                <a:cs typeface="Calibri" panose="020F0502020204030204" pitchFamily="34" charset="0"/>
              </a:rPr>
              <a:t>Sur la Fiche TNI-1, les organes n’apparaissent pas dans le bon ordre. Pour découvrir cet ordre, les élèves doivent porter une attention particulière aux mots de vocabulaire utilisés dans chaque description (à leur apparition et leur à répétition).</a:t>
            </a:r>
          </a:p>
          <a:p>
            <a:pPr marL="681250" lvl="1" indent="-230400" algn="just">
              <a:spcBef>
                <a:spcPts val="0"/>
              </a:spcBef>
              <a:spcAft>
                <a:spcPts val="600"/>
              </a:spcAft>
              <a:buFont typeface="Arial" pitchFamily="34" charset="0"/>
              <a:buChar char="•"/>
            </a:pPr>
            <a:r>
              <a:rPr lang="fr-CA" sz="1200" b="1" dirty="0" smtClean="0">
                <a:latin typeface="Calibri" panose="020F0502020204030204" pitchFamily="34" charset="0"/>
                <a:cs typeface="Calibri" panose="020F0502020204030204" pitchFamily="34" charset="0"/>
              </a:rPr>
              <a:t>Ne pas </a:t>
            </a:r>
            <a:r>
              <a:rPr lang="fr-CA" sz="1200" b="1" i="1" dirty="0" smtClean="0">
                <a:latin typeface="Calibri" panose="020F0502020204030204" pitchFamily="34" charset="0"/>
                <a:cs typeface="Calibri" panose="020F0502020204030204" pitchFamily="34" charset="0"/>
              </a:rPr>
              <a:t>nommer</a:t>
            </a:r>
            <a:r>
              <a:rPr lang="fr-CA" sz="1200" b="1" dirty="0" smtClean="0">
                <a:latin typeface="Calibri" panose="020F0502020204030204" pitchFamily="34" charset="0"/>
                <a:cs typeface="Calibri" panose="020F0502020204030204" pitchFamily="34" charset="0"/>
              </a:rPr>
              <a:t> les organes correspondant aux objets. </a:t>
            </a:r>
            <a:r>
              <a:rPr lang="fr-CA" sz="1200" dirty="0" smtClean="0">
                <a:latin typeface="Calibri" panose="020F0502020204030204" pitchFamily="34" charset="0"/>
                <a:cs typeface="Calibri" panose="020F0502020204030204" pitchFamily="34" charset="0"/>
              </a:rPr>
              <a:t>Les élèves vont les découvrir à l’activité suivante. Par contre, ils peuvent essayer de deviner.</a:t>
            </a:r>
          </a:p>
          <a:p>
            <a:pPr marL="0" indent="0" algn="just">
              <a:spcBef>
                <a:spcPts val="0"/>
              </a:spcBef>
              <a:spcAft>
                <a:spcPts val="600"/>
              </a:spcAft>
              <a:buNone/>
            </a:pPr>
            <a:endParaRPr lang="fr-CA" sz="1200" dirty="0" smtClean="0">
              <a:latin typeface="Calibri" panose="020F0502020204030204" pitchFamily="34" charset="0"/>
              <a:cs typeface="Calibri" panose="020F0502020204030204" pitchFamily="34" charset="0"/>
            </a:endParaRPr>
          </a:p>
          <a:p>
            <a:pPr algn="just">
              <a:spcBef>
                <a:spcPts val="0"/>
              </a:spcBef>
              <a:spcAft>
                <a:spcPts val="600"/>
              </a:spcAft>
              <a:buFont typeface="Arial" pitchFamily="34" charset="0"/>
              <a:buChar char="•"/>
            </a:pPr>
            <a:endParaRPr lang="fr-CA" sz="1200" dirty="0" smtClean="0">
              <a:latin typeface="Calibri" panose="020F0502020204030204" pitchFamily="34" charset="0"/>
              <a:cs typeface="Calibri" panose="020F0502020204030204" pitchFamily="34" charset="0"/>
            </a:endParaRPr>
          </a:p>
          <a:p>
            <a:pPr marL="0" indent="0" algn="just">
              <a:spcBef>
                <a:spcPts val="0"/>
              </a:spcBef>
              <a:spcAft>
                <a:spcPts val="600"/>
              </a:spcAft>
              <a:buNone/>
            </a:pPr>
            <a:endParaRPr lang="fr-CA" sz="1200" dirty="0" smtClean="0">
              <a:latin typeface="Calibri" panose="020F0502020204030204" pitchFamily="34" charset="0"/>
              <a:cs typeface="Calibri" panose="020F0502020204030204" pitchFamily="34" charset="0"/>
            </a:endParaRPr>
          </a:p>
          <a:p>
            <a:pPr marL="0" indent="0" algn="just">
              <a:spcBef>
                <a:spcPts val="0"/>
              </a:spcBef>
              <a:spcAft>
                <a:spcPts val="600"/>
              </a:spcAft>
              <a:buNone/>
            </a:pPr>
            <a:r>
              <a:rPr lang="fr-CA" sz="2400" i="1" dirty="0" smtClean="0">
                <a:latin typeface="Calibri" panose="020F0502020204030204" pitchFamily="34" charset="0"/>
                <a:cs typeface="Calibri" panose="020F0502020204030204" pitchFamily="34" charset="0"/>
              </a:rPr>
              <a:t>Fiche résultat</a:t>
            </a:r>
          </a:p>
          <a:p>
            <a:pPr marL="0" indent="0" algn="just">
              <a:spcBef>
                <a:spcPts val="0"/>
              </a:spcBef>
              <a:spcAft>
                <a:spcPts val="600"/>
              </a:spcAft>
              <a:buNone/>
            </a:pPr>
            <a:r>
              <a:rPr lang="fr-CA" sz="1200" dirty="0" smtClean="0">
                <a:latin typeface="Calibri" panose="020F0502020204030204" pitchFamily="34" charset="0"/>
                <a:cs typeface="Calibri" panose="020F0502020204030204" pitchFamily="34" charset="0"/>
              </a:rPr>
              <a:t>Distribuer la </a:t>
            </a:r>
            <a:r>
              <a:rPr lang="fr-FR" sz="1200" dirty="0" smtClean="0">
                <a:latin typeface="Calibri" panose="020F0502020204030204" pitchFamily="34" charset="0"/>
                <a:cs typeface="Calibri" panose="020F0502020204030204" pitchFamily="34" charset="0"/>
                <a:hlinkClick r:id="rId9" action="ppaction://hlinksldjump"/>
              </a:rPr>
              <a:t>Fiche d’activité B</a:t>
            </a:r>
            <a:r>
              <a:rPr lang="fr-CA" sz="1200" dirty="0" smtClean="0">
                <a:latin typeface="Calibri" panose="020F0502020204030204" pitchFamily="34" charset="0"/>
                <a:cs typeface="Calibri" panose="020F0502020204030204" pitchFamily="34" charset="0"/>
              </a:rPr>
              <a:t>. Pour remplir le recto, les élèves devront s’aider des indices apparaissant au verso.</a:t>
            </a:r>
          </a:p>
          <a:p>
            <a:pPr marL="230400" indent="-230400" algn="just">
              <a:spcBef>
                <a:spcPts val="0"/>
              </a:spcBef>
              <a:spcAft>
                <a:spcPts val="600"/>
              </a:spcAft>
              <a:buFont typeface="Arial" pitchFamily="34" charset="0"/>
              <a:buChar char="•"/>
            </a:pPr>
            <a:r>
              <a:rPr lang="fr-CA" sz="1200" b="1" dirty="0" smtClean="0">
                <a:latin typeface="Calibri" panose="020F0502020204030204" pitchFamily="34" charset="0"/>
                <a:cs typeface="Calibri" panose="020F0502020204030204" pitchFamily="34" charset="0"/>
              </a:rPr>
              <a:t>Une fois les fiches complétées, faire un retour pour valider les réponses.</a:t>
            </a:r>
            <a:r>
              <a:rPr lang="fr-CA" sz="1200" dirty="0" smtClean="0">
                <a:latin typeface="Calibri" panose="020F0502020204030204" pitchFamily="34" charset="0"/>
                <a:cs typeface="Calibri" panose="020F0502020204030204" pitchFamily="34" charset="0"/>
              </a:rPr>
              <a:t> En profiter pour demander aux élèves de récapituler ce qui se passe à chaque étape de la digestion. Afficher la </a:t>
            </a:r>
            <a:r>
              <a:rPr lang="fr-CA" sz="1200" dirty="0" smtClean="0">
                <a:latin typeface="Calibri" panose="020F0502020204030204" pitchFamily="34" charset="0"/>
                <a:cs typeface="Calibri" panose="020F0502020204030204" pitchFamily="34" charset="0"/>
                <a:hlinkClick r:id="rId10" action="ppaction://hlinksldjump"/>
              </a:rPr>
              <a:t>Fiche TNI-2</a:t>
            </a:r>
            <a:r>
              <a:rPr lang="fr-CA" sz="1200" dirty="0" smtClean="0">
                <a:latin typeface="Calibri" panose="020F0502020204030204" pitchFamily="34" charset="0"/>
                <a:cs typeface="Calibri" panose="020F0502020204030204" pitchFamily="34" charset="0"/>
              </a:rPr>
              <a:t>.</a:t>
            </a:r>
          </a:p>
          <a:p>
            <a:pPr marL="230400" indent="-230400" algn="just">
              <a:spcBef>
                <a:spcPts val="0"/>
              </a:spcBef>
              <a:spcAft>
                <a:spcPts val="600"/>
              </a:spcAft>
              <a:buFont typeface="Arial" pitchFamily="34" charset="0"/>
              <a:buChar char="•"/>
            </a:pPr>
            <a:r>
              <a:rPr lang="fr-CA" sz="1200" b="1" dirty="0" smtClean="0">
                <a:latin typeface="Calibri" panose="020F0502020204030204" pitchFamily="34" charset="0"/>
                <a:cs typeface="Calibri" panose="020F0502020204030204" pitchFamily="34" charset="0"/>
              </a:rPr>
              <a:t>Si les élèves ne l’ont pas déjà fait, attirer l’attention sur les deux organes qui apparaissent sur la fiche TNI-2 mais qui ne sont pas identifiés</a:t>
            </a:r>
            <a:r>
              <a:rPr lang="fr-CA" sz="1200" dirty="0" smtClean="0">
                <a:latin typeface="Calibri" panose="020F0502020204030204" pitchFamily="34" charset="0"/>
                <a:cs typeface="Calibri" panose="020F0502020204030204" pitchFamily="34" charset="0"/>
              </a:rPr>
              <a:t>. Il s’agit du foie (à gauche) et du pancréas (à droite). Pour des explications sur ces organes, voir encart. (Informations tirées de la </a:t>
            </a:r>
            <a:r>
              <a:rPr lang="fr-CA" sz="1200" dirty="0" smtClean="0">
                <a:latin typeface="Calibri" panose="020F0502020204030204" pitchFamily="34" charset="0"/>
                <a:cs typeface="Calibri" panose="020F0502020204030204" pitchFamily="34" charset="0"/>
                <a:hlinkClick r:id="rId11" action="ppaction://hlinksldjump"/>
              </a:rPr>
              <a:t>Fiche théorique 1</a:t>
            </a:r>
            <a:r>
              <a:rPr lang="fr-CA" sz="1200" dirty="0" smtClean="0">
                <a:latin typeface="Calibri" panose="020F0502020204030204" pitchFamily="34" charset="0"/>
                <a:cs typeface="Calibri" panose="020F0502020204030204" pitchFamily="34" charset="0"/>
              </a:rPr>
              <a:t>.)</a:t>
            </a:r>
          </a:p>
          <a:p>
            <a:pPr marL="230400" indent="-230400" algn="just">
              <a:spcBef>
                <a:spcPts val="0"/>
              </a:spcBef>
              <a:spcAft>
                <a:spcPts val="600"/>
              </a:spcAft>
              <a:buFont typeface="Arial" pitchFamily="34" charset="0"/>
              <a:buChar char="•"/>
            </a:pPr>
            <a:r>
              <a:rPr lang="fr-CA" sz="1200" b="1" dirty="0" smtClean="0">
                <a:latin typeface="Calibri" panose="020F0502020204030204" pitchFamily="34" charset="0"/>
                <a:cs typeface="Calibri" panose="020F0502020204030204" pitchFamily="34" charset="0"/>
              </a:rPr>
              <a:t>Demander aux élèves pourquoi, selon eux, le foie et le pancréas n’avaient jusque-là jamais été mentionnés. </a:t>
            </a:r>
            <a:r>
              <a:rPr lang="fr-CA" sz="1200" dirty="0" smtClean="0">
                <a:latin typeface="Calibri" panose="020F0502020204030204" pitchFamily="34" charset="0"/>
                <a:cs typeface="Calibri" panose="020F0502020204030204" pitchFamily="34" charset="0"/>
              </a:rPr>
              <a:t>Parce qu’ils ne font pas partie du </a:t>
            </a:r>
            <a:r>
              <a:rPr lang="fr-CA" sz="1200" b="1" i="1" dirty="0" smtClean="0">
                <a:latin typeface="Calibri" panose="020F0502020204030204" pitchFamily="34" charset="0"/>
                <a:cs typeface="Calibri" panose="020F0502020204030204" pitchFamily="34" charset="0"/>
              </a:rPr>
              <a:t>tube</a:t>
            </a:r>
            <a:r>
              <a:rPr lang="fr-CA" sz="1200" dirty="0" smtClean="0">
                <a:latin typeface="Calibri" panose="020F0502020204030204" pitchFamily="34" charset="0"/>
                <a:cs typeface="Calibri" panose="020F0502020204030204" pitchFamily="34" charset="0"/>
              </a:rPr>
              <a:t> digestif. Bien qu’ils aient un rôle important dans la digestion, la nourriture ne passe pas par ces organes.</a:t>
            </a:r>
          </a:p>
          <a:p>
            <a:pPr marL="0" indent="0" algn="just">
              <a:spcBef>
                <a:spcPts val="0"/>
              </a:spcBef>
              <a:spcAft>
                <a:spcPts val="600"/>
              </a:spcAft>
              <a:buNone/>
            </a:pPr>
            <a:endParaRPr lang="fr-CA" sz="1200" dirty="0">
              <a:latin typeface="Calibri" panose="020F0502020204030204" pitchFamily="34" charset="0"/>
              <a:cs typeface="Calibri" panose="020F0502020204030204" pitchFamily="34" charset="0"/>
            </a:endParaRPr>
          </a:p>
        </p:txBody>
      </p:sp>
      <p:sp>
        <p:nvSpPr>
          <p:cNvPr id="2" name="Espace réservé du numéro de diapositive 1"/>
          <p:cNvSpPr>
            <a:spLocks noGrp="1"/>
          </p:cNvSpPr>
          <p:nvPr>
            <p:ph type="sldNum" sz="quarter" idx="12"/>
            <p:custDataLst>
              <p:tags r:id="rId2"/>
            </p:custDataLst>
          </p:nvPr>
        </p:nvSpPr>
        <p:spPr>
          <a:xfrm>
            <a:off x="5295900" y="8008203"/>
            <a:ext cx="1562100" cy="1135797"/>
          </a:xfrm>
        </p:spPr>
        <p:txBody>
          <a:bodyPr/>
          <a:lstStyle/>
          <a:p>
            <a:fld id="{027FB875-5C85-AB42-9DC5-178568A424B8}" type="slidenum">
              <a:rPr lang="en-US" smtClean="0"/>
              <a:pPr/>
              <a:t>9</a:t>
            </a:fld>
            <a:endParaRPr lang="en-US" dirty="0"/>
          </a:p>
        </p:txBody>
      </p:sp>
      <p:sp>
        <p:nvSpPr>
          <p:cNvPr id="15" name="Title 3"/>
          <p:cNvSpPr txBox="1">
            <a:spLocks/>
          </p:cNvSpPr>
          <p:nvPr>
            <p:custDataLst>
              <p:tags r:id="rId3"/>
            </p:custDataLst>
          </p:nvPr>
        </p:nvSpPr>
        <p:spPr>
          <a:xfrm>
            <a:off x="972" y="-226"/>
            <a:ext cx="5462568"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smtClean="0">
                <a:latin typeface="Calibri" pitchFamily="34" charset="0"/>
                <a:cs typeface="Calibri" pitchFamily="34" charset="0"/>
              </a:rPr>
              <a:t>Réalisation</a:t>
            </a:r>
            <a:endParaRPr lang="fr-CA" sz="3000" dirty="0">
              <a:latin typeface="Calibri" pitchFamily="34" charset="0"/>
              <a:cs typeface="Calibri" pitchFamily="34" charset="0"/>
            </a:endParaRPr>
          </a:p>
          <a:p>
            <a:pPr algn="l"/>
            <a:r>
              <a:rPr lang="fr-CA" sz="2400" dirty="0" smtClean="0">
                <a:latin typeface="Calibri" pitchFamily="34" charset="0"/>
                <a:cs typeface="Calibri" pitchFamily="34" charset="0"/>
              </a:rPr>
              <a:t>2. Le parcours des aliments </a:t>
            </a:r>
            <a:r>
              <a:rPr lang="fr-CA" sz="1800" dirty="0" smtClean="0">
                <a:latin typeface="Calibri" pitchFamily="34" charset="0"/>
                <a:cs typeface="Calibri" pitchFamily="34" charset="0"/>
              </a:rPr>
              <a:t>(suite)</a:t>
            </a:r>
            <a:r>
              <a:rPr lang="fr-CA" sz="2400" dirty="0" smtClean="0">
                <a:latin typeface="Calibri" pitchFamily="34" charset="0"/>
                <a:cs typeface="Calibri" pitchFamily="34" charset="0"/>
              </a:rPr>
              <a:t> </a:t>
            </a:r>
            <a:endParaRPr lang="fr-CA" sz="2400" dirty="0">
              <a:latin typeface="Calibri" pitchFamily="34" charset="0"/>
              <a:cs typeface="Calibri" pitchFamily="34" charset="0"/>
            </a:endParaRPr>
          </a:p>
        </p:txBody>
      </p:sp>
      <p:pic>
        <p:nvPicPr>
          <p:cNvPr id="8" name="Image 7" descr="Cover_7 - Alimentation-02.png"/>
          <p:cNvPicPr>
            <a:picLocks noChangeAspect="1"/>
          </p:cNvPicPr>
          <p:nvPr>
            <p:custDataLst>
              <p:tags r:id="rId4"/>
            </p:custDataLst>
          </p:nvPr>
        </p:nvPicPr>
        <p:blipFill>
          <a:blip r:embed="rId12"/>
          <a:stretch>
            <a:fillRect/>
          </a:stretch>
        </p:blipFill>
        <p:spPr>
          <a:xfrm>
            <a:off x="4582110" y="-369476"/>
            <a:ext cx="2426876" cy="2426876"/>
          </a:xfrm>
          <a:prstGeom prst="rect">
            <a:avLst/>
          </a:prstGeom>
        </p:spPr>
      </p:pic>
      <p:graphicFrame>
        <p:nvGraphicFramePr>
          <p:cNvPr id="11" name="Tableau 10"/>
          <p:cNvGraphicFramePr>
            <a:graphicFrameLocks noGrp="1"/>
          </p:cNvGraphicFramePr>
          <p:nvPr>
            <p:custDataLst>
              <p:tags r:id="rId5"/>
            </p:custDataLst>
            <p:extLst>
              <p:ext uri="{D42A27DB-BD31-4B8C-83A1-F6EECF244321}">
                <p14:modId xmlns="" xmlns:p14="http://schemas.microsoft.com/office/powerpoint/2010/main" val="1391129479"/>
              </p:ext>
            </p:extLst>
          </p:nvPr>
        </p:nvGraphicFramePr>
        <p:xfrm>
          <a:off x="233363" y="4191000"/>
          <a:ext cx="6391275" cy="548640"/>
        </p:xfrm>
        <a:graphic>
          <a:graphicData uri="http://schemas.openxmlformats.org/drawingml/2006/table">
            <a:tbl>
              <a:tblPr firstRow="1" bandRow="1">
                <a:tableStyleId>{5940675A-B579-460E-94D1-54222C63F5DA}</a:tableStyleId>
              </a:tblPr>
              <a:tblGrid>
                <a:gridCol w="2130425">
                  <a:extLst>
                    <a:ext uri="{9D8B030D-6E8A-4147-A177-3AD203B41FA5}">
                      <a16:colId xmlns="" xmlns:a16="http://schemas.microsoft.com/office/drawing/2014/main" val="20000"/>
                    </a:ext>
                  </a:extLst>
                </a:gridCol>
                <a:gridCol w="2130425">
                  <a:extLst>
                    <a:ext uri="{9D8B030D-6E8A-4147-A177-3AD203B41FA5}">
                      <a16:colId xmlns="" xmlns:a16="http://schemas.microsoft.com/office/drawing/2014/main" val="20001"/>
                    </a:ext>
                  </a:extLst>
                </a:gridCol>
                <a:gridCol w="2130425">
                  <a:extLst>
                    <a:ext uri="{9D8B030D-6E8A-4147-A177-3AD203B41FA5}">
                      <a16:colId xmlns="" xmlns:a16="http://schemas.microsoft.com/office/drawing/2014/main" val="20002"/>
                    </a:ext>
                  </a:extLst>
                </a:gridCol>
              </a:tblGrid>
              <a:tr h="119063">
                <a:tc>
                  <a:txBody>
                    <a:bodyPr/>
                    <a:lstStyle/>
                    <a:p>
                      <a:r>
                        <a:rPr lang="fr-CA" sz="1200" dirty="0">
                          <a:latin typeface="Calibri" panose="020F0502020204030204" pitchFamily="34" charset="0"/>
                          <a:cs typeface="Calibri" panose="020F0502020204030204" pitchFamily="34" charset="0"/>
                        </a:rPr>
                        <a:t>1. Casse-noix</a:t>
                      </a:r>
                      <a:r>
                        <a:rPr lang="fr-CA" sz="1200" baseline="0" dirty="0">
                          <a:latin typeface="Calibri" panose="020F0502020204030204" pitchFamily="34" charset="0"/>
                          <a:cs typeface="Calibri" panose="020F0502020204030204" pitchFamily="34" charset="0"/>
                        </a:rPr>
                        <a:t> (bouche)</a:t>
                      </a:r>
                      <a:endParaRPr lang="fr-CA" sz="1200" dirty="0">
                        <a:latin typeface="Calibri" panose="020F0502020204030204" pitchFamily="34" charset="0"/>
                        <a:cs typeface="Calibri" panose="020F0502020204030204" pitchFamily="34" charset="0"/>
                      </a:endParaRPr>
                    </a:p>
                  </a:txBody>
                  <a:tcPr/>
                </a:tc>
                <a:tc>
                  <a:txBody>
                    <a:bodyPr/>
                    <a:lstStyle/>
                    <a:p>
                      <a:r>
                        <a:rPr lang="fr-CA" sz="1200" dirty="0">
                          <a:latin typeface="Calibri" panose="020F0502020204030204" pitchFamily="34" charset="0"/>
                          <a:cs typeface="Calibri" panose="020F0502020204030204" pitchFamily="34" charset="0"/>
                        </a:rPr>
                        <a:t>2. Tube court (œsophage)</a:t>
                      </a:r>
                    </a:p>
                  </a:txBody>
                  <a:tcPr/>
                </a:tc>
                <a:tc>
                  <a:txBody>
                    <a:bodyPr/>
                    <a:lstStyle/>
                    <a:p>
                      <a:r>
                        <a:rPr lang="fr-CA" sz="1200" dirty="0">
                          <a:latin typeface="Calibri" panose="020F0502020204030204" pitchFamily="34" charset="0"/>
                          <a:cs typeface="Calibri" panose="020F0502020204030204" pitchFamily="34" charset="0"/>
                        </a:rPr>
                        <a:t>3. Sac à sac (estomac)</a:t>
                      </a:r>
                    </a:p>
                  </a:txBody>
                  <a:tcPr/>
                </a:tc>
                <a:extLst>
                  <a:ext uri="{0D108BD9-81ED-4DB2-BD59-A6C34878D82A}">
                    <a16:rowId xmlns="" xmlns:a16="http://schemas.microsoft.com/office/drawing/2014/main" val="10000"/>
                  </a:ext>
                </a:extLst>
              </a:tr>
              <a:tr h="119063">
                <a:tc>
                  <a:txBody>
                    <a:bodyPr/>
                    <a:lstStyle/>
                    <a:p>
                      <a:r>
                        <a:rPr lang="fr-CA" sz="1200" dirty="0">
                          <a:latin typeface="Calibri" panose="020F0502020204030204" pitchFamily="34" charset="0"/>
                          <a:cs typeface="Calibri" panose="020F0502020204030204" pitchFamily="34" charset="0"/>
                        </a:rPr>
                        <a:t>4. Long</a:t>
                      </a:r>
                      <a:r>
                        <a:rPr lang="fr-CA" sz="1200" baseline="0" dirty="0">
                          <a:latin typeface="Calibri" panose="020F0502020204030204" pitchFamily="34" charset="0"/>
                          <a:cs typeface="Calibri" panose="020F0502020204030204" pitchFamily="34" charset="0"/>
                        </a:rPr>
                        <a:t> tube (intestin grêle)</a:t>
                      </a:r>
                      <a:endParaRPr lang="fr-CA" sz="1200" dirty="0">
                        <a:latin typeface="Calibri" panose="020F0502020204030204" pitchFamily="34" charset="0"/>
                        <a:cs typeface="Calibri" panose="020F0502020204030204" pitchFamily="34" charset="0"/>
                      </a:endParaRPr>
                    </a:p>
                  </a:txBody>
                  <a:tcPr/>
                </a:tc>
                <a:tc>
                  <a:txBody>
                    <a:bodyPr/>
                    <a:lstStyle/>
                    <a:p>
                      <a:r>
                        <a:rPr lang="fr-CA" sz="1200" dirty="0">
                          <a:latin typeface="Calibri" panose="020F0502020204030204" pitchFamily="34" charset="0"/>
                          <a:cs typeface="Calibri" panose="020F0502020204030204" pitchFamily="34" charset="0"/>
                        </a:rPr>
                        <a:t>5. Gros tube (gros intestin)</a:t>
                      </a:r>
                    </a:p>
                  </a:txBody>
                  <a:tcPr/>
                </a:tc>
                <a:tc>
                  <a:txBody>
                    <a:bodyPr/>
                    <a:lstStyle/>
                    <a:p>
                      <a:r>
                        <a:rPr lang="fr-CA" sz="1200" dirty="0">
                          <a:latin typeface="Calibri" panose="020F0502020204030204" pitchFamily="34" charset="0"/>
                          <a:cs typeface="Calibri" panose="020F0502020204030204" pitchFamily="34" charset="0"/>
                        </a:rPr>
                        <a:t>6. Embout de ballon (anus)</a:t>
                      </a:r>
                    </a:p>
                  </a:txBody>
                  <a:tcPr/>
                </a:tc>
                <a:extLst>
                  <a:ext uri="{0D108BD9-81ED-4DB2-BD59-A6C34878D82A}">
                    <a16:rowId xmlns="" xmlns:a16="http://schemas.microsoft.com/office/drawing/2014/main" val="10001"/>
                  </a:ext>
                </a:extLst>
              </a:tr>
            </a:tbl>
          </a:graphicData>
        </a:graphic>
      </p:graphicFrame>
      <p:sp>
        <p:nvSpPr>
          <p:cNvPr id="14" name="Rectangle 13"/>
          <p:cNvSpPr/>
          <p:nvPr>
            <p:custDataLst>
              <p:tags r:id="rId6"/>
            </p:custDataLst>
          </p:nvPr>
        </p:nvSpPr>
        <p:spPr>
          <a:xfrm>
            <a:off x="233363" y="7442200"/>
            <a:ext cx="5652000" cy="1537835"/>
          </a:xfrm>
          <a:prstGeom prst="rect">
            <a:avLst/>
          </a:prstGeom>
          <a:solidFill>
            <a:schemeClr val="accent4">
              <a:lumMod val="40000"/>
              <a:lumOff val="60000"/>
            </a:schemeClr>
          </a:solidFill>
          <a:ln w="6350">
            <a:solidFill>
              <a:schemeClr val="accent1"/>
            </a:solidFill>
          </a:ln>
        </p:spPr>
        <p:txBody>
          <a:bodyPr wrap="square">
            <a:spAutoFit/>
          </a:bodyPr>
          <a:lstStyle/>
          <a:p>
            <a:pPr algn="just">
              <a:spcBef>
                <a:spcPts val="600"/>
              </a:spcBef>
            </a:pPr>
            <a:r>
              <a:rPr lang="fr-CA" sz="1200" b="1" dirty="0">
                <a:latin typeface="Calibri" panose="020F0502020204030204" pitchFamily="34" charset="0"/>
                <a:ea typeface="Calibri" panose="020F0502020204030204" pitchFamily="34" charset="0"/>
                <a:cs typeface="Calibri" panose="020F0502020204030204" pitchFamily="34" charset="0"/>
              </a:rPr>
              <a:t>Les deux organes mystères </a:t>
            </a:r>
            <a:r>
              <a:rPr lang="fr-CA" sz="1200" dirty="0">
                <a:latin typeface="Calibri" panose="020F0502020204030204" pitchFamily="34" charset="0"/>
                <a:ea typeface="Calibri" panose="020F0502020204030204" pitchFamily="34" charset="0"/>
                <a:cs typeface="Calibri" panose="020F0502020204030204" pitchFamily="34" charset="0"/>
              </a:rPr>
              <a:t>: Dans la première partie du petit intestin, la bouillie alimentaire apportée par l’estomac est transformée grâce à l’action des enzymes. Des sucs digestifs affluent de deux organes importants : le foie et le pancréas. </a:t>
            </a:r>
          </a:p>
          <a:p>
            <a:pPr algn="just">
              <a:spcBef>
                <a:spcPts val="600"/>
              </a:spcBef>
            </a:pPr>
            <a:r>
              <a:rPr lang="fr-CA" sz="1200" b="1" dirty="0">
                <a:latin typeface="Calibri" panose="020F0502020204030204" pitchFamily="34" charset="0"/>
                <a:ea typeface="Calibri" panose="020F0502020204030204" pitchFamily="34" charset="0"/>
                <a:cs typeface="Calibri" panose="020F0502020204030204" pitchFamily="34" charset="0"/>
              </a:rPr>
              <a:t>Le foie </a:t>
            </a:r>
            <a:r>
              <a:rPr lang="fr-CA" sz="1200" dirty="0">
                <a:latin typeface="Calibri" panose="020F0502020204030204" pitchFamily="34" charset="0"/>
                <a:ea typeface="Calibri" panose="020F0502020204030204" pitchFamily="34" charset="0"/>
                <a:cs typeface="Calibri" panose="020F0502020204030204" pitchFamily="34" charset="0"/>
              </a:rPr>
              <a:t>: Il produit de la bile épaisse et verte, qui s’accumule dans la </a:t>
            </a:r>
            <a:r>
              <a:rPr lang="fr-CA" sz="1200" i="1" dirty="0">
                <a:latin typeface="Calibri" panose="020F0502020204030204" pitchFamily="34" charset="0"/>
                <a:ea typeface="Calibri" panose="020F0502020204030204" pitchFamily="34" charset="0"/>
                <a:cs typeface="Calibri" panose="020F0502020204030204" pitchFamily="34" charset="0"/>
              </a:rPr>
              <a:t>vésicule biliaire </a:t>
            </a:r>
            <a:r>
              <a:rPr lang="fr-CA" sz="1200" dirty="0">
                <a:latin typeface="Calibri" panose="020F0502020204030204" pitchFamily="34" charset="0"/>
                <a:ea typeface="Calibri" panose="020F0502020204030204" pitchFamily="34" charset="0"/>
                <a:cs typeface="Calibri" panose="020F0502020204030204" pitchFamily="34" charset="0"/>
              </a:rPr>
              <a:t>(sur le dessin, petite poche blanche au milieu du foie). La bile sert à décomposer les graisses. </a:t>
            </a:r>
          </a:p>
          <a:p>
            <a:pPr algn="just">
              <a:spcBef>
                <a:spcPts val="600"/>
              </a:spcBef>
            </a:pPr>
            <a:r>
              <a:rPr lang="fr-CA" sz="1200" b="1" dirty="0">
                <a:latin typeface="Calibri" panose="020F0502020204030204" pitchFamily="34" charset="0"/>
                <a:ea typeface="Calibri" panose="020F0502020204030204" pitchFamily="34" charset="0"/>
                <a:cs typeface="Calibri" panose="020F0502020204030204" pitchFamily="34" charset="0"/>
              </a:rPr>
              <a:t>Le pancréas </a:t>
            </a:r>
            <a:r>
              <a:rPr lang="fr-CA" sz="1200" dirty="0">
                <a:latin typeface="Calibri" panose="020F0502020204030204" pitchFamily="34" charset="0"/>
                <a:ea typeface="Calibri" panose="020F0502020204030204" pitchFamily="34" charset="0"/>
                <a:cs typeface="Calibri" panose="020F0502020204030204" pitchFamily="34" charset="0"/>
              </a:rPr>
              <a:t>: Il produit un suc plein d’enzymes pour décomposer les sucres, les protéines et les graisses.</a:t>
            </a:r>
            <a:endParaRPr lang="fr-CA" sz="120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xmlns:mv="urn:schemas-microsoft-com:mac:vml" xmlns:mc="http://schemas.openxmlformats.org/markup-compatibility/2006" val="126344947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2"/>
</p:tagLst>
</file>

<file path=ppt/tags/tag102.xml><?xml version="1.0" encoding="utf-8"?>
<p:tagLst xmlns:a="http://schemas.openxmlformats.org/drawingml/2006/main" xmlns:r="http://schemas.openxmlformats.org/officeDocument/2006/relationships" xmlns:p="http://schemas.openxmlformats.org/presentationml/2006/main">
  <p:tag name="NUM" val="3"/>
</p:tagLst>
</file>

<file path=ppt/tags/tag103.xml><?xml version="1.0" encoding="utf-8"?>
<p:tagLst xmlns:a="http://schemas.openxmlformats.org/drawingml/2006/main" xmlns:r="http://schemas.openxmlformats.org/officeDocument/2006/relationships" xmlns:p="http://schemas.openxmlformats.org/presentationml/2006/main">
  <p:tag name="NUM" val="4"/>
</p:tagLst>
</file>

<file path=ppt/tags/tag104.xml><?xml version="1.0" encoding="utf-8"?>
<p:tagLst xmlns:a="http://schemas.openxmlformats.org/drawingml/2006/main" xmlns:r="http://schemas.openxmlformats.org/officeDocument/2006/relationships" xmlns:p="http://schemas.openxmlformats.org/presentationml/2006/main">
  <p:tag name="NUM" val="5"/>
</p:tagLst>
</file>

<file path=ppt/tags/tag105.xml><?xml version="1.0" encoding="utf-8"?>
<p:tagLst xmlns:a="http://schemas.openxmlformats.org/drawingml/2006/main" xmlns:r="http://schemas.openxmlformats.org/officeDocument/2006/relationships" xmlns:p="http://schemas.openxmlformats.org/presentationml/2006/main">
  <p:tag name="NUM" val="6"/>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2"/>
</p:tagLst>
</file>

<file path=ppt/tags/tag108.xml><?xml version="1.0" encoding="utf-8"?>
<p:tagLst xmlns:a="http://schemas.openxmlformats.org/drawingml/2006/main" xmlns:r="http://schemas.openxmlformats.org/officeDocument/2006/relationships" xmlns:p="http://schemas.openxmlformats.org/presentationml/2006/main">
  <p:tag name="NUM" val="1"/>
</p:tagLst>
</file>

<file path=ppt/tags/tag109.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5"/>
</p:tagLst>
</file>

<file path=ppt/tags/tag110.xml><?xml version="1.0" encoding="utf-8"?>
<p:tagLst xmlns:a="http://schemas.openxmlformats.org/drawingml/2006/main" xmlns:r="http://schemas.openxmlformats.org/officeDocument/2006/relationships" xmlns:p="http://schemas.openxmlformats.org/presentationml/2006/main">
  <p:tag name="NUM" val="3"/>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3"/>
</p:tagLst>
</file>

<file path=ppt/tags/tag114.xml><?xml version="1.0" encoding="utf-8"?>
<p:tagLst xmlns:a="http://schemas.openxmlformats.org/drawingml/2006/main" xmlns:r="http://schemas.openxmlformats.org/officeDocument/2006/relationships" xmlns:p="http://schemas.openxmlformats.org/presentationml/2006/main">
  <p:tag name="NUM" val="1"/>
</p:tagLst>
</file>

<file path=ppt/tags/tag115.xml><?xml version="1.0" encoding="utf-8"?>
<p:tagLst xmlns:a="http://schemas.openxmlformats.org/drawingml/2006/main" xmlns:r="http://schemas.openxmlformats.org/officeDocument/2006/relationships" xmlns:p="http://schemas.openxmlformats.org/presentationml/2006/main">
  <p:tag name="NUM" val="2"/>
</p:tagLst>
</file>

<file path=ppt/tags/tag116.xml><?xml version="1.0" encoding="utf-8"?>
<p:tagLst xmlns:a="http://schemas.openxmlformats.org/drawingml/2006/main" xmlns:r="http://schemas.openxmlformats.org/officeDocument/2006/relationships" xmlns:p="http://schemas.openxmlformats.org/presentationml/2006/main">
  <p:tag name="NUM" val="1"/>
</p:tagLst>
</file>

<file path=ppt/tags/tag117.xml><?xml version="1.0" encoding="utf-8"?>
<p:tagLst xmlns:a="http://schemas.openxmlformats.org/drawingml/2006/main" xmlns:r="http://schemas.openxmlformats.org/officeDocument/2006/relationships" xmlns:p="http://schemas.openxmlformats.org/presentationml/2006/main">
  <p:tag name="NUM" val="2"/>
</p:tagLst>
</file>

<file path=ppt/tags/tag118.xml><?xml version="1.0" encoding="utf-8"?>
<p:tagLst xmlns:a="http://schemas.openxmlformats.org/drawingml/2006/main" xmlns:r="http://schemas.openxmlformats.org/officeDocument/2006/relationships" xmlns:p="http://schemas.openxmlformats.org/presentationml/2006/main">
  <p:tag name="NUM" val="3"/>
</p:tagLst>
</file>

<file path=ppt/tags/tag119.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6"/>
</p:tagLst>
</file>

<file path=ppt/tags/tag120.xml><?xml version="1.0" encoding="utf-8"?>
<p:tagLst xmlns:a="http://schemas.openxmlformats.org/drawingml/2006/main" xmlns:r="http://schemas.openxmlformats.org/officeDocument/2006/relationships" xmlns:p="http://schemas.openxmlformats.org/presentationml/2006/main">
  <p:tag name="NUM" val="5"/>
</p:tagLst>
</file>

<file path=ppt/tags/tag121.xml><?xml version="1.0" encoding="utf-8"?>
<p:tagLst xmlns:a="http://schemas.openxmlformats.org/drawingml/2006/main" xmlns:r="http://schemas.openxmlformats.org/officeDocument/2006/relationships" xmlns:p="http://schemas.openxmlformats.org/presentationml/2006/main">
  <p:tag name="NUM" val="1"/>
</p:tagLst>
</file>

<file path=ppt/tags/tag122.xml><?xml version="1.0" encoding="utf-8"?>
<p:tagLst xmlns:a="http://schemas.openxmlformats.org/drawingml/2006/main" xmlns:r="http://schemas.openxmlformats.org/officeDocument/2006/relationships" xmlns:p="http://schemas.openxmlformats.org/presentationml/2006/main">
  <p:tag name="NUM" val="2"/>
</p:tagLst>
</file>

<file path=ppt/tags/tag123.xml><?xml version="1.0" encoding="utf-8"?>
<p:tagLst xmlns:a="http://schemas.openxmlformats.org/drawingml/2006/main" xmlns:r="http://schemas.openxmlformats.org/officeDocument/2006/relationships" xmlns:p="http://schemas.openxmlformats.org/presentationml/2006/main">
  <p:tag name="NUM" val="3"/>
</p:tagLst>
</file>

<file path=ppt/tags/tag124.xml><?xml version="1.0" encoding="utf-8"?>
<p:tagLst xmlns:a="http://schemas.openxmlformats.org/drawingml/2006/main" xmlns:r="http://schemas.openxmlformats.org/officeDocument/2006/relationships" xmlns:p="http://schemas.openxmlformats.org/presentationml/2006/main">
  <p:tag name="NUM" val="4"/>
</p:tagLst>
</file>

<file path=ppt/tags/tag125.xml><?xml version="1.0" encoding="utf-8"?>
<p:tagLst xmlns:a="http://schemas.openxmlformats.org/drawingml/2006/main" xmlns:r="http://schemas.openxmlformats.org/officeDocument/2006/relationships" xmlns:p="http://schemas.openxmlformats.org/presentationml/2006/main">
  <p:tag name="NUM" val="5"/>
</p:tagLst>
</file>

<file path=ppt/tags/tag126.xml><?xml version="1.0" encoding="utf-8"?>
<p:tagLst xmlns:a="http://schemas.openxmlformats.org/drawingml/2006/main" xmlns:r="http://schemas.openxmlformats.org/officeDocument/2006/relationships" xmlns:p="http://schemas.openxmlformats.org/presentationml/2006/main">
  <p:tag name="NUM" val="6"/>
</p:tagLst>
</file>

<file path=ppt/tags/tag127.xml><?xml version="1.0" encoding="utf-8"?>
<p:tagLst xmlns:a="http://schemas.openxmlformats.org/drawingml/2006/main" xmlns:r="http://schemas.openxmlformats.org/officeDocument/2006/relationships" xmlns:p="http://schemas.openxmlformats.org/presentationml/2006/main">
  <p:tag name="NUM" val="7"/>
</p:tagLst>
</file>

<file path=ppt/tags/tag128.xml><?xml version="1.0" encoding="utf-8"?>
<p:tagLst xmlns:a="http://schemas.openxmlformats.org/drawingml/2006/main" xmlns:r="http://schemas.openxmlformats.org/officeDocument/2006/relationships" xmlns:p="http://schemas.openxmlformats.org/presentationml/2006/main">
  <p:tag name="NUM" val="8"/>
</p:tagLst>
</file>

<file path=ppt/tags/tag129.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7"/>
</p:tagLst>
</file>

<file path=ppt/tags/tag130.xml><?xml version="1.0" encoding="utf-8"?>
<p:tagLst xmlns:a="http://schemas.openxmlformats.org/drawingml/2006/main" xmlns:r="http://schemas.openxmlformats.org/officeDocument/2006/relationships" xmlns:p="http://schemas.openxmlformats.org/presentationml/2006/main">
  <p:tag name="NUM" val="2"/>
</p:tagLst>
</file>

<file path=ppt/tags/tag131.xml><?xml version="1.0" encoding="utf-8"?>
<p:tagLst xmlns:a="http://schemas.openxmlformats.org/drawingml/2006/main" xmlns:r="http://schemas.openxmlformats.org/officeDocument/2006/relationships" xmlns:p="http://schemas.openxmlformats.org/presentationml/2006/main">
  <p:tag name="NUM" val="3"/>
</p:tagLst>
</file>

<file path=ppt/tags/tag132.xml><?xml version="1.0" encoding="utf-8"?>
<p:tagLst xmlns:a="http://schemas.openxmlformats.org/drawingml/2006/main" xmlns:r="http://schemas.openxmlformats.org/officeDocument/2006/relationships" xmlns:p="http://schemas.openxmlformats.org/presentationml/2006/main">
  <p:tag name="NUM" val="1"/>
</p:tagLst>
</file>

<file path=ppt/tags/tag133.xml><?xml version="1.0" encoding="utf-8"?>
<p:tagLst xmlns:a="http://schemas.openxmlformats.org/drawingml/2006/main" xmlns:r="http://schemas.openxmlformats.org/officeDocument/2006/relationships" xmlns:p="http://schemas.openxmlformats.org/presentationml/2006/main">
  <p:tag name="NUM" val="3"/>
</p:tagLst>
</file>

<file path=ppt/tags/tag134.xml><?xml version="1.0" encoding="utf-8"?>
<p:tagLst xmlns:a="http://schemas.openxmlformats.org/drawingml/2006/main" xmlns:r="http://schemas.openxmlformats.org/officeDocument/2006/relationships" xmlns:p="http://schemas.openxmlformats.org/presentationml/2006/main">
  <p:tag name="NUM" val="4"/>
</p:tagLst>
</file>

<file path=ppt/tags/tag135.xml><?xml version="1.0" encoding="utf-8"?>
<p:tagLst xmlns:a="http://schemas.openxmlformats.org/drawingml/2006/main" xmlns:r="http://schemas.openxmlformats.org/officeDocument/2006/relationships" xmlns:p="http://schemas.openxmlformats.org/presentationml/2006/main">
  <p:tag name="NUM" val="1"/>
</p:tagLst>
</file>

<file path=ppt/tags/tag136.xml><?xml version="1.0" encoding="utf-8"?>
<p:tagLst xmlns:a="http://schemas.openxmlformats.org/drawingml/2006/main" xmlns:r="http://schemas.openxmlformats.org/officeDocument/2006/relationships" xmlns:p="http://schemas.openxmlformats.org/presentationml/2006/main">
  <p:tag name="NUM" val="2"/>
</p:tagLst>
</file>

<file path=ppt/tags/tag137.xml><?xml version="1.0" encoding="utf-8"?>
<p:tagLst xmlns:a="http://schemas.openxmlformats.org/drawingml/2006/main" xmlns:r="http://schemas.openxmlformats.org/officeDocument/2006/relationships" xmlns:p="http://schemas.openxmlformats.org/presentationml/2006/main">
  <p:tag name="NUM" val="3"/>
</p:tagLst>
</file>

<file path=ppt/tags/tag138.xml><?xml version="1.0" encoding="utf-8"?>
<p:tagLst xmlns:a="http://schemas.openxmlformats.org/drawingml/2006/main" xmlns:r="http://schemas.openxmlformats.org/officeDocument/2006/relationships" xmlns:p="http://schemas.openxmlformats.org/presentationml/2006/main">
  <p:tag name="NUM" val="4"/>
</p:tagLst>
</file>

<file path=ppt/tags/tag139.xml><?xml version="1.0" encoding="utf-8"?>
<p:tagLst xmlns:a="http://schemas.openxmlformats.org/drawingml/2006/main" xmlns:r="http://schemas.openxmlformats.org/officeDocument/2006/relationships" xmlns:p="http://schemas.openxmlformats.org/presentationml/2006/main">
  <p:tag name="NUM" val="5"/>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40.xml><?xml version="1.0" encoding="utf-8"?>
<p:tagLst xmlns:a="http://schemas.openxmlformats.org/drawingml/2006/main" xmlns:r="http://schemas.openxmlformats.org/officeDocument/2006/relationships" xmlns:p="http://schemas.openxmlformats.org/presentationml/2006/main">
  <p:tag name="NUM" val="1"/>
</p:tagLst>
</file>

<file path=ppt/tags/tag141.xml><?xml version="1.0" encoding="utf-8"?>
<p:tagLst xmlns:a="http://schemas.openxmlformats.org/drawingml/2006/main" xmlns:r="http://schemas.openxmlformats.org/officeDocument/2006/relationships" xmlns:p="http://schemas.openxmlformats.org/presentationml/2006/main">
  <p:tag name="NUM" val="2"/>
</p:tagLst>
</file>

<file path=ppt/tags/tag142.xml><?xml version="1.0" encoding="utf-8"?>
<p:tagLst xmlns:a="http://schemas.openxmlformats.org/drawingml/2006/main" xmlns:r="http://schemas.openxmlformats.org/officeDocument/2006/relationships" xmlns:p="http://schemas.openxmlformats.org/presentationml/2006/main">
  <p:tag name="NUM" val="3"/>
</p:tagLst>
</file>

<file path=ppt/tags/tag143.xml><?xml version="1.0" encoding="utf-8"?>
<p:tagLst xmlns:a="http://schemas.openxmlformats.org/drawingml/2006/main" xmlns:r="http://schemas.openxmlformats.org/officeDocument/2006/relationships" xmlns:p="http://schemas.openxmlformats.org/presentationml/2006/main">
  <p:tag name="NUM" val="4"/>
</p:tagLst>
</file>

<file path=ppt/tags/tag144.xml><?xml version="1.0" encoding="utf-8"?>
<p:tagLst xmlns:a="http://schemas.openxmlformats.org/drawingml/2006/main" xmlns:r="http://schemas.openxmlformats.org/officeDocument/2006/relationships" xmlns:p="http://schemas.openxmlformats.org/presentationml/2006/main">
  <p:tag name="NUM" val="5"/>
</p:tagLst>
</file>

<file path=ppt/tags/tag145.xml><?xml version="1.0" encoding="utf-8"?>
<p:tagLst xmlns:a="http://schemas.openxmlformats.org/drawingml/2006/main" xmlns:r="http://schemas.openxmlformats.org/officeDocument/2006/relationships" xmlns:p="http://schemas.openxmlformats.org/presentationml/2006/main">
  <p:tag name="NUM" val="1"/>
</p:tagLst>
</file>

<file path=ppt/tags/tag146.xml><?xml version="1.0" encoding="utf-8"?>
<p:tagLst xmlns:a="http://schemas.openxmlformats.org/drawingml/2006/main" xmlns:r="http://schemas.openxmlformats.org/officeDocument/2006/relationships" xmlns:p="http://schemas.openxmlformats.org/presentationml/2006/main">
  <p:tag name="NUM" val="2"/>
</p:tagLst>
</file>

<file path=ppt/tags/tag147.xml><?xml version="1.0" encoding="utf-8"?>
<p:tagLst xmlns:a="http://schemas.openxmlformats.org/drawingml/2006/main" xmlns:r="http://schemas.openxmlformats.org/officeDocument/2006/relationships" xmlns:p="http://schemas.openxmlformats.org/presentationml/2006/main">
  <p:tag name="NUM" val="3"/>
</p:tagLst>
</file>

<file path=ppt/tags/tag148.xml><?xml version="1.0" encoding="utf-8"?>
<p:tagLst xmlns:a="http://schemas.openxmlformats.org/drawingml/2006/main" xmlns:r="http://schemas.openxmlformats.org/officeDocument/2006/relationships" xmlns:p="http://schemas.openxmlformats.org/presentationml/2006/main">
  <p:tag name="NUM" val="4"/>
</p:tagLst>
</file>

<file path=ppt/tags/tag149.xml><?xml version="1.0" encoding="utf-8"?>
<p:tagLst xmlns:a="http://schemas.openxmlformats.org/drawingml/2006/main" xmlns:r="http://schemas.openxmlformats.org/officeDocument/2006/relationships" xmlns:p="http://schemas.openxmlformats.org/presentationml/2006/main">
  <p:tag name="NUM" val="5"/>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50.xml><?xml version="1.0" encoding="utf-8"?>
<p:tagLst xmlns:a="http://schemas.openxmlformats.org/drawingml/2006/main" xmlns:r="http://schemas.openxmlformats.org/officeDocument/2006/relationships" xmlns:p="http://schemas.openxmlformats.org/presentationml/2006/main">
  <p:tag name="NUM" val="1"/>
</p:tagLst>
</file>

<file path=ppt/tags/tag151.xml><?xml version="1.0" encoding="utf-8"?>
<p:tagLst xmlns:a="http://schemas.openxmlformats.org/drawingml/2006/main" xmlns:r="http://schemas.openxmlformats.org/officeDocument/2006/relationships" xmlns:p="http://schemas.openxmlformats.org/presentationml/2006/main">
  <p:tag name="NUM" val="2"/>
</p:tagLst>
</file>

<file path=ppt/tags/tag152.xml><?xml version="1.0" encoding="utf-8"?>
<p:tagLst xmlns:a="http://schemas.openxmlformats.org/drawingml/2006/main" xmlns:r="http://schemas.openxmlformats.org/officeDocument/2006/relationships" xmlns:p="http://schemas.openxmlformats.org/presentationml/2006/main">
  <p:tag name="NUM" val="3"/>
</p:tagLst>
</file>

<file path=ppt/tags/tag153.xml><?xml version="1.0" encoding="utf-8"?>
<p:tagLst xmlns:a="http://schemas.openxmlformats.org/drawingml/2006/main" xmlns:r="http://schemas.openxmlformats.org/officeDocument/2006/relationships" xmlns:p="http://schemas.openxmlformats.org/presentationml/2006/main">
  <p:tag name="NUM" val="1"/>
</p:tagLst>
</file>

<file path=ppt/tags/tag154.xml><?xml version="1.0" encoding="utf-8"?>
<p:tagLst xmlns:a="http://schemas.openxmlformats.org/drawingml/2006/main" xmlns:r="http://schemas.openxmlformats.org/officeDocument/2006/relationships" xmlns:p="http://schemas.openxmlformats.org/presentationml/2006/main">
  <p:tag name="NUM" val="1"/>
</p:tagLst>
</file>

<file path=ppt/tags/tag155.xml><?xml version="1.0" encoding="utf-8"?>
<p:tagLst xmlns:a="http://schemas.openxmlformats.org/drawingml/2006/main" xmlns:r="http://schemas.openxmlformats.org/officeDocument/2006/relationships" xmlns:p="http://schemas.openxmlformats.org/presentationml/2006/main">
  <p:tag name="NUM" val="1"/>
</p:tagLst>
</file>

<file path=ppt/tags/tag156.xml><?xml version="1.0" encoding="utf-8"?>
<p:tagLst xmlns:a="http://schemas.openxmlformats.org/drawingml/2006/main" xmlns:r="http://schemas.openxmlformats.org/officeDocument/2006/relationships" xmlns:p="http://schemas.openxmlformats.org/presentationml/2006/main">
  <p:tag name="NUM" val="1"/>
</p:tagLst>
</file>

<file path=ppt/tags/tag157.xml><?xml version="1.0" encoding="utf-8"?>
<p:tagLst xmlns:a="http://schemas.openxmlformats.org/drawingml/2006/main" xmlns:r="http://schemas.openxmlformats.org/officeDocument/2006/relationships" xmlns:p="http://schemas.openxmlformats.org/presentationml/2006/main">
  <p:tag name="NUM" val="1"/>
</p:tagLst>
</file>

<file path=ppt/tags/tag158.xml><?xml version="1.0" encoding="utf-8"?>
<p:tagLst xmlns:a="http://schemas.openxmlformats.org/drawingml/2006/main" xmlns:r="http://schemas.openxmlformats.org/officeDocument/2006/relationships" xmlns:p="http://schemas.openxmlformats.org/presentationml/2006/main">
  <p:tag name="NUM" val="1"/>
</p:tagLst>
</file>

<file path=ppt/tags/tag159.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60.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5"/>
</p:tagLst>
</file>

<file path=ppt/tags/tag28.xml><?xml version="1.0" encoding="utf-8"?>
<p:tagLst xmlns:a="http://schemas.openxmlformats.org/drawingml/2006/main" xmlns:r="http://schemas.openxmlformats.org/officeDocument/2006/relationships" xmlns:p="http://schemas.openxmlformats.org/presentationml/2006/main">
  <p:tag name="NUM" val="6"/>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5"/>
</p:tagLst>
</file>

<file path=ppt/tags/tag34.xml><?xml version="1.0" encoding="utf-8"?>
<p:tagLst xmlns:a="http://schemas.openxmlformats.org/drawingml/2006/main" xmlns:r="http://schemas.openxmlformats.org/officeDocument/2006/relationships" xmlns:p="http://schemas.openxmlformats.org/presentationml/2006/main">
  <p:tag name="NUM" val="6"/>
</p:tagLst>
</file>

<file path=ppt/tags/tag35.xml><?xml version="1.0" encoding="utf-8"?>
<p:tagLst xmlns:a="http://schemas.openxmlformats.org/drawingml/2006/main" xmlns:r="http://schemas.openxmlformats.org/officeDocument/2006/relationships" xmlns:p="http://schemas.openxmlformats.org/presentationml/2006/main">
  <p:tag name="NUM" val="7"/>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5"/>
</p:tagLst>
</file>

<file path=ppt/tags/tag41.xml><?xml version="1.0" encoding="utf-8"?>
<p:tagLst xmlns:a="http://schemas.openxmlformats.org/drawingml/2006/main" xmlns:r="http://schemas.openxmlformats.org/officeDocument/2006/relationships" xmlns:p="http://schemas.openxmlformats.org/presentationml/2006/main">
  <p:tag name="NUM" val="6"/>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5"/>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50.xml><?xml version="1.0" encoding="utf-8"?>
<p:tagLst xmlns:a="http://schemas.openxmlformats.org/drawingml/2006/main" xmlns:r="http://schemas.openxmlformats.org/officeDocument/2006/relationships" xmlns:p="http://schemas.openxmlformats.org/presentationml/2006/main">
  <p:tag name="NUM" val="4"/>
</p:tagLst>
</file>

<file path=ppt/tags/tag51.xml><?xml version="1.0" encoding="utf-8"?>
<p:tagLst xmlns:a="http://schemas.openxmlformats.org/drawingml/2006/main" xmlns:r="http://schemas.openxmlformats.org/officeDocument/2006/relationships" xmlns:p="http://schemas.openxmlformats.org/presentationml/2006/main">
  <p:tag name="NUM" val="5"/>
</p:tagLst>
</file>

<file path=ppt/tags/tag52.xml><?xml version="1.0" encoding="utf-8"?>
<p:tagLst xmlns:a="http://schemas.openxmlformats.org/drawingml/2006/main" xmlns:r="http://schemas.openxmlformats.org/officeDocument/2006/relationships" xmlns:p="http://schemas.openxmlformats.org/presentationml/2006/main">
  <p:tag name="NUM" val="6"/>
</p:tagLst>
</file>

<file path=ppt/tags/tag53.xml><?xml version="1.0" encoding="utf-8"?>
<p:tagLst xmlns:a="http://schemas.openxmlformats.org/drawingml/2006/main" xmlns:r="http://schemas.openxmlformats.org/officeDocument/2006/relationships" xmlns:p="http://schemas.openxmlformats.org/presentationml/2006/main">
  <p:tag name="NUM" val="7"/>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5"/>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4"/>
</p:tagLst>
</file>

<file path=ppt/tags/tag62.xml><?xml version="1.0" encoding="utf-8"?>
<p:tagLst xmlns:a="http://schemas.openxmlformats.org/drawingml/2006/main" xmlns:r="http://schemas.openxmlformats.org/officeDocument/2006/relationships" xmlns:p="http://schemas.openxmlformats.org/presentationml/2006/main">
  <p:tag name="NUM" val="5"/>
</p:tagLst>
</file>

<file path=ppt/tags/tag63.xml><?xml version="1.0" encoding="utf-8"?>
<p:tagLst xmlns:a="http://schemas.openxmlformats.org/drawingml/2006/main" xmlns:r="http://schemas.openxmlformats.org/officeDocument/2006/relationships" xmlns:p="http://schemas.openxmlformats.org/presentationml/2006/main">
  <p:tag name="NUM" val="6"/>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4"/>
</p:tagLst>
</file>

<file path=ppt/tags/tag68.xml><?xml version="1.0" encoding="utf-8"?>
<p:tagLst xmlns:a="http://schemas.openxmlformats.org/drawingml/2006/main" xmlns:r="http://schemas.openxmlformats.org/officeDocument/2006/relationships" xmlns:p="http://schemas.openxmlformats.org/presentationml/2006/main">
  <p:tag name="NUM" val="5"/>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NUM" val="4"/>
</p:tagLst>
</file>

<file path=ppt/tags/tag73.xml><?xml version="1.0" encoding="utf-8"?>
<p:tagLst xmlns:a="http://schemas.openxmlformats.org/drawingml/2006/main" xmlns:r="http://schemas.openxmlformats.org/officeDocument/2006/relationships" xmlns:p="http://schemas.openxmlformats.org/presentationml/2006/main">
  <p:tag name="NUM" val="5"/>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4"/>
</p:tagLst>
</file>

<file path=ppt/tags/tag78.xml><?xml version="1.0" encoding="utf-8"?>
<p:tagLst xmlns:a="http://schemas.openxmlformats.org/drawingml/2006/main" xmlns:r="http://schemas.openxmlformats.org/officeDocument/2006/relationships" xmlns:p="http://schemas.openxmlformats.org/presentationml/2006/main">
  <p:tag name="NUM" val="5"/>
</p:tagLst>
</file>

<file path=ppt/tags/tag79.xml><?xml version="1.0" encoding="utf-8"?>
<p:tagLst xmlns:a="http://schemas.openxmlformats.org/drawingml/2006/main" xmlns:r="http://schemas.openxmlformats.org/officeDocument/2006/relationships" xmlns:p="http://schemas.openxmlformats.org/presentationml/2006/main">
  <p:tag name="NUM" val="6"/>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7"/>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3"/>
</p:tagLst>
</file>

<file path=ppt/tags/tag87.xml><?xml version="1.0" encoding="utf-8"?>
<p:tagLst xmlns:a="http://schemas.openxmlformats.org/drawingml/2006/main" xmlns:r="http://schemas.openxmlformats.org/officeDocument/2006/relationships" xmlns:p="http://schemas.openxmlformats.org/presentationml/2006/main">
  <p:tag name="NUM" val="4"/>
</p:tagLst>
</file>

<file path=ppt/tags/tag88.xml><?xml version="1.0" encoding="utf-8"?>
<p:tagLst xmlns:a="http://schemas.openxmlformats.org/drawingml/2006/main" xmlns:r="http://schemas.openxmlformats.org/officeDocument/2006/relationships" xmlns:p="http://schemas.openxmlformats.org/presentationml/2006/main">
  <p:tag name="NUM" val="5"/>
</p:tagLst>
</file>

<file path=ppt/tags/tag89.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ags/tag90.xml><?xml version="1.0" encoding="utf-8"?>
<p:tagLst xmlns:a="http://schemas.openxmlformats.org/drawingml/2006/main" xmlns:r="http://schemas.openxmlformats.org/officeDocument/2006/relationships" xmlns:p="http://schemas.openxmlformats.org/presentationml/2006/main">
  <p:tag name="NUM" val="2"/>
</p:tagLst>
</file>

<file path=ppt/tags/tag91.xml><?xml version="1.0" encoding="utf-8"?>
<p:tagLst xmlns:a="http://schemas.openxmlformats.org/drawingml/2006/main" xmlns:r="http://schemas.openxmlformats.org/officeDocument/2006/relationships" xmlns:p="http://schemas.openxmlformats.org/presentationml/2006/main">
  <p:tag name="NUM" val="3"/>
</p:tagLst>
</file>

<file path=ppt/tags/tag92.xml><?xml version="1.0" encoding="utf-8"?>
<p:tagLst xmlns:a="http://schemas.openxmlformats.org/drawingml/2006/main" xmlns:r="http://schemas.openxmlformats.org/officeDocument/2006/relationships" xmlns:p="http://schemas.openxmlformats.org/presentationml/2006/main">
  <p:tag name="NUM" val="4"/>
</p:tagLst>
</file>

<file path=ppt/tags/tag93.xml><?xml version="1.0" encoding="utf-8"?>
<p:tagLst xmlns:a="http://schemas.openxmlformats.org/drawingml/2006/main" xmlns:r="http://schemas.openxmlformats.org/officeDocument/2006/relationships" xmlns:p="http://schemas.openxmlformats.org/presentationml/2006/main">
  <p:tag name="NUM" val="5"/>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ags/tag95.xml><?xml version="1.0" encoding="utf-8"?>
<p:tagLst xmlns:a="http://schemas.openxmlformats.org/drawingml/2006/main" xmlns:r="http://schemas.openxmlformats.org/officeDocument/2006/relationships" xmlns:p="http://schemas.openxmlformats.org/presentationml/2006/main">
  <p:tag name="NUM" val="2"/>
</p:tagLst>
</file>

<file path=ppt/tags/tag96.xml><?xml version="1.0" encoding="utf-8"?>
<p:tagLst xmlns:a="http://schemas.openxmlformats.org/drawingml/2006/main" xmlns:r="http://schemas.openxmlformats.org/officeDocument/2006/relationships" xmlns:p="http://schemas.openxmlformats.org/presentationml/2006/main">
  <p:tag name="NUM" val="3"/>
</p:tagLst>
</file>

<file path=ppt/tags/tag97.xml><?xml version="1.0" encoding="utf-8"?>
<p:tagLst xmlns:a="http://schemas.openxmlformats.org/drawingml/2006/main" xmlns:r="http://schemas.openxmlformats.org/officeDocument/2006/relationships" xmlns:p="http://schemas.openxmlformats.org/presentationml/2006/main">
  <p:tag name="NUM" val="4"/>
</p:tagLst>
</file>

<file path=ppt/tags/tag98.xml><?xml version="1.0" encoding="utf-8"?>
<p:tagLst xmlns:a="http://schemas.openxmlformats.org/drawingml/2006/main" xmlns:r="http://schemas.openxmlformats.org/officeDocument/2006/relationships" xmlns:p="http://schemas.openxmlformats.org/presentationml/2006/main">
  <p:tag name="NUM" val="5"/>
</p:tagLst>
</file>

<file path=ppt/tags/tag99.xml><?xml version="1.0" encoding="utf-8"?>
<p:tagLst xmlns:a="http://schemas.openxmlformats.org/drawingml/2006/main" xmlns:r="http://schemas.openxmlformats.org/officeDocument/2006/relationships" xmlns:p="http://schemas.openxmlformats.org/presentationml/2006/main">
  <p:tag name="NUM" val="6"/>
</p:tagLst>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_rels/them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Personnalisé 5">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C00000"/>
      </a:hlink>
      <a:folHlink>
        <a:srgbClr val="FFC000"/>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kwell">
  <a:themeElements>
    <a:clrScheme name="Mé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Horizon.thmx</Template>
  <TotalTime>7618</TotalTime>
  <Words>3695</Words>
  <Application>Microsoft Office PowerPoint</Application>
  <PresentationFormat>Format US (216 x 279 mm)</PresentationFormat>
  <Paragraphs>1217</Paragraphs>
  <Slides>40</Slides>
  <Notes>13</Notes>
  <HiddenSlides>0</HiddenSlides>
  <MMClips>0</MMClips>
  <ScaleCrop>false</ScaleCrop>
  <HeadingPairs>
    <vt:vector size="4" baseType="variant">
      <vt:variant>
        <vt:lpstr>Thème</vt:lpstr>
      </vt:variant>
      <vt:variant>
        <vt:i4>2</vt:i4>
      </vt:variant>
      <vt:variant>
        <vt:lpstr>Titres des diapositives</vt:lpstr>
      </vt:variant>
      <vt:variant>
        <vt:i4>40</vt:i4>
      </vt:variant>
    </vt:vector>
  </HeadingPairs>
  <TitlesOfParts>
    <vt:vector size="42" baseType="lpstr">
      <vt:lpstr>Inkwell</vt:lpstr>
      <vt:lpstr>1_Inkwell</vt:lpstr>
      <vt:lpstr>Diapositive 1</vt:lpstr>
      <vt:lpstr>Diapositive 2</vt:lpstr>
      <vt:lpstr>Diapositive 3</vt:lpstr>
      <vt:lpstr>Séquence d’enseignement</vt:lpstr>
      <vt:lpstr>Alimentation (3e année) – Matériel </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Fiches théoriques</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Fiches d’évaluation</vt:lpstr>
      <vt:lpstr>Grille des manifestations observables (MO)</vt:lpstr>
      <vt:lpstr>Grille d’évaluation de l’activité 1</vt:lpstr>
      <vt:lpstr>Grille d’évaluation de l’activité 3</vt:lpstr>
      <vt:lpstr>Grille globale</vt:lpstr>
      <vt:lpstr>Diapositive 33</vt:lpstr>
      <vt:lpstr>Diapositive 34</vt:lpstr>
      <vt:lpstr>Diapositive 35</vt:lpstr>
      <vt:lpstr>Diapositive 36</vt:lpstr>
      <vt:lpstr>Diapositive 37</vt:lpstr>
      <vt:lpstr>Diapositive 38</vt:lpstr>
      <vt:lpstr>Diapositive 39</vt:lpstr>
      <vt:lpstr>Diapositive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Guimond</dc:creator>
  <cp:lastModifiedBy>sylvain beauchamp</cp:lastModifiedBy>
  <cp:revision>580</cp:revision>
  <cp:lastPrinted>2015-11-27T13:37:16Z</cp:lastPrinted>
  <dcterms:created xsi:type="dcterms:W3CDTF">2014-07-29T20:22:02Z</dcterms:created>
  <dcterms:modified xsi:type="dcterms:W3CDTF">2023-06-06T23:19:06Z</dcterms:modified>
</cp:coreProperties>
</file>