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34"/>
  </p:notesMasterIdLst>
  <p:handoutMasterIdLst>
    <p:handoutMasterId r:id="rId35"/>
  </p:handoutMasterIdLst>
  <p:sldIdLst>
    <p:sldId id="256" r:id="rId2"/>
    <p:sldId id="283" r:id="rId3"/>
    <p:sldId id="257" r:id="rId4"/>
    <p:sldId id="259" r:id="rId5"/>
    <p:sldId id="309" r:id="rId6"/>
    <p:sldId id="267" r:id="rId7"/>
    <p:sldId id="260" r:id="rId8"/>
    <p:sldId id="307" r:id="rId9"/>
    <p:sldId id="305" r:id="rId10"/>
    <p:sldId id="308" r:id="rId11"/>
    <p:sldId id="273" r:id="rId12"/>
    <p:sldId id="275" r:id="rId13"/>
    <p:sldId id="280" r:id="rId14"/>
    <p:sldId id="286" r:id="rId15"/>
    <p:sldId id="290" r:id="rId16"/>
    <p:sldId id="293" r:id="rId17"/>
    <p:sldId id="289" r:id="rId18"/>
    <p:sldId id="291" r:id="rId19"/>
    <p:sldId id="294" r:id="rId20"/>
    <p:sldId id="288" r:id="rId21"/>
    <p:sldId id="292" r:id="rId22"/>
    <p:sldId id="295" r:id="rId23"/>
    <p:sldId id="287" r:id="rId24"/>
    <p:sldId id="296" r:id="rId25"/>
    <p:sldId id="297" r:id="rId26"/>
    <p:sldId id="298" r:id="rId27"/>
    <p:sldId id="274" r:id="rId28"/>
    <p:sldId id="302" r:id="rId29"/>
    <p:sldId id="285" r:id="rId30"/>
    <p:sldId id="306" r:id="rId31"/>
    <p:sldId id="265" r:id="rId32"/>
    <p:sldId id="281" r:id="rId33"/>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0114E0E-A795-495C-ACB1-D438FFD98A5A}">
          <p14:sldIdLst>
            <p14:sldId id="256"/>
            <p14:sldId id="283"/>
            <p14:sldId id="257"/>
            <p14:sldId id="259"/>
            <p14:sldId id="309"/>
            <p14:sldId id="267"/>
            <p14:sldId id="260"/>
            <p14:sldId id="307"/>
            <p14:sldId id="305"/>
            <p14:sldId id="308"/>
            <p14:sldId id="273"/>
            <p14:sldId id="275"/>
            <p14:sldId id="280"/>
            <p14:sldId id="286"/>
            <p14:sldId id="290"/>
            <p14:sldId id="293"/>
            <p14:sldId id="289"/>
            <p14:sldId id="291"/>
            <p14:sldId id="294"/>
            <p14:sldId id="288"/>
            <p14:sldId id="292"/>
            <p14:sldId id="295"/>
            <p14:sldId id="287"/>
            <p14:sldId id="296"/>
            <p14:sldId id="297"/>
            <p14:sldId id="298"/>
            <p14:sldId id="274"/>
            <p14:sldId id="302"/>
            <p14:sldId id="285"/>
            <p14:sldId id="306"/>
            <p14:sldId id="265"/>
            <p14:sldId id="28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ilodeau, Catherine" initials="BC" lastIdx="2" clrIdx="6">
    <p:extLst>
      <p:ext uri="{19B8F6BF-5375-455C-9EA6-DF929625EA0E}">
        <p15:presenceInfo xmlns:p15="http://schemas.microsoft.com/office/powerpoint/2012/main" userId="S::kk191094@ens.uqam.ca::259fa984-4ea8-414a-9e0b-0342407d7c93" providerId="AD"/>
      </p:ext>
    </p:extLst>
  </p:cmAuthor>
  <p:cmAuthor id="1" name="Catherine" initials="C" lastIdx="28" clrIdx="0"/>
  <p:cmAuthor id="2" name="bibliotheques" initials="b" lastIdx="1" clrIdx="1"/>
  <p:cmAuthor id="3" name="Nadia" initials="n" lastIdx="1" clrIdx="2"/>
  <p:cmAuthor id="4" name="Marie-Line Lavallée-Lamarche" initials="" lastIdx="8" clrIdx="3"/>
  <p:cmAuthor id="5" name="Lavallée-Lamarche, Marie-Line" initials="LM" lastIdx="4" clrIdx="4">
    <p:extLst>
      <p:ext uri="{19B8F6BF-5375-455C-9EA6-DF929625EA0E}">
        <p15:presenceInfo xmlns:p15="http://schemas.microsoft.com/office/powerpoint/2012/main" userId="S::ed791208@ens.uqam.ca::f05d7c4d-201f-4908-9bce-139df049633f" providerId="AD"/>
      </p:ext>
    </p:extLst>
  </p:cmAuthor>
  <p:cmAuthor id="6" name="Simon Langlois" initials="SL"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a:srgbClr val="B3C8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CCBE5-297D-4C0B-B5B3-FACFB55832E8}" v="1" dt="2022-10-28T14:52:51.48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67" autoAdjust="0"/>
    <p:restoredTop sz="94259" autoAdjust="0"/>
  </p:normalViewPr>
  <p:slideViewPr>
    <p:cSldViewPr snapToGrid="0" snapToObjects="1">
      <p:cViewPr varScale="1">
        <p:scale>
          <a:sx n="62" d="100"/>
          <a:sy n="62" d="100"/>
        </p:scale>
        <p:origin x="2323" y="6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36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élène Mathieu" userId="1666ea89-81e3-4ae0-966e-dc606201fe6f" providerId="ADAL" clId="{7ACCCBE5-297D-4C0B-B5B3-FACFB55832E8}"/>
    <pc:docChg chg="modSld">
      <pc:chgData name="Hélène Mathieu" userId="1666ea89-81e3-4ae0-966e-dc606201fe6f" providerId="ADAL" clId="{7ACCCBE5-297D-4C0B-B5B3-FACFB55832E8}" dt="2022-10-28T14:52:51.488" v="0" actId="931"/>
      <pc:docMkLst>
        <pc:docMk/>
      </pc:docMkLst>
      <pc:sldChg chg="addSp modSp">
        <pc:chgData name="Hélène Mathieu" userId="1666ea89-81e3-4ae0-966e-dc606201fe6f" providerId="ADAL" clId="{7ACCCBE5-297D-4C0B-B5B3-FACFB55832E8}" dt="2022-10-28T14:52:51.488" v="0" actId="931"/>
        <pc:sldMkLst>
          <pc:docMk/>
          <pc:sldMk cId="537720913" sldId="256"/>
        </pc:sldMkLst>
        <pc:picChg chg="add mod">
          <ac:chgData name="Hélène Mathieu" userId="1666ea89-81e3-4ae0-966e-dc606201fe6f" providerId="ADAL" clId="{7ACCCBE5-297D-4C0B-B5B3-FACFB55832E8}" dt="2022-10-28T14:52:51.488" v="0" actId="931"/>
          <ac:picMkLst>
            <pc:docMk/>
            <pc:sldMk cId="537720913" sldId="256"/>
            <ac:picMk id="4" creationId="{9BBB9ABE-A522-D25A-9578-98D1F021514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A5BFF-7705-5642-BD99-59DF111890FB}" type="datetimeFigureOut">
              <a:rPr lang="fr-FR" smtClean="0"/>
              <a:pPr/>
              <a:t>28/10/2022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244F55-7092-3548-AD02-B5827B11D4B9}" type="slidenum">
              <a:rPr lang="fr-FR" smtClean="0"/>
              <a:pPr/>
              <a:t>‹N°›</a:t>
            </a:fld>
            <a:endParaRPr lang="fr-FR"/>
          </a:p>
        </p:txBody>
      </p:sp>
    </p:spTree>
    <p:extLst>
      <p:ext uri="{BB962C8B-B14F-4D97-AF65-F5344CB8AC3E}">
        <p14:creationId xmlns:p14="http://schemas.microsoft.com/office/powerpoint/2010/main" val="2608566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0ACE14-1FD2-674A-BBD0-0641EEBB04C6}" type="datetimeFigureOut">
              <a:rPr lang="fr-FR" smtClean="0"/>
              <a:pPr/>
              <a:t>28/10/2022</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79CC1-2BD1-5343-98AF-522C5D9C17DB}" type="slidenum">
              <a:rPr lang="fr-FR" smtClean="0"/>
              <a:pPr/>
              <a:t>‹N°›</a:t>
            </a:fld>
            <a:endParaRPr lang="fr-FR"/>
          </a:p>
        </p:txBody>
      </p:sp>
    </p:spTree>
    <p:extLst>
      <p:ext uri="{BB962C8B-B14F-4D97-AF65-F5344CB8AC3E}">
        <p14:creationId xmlns:p14="http://schemas.microsoft.com/office/powerpoint/2010/main" val="32616282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Calibri"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2022-10-28</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pPr/>
              <a:t>2022-10-28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2022-10-28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2022-10-28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2022-10-28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2022-10-28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2022-10-28</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Calibri" pitchFamily="34"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2022-10-28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pPr/>
              <a:t>2022-10-28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2022-10-28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2022-10-28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2022-10-28</a:t>
            </a:fld>
            <a:endParaRPr lang="en-US"/>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hf hdr="0" ftr="0" dt="0"/>
  <p:txStyles>
    <p:titleStyle>
      <a:lvl1pPr algn="ctr" defTabSz="914400" rtl="0" eaLnBrk="1" latinLnBrk="0" hangingPunct="1">
        <a:spcBef>
          <a:spcPct val="0"/>
        </a:spcBef>
        <a:buNone/>
        <a:defRPr sz="4600" kern="1200">
          <a:solidFill>
            <a:schemeClr val="tx1"/>
          </a:solidFill>
          <a:latin typeface="Calibri" pitchFamily="34"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Calibri" pitchFamily="34"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Calibri" pitchFamily="34"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Calibri" pitchFamily="34"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Calibri" pitchFamily="34"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Calibri" pitchFamily="34"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Layout" Target="../slideLayouts/slideLayout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3.png"/><Relationship Id="rId3" Type="http://schemas.openxmlformats.org/officeDocument/2006/relationships/tags" Target="../tags/tag53.xml"/><Relationship Id="rId7" Type="http://schemas.openxmlformats.org/officeDocument/2006/relationships/tags" Target="../tags/tag57.xml"/><Relationship Id="rId12" Type="http://schemas.microsoft.com/office/2007/relationships/hdphoto" Target="../media/hdphoto1.wdp"/><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12.png"/><Relationship Id="rId5" Type="http://schemas.openxmlformats.org/officeDocument/2006/relationships/tags" Target="../tags/tag55.xml"/><Relationship Id="rId10" Type="http://schemas.openxmlformats.org/officeDocument/2006/relationships/slide" Target="slide27.xml"/><Relationship Id="rId4" Type="http://schemas.openxmlformats.org/officeDocument/2006/relationships/tags" Target="../tags/tag54.xml"/><Relationship Id="rId9" Type="http://schemas.openxmlformats.org/officeDocument/2006/relationships/slide" Target="slide15.xml"/><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tags" Target="../tags/tag65.xml"/><Relationship Id="rId13" Type="http://schemas.microsoft.com/office/2007/relationships/hdphoto" Target="../media/hdphoto1.wdp"/><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 Target="slide28.xml"/><Relationship Id="rId5" Type="http://schemas.openxmlformats.org/officeDocument/2006/relationships/tags" Target="../tags/tag62.xml"/><Relationship Id="rId15" Type="http://schemas.openxmlformats.org/officeDocument/2006/relationships/image" Target="../media/image14.png"/><Relationship Id="rId10" Type="http://schemas.openxmlformats.org/officeDocument/2006/relationships/slideLayout" Target="../slideLayouts/slideLayout7.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image" Target="../media/image14.png"/><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slide" Target="slide3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hyperlink" Target="https://www.transports.gouv.qc.ca/fr/securite-signalisation/signalisation/Documents/fiche-connaissances-base.pdf" TargetMode="External"/><Relationship Id="rId5" Type="http://schemas.openxmlformats.org/officeDocument/2006/relationships/tags" Target="../tags/tag71.xml"/><Relationship Id="rId10" Type="http://schemas.openxmlformats.org/officeDocument/2006/relationships/hyperlink" Target="https://www.canada.ca/fr/sante-canada/services/securite-domicile/securite-produits-chimiques-menagers.html" TargetMode="External"/><Relationship Id="rId4" Type="http://schemas.openxmlformats.org/officeDocument/2006/relationships/tags" Target="../tags/tag70.xml"/><Relationship Id="rId9"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104.xml"/><Relationship Id="rId7" Type="http://schemas.openxmlformats.org/officeDocument/2006/relationships/image" Target="../media/image27.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7.xml"/><Relationship Id="rId5" Type="http://schemas.openxmlformats.org/officeDocument/2006/relationships/tags" Target="../tags/tag106.xml"/><Relationship Id="rId10" Type="http://schemas.openxmlformats.org/officeDocument/2006/relationships/image" Target="../media/image30.jpeg"/><Relationship Id="rId4" Type="http://schemas.openxmlformats.org/officeDocument/2006/relationships/tags" Target="../tags/tag105.xml"/><Relationship Id="rId9"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tags" Target="../tags/tag109.xml"/><Relationship Id="rId7" Type="http://schemas.openxmlformats.org/officeDocument/2006/relationships/image" Target="../media/image29.jpe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tags" Target="../tags/tag108.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tags" Target="../tags/tag107.xml"/><Relationship Id="rId6" Type="http://schemas.openxmlformats.org/officeDocument/2006/relationships/image" Target="../media/image31.png"/><Relationship Id="rId11" Type="http://schemas.openxmlformats.org/officeDocument/2006/relationships/image" Target="../media/image32.png"/><Relationship Id="rId5" Type="http://schemas.openxmlformats.org/officeDocument/2006/relationships/slideLayout" Target="../slideLayouts/slideLayout7.xml"/><Relationship Id="rId15" Type="http://schemas.openxmlformats.org/officeDocument/2006/relationships/image" Target="../media/image36.png"/><Relationship Id="rId10" Type="http://schemas.openxmlformats.org/officeDocument/2006/relationships/image" Target="../media/image28.jpeg"/><Relationship Id="rId19" Type="http://schemas.openxmlformats.org/officeDocument/2006/relationships/image" Target="../media/image40.png"/><Relationship Id="rId4" Type="http://schemas.openxmlformats.org/officeDocument/2006/relationships/tags" Target="../tags/tag110.xml"/><Relationship Id="rId9" Type="http://schemas.openxmlformats.org/officeDocument/2006/relationships/image" Target="../media/image27.png"/><Relationship Id="rId1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hyperlink" Target="https://fr.vikidia.org/wiki/Poison" TargetMode="Externa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hyperlink" Target="https://fr.vikidia.org/wiki/Explosif" TargetMode="Externa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hyperlink" Target="https://fr.vikidia.org/wiki/Corrosion" TargetMode="External"/><Relationship Id="rId5" Type="http://schemas.openxmlformats.org/officeDocument/2006/relationships/tags" Target="../tags/tag8.xml"/><Relationship Id="rId10" Type="http://schemas.openxmlformats.org/officeDocument/2006/relationships/hyperlink" Target="https://fr.vikidia.org/wiki/Danger" TargetMode="External"/><Relationship Id="rId4" Type="http://schemas.openxmlformats.org/officeDocument/2006/relationships/tags" Target="../tags/tag7.xml"/><Relationship Id="rId9" Type="http://schemas.openxmlformats.org/officeDocument/2006/relationships/slideLayout" Target="../slideLayouts/slideLayout7.xml"/><Relationship Id="rId14" Type="http://schemas.openxmlformats.org/officeDocument/2006/relationships/hyperlink" Target="https://fr.wikipedia.org/wiki/Inflammabilit%C3%A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4.xml"/><Relationship Id="rId7"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image" Target="../media/image13.png"/><Relationship Id="rId4" Type="http://schemas.openxmlformats.org/officeDocument/2006/relationships/tags" Target="../tags/tag15.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image" Target="../media/image14.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slide" Target="slide3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slide" Target="slide30.xml"/><Relationship Id="rId5" Type="http://schemas.openxmlformats.org/officeDocument/2006/relationships/tags" Target="../tags/tag34.xml"/><Relationship Id="rId10" Type="http://schemas.openxmlformats.org/officeDocument/2006/relationships/slideLayout" Target="../slideLayouts/slideLayout7.xml"/><Relationship Id="rId4" Type="http://schemas.openxmlformats.org/officeDocument/2006/relationships/tags" Target="../tags/tag33.xml"/><Relationship Id="rId9" Type="http://schemas.openxmlformats.org/officeDocument/2006/relationships/tags" Target="../tags/tag38.xml"/></Relationships>
</file>

<file path=ppt/slides/_rels/slide9.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Layout" Target="../slideLayouts/slideLayout7.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Cover_1-Symboles_à_la_maison_Resize-01.jpg"/>
          <p:cNvPicPr>
            <a:picLocks noChangeAspect="1"/>
          </p:cNvPicPr>
          <p:nvPr/>
        </p:nvPicPr>
        <p:blipFill>
          <a:blip r:embed="rId2"/>
          <a:stretch>
            <a:fillRect/>
          </a:stretch>
        </p:blipFill>
        <p:spPr>
          <a:xfrm>
            <a:off x="0" y="2031"/>
            <a:ext cx="6858000" cy="9139938"/>
          </a:xfrm>
          <a:prstGeom prst="rect">
            <a:avLst/>
          </a:prstGeom>
        </p:spPr>
      </p:pic>
      <p:pic>
        <p:nvPicPr>
          <p:cNvPr id="4" name="Image 3">
            <a:extLst>
              <a:ext uri="{FF2B5EF4-FFF2-40B4-BE49-F238E27FC236}">
                <a16:creationId xmlns:a16="http://schemas.microsoft.com/office/drawing/2014/main" id="{9BBB9ABE-A522-D25A-9578-98D1F0215144}"/>
              </a:ext>
            </a:extLst>
          </p:cNvPr>
          <p:cNvPicPr>
            <a:picLocks noChangeAspect="1"/>
          </p:cNvPicPr>
          <p:nvPr/>
        </p:nvPicPr>
        <p:blipFill>
          <a:blip r:embed="rId3"/>
          <a:stretch>
            <a:fillRect/>
          </a:stretch>
        </p:blipFill>
        <p:spPr>
          <a:xfrm>
            <a:off x="0" y="0"/>
            <a:ext cx="6858000" cy="9144000"/>
          </a:xfrm>
          <a:prstGeom prst="rect">
            <a:avLst/>
          </a:prstGeom>
        </p:spPr>
      </p:pic>
    </p:spTree>
    <p:extLst>
      <p:ext uri="{BB962C8B-B14F-4D97-AF65-F5344CB8AC3E}">
        <p14:creationId xmlns:p14="http://schemas.microsoft.com/office/powerpoint/2010/main" val="537720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60646" y="1165860"/>
            <a:ext cx="6730680" cy="7772400"/>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2400" i="1" noProof="1">
                <a:latin typeface="Calibri" pitchFamily="34" charset="0"/>
              </a:rPr>
              <a:t>Fiche d’activité B</a:t>
            </a:r>
            <a:endParaRPr lang="fr-CA" sz="2400" i="1" noProof="1">
              <a:latin typeface="Calibri" pitchFamily="34" charset="0"/>
              <a:cs typeface="Calibri" pitchFamily="34" charset="0"/>
            </a:endParaRPr>
          </a:p>
          <a:p>
            <a:pPr marL="228600" indent="-228600" algn="just">
              <a:spcBef>
                <a:spcPts val="600"/>
              </a:spcBef>
              <a:buSzPct val="100000"/>
              <a:buFont typeface="+mj-lt"/>
              <a:buAutoNum type="arabicPeriod"/>
            </a:pPr>
            <a:r>
              <a:rPr lang="fr-CA" sz="1200" b="1" dirty="0">
                <a:latin typeface="Calibri" pitchFamily="34" charset="0"/>
                <a:cs typeface="Calibri" pitchFamily="34" charset="0"/>
              </a:rPr>
              <a:t>Distribuer la fiche et en expliquer le fonctionnement</a:t>
            </a:r>
            <a:r>
              <a:rPr lang="fr-CA" sz="1200" dirty="0">
                <a:latin typeface="Calibri" pitchFamily="34" charset="0"/>
                <a:cs typeface="Calibri" pitchFamily="34" charset="0"/>
              </a:rPr>
              <a:t>. À la discrétion de l’</a:t>
            </a:r>
            <a:r>
              <a:rPr lang="fr-CA" sz="1200" dirty="0" err="1">
                <a:latin typeface="Calibri" pitchFamily="34" charset="0"/>
                <a:cs typeface="Calibri" pitchFamily="34" charset="0"/>
              </a:rPr>
              <a:t>enseignant.e</a:t>
            </a:r>
            <a:r>
              <a:rPr lang="fr-CA" sz="1200" dirty="0">
                <a:latin typeface="Calibri" pitchFamily="34" charset="0"/>
                <a:cs typeface="Calibri" pitchFamily="34" charset="0"/>
              </a:rPr>
              <a:t>, les élèves peuvent travailler seuls ou en équipe. La fiche peut aussi être remplie en plénière.</a:t>
            </a:r>
          </a:p>
          <a:p>
            <a:pPr marL="228600" indent="-228600" algn="just">
              <a:spcBef>
                <a:spcPts val="600"/>
              </a:spcBef>
              <a:buSzPct val="100000"/>
              <a:buFont typeface="+mj-lt"/>
              <a:buAutoNum type="arabicPeriod"/>
            </a:pPr>
            <a:r>
              <a:rPr lang="fr-CA" sz="1200" b="1" dirty="0">
                <a:latin typeface="Calibri" pitchFamily="34" charset="0"/>
                <a:cs typeface="Calibri" pitchFamily="34" charset="0"/>
              </a:rPr>
              <a:t>Faire un retour en groupe</a:t>
            </a:r>
            <a:r>
              <a:rPr lang="fr-CA" sz="1200" dirty="0">
                <a:latin typeface="Calibri" pitchFamily="34" charset="0"/>
                <a:cs typeface="Calibri" pitchFamily="34" charset="0"/>
              </a:rPr>
              <a:t>. Quelques questions qui peuvent être posées : </a:t>
            </a:r>
            <a:endParaRPr lang="fr-CA" sz="1200" b="1" i="1" dirty="0">
              <a:latin typeface="Calibri" pitchFamily="34" charset="0"/>
              <a:cs typeface="Calibri" pitchFamily="34" charset="0"/>
            </a:endParaRPr>
          </a:p>
          <a:p>
            <a:pPr marL="174625" indent="-174625" algn="ctr">
              <a:spcBef>
                <a:spcPts val="600"/>
              </a:spcBef>
              <a:buNone/>
            </a:pPr>
            <a:r>
              <a:rPr lang="fr-CA" sz="1200" b="1" i="1" dirty="0">
                <a:latin typeface="Calibri" pitchFamily="34" charset="0"/>
                <a:cs typeface="Calibri" pitchFamily="34" charset="0"/>
              </a:rPr>
              <a:t>« Qu’est-ce qui vous a permis d’identifier les figures ? »</a:t>
            </a:r>
          </a:p>
          <a:p>
            <a:pPr marL="0" indent="0" algn="just">
              <a:spcBef>
                <a:spcPts val="600"/>
              </a:spcBef>
              <a:buNone/>
            </a:pPr>
            <a:r>
              <a:rPr lang="fr-CA" sz="1200" dirty="0">
                <a:latin typeface="Calibri" pitchFamily="34" charset="0"/>
                <a:cs typeface="Calibri" pitchFamily="34" charset="0"/>
              </a:rPr>
              <a:t>Laisser le temps aux élèves de décrire les figures planes à l’oral : leurs différences, leurs ressemblances, le nombre de côtés ou le nombre de sommets sont des critères à faire ressortir.</a:t>
            </a:r>
          </a:p>
          <a:p>
            <a:pPr marL="174625" indent="-174625" algn="ctr">
              <a:spcBef>
                <a:spcPts val="600"/>
              </a:spcBef>
              <a:buNone/>
            </a:pPr>
            <a:r>
              <a:rPr lang="fr-CA" sz="1200" b="1" i="1" dirty="0">
                <a:latin typeface="Calibri" pitchFamily="34" charset="0"/>
                <a:cs typeface="Calibri" pitchFamily="34" charset="0"/>
              </a:rPr>
              <a:t>« Quelle différence voyez-vous entre un carré et un losange ? Comment faites-vous la différence ? »</a:t>
            </a:r>
          </a:p>
          <a:p>
            <a:pPr algn="just">
              <a:spcBef>
                <a:spcPts val="600"/>
              </a:spcBef>
              <a:buNone/>
            </a:pPr>
            <a:r>
              <a:rPr lang="fr-CA" sz="1200" dirty="0">
                <a:latin typeface="Calibri" pitchFamily="34" charset="0"/>
                <a:cs typeface="Calibri" pitchFamily="34" charset="0"/>
              </a:rPr>
              <a:t>La réponse attendue aborde l’idée des angles ou de l’ouverture entre les côtés.</a:t>
            </a:r>
          </a:p>
          <a:p>
            <a:pPr algn="ctr">
              <a:spcBef>
                <a:spcPts val="600"/>
              </a:spcBef>
              <a:buNone/>
            </a:pPr>
            <a:r>
              <a:rPr lang="fr-CA" sz="1200" b="1" i="1" dirty="0">
                <a:latin typeface="Calibri" pitchFamily="34" charset="0"/>
                <a:cs typeface="Calibri" pitchFamily="34" charset="0"/>
              </a:rPr>
              <a:t>« Et comment faire la différence entre un rectangle et un carré ? »</a:t>
            </a:r>
            <a:endParaRPr lang="fr-CA" sz="1200" i="1" dirty="0">
              <a:latin typeface="Calibri" pitchFamily="34" charset="0"/>
              <a:cs typeface="Calibri" pitchFamily="34" charset="0"/>
            </a:endParaRPr>
          </a:p>
          <a:p>
            <a:pPr marL="0" indent="0" algn="just">
              <a:spcBef>
                <a:spcPts val="600"/>
              </a:spcBef>
              <a:buNone/>
            </a:pPr>
            <a:r>
              <a:rPr lang="fr-CA" sz="1200" dirty="0">
                <a:latin typeface="Calibri" pitchFamily="34" charset="0"/>
                <a:cs typeface="Calibri" pitchFamily="34" charset="0"/>
              </a:rPr>
              <a:t>La réponse attendue aborde l’idée de la longueur des côtés. (</a:t>
            </a:r>
            <a:r>
              <a:rPr lang="fr-CA" sz="1200" b="1" dirty="0">
                <a:latin typeface="Calibri" pitchFamily="34" charset="0"/>
                <a:cs typeface="Calibri" pitchFamily="34" charset="0"/>
              </a:rPr>
              <a:t>Truc</a:t>
            </a:r>
            <a:r>
              <a:rPr lang="fr-CA" sz="1200" dirty="0">
                <a:latin typeface="Calibri" pitchFamily="34" charset="0"/>
                <a:cs typeface="Calibri" pitchFamily="34" charset="0"/>
              </a:rPr>
              <a:t> : Pour s’aider à bien identifier le carré posé sur le côté on peut tourner notre feuille sur le côté. On devrait identifier la figure avec plus de facilité.</a:t>
            </a:r>
            <a:endParaRPr lang="fr-CA" sz="1200" b="1" dirty="0">
              <a:latin typeface="Calibri" pitchFamily="34" charset="0"/>
              <a:cs typeface="Calibri" pitchFamily="34" charset="0"/>
            </a:endParaRPr>
          </a:p>
          <a:p>
            <a:pPr marL="174625" indent="-174625" algn="ctr">
              <a:spcBef>
                <a:spcPts val="600"/>
              </a:spcBef>
              <a:buNone/>
            </a:pPr>
            <a:r>
              <a:rPr lang="fr-CA" sz="1200" b="1" i="1" dirty="0">
                <a:latin typeface="Calibri" pitchFamily="34" charset="0"/>
                <a:cs typeface="Calibri" pitchFamily="34" charset="0"/>
              </a:rPr>
              <a:t>« Qu’est-ce que le cercle a de différent des autres formes ? Aurait-on pu le construire à l’aide de bâtonnets comme à l’activité précédente ? »</a:t>
            </a:r>
            <a:endParaRPr lang="fr-CA" sz="1200" i="1" dirty="0">
              <a:latin typeface="Calibri" pitchFamily="34" charset="0"/>
              <a:cs typeface="Calibri" pitchFamily="34" charset="0"/>
            </a:endParaRPr>
          </a:p>
          <a:p>
            <a:pPr marL="0" indent="0" algn="just">
              <a:spcBef>
                <a:spcPts val="600"/>
              </a:spcBef>
              <a:buNone/>
            </a:pPr>
            <a:r>
              <a:rPr lang="fr-CA" sz="1200" dirty="0">
                <a:latin typeface="Calibri" pitchFamily="34" charset="0"/>
                <a:cs typeface="Calibri" pitchFamily="34" charset="0"/>
              </a:rPr>
              <a:t>Le cercle est formé d’une </a:t>
            </a:r>
            <a:r>
              <a:rPr lang="fr-CA" sz="1200" b="1" dirty="0">
                <a:latin typeface="Calibri" pitchFamily="34" charset="0"/>
                <a:cs typeface="Calibri" pitchFamily="34" charset="0"/>
              </a:rPr>
              <a:t>ligne courbe </a:t>
            </a:r>
            <a:r>
              <a:rPr lang="fr-CA" sz="1200" dirty="0">
                <a:latin typeface="Calibri" pitchFamily="34" charset="0"/>
                <a:cs typeface="Calibri" pitchFamily="34" charset="0"/>
              </a:rPr>
              <a:t>fermée alors que tous les polygones sont formés de segments de droites, ou autrement dit, d’une </a:t>
            </a:r>
            <a:r>
              <a:rPr lang="fr-CA" sz="1200" b="1" dirty="0">
                <a:latin typeface="Calibri" pitchFamily="34" charset="0"/>
                <a:cs typeface="Calibri" pitchFamily="34" charset="0"/>
              </a:rPr>
              <a:t>ligne brisée </a:t>
            </a:r>
            <a:r>
              <a:rPr lang="fr-CA" sz="1200" dirty="0">
                <a:latin typeface="Calibri" pitchFamily="34" charset="0"/>
                <a:cs typeface="Calibri" pitchFamily="34" charset="0"/>
              </a:rPr>
              <a:t>fermée. L’</a:t>
            </a:r>
            <a:r>
              <a:rPr lang="fr-CA" sz="1200" dirty="0" err="1">
                <a:latin typeface="Calibri" pitchFamily="34" charset="0"/>
                <a:cs typeface="Calibri" pitchFamily="34" charset="0"/>
              </a:rPr>
              <a:t>enseignant-e</a:t>
            </a:r>
            <a:r>
              <a:rPr lang="fr-CA" sz="1200" dirty="0">
                <a:latin typeface="Calibri" pitchFamily="34" charset="0"/>
                <a:cs typeface="Calibri" pitchFamily="34" charset="0"/>
              </a:rPr>
              <a:t> peut illustrer son propos en traçant un cercle au tableau. </a:t>
            </a:r>
          </a:p>
          <a:p>
            <a:pPr marL="0" indent="0" algn="just">
              <a:spcBef>
                <a:spcPts val="600"/>
              </a:spcBef>
              <a:buNone/>
            </a:pPr>
            <a:endParaRPr lang="fr-CA" sz="1200" dirty="0">
              <a:latin typeface="Calibri" pitchFamily="34" charset="0"/>
              <a:cs typeface="Calibri" pitchFamily="34" charset="0"/>
            </a:endParaRPr>
          </a:p>
          <a:p>
            <a:pPr marL="0" indent="0" algn="just">
              <a:spcBef>
                <a:spcPts val="600"/>
              </a:spcBef>
              <a:buNone/>
            </a:pPr>
            <a:endParaRPr lang="fr-CA" sz="1200" dirty="0">
              <a:latin typeface="Calibri" pitchFamily="34" charset="0"/>
              <a:cs typeface="Calibri" pitchFamily="34" charset="0"/>
            </a:endParaRPr>
          </a:p>
          <a:p>
            <a:pPr marL="0" indent="0" algn="just">
              <a:spcBef>
                <a:spcPts val="600"/>
              </a:spcBef>
              <a:buNone/>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startAt="3"/>
            </a:pPr>
            <a:r>
              <a:rPr lang="fr-CA" sz="1200" b="1" dirty="0">
                <a:latin typeface="Calibri" pitchFamily="34" charset="0"/>
                <a:cs typeface="Calibri" pitchFamily="34" charset="0"/>
              </a:rPr>
              <a:t>Finir avec la tâche suivante : </a:t>
            </a:r>
            <a:r>
              <a:rPr lang="fr-CA" sz="1200" dirty="0">
                <a:latin typeface="Calibri" pitchFamily="34" charset="0"/>
                <a:cs typeface="Calibri" pitchFamily="34" charset="0"/>
              </a:rPr>
              <a:t>Encercler en rouge la ou les figures formée(s) d’une ligne courbe et encercler en vert les figures formées d’une ligne brisée.</a:t>
            </a:r>
          </a:p>
          <a:p>
            <a:pPr marL="0" indent="0" algn="just">
              <a:spcBef>
                <a:spcPts val="600"/>
              </a:spcBef>
              <a:buNone/>
            </a:pPr>
            <a:endParaRPr lang="fr-CA" sz="1200" noProof="1">
              <a:latin typeface="Calibri" pitchFamily="34" charset="0"/>
            </a:endParaRPr>
          </a:p>
          <a:p>
            <a:pPr marL="252000" indent="-252000" algn="just">
              <a:spcBef>
                <a:spcPts val="600"/>
              </a:spcBef>
              <a:buNone/>
            </a:pPr>
            <a:endParaRPr lang="fr-CA" sz="1200" noProof="1">
              <a:latin typeface="Calibri" pitchFamily="34" charset="0"/>
              <a:cs typeface="Calibri" pitchFamily="34" charset="0"/>
            </a:endParaRPr>
          </a:p>
        </p:txBody>
      </p:sp>
      <p:sp>
        <p:nvSpPr>
          <p:cNvPr id="14" name="Title 3"/>
          <p:cNvSpPr txBox="1">
            <a:spLocks/>
          </p:cNvSpPr>
          <p:nvPr>
            <p:custDataLst>
              <p:tags r:id="rId2"/>
            </p:custDataLst>
          </p:nvPr>
        </p:nvSpPr>
        <p:spPr>
          <a:xfrm>
            <a:off x="9525" y="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Réalisation</a:t>
            </a:r>
            <a:endParaRPr lang="en-US" sz="3000" dirty="0">
              <a:latin typeface="Calibri" pitchFamily="34" charset="0"/>
            </a:endParaRPr>
          </a:p>
          <a:p>
            <a:pPr algn="l"/>
            <a:r>
              <a:rPr lang="en-US" sz="2400" dirty="0">
                <a:latin typeface="Calibri" pitchFamily="34" charset="0"/>
              </a:rPr>
              <a:t>2. </a:t>
            </a:r>
            <a:r>
              <a:rPr lang="en-US" sz="2400" dirty="0" err="1">
                <a:latin typeface="Calibri" pitchFamily="34" charset="0"/>
              </a:rPr>
              <a:t>Préparation</a:t>
            </a:r>
            <a:r>
              <a:rPr lang="en-US" sz="2400" dirty="0">
                <a:latin typeface="Calibri" pitchFamily="34" charset="0"/>
              </a:rPr>
              <a:t> </a:t>
            </a:r>
            <a:r>
              <a:rPr lang="en-US" sz="2400" dirty="0" err="1">
                <a:latin typeface="Calibri" pitchFamily="34" charset="0"/>
              </a:rPr>
              <a:t>mathématique</a:t>
            </a:r>
            <a:r>
              <a:rPr lang="en-US" sz="2400" dirty="0">
                <a:latin typeface="Calibri" pitchFamily="34" charset="0"/>
              </a:rPr>
              <a:t> </a:t>
            </a:r>
            <a:r>
              <a:rPr lang="en-US" sz="1800" dirty="0">
                <a:latin typeface="Calibri" pitchFamily="34" charset="0"/>
              </a:rPr>
              <a:t>(suite)</a:t>
            </a:r>
            <a:endParaRPr lang="en-US" sz="2400" dirty="0">
              <a:latin typeface="Calibri" pitchFamily="34" charset="0"/>
            </a:endParaRPr>
          </a:p>
        </p:txBody>
      </p:sp>
      <p:sp>
        <p:nvSpPr>
          <p:cNvPr id="15" name="Rectangle 14"/>
          <p:cNvSpPr/>
          <p:nvPr>
            <p:custDataLst>
              <p:tags r:id="rId3"/>
            </p:custDataLst>
          </p:nvPr>
        </p:nvSpPr>
        <p:spPr>
          <a:xfrm>
            <a:off x="160742" y="6896100"/>
            <a:ext cx="6521155" cy="1723549"/>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fr-CA" sz="1400" b="1" dirty="0">
                <a:solidFill>
                  <a:prstClr val="black"/>
                </a:solidFill>
                <a:latin typeface="Calibri" pitchFamily="34" charset="0"/>
              </a:rPr>
              <a:t>Précisions sur le carré…</a:t>
            </a:r>
            <a:endParaRPr kumimoji="0" lang="en-US" sz="1400" b="1" i="0" u="none" strike="noStrike" kern="1200" cap="none" spc="0" normalizeH="0" baseline="0" noProof="0" dirty="0">
              <a:ln>
                <a:noFill/>
              </a:ln>
              <a:solidFill>
                <a:prstClr val="black"/>
              </a:solidFill>
              <a:effectLst/>
              <a:uLnTx/>
              <a:uFillTx/>
              <a:latin typeface="Calibri" pitchFamily="34" charset="0"/>
            </a:endParaRPr>
          </a:p>
          <a:p>
            <a:pPr algn="just">
              <a:spcBef>
                <a:spcPts val="600"/>
              </a:spcBef>
            </a:pPr>
            <a:r>
              <a:rPr lang="fr-CA" sz="1200" dirty="0">
                <a:latin typeface="Calibri" pitchFamily="34" charset="0"/>
                <a:cs typeface="Calibri" pitchFamily="34" charset="0"/>
              </a:rPr>
              <a:t>Tous les quadrilatères dont les côtés sont de mêmes mesures sont des losanges. Le carré est un losange dont tous les angles sont égaux à 90 degrés. </a:t>
            </a:r>
          </a:p>
          <a:p>
            <a:pPr algn="just">
              <a:spcBef>
                <a:spcPts val="600"/>
              </a:spcBef>
            </a:pPr>
            <a:r>
              <a:rPr lang="fr-CA" sz="1200" dirty="0">
                <a:latin typeface="Calibri" pitchFamily="34" charset="0"/>
                <a:cs typeface="Calibri" pitchFamily="34" charset="0"/>
              </a:rPr>
              <a:t>On peut donc voir le carré comme un losange très particulier. </a:t>
            </a:r>
          </a:p>
          <a:p>
            <a:pPr algn="just">
              <a:spcBef>
                <a:spcPts val="600"/>
              </a:spcBef>
            </a:pPr>
            <a:r>
              <a:rPr lang="fr-CA" sz="1200" dirty="0">
                <a:latin typeface="Calibri" pitchFamily="34" charset="0"/>
                <a:cs typeface="Calibri" pitchFamily="34" charset="0"/>
              </a:rPr>
              <a:t>Tous les quadrilatères dont les angles sont de mêmes mesures sont des rectangles. Le carré est un rectangle dont tous les côtés sont égaux. </a:t>
            </a:r>
          </a:p>
          <a:p>
            <a:pPr algn="just">
              <a:spcBef>
                <a:spcPts val="600"/>
              </a:spcBef>
            </a:pPr>
            <a:r>
              <a:rPr lang="fr-CA" sz="1200" dirty="0">
                <a:latin typeface="Calibri" pitchFamily="34" charset="0"/>
                <a:cs typeface="Calibri" pitchFamily="34" charset="0"/>
              </a:rPr>
              <a:t>On peut donc aussi voir le carré comme un rectangle très particulier. </a:t>
            </a:r>
          </a:p>
        </p:txBody>
      </p:sp>
      <p:sp>
        <p:nvSpPr>
          <p:cNvPr id="18" name="Espace réservé du numéro de diapositive 1"/>
          <p:cNvSpPr>
            <a:spLocks noGrp="1"/>
          </p:cNvSpPr>
          <p:nvPr>
            <p:ph type="sldNum" sz="quarter" idx="12"/>
            <p:custDataLst>
              <p:tags r:id="rId4"/>
            </p:custDataLst>
          </p:nvPr>
        </p:nvSpPr>
        <p:spPr>
          <a:xfrm>
            <a:off x="5372100" y="8153400"/>
            <a:ext cx="1473199" cy="977900"/>
          </a:xfrm>
        </p:spPr>
        <p:txBody>
          <a:bodyPr/>
          <a:lstStyle/>
          <a:p>
            <a:fld id="{027FB875-5C85-AB42-9DC5-178568A424B8}" type="slidenum">
              <a:rPr lang="en-US" smtClean="0"/>
              <a:pPr/>
              <a:t>10</a:t>
            </a:fld>
            <a:endParaRPr lang="en-US" dirty="0"/>
          </a:p>
        </p:txBody>
      </p:sp>
      <p:sp>
        <p:nvSpPr>
          <p:cNvPr id="16" name="Rectangle 15">
            <a:extLst>
              <a:ext uri="{FF2B5EF4-FFF2-40B4-BE49-F238E27FC236}">
                <a16:creationId xmlns:a16="http://schemas.microsoft.com/office/drawing/2014/main" id="{0AA29D7B-5CA4-9C41-AE2D-ABC5CA29A6D0}"/>
              </a:ext>
            </a:extLst>
          </p:cNvPr>
          <p:cNvSpPr/>
          <p:nvPr>
            <p:custDataLst>
              <p:tags r:id="rId5"/>
            </p:custDataLst>
          </p:nvPr>
        </p:nvSpPr>
        <p:spPr>
          <a:xfrm>
            <a:off x="2155667" y="5443537"/>
            <a:ext cx="2546666" cy="492443"/>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itchFamily="34" charset="0"/>
              </a:rPr>
              <a:t>Zone </a:t>
            </a:r>
            <a:r>
              <a:rPr kumimoji="0" lang="en-US" sz="1400" b="1" i="0" u="none" strike="noStrike" kern="1200" cap="none" spc="0" normalizeH="0" baseline="0" noProof="0" dirty="0" err="1">
                <a:ln>
                  <a:noFill/>
                </a:ln>
                <a:solidFill>
                  <a:prstClr val="black"/>
                </a:solidFill>
                <a:effectLst/>
                <a:uLnTx/>
                <a:uFillTx/>
                <a:latin typeface="Calibri" pitchFamily="34" charset="0"/>
              </a:rPr>
              <a:t>vocabulaire</a:t>
            </a:r>
            <a:r>
              <a:rPr kumimoji="0" lang="en-US" sz="1400" b="1" i="0" u="none" strike="noStrike" kern="1200" cap="none" spc="0" normalizeH="0" baseline="0" noProof="0" dirty="0">
                <a:ln>
                  <a:noFill/>
                </a:ln>
                <a:solidFill>
                  <a:prstClr val="black"/>
                </a:solidFill>
                <a:effectLst/>
                <a:uLnTx/>
                <a:uFillTx/>
                <a:latin typeface="Calibri"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Calibri" pitchFamily="34" charset="0"/>
                <a:cs typeface="Calibri" pitchFamily="34" charset="0"/>
              </a:rPr>
              <a:t>Ligne</a:t>
            </a:r>
            <a:r>
              <a:rPr lang="en-US" sz="1200" dirty="0">
                <a:latin typeface="Calibri" pitchFamily="34" charset="0"/>
                <a:cs typeface="Calibri" pitchFamily="34" charset="0"/>
              </a:rPr>
              <a:t> </a:t>
            </a:r>
            <a:r>
              <a:rPr lang="en-US" sz="1200" dirty="0" err="1">
                <a:latin typeface="Calibri" pitchFamily="34" charset="0"/>
                <a:cs typeface="Calibri" pitchFamily="34" charset="0"/>
              </a:rPr>
              <a:t>courbe</a:t>
            </a:r>
            <a:r>
              <a:rPr lang="en-US" sz="1200" dirty="0">
                <a:latin typeface="Calibri" pitchFamily="34" charset="0"/>
                <a:cs typeface="Calibri" pitchFamily="34" charset="0"/>
              </a:rPr>
              <a:t>, </a:t>
            </a:r>
            <a:r>
              <a:rPr lang="en-US" sz="1200" dirty="0" err="1">
                <a:latin typeface="Calibri" pitchFamily="34" charset="0"/>
                <a:cs typeface="Calibri" pitchFamily="34" charset="0"/>
              </a:rPr>
              <a:t>ligne</a:t>
            </a:r>
            <a:r>
              <a:rPr lang="en-US" sz="1200" dirty="0">
                <a:latin typeface="Calibri" pitchFamily="34" charset="0"/>
                <a:cs typeface="Calibri" pitchFamily="34" charset="0"/>
              </a:rPr>
              <a:t> </a:t>
            </a:r>
            <a:r>
              <a:rPr lang="en-US" sz="1200" dirty="0" err="1">
                <a:latin typeface="Calibri" pitchFamily="34" charset="0"/>
                <a:cs typeface="Calibri" pitchFamily="34" charset="0"/>
              </a:rPr>
              <a:t>brisée</a:t>
            </a:r>
            <a:r>
              <a:rPr lang="en-US" sz="1200" dirty="0">
                <a:latin typeface="Calibri" pitchFamily="34" charset="0"/>
                <a:cs typeface="Calibri" pitchFamily="34" charset="0"/>
              </a:rPr>
              <a:t> et </a:t>
            </a:r>
            <a:r>
              <a:rPr lang="en-US" sz="1200" dirty="0" err="1">
                <a:latin typeface="Calibri" pitchFamily="34" charset="0"/>
                <a:cs typeface="Calibri" pitchFamily="34" charset="0"/>
              </a:rPr>
              <a:t>cercle</a:t>
            </a:r>
            <a:endParaRPr lang="en-US" sz="1200" dirty="0">
              <a:latin typeface="Calibri" pitchFamily="34" charset="0"/>
              <a:cs typeface="Calibri" pitchFamily="34" charset="0"/>
            </a:endParaRPr>
          </a:p>
        </p:txBody>
      </p:sp>
      <p:sp>
        <p:nvSpPr>
          <p:cNvPr id="8" name="Larme 7"/>
          <p:cNvSpPr/>
          <p:nvPr>
            <p:custDataLst>
              <p:tags r:id="rId6"/>
            </p:custDataLst>
          </p:nvPr>
        </p:nvSpPr>
        <p:spPr>
          <a:xfrm flipH="1">
            <a:off x="5903419" y="236220"/>
            <a:ext cx="710741" cy="749476"/>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4800" b="1" dirty="0">
                <a:solidFill>
                  <a:schemeClr val="tx1"/>
                </a:solidFill>
                <a:latin typeface="Calibri" pitchFamily="34" charset="0"/>
                <a:cs typeface="Calibri" pitchFamily="34" charset="0"/>
              </a:rPr>
              <a:t>E</a:t>
            </a:r>
            <a:endParaRPr lang="fr-FR" sz="48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02033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1828800" y="1173480"/>
            <a:ext cx="4973665" cy="7559040"/>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spcBef>
                <a:spcPts val="600"/>
              </a:spcBef>
              <a:buNone/>
            </a:pPr>
            <a:r>
              <a:rPr lang="fr-CA" sz="2400" i="1" dirty="0">
                <a:latin typeface="Calibri" pitchFamily="34" charset="0"/>
                <a:cs typeface="Calibri" pitchFamily="34" charset="0"/>
              </a:rPr>
              <a:t>Vue d’ensemble</a:t>
            </a:r>
          </a:p>
          <a:p>
            <a:pPr marL="0" indent="0" algn="just">
              <a:spcBef>
                <a:spcPts val="600"/>
              </a:spcBef>
              <a:buNone/>
            </a:pPr>
            <a:r>
              <a:rPr lang="fr-CA" sz="1200" dirty="0">
                <a:solidFill>
                  <a:prstClr val="black"/>
                </a:solidFill>
                <a:latin typeface="Calibri" pitchFamily="34" charset="0"/>
                <a:cs typeface="Calibri" pitchFamily="34" charset="0"/>
              </a:rPr>
              <a:t>Retour sur les photos des produits domestiques; en cherchant des figures planes pour aider à décrire les bouteilles, les élèves découvrent les pictogrammes de produits domestiques dangereux.</a:t>
            </a:r>
          </a:p>
          <a:p>
            <a:pPr marL="0" indent="0" algn="just">
              <a:spcBef>
                <a:spcPts val="600"/>
              </a:spcBef>
              <a:buNone/>
            </a:pPr>
            <a:r>
              <a:rPr lang="fr-CA" sz="2400" i="1" dirty="0">
                <a:solidFill>
                  <a:prstClr val="black"/>
                </a:solidFill>
                <a:latin typeface="Calibri" pitchFamily="34" charset="0"/>
                <a:cs typeface="Calibri" pitchFamily="34" charset="0"/>
              </a:rPr>
              <a:t>Déroulement de l’activité</a:t>
            </a:r>
          </a:p>
          <a:p>
            <a:pPr marL="228600" indent="-228600" algn="just">
              <a:spcBef>
                <a:spcPts val="600"/>
              </a:spcBef>
              <a:buSzPct val="100000"/>
              <a:buFont typeface="+mj-lt"/>
              <a:buAutoNum type="arabicPeriod"/>
            </a:pPr>
            <a:r>
              <a:rPr lang="fr-CA" sz="1200" b="1" dirty="0">
                <a:solidFill>
                  <a:prstClr val="black"/>
                </a:solidFill>
                <a:latin typeface="Calibri" pitchFamily="34" charset="0"/>
                <a:cs typeface="Calibri" pitchFamily="34" charset="0"/>
              </a:rPr>
              <a:t>Mise en situation </a:t>
            </a:r>
            <a:r>
              <a:rPr lang="fr-CA" sz="1200" dirty="0">
                <a:solidFill>
                  <a:prstClr val="black"/>
                </a:solidFill>
                <a:latin typeface="Calibri" pitchFamily="34" charset="0"/>
                <a:cs typeface="Calibri" pitchFamily="34" charset="0"/>
              </a:rPr>
              <a:t>(5 minutes). Faire un rappel de la mise en situation initiale (amorce). Pour aider à décrire les bouteilles au téléphone, on peut maintenant faire référence aux figures planes qu’on y trouve.</a:t>
            </a:r>
          </a:p>
          <a:p>
            <a:pPr marL="228600" indent="-228600" algn="just">
              <a:spcBef>
                <a:spcPts val="600"/>
              </a:spcBef>
              <a:buSzPct val="100000"/>
              <a:buFont typeface="+mj-lt"/>
              <a:buAutoNum type="arabicPeriod"/>
            </a:pPr>
            <a:r>
              <a:rPr lang="fr-CA" sz="1200" b="1" dirty="0">
                <a:solidFill>
                  <a:prstClr val="black"/>
                </a:solidFill>
                <a:latin typeface="Calibri" pitchFamily="34" charset="0"/>
                <a:cs typeface="Calibri" pitchFamily="34" charset="0"/>
              </a:rPr>
              <a:t>Observation des bouteilles </a:t>
            </a:r>
            <a:r>
              <a:rPr lang="fr-CA" sz="1200" dirty="0">
                <a:solidFill>
                  <a:prstClr val="black"/>
                </a:solidFill>
                <a:latin typeface="Calibri" pitchFamily="34" charset="0"/>
                <a:cs typeface="Calibri" pitchFamily="34" charset="0"/>
              </a:rPr>
              <a:t>(10 minutes). </a:t>
            </a:r>
            <a:r>
              <a:rPr lang="fr-CA" sz="1200" dirty="0">
                <a:latin typeface="Calibri" pitchFamily="34" charset="0"/>
                <a:cs typeface="Calibri" pitchFamily="34" charset="0"/>
              </a:rPr>
              <a:t>En groupe, les élèves doivent chercher des figures planes sur les emballages de produits domestiques.</a:t>
            </a:r>
            <a:endParaRPr lang="fr-CA" sz="1200" dirty="0">
              <a:solidFill>
                <a:prstClr val="black"/>
              </a:solidFill>
              <a:latin typeface="Calibri" pitchFamily="34" charset="0"/>
              <a:cs typeface="Calibri" pitchFamily="34" charset="0"/>
            </a:endParaRPr>
          </a:p>
          <a:p>
            <a:pPr marL="679450" lvl="1" indent="-228600" algn="just">
              <a:buSzPct val="100000"/>
              <a:buFont typeface="Arial" pitchFamily="34" charset="0"/>
              <a:buChar char="•"/>
            </a:pPr>
            <a:r>
              <a:rPr lang="fr-CA" sz="1200" dirty="0">
                <a:solidFill>
                  <a:prstClr val="black"/>
                </a:solidFill>
                <a:latin typeface="Calibri" pitchFamily="34" charset="0"/>
                <a:cs typeface="Calibri" pitchFamily="34" charset="0"/>
              </a:rPr>
              <a:t>Utiliser la fiche TNI 1 (</a:t>
            </a:r>
            <a:r>
              <a:rPr lang="fr-CA" sz="1200" dirty="0">
                <a:latin typeface="Calibri" pitchFamily="34" charset="0"/>
                <a:cs typeface="Calibri" pitchFamily="34" charset="0"/>
              </a:rPr>
              <a:t>voir au minimum les images 1 à 6).</a:t>
            </a:r>
            <a:endParaRPr lang="fr-CA" sz="1200" dirty="0">
              <a:solidFill>
                <a:prstClr val="black"/>
              </a:solidFill>
              <a:latin typeface="Calibri" pitchFamily="34" charset="0"/>
              <a:cs typeface="Calibri" pitchFamily="34" charset="0"/>
            </a:endParaRPr>
          </a:p>
          <a:p>
            <a:pPr marL="679450" lvl="1" indent="-228600" algn="just">
              <a:buSzPct val="100000"/>
              <a:buFont typeface="Arial" pitchFamily="34" charset="0"/>
              <a:buChar char="•"/>
            </a:pPr>
            <a:r>
              <a:rPr lang="fr-CA" sz="1200" dirty="0">
                <a:solidFill>
                  <a:prstClr val="black"/>
                </a:solidFill>
                <a:latin typeface="Calibri" pitchFamily="34" charset="0"/>
                <a:cs typeface="Calibri" pitchFamily="34" charset="0"/>
              </a:rPr>
              <a:t>Pour chaque figure trouvée sur un  produit, demander aux élèves :</a:t>
            </a:r>
          </a:p>
          <a:p>
            <a:pPr marL="1020763" lvl="2" indent="-228600" algn="just">
              <a:buSzPct val="100000"/>
              <a:buFont typeface="+mj-lt"/>
              <a:buAutoNum type="arabicPeriod"/>
            </a:pPr>
            <a:r>
              <a:rPr lang="fr-CA" sz="1200" dirty="0">
                <a:solidFill>
                  <a:prstClr val="black"/>
                </a:solidFill>
                <a:latin typeface="Calibri" pitchFamily="34" charset="0"/>
                <a:cs typeface="Calibri" pitchFamily="34" charset="0"/>
              </a:rPr>
              <a:t>De nommer la figure.</a:t>
            </a:r>
          </a:p>
          <a:p>
            <a:pPr marL="1020763" lvl="2" indent="-228600" algn="just">
              <a:buSzPct val="100000"/>
              <a:buFont typeface="+mj-lt"/>
              <a:buAutoNum type="arabicPeriod"/>
            </a:pPr>
            <a:r>
              <a:rPr lang="fr-CA" sz="1200" dirty="0">
                <a:latin typeface="Calibri" pitchFamily="34" charset="0"/>
                <a:cs typeface="Calibri" pitchFamily="34" charset="0"/>
              </a:rPr>
              <a:t>D’essayer de deviner si cette figure a une signification spéciale, et si oui laquelle…</a:t>
            </a:r>
            <a:endParaRPr lang="fr-CA" sz="1200" dirty="0">
              <a:solidFill>
                <a:prstClr val="black"/>
              </a:solidFill>
              <a:latin typeface="Calibri" pitchFamily="34" charset="0"/>
              <a:cs typeface="Calibri" pitchFamily="34" charset="0"/>
            </a:endParaRPr>
          </a:p>
          <a:p>
            <a:pPr marL="228600" indent="-228600" algn="just">
              <a:spcBef>
                <a:spcPts val="600"/>
              </a:spcBef>
              <a:buSzPct val="100000"/>
              <a:buFont typeface="+mj-lt"/>
              <a:buAutoNum type="arabicPeriod" startAt="3"/>
            </a:pPr>
            <a:r>
              <a:rPr lang="fr-CA" sz="1200" b="1" dirty="0">
                <a:latin typeface="Calibri" pitchFamily="34" charset="0"/>
                <a:cs typeface="Calibri" pitchFamily="34" charset="0"/>
              </a:rPr>
              <a:t>Les produits dangereux </a:t>
            </a:r>
            <a:r>
              <a:rPr lang="fr-CA" sz="1200" dirty="0">
                <a:latin typeface="Calibri" pitchFamily="34" charset="0"/>
                <a:cs typeface="Calibri" pitchFamily="34" charset="0"/>
              </a:rPr>
              <a:t>(5 minutes). À l’étape précédente, les élèves ont sûrement déjà deviné la signification de certains pictogrammes de produits dangereux.</a:t>
            </a:r>
          </a:p>
          <a:p>
            <a:pPr marL="679450" lvl="1" indent="-228600" algn="just">
              <a:buSzPct val="100000"/>
              <a:buFont typeface="Arial" pitchFamily="34" charset="0"/>
              <a:buChar char="•"/>
            </a:pPr>
            <a:r>
              <a:rPr lang="fr-CA" sz="1200" dirty="0">
                <a:latin typeface="Calibri" pitchFamily="34" charset="0"/>
                <a:cs typeface="Calibri" pitchFamily="34" charset="0"/>
              </a:rPr>
              <a:t>Afficher et explorer la fiche TNI 2</a:t>
            </a:r>
          </a:p>
          <a:p>
            <a:pPr marL="228600" indent="-228600" algn="just">
              <a:spcBef>
                <a:spcPts val="600"/>
              </a:spcBef>
              <a:buSzPct val="100000"/>
              <a:buFont typeface="+mj-lt"/>
              <a:buAutoNum type="arabicPeriod" startAt="3"/>
            </a:pPr>
            <a:r>
              <a:rPr lang="fr-CA" sz="1200" b="1" dirty="0">
                <a:latin typeface="Calibri" pitchFamily="34" charset="0"/>
                <a:cs typeface="Calibri" pitchFamily="34" charset="0"/>
              </a:rPr>
              <a:t>Nouvelle classification </a:t>
            </a:r>
            <a:r>
              <a:rPr lang="fr-CA" sz="1200" dirty="0">
                <a:latin typeface="Calibri" pitchFamily="34" charset="0"/>
                <a:cs typeface="Calibri" pitchFamily="34" charset="0"/>
              </a:rPr>
              <a:t>(5 minutes). En utilisant les photos imprimées, ne serait-il pas possible d’effectuer une nouvelle classification des produits ? Selon qu’ils présentent un pictogramme de sécurité ou non !</a:t>
            </a:r>
          </a:p>
          <a:p>
            <a:pPr marL="631825" lvl="1" indent="-180975" algn="just">
              <a:buFont typeface="Arial" pitchFamily="34" charset="0"/>
              <a:buChar char="•"/>
            </a:pPr>
            <a:r>
              <a:rPr lang="fr-CA" sz="1200" b="1" dirty="0">
                <a:latin typeface="Calibri" pitchFamily="34" charset="0"/>
                <a:cs typeface="Calibri" pitchFamily="34" charset="0"/>
              </a:rPr>
              <a:t>Discussion  </a:t>
            </a:r>
            <a:r>
              <a:rPr lang="fr-CA" sz="1200" b="1" i="1" dirty="0">
                <a:latin typeface="Calibri" pitchFamily="34" charset="0"/>
                <a:cs typeface="Calibri" pitchFamily="34" charset="0"/>
              </a:rPr>
              <a:t>très</a:t>
            </a:r>
            <a:r>
              <a:rPr lang="fr-CA" sz="1200" b="1" dirty="0">
                <a:latin typeface="Calibri" pitchFamily="34" charset="0"/>
                <a:cs typeface="Calibri" pitchFamily="34" charset="0"/>
              </a:rPr>
              <a:t> importante à avoir après le classement :</a:t>
            </a:r>
          </a:p>
          <a:p>
            <a:pPr marL="0" lvl="1" indent="0" algn="ctr">
              <a:buNone/>
            </a:pPr>
            <a:r>
              <a:rPr lang="fr-CA" sz="1200" b="1" i="1" dirty="0">
                <a:latin typeface="Calibri" pitchFamily="34" charset="0"/>
                <a:cs typeface="Calibri" pitchFamily="34" charset="0"/>
              </a:rPr>
              <a:t>« S’il n’y a pas de pictogramme de sécurité sur l’étiquette, est-ce que ça signifie que je peux faire ce que je veux avec le produit, sans aucun danger? Par exemple, est-ce que je peux ... manger du shampoing ? »</a:t>
            </a:r>
          </a:p>
          <a:p>
            <a:pPr marL="0" lvl="1" indent="0" algn="just">
              <a:buNone/>
            </a:pPr>
            <a:r>
              <a:rPr lang="fr-CA" sz="1200" dirty="0">
                <a:latin typeface="Calibri" pitchFamily="34" charset="0"/>
                <a:cs typeface="Calibri" pitchFamily="34" charset="0"/>
              </a:rPr>
              <a:t>Souvent, des remarques de sécurité sont écrites sur l’emballage. Par exemple, « Ne pas mettre dans les yeux. » « Usage externe seulement ». On devrait dire que les produits présentant un pictogramme sont « TRÈS dangereux », tandis que les autres sont </a:t>
            </a:r>
            <a:r>
              <a:rPr lang="fr-CA" sz="1200" i="1" dirty="0">
                <a:latin typeface="Calibri" pitchFamily="34" charset="0"/>
                <a:cs typeface="Calibri" pitchFamily="34" charset="0"/>
              </a:rPr>
              <a:t>juste</a:t>
            </a:r>
            <a:r>
              <a:rPr lang="fr-CA" sz="1200" dirty="0">
                <a:latin typeface="Calibri" pitchFamily="34" charset="0"/>
                <a:cs typeface="Calibri" pitchFamily="34" charset="0"/>
              </a:rPr>
              <a:t> « dangereux »…</a:t>
            </a:r>
          </a:p>
          <a:p>
            <a:pPr marL="0" lvl="1" indent="0" algn="just">
              <a:buNone/>
            </a:pPr>
            <a:r>
              <a:rPr lang="fr-CA" sz="1200" b="1" dirty="0">
                <a:latin typeface="Calibri" pitchFamily="34" charset="0"/>
                <a:cs typeface="Calibri" pitchFamily="34" charset="0"/>
              </a:rPr>
              <a:t>La règle est simple : utiliser un produit seulement de la façon qu’il a été prévu !</a:t>
            </a:r>
          </a:p>
        </p:txBody>
      </p:sp>
      <p:sp>
        <p:nvSpPr>
          <p:cNvPr id="20" name="Espace réservé du numéro de diapositive 1"/>
          <p:cNvSpPr txBox="1">
            <a:spLocks/>
          </p:cNvSpPr>
          <p:nvPr>
            <p:custDataLst>
              <p:tags r:id="rId2"/>
            </p:custDataLst>
          </p:nvPr>
        </p:nvSpPr>
        <p:spPr>
          <a:xfrm>
            <a:off x="5624062" y="8008203"/>
            <a:ext cx="1233938"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en-US" smtClean="0"/>
              <a:pPr/>
              <a:t>11</a:t>
            </a:fld>
            <a:endParaRPr lang="en-US" dirty="0"/>
          </a:p>
        </p:txBody>
      </p:sp>
      <p:sp>
        <p:nvSpPr>
          <p:cNvPr id="14" name="Title 3"/>
          <p:cNvSpPr txBox="1">
            <a:spLocks/>
          </p:cNvSpPr>
          <p:nvPr>
            <p:custDataLst>
              <p:tags r:id="rId3"/>
            </p:custDataLst>
          </p:nvPr>
        </p:nvSpPr>
        <p:spPr>
          <a:xfrm>
            <a:off x="0" y="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Réalisation</a:t>
            </a:r>
            <a:endParaRPr lang="en-US" sz="3000" dirty="0">
              <a:latin typeface="Calibri" pitchFamily="34" charset="0"/>
            </a:endParaRPr>
          </a:p>
          <a:p>
            <a:pPr algn="l"/>
            <a:r>
              <a:rPr lang="en-US" sz="2400" dirty="0">
                <a:latin typeface="Calibri" pitchFamily="34" charset="0"/>
              </a:rPr>
              <a:t>3. Les </a:t>
            </a:r>
            <a:r>
              <a:rPr lang="en-US" sz="2400" dirty="0" err="1">
                <a:latin typeface="Calibri" pitchFamily="34" charset="0"/>
              </a:rPr>
              <a:t>produits</a:t>
            </a:r>
            <a:r>
              <a:rPr lang="en-US" sz="2400" dirty="0">
                <a:latin typeface="Calibri" pitchFamily="34" charset="0"/>
              </a:rPr>
              <a:t> </a:t>
            </a:r>
            <a:r>
              <a:rPr lang="en-US" sz="2400" dirty="0" err="1">
                <a:latin typeface="Calibri" pitchFamily="34" charset="0"/>
              </a:rPr>
              <a:t>dangereux</a:t>
            </a:r>
            <a:endParaRPr lang="en-US" sz="2400" dirty="0">
              <a:latin typeface="Calibri" pitchFamily="34" charset="0"/>
            </a:endParaRPr>
          </a:p>
        </p:txBody>
      </p:sp>
      <p:graphicFrame>
        <p:nvGraphicFramePr>
          <p:cNvPr id="18" name="Tableau 17"/>
          <p:cNvGraphicFramePr>
            <a:graphicFrameLocks noGrp="1"/>
          </p:cNvGraphicFramePr>
          <p:nvPr>
            <p:custDataLst>
              <p:tags r:id="rId4"/>
            </p:custDataLst>
            <p:extLst>
              <p:ext uri="{D42A27DB-BD31-4B8C-83A1-F6EECF244321}">
                <p14:modId xmlns:p14="http://schemas.microsoft.com/office/powerpoint/2010/main" val="1956465694"/>
              </p:ext>
            </p:extLst>
          </p:nvPr>
        </p:nvGraphicFramePr>
        <p:xfrm>
          <a:off x="45720" y="1177290"/>
          <a:ext cx="1729740" cy="335197"/>
        </p:xfrm>
        <a:graphic>
          <a:graphicData uri="http://schemas.openxmlformats.org/drawingml/2006/table">
            <a:tbl>
              <a:tblPr firstRow="1" bandRow="1">
                <a:tableStyleId>{69CF1AB2-1976-4502-BF36-3FF5EA218861}</a:tableStyleId>
              </a:tblPr>
              <a:tblGrid>
                <a:gridCol w="1729740">
                  <a:extLst>
                    <a:ext uri="{9D8B030D-6E8A-4147-A177-3AD203B41FA5}">
                      <a16:colId xmlns:a16="http://schemas.microsoft.com/office/drawing/2014/main" val="20000"/>
                    </a:ext>
                  </a:extLst>
                </a:gridCol>
              </a:tblGrid>
              <a:tr h="335197">
                <a:tc>
                  <a:txBody>
                    <a:bodyPr/>
                    <a:lstStyle/>
                    <a:p>
                      <a:pPr algn="ctr"/>
                      <a:r>
                        <a:rPr lang="fr-FR" sz="1400" dirty="0">
                          <a:latin typeface="Calibri" pitchFamily="34" charset="0"/>
                          <a:cs typeface="Calibri" pitchFamily="34" charset="0"/>
                        </a:rPr>
                        <a:t>Durée : </a:t>
                      </a:r>
                      <a:r>
                        <a:rPr lang="fr-FR" sz="1400" b="0" dirty="0">
                          <a:latin typeface="Calibri" pitchFamily="34" charset="0"/>
                          <a:cs typeface="Calibri" pitchFamily="34" charset="0"/>
                        </a:rPr>
                        <a:t>25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9" name="Espace réservé du contenu 5"/>
          <p:cNvGraphicFramePr>
            <a:graphicFrameLocks noGrp="1"/>
          </p:cNvGraphicFramePr>
          <p:nvPr>
            <p:ph sz="half" idx="1"/>
            <p:custDataLst>
              <p:tags r:id="rId5"/>
            </p:custDataLst>
            <p:extLst>
              <p:ext uri="{D42A27DB-BD31-4B8C-83A1-F6EECF244321}">
                <p14:modId xmlns:p14="http://schemas.microsoft.com/office/powerpoint/2010/main" val="2361371903"/>
              </p:ext>
            </p:extLst>
          </p:nvPr>
        </p:nvGraphicFramePr>
        <p:xfrm>
          <a:off x="45720" y="1569407"/>
          <a:ext cx="1729740" cy="1424940"/>
        </p:xfrm>
        <a:graphic>
          <a:graphicData uri="http://schemas.openxmlformats.org/drawingml/2006/table">
            <a:tbl>
              <a:tblPr firstRow="1" bandRow="1">
                <a:tableStyleId>{5C22544A-7EE6-4342-B048-85BDC9FD1C3A}</a:tableStyleId>
              </a:tblPr>
              <a:tblGrid>
                <a:gridCol w="1729740">
                  <a:extLst>
                    <a:ext uri="{9D8B030D-6E8A-4147-A177-3AD203B41FA5}">
                      <a16:colId xmlns:a16="http://schemas.microsoft.com/office/drawing/2014/main" val="20000"/>
                    </a:ext>
                  </a:extLst>
                </a:gridCol>
              </a:tblGrid>
              <a:tr h="270665">
                <a:tc>
                  <a:txBody>
                    <a:bodyPr/>
                    <a:lstStyle/>
                    <a:p>
                      <a:pPr algn="ctr"/>
                      <a:r>
                        <a:rPr lang="fr-FR" sz="1400" dirty="0">
                          <a:latin typeface="Calibri" pitchFamily="34" charset="0"/>
                        </a:rPr>
                        <a:t>Matériel</a:t>
                      </a:r>
                      <a:r>
                        <a:rPr lang="fr-FR" sz="1400" baseline="0" dirty="0">
                          <a:latin typeface="Calibri" pitchFamily="34" charset="0"/>
                        </a:rPr>
                        <a:t> nécessaire</a:t>
                      </a:r>
                      <a:endParaRPr lang="fr-FR" sz="1400" dirty="0">
                        <a:latin typeface="Calibri" pitchFamily="34" charset="0"/>
                      </a:endParaRPr>
                    </a:p>
                  </a:txBody>
                  <a:tcPr/>
                </a:tc>
                <a:extLst>
                  <a:ext uri="{0D108BD9-81ED-4DB2-BD59-A6C34878D82A}">
                    <a16:rowId xmlns:a16="http://schemas.microsoft.com/office/drawing/2014/main" val="10000"/>
                  </a:ext>
                </a:extLst>
              </a:tr>
              <a:tr h="297180">
                <a:tc>
                  <a:txBody>
                    <a:bodyPr/>
                    <a:lstStyle/>
                    <a:p>
                      <a:pPr algn="ctr"/>
                      <a:r>
                        <a:rPr lang="fr-FR" sz="1200" b="1" dirty="0">
                          <a:latin typeface="Calibri" pitchFamily="34" charset="0"/>
                        </a:rPr>
                        <a:t>Pour l’</a:t>
                      </a:r>
                      <a:r>
                        <a:rPr lang="fr-FR" sz="1200" b="1" dirty="0" err="1">
                          <a:latin typeface="Calibri" pitchFamily="34" charset="0"/>
                        </a:rPr>
                        <a:t>enseignant.e</a:t>
                      </a:r>
                      <a:endParaRPr lang="fr-FR" sz="1200" b="1" dirty="0">
                        <a:latin typeface="Calibri" pitchFamily="34" charset="0"/>
                      </a:endParaRPr>
                    </a:p>
                  </a:txBody>
                  <a:tcPr/>
                </a:tc>
                <a:extLst>
                  <a:ext uri="{0D108BD9-81ED-4DB2-BD59-A6C34878D82A}">
                    <a16:rowId xmlns:a16="http://schemas.microsoft.com/office/drawing/2014/main" val="1727339451"/>
                  </a:ext>
                </a:extLst>
              </a:tr>
              <a:tr h="297180">
                <a:tc>
                  <a:txBody>
                    <a:bodyPr/>
                    <a:lstStyle/>
                    <a:p>
                      <a:pPr algn="l"/>
                      <a:r>
                        <a:rPr lang="fr-CA" sz="1200" dirty="0">
                          <a:latin typeface="Calibri" pitchFamily="34" charset="0"/>
                          <a:hlinkClick r:id="rId9" action="ppaction://hlinksldjump"/>
                        </a:rPr>
                        <a:t>Fiche</a:t>
                      </a:r>
                      <a:r>
                        <a:rPr lang="fr-CA" sz="1200" baseline="0" dirty="0">
                          <a:latin typeface="Calibri" pitchFamily="34" charset="0"/>
                          <a:hlinkClick r:id="rId9" action="ppaction://hlinksldjump"/>
                        </a:rPr>
                        <a:t> TNI 1</a:t>
                      </a:r>
                      <a:endParaRPr lang="fr-CA" sz="1200" baseline="0" dirty="0">
                        <a:latin typeface="Calibri" pitchFamily="34" charset="0"/>
                      </a:endParaRPr>
                    </a:p>
                    <a:p>
                      <a:pPr algn="l"/>
                      <a:r>
                        <a:rPr lang="fr-CA" sz="1200" baseline="0" dirty="0">
                          <a:latin typeface="Calibri" pitchFamily="34" charset="0"/>
                          <a:hlinkClick r:id="rId10" action="ppaction://hlinksldjump"/>
                        </a:rPr>
                        <a:t>Fiche TNI 2</a:t>
                      </a:r>
                      <a:endParaRPr lang="fr-CA" sz="1200" baseline="0" dirty="0">
                        <a:latin typeface="Calibri" pitchFamily="34" charset="0"/>
                      </a:endParaRPr>
                    </a:p>
                    <a:p>
                      <a:pPr algn="l"/>
                      <a:r>
                        <a:rPr lang="fr-CA" sz="1200" baseline="0" dirty="0">
                          <a:latin typeface="Calibri" pitchFamily="34" charset="0"/>
                        </a:rPr>
                        <a:t>Photos de produits (imprimées)</a:t>
                      </a:r>
                      <a:endParaRPr lang="fr-FR" sz="1200" dirty="0">
                        <a:latin typeface="Calibri" pitchFamily="34" charset="0"/>
                      </a:endParaRPr>
                    </a:p>
                  </a:txBody>
                  <a:tcPr/>
                </a:tc>
                <a:extLst>
                  <a:ext uri="{0D108BD9-81ED-4DB2-BD59-A6C34878D82A}">
                    <a16:rowId xmlns:a16="http://schemas.microsoft.com/office/drawing/2014/main" val="2416224987"/>
                  </a:ext>
                </a:extLst>
              </a:tr>
            </a:tbl>
          </a:graphicData>
        </a:graphic>
      </p:graphicFrame>
      <p:sp>
        <p:nvSpPr>
          <p:cNvPr id="21" name="Rectangle 20">
            <a:extLst>
              <a:ext uri="{FF2B5EF4-FFF2-40B4-BE49-F238E27FC236}">
                <a16:creationId xmlns:a16="http://schemas.microsoft.com/office/drawing/2014/main" id="{4DE5B150-AA9E-4667-B643-B8E1D556F05C}"/>
              </a:ext>
            </a:extLst>
          </p:cNvPr>
          <p:cNvSpPr/>
          <p:nvPr>
            <p:custDataLst>
              <p:tags r:id="rId6"/>
            </p:custDataLst>
          </p:nvPr>
        </p:nvSpPr>
        <p:spPr>
          <a:xfrm>
            <a:off x="45720" y="3672840"/>
            <a:ext cx="1729740" cy="2600712"/>
          </a:xfrm>
          <a:prstGeom prst="rect">
            <a:avLst/>
          </a:prstGeom>
          <a:solidFill>
            <a:schemeClr val="accent1">
              <a:lumMod val="40000"/>
              <a:lumOff val="60000"/>
            </a:schemeClr>
          </a:solidFill>
        </p:spPr>
        <p:txBody>
          <a:bodyPr wrap="square">
            <a:spAutoFit/>
          </a:bodyPr>
          <a:lstStyle/>
          <a:p>
            <a:pPr marR="0" lvl="0" algn="ctr" defTabSz="457200" rtl="0" eaLnBrk="1" fontAlgn="auto" latinLnBrk="0" hangingPunct="1">
              <a:spcBef>
                <a:spcPts val="600"/>
              </a:spcBef>
              <a:spcAft>
                <a:spcPts val="0"/>
              </a:spcAft>
              <a:buClrTx/>
              <a:buSzTx/>
              <a:buFontTx/>
              <a:buNone/>
              <a:tabLst/>
              <a:defRPr/>
            </a:pPr>
            <a:r>
              <a:rPr lang="fr-CA" sz="1400" b="1" dirty="0">
                <a:solidFill>
                  <a:prstClr val="black"/>
                </a:solidFill>
                <a:latin typeface="Calibri" pitchFamily="34" charset="0"/>
              </a:rPr>
              <a:t>Triangle ou pas</a:t>
            </a:r>
          </a:p>
          <a:p>
            <a:pPr algn="just">
              <a:spcBef>
                <a:spcPts val="600"/>
              </a:spcBef>
            </a:pPr>
            <a:r>
              <a:rPr lang="fr-CA" sz="1200" dirty="0">
                <a:latin typeface="Calibri" pitchFamily="34" charset="0"/>
                <a:cs typeface="Calibri" pitchFamily="34" charset="0"/>
              </a:rPr>
              <a:t>Le triangle du  </a:t>
            </a:r>
            <a:r>
              <a:rPr lang="fr-CA" sz="1200" dirty="0" err="1">
                <a:latin typeface="Calibri" pitchFamily="34" charset="0"/>
                <a:cs typeface="Calibri" pitchFamily="34" charset="0"/>
              </a:rPr>
              <a:t>picto-gramme</a:t>
            </a:r>
            <a:r>
              <a:rPr lang="fr-CA" sz="1200" dirty="0">
                <a:latin typeface="Calibri" pitchFamily="34" charset="0"/>
                <a:cs typeface="Calibri" pitchFamily="34" charset="0"/>
              </a:rPr>
              <a:t> « explosif » pose problème : ses coins sont arrondis ! Puisqu’il  s’agit </a:t>
            </a:r>
            <a:r>
              <a:rPr lang="fr-CA" sz="1200" dirty="0" err="1">
                <a:latin typeface="Calibri" pitchFamily="34" charset="0"/>
                <a:cs typeface="Calibri" pitchFamily="34" charset="0"/>
              </a:rPr>
              <a:t>davan-tage</a:t>
            </a:r>
            <a:r>
              <a:rPr lang="fr-CA" sz="1200" dirty="0">
                <a:latin typeface="Calibri" pitchFamily="34" charset="0"/>
                <a:cs typeface="Calibri" pitchFamily="34" charset="0"/>
              </a:rPr>
              <a:t> d’une </a:t>
            </a:r>
            <a:r>
              <a:rPr lang="fr-CA" sz="1200" i="1" dirty="0">
                <a:latin typeface="Calibri" pitchFamily="34" charset="0"/>
                <a:cs typeface="Calibri" pitchFamily="34" charset="0"/>
              </a:rPr>
              <a:t>ligne courbe </a:t>
            </a:r>
            <a:r>
              <a:rPr lang="fr-CA" sz="1200" dirty="0">
                <a:latin typeface="Calibri" pitchFamily="34" charset="0"/>
                <a:cs typeface="Calibri" pitchFamily="34" charset="0"/>
              </a:rPr>
              <a:t>que d’une </a:t>
            </a:r>
            <a:r>
              <a:rPr lang="fr-CA" sz="1200" i="1" dirty="0">
                <a:latin typeface="Calibri" pitchFamily="34" charset="0"/>
                <a:cs typeface="Calibri" pitchFamily="34" charset="0"/>
              </a:rPr>
              <a:t>ligne brisée</a:t>
            </a:r>
            <a:r>
              <a:rPr lang="fr-CA" sz="1200" dirty="0">
                <a:latin typeface="Calibri" pitchFamily="34" charset="0"/>
                <a:cs typeface="Calibri" pitchFamily="34" charset="0"/>
              </a:rPr>
              <a:t>, il serait plus juste de parler d’une</a:t>
            </a:r>
            <a:r>
              <a:rPr lang="fr-CA" sz="1200" i="1" dirty="0">
                <a:latin typeface="Calibri" pitchFamily="34" charset="0"/>
                <a:cs typeface="Calibri" pitchFamily="34" charset="0"/>
              </a:rPr>
              <a:t> forme</a:t>
            </a:r>
            <a:r>
              <a:rPr lang="fr-CA" sz="1200" dirty="0">
                <a:latin typeface="Calibri" pitchFamily="34" charset="0"/>
                <a:cs typeface="Calibri" pitchFamily="34" charset="0"/>
              </a:rPr>
              <a:t> triangulaire, plutôt que d’un triangle à </a:t>
            </a:r>
            <a:r>
              <a:rPr lang="fr-CA" sz="1200" dirty="0" err="1">
                <a:latin typeface="Calibri" pitchFamily="34" charset="0"/>
                <a:cs typeface="Calibri" pitchFamily="34" charset="0"/>
              </a:rPr>
              <a:t>propre-ment</a:t>
            </a:r>
            <a:r>
              <a:rPr lang="fr-CA" sz="1200" dirty="0">
                <a:latin typeface="Calibri" pitchFamily="34" charset="0"/>
                <a:cs typeface="Calibri" pitchFamily="34" charset="0"/>
              </a:rPr>
              <a:t> parler. </a:t>
            </a:r>
          </a:p>
        </p:txBody>
      </p:sp>
      <p:grpSp>
        <p:nvGrpSpPr>
          <p:cNvPr id="11" name="Groupe 10">
            <a:extLst>
              <a:ext uri="{FF2B5EF4-FFF2-40B4-BE49-F238E27FC236}">
                <a16:creationId xmlns:a16="http://schemas.microsoft.com/office/drawing/2014/main" id="{45B446EA-1D1D-1E4A-8A73-85F83C7FB431}"/>
              </a:ext>
            </a:extLst>
          </p:cNvPr>
          <p:cNvGrpSpPr/>
          <p:nvPr>
            <p:custDataLst>
              <p:tags r:id="rId7"/>
            </p:custDataLst>
          </p:nvPr>
        </p:nvGrpSpPr>
        <p:grpSpPr>
          <a:xfrm>
            <a:off x="1940372" y="4320540"/>
            <a:ext cx="611571" cy="569901"/>
            <a:chOff x="398511" y="7375861"/>
            <a:chExt cx="846011" cy="772510"/>
          </a:xfrm>
        </p:grpSpPr>
        <p:pic>
          <p:nvPicPr>
            <p:cNvPr id="13" name="Image 12">
              <a:extLst>
                <a:ext uri="{FF2B5EF4-FFF2-40B4-BE49-F238E27FC236}">
                  <a16:creationId xmlns:a16="http://schemas.microsoft.com/office/drawing/2014/main" id="{8F6444EA-8E14-C244-90D7-5838F1C4CE17}"/>
                </a:ext>
              </a:extLst>
            </p:cNvPr>
            <p:cNvPicPr>
              <a:picLocks noChangeAspect="1"/>
            </p:cNvPicPr>
            <p:nvPr/>
          </p:nvPicPr>
          <p:blipFill>
            <a:blip r:embed="rId11">
              <a:grayscl/>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a:off x="561419" y="7375861"/>
              <a:ext cx="536575" cy="772510"/>
            </a:xfrm>
            <a:prstGeom prst="rect">
              <a:avLst/>
            </a:prstGeom>
          </p:spPr>
        </p:pic>
        <p:pic>
          <p:nvPicPr>
            <p:cNvPr id="16" name="Picture 4" descr="Mathematik, Sig, Summe">
              <a:extLst>
                <a:ext uri="{FF2B5EF4-FFF2-40B4-BE49-F238E27FC236}">
                  <a16:creationId xmlns:a16="http://schemas.microsoft.com/office/drawing/2014/main" id="{3BCEEAD1-296E-2640-8B01-965B931EC5C8}"/>
                </a:ext>
              </a:extLst>
            </p:cNvPr>
            <p:cNvPicPr>
              <a:picLocks noChangeAspect="1" noChangeArrowheads="1"/>
            </p:cNvPicPr>
            <p:nvPr/>
          </p:nvPicPr>
          <p:blipFill>
            <a:blip r:embed="rId13"/>
            <a:srcRect/>
            <a:stretch>
              <a:fillRect/>
            </a:stretch>
          </p:blipFill>
          <p:spPr bwMode="auto">
            <a:xfrm rot="5400000">
              <a:off x="399817" y="7789385"/>
              <a:ext cx="185423" cy="188035"/>
            </a:xfrm>
            <a:prstGeom prst="rect">
              <a:avLst/>
            </a:prstGeom>
            <a:noFill/>
          </p:spPr>
        </p:pic>
        <p:sp>
          <p:nvSpPr>
            <p:cNvPr id="17" name="ZoneTexte 16">
              <a:extLst>
                <a:ext uri="{FF2B5EF4-FFF2-40B4-BE49-F238E27FC236}">
                  <a16:creationId xmlns:a16="http://schemas.microsoft.com/office/drawing/2014/main" id="{702491E2-2E9A-1B4A-B889-DA716DB45D19}"/>
                </a:ext>
              </a:extLst>
            </p:cNvPr>
            <p:cNvSpPr txBox="1"/>
            <p:nvPr/>
          </p:nvSpPr>
          <p:spPr>
            <a:xfrm>
              <a:off x="864538" y="7673231"/>
              <a:ext cx="379984" cy="400110"/>
            </a:xfrm>
            <a:prstGeom prst="rect">
              <a:avLst/>
            </a:prstGeom>
            <a:noFill/>
          </p:spPr>
          <p:txBody>
            <a:bodyPr wrap="square" rtlCol="0">
              <a:spAutoFit/>
            </a:bodyPr>
            <a:lstStyle/>
            <a:p>
              <a:r>
                <a:rPr lang="fr-CA" sz="2000" b="1" dirty="0">
                  <a:effectLst>
                    <a:outerShdw blurRad="38100" dist="38100" dir="2700000" algn="tl">
                      <a:srgbClr val="000000">
                        <a:alpha val="43137"/>
                      </a:srgbClr>
                    </a:outerShdw>
                  </a:effectLst>
                </a:rPr>
                <a:t>S</a:t>
              </a:r>
            </a:p>
          </p:txBody>
        </p:sp>
      </p:grpSp>
      <p:pic>
        <p:nvPicPr>
          <p:cNvPr id="22" name="Image 21" descr="Symbole_symboles_maison-01.png"/>
          <p:cNvPicPr>
            <a:picLocks noChangeAspect="1"/>
          </p:cNvPicPr>
          <p:nvPr/>
        </p:nvPicPr>
        <p:blipFill>
          <a:blip r:embed="rId14"/>
          <a:stretch>
            <a:fillRect/>
          </a:stretch>
        </p:blipFill>
        <p:spPr>
          <a:xfrm>
            <a:off x="5456528" y="61762"/>
            <a:ext cx="1446279" cy="1446279"/>
          </a:xfrm>
          <a:prstGeom prst="rect">
            <a:avLst/>
          </a:prstGeom>
        </p:spPr>
      </p:pic>
    </p:spTree>
    <p:extLst>
      <p:ext uri="{BB962C8B-B14F-4D97-AF65-F5344CB8AC3E}">
        <p14:creationId xmlns:p14="http://schemas.microsoft.com/office/powerpoint/2010/main" val="611090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1897380" y="1162050"/>
            <a:ext cx="4869180" cy="684615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p>
            <a:pPr marL="0" marR="0" lvl="0" indent="0" algn="just" fontAlgn="auto">
              <a:lnSpc>
                <a:spcPct val="120000"/>
              </a:lnSpc>
              <a:spcBef>
                <a:spcPts val="600"/>
              </a:spcBef>
              <a:spcAft>
                <a:spcPts val="0"/>
              </a:spcAft>
              <a:buClrTx/>
              <a:buNone/>
              <a:tabLst/>
              <a:defRPr/>
            </a:pPr>
            <a:r>
              <a:rPr lang="en-US" sz="2400" i="1" dirty="0" err="1">
                <a:latin typeface="Calibri" pitchFamily="34" charset="0"/>
                <a:cs typeface="Calibri" pitchFamily="34" charset="0"/>
              </a:rPr>
              <a:t>Vue</a:t>
            </a:r>
            <a:r>
              <a:rPr lang="en-US" sz="2400" i="1" dirty="0">
                <a:latin typeface="Calibri" pitchFamily="34" charset="0"/>
                <a:cs typeface="Calibri" pitchFamily="34" charset="0"/>
              </a:rPr>
              <a:t> </a:t>
            </a:r>
            <a:r>
              <a:rPr lang="en-US" sz="2400" i="1" dirty="0" err="1">
                <a:latin typeface="Calibri" pitchFamily="34" charset="0"/>
                <a:cs typeface="Calibri" pitchFamily="34" charset="0"/>
              </a:rPr>
              <a:t>d’ensemble</a:t>
            </a:r>
            <a:endParaRPr lang="en-US" sz="2400" i="1" dirty="0">
              <a:latin typeface="Calibri" pitchFamily="34" charset="0"/>
              <a:cs typeface="Calibri" pitchFamily="34" charset="0"/>
            </a:endParaRPr>
          </a:p>
          <a:p>
            <a:pPr marL="0" indent="0" algn="just">
              <a:spcBef>
                <a:spcPts val="600"/>
              </a:spcBef>
              <a:buNone/>
            </a:pPr>
            <a:r>
              <a:rPr lang="fr-CA" sz="1200" dirty="0">
                <a:solidFill>
                  <a:prstClr val="black"/>
                </a:solidFill>
                <a:latin typeface="Calibri" pitchFamily="34" charset="0"/>
                <a:cs typeface="Calibri" pitchFamily="34" charset="0"/>
              </a:rPr>
              <a:t>On met en pratique nos connaissances à l’intérieur d’un jeu. </a:t>
            </a:r>
            <a:r>
              <a:rPr lang="fr-CA" sz="1200" dirty="0">
                <a:latin typeface="Calibri" pitchFamily="34" charset="0"/>
                <a:cs typeface="Calibri" pitchFamily="34" charset="0"/>
              </a:rPr>
              <a:t>C’est un jeu de type </a:t>
            </a:r>
            <a:r>
              <a:rPr lang="fr-CA" sz="1200" i="1" dirty="0">
                <a:latin typeface="Calibri" pitchFamily="34" charset="0"/>
                <a:cs typeface="Calibri" pitchFamily="34" charset="0"/>
              </a:rPr>
              <a:t>Qui est-ce ? </a:t>
            </a:r>
            <a:r>
              <a:rPr lang="fr-CA" sz="1200" dirty="0">
                <a:latin typeface="Calibri" pitchFamily="34" charset="0"/>
                <a:cs typeface="Calibri" pitchFamily="34" charset="0"/>
              </a:rPr>
              <a:t>sur les pictogrammes de sécurité. </a:t>
            </a:r>
            <a:r>
              <a:rPr lang="fr-CA" sz="1200" dirty="0">
                <a:solidFill>
                  <a:prstClr val="black"/>
                </a:solidFill>
                <a:latin typeface="Calibri" pitchFamily="34" charset="0"/>
                <a:cs typeface="Calibri" pitchFamily="34" charset="0"/>
              </a:rPr>
              <a:t>On se pratique donc à décrire et reconnaître des pictogrammes avec précision.</a:t>
            </a:r>
            <a:endParaRPr lang="fr-CA" sz="1600" dirty="0">
              <a:latin typeface="Calibri" pitchFamily="34" charset="0"/>
              <a:cs typeface="Calibri" pitchFamily="34" charset="0"/>
            </a:endParaRPr>
          </a:p>
          <a:p>
            <a:pPr marL="0" indent="0" algn="just">
              <a:lnSpc>
                <a:spcPct val="120000"/>
              </a:lnSpc>
              <a:spcBef>
                <a:spcPts val="600"/>
              </a:spcBef>
              <a:buNone/>
            </a:pPr>
            <a:r>
              <a:rPr lang="fr-CA" sz="2400" i="1" dirty="0">
                <a:latin typeface="Calibri" pitchFamily="34" charset="0"/>
                <a:cs typeface="Calibri" pitchFamily="34" charset="0"/>
              </a:rPr>
              <a:t>Déroulement de l’activité</a:t>
            </a:r>
          </a:p>
          <a:p>
            <a:pPr marL="0" indent="0" algn="ctr">
              <a:spcBef>
                <a:spcPts val="600"/>
              </a:spcBef>
              <a:buNone/>
            </a:pPr>
            <a:r>
              <a:rPr lang="fr-CA" sz="1200" b="1" i="1" dirty="0">
                <a:latin typeface="Calibri" pitchFamily="34" charset="0"/>
                <a:cs typeface="Calibri" pitchFamily="34" charset="0"/>
              </a:rPr>
              <a:t>« Saurais-tu poser les bonnes questions pour identifier un symbole ? »</a:t>
            </a:r>
          </a:p>
          <a:p>
            <a:pPr marL="228600" indent="-228600" algn="just">
              <a:spcBef>
                <a:spcPts val="600"/>
              </a:spcBef>
              <a:buSzPct val="100000"/>
              <a:buFont typeface="+mj-lt"/>
              <a:buAutoNum type="arabicPeriod"/>
            </a:pPr>
            <a:r>
              <a:rPr lang="fr-CA" sz="1200" dirty="0">
                <a:latin typeface="Calibri" pitchFamily="34" charset="0"/>
                <a:cs typeface="Calibri" pitchFamily="34" charset="0"/>
              </a:rPr>
              <a:t>Afficher la fiche TNI et expliquer les règles du jeu.</a:t>
            </a: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endParaRPr lang="fr-CA" sz="1200" dirty="0">
              <a:latin typeface="Calibri" pitchFamily="34" charset="0"/>
              <a:cs typeface="Calibri" pitchFamily="34" charset="0"/>
            </a:endParaRPr>
          </a:p>
          <a:p>
            <a:pPr marL="228600" indent="-228600" algn="just">
              <a:spcBef>
                <a:spcPts val="600"/>
              </a:spcBef>
              <a:buSzPct val="100000"/>
              <a:buFont typeface="+mj-lt"/>
              <a:buAutoNum type="arabicPeriod"/>
            </a:pPr>
            <a:r>
              <a:rPr lang="fr-CA" sz="1200" dirty="0">
                <a:latin typeface="Calibri" pitchFamily="34" charset="0"/>
                <a:cs typeface="Calibri" pitchFamily="34" charset="0"/>
              </a:rPr>
              <a:t>Désigner un maître du jeu et faire une première partie avec l’</a:t>
            </a:r>
            <a:r>
              <a:rPr lang="fr-CA" sz="1200" dirty="0" err="1">
                <a:latin typeface="Calibri" pitchFamily="34" charset="0"/>
                <a:cs typeface="Calibri" pitchFamily="34" charset="0"/>
              </a:rPr>
              <a:t>enseignant.e</a:t>
            </a:r>
            <a:r>
              <a:rPr lang="fr-CA" sz="1200" dirty="0">
                <a:latin typeface="Calibri" pitchFamily="34" charset="0"/>
                <a:cs typeface="Calibri" pitchFamily="34" charset="0"/>
              </a:rPr>
              <a:t> dans le rôle du participant (modélisation).</a:t>
            </a:r>
          </a:p>
          <a:p>
            <a:pPr marL="228600" indent="-228600" algn="just">
              <a:spcBef>
                <a:spcPts val="600"/>
              </a:spcBef>
              <a:buSzPct val="100000"/>
              <a:buFont typeface="+mj-lt"/>
              <a:buAutoNum type="arabicPeriod" startAt="3"/>
            </a:pPr>
            <a:r>
              <a:rPr lang="fr-CA" sz="1200" dirty="0">
                <a:latin typeface="Calibri" pitchFamily="34" charset="0"/>
                <a:cs typeface="Calibri" pitchFamily="34" charset="0"/>
              </a:rPr>
              <a:t>Rejouer autant de fois que désiré, en désignant pour chaque partie un nouveau maître du jeu et un nouvel élève participant</a:t>
            </a:r>
          </a:p>
          <a:p>
            <a:pPr marL="0" indent="0" algn="just">
              <a:spcBef>
                <a:spcPts val="600"/>
              </a:spcBef>
              <a:buNone/>
            </a:pPr>
            <a:endParaRPr lang="fr-CA" sz="1200" dirty="0">
              <a:latin typeface="Calibri" pitchFamily="34" charset="0"/>
              <a:cs typeface="Calibri" pitchFamily="34" charset="0"/>
            </a:endParaRPr>
          </a:p>
          <a:p>
            <a:pPr marL="0" indent="0" algn="just">
              <a:spcBef>
                <a:spcPts val="600"/>
              </a:spcBef>
              <a:buNone/>
            </a:pPr>
            <a:r>
              <a:rPr lang="fr-CA" sz="1200" dirty="0">
                <a:latin typeface="Calibri" pitchFamily="34" charset="0"/>
                <a:cs typeface="Calibri" pitchFamily="34" charset="0"/>
              </a:rPr>
              <a:t>n.b. Les pictogrammes de sécurité peuvent changer d’un pays à l’autre, mais aussi selon qu’il s’agit d’un produit à usage domestique ou industriel.</a:t>
            </a:r>
          </a:p>
        </p:txBody>
      </p:sp>
      <p:graphicFrame>
        <p:nvGraphicFramePr>
          <p:cNvPr id="11" name="Espace réservé du contenu 5"/>
          <p:cNvGraphicFramePr>
            <a:graphicFrameLocks noGrp="1"/>
          </p:cNvGraphicFramePr>
          <p:nvPr>
            <p:ph sz="half" idx="1"/>
            <p:custDataLst>
              <p:tags r:id="rId2"/>
            </p:custDataLst>
            <p:extLst>
              <p:ext uri="{D42A27DB-BD31-4B8C-83A1-F6EECF244321}">
                <p14:modId xmlns:p14="http://schemas.microsoft.com/office/powerpoint/2010/main" val="1509312729"/>
              </p:ext>
            </p:extLst>
          </p:nvPr>
        </p:nvGraphicFramePr>
        <p:xfrm>
          <a:off x="74281" y="1566802"/>
          <a:ext cx="1754519" cy="1219200"/>
        </p:xfrm>
        <a:graphic>
          <a:graphicData uri="http://schemas.openxmlformats.org/drawingml/2006/table">
            <a:tbl>
              <a:tblPr firstRow="1" bandRow="1">
                <a:tableStyleId>{5C22544A-7EE6-4342-B048-85BDC9FD1C3A}</a:tableStyleId>
              </a:tblPr>
              <a:tblGrid>
                <a:gridCol w="1754519">
                  <a:extLst>
                    <a:ext uri="{9D8B030D-6E8A-4147-A177-3AD203B41FA5}">
                      <a16:colId xmlns:a16="http://schemas.microsoft.com/office/drawing/2014/main" val="20000"/>
                    </a:ext>
                  </a:extLst>
                </a:gridCol>
              </a:tblGrid>
              <a:tr h="270665">
                <a:tc>
                  <a:txBody>
                    <a:bodyPr/>
                    <a:lstStyle/>
                    <a:p>
                      <a:pPr algn="ct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latin typeface="Calibri" pitchFamily="34" charset="0"/>
                        <a:cs typeface="Calibri" pitchFamily="34" charset="0"/>
                      </a:endParaRPr>
                    </a:p>
                  </a:txBody>
                  <a:tcPr/>
                </a:tc>
                <a:extLst>
                  <a:ext uri="{0D108BD9-81ED-4DB2-BD59-A6C34878D82A}">
                    <a16:rowId xmlns:a16="http://schemas.microsoft.com/office/drawing/2014/main" val="10000"/>
                  </a:ext>
                </a:extLst>
              </a:tr>
              <a:tr h="243598">
                <a:tc>
                  <a:txBody>
                    <a:bodyPr/>
                    <a:lstStyle/>
                    <a:p>
                      <a:pPr algn="ctr"/>
                      <a:r>
                        <a:rPr lang="fr-FR" sz="1200" b="1" dirty="0">
                          <a:latin typeface="Calibri" pitchFamily="34" charset="0"/>
                          <a:cs typeface="Calibri" pitchFamily="34" charset="0"/>
                        </a:rPr>
                        <a:t>Pour l’</a:t>
                      </a:r>
                      <a:r>
                        <a:rPr lang="fr-FR" sz="1200" b="1" dirty="0" err="1">
                          <a:latin typeface="Calibri" pitchFamily="34" charset="0"/>
                          <a:cs typeface="Calibri" pitchFamily="34" charset="0"/>
                        </a:rPr>
                        <a:t>enseignant.e</a:t>
                      </a:r>
                      <a:endParaRPr lang="fr-FR" sz="1200" b="1" dirty="0">
                        <a:latin typeface="Calibri" pitchFamily="34" charset="0"/>
                        <a:cs typeface="Calibri" pitchFamily="34" charset="0"/>
                      </a:endParaRPr>
                    </a:p>
                  </a:txBody>
                  <a:tcPr/>
                </a:tc>
                <a:extLst>
                  <a:ext uri="{0D108BD9-81ED-4DB2-BD59-A6C34878D82A}">
                    <a16:rowId xmlns:a16="http://schemas.microsoft.com/office/drawing/2014/main" val="10005"/>
                  </a:ext>
                </a:extLst>
              </a:tr>
              <a:tr h="324798">
                <a:tc>
                  <a:txBody>
                    <a:bodyPr/>
                    <a:lstStyle/>
                    <a:p>
                      <a:pPr lvl="0">
                        <a:buNone/>
                      </a:pPr>
                      <a:r>
                        <a:rPr lang="fr-CA" sz="1200" kern="1200" dirty="0">
                          <a:solidFill>
                            <a:srgbClr val="000000"/>
                          </a:solidFill>
                          <a:effectLst/>
                          <a:latin typeface="Calibri" pitchFamily="34" charset="0"/>
                          <a:ea typeface="+mn-ea"/>
                          <a:cs typeface="Calibri" pitchFamily="34" charset="0"/>
                          <a:hlinkClick r:id="rId11" action="ppaction://hlinksldjump"/>
                        </a:rPr>
                        <a:t>Fiche TNI 3</a:t>
                      </a:r>
                      <a:endParaRPr lang="fr-CA" sz="1200" kern="1200" dirty="0">
                        <a:solidFill>
                          <a:srgbClr val="000000"/>
                        </a:solidFill>
                        <a:effectLst/>
                        <a:latin typeface="Calibri" pitchFamily="34" charset="0"/>
                        <a:ea typeface="+mn-ea"/>
                        <a:cs typeface="Calibri" pitchFamily="34" charset="0"/>
                      </a:endParaRPr>
                    </a:p>
                    <a:p>
                      <a:pPr lvl="0">
                        <a:buNone/>
                      </a:pPr>
                      <a:r>
                        <a:rPr lang="fr-CA" sz="1200" kern="1200" dirty="0">
                          <a:solidFill>
                            <a:srgbClr val="000000"/>
                          </a:solidFill>
                          <a:effectLst/>
                          <a:latin typeface="Calibri" pitchFamily="34" charset="0"/>
                          <a:ea typeface="+mn-ea"/>
                          <a:cs typeface="Calibri" pitchFamily="34" charset="0"/>
                        </a:rPr>
                        <a:t>Baguette, bâton ou mètre</a:t>
                      </a:r>
                      <a:r>
                        <a:rPr lang="fr-CA" sz="1200" kern="1200" baseline="0" dirty="0">
                          <a:solidFill>
                            <a:srgbClr val="000000"/>
                          </a:solidFill>
                          <a:effectLst/>
                          <a:latin typeface="Calibri" pitchFamily="34" charset="0"/>
                          <a:ea typeface="+mn-ea"/>
                          <a:cs typeface="Calibri" pitchFamily="34" charset="0"/>
                        </a:rPr>
                        <a:t> (facultatif)</a:t>
                      </a:r>
                      <a:endParaRPr lang="fr-FR" sz="1200" dirty="0">
                        <a:solidFill>
                          <a:srgbClr val="000000"/>
                        </a:solidFill>
                        <a:latin typeface="Calibri" pitchFamily="34" charset="0"/>
                        <a:cs typeface="Calibri" pitchFamily="34" charset="0"/>
                      </a:endParaRPr>
                    </a:p>
                  </a:txBody>
                  <a:tcPr/>
                </a:tc>
                <a:extLst>
                  <a:ext uri="{0D108BD9-81ED-4DB2-BD59-A6C34878D82A}">
                    <a16:rowId xmlns:a16="http://schemas.microsoft.com/office/drawing/2014/main" val="10006"/>
                  </a:ext>
                </a:extLst>
              </a:tr>
            </a:tbl>
          </a:graphicData>
        </a:graphic>
      </p:graphicFrame>
      <p:sp>
        <p:nvSpPr>
          <p:cNvPr id="8" name="Espace réservé du numéro de diapositive 1"/>
          <p:cNvSpPr txBox="1">
            <a:spLocks/>
          </p:cNvSpPr>
          <p:nvPr>
            <p:custDataLst>
              <p:tags r:id="rId3"/>
            </p:custDataLst>
          </p:nvPr>
        </p:nvSpPr>
        <p:spPr>
          <a:xfrm>
            <a:off x="5793441" y="7469629"/>
            <a:ext cx="1112292"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gradFill>
                <a:gsLst>
                  <a:gs pos="0">
                    <a:prstClr val="black">
                      <a:alpha val="10000"/>
                    </a:prstClr>
                  </a:gs>
                  <a:gs pos="100000">
                    <a:prstClr val="black">
                      <a:alpha val="10000"/>
                    </a:prstClr>
                  </a:gs>
                </a:gsLst>
                <a:lin ang="5400000" scaled="0"/>
              </a:gradFill>
            </a:endParaRPr>
          </a:p>
        </p:txBody>
      </p:sp>
      <p:sp>
        <p:nvSpPr>
          <p:cNvPr id="10" name="Espace réservé du numéro de diapositive 1"/>
          <p:cNvSpPr>
            <a:spLocks noGrp="1"/>
          </p:cNvSpPr>
          <p:nvPr>
            <p:ph type="sldNum" sz="quarter" idx="12"/>
            <p:custDataLst>
              <p:tags r:id="rId4"/>
            </p:custDataLst>
          </p:nvPr>
        </p:nvSpPr>
        <p:spPr>
          <a:xfrm>
            <a:off x="5621875" y="8008203"/>
            <a:ext cx="1236125" cy="1135797"/>
          </a:xfrm>
        </p:spPr>
        <p:txBody>
          <a:bodyPr/>
          <a:lstStyle/>
          <a:p>
            <a:fld id="{027FB875-5C85-AB42-9DC5-178568A424B8}" type="slidenum">
              <a:rPr lang="en-US" smtClean="0"/>
              <a:pPr/>
              <a:t>12</a:t>
            </a:fld>
            <a:endParaRPr lang="en-US" dirty="0"/>
          </a:p>
        </p:txBody>
      </p:sp>
      <p:sp>
        <p:nvSpPr>
          <p:cNvPr id="17" name="Title 3"/>
          <p:cNvSpPr txBox="1">
            <a:spLocks/>
          </p:cNvSpPr>
          <p:nvPr>
            <p:custDataLst>
              <p:tags r:id="rId5"/>
            </p:custDataLst>
          </p:nvPr>
        </p:nvSpPr>
        <p:spPr>
          <a:xfrm>
            <a:off x="0" y="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Réalisation</a:t>
            </a:r>
            <a:endParaRPr lang="en-US" sz="3000" dirty="0">
              <a:latin typeface="Calibri" pitchFamily="34" charset="0"/>
            </a:endParaRPr>
          </a:p>
          <a:p>
            <a:pPr algn="l"/>
            <a:r>
              <a:rPr lang="en-US" sz="2400" dirty="0">
                <a:latin typeface="Calibri" pitchFamily="34" charset="0"/>
              </a:rPr>
              <a:t>4. Devine le </a:t>
            </a:r>
            <a:r>
              <a:rPr lang="en-US" sz="2400" dirty="0" err="1">
                <a:latin typeface="Calibri" pitchFamily="34" charset="0"/>
              </a:rPr>
              <a:t>symbole</a:t>
            </a:r>
            <a:r>
              <a:rPr lang="en-US" sz="2400" dirty="0">
                <a:latin typeface="Calibri" pitchFamily="34" charset="0"/>
              </a:rPr>
              <a:t> !</a:t>
            </a:r>
          </a:p>
        </p:txBody>
      </p:sp>
      <p:graphicFrame>
        <p:nvGraphicFramePr>
          <p:cNvPr id="19" name="Tableau 18"/>
          <p:cNvGraphicFramePr>
            <a:graphicFrameLocks noGrp="1"/>
          </p:cNvGraphicFramePr>
          <p:nvPr>
            <p:custDataLst>
              <p:tags r:id="rId6"/>
            </p:custDataLst>
            <p:extLst>
              <p:ext uri="{D42A27DB-BD31-4B8C-83A1-F6EECF244321}">
                <p14:modId xmlns:p14="http://schemas.microsoft.com/office/powerpoint/2010/main" val="1956465694"/>
              </p:ext>
            </p:extLst>
          </p:nvPr>
        </p:nvGraphicFramePr>
        <p:xfrm>
          <a:off x="91440" y="1177290"/>
          <a:ext cx="1729740" cy="335197"/>
        </p:xfrm>
        <a:graphic>
          <a:graphicData uri="http://schemas.openxmlformats.org/drawingml/2006/table">
            <a:tbl>
              <a:tblPr firstRow="1" bandRow="1">
                <a:tableStyleId>{69CF1AB2-1976-4502-BF36-3FF5EA218861}</a:tableStyleId>
              </a:tblPr>
              <a:tblGrid>
                <a:gridCol w="1729740">
                  <a:extLst>
                    <a:ext uri="{9D8B030D-6E8A-4147-A177-3AD203B41FA5}">
                      <a16:colId xmlns:a16="http://schemas.microsoft.com/office/drawing/2014/main" val="20000"/>
                    </a:ext>
                  </a:extLst>
                </a:gridCol>
              </a:tblGrid>
              <a:tr h="335197">
                <a:tc>
                  <a:txBody>
                    <a:bodyPr/>
                    <a:lstStyle/>
                    <a:p>
                      <a:pPr algn="ctr"/>
                      <a:r>
                        <a:rPr lang="fr-FR" sz="1400" dirty="0">
                          <a:latin typeface="Calibri" pitchFamily="34" charset="0"/>
                          <a:cs typeface="Calibri" pitchFamily="34" charset="0"/>
                        </a:rPr>
                        <a:t>Durée : </a:t>
                      </a:r>
                      <a:r>
                        <a:rPr lang="fr-FR" sz="1400" b="0" dirty="0">
                          <a:latin typeface="Calibri" pitchFamily="34" charset="0"/>
                          <a:cs typeface="Calibri" pitchFamily="34" charset="0"/>
                        </a:rPr>
                        <a:t>20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sp>
        <p:nvSpPr>
          <p:cNvPr id="13" name="ZoneTexte 12"/>
          <p:cNvSpPr txBox="1"/>
          <p:nvPr>
            <p:custDataLst>
              <p:tags r:id="rId7"/>
            </p:custDataLst>
          </p:nvPr>
        </p:nvSpPr>
        <p:spPr>
          <a:xfrm>
            <a:off x="1973580" y="3476139"/>
            <a:ext cx="4693920" cy="2595582"/>
          </a:xfrm>
          <a:prstGeom prst="rect">
            <a:avLst/>
          </a:prstGeom>
          <a:solidFill>
            <a:schemeClr val="accent1">
              <a:lumMod val="40000"/>
              <a:lumOff val="60000"/>
            </a:schemeClr>
          </a:solidFill>
          <a:ln w="3175">
            <a:noFill/>
          </a:ln>
        </p:spPr>
        <p:txBody>
          <a:bodyPr wrap="square" rtlCol="0" anchor="t">
            <a:spAutoFit/>
          </a:bodyPr>
          <a:lstStyle/>
          <a:p>
            <a:pPr marL="261620" indent="-261620" algn="ctr"/>
            <a:r>
              <a:rPr lang="fr-CA" sz="1400" b="1" dirty="0">
                <a:latin typeface="Calibri" pitchFamily="34" charset="0"/>
                <a:cs typeface="Calibri" pitchFamily="34" charset="0"/>
              </a:rPr>
              <a:t>Règles du jeu</a:t>
            </a:r>
            <a:endParaRPr lang="fr-CA" sz="1400" b="1" dirty="0"/>
          </a:p>
          <a:p>
            <a:pPr marL="174625" indent="-174625" algn="just">
              <a:spcBef>
                <a:spcPts val="500"/>
              </a:spcBef>
              <a:buFont typeface="Arial" pitchFamily="34" charset="0"/>
              <a:buChar char="•"/>
            </a:pPr>
            <a:r>
              <a:rPr lang="fr-CA" sz="1200" b="1" dirty="0">
                <a:latin typeface="Calibri" pitchFamily="34" charset="0"/>
                <a:cs typeface="Calibri" pitchFamily="34" charset="0"/>
              </a:rPr>
              <a:t>L’élève</a:t>
            </a:r>
            <a:r>
              <a:rPr lang="fr-CA" sz="1200" dirty="0">
                <a:latin typeface="Calibri" pitchFamily="34" charset="0"/>
                <a:cs typeface="Calibri" pitchFamily="34" charset="0"/>
              </a:rPr>
              <a:t> </a:t>
            </a:r>
            <a:r>
              <a:rPr lang="fr-CA" sz="1200" b="1" dirty="0">
                <a:latin typeface="Calibri" pitchFamily="34" charset="0"/>
                <a:cs typeface="Calibri" pitchFamily="34" charset="0"/>
              </a:rPr>
              <a:t>participant </a:t>
            </a:r>
            <a:r>
              <a:rPr lang="fr-CA" sz="1200" dirty="0">
                <a:latin typeface="Calibri" pitchFamily="34" charset="0"/>
                <a:cs typeface="Calibri" pitchFamily="34" charset="0"/>
              </a:rPr>
              <a:t>doit se tenir devant la classe, en faisant dos au TNI, de manière à ne pas voir l’écran.</a:t>
            </a:r>
          </a:p>
          <a:p>
            <a:pPr marL="174625" indent="-174625" algn="just">
              <a:spcBef>
                <a:spcPts val="500"/>
              </a:spcBef>
              <a:buFont typeface="Arial" pitchFamily="34" charset="0"/>
              <a:buChar char="•"/>
            </a:pPr>
            <a:r>
              <a:rPr lang="fr-CA" sz="1200" dirty="0">
                <a:latin typeface="Calibri" pitchFamily="34" charset="0"/>
                <a:cs typeface="Calibri" pitchFamily="34" charset="0"/>
              </a:rPr>
              <a:t>Un </a:t>
            </a:r>
            <a:r>
              <a:rPr lang="fr-CA" sz="1200" b="1" dirty="0">
                <a:latin typeface="Calibri" pitchFamily="34" charset="0"/>
                <a:cs typeface="Calibri" pitchFamily="34" charset="0"/>
              </a:rPr>
              <a:t>maître du jeu </a:t>
            </a:r>
            <a:r>
              <a:rPr lang="fr-CA" sz="1200" dirty="0">
                <a:latin typeface="Calibri" pitchFamily="34" charset="0"/>
                <a:cs typeface="Calibri" pitchFamily="34" charset="0"/>
              </a:rPr>
              <a:t>désigne un pictogramme (en le pointant du doigt, ou avec une baguette), de manière à ce que le reste de la classe puisse voir. </a:t>
            </a:r>
          </a:p>
          <a:p>
            <a:pPr marL="174625" indent="-174625" algn="just">
              <a:spcBef>
                <a:spcPts val="500"/>
              </a:spcBef>
              <a:buFont typeface="Arial" pitchFamily="34" charset="0"/>
              <a:buChar char="•"/>
            </a:pPr>
            <a:r>
              <a:rPr lang="fr-CA" sz="1200" b="1" dirty="0">
                <a:latin typeface="Calibri" pitchFamily="34" charset="0"/>
                <a:cs typeface="Calibri" pitchFamily="34" charset="0"/>
              </a:rPr>
              <a:t>L’élève</a:t>
            </a:r>
            <a:r>
              <a:rPr lang="fr-CA" sz="1200" dirty="0">
                <a:latin typeface="Calibri" pitchFamily="34" charset="0"/>
                <a:cs typeface="Calibri" pitchFamily="34" charset="0"/>
              </a:rPr>
              <a:t> </a:t>
            </a:r>
            <a:r>
              <a:rPr lang="fr-CA" sz="1200" b="1" dirty="0">
                <a:latin typeface="Calibri" pitchFamily="34" charset="0"/>
                <a:cs typeface="Calibri" pitchFamily="34" charset="0"/>
              </a:rPr>
              <a:t>participant </a:t>
            </a:r>
            <a:r>
              <a:rPr lang="fr-CA" sz="1200" dirty="0">
                <a:latin typeface="Calibri" pitchFamily="34" charset="0"/>
                <a:cs typeface="Calibri" pitchFamily="34" charset="0"/>
              </a:rPr>
              <a:t>peut maintenant se retourner pour voir l’écran. Pour trouver quel pictogramme a été désigné, il/elle pose une question à laquelle la classe doit répondre </a:t>
            </a:r>
            <a:r>
              <a:rPr lang="fr-CA" sz="1200" b="1" dirty="0">
                <a:latin typeface="Calibri" pitchFamily="34" charset="0"/>
                <a:cs typeface="Calibri" pitchFamily="34" charset="0"/>
              </a:rPr>
              <a:t>par oui ou par non</a:t>
            </a:r>
            <a:r>
              <a:rPr lang="fr-CA" sz="1200" dirty="0">
                <a:latin typeface="Calibri" pitchFamily="34" charset="0"/>
                <a:cs typeface="Calibri" pitchFamily="34" charset="0"/>
              </a:rPr>
              <a:t>. </a:t>
            </a:r>
          </a:p>
          <a:p>
            <a:pPr marL="174625" indent="-174625" algn="just">
              <a:spcBef>
                <a:spcPts val="500"/>
              </a:spcBef>
              <a:buFont typeface="Arial" pitchFamily="34" charset="0"/>
              <a:buChar char="•"/>
            </a:pPr>
            <a:r>
              <a:rPr lang="fr-CA" sz="1200" dirty="0">
                <a:latin typeface="Calibri" pitchFamily="34" charset="0"/>
                <a:cs typeface="Calibri" pitchFamily="34" charset="0"/>
              </a:rPr>
              <a:t>Selon les réponses données, </a:t>
            </a:r>
            <a:r>
              <a:rPr lang="fr-CA" sz="1200" b="1" dirty="0">
                <a:latin typeface="Calibri" pitchFamily="34" charset="0"/>
                <a:cs typeface="Calibri" pitchFamily="34" charset="0"/>
              </a:rPr>
              <a:t>l’élève</a:t>
            </a:r>
            <a:r>
              <a:rPr lang="fr-CA" sz="1200" dirty="0">
                <a:latin typeface="Calibri" pitchFamily="34" charset="0"/>
                <a:cs typeface="Calibri" pitchFamily="34" charset="0"/>
              </a:rPr>
              <a:t> </a:t>
            </a:r>
            <a:r>
              <a:rPr lang="fr-CA" sz="1200" b="1" dirty="0">
                <a:latin typeface="Calibri" pitchFamily="34" charset="0"/>
                <a:cs typeface="Calibri" pitchFamily="34" charset="0"/>
              </a:rPr>
              <a:t>participant </a:t>
            </a:r>
            <a:r>
              <a:rPr lang="fr-CA" sz="1200" dirty="0">
                <a:latin typeface="Calibri" pitchFamily="34" charset="0"/>
                <a:cs typeface="Calibri" pitchFamily="34" charset="0"/>
              </a:rPr>
              <a:t>élimine les pictogrammes qui ne correspondent pas en les marquant d’un X, jusqu’à identification finale.</a:t>
            </a:r>
            <a:endParaRPr lang="fr-CA" sz="1200" dirty="0"/>
          </a:p>
        </p:txBody>
      </p:sp>
      <p:sp>
        <p:nvSpPr>
          <p:cNvPr id="16" name="Rectangle avec flèche vers la droite 15"/>
          <p:cNvSpPr/>
          <p:nvPr>
            <p:custDataLst>
              <p:tags r:id="rId8"/>
            </p:custDataLst>
          </p:nvPr>
        </p:nvSpPr>
        <p:spPr>
          <a:xfrm>
            <a:off x="76200" y="3194199"/>
            <a:ext cx="2065020" cy="3993489"/>
          </a:xfrm>
          <a:prstGeom prst="rightArrowCallout">
            <a:avLst/>
          </a:prstGeom>
          <a:solidFill>
            <a:schemeClr val="bg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fr-CA" sz="1400" b="1" dirty="0">
                <a:solidFill>
                  <a:schemeClr val="tx1"/>
                </a:solidFill>
                <a:latin typeface="Calibri" pitchFamily="34" charset="0"/>
                <a:cs typeface="Calibri" pitchFamily="34" charset="0"/>
              </a:rPr>
              <a:t>Exemples de questions réinvestissant le vocabulaire :</a:t>
            </a:r>
          </a:p>
          <a:p>
            <a:pPr lvl="0" indent="-95250" algn="just">
              <a:spcBef>
                <a:spcPts val="600"/>
              </a:spcBef>
              <a:buFont typeface="Arial" panose="020B0604020202020204" pitchFamily="34" charset="0"/>
              <a:buChar char="•"/>
            </a:pPr>
            <a:r>
              <a:rPr lang="fr-CA" sz="1200" dirty="0">
                <a:solidFill>
                  <a:schemeClr val="tx1"/>
                </a:solidFill>
                <a:latin typeface="Calibri" pitchFamily="34" charset="0"/>
                <a:cs typeface="Calibri" pitchFamily="34" charset="0"/>
              </a:rPr>
              <a:t>Est-ce que c’est un triangle?</a:t>
            </a:r>
          </a:p>
          <a:p>
            <a:pPr indent="-95250" algn="just">
              <a:spcBef>
                <a:spcPts val="600"/>
              </a:spcBef>
              <a:buFont typeface="Arial" panose="020B0604020202020204" pitchFamily="34" charset="0"/>
              <a:buChar char="•"/>
            </a:pPr>
            <a:r>
              <a:rPr lang="fr-CA" sz="1200" dirty="0">
                <a:solidFill>
                  <a:schemeClr val="tx1"/>
                </a:solidFill>
                <a:latin typeface="Calibri" pitchFamily="34" charset="0"/>
                <a:cs typeface="Calibri" pitchFamily="34" charset="0"/>
              </a:rPr>
              <a:t>Est-ce que la forme a quatre côtés ? </a:t>
            </a:r>
          </a:p>
          <a:p>
            <a:pPr indent="-95250" algn="just">
              <a:spcBef>
                <a:spcPts val="600"/>
              </a:spcBef>
              <a:buFont typeface="Arial" panose="020B0604020202020204" pitchFamily="34" charset="0"/>
              <a:buChar char="•"/>
            </a:pPr>
            <a:r>
              <a:rPr lang="fr-CA" sz="1200" dirty="0">
                <a:solidFill>
                  <a:schemeClr val="tx1"/>
                </a:solidFill>
                <a:latin typeface="Calibri" pitchFamily="34" charset="0"/>
                <a:cs typeface="Calibri" pitchFamily="34" charset="0"/>
              </a:rPr>
              <a:t>Est-ce que c’est un pictogramme de sécurité déjà vu sur les produits ménagers ?</a:t>
            </a:r>
          </a:p>
          <a:p>
            <a:pPr lvl="0" indent="-95250" algn="just">
              <a:spcBef>
                <a:spcPts val="600"/>
              </a:spcBef>
              <a:buFont typeface="Arial" panose="020B0604020202020204" pitchFamily="34" charset="0"/>
              <a:buChar char="•"/>
            </a:pPr>
            <a:r>
              <a:rPr lang="fr-CA" sz="1200" dirty="0">
                <a:solidFill>
                  <a:schemeClr val="tx1"/>
                </a:solidFill>
                <a:latin typeface="Calibri" pitchFamily="34" charset="0"/>
                <a:cs typeface="Calibri" pitchFamily="34" charset="0"/>
              </a:rPr>
              <a:t>Est-ce qu’il contient une ligne courbe ? Une ligne brisée ?</a:t>
            </a:r>
          </a:p>
        </p:txBody>
      </p:sp>
      <p:grpSp>
        <p:nvGrpSpPr>
          <p:cNvPr id="14" name="Groupe 13">
            <a:extLst>
              <a:ext uri="{FF2B5EF4-FFF2-40B4-BE49-F238E27FC236}">
                <a16:creationId xmlns:a16="http://schemas.microsoft.com/office/drawing/2014/main" id="{45B446EA-1D1D-1E4A-8A73-85F83C7FB431}"/>
              </a:ext>
            </a:extLst>
          </p:cNvPr>
          <p:cNvGrpSpPr/>
          <p:nvPr>
            <p:custDataLst>
              <p:tags r:id="rId9"/>
            </p:custDataLst>
          </p:nvPr>
        </p:nvGrpSpPr>
        <p:grpSpPr>
          <a:xfrm>
            <a:off x="598987" y="7469629"/>
            <a:ext cx="611571" cy="569901"/>
            <a:chOff x="398511" y="7375861"/>
            <a:chExt cx="846011" cy="772510"/>
          </a:xfrm>
        </p:grpSpPr>
        <p:pic>
          <p:nvPicPr>
            <p:cNvPr id="20" name="Image 19">
              <a:extLst>
                <a:ext uri="{FF2B5EF4-FFF2-40B4-BE49-F238E27FC236}">
                  <a16:creationId xmlns:a16="http://schemas.microsoft.com/office/drawing/2014/main" id="{8F6444EA-8E14-C244-90D7-5838F1C4CE17}"/>
                </a:ext>
              </a:extLst>
            </p:cNvPr>
            <p:cNvPicPr>
              <a:picLocks noChangeAspect="1"/>
            </p:cNvPicPr>
            <p:nvPr/>
          </p:nvPicPr>
          <p:blipFill>
            <a:blip r:embed="rId12">
              <a:grayscl/>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561419" y="7375861"/>
              <a:ext cx="536575" cy="772510"/>
            </a:xfrm>
            <a:prstGeom prst="rect">
              <a:avLst/>
            </a:prstGeom>
          </p:spPr>
        </p:pic>
        <p:pic>
          <p:nvPicPr>
            <p:cNvPr id="21" name="Picture 4" descr="Mathematik, Sig, Summe">
              <a:extLst>
                <a:ext uri="{FF2B5EF4-FFF2-40B4-BE49-F238E27FC236}">
                  <a16:creationId xmlns:a16="http://schemas.microsoft.com/office/drawing/2014/main" id="{3BCEEAD1-296E-2640-8B01-965B931EC5C8}"/>
                </a:ext>
              </a:extLst>
            </p:cNvPr>
            <p:cNvPicPr>
              <a:picLocks noChangeAspect="1" noChangeArrowheads="1"/>
            </p:cNvPicPr>
            <p:nvPr/>
          </p:nvPicPr>
          <p:blipFill>
            <a:blip r:embed="rId14"/>
            <a:srcRect/>
            <a:stretch>
              <a:fillRect/>
            </a:stretch>
          </p:blipFill>
          <p:spPr bwMode="auto">
            <a:xfrm rot="5400000">
              <a:off x="399817" y="7789385"/>
              <a:ext cx="185423" cy="188035"/>
            </a:xfrm>
            <a:prstGeom prst="rect">
              <a:avLst/>
            </a:prstGeom>
            <a:noFill/>
          </p:spPr>
        </p:pic>
        <p:sp>
          <p:nvSpPr>
            <p:cNvPr id="22" name="ZoneTexte 21">
              <a:extLst>
                <a:ext uri="{FF2B5EF4-FFF2-40B4-BE49-F238E27FC236}">
                  <a16:creationId xmlns:a16="http://schemas.microsoft.com/office/drawing/2014/main" id="{702491E2-2E9A-1B4A-B889-DA716DB45D19}"/>
                </a:ext>
              </a:extLst>
            </p:cNvPr>
            <p:cNvSpPr txBox="1"/>
            <p:nvPr/>
          </p:nvSpPr>
          <p:spPr>
            <a:xfrm>
              <a:off x="864538" y="7673231"/>
              <a:ext cx="379984" cy="400110"/>
            </a:xfrm>
            <a:prstGeom prst="rect">
              <a:avLst/>
            </a:prstGeom>
            <a:noFill/>
          </p:spPr>
          <p:txBody>
            <a:bodyPr wrap="square" rtlCol="0">
              <a:spAutoFit/>
            </a:bodyPr>
            <a:lstStyle/>
            <a:p>
              <a:r>
                <a:rPr lang="fr-CA" sz="2000" b="1" dirty="0">
                  <a:effectLst>
                    <a:outerShdw blurRad="38100" dist="38100" dir="2700000" algn="tl">
                      <a:srgbClr val="000000">
                        <a:alpha val="43137"/>
                      </a:srgbClr>
                    </a:outerShdw>
                  </a:effectLst>
                </a:rPr>
                <a:t>S</a:t>
              </a:r>
            </a:p>
          </p:txBody>
        </p:sp>
      </p:grpSp>
      <p:pic>
        <p:nvPicPr>
          <p:cNvPr id="15" name="Image 14" descr="Symbole_symboles_maison-01.png"/>
          <p:cNvPicPr>
            <a:picLocks noChangeAspect="1"/>
          </p:cNvPicPr>
          <p:nvPr/>
        </p:nvPicPr>
        <p:blipFill>
          <a:blip r:embed="rId15"/>
          <a:stretch>
            <a:fillRect/>
          </a:stretch>
        </p:blipFill>
        <p:spPr>
          <a:xfrm>
            <a:off x="5456528" y="61762"/>
            <a:ext cx="1446279" cy="1446279"/>
          </a:xfrm>
          <a:prstGeom prst="rect">
            <a:avLst/>
          </a:prstGeom>
        </p:spPr>
      </p:pic>
    </p:spTree>
    <p:extLst>
      <p:ext uri="{BB962C8B-B14F-4D97-AF65-F5344CB8AC3E}">
        <p14:creationId xmlns:p14="http://schemas.microsoft.com/office/powerpoint/2010/main" val="30448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1920241" y="1172764"/>
            <a:ext cx="4847566" cy="4565096"/>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p>
            <a:pPr marL="0" indent="0" algn="just">
              <a:spcBef>
                <a:spcPts val="600"/>
              </a:spcBef>
              <a:buNone/>
            </a:pPr>
            <a:r>
              <a:rPr lang="fr-CA" sz="2400" i="1" dirty="0">
                <a:latin typeface="Calibri" pitchFamily="34" charset="0"/>
                <a:cs typeface="Calibri" pitchFamily="34" charset="0"/>
              </a:rPr>
              <a:t>Vue d’ensemble</a:t>
            </a:r>
          </a:p>
          <a:p>
            <a:pPr marL="0" indent="0" algn="just">
              <a:spcBef>
                <a:spcPts val="600"/>
              </a:spcBef>
              <a:buNone/>
            </a:pPr>
            <a:r>
              <a:rPr lang="fr-CA" sz="1200" dirty="0">
                <a:solidFill>
                  <a:prstClr val="black"/>
                </a:solidFill>
                <a:latin typeface="Calibri" pitchFamily="34" charset="0"/>
                <a:cs typeface="Calibri" pitchFamily="34" charset="0"/>
              </a:rPr>
              <a:t>Un élève décrit à autre élève un symbole (panneau routier ou pictogramme) formé de différentes formes géométriques. Le second élève doit le dessiner correctement.</a:t>
            </a:r>
          </a:p>
          <a:p>
            <a:pPr marL="0" indent="0" algn="just">
              <a:spcBef>
                <a:spcPts val="600"/>
              </a:spcBef>
              <a:buNone/>
            </a:pPr>
            <a:r>
              <a:rPr lang="fr-CA" sz="2400" i="1" dirty="0">
                <a:latin typeface="Calibri" pitchFamily="34" charset="0"/>
                <a:cs typeface="Calibri" pitchFamily="34" charset="0"/>
              </a:rPr>
              <a:t>Déroulement de l'activité</a:t>
            </a:r>
          </a:p>
          <a:p>
            <a:pPr marL="0" indent="0" algn="ctr">
              <a:spcBef>
                <a:spcPts val="600"/>
              </a:spcBef>
              <a:buNone/>
            </a:pPr>
            <a:r>
              <a:rPr lang="fr-CA" sz="1200" b="1" i="1" dirty="0">
                <a:latin typeface="Calibri" pitchFamily="34" charset="0"/>
                <a:cs typeface="Calibri" pitchFamily="34" charset="0"/>
              </a:rPr>
              <a:t>« Si tu écoutais une conversation au sujet d’un symbole, saurais-tu le recréer ? Ça pourrait t’aider à l’identifier ! »</a:t>
            </a:r>
          </a:p>
          <a:p>
            <a:pPr marL="228600" indent="-228600" algn="just">
              <a:spcBef>
                <a:spcPts val="600"/>
              </a:spcBef>
              <a:buFont typeface="+mj-lt"/>
              <a:buAutoNum type="arabicPeriod"/>
            </a:pPr>
            <a:r>
              <a:rPr lang="fr-CA" sz="1200" dirty="0">
                <a:latin typeface="Calibri" pitchFamily="34" charset="0"/>
                <a:cs typeface="Calibri" pitchFamily="34" charset="0"/>
              </a:rPr>
              <a:t>Placer les élèves en équipes de deux. </a:t>
            </a:r>
          </a:p>
          <a:p>
            <a:pPr marL="228600" indent="-228600" algn="just">
              <a:spcBef>
                <a:spcPts val="600"/>
              </a:spcBef>
              <a:buFont typeface="+mj-lt"/>
              <a:buAutoNum type="arabicPeriod"/>
            </a:pPr>
            <a:r>
              <a:rPr lang="fr-CA" sz="1200" dirty="0">
                <a:latin typeface="Calibri" pitchFamily="34" charset="0"/>
                <a:cs typeface="Calibri" pitchFamily="34" charset="0"/>
              </a:rPr>
              <a:t>Distribuer les fiches d’activité C et un premier symbole en secret.</a:t>
            </a:r>
          </a:p>
          <a:p>
            <a:pPr marL="228600" indent="-228600" algn="just">
              <a:spcBef>
                <a:spcPts val="600"/>
              </a:spcBef>
              <a:buFont typeface="+mj-lt"/>
              <a:buAutoNum type="arabicPeriod"/>
            </a:pPr>
            <a:r>
              <a:rPr lang="fr-CA" sz="1200" dirty="0">
                <a:latin typeface="Calibri" pitchFamily="34" charset="0"/>
                <a:cs typeface="Calibri" pitchFamily="34" charset="0"/>
              </a:rPr>
              <a:t>Un élève décrit son symbole, tandis que l’autre devra dessiner le symbole sans l’avoir vu. </a:t>
            </a:r>
          </a:p>
          <a:p>
            <a:pPr marL="228600" indent="-228600" algn="just">
              <a:spcBef>
                <a:spcPts val="600"/>
              </a:spcBef>
              <a:buFont typeface="+mj-lt"/>
              <a:buAutoNum type="arabicPeriod"/>
            </a:pPr>
            <a:r>
              <a:rPr lang="fr-CA" sz="1200" dirty="0">
                <a:latin typeface="Calibri" pitchFamily="34" charset="0"/>
                <a:cs typeface="Calibri" pitchFamily="34" charset="0"/>
              </a:rPr>
              <a:t>Les élèves échangeront de rôles pour un deuxième symbole. </a:t>
            </a:r>
          </a:p>
          <a:p>
            <a:pPr marL="0" indent="0" algn="just">
              <a:spcBef>
                <a:spcPts val="600"/>
              </a:spcBef>
              <a:buNone/>
            </a:pPr>
            <a:endParaRPr lang="fr-CA" sz="1200" dirty="0">
              <a:latin typeface="Calibri" pitchFamily="34" charset="0"/>
              <a:cs typeface="Calibri" pitchFamily="34" charset="0"/>
            </a:endParaRPr>
          </a:p>
          <a:p>
            <a:pPr marL="432000" indent="-432000" algn="just">
              <a:spcBef>
                <a:spcPts val="600"/>
              </a:spcBef>
              <a:buFont typeface="Arial" pitchFamily="34" charset="0"/>
              <a:buChar char="•"/>
            </a:pPr>
            <a:r>
              <a:rPr lang="fr-CA" sz="1200" dirty="0">
                <a:latin typeface="Calibri" pitchFamily="34" charset="0"/>
                <a:cs typeface="Calibri" pitchFamily="34" charset="0"/>
              </a:rPr>
              <a:t>Au besoin, suggérer aux élèves de décrire les formes géométriques qu’ils voient, ainsi que les couleurs présentes.</a:t>
            </a:r>
          </a:p>
          <a:p>
            <a:pPr marL="432000" indent="-432000" algn="just">
              <a:spcBef>
                <a:spcPts val="600"/>
              </a:spcBef>
              <a:buFont typeface="Arial" pitchFamily="34" charset="0"/>
              <a:buChar char="•"/>
            </a:pPr>
            <a:r>
              <a:rPr lang="fr-CA" sz="1200" dirty="0">
                <a:latin typeface="Calibri" pitchFamily="34" charset="0"/>
                <a:cs typeface="Calibri" pitchFamily="34" charset="0"/>
              </a:rPr>
              <a:t>Insister pour que leurs dessins ne soient pas trop gros (rester dans le cadre) sinon il sera très long à colorier !</a:t>
            </a:r>
          </a:p>
        </p:txBody>
      </p:sp>
      <p:sp>
        <p:nvSpPr>
          <p:cNvPr id="8" name="Espace réservé du numéro de diapositive 1"/>
          <p:cNvSpPr txBox="1">
            <a:spLocks/>
          </p:cNvSpPr>
          <p:nvPr>
            <p:custDataLst>
              <p:tags r:id="rId2"/>
            </p:custDataLst>
          </p:nvPr>
        </p:nvSpPr>
        <p:spPr>
          <a:xfrm>
            <a:off x="5793441" y="7469629"/>
            <a:ext cx="1112292"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gradFill>
                <a:gsLst>
                  <a:gs pos="0">
                    <a:prstClr val="black">
                      <a:alpha val="10000"/>
                    </a:prstClr>
                  </a:gs>
                  <a:gs pos="100000">
                    <a:prstClr val="black">
                      <a:alpha val="10000"/>
                    </a:prstClr>
                  </a:gs>
                </a:gsLst>
                <a:lin ang="5400000" scaled="0"/>
              </a:gradFill>
            </a:endParaRPr>
          </a:p>
        </p:txBody>
      </p:sp>
      <p:sp>
        <p:nvSpPr>
          <p:cNvPr id="10" name="Espace réservé du numéro de diapositive 1"/>
          <p:cNvSpPr>
            <a:spLocks noGrp="1"/>
          </p:cNvSpPr>
          <p:nvPr>
            <p:ph type="sldNum" sz="quarter" idx="12"/>
            <p:custDataLst>
              <p:tags r:id="rId3"/>
            </p:custDataLst>
          </p:nvPr>
        </p:nvSpPr>
        <p:spPr>
          <a:xfrm>
            <a:off x="5503981" y="8008203"/>
            <a:ext cx="1354019" cy="1135797"/>
          </a:xfrm>
        </p:spPr>
        <p:txBody>
          <a:bodyPr/>
          <a:lstStyle/>
          <a:p>
            <a:fld id="{027FB875-5C85-AB42-9DC5-178568A424B8}" type="slidenum">
              <a:rPr lang="en-US" smtClean="0"/>
              <a:pPr/>
              <a:t>13</a:t>
            </a:fld>
            <a:endParaRPr lang="en-US" dirty="0"/>
          </a:p>
        </p:txBody>
      </p:sp>
      <p:graphicFrame>
        <p:nvGraphicFramePr>
          <p:cNvPr id="13" name="Espace réservé du contenu 5">
            <a:extLst>
              <a:ext uri="{FF2B5EF4-FFF2-40B4-BE49-F238E27FC236}">
                <a16:creationId xmlns:a16="http://schemas.microsoft.com/office/drawing/2014/main" id="{75C3E77A-3B4B-4D31-B6DC-B9DFA0B9C971}"/>
              </a:ext>
            </a:extLst>
          </p:cNvPr>
          <p:cNvGraphicFramePr>
            <a:graphicFrameLocks/>
          </p:cNvGraphicFramePr>
          <p:nvPr>
            <p:custDataLst>
              <p:tags r:id="rId4"/>
            </p:custDataLst>
            <p:extLst>
              <p:ext uri="{D42A27DB-BD31-4B8C-83A1-F6EECF244321}">
                <p14:modId xmlns:p14="http://schemas.microsoft.com/office/powerpoint/2010/main" val="911784694"/>
              </p:ext>
            </p:extLst>
          </p:nvPr>
        </p:nvGraphicFramePr>
        <p:xfrm>
          <a:off x="1920241" y="5915368"/>
          <a:ext cx="4847566" cy="1897380"/>
        </p:xfrm>
        <a:graphic>
          <a:graphicData uri="http://schemas.openxmlformats.org/drawingml/2006/table">
            <a:tbl>
              <a:tblPr firstRow="1" bandRow="1">
                <a:tableStyleId>{5C22544A-7EE6-4342-B048-85BDC9FD1C3A}</a:tableStyleId>
              </a:tblPr>
              <a:tblGrid>
                <a:gridCol w="4847566">
                  <a:extLst>
                    <a:ext uri="{9D8B030D-6E8A-4147-A177-3AD203B41FA5}">
                      <a16:colId xmlns:a16="http://schemas.microsoft.com/office/drawing/2014/main" val="20000"/>
                    </a:ext>
                  </a:extLst>
                </a:gridCol>
              </a:tblGrid>
              <a:tr h="342003">
                <a:tc>
                  <a:txBody>
                    <a:bodyPr/>
                    <a:lstStyle/>
                    <a:p>
                      <a:pPr marL="0" algn="l"/>
                      <a:r>
                        <a:rPr lang="fr-FR" sz="1400" dirty="0">
                          <a:latin typeface="Calibri" pitchFamily="34" charset="0"/>
                        </a:rPr>
                        <a:t>Sources et ressources</a:t>
                      </a:r>
                      <a:endParaRPr lang="fr-FR" sz="1400" dirty="0">
                        <a:highlight>
                          <a:srgbClr val="FFFF00"/>
                        </a:highlight>
                        <a:latin typeface="Calibri" pitchFamily="34" charset="0"/>
                      </a:endParaRPr>
                    </a:p>
                  </a:txBody>
                  <a:tcPr/>
                </a:tc>
                <a:extLst>
                  <a:ext uri="{0D108BD9-81ED-4DB2-BD59-A6C34878D82A}">
                    <a16:rowId xmlns:a16="http://schemas.microsoft.com/office/drawing/2014/main" val="10000"/>
                  </a:ext>
                </a:extLst>
              </a:tr>
              <a:tr h="1555377">
                <a:tc>
                  <a:txBody>
                    <a:bodyPr/>
                    <a:lstStyle/>
                    <a:p>
                      <a:pPr marL="285750" indent="-198438">
                        <a:buFont typeface="Arial"/>
                        <a:buChar char="•"/>
                      </a:pPr>
                      <a:r>
                        <a:rPr lang="fr-FR" sz="1200" b="1" i="0" dirty="0">
                          <a:latin typeface="Calibri" pitchFamily="34" charset="0"/>
                          <a:cs typeface="Calibri" pitchFamily="34" charset="0"/>
                        </a:rPr>
                        <a:t>Santé Canada,</a:t>
                      </a:r>
                      <a:r>
                        <a:rPr lang="fr-FR" sz="1200" b="1" baseline="0" dirty="0">
                          <a:latin typeface="Calibri" pitchFamily="34" charset="0"/>
                          <a:cs typeface="Calibri" pitchFamily="34" charset="0"/>
                        </a:rPr>
                        <a:t> </a:t>
                      </a:r>
                      <a:r>
                        <a:rPr lang="fr-CA" sz="1200" b="1" dirty="0">
                          <a:latin typeface="Calibri" pitchFamily="34" charset="0"/>
                          <a:cs typeface="Calibri" pitchFamily="34" charset="0"/>
                        </a:rPr>
                        <a:t>Sécurité des produits chimiques ménagers :</a:t>
                      </a:r>
                      <a:r>
                        <a:rPr lang="fr-CA" sz="1200" b="1" baseline="0" dirty="0">
                          <a:latin typeface="Calibri" pitchFamily="34" charset="0"/>
                          <a:cs typeface="Calibri" pitchFamily="34" charset="0"/>
                        </a:rPr>
                        <a:t> </a:t>
                      </a:r>
                      <a:r>
                        <a:rPr lang="fr-CA" sz="1200" i="0" kern="1200" dirty="0">
                          <a:solidFill>
                            <a:schemeClr val="dk1"/>
                          </a:solidFill>
                          <a:effectLst/>
                          <a:latin typeface="Calibri" pitchFamily="34" charset="0"/>
                          <a:ea typeface="+mn-ea"/>
                          <a:cs typeface="Calibri" pitchFamily="34" charset="0"/>
                          <a:hlinkClick r:id="rId10"/>
                        </a:rPr>
                        <a:t>https://www.canada.ca/fr/sante-canada/services/securite-domicile/securite-produits-chimiques-menagers.html</a:t>
                      </a:r>
                      <a:endParaRPr lang="fr-CA" sz="1200" b="1" i="0" dirty="0">
                        <a:latin typeface="Calibri" pitchFamily="34" charset="0"/>
                        <a:cs typeface="Calibri" pitchFamily="34" charset="0"/>
                      </a:endParaRPr>
                    </a:p>
                    <a:p>
                      <a:pPr marL="285750" indent="-198438">
                        <a:buFont typeface="Arial"/>
                        <a:buChar char="•"/>
                      </a:pPr>
                      <a:r>
                        <a:rPr lang="fr-CA" sz="1200" b="1" dirty="0">
                          <a:latin typeface="Calibri" pitchFamily="34" charset="0"/>
                          <a:cs typeface="Calibri" pitchFamily="34" charset="0"/>
                        </a:rPr>
                        <a:t>Ministère</a:t>
                      </a:r>
                      <a:r>
                        <a:rPr lang="fr-CA" sz="1200" b="1" baseline="0" dirty="0">
                          <a:latin typeface="Calibri" pitchFamily="34" charset="0"/>
                          <a:cs typeface="Calibri" pitchFamily="34" charset="0"/>
                        </a:rPr>
                        <a:t> des Transport du Québec, </a:t>
                      </a:r>
                      <a:r>
                        <a:rPr lang="fr-CA" sz="1200" b="1" dirty="0">
                          <a:latin typeface="Calibri" pitchFamily="34" charset="0"/>
                          <a:cs typeface="Calibri" pitchFamily="34" charset="0"/>
                        </a:rPr>
                        <a:t>Les</a:t>
                      </a:r>
                      <a:r>
                        <a:rPr lang="fr-CA" sz="1200" b="1" baseline="0" dirty="0">
                          <a:latin typeface="Calibri" pitchFamily="34" charset="0"/>
                          <a:cs typeface="Calibri" pitchFamily="34" charset="0"/>
                        </a:rPr>
                        <a:t> connaissances de base sur les panneaux de signalisation </a:t>
                      </a:r>
                      <a:r>
                        <a:rPr lang="fr-CA" sz="1200" b="0" baseline="0" dirty="0">
                          <a:latin typeface="Calibri" pitchFamily="34" charset="0"/>
                          <a:cs typeface="Calibri" pitchFamily="34" charset="0"/>
                        </a:rPr>
                        <a:t>(document PDF en ligne) : </a:t>
                      </a:r>
                      <a:r>
                        <a:rPr lang="fr-CA" sz="1200" b="0" baseline="0" dirty="0">
                          <a:latin typeface="Calibri" pitchFamily="34" charset="0"/>
                          <a:cs typeface="Calibri" pitchFamily="34" charset="0"/>
                          <a:hlinkClick r:id="rId11"/>
                        </a:rPr>
                        <a:t>https://www.transports.gouv.qc.ca/fr/securite-signalisation/signalisation/Documents/fiche-connaissances-base.pdf</a:t>
                      </a:r>
                      <a:endParaRPr lang="fr-CA" sz="1200" b="1" dirty="0">
                        <a:latin typeface="Calibri" pitchFamily="34" charset="0"/>
                        <a:cs typeface="Calibri" pitchFamily="34" charset="0"/>
                      </a:endParaRPr>
                    </a:p>
                  </a:txBody>
                  <a:tcPr/>
                </a:tc>
                <a:extLst>
                  <a:ext uri="{0D108BD9-81ED-4DB2-BD59-A6C34878D82A}">
                    <a16:rowId xmlns:a16="http://schemas.microsoft.com/office/drawing/2014/main" val="10001"/>
                  </a:ext>
                </a:extLst>
              </a:tr>
            </a:tbl>
          </a:graphicData>
        </a:graphic>
      </p:graphicFrame>
      <p:sp>
        <p:nvSpPr>
          <p:cNvPr id="15" name="Title 3"/>
          <p:cNvSpPr txBox="1">
            <a:spLocks/>
          </p:cNvSpPr>
          <p:nvPr>
            <p:custDataLst>
              <p:tags r:id="rId5"/>
            </p:custDataLst>
          </p:nvPr>
        </p:nvSpPr>
        <p:spPr>
          <a:xfrm>
            <a:off x="0" y="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Intégration</a:t>
            </a:r>
            <a:r>
              <a:rPr lang="en-US" sz="3000" dirty="0">
                <a:latin typeface="Calibri" pitchFamily="34" charset="0"/>
              </a:rPr>
              <a:t> des </a:t>
            </a:r>
            <a:r>
              <a:rPr lang="en-US" sz="3000" dirty="0" err="1">
                <a:latin typeface="Calibri" pitchFamily="34" charset="0"/>
              </a:rPr>
              <a:t>acquis</a:t>
            </a:r>
            <a:endParaRPr lang="en-US" sz="3000" dirty="0">
              <a:latin typeface="Calibri" pitchFamily="34" charset="0"/>
            </a:endParaRPr>
          </a:p>
          <a:p>
            <a:pPr algn="l"/>
            <a:r>
              <a:rPr lang="en-US" sz="2400" dirty="0">
                <a:latin typeface="Calibri" pitchFamily="34" charset="0"/>
              </a:rPr>
              <a:t>5. </a:t>
            </a:r>
            <a:r>
              <a:rPr lang="en-US" sz="2400" dirty="0" err="1">
                <a:latin typeface="Calibri" pitchFamily="34" charset="0"/>
              </a:rPr>
              <a:t>Dessine</a:t>
            </a:r>
            <a:r>
              <a:rPr lang="en-US" sz="2400" dirty="0">
                <a:latin typeface="Calibri" pitchFamily="34" charset="0"/>
              </a:rPr>
              <a:t> le </a:t>
            </a:r>
            <a:r>
              <a:rPr lang="en-US" sz="2400" dirty="0" err="1">
                <a:latin typeface="Calibri" pitchFamily="34" charset="0"/>
              </a:rPr>
              <a:t>symbole</a:t>
            </a:r>
            <a:r>
              <a:rPr lang="en-US" sz="2400" dirty="0">
                <a:latin typeface="Calibri" pitchFamily="34" charset="0"/>
              </a:rPr>
              <a:t> !</a:t>
            </a:r>
          </a:p>
        </p:txBody>
      </p:sp>
      <p:graphicFrame>
        <p:nvGraphicFramePr>
          <p:cNvPr id="19" name="Tableau 18"/>
          <p:cNvGraphicFramePr>
            <a:graphicFrameLocks noGrp="1"/>
          </p:cNvGraphicFramePr>
          <p:nvPr>
            <p:custDataLst>
              <p:tags r:id="rId6"/>
            </p:custDataLst>
            <p:extLst>
              <p:ext uri="{D42A27DB-BD31-4B8C-83A1-F6EECF244321}">
                <p14:modId xmlns:p14="http://schemas.microsoft.com/office/powerpoint/2010/main" val="1956465694"/>
              </p:ext>
            </p:extLst>
          </p:nvPr>
        </p:nvGraphicFramePr>
        <p:xfrm>
          <a:off x="91440" y="1177290"/>
          <a:ext cx="1729740" cy="335197"/>
        </p:xfrm>
        <a:graphic>
          <a:graphicData uri="http://schemas.openxmlformats.org/drawingml/2006/table">
            <a:tbl>
              <a:tblPr firstRow="1" bandRow="1">
                <a:tableStyleId>{69CF1AB2-1976-4502-BF36-3FF5EA218861}</a:tableStyleId>
              </a:tblPr>
              <a:tblGrid>
                <a:gridCol w="1729740">
                  <a:extLst>
                    <a:ext uri="{9D8B030D-6E8A-4147-A177-3AD203B41FA5}">
                      <a16:colId xmlns:a16="http://schemas.microsoft.com/office/drawing/2014/main" val="20000"/>
                    </a:ext>
                  </a:extLst>
                </a:gridCol>
              </a:tblGrid>
              <a:tr h="335197">
                <a:tc>
                  <a:txBody>
                    <a:bodyPr/>
                    <a:lstStyle/>
                    <a:p>
                      <a:pPr algn="ctr"/>
                      <a:r>
                        <a:rPr lang="fr-FR" sz="1400" dirty="0">
                          <a:latin typeface="Calibri" pitchFamily="34" charset="0"/>
                          <a:cs typeface="Calibri" pitchFamily="34" charset="0"/>
                        </a:rPr>
                        <a:t>Durée : </a:t>
                      </a:r>
                      <a:r>
                        <a:rPr lang="fr-FR" sz="1400" b="0" dirty="0">
                          <a:latin typeface="Calibri" pitchFamily="34" charset="0"/>
                          <a:cs typeface="Calibri" pitchFamily="34" charset="0"/>
                        </a:rPr>
                        <a:t>20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21" name="Espace réservé du contenu 5"/>
          <p:cNvGraphicFramePr>
            <a:graphicFrameLocks noGrp="1"/>
          </p:cNvGraphicFramePr>
          <p:nvPr>
            <p:ph sz="half" idx="1"/>
            <p:custDataLst>
              <p:tags r:id="rId7"/>
            </p:custDataLst>
            <p:extLst>
              <p:ext uri="{D42A27DB-BD31-4B8C-83A1-F6EECF244321}">
                <p14:modId xmlns:p14="http://schemas.microsoft.com/office/powerpoint/2010/main" val="1509312729"/>
              </p:ext>
            </p:extLst>
          </p:nvPr>
        </p:nvGraphicFramePr>
        <p:xfrm>
          <a:off x="74281" y="1566802"/>
          <a:ext cx="1754519" cy="1402080"/>
        </p:xfrm>
        <a:graphic>
          <a:graphicData uri="http://schemas.openxmlformats.org/drawingml/2006/table">
            <a:tbl>
              <a:tblPr firstRow="1" bandRow="1">
                <a:tableStyleId>{5C22544A-7EE6-4342-B048-85BDC9FD1C3A}</a:tableStyleId>
              </a:tblPr>
              <a:tblGrid>
                <a:gridCol w="1754519">
                  <a:extLst>
                    <a:ext uri="{9D8B030D-6E8A-4147-A177-3AD203B41FA5}">
                      <a16:colId xmlns:a16="http://schemas.microsoft.com/office/drawing/2014/main" val="20000"/>
                    </a:ext>
                  </a:extLst>
                </a:gridCol>
              </a:tblGrid>
              <a:tr h="270665">
                <a:tc>
                  <a:txBody>
                    <a:bodyPr/>
                    <a:lstStyle/>
                    <a:p>
                      <a:pPr algn="ct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latin typeface="Calibri" pitchFamily="34" charset="0"/>
                        <a:cs typeface="Calibri" pitchFamily="34" charset="0"/>
                      </a:endParaRPr>
                    </a:p>
                  </a:txBody>
                  <a:tcPr/>
                </a:tc>
                <a:extLst>
                  <a:ext uri="{0D108BD9-81ED-4DB2-BD59-A6C34878D82A}">
                    <a16:rowId xmlns:a16="http://schemas.microsoft.com/office/drawing/2014/main" val="10000"/>
                  </a:ext>
                </a:extLst>
              </a:tr>
              <a:tr h="243598">
                <a:tc>
                  <a:txBody>
                    <a:bodyPr/>
                    <a:lstStyle/>
                    <a:p>
                      <a:pPr algn="ctr"/>
                      <a:r>
                        <a:rPr lang="fr-FR" sz="1200" b="1" dirty="0">
                          <a:latin typeface="Calibri" pitchFamily="34" charset="0"/>
                          <a:cs typeface="Calibri" pitchFamily="34" charset="0"/>
                        </a:rPr>
                        <a:t>Par</a:t>
                      </a:r>
                      <a:r>
                        <a:rPr lang="fr-FR" sz="1200" b="1" baseline="0" dirty="0">
                          <a:latin typeface="Calibri" pitchFamily="34" charset="0"/>
                          <a:cs typeface="Calibri" pitchFamily="34" charset="0"/>
                        </a:rPr>
                        <a:t> élève</a:t>
                      </a:r>
                      <a:endParaRPr lang="fr-FR" sz="1200" b="1" dirty="0">
                        <a:latin typeface="Calibri" pitchFamily="34" charset="0"/>
                        <a:cs typeface="Calibri" pitchFamily="34" charset="0"/>
                      </a:endParaRPr>
                    </a:p>
                  </a:txBody>
                  <a:tcPr/>
                </a:tc>
                <a:extLst>
                  <a:ext uri="{0D108BD9-81ED-4DB2-BD59-A6C34878D82A}">
                    <a16:rowId xmlns:a16="http://schemas.microsoft.com/office/drawing/2014/main" val="10005"/>
                  </a:ext>
                </a:extLst>
              </a:tr>
              <a:tr h="324798">
                <a:tc>
                  <a:txBody>
                    <a:bodyPr/>
                    <a:lstStyle/>
                    <a:p>
                      <a:pPr lvl="0">
                        <a:buNone/>
                      </a:pPr>
                      <a:r>
                        <a:rPr lang="fr-CA" sz="1200" kern="1200" dirty="0">
                          <a:solidFill>
                            <a:srgbClr val="000000"/>
                          </a:solidFill>
                          <a:effectLst/>
                          <a:latin typeface="Calibri" pitchFamily="34" charset="0"/>
                          <a:ea typeface="+mn-ea"/>
                          <a:cs typeface="Calibri" pitchFamily="34" charset="0"/>
                          <a:hlinkClick r:id="rId12" action="ppaction://hlinksldjump"/>
                        </a:rPr>
                        <a:t>Fiche d’activité C</a:t>
                      </a:r>
                      <a:endParaRPr lang="fr-CA" sz="1200" kern="1200" dirty="0">
                        <a:solidFill>
                          <a:srgbClr val="000000"/>
                        </a:solidFill>
                        <a:effectLst/>
                        <a:latin typeface="Calibri" pitchFamily="34" charset="0"/>
                        <a:ea typeface="+mn-ea"/>
                        <a:cs typeface="Calibri" pitchFamily="34" charset="0"/>
                      </a:endParaRPr>
                    </a:p>
                    <a:p>
                      <a:pPr lvl="0">
                        <a:buNone/>
                      </a:pPr>
                      <a:r>
                        <a:rPr lang="fr-CA" sz="1200" kern="1200" dirty="0">
                          <a:solidFill>
                            <a:srgbClr val="000000"/>
                          </a:solidFill>
                          <a:effectLst/>
                          <a:latin typeface="Calibri" pitchFamily="34" charset="0"/>
                          <a:ea typeface="+mn-ea"/>
                          <a:cs typeface="Calibri" pitchFamily="34" charset="0"/>
                        </a:rPr>
                        <a:t>1</a:t>
                      </a:r>
                      <a:r>
                        <a:rPr lang="fr-CA" sz="1200" kern="1200" baseline="0" dirty="0">
                          <a:solidFill>
                            <a:srgbClr val="000000"/>
                          </a:solidFill>
                          <a:effectLst/>
                          <a:latin typeface="Calibri" pitchFamily="34" charset="0"/>
                          <a:ea typeface="+mn-ea"/>
                          <a:cs typeface="Calibri" pitchFamily="34" charset="0"/>
                        </a:rPr>
                        <a:t> image de symbole </a:t>
                      </a:r>
                      <a:r>
                        <a:rPr lang="fr-CA" sz="1200" kern="1200" dirty="0">
                          <a:solidFill>
                            <a:srgbClr val="000000"/>
                          </a:solidFill>
                          <a:effectLst/>
                          <a:latin typeface="Calibri" pitchFamily="34" charset="0"/>
                          <a:ea typeface="+mn-ea"/>
                          <a:cs typeface="Calibri" pitchFamily="34" charset="0"/>
                        </a:rPr>
                        <a:t>(tenir caché !)</a:t>
                      </a:r>
                    </a:p>
                    <a:p>
                      <a:pPr lvl="0">
                        <a:buNone/>
                      </a:pPr>
                      <a:r>
                        <a:rPr lang="fr-CA" sz="1200" kern="1200" dirty="0">
                          <a:solidFill>
                            <a:srgbClr val="000000"/>
                          </a:solidFill>
                          <a:effectLst/>
                          <a:latin typeface="Calibri" pitchFamily="34" charset="0"/>
                          <a:ea typeface="+mn-ea"/>
                          <a:cs typeface="Calibri" pitchFamily="34" charset="0"/>
                        </a:rPr>
                        <a:t>Crayons couleurs</a:t>
                      </a:r>
                      <a:endParaRPr lang="fr-FR" sz="1200" dirty="0">
                        <a:solidFill>
                          <a:srgbClr val="000000"/>
                        </a:solidFill>
                        <a:latin typeface="Calibri" pitchFamily="34" charset="0"/>
                        <a:cs typeface="Calibri" pitchFamily="34" charset="0"/>
                      </a:endParaRPr>
                    </a:p>
                  </a:txBody>
                  <a:tcPr/>
                </a:tc>
                <a:extLst>
                  <a:ext uri="{0D108BD9-81ED-4DB2-BD59-A6C34878D82A}">
                    <a16:rowId xmlns:a16="http://schemas.microsoft.com/office/drawing/2014/main" val="10006"/>
                  </a:ext>
                </a:extLst>
              </a:tr>
            </a:tbl>
          </a:graphicData>
        </a:graphic>
      </p:graphicFrame>
      <p:sp>
        <p:nvSpPr>
          <p:cNvPr id="22" name="Rectangle 21">
            <a:extLst>
              <a:ext uri="{FF2B5EF4-FFF2-40B4-BE49-F238E27FC236}">
                <a16:creationId xmlns:a16="http://schemas.microsoft.com/office/drawing/2014/main" id="{4DE5B150-AA9E-4667-B643-B8E1D556F05C}"/>
              </a:ext>
            </a:extLst>
          </p:cNvPr>
          <p:cNvSpPr/>
          <p:nvPr>
            <p:custDataLst>
              <p:tags r:id="rId8"/>
            </p:custDataLst>
          </p:nvPr>
        </p:nvSpPr>
        <p:spPr>
          <a:xfrm>
            <a:off x="83820" y="3032760"/>
            <a:ext cx="1729740" cy="3231654"/>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fr-CA" sz="1400" b="1" dirty="0">
                <a:solidFill>
                  <a:prstClr val="black"/>
                </a:solidFill>
                <a:latin typeface="Calibri" pitchFamily="34" charset="0"/>
              </a:rPr>
              <a:t>Activité bonus</a:t>
            </a:r>
          </a:p>
          <a:p>
            <a:pPr algn="just">
              <a:spcBef>
                <a:spcPts val="600"/>
              </a:spcBef>
            </a:pPr>
            <a:r>
              <a:rPr lang="fr-CA" sz="1200" dirty="0">
                <a:latin typeface="Calibri" pitchFamily="34" charset="0"/>
                <a:cs typeface="Calibri" pitchFamily="34" charset="0"/>
              </a:rPr>
              <a:t>À la suite de cette activité, pourquoi pas demander aux élèves de créer leurs </a:t>
            </a:r>
            <a:r>
              <a:rPr lang="fr-CA" sz="1200" i="1" dirty="0">
                <a:latin typeface="Calibri" pitchFamily="34" charset="0"/>
                <a:cs typeface="Calibri" pitchFamily="34" charset="0"/>
              </a:rPr>
              <a:t>propres</a:t>
            </a:r>
            <a:r>
              <a:rPr lang="fr-CA" sz="1200" dirty="0">
                <a:latin typeface="Calibri" pitchFamily="34" charset="0"/>
                <a:cs typeface="Calibri" pitchFamily="34" charset="0"/>
              </a:rPr>
              <a:t> pictogramme ! Par exemple, ils pourraient dessiner des </a:t>
            </a:r>
            <a:r>
              <a:rPr lang="fr-CA" sz="1200" dirty="0" err="1">
                <a:latin typeface="Calibri" pitchFamily="34" charset="0"/>
                <a:cs typeface="Calibri" pitchFamily="34" charset="0"/>
              </a:rPr>
              <a:t>picto-grammes</a:t>
            </a:r>
            <a:r>
              <a:rPr lang="fr-CA" sz="1200" dirty="0">
                <a:latin typeface="Calibri" pitchFamily="34" charset="0"/>
                <a:cs typeface="Calibri" pitchFamily="34" charset="0"/>
              </a:rPr>
              <a:t> pour un produit qui peut irriter les yeux, ou un autre pour signaler un risque d’étouffement.</a:t>
            </a:r>
          </a:p>
          <a:p>
            <a:pPr algn="just">
              <a:spcBef>
                <a:spcPts val="600"/>
              </a:spcBef>
            </a:pPr>
            <a:r>
              <a:rPr lang="fr-CA" sz="1200" dirty="0">
                <a:latin typeface="Calibri" pitchFamily="34" charset="0"/>
                <a:cs typeface="Calibri" pitchFamily="34" charset="0"/>
              </a:rPr>
              <a:t>Un espace est prévu à cet effet sur la fiche d’activité C.</a:t>
            </a:r>
            <a:endParaRPr kumimoji="0" lang="fr-FR"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1" name="Image 10" descr="Symbole_symboles_maison-01.png"/>
          <p:cNvPicPr>
            <a:picLocks noChangeAspect="1"/>
          </p:cNvPicPr>
          <p:nvPr/>
        </p:nvPicPr>
        <p:blipFill>
          <a:blip r:embed="rId13"/>
          <a:stretch>
            <a:fillRect/>
          </a:stretch>
        </p:blipFill>
        <p:spPr>
          <a:xfrm>
            <a:off x="5456528" y="61762"/>
            <a:ext cx="1446279" cy="1446279"/>
          </a:xfrm>
          <a:prstGeom prst="rect">
            <a:avLst/>
          </a:prstGeom>
        </p:spPr>
      </p:pic>
    </p:spTree>
    <p:extLst>
      <p:ext uri="{BB962C8B-B14F-4D97-AF65-F5344CB8AC3E}">
        <p14:creationId xmlns:p14="http://schemas.microsoft.com/office/powerpoint/2010/main" val="176118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1546860"/>
            <a:ext cx="6857999" cy="871396"/>
          </a:xfrm>
        </p:spPr>
        <p:txBody>
          <a:bodyPr/>
          <a:lstStyle/>
          <a:p>
            <a:r>
              <a:rPr lang="en-US" sz="3000" dirty="0"/>
              <a:t>Fiches </a:t>
            </a:r>
            <a:r>
              <a:rPr lang="en-US" sz="3000" dirty="0" err="1"/>
              <a:t>d’activité</a:t>
            </a:r>
            <a:r>
              <a:rPr lang="en-US" sz="3000" dirty="0"/>
              <a:t> TNI</a:t>
            </a:r>
          </a:p>
        </p:txBody>
      </p:sp>
      <p:graphicFrame>
        <p:nvGraphicFramePr>
          <p:cNvPr id="3" name="Tableau 2">
            <a:extLst>
              <a:ext uri="{FF2B5EF4-FFF2-40B4-BE49-F238E27FC236}">
                <a16:creationId xmlns:a16="http://schemas.microsoft.com/office/drawing/2014/main" id="{369F987F-3C1B-4F0D-B4DE-D88F8470EFAD}"/>
              </a:ext>
            </a:extLst>
          </p:cNvPr>
          <p:cNvGraphicFramePr>
            <a:graphicFrameLocks noGrp="1"/>
          </p:cNvGraphicFramePr>
          <p:nvPr>
            <p:custDataLst>
              <p:tags r:id="rId2"/>
            </p:custDataLst>
            <p:extLst>
              <p:ext uri="{D42A27DB-BD31-4B8C-83A1-F6EECF244321}">
                <p14:modId xmlns:p14="http://schemas.microsoft.com/office/powerpoint/2010/main" val="1011501548"/>
              </p:ext>
            </p:extLst>
          </p:nvPr>
        </p:nvGraphicFramePr>
        <p:xfrm>
          <a:off x="1434268" y="2788920"/>
          <a:ext cx="4077970" cy="1152000"/>
        </p:xfrm>
        <a:graphic>
          <a:graphicData uri="http://schemas.openxmlformats.org/drawingml/2006/table">
            <a:tbl>
              <a:tblPr firstRow="1" firstCol="1" bandRow="1">
                <a:tableStyleId>{B301B821-A1FF-4177-AEE7-76D212191A09}</a:tableStyleId>
              </a:tblPr>
              <a:tblGrid>
                <a:gridCol w="477520">
                  <a:extLst>
                    <a:ext uri="{9D8B030D-6E8A-4147-A177-3AD203B41FA5}">
                      <a16:colId xmlns:a16="http://schemas.microsoft.com/office/drawing/2014/main" val="4243820526"/>
                    </a:ext>
                  </a:extLst>
                </a:gridCol>
                <a:gridCol w="2226945">
                  <a:extLst>
                    <a:ext uri="{9D8B030D-6E8A-4147-A177-3AD203B41FA5}">
                      <a16:colId xmlns:a16="http://schemas.microsoft.com/office/drawing/2014/main" val="401576746"/>
                    </a:ext>
                  </a:extLst>
                </a:gridCol>
                <a:gridCol w="1373505">
                  <a:extLst>
                    <a:ext uri="{9D8B030D-6E8A-4147-A177-3AD203B41FA5}">
                      <a16:colId xmlns:a16="http://schemas.microsoft.com/office/drawing/2014/main" val="1075530069"/>
                    </a:ext>
                  </a:extLst>
                </a:gridCol>
              </a:tblGrid>
              <a:tr h="288000">
                <a:tc gridSpan="2">
                  <a:txBody>
                    <a:bodyPr/>
                    <a:lstStyle/>
                    <a:p>
                      <a:pPr algn="ctr">
                        <a:lnSpc>
                          <a:spcPct val="107000"/>
                        </a:lnSpc>
                        <a:spcAft>
                          <a:spcPts val="0"/>
                        </a:spcAft>
                      </a:pPr>
                      <a:r>
                        <a:rPr lang="fr-FR" sz="1400" dirty="0">
                          <a:effectLst/>
                        </a:rPr>
                        <a:t>Fiche</a:t>
                      </a:r>
                      <a:endParaRPr lang="fr-CA" sz="1400" dirty="0">
                        <a:effectLst/>
                        <a:latin typeface="Calibri" pitchFamily="34" charset="0"/>
                        <a:ea typeface="Calibri" panose="020F0502020204030204" pitchFamily="34" charset="0"/>
                        <a:cs typeface="Calibri" pitchFamily="34" charset="0"/>
                      </a:endParaRPr>
                    </a:p>
                  </a:txBody>
                  <a:tcPr marL="68580" marR="68580" marT="0" marB="0" anchor="ctr"/>
                </a:tc>
                <a:tc hMerge="1">
                  <a:txBody>
                    <a:bodyPr/>
                    <a:lstStyle/>
                    <a:p>
                      <a:endParaRPr lang="fr-CA"/>
                    </a:p>
                  </a:txBody>
                  <a:tcPr/>
                </a:tc>
                <a:tc>
                  <a:txBody>
                    <a:bodyPr/>
                    <a:lstStyle/>
                    <a:p>
                      <a:pPr algn="ctr">
                        <a:lnSpc>
                          <a:spcPct val="107000"/>
                        </a:lnSpc>
                        <a:spcAft>
                          <a:spcPts val="0"/>
                        </a:spcAft>
                      </a:pPr>
                      <a:r>
                        <a:rPr lang="fr-FR" sz="1400" dirty="0">
                          <a:effectLst/>
                        </a:rPr>
                        <a:t>Page</a:t>
                      </a:r>
                      <a:endParaRPr lang="fr-CA" sz="1400" dirty="0">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2989804158"/>
                  </a:ext>
                </a:extLst>
              </a:tr>
              <a:tr h="288000">
                <a:tc>
                  <a:txBody>
                    <a:bodyPr/>
                    <a:lstStyle/>
                    <a:p>
                      <a:pPr algn="ctr">
                        <a:lnSpc>
                          <a:spcPct val="107000"/>
                        </a:lnSpc>
                        <a:spcAft>
                          <a:spcPts val="0"/>
                        </a:spcAft>
                      </a:pPr>
                      <a:r>
                        <a:rPr lang="fr-FR" sz="1200" dirty="0">
                          <a:effectLst/>
                        </a:rPr>
                        <a:t>1</a:t>
                      </a:r>
                      <a:endParaRPr lang="fr-CA" sz="1200" b="1"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nSpc>
                          <a:spcPct val="107000"/>
                        </a:lnSpc>
                        <a:spcAft>
                          <a:spcPts val="0"/>
                        </a:spcAft>
                      </a:pPr>
                      <a:r>
                        <a:rPr lang="fr-FR" sz="1200" dirty="0"/>
                        <a:t> Produits</a:t>
                      </a:r>
                      <a:r>
                        <a:rPr lang="fr-FR" sz="1200" baseline="0" dirty="0"/>
                        <a:t> domestiques</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FR" sz="1200" dirty="0"/>
                        <a:t>15-26</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2492108754"/>
                  </a:ext>
                </a:extLst>
              </a:tr>
              <a:tr h="288000">
                <a:tc>
                  <a:txBody>
                    <a:bodyPr/>
                    <a:lstStyle/>
                    <a:p>
                      <a:pPr algn="ctr">
                        <a:lnSpc>
                          <a:spcPct val="107000"/>
                        </a:lnSpc>
                        <a:spcAft>
                          <a:spcPts val="0"/>
                        </a:spcAft>
                      </a:pPr>
                      <a:r>
                        <a:rPr lang="fr-FR" sz="1200" dirty="0">
                          <a:effectLst/>
                        </a:rPr>
                        <a:t>2</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nSpc>
                          <a:spcPct val="107000"/>
                        </a:lnSpc>
                        <a:spcAft>
                          <a:spcPts val="0"/>
                        </a:spcAft>
                      </a:pPr>
                      <a:r>
                        <a:rPr lang="fr-FR" sz="1200" dirty="0">
                          <a:effectLst/>
                        </a:rPr>
                        <a:t> Les</a:t>
                      </a:r>
                      <a:r>
                        <a:rPr lang="fr-FR" sz="1200" baseline="0" dirty="0">
                          <a:effectLst/>
                        </a:rPr>
                        <a:t> pictogrammes de sécurité</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FR" sz="1200" dirty="0">
                          <a:effectLst/>
                        </a:rPr>
                        <a:t>27</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2378011428"/>
                  </a:ext>
                </a:extLst>
              </a:tr>
              <a:tr h="288000">
                <a:tc>
                  <a:txBody>
                    <a:bodyPr/>
                    <a:lstStyle/>
                    <a:p>
                      <a:pPr algn="ctr">
                        <a:lnSpc>
                          <a:spcPct val="107000"/>
                        </a:lnSpc>
                        <a:spcAft>
                          <a:spcPts val="0"/>
                        </a:spcAft>
                      </a:pPr>
                      <a:r>
                        <a:rPr lang="fr-FR" sz="1200" dirty="0">
                          <a:effectLst/>
                        </a:rPr>
                        <a:t>3</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nSpc>
                          <a:spcPct val="107000"/>
                        </a:lnSpc>
                        <a:spcAft>
                          <a:spcPts val="0"/>
                        </a:spcAft>
                      </a:pPr>
                      <a:r>
                        <a:rPr lang="fr-FR" sz="1200" dirty="0">
                          <a:effectLst/>
                        </a:rPr>
                        <a:t> Devine le symbole !</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FR" sz="1200" dirty="0">
                          <a:effectLst/>
                        </a:rPr>
                        <a:t>28</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1270999236"/>
                  </a:ext>
                </a:extLst>
              </a:tr>
            </a:tbl>
          </a:graphicData>
        </a:graphic>
      </p:graphicFrame>
      <p:sp>
        <p:nvSpPr>
          <p:cNvPr id="5" name="Espace réservé du numéro de diapositive 1"/>
          <p:cNvSpPr>
            <a:spLocks noGrp="1"/>
          </p:cNvSpPr>
          <p:nvPr>
            <p:ph type="sldNum" sz="quarter" idx="12"/>
            <p:custDataLst>
              <p:tags r:id="rId3"/>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spTree>
    <p:extLst>
      <p:ext uri="{BB962C8B-B14F-4D97-AF65-F5344CB8AC3E}">
        <p14:creationId xmlns:p14="http://schemas.microsoft.com/office/powerpoint/2010/main" val="1309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savon main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200431" y="232833"/>
            <a:ext cx="4188083" cy="8551333"/>
          </a:xfrm>
          <a:prstGeom prst="rect">
            <a:avLst/>
          </a:prstGeom>
        </p:spPr>
      </p:pic>
    </p:spTree>
    <p:extLst>
      <p:ext uri="{BB962C8B-B14F-4D97-AF65-F5344CB8AC3E}">
        <p14:creationId xmlns:p14="http://schemas.microsoft.com/office/powerpoint/2010/main" val="354174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lysol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470412" y="148392"/>
            <a:ext cx="3804927" cy="8911167"/>
          </a:xfrm>
          <a:prstGeom prst="rect">
            <a:avLst/>
          </a:prstGeom>
        </p:spPr>
      </p:pic>
    </p:spTree>
    <p:extLst>
      <p:ext uri="{BB962C8B-B14F-4D97-AF65-F5344CB8AC3E}">
        <p14:creationId xmlns:p14="http://schemas.microsoft.com/office/powerpoint/2010/main" val="65837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3" name="Picture 2"/>
          <p:cNvPicPr>
            <a:picLocks noChangeAspect="1"/>
          </p:cNvPicPr>
          <p:nvPr>
            <p:custDataLst>
              <p:tags r:id="rId2"/>
            </p:custDataLst>
          </p:nvPr>
        </p:nvPicPr>
        <p:blipFill>
          <a:blip r:embed="rId4"/>
          <a:stretch>
            <a:fillRect/>
          </a:stretch>
        </p:blipFill>
        <p:spPr>
          <a:xfrm>
            <a:off x="0" y="3822700"/>
            <a:ext cx="6858000" cy="1480144"/>
          </a:xfrm>
          <a:prstGeom prst="rect">
            <a:avLst/>
          </a:prstGeom>
        </p:spPr>
      </p:pic>
    </p:spTree>
    <p:extLst>
      <p:ext uri="{BB962C8B-B14F-4D97-AF65-F5344CB8AC3E}">
        <p14:creationId xmlns:p14="http://schemas.microsoft.com/office/powerpoint/2010/main" val="298789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3" name="Picture 2" descr="easy-off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2026721" y="0"/>
            <a:ext cx="2821493" cy="9144000"/>
          </a:xfrm>
          <a:prstGeom prst="rect">
            <a:avLst/>
          </a:prstGeom>
        </p:spPr>
      </p:pic>
    </p:spTree>
    <p:extLst>
      <p:ext uri="{BB962C8B-B14F-4D97-AF65-F5344CB8AC3E}">
        <p14:creationId xmlns:p14="http://schemas.microsoft.com/office/powerpoint/2010/main" val="364649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shampoo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476749" y="211666"/>
            <a:ext cx="3585724" cy="8784167"/>
          </a:xfrm>
          <a:prstGeom prst="rect">
            <a:avLst/>
          </a:prstGeom>
        </p:spPr>
      </p:pic>
    </p:spTree>
    <p:extLst>
      <p:ext uri="{BB962C8B-B14F-4D97-AF65-F5344CB8AC3E}">
        <p14:creationId xmlns:p14="http://schemas.microsoft.com/office/powerpoint/2010/main" val="32759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291972" y="1546860"/>
            <a:ext cx="4274057" cy="871396"/>
          </a:xfrm>
        </p:spPr>
        <p:txBody>
          <a:bodyPr/>
          <a:lstStyle/>
          <a:p>
            <a:r>
              <a:rPr lang="en-US" sz="3000" dirty="0">
                <a:cs typeface="Calibri" pitchFamily="34" charset="0"/>
              </a:rPr>
              <a:t>Table des </a:t>
            </a:r>
            <a:r>
              <a:rPr lang="en-US" sz="3000" dirty="0" err="1">
                <a:cs typeface="Calibri" pitchFamily="34" charset="0"/>
              </a:rPr>
              <a:t>matières</a:t>
            </a:r>
            <a:endParaRPr lang="en-US" sz="3000" dirty="0">
              <a:cs typeface="Calibri" pitchFamily="34" charset="0"/>
            </a:endParaRPr>
          </a:p>
        </p:txBody>
      </p:sp>
      <p:graphicFrame>
        <p:nvGraphicFramePr>
          <p:cNvPr id="5" name="Tableau 4"/>
          <p:cNvGraphicFramePr>
            <a:graphicFrameLocks noGrp="1"/>
          </p:cNvGraphicFramePr>
          <p:nvPr>
            <p:custDataLst>
              <p:tags r:id="rId2"/>
            </p:custDataLst>
            <p:extLst>
              <p:ext uri="{D42A27DB-BD31-4B8C-83A1-F6EECF244321}">
                <p14:modId xmlns:p14="http://schemas.microsoft.com/office/powerpoint/2010/main" val="2798148312"/>
              </p:ext>
            </p:extLst>
          </p:nvPr>
        </p:nvGraphicFramePr>
        <p:xfrm>
          <a:off x="737272" y="2762874"/>
          <a:ext cx="5374793" cy="2225040"/>
        </p:xfrm>
        <a:graphic>
          <a:graphicData uri="http://schemas.openxmlformats.org/drawingml/2006/table">
            <a:tbl>
              <a:tblPr firstRow="1" bandRow="1">
                <a:tableStyleId>{69CF1AB2-1976-4502-BF36-3FF5EA218861}</a:tableStyleId>
              </a:tblPr>
              <a:tblGrid>
                <a:gridCol w="4717532">
                  <a:extLst>
                    <a:ext uri="{9D8B030D-6E8A-4147-A177-3AD203B41FA5}">
                      <a16:colId xmlns:a16="http://schemas.microsoft.com/office/drawing/2014/main" val="20000"/>
                    </a:ext>
                  </a:extLst>
                </a:gridCol>
                <a:gridCol w="657261">
                  <a:extLst>
                    <a:ext uri="{9D8B030D-6E8A-4147-A177-3AD203B41FA5}">
                      <a16:colId xmlns:a16="http://schemas.microsoft.com/office/drawing/2014/main" val="20002"/>
                    </a:ext>
                  </a:extLst>
                </a:gridCol>
              </a:tblGrid>
              <a:tr h="370840">
                <a:tc>
                  <a:txBody>
                    <a:bodyPr/>
                    <a:lstStyle/>
                    <a:p>
                      <a:r>
                        <a:rPr lang="fr-FR" sz="1600" b="0" dirty="0">
                          <a:latin typeface="Calibri" pitchFamily="34" charset="0"/>
                        </a:rPr>
                        <a:t>Présentation de la situation d’apprentissage</a:t>
                      </a:r>
                    </a:p>
                  </a:txBody>
                  <a:tcPr anchor="ctr">
                    <a:solidFill>
                      <a:schemeClr val="accent1">
                        <a:lumMod val="20000"/>
                        <a:lumOff val="80000"/>
                      </a:schemeClr>
                    </a:solidFill>
                  </a:tcPr>
                </a:tc>
                <a:tc>
                  <a:txBody>
                    <a:bodyPr/>
                    <a:lstStyle/>
                    <a:p>
                      <a:pPr algn="ctr"/>
                      <a:r>
                        <a:rPr lang="fr-FR" sz="1600" b="0" dirty="0">
                          <a:latin typeface="Calibri" pitchFamily="34" charset="0"/>
                        </a:rPr>
                        <a:t>p.3</a:t>
                      </a:r>
                    </a:p>
                  </a:txBody>
                  <a:tcPr anchor="c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r>
                        <a:rPr lang="fr-FR" sz="1600" b="0" dirty="0">
                          <a:latin typeface="Calibri" pitchFamily="34" charset="0"/>
                        </a:rPr>
                        <a:t>Séquence d’enseignement</a:t>
                      </a:r>
                    </a:p>
                  </a:txBody>
                  <a:tcPr anchor="ctr">
                    <a:solidFill>
                      <a:schemeClr val="accent1">
                        <a:lumMod val="40000"/>
                        <a:lumOff val="60000"/>
                      </a:schemeClr>
                    </a:solidFill>
                  </a:tcPr>
                </a:tc>
                <a:tc>
                  <a:txBody>
                    <a:bodyPr/>
                    <a:lstStyle/>
                    <a:p>
                      <a:pPr algn="ctr"/>
                      <a:r>
                        <a:rPr lang="fr-FR" sz="1600" b="0" dirty="0">
                          <a:solidFill>
                            <a:schemeClr val="tx1"/>
                          </a:solidFill>
                          <a:latin typeface="Calibri" pitchFamily="34" charset="0"/>
                        </a:rPr>
                        <a:t>p.4</a:t>
                      </a:r>
                    </a:p>
                  </a:txBody>
                  <a:tcPr anchor="ctr">
                    <a:solidFill>
                      <a:schemeClr val="accent1">
                        <a:lumMod val="40000"/>
                        <a:lumOff val="60000"/>
                      </a:schemeClr>
                    </a:solidFill>
                  </a:tcPr>
                </a:tc>
                <a:extLst>
                  <a:ext uri="{0D108BD9-81ED-4DB2-BD59-A6C34878D82A}">
                    <a16:rowId xmlns:a16="http://schemas.microsoft.com/office/drawing/2014/main" val="10002"/>
                  </a:ext>
                </a:extLst>
              </a:tr>
              <a:tr h="370840">
                <a:tc>
                  <a:txBody>
                    <a:bodyPr/>
                    <a:lstStyle/>
                    <a:p>
                      <a:r>
                        <a:rPr lang="fr-CA" sz="1600" b="0" dirty="0">
                          <a:latin typeface="Calibri" pitchFamily="34" charset="0"/>
                        </a:rPr>
                        <a:t>Fiche</a:t>
                      </a:r>
                      <a:r>
                        <a:rPr lang="fr-CA" sz="1600" b="0" baseline="0" dirty="0">
                          <a:latin typeface="Calibri" pitchFamily="34" charset="0"/>
                        </a:rPr>
                        <a:t> matériel</a:t>
                      </a:r>
                      <a:endParaRPr lang="fr-FR" sz="1600" b="0" dirty="0">
                        <a:latin typeface="Calibri" pitchFamily="34" charset="0"/>
                      </a:endParaRPr>
                    </a:p>
                  </a:txBody>
                  <a:tcPr anchor="ctr">
                    <a:solidFill>
                      <a:schemeClr val="accent1">
                        <a:lumMod val="20000"/>
                        <a:lumOff val="80000"/>
                      </a:schemeClr>
                    </a:solidFill>
                  </a:tcPr>
                </a:tc>
                <a:tc>
                  <a:txBody>
                    <a:bodyPr/>
                    <a:lstStyle/>
                    <a:p>
                      <a:pPr algn="ctr"/>
                      <a:r>
                        <a:rPr lang="fr-FR" sz="1600" b="0" dirty="0">
                          <a:solidFill>
                            <a:schemeClr val="tx1"/>
                          </a:solidFill>
                          <a:latin typeface="Calibri" pitchFamily="34" charset="0"/>
                        </a:rPr>
                        <a:t>p.5</a:t>
                      </a:r>
                    </a:p>
                  </a:txBody>
                  <a:tcPr anchor="ct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fr-FR" sz="1600" b="0" dirty="0">
                          <a:latin typeface="Calibri" pitchFamily="34" charset="0"/>
                        </a:rPr>
                        <a:t>Description</a:t>
                      </a:r>
                      <a:r>
                        <a:rPr lang="fr-FR" sz="1600" b="0" baseline="0" dirty="0">
                          <a:latin typeface="Calibri" pitchFamily="34" charset="0"/>
                        </a:rPr>
                        <a:t> des activités</a:t>
                      </a:r>
                      <a:endParaRPr lang="fr-FR" sz="1600" b="0" dirty="0">
                        <a:latin typeface="Calibri" pitchFamily="34" charset="0"/>
                      </a:endParaRPr>
                    </a:p>
                  </a:txBody>
                  <a:tcPr anchor="ctr">
                    <a:solidFill>
                      <a:schemeClr val="accent1">
                        <a:lumMod val="40000"/>
                        <a:lumOff val="60000"/>
                      </a:schemeClr>
                    </a:solidFill>
                  </a:tcPr>
                </a:tc>
                <a:tc>
                  <a:txBody>
                    <a:bodyPr/>
                    <a:lstStyle/>
                    <a:p>
                      <a:pPr algn="ctr"/>
                      <a:r>
                        <a:rPr lang="fr-FR" sz="1600" b="0" dirty="0">
                          <a:solidFill>
                            <a:schemeClr val="tx1"/>
                          </a:solidFill>
                          <a:latin typeface="Calibri" pitchFamily="34" charset="0"/>
                        </a:rPr>
                        <a:t>p.6</a:t>
                      </a:r>
                    </a:p>
                  </a:txBody>
                  <a:tcPr anchor="ctr">
                    <a:solidFill>
                      <a:schemeClr val="accent1">
                        <a:lumMod val="40000"/>
                        <a:lumOff val="60000"/>
                      </a:schemeClr>
                    </a:solidFill>
                  </a:tcPr>
                </a:tc>
                <a:extLst>
                  <a:ext uri="{0D108BD9-81ED-4DB2-BD59-A6C34878D82A}">
                    <a16:rowId xmlns:a16="http://schemas.microsoft.com/office/drawing/2014/main" val="10004"/>
                  </a:ext>
                </a:extLst>
              </a:tr>
              <a:tr h="370840">
                <a:tc>
                  <a:txBody>
                    <a:bodyPr/>
                    <a:lstStyle/>
                    <a:p>
                      <a:r>
                        <a:rPr lang="fr-FR" sz="1600" b="0" dirty="0">
                          <a:latin typeface="Calibri" pitchFamily="34" charset="0"/>
                        </a:rPr>
                        <a:t>Fiches d’activité TNI</a:t>
                      </a:r>
                    </a:p>
                  </a:txBody>
                  <a:tcPr anchor="ctr">
                    <a:solidFill>
                      <a:schemeClr val="accent1">
                        <a:lumMod val="20000"/>
                        <a:lumOff val="80000"/>
                      </a:schemeClr>
                    </a:solidFill>
                  </a:tcPr>
                </a:tc>
                <a:tc>
                  <a:txBody>
                    <a:bodyPr/>
                    <a:lstStyle/>
                    <a:p>
                      <a:pPr algn="ctr"/>
                      <a:r>
                        <a:rPr lang="fr-FR" sz="1600" b="0" dirty="0">
                          <a:solidFill>
                            <a:schemeClr val="tx1"/>
                          </a:solidFill>
                          <a:latin typeface="Calibri" pitchFamily="34" charset="0"/>
                        </a:rPr>
                        <a:t>p.14</a:t>
                      </a:r>
                    </a:p>
                  </a:txBody>
                  <a:tcPr anchor="ctr">
                    <a:solidFill>
                      <a:schemeClr val="accent1">
                        <a:lumMod val="20000"/>
                        <a:lumOff val="80000"/>
                      </a:schemeClr>
                    </a:solidFill>
                  </a:tcPr>
                </a:tc>
                <a:extLst>
                  <a:ext uri="{0D108BD9-81ED-4DB2-BD59-A6C34878D82A}">
                    <a16:rowId xmlns:a16="http://schemas.microsoft.com/office/drawing/2014/main" val="10005"/>
                  </a:ext>
                </a:extLst>
              </a:tr>
              <a:tr h="370840">
                <a:tc>
                  <a:txBody>
                    <a:bodyPr/>
                    <a:lstStyle/>
                    <a:p>
                      <a:r>
                        <a:rPr lang="fr-FR" sz="1600" b="0" dirty="0">
                          <a:latin typeface="Calibri" pitchFamily="34" charset="0"/>
                        </a:rPr>
                        <a:t>Fiches d’activité à imprimer</a:t>
                      </a:r>
                    </a:p>
                  </a:txBody>
                  <a:tcPr anchor="ctr">
                    <a:solidFill>
                      <a:schemeClr val="accent1">
                        <a:lumMod val="40000"/>
                        <a:lumOff val="60000"/>
                      </a:schemeClr>
                    </a:solidFill>
                  </a:tcPr>
                </a:tc>
                <a:tc>
                  <a:txBody>
                    <a:bodyPr/>
                    <a:lstStyle/>
                    <a:p>
                      <a:pPr algn="ctr"/>
                      <a:r>
                        <a:rPr lang="fr-FR" sz="1600" b="0" dirty="0">
                          <a:solidFill>
                            <a:schemeClr val="tx1"/>
                          </a:solidFill>
                          <a:latin typeface="Calibri" pitchFamily="34" charset="0"/>
                        </a:rPr>
                        <a:t>p.29</a:t>
                      </a:r>
                    </a:p>
                  </a:txBody>
                  <a:tcPr anchor="c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6" name="Espace réservé du numéro de diapositive 1"/>
          <p:cNvSpPr>
            <a:spLocks noGrp="1"/>
          </p:cNvSpPr>
          <p:nvPr>
            <p:ph type="sldNum" sz="quarter" idx="12"/>
            <p:custDataLst>
              <p:tags r:id="rId3"/>
            </p:custDataLst>
          </p:nvPr>
        </p:nvSpPr>
        <p:spPr>
          <a:xfrm>
            <a:off x="6007756" y="8002571"/>
            <a:ext cx="850244" cy="1135797"/>
          </a:xfrm>
        </p:spPr>
        <p:txBody>
          <a:bodyPr/>
          <a:lstStyle/>
          <a:p>
            <a:fld id="{027FB875-5C85-AB42-9DC5-178568A424B8}" type="slidenum">
              <a:rPr lang="en-US" smtClean="0"/>
              <a:pPr/>
              <a:t>2</a:t>
            </a:fld>
            <a:endParaRPr lang="en-US" dirty="0"/>
          </a:p>
        </p:txBody>
      </p:sp>
    </p:spTree>
    <p:extLst>
      <p:ext uri="{BB962C8B-B14F-4D97-AF65-F5344CB8AC3E}">
        <p14:creationId xmlns:p14="http://schemas.microsoft.com/office/powerpoint/2010/main" val="3295771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2000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716026" y="317505"/>
            <a:ext cx="5555503" cy="7733259"/>
          </a:xfrm>
          <a:prstGeom prst="rect">
            <a:avLst/>
          </a:prstGeom>
        </p:spPr>
      </p:pic>
    </p:spTree>
    <p:extLst>
      <p:ext uri="{BB962C8B-B14F-4D97-AF65-F5344CB8AC3E}">
        <p14:creationId xmlns:p14="http://schemas.microsoft.com/office/powerpoint/2010/main" val="4203408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listerine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492584" y="127225"/>
            <a:ext cx="3768090" cy="8911167"/>
          </a:xfrm>
          <a:prstGeom prst="rect">
            <a:avLst/>
          </a:prstGeom>
        </p:spPr>
      </p:pic>
    </p:spTree>
    <p:extLst>
      <p:ext uri="{BB962C8B-B14F-4D97-AF65-F5344CB8AC3E}">
        <p14:creationId xmlns:p14="http://schemas.microsoft.com/office/powerpoint/2010/main" val="3670148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sunlight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627920" y="190499"/>
            <a:ext cx="5156814" cy="8890000"/>
          </a:xfrm>
          <a:prstGeom prst="rect">
            <a:avLst/>
          </a:prstGeom>
        </p:spPr>
      </p:pic>
    </p:spTree>
    <p:extLst>
      <p:ext uri="{BB962C8B-B14F-4D97-AF65-F5344CB8AC3E}">
        <p14:creationId xmlns:p14="http://schemas.microsoft.com/office/powerpoint/2010/main" val="311187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2" name="Picture 1" descr="comet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220355" y="135466"/>
            <a:ext cx="4381582" cy="9008533"/>
          </a:xfrm>
          <a:prstGeom prst="rect">
            <a:avLst/>
          </a:prstGeom>
        </p:spPr>
      </p:pic>
    </p:spTree>
    <p:extLst>
      <p:ext uri="{BB962C8B-B14F-4D97-AF65-F5344CB8AC3E}">
        <p14:creationId xmlns:p14="http://schemas.microsoft.com/office/powerpoint/2010/main" val="4276030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Off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2272289" y="169331"/>
            <a:ext cx="2295758" cy="8911167"/>
          </a:xfrm>
          <a:prstGeom prst="rect">
            <a:avLst/>
          </a:prstGeom>
        </p:spPr>
      </p:pic>
    </p:spTree>
    <p:extLst>
      <p:ext uri="{BB962C8B-B14F-4D97-AF65-F5344CB8AC3E}">
        <p14:creationId xmlns:p14="http://schemas.microsoft.com/office/powerpoint/2010/main" val="299076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windex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696937" y="169331"/>
            <a:ext cx="3375903" cy="8911167"/>
          </a:xfrm>
          <a:prstGeom prst="rect">
            <a:avLst/>
          </a:prstGeom>
        </p:spPr>
      </p:pic>
    </p:spTree>
    <p:extLst>
      <p:ext uri="{BB962C8B-B14F-4D97-AF65-F5344CB8AC3E}">
        <p14:creationId xmlns:p14="http://schemas.microsoft.com/office/powerpoint/2010/main" val="3680474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a:spLocks noGrp="1"/>
          </p:cNvSpPr>
          <p:nvPr>
            <p:ph type="sldNum" sz="quarter" idx="12"/>
            <p:custDataLst>
              <p:tags r:id="rId1"/>
            </p:custDataLst>
          </p:nvPr>
        </p:nvSpPr>
        <p:spPr>
          <a:xfrm>
            <a:off x="5512238" y="798726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pic>
        <p:nvPicPr>
          <p:cNvPr id="4" name="Picture 3" descr="purell (F).jpg"/>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252682" y="169336"/>
            <a:ext cx="4458635" cy="8932333"/>
          </a:xfrm>
          <a:prstGeom prst="rect">
            <a:avLst/>
          </a:prstGeom>
        </p:spPr>
      </p:pic>
    </p:spTree>
    <p:extLst>
      <p:ext uri="{BB962C8B-B14F-4D97-AF65-F5344CB8AC3E}">
        <p14:creationId xmlns:p14="http://schemas.microsoft.com/office/powerpoint/2010/main" val="3990697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0"/>
            <a:ext cx="5885283" cy="871396"/>
          </a:xfrm>
        </p:spPr>
        <p:txBody>
          <a:bodyPr/>
          <a:lstStyle/>
          <a:p>
            <a:pPr algn="l"/>
            <a:r>
              <a:rPr lang="en-US" sz="3000" dirty="0"/>
              <a:t>Fiche </a:t>
            </a:r>
            <a:r>
              <a:rPr lang="en-US" sz="3000" dirty="0" err="1"/>
              <a:t>d’activité</a:t>
            </a:r>
            <a:r>
              <a:rPr lang="en-US" sz="3000" dirty="0"/>
              <a:t> TNI-2</a:t>
            </a:r>
            <a:br>
              <a:rPr lang="en-US" sz="3000" dirty="0"/>
            </a:br>
            <a:r>
              <a:rPr lang="en-US" sz="2400" dirty="0"/>
              <a:t>Les </a:t>
            </a:r>
            <a:r>
              <a:rPr lang="en-US" sz="2400" dirty="0" err="1"/>
              <a:t>pictogrammes</a:t>
            </a:r>
            <a:r>
              <a:rPr lang="en-US" sz="2400" dirty="0"/>
              <a:t> de </a:t>
            </a:r>
            <a:r>
              <a:rPr lang="en-US" sz="2400" dirty="0" err="1"/>
              <a:t>sécurité</a:t>
            </a:r>
            <a:endParaRPr lang="en-US" sz="2400" dirty="0"/>
          </a:p>
        </p:txBody>
      </p:sp>
      <p:sp>
        <p:nvSpPr>
          <p:cNvPr id="5" name="Content Placeholder 4"/>
          <p:cNvSpPr>
            <a:spLocks noGrp="1"/>
          </p:cNvSpPr>
          <p:nvPr>
            <p:ph sz="half" idx="1"/>
            <p:custDataLst>
              <p:tags r:id="rId2"/>
            </p:custDataLst>
          </p:nvPr>
        </p:nvSpPr>
        <p:spPr>
          <a:xfrm>
            <a:off x="136335" y="1177315"/>
            <a:ext cx="6585330" cy="7861909"/>
          </a:xfrm>
        </p:spPr>
        <p:style>
          <a:lnRef idx="2">
            <a:schemeClr val="accent1"/>
          </a:lnRef>
          <a:fillRef idx="1">
            <a:schemeClr val="lt1"/>
          </a:fillRef>
          <a:effectRef idx="0">
            <a:schemeClr val="accent1"/>
          </a:effectRef>
          <a:fontRef idx="minor">
            <a:schemeClr val="dk1"/>
          </a:fontRef>
        </p:style>
        <p:txBody>
          <a:bodyPr>
            <a:normAutofit/>
          </a:bodyPr>
          <a:lstStyle/>
          <a:p>
            <a:pPr marL="714375" indent="0">
              <a:spcBef>
                <a:spcPts val="0"/>
              </a:spcBef>
              <a:buNone/>
            </a:pPr>
            <a:r>
              <a:rPr lang="fr-CA" sz="1200" dirty="0">
                <a:latin typeface="Calibri" pitchFamily="34" charset="0"/>
                <a:cs typeface="Calibri" pitchFamily="34" charset="0"/>
              </a:rPr>
              <a:t>		</a:t>
            </a:r>
          </a:p>
          <a:p>
            <a:pPr marL="714375" indent="0">
              <a:spcBef>
                <a:spcPts val="0"/>
              </a:spcBef>
              <a:buNone/>
            </a:pPr>
            <a:r>
              <a:rPr lang="fr-CA" sz="1200" b="1" dirty="0">
                <a:latin typeface="Calibri" pitchFamily="34" charset="0"/>
                <a:cs typeface="Calibri" pitchFamily="34" charset="0"/>
              </a:rPr>
              <a:t>		</a:t>
            </a:r>
            <a:endParaRPr lang="fr-CA" sz="1200" noProof="1">
              <a:latin typeface="Calibri" pitchFamily="34" charset="0"/>
              <a:cs typeface="Calibri" pitchFamily="34" charset="0"/>
            </a:endParaRPr>
          </a:p>
        </p:txBody>
      </p:sp>
      <p:grpSp>
        <p:nvGrpSpPr>
          <p:cNvPr id="3" name="Groupe 2"/>
          <p:cNvGrpSpPr/>
          <p:nvPr>
            <p:custDataLst>
              <p:tags r:id="rId3"/>
            </p:custDataLst>
          </p:nvPr>
        </p:nvGrpSpPr>
        <p:grpSpPr>
          <a:xfrm>
            <a:off x="355440" y="1314450"/>
            <a:ext cx="1580117" cy="7327116"/>
            <a:chOff x="255840" y="1752789"/>
            <a:chExt cx="646208" cy="3334150"/>
          </a:xfrm>
        </p:grpSpPr>
        <p:pic>
          <p:nvPicPr>
            <p:cNvPr id="6" name="Image 5">
              <a:extLst>
                <a:ext uri="{FF2B5EF4-FFF2-40B4-BE49-F238E27FC236}">
                  <a16:creationId xmlns:a16="http://schemas.microsoft.com/office/drawing/2014/main" id="{924DC2C0-9E01-4156-98F1-4D66916FE17C}"/>
                </a:ext>
              </a:extLst>
            </p:cNvPr>
            <p:cNvPicPr>
              <a:picLocks noChangeAspect="1"/>
            </p:cNvPicPr>
            <p:nvPr/>
          </p:nvPicPr>
          <p:blipFill>
            <a:blip r:embed="rId7"/>
            <a:stretch>
              <a:fillRect/>
            </a:stretch>
          </p:blipFill>
          <p:spPr>
            <a:xfrm>
              <a:off x="279779" y="1752789"/>
              <a:ext cx="601981" cy="566929"/>
            </a:xfrm>
            <a:prstGeom prst="rect">
              <a:avLst/>
            </a:prstGeom>
          </p:spPr>
        </p:pic>
        <p:pic>
          <p:nvPicPr>
            <p:cNvPr id="7" name="Image 6">
              <a:extLst>
                <a:ext uri="{FF2B5EF4-FFF2-40B4-BE49-F238E27FC236}">
                  <a16:creationId xmlns:a16="http://schemas.microsoft.com/office/drawing/2014/main" id="{1C6C07BE-FCF6-439D-92FF-9CD4DD4372E4}"/>
                </a:ext>
              </a:extLst>
            </p:cNvPr>
            <p:cNvPicPr>
              <a:picLocks noChangeAspect="1"/>
            </p:cNvPicPr>
            <p:nvPr/>
          </p:nvPicPr>
          <p:blipFill>
            <a:blip r:embed="rId8"/>
            <a:stretch>
              <a:fillRect/>
            </a:stretch>
          </p:blipFill>
          <p:spPr>
            <a:xfrm>
              <a:off x="255840" y="2565574"/>
              <a:ext cx="644146" cy="629166"/>
            </a:xfrm>
            <a:prstGeom prst="rect">
              <a:avLst/>
            </a:prstGeom>
          </p:spPr>
        </p:pic>
        <p:pic>
          <p:nvPicPr>
            <p:cNvPr id="9" name="Image 8">
              <a:extLst>
                <a:ext uri="{FF2B5EF4-FFF2-40B4-BE49-F238E27FC236}">
                  <a16:creationId xmlns:a16="http://schemas.microsoft.com/office/drawing/2014/main" id="{B9202A79-7745-4F9D-A621-1E102CB6E7E8}"/>
                </a:ext>
              </a:extLst>
            </p:cNvPr>
            <p:cNvPicPr>
              <a:picLocks noChangeAspect="1"/>
            </p:cNvPicPr>
            <p:nvPr/>
          </p:nvPicPr>
          <p:blipFill>
            <a:blip r:embed="rId9"/>
            <a:stretch>
              <a:fillRect/>
            </a:stretch>
          </p:blipFill>
          <p:spPr>
            <a:xfrm>
              <a:off x="256328" y="3527524"/>
              <a:ext cx="644146" cy="630388"/>
            </a:xfrm>
            <a:prstGeom prst="rect">
              <a:avLst/>
            </a:prstGeom>
          </p:spPr>
        </p:pic>
        <p:pic>
          <p:nvPicPr>
            <p:cNvPr id="11" name="Image 10">
              <a:extLst>
                <a:ext uri="{FF2B5EF4-FFF2-40B4-BE49-F238E27FC236}">
                  <a16:creationId xmlns:a16="http://schemas.microsoft.com/office/drawing/2014/main" id="{A14ED7AC-AD08-4B74-97EC-C8FA4434C744}"/>
                </a:ext>
              </a:extLst>
            </p:cNvPr>
            <p:cNvPicPr>
              <a:picLocks noChangeAspect="1"/>
            </p:cNvPicPr>
            <p:nvPr/>
          </p:nvPicPr>
          <p:blipFill>
            <a:blip r:embed="rId10"/>
            <a:stretch>
              <a:fillRect/>
            </a:stretch>
          </p:blipFill>
          <p:spPr>
            <a:xfrm>
              <a:off x="256653" y="4457773"/>
              <a:ext cx="645395" cy="629166"/>
            </a:xfrm>
            <a:prstGeom prst="rect">
              <a:avLst/>
            </a:prstGeom>
          </p:spPr>
        </p:pic>
      </p:grpSp>
      <p:sp>
        <p:nvSpPr>
          <p:cNvPr id="12" name="Espace réservé du numéro de diapositive 1"/>
          <p:cNvSpPr>
            <a:spLocks noGrp="1"/>
          </p:cNvSpPr>
          <p:nvPr>
            <p:ph type="sldNum" sz="quarter" idx="12"/>
            <p:custDataLst>
              <p:tags r:id="rId4"/>
            </p:custDataLst>
          </p:nvPr>
        </p:nvSpPr>
        <p:spPr>
          <a:xfrm>
            <a:off x="4965405" y="7963639"/>
            <a:ext cx="1781175" cy="1135797"/>
          </a:xfrm>
        </p:spPr>
        <p:txBody>
          <a:bodyPr/>
          <a:lstStyle/>
          <a:p>
            <a:fld id="{027FB875-5C85-AB42-9DC5-178568A424B8}" type="slidenum">
              <a:rPr lang="en-US" smtClean="0"/>
              <a:pPr/>
              <a:t>27</a:t>
            </a:fld>
            <a:endParaRPr lang="en-US" dirty="0"/>
          </a:p>
        </p:txBody>
      </p:sp>
      <p:sp>
        <p:nvSpPr>
          <p:cNvPr id="10" name="Content Placeholder 4"/>
          <p:cNvSpPr>
            <a:spLocks noGrp="1"/>
          </p:cNvSpPr>
          <p:nvPr>
            <p:ph sz="half" idx="1"/>
            <p:custDataLst>
              <p:tags r:id="rId5"/>
            </p:custDataLst>
          </p:nvPr>
        </p:nvSpPr>
        <p:spPr>
          <a:xfrm>
            <a:off x="1286905" y="1319695"/>
            <a:ext cx="5376362" cy="7719530"/>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marL="714375" indent="0">
              <a:spcBef>
                <a:spcPts val="0"/>
              </a:spcBef>
              <a:buNone/>
            </a:pPr>
            <a:r>
              <a:rPr lang="fr-CA" sz="1200" b="1" dirty="0">
                <a:latin typeface="Calibri" pitchFamily="34" charset="0"/>
                <a:cs typeface="Calibri" pitchFamily="34" charset="0"/>
              </a:rPr>
              <a:t>EXPLOSIF</a:t>
            </a:r>
          </a:p>
          <a:p>
            <a:pPr marL="714375" indent="0">
              <a:spcBef>
                <a:spcPts val="0"/>
              </a:spcBef>
              <a:buNone/>
            </a:pPr>
            <a:endParaRPr lang="fr-CA" sz="1200" b="1" dirty="0">
              <a:latin typeface="Calibri" pitchFamily="34" charset="0"/>
              <a:cs typeface="Calibri" pitchFamily="34" charset="0"/>
            </a:endParaRPr>
          </a:p>
          <a:p>
            <a:pPr marL="714375" indent="0">
              <a:spcBef>
                <a:spcPts val="0"/>
              </a:spcBef>
              <a:buNone/>
            </a:pPr>
            <a:r>
              <a:rPr lang="fr-CA" sz="1200" dirty="0">
                <a:latin typeface="Calibri" pitchFamily="34" charset="0"/>
                <a:cs typeface="Calibri" pitchFamily="34" charset="0"/>
              </a:rPr>
              <a:t>Le contenant risque d'exploser s'il est chauffé ou troué. Les morceaux de étal ou de plastique du contenant projetés peuvent causer des blessures graves, surtout aux yeux.</a:t>
            </a:r>
          </a:p>
          <a:p>
            <a:pPr marL="714375" indent="0">
              <a:spcBef>
                <a:spcPts val="0"/>
              </a:spcBef>
              <a:buNone/>
            </a:pPr>
            <a:r>
              <a:rPr lang="fr-CA" sz="1200" dirty="0">
                <a:latin typeface="Calibri" pitchFamily="34" charset="0"/>
                <a:cs typeface="Calibri" pitchFamily="34" charset="0"/>
              </a:rPr>
              <a:t>		</a:t>
            </a: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r>
              <a:rPr lang="fr-CA" sz="1200" b="1" dirty="0">
                <a:latin typeface="Calibri" pitchFamily="34" charset="0"/>
                <a:cs typeface="Calibri" pitchFamily="34" charset="0"/>
              </a:rPr>
              <a:t>CORROSIF</a:t>
            </a:r>
          </a:p>
          <a:p>
            <a:pPr marL="714375" indent="0">
              <a:spcBef>
                <a:spcPts val="0"/>
              </a:spcBef>
              <a:buNone/>
            </a:pPr>
            <a:r>
              <a:rPr lang="fr-CA" sz="1200" dirty="0">
                <a:latin typeface="Calibri" pitchFamily="34" charset="0"/>
                <a:cs typeface="Calibri" pitchFamily="34" charset="0"/>
              </a:rPr>
              <a:t>		</a:t>
            </a:r>
          </a:p>
          <a:p>
            <a:pPr marL="714375" indent="0">
              <a:spcBef>
                <a:spcPts val="0"/>
              </a:spcBef>
              <a:buNone/>
            </a:pPr>
            <a:r>
              <a:rPr lang="fr-CA" sz="1200" dirty="0">
                <a:latin typeface="Calibri" pitchFamily="34" charset="0"/>
                <a:cs typeface="Calibri" pitchFamily="34" charset="0"/>
              </a:rPr>
              <a:t>Le produit peut brûler la peau ou les yeux. S'il est avalé, il causera des blessures à la gorge et à l'estomac.</a:t>
            </a: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r>
              <a:rPr lang="fr-CA" sz="1200" b="1" dirty="0">
                <a:latin typeface="Calibri" pitchFamily="34" charset="0"/>
                <a:cs typeface="Calibri" pitchFamily="34" charset="0"/>
              </a:rPr>
              <a:t>INFLAMMABLE</a:t>
            </a:r>
          </a:p>
          <a:p>
            <a:pPr marL="714375" indent="0">
              <a:spcBef>
                <a:spcPts val="0"/>
              </a:spcBef>
              <a:buNone/>
            </a:pPr>
            <a:endParaRPr lang="fr-CA" sz="1200" b="1" dirty="0">
              <a:latin typeface="Calibri" pitchFamily="34" charset="0"/>
              <a:cs typeface="Calibri" pitchFamily="34" charset="0"/>
            </a:endParaRPr>
          </a:p>
          <a:p>
            <a:pPr marL="714375" indent="0">
              <a:spcBef>
                <a:spcPts val="0"/>
              </a:spcBef>
              <a:buNone/>
            </a:pPr>
            <a:r>
              <a:rPr lang="fr-CA" sz="1200" dirty="0">
                <a:latin typeface="Calibri" pitchFamily="34" charset="0"/>
                <a:cs typeface="Calibri" pitchFamily="34" charset="0"/>
              </a:rPr>
              <a:t>Le produit ou ses vapeurs s'enflammeront facilement s'ils sont près d'une source de chaleur, de flammes ou d'étincelles. Un chiffon imbibé du produit peut s'enflammer spontanément.</a:t>
            </a: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endParaRPr lang="fr-CA" sz="1200" dirty="0">
              <a:latin typeface="Calibri" pitchFamily="34" charset="0"/>
              <a:cs typeface="Calibri" pitchFamily="34" charset="0"/>
            </a:endParaRPr>
          </a:p>
          <a:p>
            <a:pPr marL="714375" indent="0">
              <a:spcBef>
                <a:spcPts val="0"/>
              </a:spcBef>
              <a:buNone/>
            </a:pPr>
            <a:r>
              <a:rPr lang="fr-CA" sz="1200" b="1" dirty="0">
                <a:latin typeface="Calibri" pitchFamily="34" charset="0"/>
                <a:cs typeface="Calibri" pitchFamily="34" charset="0"/>
              </a:rPr>
              <a:t>POISON</a:t>
            </a:r>
          </a:p>
          <a:p>
            <a:pPr marL="714375" indent="0">
              <a:spcBef>
                <a:spcPts val="0"/>
              </a:spcBef>
              <a:buNone/>
            </a:pPr>
            <a:endParaRPr lang="fr-CA" sz="1200" b="1" dirty="0">
              <a:latin typeface="Calibri" pitchFamily="34" charset="0"/>
              <a:cs typeface="Calibri" pitchFamily="34" charset="0"/>
            </a:endParaRPr>
          </a:p>
          <a:p>
            <a:pPr marL="714375" indent="0">
              <a:spcBef>
                <a:spcPts val="0"/>
              </a:spcBef>
              <a:buNone/>
            </a:pPr>
            <a:r>
              <a:rPr lang="fr-CA" sz="1200" dirty="0">
                <a:latin typeface="Calibri" pitchFamily="34" charset="0"/>
                <a:cs typeface="Calibri" pitchFamily="34" charset="0"/>
              </a:rPr>
              <a:t>Si le produit est ingéré, léché ou respiré, il peut causer des blessures ou la mort.</a:t>
            </a:r>
            <a:endParaRPr lang="fr-CA" sz="1200" noProof="1">
              <a:latin typeface="Calibri" pitchFamily="34" charset="0"/>
              <a:cs typeface="Calibri" pitchFamily="34" charset="0"/>
            </a:endParaRPr>
          </a:p>
        </p:txBody>
      </p:sp>
    </p:spTree>
    <p:extLst>
      <p:ext uri="{BB962C8B-B14F-4D97-AF65-F5344CB8AC3E}">
        <p14:creationId xmlns:p14="http://schemas.microsoft.com/office/powerpoint/2010/main" val="92703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a:extLst>
              <a:ext uri="{FF2B5EF4-FFF2-40B4-BE49-F238E27FC236}">
                <a16:creationId xmlns:a16="http://schemas.microsoft.com/office/drawing/2014/main" id="{FD97397A-B790-43C4-8380-DC5899A6180E}"/>
              </a:ext>
            </a:extLst>
          </p:cNvPr>
          <p:cNvGraphicFramePr>
            <a:graphicFrameLocks noGrp="1"/>
          </p:cNvGraphicFramePr>
          <p:nvPr>
            <p:ph sz="half" idx="1"/>
            <p:custDataLst>
              <p:tags r:id="rId1"/>
            </p:custDataLst>
            <p:extLst>
              <p:ext uri="{D42A27DB-BD31-4B8C-83A1-F6EECF244321}">
                <p14:modId xmlns:p14="http://schemas.microsoft.com/office/powerpoint/2010/main" val="3621928837"/>
              </p:ext>
            </p:extLst>
          </p:nvPr>
        </p:nvGraphicFramePr>
        <p:xfrm>
          <a:off x="39198" y="1143000"/>
          <a:ext cx="6745516" cy="6133643"/>
        </p:xfrm>
        <a:graphic>
          <a:graphicData uri="http://schemas.openxmlformats.org/drawingml/2006/table">
            <a:tbl>
              <a:tblPr firstRow="1" bandRow="1">
                <a:tableStyleId>{5940675A-B579-460E-94D1-54222C63F5DA}</a:tableStyleId>
              </a:tblPr>
              <a:tblGrid>
                <a:gridCol w="1257281">
                  <a:extLst>
                    <a:ext uri="{9D8B030D-6E8A-4147-A177-3AD203B41FA5}">
                      <a16:colId xmlns:a16="http://schemas.microsoft.com/office/drawing/2014/main" val="2631106018"/>
                    </a:ext>
                  </a:extLst>
                </a:gridCol>
                <a:gridCol w="1440926">
                  <a:extLst>
                    <a:ext uri="{9D8B030D-6E8A-4147-A177-3AD203B41FA5}">
                      <a16:colId xmlns:a16="http://schemas.microsoft.com/office/drawing/2014/main" val="347424372"/>
                    </a:ext>
                  </a:extLst>
                </a:gridCol>
                <a:gridCol w="1349103">
                  <a:extLst>
                    <a:ext uri="{9D8B030D-6E8A-4147-A177-3AD203B41FA5}">
                      <a16:colId xmlns:a16="http://schemas.microsoft.com/office/drawing/2014/main" val="2008737486"/>
                    </a:ext>
                  </a:extLst>
                </a:gridCol>
                <a:gridCol w="1349103">
                  <a:extLst>
                    <a:ext uri="{9D8B030D-6E8A-4147-A177-3AD203B41FA5}">
                      <a16:colId xmlns:a16="http://schemas.microsoft.com/office/drawing/2014/main" val="3817237896"/>
                    </a:ext>
                  </a:extLst>
                </a:gridCol>
                <a:gridCol w="1349103">
                  <a:extLst>
                    <a:ext uri="{9D8B030D-6E8A-4147-A177-3AD203B41FA5}">
                      <a16:colId xmlns:a16="http://schemas.microsoft.com/office/drawing/2014/main" val="1994886977"/>
                    </a:ext>
                  </a:extLst>
                </a:gridCol>
              </a:tblGrid>
              <a:tr h="1382163">
                <a:tc>
                  <a:txBody>
                    <a:bodyPr/>
                    <a:lstStyle/>
                    <a:p>
                      <a:endParaRPr lang="fr-CA" dirty="0"/>
                    </a:p>
                  </a:txBody>
                  <a:tcPr>
                    <a:lnB w="12700" cap="flat" cmpd="sng" algn="ctr">
                      <a:noFill/>
                      <a:prstDash val="solid"/>
                      <a:round/>
                      <a:headEnd type="none" w="med" len="med"/>
                      <a:tailEnd type="none" w="med" len="med"/>
                    </a:lnB>
                  </a:tcPr>
                </a:tc>
                <a:tc>
                  <a:txBody>
                    <a:bodyPr/>
                    <a:lstStyle/>
                    <a:p>
                      <a:endParaRPr lang="fr-CA" dirty="0"/>
                    </a:p>
                  </a:txBody>
                  <a:tcPr>
                    <a:lnB w="12700" cap="flat" cmpd="sng" algn="ctr">
                      <a:noFill/>
                      <a:prstDash val="solid"/>
                      <a:round/>
                      <a:headEnd type="none" w="med" len="med"/>
                      <a:tailEnd type="none" w="med" len="med"/>
                    </a:lnB>
                  </a:tcPr>
                </a:tc>
                <a:tc>
                  <a:txBody>
                    <a:bodyPr/>
                    <a:lstStyle/>
                    <a:p>
                      <a:endParaRPr lang="fr-CA" dirty="0"/>
                    </a:p>
                  </a:txBody>
                  <a:tcPr>
                    <a:lnB w="12700" cap="flat" cmpd="sng" algn="ctr">
                      <a:noFill/>
                      <a:prstDash val="solid"/>
                      <a:round/>
                      <a:headEnd type="none" w="med" len="med"/>
                      <a:tailEnd type="none" w="med" len="med"/>
                    </a:lnB>
                  </a:tcPr>
                </a:tc>
                <a:tc>
                  <a:txBody>
                    <a:bodyPr/>
                    <a:lstStyle/>
                    <a:p>
                      <a:endParaRPr lang="fr-CA" dirty="0"/>
                    </a:p>
                  </a:txBody>
                  <a:tcPr>
                    <a:lnB w="12700" cap="flat" cmpd="sng" algn="ctr">
                      <a:noFill/>
                      <a:prstDash val="solid"/>
                      <a:round/>
                      <a:headEnd type="none" w="med" len="med"/>
                      <a:tailEnd type="none" w="med" len="med"/>
                    </a:lnB>
                  </a:tcPr>
                </a:tc>
                <a:tc>
                  <a:txBody>
                    <a:bodyPr/>
                    <a:lstStyle/>
                    <a:p>
                      <a:endParaRPr lang="fr-CA"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2181947944"/>
                  </a:ext>
                </a:extLst>
              </a:tr>
              <a:tr h="592355">
                <a:tc>
                  <a:txBody>
                    <a:bodyPr/>
                    <a:lstStyle/>
                    <a:p>
                      <a:pPr algn="ctr"/>
                      <a:r>
                        <a:rPr lang="fr-CA" sz="1400" dirty="0">
                          <a:latin typeface="Calibri" pitchFamily="34" charset="0"/>
                          <a:cs typeface="Calibri" pitchFamily="34" charset="0"/>
                        </a:rPr>
                        <a:t>Présence de travaux</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Inflammable</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Poison</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Contenant explosif</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Corrosif</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1180601432"/>
                  </a:ext>
                </a:extLst>
              </a:tr>
              <a:tr h="1382163">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96755644"/>
                  </a:ext>
                </a:extLst>
              </a:tr>
              <a:tr h="592355">
                <a:tc>
                  <a:txBody>
                    <a:bodyPr/>
                    <a:lstStyle/>
                    <a:p>
                      <a:pPr algn="ctr"/>
                      <a:r>
                        <a:rPr lang="fr-CA" sz="1400" dirty="0">
                          <a:latin typeface="Calibri" pitchFamily="34" charset="0"/>
                          <a:cs typeface="Calibri" pitchFamily="34" charset="0"/>
                        </a:rPr>
                        <a:t>Corrosif</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Danger pour l’environnement</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Contenant explosif</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Inflammable</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Se laver les mains</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174186600"/>
                  </a:ext>
                </a:extLst>
              </a:tr>
              <a:tr h="1382163">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tc>
                  <a:txBody>
                    <a:bodyPr/>
                    <a:lstStyle/>
                    <a:p>
                      <a:pPr algn="ctr"/>
                      <a:endParaRPr lang="fr-CA" sz="1400" dirty="0">
                        <a:latin typeface="Calibri" pitchFamily="34" charset="0"/>
                        <a:cs typeface="Calibri" pitchFamily="34" charset="0"/>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2292815686"/>
                  </a:ext>
                </a:extLst>
              </a:tr>
              <a:tr h="802444">
                <a:tc>
                  <a:txBody>
                    <a:bodyPr/>
                    <a:lstStyle/>
                    <a:p>
                      <a:pPr algn="ctr"/>
                      <a:r>
                        <a:rPr lang="fr-CA" sz="1400" dirty="0">
                          <a:latin typeface="Calibri" pitchFamily="34" charset="0"/>
                          <a:cs typeface="Calibri" pitchFamily="34" charset="0"/>
                        </a:rPr>
                        <a:t>Poison</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Plancher glissant</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Contenant explosif</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Se laver les mains (avec du savon)</a:t>
                      </a:r>
                    </a:p>
                  </a:txBody>
                  <a:tcPr anchor="ctr">
                    <a:lnT w="12700" cap="flat" cmpd="sng" algn="ctr">
                      <a:noFill/>
                      <a:prstDash val="solid"/>
                      <a:round/>
                      <a:headEnd type="none" w="med" len="med"/>
                      <a:tailEnd type="none" w="med" len="med"/>
                    </a:lnT>
                  </a:tcPr>
                </a:tc>
                <a:tc>
                  <a:txBody>
                    <a:bodyPr/>
                    <a:lstStyle/>
                    <a:p>
                      <a:pPr algn="ctr"/>
                      <a:r>
                        <a:rPr lang="fr-CA" sz="1400" dirty="0">
                          <a:latin typeface="Calibri" pitchFamily="34" charset="0"/>
                          <a:cs typeface="Calibri" pitchFamily="34" charset="0"/>
                        </a:rPr>
                        <a:t>Contenant explosif</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577855299"/>
                  </a:ext>
                </a:extLst>
              </a:tr>
            </a:tbl>
          </a:graphicData>
        </a:graphic>
      </p:graphicFrame>
      <p:sp>
        <p:nvSpPr>
          <p:cNvPr id="2" name="Espace réservé du numéro de diapositive 1"/>
          <p:cNvSpPr>
            <a:spLocks noGrp="1"/>
          </p:cNvSpPr>
          <p:nvPr>
            <p:ph type="sldNum" sz="quarter" idx="12"/>
            <p:custDataLst>
              <p:tags r:id="rId2"/>
            </p:custDataLst>
          </p:nvPr>
        </p:nvSpPr>
        <p:spPr>
          <a:xfrm>
            <a:off x="5241777" y="7954453"/>
            <a:ext cx="1651948"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grpSp>
        <p:nvGrpSpPr>
          <p:cNvPr id="43" name="Groupe 42">
            <a:extLst>
              <a:ext uri="{FF2B5EF4-FFF2-40B4-BE49-F238E27FC236}">
                <a16:creationId xmlns:a16="http://schemas.microsoft.com/office/drawing/2014/main" id="{AA340661-94BC-450D-B57B-E678906EE47B}"/>
              </a:ext>
            </a:extLst>
          </p:cNvPr>
          <p:cNvGrpSpPr/>
          <p:nvPr>
            <p:custDataLst>
              <p:tags r:id="rId3"/>
            </p:custDataLst>
          </p:nvPr>
        </p:nvGrpSpPr>
        <p:grpSpPr>
          <a:xfrm>
            <a:off x="37487" y="1330020"/>
            <a:ext cx="6714283" cy="5360476"/>
            <a:chOff x="197945" y="1330021"/>
            <a:chExt cx="6302897" cy="4124459"/>
          </a:xfrm>
        </p:grpSpPr>
        <p:pic>
          <p:nvPicPr>
            <p:cNvPr id="12" name="Image 11">
              <a:extLst>
                <a:ext uri="{FF2B5EF4-FFF2-40B4-BE49-F238E27FC236}">
                  <a16:creationId xmlns:a16="http://schemas.microsoft.com/office/drawing/2014/main" id="{6E05D2E3-08EF-42A1-81E3-E3136B1DF3D2}"/>
                </a:ext>
              </a:extLst>
            </p:cNvPr>
            <p:cNvPicPr>
              <a:picLocks noChangeAspect="1"/>
            </p:cNvPicPr>
            <p:nvPr/>
          </p:nvPicPr>
          <p:blipFill>
            <a:blip r:embed="rId6"/>
            <a:stretch>
              <a:fillRect/>
            </a:stretch>
          </p:blipFill>
          <p:spPr>
            <a:xfrm>
              <a:off x="238375" y="1337027"/>
              <a:ext cx="1090756" cy="926420"/>
            </a:xfrm>
            <a:prstGeom prst="rect">
              <a:avLst/>
            </a:prstGeom>
          </p:spPr>
        </p:pic>
        <p:pic>
          <p:nvPicPr>
            <p:cNvPr id="15" name="Image 14">
              <a:extLst>
                <a:ext uri="{FF2B5EF4-FFF2-40B4-BE49-F238E27FC236}">
                  <a16:creationId xmlns:a16="http://schemas.microsoft.com/office/drawing/2014/main" id="{9A478FE0-C7A3-4C6D-944A-5C22DC0E2C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0714" y="1330021"/>
              <a:ext cx="1131257" cy="860140"/>
            </a:xfrm>
            <a:prstGeom prst="rect">
              <a:avLst/>
            </a:prstGeom>
          </p:spPr>
        </p:pic>
        <p:pic>
          <p:nvPicPr>
            <p:cNvPr id="17" name="Image 16">
              <a:extLst>
                <a:ext uri="{FF2B5EF4-FFF2-40B4-BE49-F238E27FC236}">
                  <a16:creationId xmlns:a16="http://schemas.microsoft.com/office/drawing/2014/main" id="{E8955B40-7E2A-4D63-9466-35AC19D093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1185" y="1331785"/>
              <a:ext cx="1133839" cy="858375"/>
            </a:xfrm>
            <a:prstGeom prst="rect">
              <a:avLst/>
            </a:prstGeom>
          </p:spPr>
        </p:pic>
        <p:pic>
          <p:nvPicPr>
            <p:cNvPr id="20" name="Image 19">
              <a:extLst>
                <a:ext uri="{FF2B5EF4-FFF2-40B4-BE49-F238E27FC236}">
                  <a16:creationId xmlns:a16="http://schemas.microsoft.com/office/drawing/2014/main" id="{9348DF1C-9B81-4183-AAB8-BBE955D00A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5404" y="1365653"/>
              <a:ext cx="1153275" cy="824508"/>
            </a:xfrm>
            <a:prstGeom prst="rect">
              <a:avLst/>
            </a:prstGeom>
          </p:spPr>
        </p:pic>
        <p:pic>
          <p:nvPicPr>
            <p:cNvPr id="22" name="Image 21">
              <a:extLst>
                <a:ext uri="{FF2B5EF4-FFF2-40B4-BE49-F238E27FC236}">
                  <a16:creationId xmlns:a16="http://schemas.microsoft.com/office/drawing/2014/main" id="{CF4DD31A-F0FB-42AF-B885-B32635332765}"/>
                </a:ext>
              </a:extLst>
            </p:cNvPr>
            <p:cNvPicPr>
              <a:picLocks noChangeAspect="1"/>
            </p:cNvPicPr>
            <p:nvPr/>
          </p:nvPicPr>
          <p:blipFill>
            <a:blip r:embed="rId10"/>
            <a:stretch>
              <a:fillRect/>
            </a:stretch>
          </p:blipFill>
          <p:spPr>
            <a:xfrm flipH="1">
              <a:off x="5334685" y="1343899"/>
              <a:ext cx="1110811" cy="846262"/>
            </a:xfrm>
            <a:prstGeom prst="rect">
              <a:avLst/>
            </a:prstGeom>
          </p:spPr>
        </p:pic>
        <p:pic>
          <p:nvPicPr>
            <p:cNvPr id="24" name="Image 23">
              <a:extLst>
                <a:ext uri="{FF2B5EF4-FFF2-40B4-BE49-F238E27FC236}">
                  <a16:creationId xmlns:a16="http://schemas.microsoft.com/office/drawing/2014/main" id="{03283BD4-A93B-4046-9368-977C02D43D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788" y="2858025"/>
              <a:ext cx="1187145" cy="966440"/>
            </a:xfrm>
            <a:prstGeom prst="rect">
              <a:avLst/>
            </a:prstGeom>
          </p:spPr>
        </p:pic>
        <p:pic>
          <p:nvPicPr>
            <p:cNvPr id="26" name="Image 25">
              <a:extLst>
                <a:ext uri="{FF2B5EF4-FFF2-40B4-BE49-F238E27FC236}">
                  <a16:creationId xmlns:a16="http://schemas.microsoft.com/office/drawing/2014/main" id="{AEF08A6C-C59B-43DA-BC4D-E6F92C4B75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3252" y="2866211"/>
              <a:ext cx="1139524" cy="958254"/>
            </a:xfrm>
            <a:prstGeom prst="rect">
              <a:avLst/>
            </a:prstGeom>
          </p:spPr>
        </p:pic>
        <p:pic>
          <p:nvPicPr>
            <p:cNvPr id="28" name="Image 27">
              <a:extLst>
                <a:ext uri="{FF2B5EF4-FFF2-40B4-BE49-F238E27FC236}">
                  <a16:creationId xmlns:a16="http://schemas.microsoft.com/office/drawing/2014/main" id="{D5761946-E67F-4706-BE0A-3CBCC9248A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3995" y="2866973"/>
              <a:ext cx="1139583" cy="957490"/>
            </a:xfrm>
            <a:prstGeom prst="rect">
              <a:avLst/>
            </a:prstGeom>
          </p:spPr>
        </p:pic>
        <p:pic>
          <p:nvPicPr>
            <p:cNvPr id="30" name="Image 29">
              <a:extLst>
                <a:ext uri="{FF2B5EF4-FFF2-40B4-BE49-F238E27FC236}">
                  <a16:creationId xmlns:a16="http://schemas.microsoft.com/office/drawing/2014/main" id="{9A69E711-F651-4194-9945-80D51BA246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72840" y="2866975"/>
              <a:ext cx="1135839" cy="957490"/>
            </a:xfrm>
            <a:prstGeom prst="rect">
              <a:avLst/>
            </a:prstGeom>
          </p:spPr>
        </p:pic>
        <p:pic>
          <p:nvPicPr>
            <p:cNvPr id="32" name="Image 31">
              <a:extLst>
                <a:ext uri="{FF2B5EF4-FFF2-40B4-BE49-F238E27FC236}">
                  <a16:creationId xmlns:a16="http://schemas.microsoft.com/office/drawing/2014/main" id="{23F96D6F-5C9E-4138-A4E7-4C0F716C8D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91550" y="2880932"/>
              <a:ext cx="1197081" cy="921580"/>
            </a:xfrm>
            <a:prstGeom prst="rect">
              <a:avLst/>
            </a:prstGeom>
          </p:spPr>
        </p:pic>
        <p:pic>
          <p:nvPicPr>
            <p:cNvPr id="34" name="Image 33">
              <a:extLst>
                <a:ext uri="{FF2B5EF4-FFF2-40B4-BE49-F238E27FC236}">
                  <a16:creationId xmlns:a16="http://schemas.microsoft.com/office/drawing/2014/main" id="{12CD1335-1332-4C34-8B7A-4F39C19759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945" y="4467891"/>
              <a:ext cx="1154223" cy="986589"/>
            </a:xfrm>
            <a:prstGeom prst="rect">
              <a:avLst/>
            </a:prstGeom>
          </p:spPr>
        </p:pic>
        <p:pic>
          <p:nvPicPr>
            <p:cNvPr id="36" name="Image 35">
              <a:extLst>
                <a:ext uri="{FF2B5EF4-FFF2-40B4-BE49-F238E27FC236}">
                  <a16:creationId xmlns:a16="http://schemas.microsoft.com/office/drawing/2014/main" id="{5730A4C7-9BF8-437C-8469-BD62CBD75BB3}"/>
                </a:ext>
              </a:extLst>
            </p:cNvPr>
            <p:cNvPicPr>
              <a:picLocks noChangeAspect="1"/>
            </p:cNvPicPr>
            <p:nvPr/>
          </p:nvPicPr>
          <p:blipFill rotWithShape="1">
            <a:blip r:embed="rId17"/>
            <a:srcRect r="5523"/>
            <a:stretch/>
          </p:blipFill>
          <p:spPr>
            <a:xfrm>
              <a:off x="1420786" y="4514447"/>
              <a:ext cx="1270906" cy="893471"/>
            </a:xfrm>
            <a:prstGeom prst="rect">
              <a:avLst/>
            </a:prstGeom>
          </p:spPr>
        </p:pic>
        <p:pic>
          <p:nvPicPr>
            <p:cNvPr id="38" name="Image 37">
              <a:extLst>
                <a:ext uri="{FF2B5EF4-FFF2-40B4-BE49-F238E27FC236}">
                  <a16:creationId xmlns:a16="http://schemas.microsoft.com/office/drawing/2014/main" id="{5C73012E-5279-4970-907D-5C02CE9AD5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01187" y="4514448"/>
              <a:ext cx="1122173" cy="893471"/>
            </a:xfrm>
            <a:prstGeom prst="rect">
              <a:avLst/>
            </a:prstGeom>
          </p:spPr>
        </p:pic>
        <p:pic>
          <p:nvPicPr>
            <p:cNvPr id="40" name="Image 39">
              <a:extLst>
                <a:ext uri="{FF2B5EF4-FFF2-40B4-BE49-F238E27FC236}">
                  <a16:creationId xmlns:a16="http://schemas.microsoft.com/office/drawing/2014/main" id="{C548CDC7-44B0-4C69-B340-C5171AC97B4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2855" y="4366495"/>
              <a:ext cx="1175824" cy="968135"/>
            </a:xfrm>
            <a:prstGeom prst="rect">
              <a:avLst/>
            </a:prstGeom>
          </p:spPr>
        </p:pic>
        <p:pic>
          <p:nvPicPr>
            <p:cNvPr id="42" name="Image 41">
              <a:extLst>
                <a:ext uri="{FF2B5EF4-FFF2-40B4-BE49-F238E27FC236}">
                  <a16:creationId xmlns:a16="http://schemas.microsoft.com/office/drawing/2014/main" id="{BF75E926-52A1-45F4-A0DB-86FBDE7BA0F7}"/>
                </a:ext>
              </a:extLst>
            </p:cNvPr>
            <p:cNvPicPr>
              <a:picLocks noChangeAspect="1"/>
            </p:cNvPicPr>
            <p:nvPr/>
          </p:nvPicPr>
          <p:blipFill rotWithShape="1">
            <a:blip r:embed="rId20"/>
            <a:srcRect r="4994"/>
            <a:stretch/>
          </p:blipFill>
          <p:spPr>
            <a:xfrm>
              <a:off x="5303761" y="4489889"/>
              <a:ext cx="1197081" cy="897751"/>
            </a:xfrm>
            <a:prstGeom prst="rect">
              <a:avLst/>
            </a:prstGeom>
          </p:spPr>
        </p:pic>
      </p:grpSp>
      <p:sp>
        <p:nvSpPr>
          <p:cNvPr id="23" name="Title 3"/>
          <p:cNvSpPr>
            <a:spLocks noGrp="1"/>
          </p:cNvSpPr>
          <p:nvPr>
            <p:ph type="title"/>
            <p:custDataLst>
              <p:tags r:id="rId4"/>
            </p:custDataLst>
          </p:nvPr>
        </p:nvSpPr>
        <p:spPr>
          <a:xfrm>
            <a:off x="22154" y="40829"/>
            <a:ext cx="5885283" cy="871396"/>
          </a:xfrm>
        </p:spPr>
        <p:txBody>
          <a:bodyPr/>
          <a:lstStyle/>
          <a:p>
            <a:pPr algn="l"/>
            <a:r>
              <a:rPr lang="en-US" sz="3000" dirty="0"/>
              <a:t>Fiche </a:t>
            </a:r>
            <a:r>
              <a:rPr lang="en-US" sz="3000" dirty="0" err="1"/>
              <a:t>d’activité</a:t>
            </a:r>
            <a:r>
              <a:rPr lang="en-US" sz="3000" dirty="0"/>
              <a:t> TNI-3 </a:t>
            </a:r>
            <a:br>
              <a:rPr lang="en-US" sz="3000" dirty="0"/>
            </a:br>
            <a:r>
              <a:rPr lang="en-US" sz="2400" dirty="0"/>
              <a:t>Devine le </a:t>
            </a:r>
            <a:r>
              <a:rPr lang="en-US" sz="2400" dirty="0" err="1"/>
              <a:t>symbole</a:t>
            </a:r>
            <a:r>
              <a:rPr lang="en-US" sz="2400" dirty="0"/>
              <a:t> !</a:t>
            </a:r>
          </a:p>
        </p:txBody>
      </p:sp>
    </p:spTree>
    <p:extLst>
      <p:ext uri="{BB962C8B-B14F-4D97-AF65-F5344CB8AC3E}">
        <p14:creationId xmlns:p14="http://schemas.microsoft.com/office/powerpoint/2010/main" val="1197863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1516380"/>
            <a:ext cx="6857999" cy="871396"/>
          </a:xfrm>
        </p:spPr>
        <p:txBody>
          <a:bodyPr/>
          <a:lstStyle/>
          <a:p>
            <a:r>
              <a:rPr lang="en-US" sz="3000" dirty="0"/>
              <a:t>Fiches </a:t>
            </a:r>
            <a:r>
              <a:rPr lang="en-US" sz="3000" dirty="0" err="1"/>
              <a:t>d’activité</a:t>
            </a:r>
            <a:r>
              <a:rPr lang="en-US" sz="3000" dirty="0"/>
              <a:t> à </a:t>
            </a:r>
            <a:r>
              <a:rPr lang="en-US" sz="3000" dirty="0" err="1"/>
              <a:t>imprimer</a:t>
            </a:r>
            <a:endParaRPr lang="en-US" sz="3000" dirty="0"/>
          </a:p>
        </p:txBody>
      </p:sp>
      <p:graphicFrame>
        <p:nvGraphicFramePr>
          <p:cNvPr id="3" name="Tableau 2">
            <a:extLst>
              <a:ext uri="{FF2B5EF4-FFF2-40B4-BE49-F238E27FC236}">
                <a16:creationId xmlns:a16="http://schemas.microsoft.com/office/drawing/2014/main" id="{369F987F-3C1B-4F0D-B4DE-D88F8470EFAD}"/>
              </a:ext>
            </a:extLst>
          </p:cNvPr>
          <p:cNvGraphicFramePr>
            <a:graphicFrameLocks noGrp="1"/>
          </p:cNvGraphicFramePr>
          <p:nvPr>
            <p:custDataLst>
              <p:tags r:id="rId2"/>
            </p:custDataLst>
            <p:extLst>
              <p:ext uri="{D42A27DB-BD31-4B8C-83A1-F6EECF244321}">
                <p14:modId xmlns:p14="http://schemas.microsoft.com/office/powerpoint/2010/main" val="869982513"/>
              </p:ext>
            </p:extLst>
          </p:nvPr>
        </p:nvGraphicFramePr>
        <p:xfrm>
          <a:off x="1434268" y="2743200"/>
          <a:ext cx="4077970" cy="1152000"/>
        </p:xfrm>
        <a:graphic>
          <a:graphicData uri="http://schemas.openxmlformats.org/drawingml/2006/table">
            <a:tbl>
              <a:tblPr firstRow="1" firstCol="1" bandRow="1">
                <a:tableStyleId>{B301B821-A1FF-4177-AEE7-76D212191A09}</a:tableStyleId>
              </a:tblPr>
              <a:tblGrid>
                <a:gridCol w="477520">
                  <a:extLst>
                    <a:ext uri="{9D8B030D-6E8A-4147-A177-3AD203B41FA5}">
                      <a16:colId xmlns:a16="http://schemas.microsoft.com/office/drawing/2014/main" val="4243820526"/>
                    </a:ext>
                  </a:extLst>
                </a:gridCol>
                <a:gridCol w="2226945">
                  <a:extLst>
                    <a:ext uri="{9D8B030D-6E8A-4147-A177-3AD203B41FA5}">
                      <a16:colId xmlns:a16="http://schemas.microsoft.com/office/drawing/2014/main" val="401576746"/>
                    </a:ext>
                  </a:extLst>
                </a:gridCol>
                <a:gridCol w="1373505">
                  <a:extLst>
                    <a:ext uri="{9D8B030D-6E8A-4147-A177-3AD203B41FA5}">
                      <a16:colId xmlns:a16="http://schemas.microsoft.com/office/drawing/2014/main" val="1075530069"/>
                    </a:ext>
                  </a:extLst>
                </a:gridCol>
              </a:tblGrid>
              <a:tr h="288000">
                <a:tc gridSpan="2">
                  <a:txBody>
                    <a:bodyPr/>
                    <a:lstStyle/>
                    <a:p>
                      <a:pPr algn="ctr">
                        <a:lnSpc>
                          <a:spcPct val="107000"/>
                        </a:lnSpc>
                        <a:spcAft>
                          <a:spcPts val="0"/>
                        </a:spcAft>
                      </a:pPr>
                      <a:r>
                        <a:rPr lang="fr-FR" sz="1400" dirty="0">
                          <a:effectLst/>
                        </a:rPr>
                        <a:t>Fiche</a:t>
                      </a:r>
                      <a:endParaRPr lang="fr-CA" sz="1400" dirty="0">
                        <a:effectLst/>
                        <a:latin typeface="Calibri" pitchFamily="34" charset="0"/>
                        <a:ea typeface="Calibri" panose="020F0502020204030204" pitchFamily="34" charset="0"/>
                        <a:cs typeface="Calibri" pitchFamily="34" charset="0"/>
                      </a:endParaRPr>
                    </a:p>
                  </a:txBody>
                  <a:tcPr marL="68580" marR="68580" marT="0" marB="0" anchor="ctr"/>
                </a:tc>
                <a:tc hMerge="1">
                  <a:txBody>
                    <a:bodyPr/>
                    <a:lstStyle/>
                    <a:p>
                      <a:endParaRPr lang="fr-CA"/>
                    </a:p>
                  </a:txBody>
                  <a:tcPr/>
                </a:tc>
                <a:tc>
                  <a:txBody>
                    <a:bodyPr/>
                    <a:lstStyle/>
                    <a:p>
                      <a:pPr algn="ctr">
                        <a:lnSpc>
                          <a:spcPct val="107000"/>
                        </a:lnSpc>
                        <a:spcAft>
                          <a:spcPts val="0"/>
                        </a:spcAft>
                      </a:pPr>
                      <a:r>
                        <a:rPr lang="fr-FR" sz="1400" dirty="0">
                          <a:effectLst/>
                        </a:rPr>
                        <a:t>Page</a:t>
                      </a:r>
                      <a:endParaRPr lang="fr-CA" sz="1400" dirty="0">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2989804158"/>
                  </a:ext>
                </a:extLst>
              </a:tr>
              <a:tr h="288000">
                <a:tc>
                  <a:txBody>
                    <a:bodyPr/>
                    <a:lstStyle/>
                    <a:p>
                      <a:pPr algn="ctr">
                        <a:lnSpc>
                          <a:spcPct val="107000"/>
                        </a:lnSpc>
                        <a:spcAft>
                          <a:spcPts val="0"/>
                        </a:spcAft>
                      </a:pPr>
                      <a:r>
                        <a:rPr lang="fr-CA" sz="1200" dirty="0">
                          <a:effectLst/>
                        </a:rPr>
                        <a:t>A</a:t>
                      </a:r>
                      <a:endParaRPr lang="fr-CA" sz="1200" b="1"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nSpc>
                          <a:spcPct val="107000"/>
                        </a:lnSpc>
                        <a:spcAft>
                          <a:spcPts val="0"/>
                        </a:spcAft>
                      </a:pPr>
                      <a:r>
                        <a:rPr lang="fr-CA" sz="1200" dirty="0">
                          <a:effectLst/>
                        </a:rPr>
                        <a:t>Exploration des figures planes</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CA" sz="1200" dirty="0">
                          <a:solidFill>
                            <a:schemeClr val="dk1"/>
                          </a:solidFill>
                          <a:effectLst/>
                          <a:latin typeface="+mn-lt"/>
                          <a:ea typeface="+mn-ea"/>
                          <a:cs typeface="+mn-cs"/>
                        </a:rPr>
                        <a:t>1</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2934265782"/>
                  </a:ext>
                </a:extLst>
              </a:tr>
              <a:tr h="288000">
                <a:tc>
                  <a:txBody>
                    <a:bodyPr/>
                    <a:lstStyle/>
                    <a:p>
                      <a:pPr algn="ctr">
                        <a:lnSpc>
                          <a:spcPct val="107000"/>
                        </a:lnSpc>
                        <a:spcAft>
                          <a:spcPts val="0"/>
                        </a:spcAft>
                      </a:pPr>
                      <a:r>
                        <a:rPr lang="fr-FR" sz="1200" dirty="0">
                          <a:effectLst/>
                        </a:rPr>
                        <a:t>B</a:t>
                      </a:r>
                      <a:endParaRPr lang="fr-CA" sz="1200" b="1"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nSpc>
                          <a:spcPct val="107000"/>
                        </a:lnSpc>
                        <a:spcAft>
                          <a:spcPts val="0"/>
                        </a:spcAft>
                      </a:pPr>
                      <a:r>
                        <a:rPr lang="fr-FR" sz="1200" dirty="0"/>
                        <a:t> Les figures planes</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CA" sz="1200" dirty="0">
                          <a:solidFill>
                            <a:schemeClr val="dk1"/>
                          </a:solidFill>
                          <a:effectLst/>
                          <a:latin typeface="+mn-lt"/>
                          <a:ea typeface="+mn-ea"/>
                          <a:cs typeface="+mn-cs"/>
                        </a:rPr>
                        <a:t>2</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2492108754"/>
                  </a:ext>
                </a:extLst>
              </a:tr>
              <a:tr h="288000">
                <a:tc>
                  <a:txBody>
                    <a:bodyPr/>
                    <a:lstStyle/>
                    <a:p>
                      <a:pPr algn="ctr">
                        <a:lnSpc>
                          <a:spcPct val="107000"/>
                        </a:lnSpc>
                        <a:spcAft>
                          <a:spcPts val="0"/>
                        </a:spcAft>
                      </a:pPr>
                      <a:r>
                        <a:rPr lang="fr-FR" sz="1200" dirty="0">
                          <a:effectLst/>
                        </a:rPr>
                        <a:t>C</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nSpc>
                          <a:spcPct val="107000"/>
                        </a:lnSpc>
                        <a:spcAft>
                          <a:spcPts val="0"/>
                        </a:spcAft>
                      </a:pPr>
                      <a:r>
                        <a:rPr lang="fr-FR" sz="1200" dirty="0">
                          <a:effectLst/>
                        </a:rPr>
                        <a:t> Dessine le symbole !</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CA" sz="1200" dirty="0">
                          <a:solidFill>
                            <a:schemeClr val="dk1"/>
                          </a:solidFill>
                          <a:effectLst/>
                          <a:latin typeface="+mn-lt"/>
                          <a:ea typeface="+mn-ea"/>
                          <a:cs typeface="+mn-cs"/>
                        </a:rPr>
                        <a:t>3</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1270999236"/>
                  </a:ext>
                </a:extLst>
              </a:tr>
            </a:tbl>
          </a:graphicData>
        </a:graphic>
      </p:graphicFrame>
      <p:sp>
        <p:nvSpPr>
          <p:cNvPr id="5" name="Espace réservé du numéro de diapositive 1"/>
          <p:cNvSpPr>
            <a:spLocks noGrp="1"/>
          </p:cNvSpPr>
          <p:nvPr>
            <p:ph type="sldNum" sz="quarter" idx="12"/>
            <p:custDataLst>
              <p:tags r:id="rId3"/>
            </p:custDataLst>
          </p:nvPr>
        </p:nvSpPr>
        <p:spPr>
          <a:xfrm>
            <a:off x="5512238" y="8006313"/>
            <a:ext cx="1345761" cy="11357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spTree>
    <p:extLst>
      <p:ext uri="{BB962C8B-B14F-4D97-AF65-F5344CB8AC3E}">
        <p14:creationId xmlns:p14="http://schemas.microsoft.com/office/powerpoint/2010/main" val="25839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30480" y="8117"/>
            <a:ext cx="7002780" cy="871396"/>
          </a:xfrm>
        </p:spPr>
        <p:txBody>
          <a:bodyPr/>
          <a:lstStyle/>
          <a:p>
            <a:pPr algn="l"/>
            <a:r>
              <a:rPr lang="en-US" sz="3000" dirty="0" err="1"/>
              <a:t>Présentation</a:t>
            </a:r>
            <a:r>
              <a:rPr lang="en-US" sz="3000" dirty="0"/>
              <a:t> de la situation </a:t>
            </a:r>
            <a:r>
              <a:rPr lang="en-US" sz="3000" dirty="0" err="1"/>
              <a:t>d’apprentissage</a:t>
            </a:r>
            <a:endParaRPr lang="en-US" sz="3000" dirty="0"/>
          </a:p>
        </p:txBody>
      </p:sp>
      <p:sp>
        <p:nvSpPr>
          <p:cNvPr id="2" name="Espace réservé du numéro de diapositive 1"/>
          <p:cNvSpPr>
            <a:spLocks noGrp="1"/>
          </p:cNvSpPr>
          <p:nvPr>
            <p:ph type="sldNum" sz="quarter" idx="12"/>
            <p:custDataLst>
              <p:tags r:id="rId2"/>
            </p:custDataLst>
          </p:nvPr>
        </p:nvSpPr>
        <p:spPr>
          <a:xfrm>
            <a:off x="6007756" y="8002571"/>
            <a:ext cx="850244" cy="1135797"/>
          </a:xfrm>
        </p:spPr>
        <p:txBody>
          <a:bodyPr/>
          <a:lstStyle/>
          <a:p>
            <a:fld id="{027FB875-5C85-AB42-9DC5-178568A424B8}" type="slidenum">
              <a:rPr lang="en-US" smtClean="0"/>
              <a:pPr/>
              <a:t>3</a:t>
            </a:fld>
            <a:endParaRPr lang="en-US" dirty="0"/>
          </a:p>
        </p:txBody>
      </p:sp>
      <p:graphicFrame>
        <p:nvGraphicFramePr>
          <p:cNvPr id="13" name="Tableau 12">
            <a:extLst>
              <a:ext uri="{FF2B5EF4-FFF2-40B4-BE49-F238E27FC236}">
                <a16:creationId xmlns:a16="http://schemas.microsoft.com/office/drawing/2014/main" id="{A17DC506-7EBD-4E5D-B55D-9BE31CB6549A}"/>
              </a:ext>
            </a:extLst>
          </p:cNvPr>
          <p:cNvGraphicFramePr>
            <a:graphicFrameLocks noGrp="1"/>
          </p:cNvGraphicFramePr>
          <p:nvPr>
            <p:custDataLst>
              <p:tags r:id="rId3"/>
            </p:custDataLst>
            <p:extLst>
              <p:ext uri="{D42A27DB-BD31-4B8C-83A1-F6EECF244321}">
                <p14:modId xmlns:p14="http://schemas.microsoft.com/office/powerpoint/2010/main" val="3957426099"/>
              </p:ext>
            </p:extLst>
          </p:nvPr>
        </p:nvGraphicFramePr>
        <p:xfrm>
          <a:off x="49050" y="1860629"/>
          <a:ext cx="6771628" cy="627707"/>
        </p:xfrm>
        <a:graphic>
          <a:graphicData uri="http://schemas.openxmlformats.org/drawingml/2006/table">
            <a:tbl>
              <a:tblPr firstRow="1" firstCol="1" bandRow="1">
                <a:tableStyleId>{69012ECD-51FC-41F1-AA8D-1B2483CD663E}</a:tableStyleId>
              </a:tblPr>
              <a:tblGrid>
                <a:gridCol w="6771628">
                  <a:extLst>
                    <a:ext uri="{9D8B030D-6E8A-4147-A177-3AD203B41FA5}">
                      <a16:colId xmlns:a16="http://schemas.microsoft.com/office/drawing/2014/main" val="2912149530"/>
                    </a:ext>
                  </a:extLst>
                </a:gridCol>
              </a:tblGrid>
              <a:tr h="143602">
                <a:tc>
                  <a:txBody>
                    <a:bodyPr/>
                    <a:lstStyle/>
                    <a:p>
                      <a:pPr>
                        <a:lnSpc>
                          <a:spcPct val="107000"/>
                        </a:lnSpc>
                        <a:spcAft>
                          <a:spcPts val="0"/>
                        </a:spcAft>
                      </a:pPr>
                      <a:r>
                        <a:rPr lang="fr-FR" sz="1200" dirty="0">
                          <a:solidFill>
                            <a:schemeClr val="bg1"/>
                          </a:solidFill>
                          <a:effectLst/>
                        </a:rPr>
                        <a:t>Intentions pédagogiques générales</a:t>
                      </a:r>
                      <a:endParaRPr lang="fr-CA" sz="1200" b="1"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tc>
                <a:extLst>
                  <a:ext uri="{0D108BD9-81ED-4DB2-BD59-A6C34878D82A}">
                    <a16:rowId xmlns:a16="http://schemas.microsoft.com/office/drawing/2014/main" val="4116139735"/>
                  </a:ext>
                </a:extLst>
              </a:tr>
              <a:tr h="432000">
                <a:tc>
                  <a:txBody>
                    <a:bodyPr/>
                    <a:lstStyle/>
                    <a:p>
                      <a:r>
                        <a:rPr lang="fr-CA" sz="1200" b="0" kern="1200" dirty="0">
                          <a:effectLst/>
                        </a:rPr>
                        <a:t>Apprendre à décrire de façon précise les différents symboles de sécurité des produits ménagers et de la route en utilisant le vocabulaire mathématique.</a:t>
                      </a:r>
                      <a:endParaRPr lang="fr-CA" sz="1200" b="0" kern="1200" dirty="0">
                        <a:solidFill>
                          <a:schemeClr val="tx1"/>
                        </a:solidFill>
                        <a:effectLst/>
                        <a:latin typeface="Calibri" pitchFamily="34" charset="0"/>
                        <a:ea typeface="+mn-ea"/>
                        <a:cs typeface="Calibri" pitchFamily="34" charset="0"/>
                      </a:endParaRPr>
                    </a:p>
                  </a:txBody>
                  <a:tcPr marL="54899" marR="54899" marT="0" marB="0"/>
                </a:tc>
                <a:extLst>
                  <a:ext uri="{0D108BD9-81ED-4DB2-BD59-A6C34878D82A}">
                    <a16:rowId xmlns:a16="http://schemas.microsoft.com/office/drawing/2014/main" val="2451195383"/>
                  </a:ext>
                </a:extLst>
              </a:tr>
            </a:tbl>
          </a:graphicData>
        </a:graphic>
      </p:graphicFrame>
      <p:graphicFrame>
        <p:nvGraphicFramePr>
          <p:cNvPr id="14" name="Tableau 13">
            <a:extLst>
              <a:ext uri="{FF2B5EF4-FFF2-40B4-BE49-F238E27FC236}">
                <a16:creationId xmlns:a16="http://schemas.microsoft.com/office/drawing/2014/main" id="{CF4A1315-F590-4D9C-A011-9E6359658CB7}"/>
              </a:ext>
            </a:extLst>
          </p:cNvPr>
          <p:cNvGraphicFramePr>
            <a:graphicFrameLocks noGrp="1"/>
          </p:cNvGraphicFramePr>
          <p:nvPr>
            <p:custDataLst>
              <p:tags r:id="rId4"/>
            </p:custDataLst>
            <p:extLst>
              <p:ext uri="{D42A27DB-BD31-4B8C-83A1-F6EECF244321}">
                <p14:modId xmlns:p14="http://schemas.microsoft.com/office/powerpoint/2010/main" val="109945316"/>
              </p:ext>
            </p:extLst>
          </p:nvPr>
        </p:nvGraphicFramePr>
        <p:xfrm>
          <a:off x="49050" y="1150778"/>
          <a:ext cx="6771628" cy="663707"/>
        </p:xfrm>
        <a:graphic>
          <a:graphicData uri="http://schemas.openxmlformats.org/drawingml/2006/table">
            <a:tbl>
              <a:tblPr firstRow="1" firstCol="1" bandRow="1">
                <a:tableStyleId>{69012ECD-51FC-41F1-AA8D-1B2483CD663E}</a:tableStyleId>
              </a:tblPr>
              <a:tblGrid>
                <a:gridCol w="6771628">
                  <a:extLst>
                    <a:ext uri="{9D8B030D-6E8A-4147-A177-3AD203B41FA5}">
                      <a16:colId xmlns:a16="http://schemas.microsoft.com/office/drawing/2014/main" val="430837335"/>
                    </a:ext>
                  </a:extLst>
                </a:gridCol>
              </a:tblGrid>
              <a:tr h="143602">
                <a:tc>
                  <a:txBody>
                    <a:bodyPr/>
                    <a:lstStyle/>
                    <a:p>
                      <a:pPr>
                        <a:lnSpc>
                          <a:spcPct val="107000"/>
                        </a:lnSpc>
                        <a:spcAft>
                          <a:spcPts val="0"/>
                        </a:spcAft>
                      </a:pPr>
                      <a:r>
                        <a:rPr lang="fr-FR" sz="1200" b="1" dirty="0">
                          <a:solidFill>
                            <a:schemeClr val="bg1"/>
                          </a:solidFill>
                          <a:effectLst/>
                        </a:rPr>
                        <a:t>Objectifs</a:t>
                      </a:r>
                      <a:endParaRPr lang="fr-CA" sz="1200" b="1"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tc>
                <a:extLst>
                  <a:ext uri="{0D108BD9-81ED-4DB2-BD59-A6C34878D82A}">
                    <a16:rowId xmlns:a16="http://schemas.microsoft.com/office/drawing/2014/main" val="3765808912"/>
                  </a:ext>
                </a:extLst>
              </a:tr>
              <a:tr h="468000">
                <a:tc>
                  <a:txBody>
                    <a:bodyPr/>
                    <a:lstStyle/>
                    <a:p>
                      <a:pPr>
                        <a:lnSpc>
                          <a:spcPct val="107000"/>
                        </a:lnSpc>
                        <a:spcAft>
                          <a:spcPts val="0"/>
                        </a:spcAft>
                      </a:pPr>
                      <a:r>
                        <a:rPr lang="fr-CA" sz="1200" b="0" kern="1200" dirty="0">
                          <a:effectLst/>
                        </a:rPr>
                        <a:t>Décrire une figure plane, une image simple ou un pictogramme. Comprendre différentes étiquettes, notamment celles sur des produits présentant un danger.</a:t>
                      </a:r>
                      <a:endParaRPr lang="fr-CA" sz="1200" b="0" dirty="0">
                        <a:effectLst/>
                        <a:latin typeface="Calibri" pitchFamily="34" charset="0"/>
                        <a:ea typeface="Calibri" panose="020F0502020204030204" pitchFamily="34" charset="0"/>
                        <a:cs typeface="Calibri" pitchFamily="34" charset="0"/>
                      </a:endParaRPr>
                    </a:p>
                  </a:txBody>
                  <a:tcPr marL="54899" marR="54899" marT="0" marB="0"/>
                </a:tc>
                <a:extLst>
                  <a:ext uri="{0D108BD9-81ED-4DB2-BD59-A6C34878D82A}">
                    <a16:rowId xmlns:a16="http://schemas.microsoft.com/office/drawing/2014/main" val="2516541539"/>
                  </a:ext>
                </a:extLst>
              </a:tr>
            </a:tbl>
          </a:graphicData>
        </a:graphic>
      </p:graphicFrame>
      <p:sp>
        <p:nvSpPr>
          <p:cNvPr id="15" name="ZoneTexte 14">
            <a:extLst>
              <a:ext uri="{FF2B5EF4-FFF2-40B4-BE49-F238E27FC236}">
                <a16:creationId xmlns:a16="http://schemas.microsoft.com/office/drawing/2014/main" id="{3D92C288-A58F-4518-8ACD-C360EDE01059}"/>
              </a:ext>
            </a:extLst>
          </p:cNvPr>
          <p:cNvSpPr txBox="1"/>
          <p:nvPr>
            <p:custDataLst>
              <p:tags r:id="rId5"/>
            </p:custDataLst>
          </p:nvPr>
        </p:nvSpPr>
        <p:spPr>
          <a:xfrm>
            <a:off x="49050" y="2740304"/>
            <a:ext cx="6771628" cy="400110"/>
          </a:xfrm>
          <a:prstGeom prst="rect">
            <a:avLst/>
          </a:prstGeom>
          <a:noFill/>
        </p:spPr>
        <p:txBody>
          <a:bodyPr wrap="square" rtlCol="0">
            <a:spAutoFit/>
          </a:bodyPr>
          <a:lstStyle/>
          <a:p>
            <a:pPr algn="just"/>
            <a:r>
              <a:rPr lang="fr-FR" sz="1000" dirty="0">
                <a:latin typeface="Calibri" pitchFamily="34" charset="0"/>
                <a:cs typeface="Calibri" pitchFamily="34" charset="0"/>
              </a:rPr>
              <a:t>Le tableau ci-dessous présente une interprétation des contenus de la PDA qui se retrouvent dans cette activité, fournie à titre indicatif. L'</a:t>
            </a:r>
            <a:r>
              <a:rPr lang="fr-FR" sz="1000" dirty="0" err="1">
                <a:latin typeface="Calibri" pitchFamily="34" charset="0"/>
                <a:cs typeface="Calibri" pitchFamily="34" charset="0"/>
              </a:rPr>
              <a:t>enseignant-e</a:t>
            </a:r>
            <a:r>
              <a:rPr lang="fr-FR" sz="1000" dirty="0">
                <a:latin typeface="Calibri" pitchFamily="34" charset="0"/>
                <a:cs typeface="Calibri" pitchFamily="34" charset="0"/>
              </a:rPr>
              <a:t> demeure la personne la mieux placée pour connaître le niveau des contenus maîtrisés par son groupe.</a:t>
            </a:r>
            <a:endParaRPr lang="fr-CA" sz="1000" dirty="0">
              <a:latin typeface="Calibri" pitchFamily="34" charset="0"/>
              <a:cs typeface="Calibri" pitchFamily="34" charset="0"/>
            </a:endParaRPr>
          </a:p>
        </p:txBody>
      </p:sp>
      <p:graphicFrame>
        <p:nvGraphicFramePr>
          <p:cNvPr id="16" name="Tableau 15">
            <a:extLst>
              <a:ext uri="{FF2B5EF4-FFF2-40B4-BE49-F238E27FC236}">
                <a16:creationId xmlns:a16="http://schemas.microsoft.com/office/drawing/2014/main" id="{85D40986-EC93-4FA0-9BF7-4A6F91D5FDD5}"/>
              </a:ext>
            </a:extLst>
          </p:cNvPr>
          <p:cNvGraphicFramePr>
            <a:graphicFrameLocks noGrp="1"/>
          </p:cNvGraphicFramePr>
          <p:nvPr>
            <p:custDataLst>
              <p:tags r:id="rId6"/>
            </p:custDataLst>
            <p:extLst>
              <p:ext uri="{D42A27DB-BD31-4B8C-83A1-F6EECF244321}">
                <p14:modId xmlns:p14="http://schemas.microsoft.com/office/powerpoint/2010/main" val="824001512"/>
              </p:ext>
            </p:extLst>
          </p:nvPr>
        </p:nvGraphicFramePr>
        <p:xfrm>
          <a:off x="49050" y="3150255"/>
          <a:ext cx="6771628" cy="4435456"/>
        </p:xfrm>
        <a:graphic>
          <a:graphicData uri="http://schemas.openxmlformats.org/drawingml/2006/table">
            <a:tbl>
              <a:tblPr firstRow="1" firstCol="1" bandRow="1">
                <a:tableStyleId>{69CF1AB2-1976-4502-BF36-3FF5EA218861}</a:tableStyleId>
              </a:tblPr>
              <a:tblGrid>
                <a:gridCol w="370050">
                  <a:extLst>
                    <a:ext uri="{9D8B030D-6E8A-4147-A177-3AD203B41FA5}">
                      <a16:colId xmlns:a16="http://schemas.microsoft.com/office/drawing/2014/main" val="3004877923"/>
                    </a:ext>
                  </a:extLst>
                </a:gridCol>
                <a:gridCol w="2218539">
                  <a:extLst>
                    <a:ext uri="{9D8B030D-6E8A-4147-A177-3AD203B41FA5}">
                      <a16:colId xmlns:a16="http://schemas.microsoft.com/office/drawing/2014/main" val="3810209565"/>
                    </a:ext>
                  </a:extLst>
                </a:gridCol>
                <a:gridCol w="259308">
                  <a:extLst>
                    <a:ext uri="{9D8B030D-6E8A-4147-A177-3AD203B41FA5}">
                      <a16:colId xmlns:a16="http://schemas.microsoft.com/office/drawing/2014/main" val="20002"/>
                    </a:ext>
                  </a:extLst>
                </a:gridCol>
                <a:gridCol w="419284">
                  <a:extLst>
                    <a:ext uri="{9D8B030D-6E8A-4147-A177-3AD203B41FA5}">
                      <a16:colId xmlns:a16="http://schemas.microsoft.com/office/drawing/2014/main" val="3345029913"/>
                    </a:ext>
                  </a:extLst>
                </a:gridCol>
                <a:gridCol w="467820">
                  <a:extLst>
                    <a:ext uri="{9D8B030D-6E8A-4147-A177-3AD203B41FA5}">
                      <a16:colId xmlns:a16="http://schemas.microsoft.com/office/drawing/2014/main" val="20005"/>
                    </a:ext>
                  </a:extLst>
                </a:gridCol>
                <a:gridCol w="330749">
                  <a:extLst>
                    <a:ext uri="{9D8B030D-6E8A-4147-A177-3AD203B41FA5}">
                      <a16:colId xmlns:a16="http://schemas.microsoft.com/office/drawing/2014/main" val="20004"/>
                    </a:ext>
                  </a:extLst>
                </a:gridCol>
                <a:gridCol w="2416976">
                  <a:extLst>
                    <a:ext uri="{9D8B030D-6E8A-4147-A177-3AD203B41FA5}">
                      <a16:colId xmlns:a16="http://schemas.microsoft.com/office/drawing/2014/main" val="1609581910"/>
                    </a:ext>
                  </a:extLst>
                </a:gridCol>
                <a:gridCol w="288902">
                  <a:extLst>
                    <a:ext uri="{9D8B030D-6E8A-4147-A177-3AD203B41FA5}">
                      <a16:colId xmlns:a16="http://schemas.microsoft.com/office/drawing/2014/main" val="3545612369"/>
                    </a:ext>
                  </a:extLst>
                </a:gridCol>
              </a:tblGrid>
              <a:tr h="468000">
                <a:tc gridSpan="2">
                  <a:txBody>
                    <a:bodyPr/>
                    <a:lstStyle/>
                    <a:p>
                      <a:pPr algn="ctr">
                        <a:lnSpc>
                          <a:spcPct val="107000"/>
                        </a:lnSpc>
                        <a:spcAft>
                          <a:spcPts val="0"/>
                        </a:spcAft>
                      </a:pPr>
                      <a:r>
                        <a:rPr lang="fr-FR" sz="1200" dirty="0">
                          <a:solidFill>
                            <a:schemeClr val="bg1"/>
                          </a:solidFill>
                          <a:effectLst/>
                        </a:rPr>
                        <a:t>Références à la PDA mathématiques</a:t>
                      </a:r>
                      <a:endParaRPr lang="fr-CA" sz="1200"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solidFill>
                      <a:schemeClr val="accent1">
                        <a:lumMod val="75000"/>
                      </a:schemeClr>
                    </a:solidFill>
                  </a:tcPr>
                </a:tc>
                <a:tc hMerge="1">
                  <a:txBody>
                    <a:bodyPr/>
                    <a:lstStyle/>
                    <a:p>
                      <a:endParaRPr lang="fr-CA"/>
                    </a:p>
                  </a:txBody>
                  <a:tcPr/>
                </a:tc>
                <a:tc>
                  <a:txBody>
                    <a:bodyPr/>
                    <a:lstStyle/>
                    <a:p>
                      <a:pPr algn="ctr">
                        <a:lnSpc>
                          <a:spcPct val="107000"/>
                        </a:lnSpc>
                        <a:spcAft>
                          <a:spcPts val="0"/>
                        </a:spcAft>
                      </a:pPr>
                      <a:endParaRPr lang="fr-CA" sz="1200"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solidFill>
                      <a:schemeClr val="accent1">
                        <a:lumMod val="75000"/>
                      </a:schemeClr>
                    </a:solidFill>
                  </a:tcPr>
                </a:tc>
                <a:tc gridSpan="2">
                  <a:txBody>
                    <a:bodyPr/>
                    <a:lstStyle/>
                    <a:p>
                      <a:pPr algn="ctr">
                        <a:lnSpc>
                          <a:spcPct val="107000"/>
                        </a:lnSpc>
                        <a:spcAft>
                          <a:spcPts val="0"/>
                        </a:spcAft>
                      </a:pPr>
                      <a:r>
                        <a:rPr lang="fr-FR" sz="1200" dirty="0">
                          <a:solidFill>
                            <a:schemeClr val="bg1"/>
                          </a:solidFill>
                          <a:effectLst/>
                        </a:rPr>
                        <a:t>Activité</a:t>
                      </a:r>
                      <a:endParaRPr lang="fr-CA" sz="1200"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solidFill>
                      <a:schemeClr val="accent1">
                        <a:lumMod val="75000"/>
                      </a:schemeClr>
                    </a:solidFill>
                  </a:tcPr>
                </a:tc>
                <a:tc hMerge="1">
                  <a:txBody>
                    <a:bodyPr/>
                    <a:lstStyle/>
                    <a:p>
                      <a:endParaRPr lang="fr-CA"/>
                    </a:p>
                  </a:txBody>
                  <a:tcPr/>
                </a:tc>
                <a:tc>
                  <a:txBody>
                    <a:bodyPr/>
                    <a:lstStyle/>
                    <a:p>
                      <a:pPr algn="ctr">
                        <a:lnSpc>
                          <a:spcPct val="107000"/>
                        </a:lnSpc>
                        <a:spcAft>
                          <a:spcPts val="0"/>
                        </a:spcAft>
                      </a:pPr>
                      <a:endParaRPr lang="fr-CA" sz="1200" dirty="0">
                        <a:solidFill>
                          <a:schemeClr val="bg1"/>
                        </a:solidFill>
                        <a:effectLst/>
                        <a:latin typeface="Calibri" pitchFamily="34" charset="0"/>
                        <a:ea typeface="Calibri" panose="020F0502020204030204" pitchFamily="34" charset="0"/>
                        <a:cs typeface="Calibri" pitchFamily="34" charset="0"/>
                      </a:endParaRPr>
                    </a:p>
                  </a:txBody>
                  <a:tcPr marL="54899" marR="54899" marT="0" marB="0" vert="vert270" anchor="ctr">
                    <a:solidFill>
                      <a:schemeClr val="accent1">
                        <a:lumMod val="75000"/>
                      </a:schemeClr>
                    </a:solidFill>
                  </a:tcPr>
                </a:tc>
                <a:tc gridSpan="2">
                  <a:txBody>
                    <a:bodyPr/>
                    <a:lstStyle/>
                    <a:p>
                      <a:pPr algn="ctr">
                        <a:lnSpc>
                          <a:spcPct val="107000"/>
                        </a:lnSpc>
                        <a:spcAft>
                          <a:spcPts val="0"/>
                        </a:spcAft>
                      </a:pPr>
                      <a:r>
                        <a:rPr lang="fr-FR" sz="1200" dirty="0">
                          <a:solidFill>
                            <a:schemeClr val="bg1"/>
                          </a:solidFill>
                          <a:effectLst/>
                        </a:rPr>
                        <a:t>Référence à la PDA sciences</a:t>
                      </a:r>
                      <a:endParaRPr lang="fr-CA" sz="1200"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solidFill>
                      <a:schemeClr val="accent1">
                        <a:lumMod val="75000"/>
                      </a:schemeClr>
                    </a:solidFill>
                  </a:tcPr>
                </a:tc>
                <a:tc hMerge="1">
                  <a:txBody>
                    <a:bodyPr/>
                    <a:lstStyle/>
                    <a:p>
                      <a:endParaRPr lang="fr-CA"/>
                    </a:p>
                  </a:txBody>
                  <a:tcPr/>
                </a:tc>
                <a:extLst>
                  <a:ext uri="{0D108BD9-81ED-4DB2-BD59-A6C34878D82A}">
                    <a16:rowId xmlns:a16="http://schemas.microsoft.com/office/drawing/2014/main" val="1647886487"/>
                  </a:ext>
                </a:extLst>
              </a:tr>
              <a:tr h="960194">
                <a:tc rowSpan="2">
                  <a:txBody>
                    <a:bodyPr/>
                    <a:lstStyle/>
                    <a:p>
                      <a:pPr marL="71755" marR="71755" algn="ctr">
                        <a:lnSpc>
                          <a:spcPct val="107000"/>
                        </a:lnSpc>
                        <a:spcAft>
                          <a:spcPts val="0"/>
                        </a:spcAft>
                      </a:pPr>
                      <a:r>
                        <a:rPr lang="fr-FR" sz="1200" dirty="0">
                          <a:solidFill>
                            <a:schemeClr val="bg1"/>
                          </a:solidFill>
                          <a:effectLst/>
                        </a:rPr>
                        <a:t>Géométrie</a:t>
                      </a:r>
                      <a:endParaRPr lang="fr-CA" sz="1200" b="1" dirty="0">
                        <a:solidFill>
                          <a:schemeClr val="bg1"/>
                        </a:solidFill>
                        <a:effectLst/>
                        <a:latin typeface="Calibri" pitchFamily="34" charset="0"/>
                        <a:ea typeface="Calibri" panose="020F0502020204030204" pitchFamily="34" charset="0"/>
                        <a:cs typeface="Calibri" pitchFamily="34" charset="0"/>
                      </a:endParaRPr>
                    </a:p>
                  </a:txBody>
                  <a:tcPr marL="54899" marR="54899" marT="0" marB="0" vert="vert270">
                    <a:solidFill>
                      <a:schemeClr val="accent1">
                        <a:lumMod val="75000"/>
                      </a:schemeClr>
                    </a:solidFill>
                  </a:tcPr>
                </a:tc>
                <a:tc>
                  <a:txBody>
                    <a:bodyPr/>
                    <a:lstStyle/>
                    <a:p>
                      <a:pPr lvl="0"/>
                      <a:r>
                        <a:rPr lang="fr-CA" sz="1200" kern="1200" dirty="0">
                          <a:effectLst/>
                        </a:rPr>
                        <a:t>Comparer et construire des figures composées de lignes courbes fermées ou de lignes brisées fermées.</a:t>
                      </a:r>
                      <a:endParaRPr lang="fr-CA" sz="1200" kern="1200" dirty="0">
                        <a:solidFill>
                          <a:schemeClr val="tx1"/>
                        </a:solidFill>
                        <a:effectLst/>
                        <a:latin typeface="Calibri" pitchFamily="34" charset="0"/>
                        <a:ea typeface="+mn-ea"/>
                        <a:cs typeface="Calibri" pitchFamily="34" charset="0"/>
                      </a:endParaRPr>
                    </a:p>
                  </a:txBody>
                  <a:tcPr marL="54899" marR="54899" marT="0" marB="0" anchor="ctr"/>
                </a:tc>
                <a:tc rowSpan="5">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CA" sz="1200" dirty="0">
                          <a:effectLst/>
                        </a:rPr>
                        <a:t>Cycle</a:t>
                      </a:r>
                      <a:r>
                        <a:rPr lang="fr-CA" sz="1200" baseline="0" dirty="0">
                          <a:effectLst/>
                        </a:rPr>
                        <a:t> 1</a:t>
                      </a:r>
                      <a:endParaRPr lang="fr-CA" sz="1200" b="1" dirty="0">
                        <a:effectLst/>
                        <a:latin typeface="Calibri" pitchFamily="34" charset="0"/>
                        <a:ea typeface="Calibri" panose="020F0502020204030204" pitchFamily="34" charset="0"/>
                        <a:cs typeface="Calibri" pitchFamily="34" charset="0"/>
                      </a:endParaRPr>
                    </a:p>
                  </a:txBody>
                  <a:tcPr marL="54899" marR="54899" marT="0" marB="0" vert="vert270" anchor="ctr"/>
                </a:tc>
                <a:tc>
                  <a:txBody>
                    <a:bodyPr/>
                    <a:lstStyle/>
                    <a:p>
                      <a:pPr algn="ctr">
                        <a:lnSpc>
                          <a:spcPct val="107000"/>
                        </a:lnSpc>
                        <a:spcAft>
                          <a:spcPts val="0"/>
                        </a:spcAft>
                      </a:pPr>
                      <a:r>
                        <a:rPr lang="fr-CA" sz="1200" dirty="0">
                          <a:effectLst/>
                        </a:rPr>
                        <a:t>2, 3</a:t>
                      </a:r>
                      <a:r>
                        <a:rPr lang="fr-CA" sz="1200" baseline="0" dirty="0">
                          <a:effectLst/>
                        </a:rPr>
                        <a:t>,</a:t>
                      </a:r>
                      <a:r>
                        <a:rPr lang="fr-CA" sz="1200" dirty="0">
                          <a:effectLst/>
                        </a:rPr>
                        <a:t>5,6</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rowSpan="2">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200" dirty="0">
                          <a:effectLst/>
                        </a:rPr>
                        <a:t>1,4</a:t>
                      </a:r>
                      <a:endParaRPr lang="fr-CA" sz="1200" dirty="0">
                        <a:effectLst/>
                      </a:endParaRPr>
                    </a:p>
                    <a:p>
                      <a:pPr algn="ctr">
                        <a:lnSpc>
                          <a:spcPct val="107000"/>
                        </a:lnSpc>
                        <a:spcAft>
                          <a:spcPts val="0"/>
                        </a:spcAft>
                      </a:pP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row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CA" sz="1200" dirty="0">
                          <a:effectLst/>
                        </a:rPr>
                        <a:t>Cycle</a:t>
                      </a:r>
                      <a:r>
                        <a:rPr lang="fr-CA" sz="1200" baseline="0" dirty="0">
                          <a:effectLst/>
                        </a:rPr>
                        <a:t> 1</a:t>
                      </a:r>
                      <a:endParaRPr lang="fr-CA" sz="1200" b="1" dirty="0">
                        <a:effectLst/>
                        <a:latin typeface="Calibri" pitchFamily="34" charset="0"/>
                        <a:ea typeface="Calibri" panose="020F0502020204030204" pitchFamily="34" charset="0"/>
                        <a:cs typeface="Calibri" pitchFamily="34" charset="0"/>
                      </a:endParaRPr>
                    </a:p>
                  </a:txBody>
                  <a:tcPr marL="54899" marR="54899" marT="0" marB="0" vert="vert27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A" sz="1200" kern="1200" dirty="0">
                          <a:effectLst/>
                        </a:rPr>
                        <a:t>Associer les usages de certains produits domestiques courants à leurs propriétés.</a:t>
                      </a:r>
                      <a:endParaRPr lang="fr-CA" sz="1200" kern="1200" dirty="0">
                        <a:solidFill>
                          <a:schemeClr val="tx1"/>
                        </a:solidFill>
                        <a:effectLst/>
                        <a:latin typeface="Calibri" pitchFamily="34" charset="0"/>
                        <a:ea typeface="+mn-ea"/>
                        <a:cs typeface="Calibri" pitchFamily="34" charset="0"/>
                      </a:endParaRPr>
                    </a:p>
                  </a:txBody>
                  <a:tcPr marL="54899" marR="54899" marT="0" marB="0" anchor="ctr"/>
                </a:tc>
                <a:tc rowSpan="5">
                  <a:txBody>
                    <a:bodyPr/>
                    <a:lstStyle/>
                    <a:p>
                      <a:pPr marL="71755" marR="71755" indent="0" algn="ctr" defTabSz="914400" rtl="0" eaLnBrk="1" fontAlgn="auto" latinLnBrk="0" hangingPunct="1">
                        <a:lnSpc>
                          <a:spcPct val="107000"/>
                        </a:lnSpc>
                        <a:spcBef>
                          <a:spcPts val="0"/>
                        </a:spcBef>
                        <a:spcAft>
                          <a:spcPts val="0"/>
                        </a:spcAft>
                        <a:buClrTx/>
                        <a:buSzTx/>
                        <a:buFontTx/>
                        <a:buNone/>
                        <a:tabLst/>
                        <a:defRPr/>
                      </a:pPr>
                      <a:r>
                        <a:rPr lang="fr-FR" sz="1200" dirty="0">
                          <a:solidFill>
                            <a:schemeClr val="bg1"/>
                          </a:solidFill>
                          <a:effectLst/>
                        </a:rPr>
                        <a:t> Univers matériel</a:t>
                      </a:r>
                      <a:endParaRPr lang="fr-CA" sz="1200" dirty="0">
                        <a:solidFill>
                          <a:schemeClr val="bg1"/>
                        </a:solidFill>
                        <a:effectLst/>
                      </a:endParaRPr>
                    </a:p>
                    <a:p>
                      <a:pPr marL="71755" marR="71755">
                        <a:lnSpc>
                          <a:spcPct val="107000"/>
                        </a:lnSpc>
                        <a:spcAft>
                          <a:spcPts val="0"/>
                        </a:spcAft>
                      </a:pPr>
                      <a:endParaRPr lang="fr-CA" sz="1200" dirty="0">
                        <a:effectLst/>
                        <a:latin typeface="Calibri" pitchFamily="34" charset="0"/>
                        <a:ea typeface="Calibri" panose="020F0502020204030204" pitchFamily="34" charset="0"/>
                        <a:cs typeface="Calibri" pitchFamily="34" charset="0"/>
                      </a:endParaRPr>
                    </a:p>
                  </a:txBody>
                  <a:tcPr marL="54899" marR="54899" marT="0" marB="0" vert="vert270">
                    <a:solidFill>
                      <a:schemeClr val="accent1">
                        <a:lumMod val="75000"/>
                      </a:schemeClr>
                    </a:solidFill>
                  </a:tcPr>
                </a:tc>
                <a:extLst>
                  <a:ext uri="{0D108BD9-81ED-4DB2-BD59-A6C34878D82A}">
                    <a16:rowId xmlns:a16="http://schemas.microsoft.com/office/drawing/2014/main" val="851739630"/>
                  </a:ext>
                </a:extLst>
              </a:tr>
              <a:tr h="996766">
                <a:tc vMerge="1">
                  <a:txBody>
                    <a:bodyPr/>
                    <a:lstStyle/>
                    <a:p>
                      <a:endParaRPr lang="fr-CA"/>
                    </a:p>
                  </a:txBody>
                  <a:tcPr/>
                </a:tc>
                <a:tc>
                  <a:txBody>
                    <a:bodyPr/>
                    <a:lstStyle/>
                    <a:p>
                      <a:pPr>
                        <a:lnSpc>
                          <a:spcPct val="107000"/>
                        </a:lnSpc>
                        <a:spcAft>
                          <a:spcPts val="0"/>
                        </a:spcAft>
                      </a:pPr>
                      <a:r>
                        <a:rPr lang="fr-CA" sz="1200" kern="1200" dirty="0">
                          <a:effectLst/>
                        </a:rPr>
                        <a:t>Figures planes : les identifier, les décrire.</a:t>
                      </a:r>
                      <a:endParaRPr lang="fr-CA" sz="1200" kern="1200" dirty="0">
                        <a:solidFill>
                          <a:schemeClr val="tx1"/>
                        </a:solidFill>
                        <a:effectLst/>
                        <a:latin typeface="Calibri" pitchFamily="34" charset="0"/>
                        <a:ea typeface="+mn-ea"/>
                        <a:cs typeface="Calibri" pitchFamily="34" charset="0"/>
                      </a:endParaRPr>
                    </a:p>
                  </a:txBody>
                  <a:tcPr marL="54899" marR="54899" marT="0" marB="0" anchor="ctr"/>
                </a:tc>
                <a:tc vMerge="1">
                  <a:txBody>
                    <a:bodyPr/>
                    <a:lstStyle/>
                    <a:p>
                      <a:endParaRPr lang="fr-CA"/>
                    </a:p>
                  </a:txBody>
                  <a:tcPr/>
                </a:tc>
                <a:tc>
                  <a:txBody>
                    <a:bodyPr/>
                    <a:lstStyle/>
                    <a:p>
                      <a:pPr algn="ctr">
                        <a:lnSpc>
                          <a:spcPct val="107000"/>
                        </a:lnSpc>
                        <a:spcAft>
                          <a:spcPts val="0"/>
                        </a:spcAft>
                      </a:pPr>
                      <a:r>
                        <a:rPr lang="fr-CA" sz="1200" dirty="0">
                          <a:effectLst/>
                        </a:rPr>
                        <a:t>2,3,4,5,6</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vMerge="1">
                  <a:txBody>
                    <a:bodyPr/>
                    <a:lstStyle/>
                    <a:p>
                      <a:endParaRPr lang="fr-CA"/>
                    </a:p>
                  </a:txBody>
                  <a:tcPr/>
                </a:tc>
                <a:tc vMerge="1">
                  <a:txBody>
                    <a:bodyPr/>
                    <a:lstStyle/>
                    <a:p>
                      <a:endParaRPr lang="fr-CA"/>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A" sz="1200" kern="1200" dirty="0">
                          <a:effectLst/>
                        </a:rPr>
                        <a:t>Reconnaître des produits d’usage courant qui présentent un danger (pictogrammes de sécurité).</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vMerge="1">
                  <a:txBody>
                    <a:bodyPr/>
                    <a:lstStyle/>
                    <a:p>
                      <a:endParaRPr lang="fr-CA"/>
                    </a:p>
                  </a:txBody>
                  <a:tcPr/>
                </a:tc>
                <a:extLst>
                  <a:ext uri="{0D108BD9-81ED-4DB2-BD59-A6C34878D82A}">
                    <a16:rowId xmlns:a16="http://schemas.microsoft.com/office/drawing/2014/main" val="10002"/>
                  </a:ext>
                </a:extLst>
              </a:tr>
              <a:tr h="821836">
                <a:tc rowSpan="3">
                  <a:txBody>
                    <a:bodyPr/>
                    <a:lstStyle/>
                    <a:p>
                      <a:pPr marL="71755" marR="71755" indent="0" algn="ctr" defTabSz="914400" rtl="0" eaLnBrk="1" fontAlgn="auto" latinLnBrk="0" hangingPunct="1">
                        <a:lnSpc>
                          <a:spcPct val="107000"/>
                        </a:lnSpc>
                        <a:spcBef>
                          <a:spcPts val="0"/>
                        </a:spcBef>
                        <a:spcAft>
                          <a:spcPts val="0"/>
                        </a:spcAft>
                        <a:buClrTx/>
                        <a:buSzTx/>
                        <a:buFontTx/>
                        <a:buNone/>
                        <a:tabLst/>
                        <a:defRPr/>
                      </a:pPr>
                      <a:r>
                        <a:rPr lang="fr-FR" sz="1200" dirty="0">
                          <a:solidFill>
                            <a:schemeClr val="bg1"/>
                          </a:solidFill>
                          <a:effectLst/>
                        </a:rPr>
                        <a:t>Arithmétique</a:t>
                      </a:r>
                      <a:endParaRPr lang="fr-CA" sz="1200" dirty="0">
                        <a:solidFill>
                          <a:schemeClr val="bg1"/>
                        </a:solidFill>
                        <a:effectLst/>
                      </a:endParaRPr>
                    </a:p>
                    <a:p>
                      <a:pPr marL="71755" marR="71755" algn="ctr">
                        <a:lnSpc>
                          <a:spcPct val="107000"/>
                        </a:lnSpc>
                        <a:spcAft>
                          <a:spcPts val="0"/>
                        </a:spcAft>
                      </a:pPr>
                      <a:endParaRPr lang="fr-CA" sz="1200" dirty="0">
                        <a:solidFill>
                          <a:schemeClr val="bg1"/>
                        </a:solidFill>
                        <a:effectLst/>
                        <a:latin typeface="Calibri" pitchFamily="34" charset="0"/>
                        <a:ea typeface="Calibri" panose="020F0502020204030204" pitchFamily="34" charset="0"/>
                        <a:cs typeface="Calibri" pitchFamily="34" charset="0"/>
                      </a:endParaRPr>
                    </a:p>
                  </a:txBody>
                  <a:tcPr marL="54899" marR="54899" marT="0" marB="0" vert="vert270">
                    <a:solidFill>
                      <a:schemeClr val="accent1">
                        <a:lumMod val="75000"/>
                      </a:schemeClr>
                    </a:solidFill>
                  </a:tcPr>
                </a:tc>
                <a:tc>
                  <a:txBody>
                    <a:bodyPr/>
                    <a:lstStyle/>
                    <a:p>
                      <a:pPr>
                        <a:lnSpc>
                          <a:spcPct val="107000"/>
                        </a:lnSpc>
                        <a:spcAft>
                          <a:spcPts val="0"/>
                        </a:spcAft>
                      </a:pPr>
                      <a:r>
                        <a:rPr lang="fr-FR" sz="1200" dirty="0">
                          <a:effectLst/>
                        </a:rPr>
                        <a:t>Dénombrer des collections réelles ou dessinées : coordonner le geste</a:t>
                      </a:r>
                      <a:r>
                        <a:rPr lang="fr-FR" sz="1200" baseline="0" dirty="0">
                          <a:effectLst/>
                        </a:rPr>
                        <a:t> et le nombre. </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v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fr-CA"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99" marR="548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rowSpan="3">
                  <a:txBody>
                    <a:bodyPr/>
                    <a:lstStyle/>
                    <a:p>
                      <a:pPr algn="ctr">
                        <a:lnSpc>
                          <a:spcPct val="107000"/>
                        </a:lnSpc>
                        <a:spcAft>
                          <a:spcPts val="0"/>
                        </a:spcAft>
                      </a:pPr>
                      <a:r>
                        <a:rPr lang="fr-FR" sz="1200" dirty="0">
                          <a:effectLst/>
                        </a:rPr>
                        <a:t>2,3 </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rowSpan="3">
                  <a:txBody>
                    <a:bodyPr/>
                    <a:lstStyle/>
                    <a:p>
                      <a:pPr algn="ctr">
                        <a:lnSpc>
                          <a:spcPct val="107000"/>
                        </a:lnSpc>
                        <a:spcAft>
                          <a:spcPts val="0"/>
                        </a:spcAft>
                      </a:pPr>
                      <a:r>
                        <a:rPr lang="fr-CA" sz="1200" dirty="0">
                          <a:effectLst/>
                        </a:rPr>
                        <a:t>1</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dirty="0">
                          <a:effectLst/>
                        </a:rPr>
                        <a:t>Cycle</a:t>
                      </a:r>
                      <a:r>
                        <a:rPr lang="fr-CA" sz="1200" baseline="0" dirty="0">
                          <a:effectLst/>
                        </a:rPr>
                        <a:t> 1</a:t>
                      </a:r>
                      <a:endParaRPr lang="fr-CA" sz="1200" b="1" dirty="0">
                        <a:effectLst/>
                        <a:latin typeface="Calibri" pitchFamily="34" charset="0"/>
                        <a:ea typeface="Calibri" panose="020F0502020204030204" pitchFamily="34" charset="0"/>
                        <a:cs typeface="Calibri" pitchFamily="34" charset="0"/>
                      </a:endParaRPr>
                    </a:p>
                  </a:txBody>
                  <a:tcPr marL="54899" marR="54899" marT="0" marB="0" vert="vert270" anchor="ctr"/>
                </a:tc>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A" sz="1200" dirty="0">
                          <a:effectLst/>
                        </a:rPr>
                        <a:t>Propriétés</a:t>
                      </a:r>
                      <a:r>
                        <a:rPr lang="fr-CA" sz="1200" baseline="0" dirty="0">
                          <a:effectLst/>
                        </a:rPr>
                        <a:t> </a:t>
                      </a:r>
                      <a:r>
                        <a:rPr lang="fr-CA" sz="1200" dirty="0">
                          <a:effectLst/>
                        </a:rPr>
                        <a:t>et caractéristiques de la matière : Classer des objets à l’aide de leurs propriétés.</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vMerge="1">
                  <a:txBody>
                    <a:bodyPr/>
                    <a:lstStyle/>
                    <a:p>
                      <a:pPr marL="71755" marR="71755">
                        <a:lnSpc>
                          <a:spcPct val="107000"/>
                        </a:lnSpc>
                        <a:spcAft>
                          <a:spcPts val="0"/>
                        </a:spcAft>
                      </a:pPr>
                      <a:endParaRPr lang="fr-CA"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899" marR="5489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910200885"/>
                  </a:ext>
                </a:extLst>
              </a:tr>
              <a:tr h="236160">
                <a:tc vMerge="1">
                  <a:txBody>
                    <a:bodyPr/>
                    <a:lstStyle/>
                    <a:p>
                      <a:endParaRPr lang="fr-CA"/>
                    </a:p>
                  </a:txBody>
                  <a:tcPr/>
                </a:tc>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fr-FR" sz="1200" baseline="0" dirty="0">
                          <a:effectLst/>
                        </a:rPr>
                        <a:t>Dénombrer une collection en groupant ou en regroupant – en utilisant du matériel aux groupement apparents et accessibles ou des dessins.</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10004"/>
                  </a:ext>
                </a:extLst>
              </a:tr>
              <a:tr h="952500">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A" sz="1200" dirty="0">
                          <a:effectLst/>
                        </a:rPr>
                        <a:t>Distinguer trois états de la matière (solide, liquide, gazeux).</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vMerge="1">
                  <a:txBody>
                    <a:bodyPr/>
                    <a:lstStyle/>
                    <a:p>
                      <a:endParaRPr lang="fr-CA"/>
                    </a:p>
                  </a:txBody>
                  <a:tcPr/>
                </a:tc>
                <a:extLst>
                  <a:ext uri="{0D108BD9-81ED-4DB2-BD59-A6C34878D82A}">
                    <a16:rowId xmlns:a16="http://schemas.microsoft.com/office/drawing/2014/main" val="10005"/>
                  </a:ext>
                </a:extLst>
              </a:tr>
            </a:tbl>
          </a:graphicData>
        </a:graphic>
      </p:graphicFrame>
      <p:graphicFrame>
        <p:nvGraphicFramePr>
          <p:cNvPr id="17" name="Tableau 16">
            <a:extLst>
              <a:ext uri="{FF2B5EF4-FFF2-40B4-BE49-F238E27FC236}">
                <a16:creationId xmlns:a16="http://schemas.microsoft.com/office/drawing/2014/main" id="{1ED6A23E-D98C-4203-B539-EEEC58212126}"/>
              </a:ext>
            </a:extLst>
          </p:cNvPr>
          <p:cNvGraphicFramePr>
            <a:graphicFrameLocks noGrp="1"/>
          </p:cNvGraphicFramePr>
          <p:nvPr>
            <p:custDataLst>
              <p:tags r:id="rId7"/>
            </p:custDataLst>
            <p:extLst>
              <p:ext uri="{D42A27DB-BD31-4B8C-83A1-F6EECF244321}">
                <p14:modId xmlns:p14="http://schemas.microsoft.com/office/powerpoint/2010/main" val="3618843029"/>
              </p:ext>
            </p:extLst>
          </p:nvPr>
        </p:nvGraphicFramePr>
        <p:xfrm>
          <a:off x="482157" y="7815471"/>
          <a:ext cx="2765886" cy="735258"/>
        </p:xfrm>
        <a:graphic>
          <a:graphicData uri="http://schemas.openxmlformats.org/drawingml/2006/table">
            <a:tbl>
              <a:tblPr firstRow="1" bandRow="1">
                <a:tableStyleId>{5C22544A-7EE6-4342-B048-85BDC9FD1C3A}</a:tableStyleId>
              </a:tblPr>
              <a:tblGrid>
                <a:gridCol w="2765886">
                  <a:extLst>
                    <a:ext uri="{9D8B030D-6E8A-4147-A177-3AD203B41FA5}">
                      <a16:colId xmlns:a16="http://schemas.microsoft.com/office/drawing/2014/main" val="498270376"/>
                    </a:ext>
                  </a:extLst>
                </a:gridCol>
              </a:tblGrid>
              <a:tr h="278058">
                <a:tc>
                  <a:txBody>
                    <a:bodyPr/>
                    <a:lstStyle/>
                    <a:p>
                      <a:pPr algn="ctr"/>
                      <a:r>
                        <a:rPr lang="fr-CA" sz="1200" dirty="0">
                          <a:solidFill>
                            <a:schemeClr val="bg1"/>
                          </a:solidFill>
                          <a:latin typeface="Calibri" pitchFamily="34" charset="0"/>
                          <a:cs typeface="Calibri" pitchFamily="34" charset="0"/>
                        </a:rPr>
                        <a:t>Vocabulaire mathématique</a:t>
                      </a:r>
                    </a:p>
                  </a:txBody>
                  <a:tcPr/>
                </a:tc>
                <a:extLst>
                  <a:ext uri="{0D108BD9-81ED-4DB2-BD59-A6C34878D82A}">
                    <a16:rowId xmlns:a16="http://schemas.microsoft.com/office/drawing/2014/main" val="3804592807"/>
                  </a:ext>
                </a:extLst>
              </a:tr>
              <a:tr h="370840">
                <a:tc>
                  <a:txBody>
                    <a:bodyPr/>
                    <a:lstStyle/>
                    <a:p>
                      <a:r>
                        <a:rPr lang="fr-CA" sz="1200" kern="1200" dirty="0">
                          <a:solidFill>
                            <a:schemeClr val="dk1"/>
                          </a:solidFill>
                          <a:effectLst/>
                          <a:latin typeface="Calibri" pitchFamily="34" charset="0"/>
                          <a:ea typeface="+mn-ea"/>
                          <a:cs typeface="Calibri" pitchFamily="34" charset="0"/>
                        </a:rPr>
                        <a:t>Carré, rectangle, triangle, losange, cercle, ligne courbe, ligne brisée</a:t>
                      </a:r>
                      <a:endParaRPr lang="fr-CA" sz="1200" dirty="0">
                        <a:latin typeface="Calibri" pitchFamily="34" charset="0"/>
                        <a:cs typeface="Calibri" pitchFamily="34" charset="0"/>
                      </a:endParaRPr>
                    </a:p>
                  </a:txBody>
                  <a:tcPr/>
                </a:tc>
                <a:extLst>
                  <a:ext uri="{0D108BD9-81ED-4DB2-BD59-A6C34878D82A}">
                    <a16:rowId xmlns:a16="http://schemas.microsoft.com/office/drawing/2014/main" val="3802084060"/>
                  </a:ext>
                </a:extLst>
              </a:tr>
            </a:tbl>
          </a:graphicData>
        </a:graphic>
      </p:graphicFrame>
      <p:graphicFrame>
        <p:nvGraphicFramePr>
          <p:cNvPr id="18" name="Tableau 17">
            <a:extLst>
              <a:ext uri="{FF2B5EF4-FFF2-40B4-BE49-F238E27FC236}">
                <a16:creationId xmlns:a16="http://schemas.microsoft.com/office/drawing/2014/main" id="{019EB383-82EF-417C-86AF-496BD80E23AB}"/>
              </a:ext>
            </a:extLst>
          </p:cNvPr>
          <p:cNvGraphicFramePr>
            <a:graphicFrameLocks noGrp="1"/>
          </p:cNvGraphicFramePr>
          <p:nvPr>
            <p:custDataLst>
              <p:tags r:id="rId8"/>
            </p:custDataLst>
            <p:extLst>
              <p:ext uri="{D42A27DB-BD31-4B8C-83A1-F6EECF244321}">
                <p14:modId xmlns:p14="http://schemas.microsoft.com/office/powerpoint/2010/main" val="3315415674"/>
              </p:ext>
            </p:extLst>
          </p:nvPr>
        </p:nvGraphicFramePr>
        <p:xfrm>
          <a:off x="3362642" y="7815471"/>
          <a:ext cx="2765886" cy="735258"/>
        </p:xfrm>
        <a:graphic>
          <a:graphicData uri="http://schemas.openxmlformats.org/drawingml/2006/table">
            <a:tbl>
              <a:tblPr firstRow="1" bandRow="1">
                <a:tableStyleId>{5C22544A-7EE6-4342-B048-85BDC9FD1C3A}</a:tableStyleId>
              </a:tblPr>
              <a:tblGrid>
                <a:gridCol w="2765886">
                  <a:extLst>
                    <a:ext uri="{9D8B030D-6E8A-4147-A177-3AD203B41FA5}">
                      <a16:colId xmlns:a16="http://schemas.microsoft.com/office/drawing/2014/main" val="498270376"/>
                    </a:ext>
                  </a:extLst>
                </a:gridCol>
              </a:tblGrid>
              <a:tr h="278058">
                <a:tc>
                  <a:txBody>
                    <a:bodyPr/>
                    <a:lstStyle/>
                    <a:p>
                      <a:pPr algn="ctr"/>
                      <a:r>
                        <a:rPr lang="fr-CA" sz="1200" dirty="0">
                          <a:solidFill>
                            <a:schemeClr val="bg1"/>
                          </a:solidFill>
                          <a:latin typeface="Calibri" pitchFamily="34" charset="0"/>
                          <a:cs typeface="Calibri" pitchFamily="34" charset="0"/>
                        </a:rPr>
                        <a:t>Vocabulaire scientifique</a:t>
                      </a:r>
                    </a:p>
                  </a:txBody>
                  <a:tcPr/>
                </a:tc>
                <a:extLst>
                  <a:ext uri="{0D108BD9-81ED-4DB2-BD59-A6C34878D82A}">
                    <a16:rowId xmlns:a16="http://schemas.microsoft.com/office/drawing/2014/main" val="3804592807"/>
                  </a:ext>
                </a:extLst>
              </a:tr>
              <a:tr h="370840">
                <a:tc>
                  <a:txBody>
                    <a:bodyPr/>
                    <a:lstStyle/>
                    <a:p>
                      <a:r>
                        <a:rPr lang="fr-CA" sz="1200" u="sng" kern="1200" dirty="0">
                          <a:solidFill>
                            <a:schemeClr val="dk1"/>
                          </a:solidFill>
                          <a:effectLst/>
                          <a:latin typeface="Calibri" pitchFamily="34" charset="0"/>
                          <a:ea typeface="+mn-ea"/>
                          <a:cs typeface="Calibri" pitchFamily="34" charset="0"/>
                          <a:hlinkClick r:id="rId10"/>
                        </a:rPr>
                        <a:t>Dangereux</a:t>
                      </a:r>
                      <a:r>
                        <a:rPr lang="fr-CA" sz="1200" kern="1200" dirty="0">
                          <a:solidFill>
                            <a:schemeClr val="dk1"/>
                          </a:solidFill>
                          <a:effectLst/>
                          <a:latin typeface="Calibri" pitchFamily="34" charset="0"/>
                          <a:ea typeface="+mn-ea"/>
                          <a:cs typeface="Calibri" pitchFamily="34" charset="0"/>
                        </a:rPr>
                        <a:t>, </a:t>
                      </a:r>
                      <a:r>
                        <a:rPr lang="fr-CA" sz="1200" u="sng" kern="1200" dirty="0">
                          <a:solidFill>
                            <a:schemeClr val="dk1"/>
                          </a:solidFill>
                          <a:effectLst/>
                          <a:latin typeface="Calibri" pitchFamily="34" charset="0"/>
                          <a:ea typeface="+mn-ea"/>
                          <a:cs typeface="Calibri" pitchFamily="34" charset="0"/>
                          <a:hlinkClick r:id="rId11"/>
                        </a:rPr>
                        <a:t>corrosif</a:t>
                      </a:r>
                      <a:r>
                        <a:rPr lang="fr-CA" sz="1200" kern="1200" dirty="0">
                          <a:solidFill>
                            <a:schemeClr val="dk1"/>
                          </a:solidFill>
                          <a:effectLst/>
                          <a:latin typeface="Calibri" pitchFamily="34" charset="0"/>
                          <a:ea typeface="+mn-ea"/>
                          <a:cs typeface="Calibri" pitchFamily="34" charset="0"/>
                        </a:rPr>
                        <a:t>, </a:t>
                      </a:r>
                      <a:r>
                        <a:rPr lang="fr-CA" sz="1200" u="sng" kern="1200" dirty="0">
                          <a:solidFill>
                            <a:schemeClr val="dk1"/>
                          </a:solidFill>
                          <a:effectLst/>
                          <a:latin typeface="Calibri" pitchFamily="34" charset="0"/>
                          <a:ea typeface="+mn-ea"/>
                          <a:cs typeface="Calibri" pitchFamily="34" charset="0"/>
                          <a:hlinkClick r:id="rId12"/>
                        </a:rPr>
                        <a:t>explosif</a:t>
                      </a:r>
                      <a:r>
                        <a:rPr lang="fr-CA" sz="1200" kern="1200" dirty="0">
                          <a:solidFill>
                            <a:schemeClr val="dk1"/>
                          </a:solidFill>
                          <a:effectLst/>
                          <a:latin typeface="Calibri" pitchFamily="34" charset="0"/>
                          <a:ea typeface="+mn-ea"/>
                          <a:cs typeface="Calibri" pitchFamily="34" charset="0"/>
                        </a:rPr>
                        <a:t>, </a:t>
                      </a:r>
                      <a:r>
                        <a:rPr lang="fr-CA" sz="1200" u="sng" kern="1200" dirty="0">
                          <a:solidFill>
                            <a:schemeClr val="dk1"/>
                          </a:solidFill>
                          <a:effectLst/>
                          <a:latin typeface="Calibri" pitchFamily="34" charset="0"/>
                          <a:ea typeface="+mn-ea"/>
                          <a:cs typeface="Calibri" pitchFamily="34" charset="0"/>
                          <a:hlinkClick r:id="rId13"/>
                        </a:rPr>
                        <a:t>poison</a:t>
                      </a:r>
                      <a:r>
                        <a:rPr lang="fr-CA" sz="1200" kern="1200" dirty="0">
                          <a:solidFill>
                            <a:schemeClr val="dk1"/>
                          </a:solidFill>
                          <a:effectLst/>
                          <a:latin typeface="Calibri" pitchFamily="34" charset="0"/>
                          <a:ea typeface="+mn-ea"/>
                          <a:cs typeface="Calibri" pitchFamily="34" charset="0"/>
                        </a:rPr>
                        <a:t>, </a:t>
                      </a:r>
                      <a:r>
                        <a:rPr lang="fr-CA" sz="1200" u="sng" kern="1200" dirty="0">
                          <a:solidFill>
                            <a:schemeClr val="dk1"/>
                          </a:solidFill>
                          <a:effectLst/>
                          <a:latin typeface="Calibri" pitchFamily="34" charset="0"/>
                          <a:ea typeface="+mn-ea"/>
                          <a:cs typeface="Calibri" pitchFamily="34" charset="0"/>
                          <a:hlinkClick r:id="rId14"/>
                        </a:rPr>
                        <a:t>inflammable</a:t>
                      </a:r>
                      <a:r>
                        <a:rPr lang="fr-CA" sz="1200" kern="1200" dirty="0">
                          <a:solidFill>
                            <a:schemeClr val="dk1"/>
                          </a:solidFill>
                          <a:effectLst/>
                          <a:latin typeface="Calibri" pitchFamily="34" charset="0"/>
                          <a:ea typeface="+mn-ea"/>
                          <a:cs typeface="Calibri" pitchFamily="34" charset="0"/>
                        </a:rPr>
                        <a:t> </a:t>
                      </a:r>
                      <a:endParaRPr lang="fr-CA" sz="1200" dirty="0">
                        <a:highlight>
                          <a:srgbClr val="FFFF00"/>
                        </a:highlight>
                        <a:latin typeface="Calibri" pitchFamily="34" charset="0"/>
                        <a:cs typeface="Calibri" pitchFamily="34" charset="0"/>
                      </a:endParaRPr>
                    </a:p>
                  </a:txBody>
                  <a:tcPr/>
                </a:tc>
                <a:extLst>
                  <a:ext uri="{0D108BD9-81ED-4DB2-BD59-A6C34878D82A}">
                    <a16:rowId xmlns:a16="http://schemas.microsoft.com/office/drawing/2014/main" val="3802084060"/>
                  </a:ext>
                </a:extLst>
              </a:tr>
            </a:tbl>
          </a:graphicData>
        </a:graphic>
      </p:graphicFrame>
    </p:spTree>
    <p:extLst>
      <p:ext uri="{BB962C8B-B14F-4D97-AF65-F5344CB8AC3E}">
        <p14:creationId xmlns:p14="http://schemas.microsoft.com/office/powerpoint/2010/main" val="2570005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iches d'activité - Symboles à la maison.jpg"/>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val="3237527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iches d'activité - Symboles à la maison2.jpg"/>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val="22153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iches d'activité - Symboles à la maison3.jpg"/>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val="319238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353277"/>
            <a:ext cx="6858000" cy="871396"/>
          </a:xfrm>
        </p:spPr>
        <p:txBody>
          <a:bodyPr/>
          <a:lstStyle/>
          <a:p>
            <a:r>
              <a:rPr lang="en-US" sz="3000" dirty="0" err="1"/>
              <a:t>Séquence</a:t>
            </a:r>
            <a:r>
              <a:rPr lang="en-US" sz="3000" dirty="0"/>
              <a:t> </a:t>
            </a:r>
            <a:r>
              <a:rPr lang="en-US" sz="3000" dirty="0" err="1"/>
              <a:t>d’enseignement</a:t>
            </a:r>
            <a:endParaRPr lang="en-US" sz="3000" dirty="0"/>
          </a:p>
        </p:txBody>
      </p:sp>
      <p:sp>
        <p:nvSpPr>
          <p:cNvPr id="2" name="Espace réservé du numéro de diapositive 1"/>
          <p:cNvSpPr>
            <a:spLocks noGrp="1"/>
          </p:cNvSpPr>
          <p:nvPr>
            <p:ph type="sldNum" sz="quarter" idx="12"/>
            <p:custDataLst>
              <p:tags r:id="rId2"/>
            </p:custDataLst>
          </p:nvPr>
        </p:nvSpPr>
        <p:spPr>
          <a:xfrm>
            <a:off x="5745708" y="8008203"/>
            <a:ext cx="1112292" cy="1135797"/>
          </a:xfrm>
        </p:spPr>
        <p:txBody>
          <a:bodyPr/>
          <a:lstStyle/>
          <a:p>
            <a:fld id="{027FB875-5C85-AB42-9DC5-178568A424B8}" type="slidenum">
              <a:rPr lang="en-US" smtClean="0"/>
              <a:pPr/>
              <a:t>4</a:t>
            </a:fld>
            <a:endParaRPr lang="en-US" dirty="0"/>
          </a:p>
        </p:txBody>
      </p:sp>
      <p:graphicFrame>
        <p:nvGraphicFramePr>
          <p:cNvPr id="6" name="Tableau 5">
            <a:extLst>
              <a:ext uri="{FF2B5EF4-FFF2-40B4-BE49-F238E27FC236}">
                <a16:creationId xmlns:a16="http://schemas.microsoft.com/office/drawing/2014/main" id="{60434DC2-3E72-4B96-8D67-42E1B6830C54}"/>
              </a:ext>
            </a:extLst>
          </p:cNvPr>
          <p:cNvGraphicFramePr>
            <a:graphicFrameLocks noGrp="1"/>
          </p:cNvGraphicFramePr>
          <p:nvPr>
            <p:custDataLst>
              <p:tags r:id="rId3"/>
            </p:custDataLst>
            <p:extLst>
              <p:ext uri="{D42A27DB-BD31-4B8C-83A1-F6EECF244321}">
                <p14:modId xmlns:p14="http://schemas.microsoft.com/office/powerpoint/2010/main" val="1326761862"/>
              </p:ext>
            </p:extLst>
          </p:nvPr>
        </p:nvGraphicFramePr>
        <p:xfrm>
          <a:off x="228601" y="1463593"/>
          <a:ext cx="6391274" cy="4846281"/>
        </p:xfrm>
        <a:graphic>
          <a:graphicData uri="http://schemas.openxmlformats.org/drawingml/2006/table">
            <a:tbl>
              <a:tblPr firstRow="1" firstCol="1" bandRow="1">
                <a:tableStyleId>{5C22544A-7EE6-4342-B048-85BDC9FD1C3A}</a:tableStyleId>
              </a:tblPr>
              <a:tblGrid>
                <a:gridCol w="497402">
                  <a:extLst>
                    <a:ext uri="{9D8B030D-6E8A-4147-A177-3AD203B41FA5}">
                      <a16:colId xmlns:a16="http://schemas.microsoft.com/office/drawing/2014/main" val="698676618"/>
                    </a:ext>
                  </a:extLst>
                </a:gridCol>
                <a:gridCol w="1104080">
                  <a:extLst>
                    <a:ext uri="{9D8B030D-6E8A-4147-A177-3AD203B41FA5}">
                      <a16:colId xmlns:a16="http://schemas.microsoft.com/office/drawing/2014/main" val="522894352"/>
                    </a:ext>
                  </a:extLst>
                </a:gridCol>
                <a:gridCol w="2932417">
                  <a:extLst>
                    <a:ext uri="{9D8B030D-6E8A-4147-A177-3AD203B41FA5}">
                      <a16:colId xmlns:a16="http://schemas.microsoft.com/office/drawing/2014/main" val="2254779643"/>
                    </a:ext>
                  </a:extLst>
                </a:gridCol>
                <a:gridCol w="815340">
                  <a:extLst>
                    <a:ext uri="{9D8B030D-6E8A-4147-A177-3AD203B41FA5}">
                      <a16:colId xmlns:a16="http://schemas.microsoft.com/office/drawing/2014/main" val="20003"/>
                    </a:ext>
                  </a:extLst>
                </a:gridCol>
                <a:gridCol w="1042035">
                  <a:extLst>
                    <a:ext uri="{9D8B030D-6E8A-4147-A177-3AD203B41FA5}">
                      <a16:colId xmlns:a16="http://schemas.microsoft.com/office/drawing/2014/main" val="20004"/>
                    </a:ext>
                  </a:extLst>
                </a:gridCol>
              </a:tblGrid>
              <a:tr h="346157">
                <a:tc gridSpan="2">
                  <a:txBody>
                    <a:bodyPr/>
                    <a:lstStyle/>
                    <a:p>
                      <a:pPr algn="ctr">
                        <a:lnSpc>
                          <a:spcPct val="107000"/>
                        </a:lnSpc>
                        <a:spcAft>
                          <a:spcPts val="0"/>
                        </a:spcAft>
                      </a:pPr>
                      <a:r>
                        <a:rPr lang="fr-FR" sz="1400" dirty="0">
                          <a:solidFill>
                            <a:schemeClr val="bg1"/>
                          </a:solidFill>
                          <a:effectLst/>
                        </a:rPr>
                        <a:t>Nom</a:t>
                      </a:r>
                      <a:endParaRPr lang="fr-CA" sz="1400" dirty="0">
                        <a:solidFill>
                          <a:schemeClr val="bg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tc hMerge="1">
                  <a:txBody>
                    <a:bodyPr/>
                    <a:lstStyle/>
                    <a:p>
                      <a:endParaRPr lang="fr-CA"/>
                    </a:p>
                  </a:txBody>
                  <a:tcPr/>
                </a:tc>
                <a:tc>
                  <a:txBody>
                    <a:bodyPr/>
                    <a:lstStyle/>
                    <a:p>
                      <a:pPr algn="ctr">
                        <a:lnSpc>
                          <a:spcPct val="107000"/>
                        </a:lnSpc>
                        <a:spcAft>
                          <a:spcPts val="0"/>
                        </a:spcAft>
                      </a:pPr>
                      <a:r>
                        <a:rPr lang="fr-FR" sz="1400" dirty="0">
                          <a:solidFill>
                            <a:schemeClr val="bg1"/>
                          </a:solidFill>
                          <a:effectLst/>
                        </a:rPr>
                        <a:t>Description</a:t>
                      </a:r>
                      <a:endParaRPr lang="fr-CA" sz="1400" dirty="0">
                        <a:solidFill>
                          <a:schemeClr val="bg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Aft>
                          <a:spcPts val="0"/>
                        </a:spcAft>
                      </a:pPr>
                      <a:r>
                        <a:rPr lang="fr-FR" sz="1400" dirty="0">
                          <a:solidFill>
                            <a:schemeClr val="bg1"/>
                          </a:solidFill>
                          <a:effectLst/>
                        </a:rPr>
                        <a:t>Durée</a:t>
                      </a:r>
                      <a:endParaRPr lang="fr-CA" sz="1400" dirty="0">
                        <a:solidFill>
                          <a:schemeClr val="bg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Aft>
                          <a:spcPts val="0"/>
                        </a:spcAft>
                      </a:pPr>
                      <a:r>
                        <a:rPr lang="fr-FR" sz="1400" dirty="0">
                          <a:solidFill>
                            <a:schemeClr val="bg1"/>
                          </a:solidFill>
                          <a:effectLst/>
                        </a:rPr>
                        <a:t>Fiche d’activité</a:t>
                      </a:r>
                      <a:endParaRPr lang="fr-CA" sz="1400" dirty="0">
                        <a:solidFill>
                          <a:schemeClr val="bg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extLst>
                  <a:ext uri="{0D108BD9-81ED-4DB2-BD59-A6C34878D82A}">
                    <a16:rowId xmlns:a16="http://schemas.microsoft.com/office/drawing/2014/main" val="782725671"/>
                  </a:ext>
                </a:extLst>
              </a:tr>
              <a:tr h="308401">
                <a:tc gridSpan="5">
                  <a:txBody>
                    <a:bodyPr/>
                    <a:lstStyle/>
                    <a:p>
                      <a:pPr algn="ctr">
                        <a:lnSpc>
                          <a:spcPct val="107000"/>
                        </a:lnSpc>
                        <a:spcBef>
                          <a:spcPts val="300"/>
                        </a:spcBef>
                        <a:spcAft>
                          <a:spcPts val="0"/>
                        </a:spcAft>
                      </a:pPr>
                      <a:r>
                        <a:rPr lang="fr-CA" sz="1200" dirty="0">
                          <a:solidFill>
                            <a:schemeClr val="bg1"/>
                          </a:solidFill>
                          <a:effectLst/>
                        </a:rPr>
                        <a:t>AMORCE</a:t>
                      </a:r>
                      <a:endParaRPr lang="fr-CA" sz="1200" b="1"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tc>
                <a:tc hMerge="1">
                  <a:txBody>
                    <a:bodyPr/>
                    <a:lstStyle/>
                    <a:p>
                      <a:pPr>
                        <a:lnSpc>
                          <a:spcPct val="107000"/>
                        </a:lnSpc>
                        <a:spcBef>
                          <a:spcPts val="300"/>
                        </a:spcBef>
                        <a:spcAft>
                          <a:spcPts val="0"/>
                        </a:spcAft>
                      </a:pPr>
                      <a:endParaRPr lang="fr-CA" sz="1200" dirty="0">
                        <a:effectLst/>
                        <a:latin typeface="Times New Roman" pitchFamily="18" charset="0"/>
                        <a:ea typeface="Calibri" panose="020F0502020204030204" pitchFamily="34" charset="0"/>
                        <a:cs typeface="Times New Roman" pitchFamily="18" charset="0"/>
                      </a:endParaRPr>
                    </a:p>
                  </a:txBody>
                  <a:tcPr marL="54899" marR="54899"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hMerge="1">
                  <a:txBody>
                    <a:bodyPr/>
                    <a:lstStyle/>
                    <a:p>
                      <a:pPr>
                        <a:lnSpc>
                          <a:spcPct val="107000"/>
                        </a:lnSpc>
                        <a:spcBef>
                          <a:spcPts val="300"/>
                        </a:spcBef>
                        <a:spcAft>
                          <a:spcPts val="0"/>
                        </a:spcAft>
                      </a:pPr>
                      <a:endParaRPr lang="fr-CA" sz="1200" dirty="0">
                        <a:effectLst/>
                        <a:latin typeface="Times New Roman" pitchFamily="18" charset="0"/>
                        <a:ea typeface="Calibri" panose="020F0502020204030204" pitchFamily="34" charset="0"/>
                        <a:cs typeface="Times New Roman" pitchFamily="18" charset="0"/>
                      </a:endParaRPr>
                    </a:p>
                  </a:txBody>
                  <a:tcPr marL="54899" marR="54899"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417736">
                <a:tc>
                  <a:txBody>
                    <a:bodyPr/>
                    <a:lstStyle/>
                    <a:p>
                      <a:pPr algn="ctr">
                        <a:lnSpc>
                          <a:spcPct val="107000"/>
                        </a:lnSpc>
                        <a:spcBef>
                          <a:spcPts val="300"/>
                        </a:spcBef>
                        <a:spcAft>
                          <a:spcPts val="0"/>
                        </a:spcAft>
                      </a:pPr>
                      <a:r>
                        <a:rPr lang="fr-CA" sz="1200" dirty="0">
                          <a:solidFill>
                            <a:schemeClr val="bg1"/>
                          </a:solidFill>
                          <a:effectLst/>
                        </a:rPr>
                        <a:t>1</a:t>
                      </a:r>
                      <a:endParaRPr lang="fr-CA" sz="1200" b="1"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CA" sz="1200" dirty="0">
                          <a:effectLst/>
                        </a:rPr>
                        <a:t>Les produits domestiques</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CA" sz="1200" dirty="0">
                          <a:effectLst/>
                        </a:rPr>
                        <a:t>Les élèves découvrent différents produits utilisés à la maison.</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Bef>
                          <a:spcPts val="300"/>
                        </a:spcBef>
                        <a:spcAft>
                          <a:spcPts val="0"/>
                        </a:spcAft>
                      </a:pPr>
                      <a:r>
                        <a:rPr lang="fr-CA" sz="1200" dirty="0">
                          <a:effectLst/>
                        </a:rPr>
                        <a:t>60 min.</a:t>
                      </a:r>
                      <a:endParaRPr lang="fr-CA" sz="1200" dirty="0">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endParaRPr lang="fr-FR" dirty="0"/>
                    </a:p>
                  </a:txBody>
                  <a:tcPr marL="54899" marR="54899" marT="0" marB="0" anchor="ctr"/>
                </a:tc>
                <a:extLst>
                  <a:ext uri="{0D108BD9-81ED-4DB2-BD59-A6C34878D82A}">
                    <a16:rowId xmlns:a16="http://schemas.microsoft.com/office/drawing/2014/main" val="10002"/>
                  </a:ext>
                </a:extLst>
              </a:tr>
              <a:tr h="306164">
                <a:tc gridSpan="5">
                  <a:txBody>
                    <a:bodyPr/>
                    <a:lstStyle/>
                    <a:p>
                      <a:pPr algn="ctr">
                        <a:lnSpc>
                          <a:spcPct val="107000"/>
                        </a:lnSpc>
                        <a:spcBef>
                          <a:spcPts val="300"/>
                        </a:spcBef>
                        <a:spcAft>
                          <a:spcPts val="0"/>
                        </a:spcAft>
                      </a:pPr>
                      <a:r>
                        <a:rPr lang="fr-CA" sz="1200" dirty="0">
                          <a:solidFill>
                            <a:schemeClr val="bg1"/>
                          </a:solidFill>
                          <a:effectLst/>
                        </a:rPr>
                        <a:t>RÉALISATIONS</a:t>
                      </a:r>
                      <a:endParaRPr lang="fr-CA" sz="1200" b="1"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tc>
                <a:tc hMerge="1">
                  <a:txBody>
                    <a:bodyPr/>
                    <a:lstStyle/>
                    <a:p>
                      <a:pPr>
                        <a:lnSpc>
                          <a:spcPct val="107000"/>
                        </a:lnSpc>
                        <a:spcBef>
                          <a:spcPts val="300"/>
                        </a:spcBef>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9" marR="54899"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hMerge="1">
                  <a:txBody>
                    <a:bodyPr/>
                    <a:lstStyle/>
                    <a:p>
                      <a:pPr>
                        <a:lnSpc>
                          <a:spcPct val="107000"/>
                        </a:lnSpc>
                        <a:spcBef>
                          <a:spcPts val="300"/>
                        </a:spcBef>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9" marR="54899"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421734">
                <a:tc>
                  <a:txBody>
                    <a:bodyPr/>
                    <a:lstStyle/>
                    <a:p>
                      <a:pPr algn="ctr">
                        <a:lnSpc>
                          <a:spcPct val="107000"/>
                        </a:lnSpc>
                        <a:spcBef>
                          <a:spcPts val="300"/>
                        </a:spcBef>
                        <a:spcAft>
                          <a:spcPts val="0"/>
                        </a:spcAft>
                      </a:pPr>
                      <a:r>
                        <a:rPr lang="fr-CA" sz="1200" kern="1200" dirty="0">
                          <a:solidFill>
                            <a:schemeClr val="bg1"/>
                          </a:solidFill>
                          <a:effectLst/>
                        </a:rPr>
                        <a:t>2</a:t>
                      </a:r>
                      <a:endParaRPr lang="fr-CA" sz="1200" b="1" kern="1200"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CA" sz="1200" kern="1200" dirty="0">
                          <a:effectLst/>
                        </a:rPr>
                        <a:t>Préparation mathématique</a:t>
                      </a:r>
                      <a:endParaRPr lang="fr-CA" sz="1200" kern="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CA" sz="1200" kern="1200" dirty="0">
                          <a:effectLst/>
                        </a:rPr>
                        <a:t>Les élèves reproduisent certaines figures planes ,</a:t>
                      </a:r>
                      <a:r>
                        <a:rPr lang="fr-CA" sz="1200" kern="1200" baseline="0" dirty="0">
                          <a:effectLst/>
                        </a:rPr>
                        <a:t> en</a:t>
                      </a:r>
                      <a:r>
                        <a:rPr lang="fr-CA" sz="1200" kern="1200" dirty="0">
                          <a:effectLst/>
                        </a:rPr>
                        <a:t> dénombrent les côtés et sommets, puis les associent à leurs noms.</a:t>
                      </a:r>
                      <a:endParaRPr lang="fr-CA" sz="1200" kern="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pPr marL="0" algn="ctr" defTabSz="914400" rtl="0" eaLnBrk="1" latinLnBrk="0" hangingPunct="1">
                        <a:lnSpc>
                          <a:spcPct val="107000"/>
                        </a:lnSpc>
                        <a:spcBef>
                          <a:spcPts val="300"/>
                        </a:spcBef>
                        <a:spcAft>
                          <a:spcPts val="0"/>
                        </a:spcAft>
                      </a:pPr>
                      <a:r>
                        <a:rPr lang="fr-CA" sz="1200" kern="1200" dirty="0">
                          <a:effectLst/>
                        </a:rPr>
                        <a:t>65 min.</a:t>
                      </a:r>
                      <a:endParaRPr lang="fr-CA" sz="1200" kern="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tc>
                  <a:txBody>
                    <a:bodyPr/>
                    <a:lstStyle/>
                    <a:p>
                      <a:pPr marL="0" algn="ctr" defTabSz="914400" rtl="0" eaLnBrk="1" latinLnBrk="0" hangingPunct="1">
                        <a:lnSpc>
                          <a:spcPct val="107000"/>
                        </a:lnSpc>
                        <a:spcBef>
                          <a:spcPts val="300"/>
                        </a:spcBef>
                        <a:spcAft>
                          <a:spcPts val="0"/>
                        </a:spcAft>
                      </a:pPr>
                      <a:r>
                        <a:rPr lang="fr-CA" sz="1200" kern="1200" dirty="0">
                          <a:effectLst/>
                        </a:rPr>
                        <a:t>A, B</a:t>
                      </a:r>
                      <a:endParaRPr lang="fr-CA" sz="1200" kern="1200" dirty="0">
                        <a:solidFill>
                          <a:schemeClr val="tx1"/>
                        </a:solidFill>
                        <a:effectLst/>
                        <a:latin typeface="Calibri" pitchFamily="34" charset="0"/>
                        <a:ea typeface="Calibri" panose="020F0502020204030204" pitchFamily="34" charset="0"/>
                        <a:cs typeface="Calibri" pitchFamily="34" charset="0"/>
                      </a:endParaRPr>
                    </a:p>
                  </a:txBody>
                  <a:tcPr marL="54899" marR="54899" marT="0" marB="0" anchor="ctr"/>
                </a:tc>
                <a:extLst>
                  <a:ext uri="{0D108BD9-81ED-4DB2-BD59-A6C34878D82A}">
                    <a16:rowId xmlns:a16="http://schemas.microsoft.com/office/drawing/2014/main" val="10005"/>
                  </a:ext>
                </a:extLst>
              </a:tr>
              <a:tr h="854059">
                <a:tc>
                  <a:txBody>
                    <a:bodyPr/>
                    <a:lstStyle/>
                    <a:p>
                      <a:pPr algn="ctr">
                        <a:lnSpc>
                          <a:spcPct val="107000"/>
                        </a:lnSpc>
                        <a:spcBef>
                          <a:spcPts val="300"/>
                        </a:spcBef>
                        <a:spcAft>
                          <a:spcPts val="0"/>
                        </a:spcAft>
                      </a:pPr>
                      <a:r>
                        <a:rPr lang="fr-FR" sz="1200" dirty="0">
                          <a:solidFill>
                            <a:schemeClr val="bg1"/>
                          </a:solidFill>
                          <a:effectLst/>
                        </a:rPr>
                        <a:t> 3</a:t>
                      </a:r>
                      <a:endParaRPr lang="fr-CA" sz="1200" dirty="0">
                        <a:solidFill>
                          <a:schemeClr val="bg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FR" sz="1200" dirty="0">
                          <a:effectLst/>
                        </a:rPr>
                        <a:t>Les produits dangereux</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FR" sz="1200" dirty="0">
                          <a:effectLst/>
                        </a:rPr>
                        <a:t>Retour sur les produits déjà vu</a:t>
                      </a:r>
                      <a:r>
                        <a:rPr lang="fr-FR" sz="1200" baseline="0" dirty="0">
                          <a:effectLst/>
                        </a:rPr>
                        <a:t>s; les élèves doivent trouver et identifier des figures planes sur les étiquettes, et deviner ce qu’elles disent.</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Bef>
                          <a:spcPts val="300"/>
                        </a:spcBef>
                        <a:spcAft>
                          <a:spcPts val="0"/>
                        </a:spcAft>
                      </a:pPr>
                      <a:r>
                        <a:rPr lang="fr-FR" sz="1200" dirty="0">
                          <a:effectLst/>
                        </a:rPr>
                        <a:t>25 min.</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Bef>
                          <a:spcPts val="300"/>
                        </a:spcBef>
                        <a:spcAft>
                          <a:spcPts val="0"/>
                        </a:spcAft>
                      </a:pPr>
                      <a:r>
                        <a:rPr lang="fr-FR" sz="1200" dirty="0">
                          <a:effectLst/>
                        </a:rPr>
                        <a:t> </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extLst>
                  <a:ext uri="{0D108BD9-81ED-4DB2-BD59-A6C34878D82A}">
                    <a16:rowId xmlns:a16="http://schemas.microsoft.com/office/drawing/2014/main" val="2025161708"/>
                  </a:ext>
                </a:extLst>
              </a:tr>
              <a:tr h="637897">
                <a:tc>
                  <a:txBody>
                    <a:bodyPr/>
                    <a:lstStyle/>
                    <a:p>
                      <a:pPr algn="ctr">
                        <a:lnSpc>
                          <a:spcPct val="107000"/>
                        </a:lnSpc>
                        <a:spcBef>
                          <a:spcPts val="300"/>
                        </a:spcBef>
                        <a:spcAft>
                          <a:spcPts val="0"/>
                        </a:spcAft>
                      </a:pPr>
                      <a:r>
                        <a:rPr lang="fr-FR" sz="1200" dirty="0">
                          <a:solidFill>
                            <a:schemeClr val="bg1"/>
                          </a:solidFill>
                          <a:effectLst/>
                        </a:rPr>
                        <a:t> 4</a:t>
                      </a:r>
                      <a:endParaRPr lang="fr-CA" sz="1200" dirty="0">
                        <a:solidFill>
                          <a:schemeClr val="bg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FR" sz="1200" dirty="0">
                          <a:effectLst/>
                        </a:rPr>
                        <a:t>Devine le symbole !</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FR" sz="1200" baseline="0" dirty="0">
                          <a:effectLst/>
                        </a:rPr>
                        <a:t>Jeu où les élèves doivent décrire un symbole et les autres doivent deviner de quel symbole il s’agit.</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Bef>
                          <a:spcPts val="300"/>
                        </a:spcBef>
                        <a:spcAft>
                          <a:spcPts val="0"/>
                        </a:spcAft>
                      </a:pPr>
                      <a:r>
                        <a:rPr lang="fr-FR" sz="1200" dirty="0">
                          <a:effectLst/>
                        </a:rPr>
                        <a:t>20 min.</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Bef>
                          <a:spcPts val="300"/>
                        </a:spcBef>
                        <a:spcAft>
                          <a:spcPts val="0"/>
                        </a:spcAft>
                      </a:pPr>
                      <a:r>
                        <a:rPr lang="fr-FR" sz="1200" dirty="0">
                          <a:effectLst/>
                        </a:rPr>
                        <a:t>  </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extLst>
                  <a:ext uri="{0D108BD9-81ED-4DB2-BD59-A6C34878D82A}">
                    <a16:rowId xmlns:a16="http://schemas.microsoft.com/office/drawing/2014/main" val="1698458151"/>
                  </a:ext>
                </a:extLst>
              </a:tr>
              <a:tr h="334210">
                <a:tc gridSpan="5">
                  <a:txBody>
                    <a:bodyPr/>
                    <a:lstStyle/>
                    <a:p>
                      <a:pPr algn="ctr">
                        <a:lnSpc>
                          <a:spcPct val="107000"/>
                        </a:lnSpc>
                        <a:spcBef>
                          <a:spcPts val="300"/>
                        </a:spcBef>
                        <a:spcAft>
                          <a:spcPts val="0"/>
                        </a:spcAft>
                      </a:pPr>
                      <a:r>
                        <a:rPr lang="fr-CA" sz="1200" dirty="0">
                          <a:solidFill>
                            <a:schemeClr val="bg1"/>
                          </a:solidFill>
                          <a:effectLst/>
                        </a:rPr>
                        <a:t>INTÉGRATION DES ACQUIS</a:t>
                      </a:r>
                      <a:endParaRPr lang="fr-CA" sz="1200" b="1" dirty="0">
                        <a:solidFill>
                          <a:schemeClr val="bg1"/>
                        </a:solidFill>
                        <a:effectLst/>
                        <a:latin typeface="Calibri" pitchFamily="34" charset="0"/>
                        <a:ea typeface="Calibri" panose="020F0502020204030204" pitchFamily="34" charset="0"/>
                        <a:cs typeface="Calibri" pitchFamily="34" charset="0"/>
                      </a:endParaRPr>
                    </a:p>
                  </a:txBody>
                  <a:tcPr marL="54899" marR="54899" marT="0" marB="0" anchor="ctr"/>
                </a:tc>
                <a:tc hMerge="1">
                  <a:txBody>
                    <a:bodyPr/>
                    <a:lstStyle/>
                    <a:p>
                      <a:pPr>
                        <a:lnSpc>
                          <a:spcPct val="107000"/>
                        </a:lnSpc>
                        <a:spcBef>
                          <a:spcPts val="300"/>
                        </a:spcBef>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9" marR="54899"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hMerge="1">
                  <a:txBody>
                    <a:bodyPr/>
                    <a:lstStyle/>
                    <a:p>
                      <a:pPr>
                        <a:lnSpc>
                          <a:spcPct val="107000"/>
                        </a:lnSpc>
                        <a:spcBef>
                          <a:spcPts val="300"/>
                        </a:spcBef>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9" marR="54899"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8"/>
                  </a:ext>
                </a:extLst>
              </a:tr>
              <a:tr h="944128">
                <a:tc>
                  <a:txBody>
                    <a:bodyPr/>
                    <a:lstStyle/>
                    <a:p>
                      <a:pPr algn="ctr">
                        <a:lnSpc>
                          <a:spcPct val="107000"/>
                        </a:lnSpc>
                        <a:spcBef>
                          <a:spcPts val="300"/>
                        </a:spcBef>
                        <a:spcAft>
                          <a:spcPts val="0"/>
                        </a:spcAft>
                      </a:pPr>
                      <a:r>
                        <a:rPr lang="fr-FR" sz="1200" dirty="0">
                          <a:solidFill>
                            <a:schemeClr val="bg1"/>
                          </a:solidFill>
                          <a:effectLst/>
                        </a:rPr>
                        <a:t> 5</a:t>
                      </a:r>
                      <a:endParaRPr lang="fr-CA" sz="1200" dirty="0">
                        <a:solidFill>
                          <a:schemeClr val="bg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FR" sz="1200" dirty="0">
                          <a:effectLst/>
                        </a:rPr>
                        <a:t>Dessine</a:t>
                      </a:r>
                      <a:r>
                        <a:rPr lang="fr-FR" sz="1200" baseline="0" dirty="0">
                          <a:effectLst/>
                        </a:rPr>
                        <a:t> le symbole !</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nSpc>
                          <a:spcPct val="107000"/>
                        </a:lnSpc>
                        <a:spcBef>
                          <a:spcPts val="300"/>
                        </a:spcBef>
                        <a:spcAft>
                          <a:spcPts val="0"/>
                        </a:spcAft>
                      </a:pPr>
                      <a:r>
                        <a:rPr lang="fr-FR" sz="1200" dirty="0">
                          <a:effectLst/>
                        </a:rPr>
                        <a:t>Un élève décrit</a:t>
                      </a:r>
                      <a:r>
                        <a:rPr lang="fr-FR" sz="1200" baseline="0" dirty="0">
                          <a:effectLst/>
                        </a:rPr>
                        <a:t> un symbole à un autre élève qui doit le dessiner sans l’avoir vu. Les rôles sont ensuite inversés.</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Bef>
                          <a:spcPts val="300"/>
                        </a:spcBef>
                        <a:spcAft>
                          <a:spcPts val="0"/>
                        </a:spcAft>
                      </a:pPr>
                      <a:r>
                        <a:rPr lang="fr-FR" sz="1200" dirty="0">
                          <a:effectLst/>
                        </a:rPr>
                        <a:t>25 min.</a:t>
                      </a:r>
                      <a:endParaRPr lang="fr-CA" sz="1200" dirty="0">
                        <a:effectLst/>
                        <a:latin typeface="Calibri" panose="020F0502020204030204" pitchFamily="34" charset="0"/>
                        <a:ea typeface="Calibri" panose="020F0502020204030204" pitchFamily="34" charset="0"/>
                        <a:cs typeface="Calibri" pitchFamily="34" charset="0"/>
                      </a:endParaRPr>
                    </a:p>
                  </a:txBody>
                  <a:tcPr marL="54899" marR="54899" marT="0" marB="0" anchor="ctr"/>
                </a:tc>
                <a:tc>
                  <a:txBody>
                    <a:bodyPr/>
                    <a:lstStyle/>
                    <a:p>
                      <a:pPr algn="ctr">
                        <a:lnSpc>
                          <a:spcPct val="107000"/>
                        </a:lnSpc>
                        <a:spcBef>
                          <a:spcPts val="300"/>
                        </a:spcBef>
                        <a:spcAft>
                          <a:spcPts val="0"/>
                        </a:spcAft>
                      </a:pPr>
                      <a:r>
                        <a:rPr lang="fr-FR" sz="1200" dirty="0">
                          <a:effectLst/>
                        </a:rPr>
                        <a:t> C</a:t>
                      </a:r>
                      <a:endParaRPr lang="fr-CA" sz="1200" dirty="0">
                        <a:solidFill>
                          <a:schemeClr val="tx1"/>
                        </a:solidFill>
                        <a:effectLst/>
                        <a:latin typeface="Calibri" panose="020F0502020204030204" pitchFamily="34" charset="0"/>
                        <a:ea typeface="Calibri" panose="020F0502020204030204" pitchFamily="34" charset="0"/>
                        <a:cs typeface="Calibri" pitchFamily="34" charset="0"/>
                      </a:endParaRPr>
                    </a:p>
                  </a:txBody>
                  <a:tcPr marL="54899" marR="54899" marT="0" marB="0" anchor="ctr"/>
                </a:tc>
                <a:extLst>
                  <a:ext uri="{0D108BD9-81ED-4DB2-BD59-A6C34878D82A}">
                    <a16:rowId xmlns:a16="http://schemas.microsoft.com/office/drawing/2014/main" val="10004"/>
                  </a:ext>
                </a:extLst>
              </a:tr>
            </a:tbl>
          </a:graphicData>
        </a:graphic>
      </p:graphicFrame>
      <p:sp>
        <p:nvSpPr>
          <p:cNvPr id="9" name="Title 3">
            <a:extLst>
              <a:ext uri="{FF2B5EF4-FFF2-40B4-BE49-F238E27FC236}">
                <a16:creationId xmlns:a16="http://schemas.microsoft.com/office/drawing/2014/main" id="{F1328E9F-9D32-438A-B97C-235FF382AD9C}"/>
              </a:ext>
            </a:extLst>
          </p:cNvPr>
          <p:cNvSpPr txBox="1">
            <a:spLocks/>
          </p:cNvSpPr>
          <p:nvPr>
            <p:custDataLst>
              <p:tags r:id="rId4"/>
            </p:custDataLst>
          </p:nvPr>
        </p:nvSpPr>
        <p:spPr>
          <a:xfrm>
            <a:off x="1433015" y="6689058"/>
            <a:ext cx="4312693" cy="1955069"/>
          </a:xfrm>
          <a:prstGeom prst="rect">
            <a:avLst/>
          </a:prstGeom>
        </p:spPr>
        <p:txBody>
          <a:bodyPr vert="horz" lIns="91440" tIns="45720" rIns="91440" bIns="45720" rtlCol="0" anchor="ctr">
            <a:noAutofit/>
          </a:bodyPr>
          <a:lstStyle/>
          <a:p>
            <a:pPr algn="just">
              <a:spcAft>
                <a:spcPts val="0"/>
              </a:spcAft>
            </a:pPr>
            <a:r>
              <a:rPr lang="fr-CA" sz="1200" kern="1200" dirty="0">
                <a:solidFill>
                  <a:srgbClr val="000000"/>
                </a:solidFill>
                <a:effectLst/>
                <a:latin typeface="Calibri" pitchFamily="34" charset="0"/>
                <a:ea typeface="Times New Roman" panose="02020603050405020304" pitchFamily="18" charset="0"/>
                <a:cs typeface="Calibri" pitchFamily="34" charset="0"/>
              </a:rPr>
              <a:t>Vous rencontrerez ce symbole chaque fois que la tâche implique une application des contenus mathématiques dans les sciences. </a:t>
            </a:r>
          </a:p>
          <a:p>
            <a:pPr algn="just">
              <a:spcAft>
                <a:spcPts val="0"/>
              </a:spcAft>
            </a:pPr>
            <a:endParaRPr lang="fr-CA" sz="1200" dirty="0">
              <a:solidFill>
                <a:srgbClr val="000000"/>
              </a:solidFill>
              <a:latin typeface="Calibri" pitchFamily="34" charset="0"/>
              <a:ea typeface="Times New Roman" panose="02020603050405020304" pitchFamily="18" charset="0"/>
              <a:cs typeface="Calibri" pitchFamily="34" charset="0"/>
            </a:endParaRPr>
          </a:p>
          <a:p>
            <a:pPr algn="just">
              <a:spcAft>
                <a:spcPts val="0"/>
              </a:spcAft>
            </a:pPr>
            <a:endParaRPr lang="fr-CA" sz="1200" kern="1200" dirty="0">
              <a:solidFill>
                <a:srgbClr val="000000"/>
              </a:solidFill>
              <a:effectLst/>
              <a:latin typeface="Calibri" pitchFamily="34" charset="0"/>
              <a:ea typeface="Times New Roman" panose="02020603050405020304" pitchFamily="18" charset="0"/>
              <a:cs typeface="Calibri" pitchFamily="34" charset="0"/>
            </a:endParaRPr>
          </a:p>
          <a:p>
            <a:pPr algn="just">
              <a:spcAft>
                <a:spcPts val="0"/>
              </a:spcAft>
            </a:pPr>
            <a:r>
              <a:rPr lang="fr-CA" sz="1200" dirty="0">
                <a:solidFill>
                  <a:srgbClr val="000000"/>
                </a:solidFill>
                <a:latin typeface="Calibri" pitchFamily="34" charset="0"/>
                <a:ea typeface="Times New Roman" panose="02020603050405020304" pitchFamily="18" charset="0"/>
                <a:cs typeface="Calibri" pitchFamily="34" charset="0"/>
              </a:rPr>
              <a:t>Cet autre symbole identifie un contenu strictement mathématique qui, dans le cadre du programme Pour un Montréal Scientifique, doit absolument être pris en charge par </a:t>
            </a:r>
            <a:r>
              <a:rPr lang="fr-CA" sz="1200" b="1" dirty="0">
                <a:solidFill>
                  <a:srgbClr val="000000"/>
                </a:solidFill>
                <a:latin typeface="Calibri" pitchFamily="34" charset="0"/>
                <a:ea typeface="Times New Roman" panose="02020603050405020304" pitchFamily="18" charset="0"/>
                <a:cs typeface="Calibri" pitchFamily="34" charset="0"/>
              </a:rPr>
              <a:t>l’</a:t>
            </a:r>
            <a:r>
              <a:rPr lang="fr-CA" sz="1200" b="1" dirty="0" err="1">
                <a:solidFill>
                  <a:srgbClr val="000000"/>
                </a:solidFill>
                <a:latin typeface="Calibri" pitchFamily="34" charset="0"/>
                <a:ea typeface="Times New Roman" panose="02020603050405020304" pitchFamily="18" charset="0"/>
                <a:cs typeface="Calibri" pitchFamily="34" charset="0"/>
              </a:rPr>
              <a:t>enseignant.e</a:t>
            </a:r>
            <a:r>
              <a:rPr lang="fr-CA" sz="1200" dirty="0">
                <a:solidFill>
                  <a:srgbClr val="000000"/>
                </a:solidFill>
                <a:latin typeface="Calibri" pitchFamily="34" charset="0"/>
                <a:ea typeface="Times New Roman" panose="02020603050405020304" pitchFamily="18" charset="0"/>
                <a:cs typeface="Calibri" pitchFamily="34" charset="0"/>
              </a:rPr>
              <a:t>, et non par l’étudiant de Cégep.</a:t>
            </a:r>
            <a:r>
              <a:rPr lang="fr-CA" sz="1400" kern="1200" dirty="0">
                <a:solidFill>
                  <a:srgbClr val="000000"/>
                </a:solidFill>
                <a:effectLst/>
                <a:latin typeface="Calibri" pitchFamily="34" charset="0"/>
                <a:ea typeface="Times New Roman" panose="02020603050405020304" pitchFamily="18" charset="0"/>
                <a:cs typeface="Calibri" pitchFamily="34" charset="0"/>
              </a:rPr>
              <a:t> </a:t>
            </a:r>
            <a:endParaRPr lang="fr-CA" sz="1200" dirty="0">
              <a:effectLst/>
              <a:latin typeface="Calibri" pitchFamily="34" charset="0"/>
              <a:ea typeface="Times New Roman" panose="02020603050405020304" pitchFamily="18" charset="0"/>
            </a:endParaRPr>
          </a:p>
        </p:txBody>
      </p:sp>
      <p:sp>
        <p:nvSpPr>
          <p:cNvPr id="10" name="Larme 9"/>
          <p:cNvSpPr/>
          <p:nvPr>
            <p:custDataLst>
              <p:tags r:id="rId5"/>
            </p:custDataLst>
          </p:nvPr>
        </p:nvSpPr>
        <p:spPr>
          <a:xfrm flipH="1">
            <a:off x="737824" y="7771566"/>
            <a:ext cx="507918" cy="496134"/>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800" b="1" dirty="0">
                <a:solidFill>
                  <a:schemeClr val="tx1"/>
                </a:solidFill>
                <a:latin typeface="Calibri" pitchFamily="34" charset="0"/>
                <a:cs typeface="Calibri" pitchFamily="34" charset="0"/>
              </a:rPr>
              <a:t>E</a:t>
            </a:r>
            <a:endParaRPr lang="fr-FR" sz="2800" b="1" dirty="0">
              <a:solidFill>
                <a:schemeClr val="tx1"/>
              </a:solidFill>
              <a:latin typeface="Calibri" pitchFamily="34" charset="0"/>
              <a:cs typeface="Calibri" pitchFamily="34" charset="0"/>
            </a:endParaRPr>
          </a:p>
        </p:txBody>
      </p:sp>
      <p:grpSp>
        <p:nvGrpSpPr>
          <p:cNvPr id="11" name="Groupe 10">
            <a:extLst>
              <a:ext uri="{FF2B5EF4-FFF2-40B4-BE49-F238E27FC236}">
                <a16:creationId xmlns:a16="http://schemas.microsoft.com/office/drawing/2014/main" id="{45B446EA-1D1D-1E4A-8A73-85F83C7FB431}"/>
              </a:ext>
            </a:extLst>
          </p:cNvPr>
          <p:cNvGrpSpPr/>
          <p:nvPr>
            <p:custDataLst>
              <p:tags r:id="rId6"/>
            </p:custDataLst>
          </p:nvPr>
        </p:nvGrpSpPr>
        <p:grpSpPr>
          <a:xfrm>
            <a:off x="669244" y="6795738"/>
            <a:ext cx="611571" cy="569901"/>
            <a:chOff x="398511" y="7375861"/>
            <a:chExt cx="846011" cy="772510"/>
          </a:xfrm>
        </p:grpSpPr>
        <p:pic>
          <p:nvPicPr>
            <p:cNvPr id="12" name="Image 11">
              <a:extLst>
                <a:ext uri="{FF2B5EF4-FFF2-40B4-BE49-F238E27FC236}">
                  <a16:creationId xmlns:a16="http://schemas.microsoft.com/office/drawing/2014/main" id="{8F6444EA-8E14-C244-90D7-5838F1C4CE17}"/>
                </a:ext>
              </a:extLst>
            </p:cNvPr>
            <p:cNvPicPr>
              <a:picLocks noChangeAspect="1"/>
            </p:cNvPicPr>
            <p:nvPr/>
          </p:nvPicPr>
          <p:blipFill>
            <a:blip r:embed="rId8">
              <a:grayscl/>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561419" y="7375861"/>
              <a:ext cx="536575" cy="772510"/>
            </a:xfrm>
            <a:prstGeom prst="rect">
              <a:avLst/>
            </a:prstGeom>
          </p:spPr>
        </p:pic>
        <p:pic>
          <p:nvPicPr>
            <p:cNvPr id="13" name="Picture 4" descr="Mathematik, Sig, Summe">
              <a:extLst>
                <a:ext uri="{FF2B5EF4-FFF2-40B4-BE49-F238E27FC236}">
                  <a16:creationId xmlns:a16="http://schemas.microsoft.com/office/drawing/2014/main" id="{3BCEEAD1-296E-2640-8B01-965B931EC5C8}"/>
                </a:ext>
              </a:extLst>
            </p:cNvPr>
            <p:cNvPicPr>
              <a:picLocks noChangeAspect="1" noChangeArrowheads="1"/>
            </p:cNvPicPr>
            <p:nvPr/>
          </p:nvPicPr>
          <p:blipFill>
            <a:blip r:embed="rId10"/>
            <a:srcRect/>
            <a:stretch>
              <a:fillRect/>
            </a:stretch>
          </p:blipFill>
          <p:spPr bwMode="auto">
            <a:xfrm rot="5400000">
              <a:off x="399817" y="7789385"/>
              <a:ext cx="185423" cy="188035"/>
            </a:xfrm>
            <a:prstGeom prst="rect">
              <a:avLst/>
            </a:prstGeom>
            <a:noFill/>
          </p:spPr>
        </p:pic>
        <p:sp>
          <p:nvSpPr>
            <p:cNvPr id="14" name="ZoneTexte 13">
              <a:extLst>
                <a:ext uri="{FF2B5EF4-FFF2-40B4-BE49-F238E27FC236}">
                  <a16:creationId xmlns:a16="http://schemas.microsoft.com/office/drawing/2014/main" id="{702491E2-2E9A-1B4A-B889-DA716DB45D19}"/>
                </a:ext>
              </a:extLst>
            </p:cNvPr>
            <p:cNvSpPr txBox="1"/>
            <p:nvPr/>
          </p:nvSpPr>
          <p:spPr>
            <a:xfrm>
              <a:off x="864538" y="7673231"/>
              <a:ext cx="379984" cy="400110"/>
            </a:xfrm>
            <a:prstGeom prst="rect">
              <a:avLst/>
            </a:prstGeom>
            <a:noFill/>
          </p:spPr>
          <p:txBody>
            <a:bodyPr wrap="square" rtlCol="0">
              <a:spAutoFit/>
            </a:bodyPr>
            <a:lstStyle/>
            <a:p>
              <a:r>
                <a:rPr lang="fr-CA" sz="2000" b="1" dirty="0">
                  <a:effectLst>
                    <a:outerShdw blurRad="38100" dist="38100" dir="2700000" algn="tl">
                      <a:srgbClr val="000000">
                        <a:alpha val="43137"/>
                      </a:srgbClr>
                    </a:outerShdw>
                  </a:effectLst>
                </a:rPr>
                <a:t>S</a:t>
              </a:r>
            </a:p>
          </p:txBody>
        </p:sp>
      </p:grpSp>
    </p:spTree>
    <p:extLst>
      <p:ext uri="{BB962C8B-B14F-4D97-AF65-F5344CB8AC3E}">
        <p14:creationId xmlns:p14="http://schemas.microsoft.com/office/powerpoint/2010/main" val="4232194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rot="5400000">
            <a:off x="2250820" y="3759579"/>
            <a:ext cx="8175327" cy="871396"/>
          </a:xfrm>
          <a:ln w="19050">
            <a:solidFill>
              <a:schemeClr val="tx1"/>
            </a:solidFill>
          </a:ln>
        </p:spPr>
        <p:txBody>
          <a:bodyPr anchor="ctr"/>
          <a:lstStyle/>
          <a:p>
            <a:pPr algn="l"/>
            <a:r>
              <a:rPr lang="en-US" sz="4000" dirty="0" err="1">
                <a:cs typeface="Calibri" pitchFamily="34" charset="0"/>
              </a:rPr>
              <a:t>Symboles</a:t>
            </a:r>
            <a:r>
              <a:rPr lang="en-US" sz="4000" dirty="0">
                <a:cs typeface="Calibri" pitchFamily="34" charset="0"/>
              </a:rPr>
              <a:t> à la </a:t>
            </a:r>
            <a:r>
              <a:rPr lang="en-US" sz="4000" dirty="0" err="1">
                <a:cs typeface="Calibri" pitchFamily="34" charset="0"/>
              </a:rPr>
              <a:t>maison</a:t>
            </a:r>
            <a:r>
              <a:rPr lang="en-US" sz="4000" dirty="0">
                <a:cs typeface="Calibri" pitchFamily="34" charset="0"/>
              </a:rPr>
              <a:t> </a:t>
            </a:r>
            <a:r>
              <a:rPr lang="en-US" sz="3000" dirty="0">
                <a:cs typeface="Calibri" pitchFamily="34" charset="0"/>
              </a:rPr>
              <a:t>(2e </a:t>
            </a:r>
            <a:r>
              <a:rPr lang="en-US" sz="3000" dirty="0" err="1">
                <a:cs typeface="Calibri" pitchFamily="34" charset="0"/>
              </a:rPr>
              <a:t>année</a:t>
            </a:r>
            <a:r>
              <a:rPr lang="en-US" sz="3000" dirty="0">
                <a:cs typeface="Calibri" pitchFamily="34" charset="0"/>
              </a:rPr>
              <a:t>) – </a:t>
            </a:r>
            <a:r>
              <a:rPr lang="en-US" sz="3000" dirty="0" err="1">
                <a:cs typeface="Calibri" pitchFamily="34" charset="0"/>
              </a:rPr>
              <a:t>Matériel</a:t>
            </a:r>
            <a:r>
              <a:rPr lang="en-US" sz="3000" dirty="0">
                <a:cs typeface="Calibri" pitchFamily="34" charset="0"/>
              </a:rPr>
              <a:t> </a:t>
            </a:r>
          </a:p>
        </p:txBody>
      </p:sp>
      <p:graphicFrame>
        <p:nvGraphicFramePr>
          <p:cNvPr id="9" name="Tableau 8"/>
          <p:cNvGraphicFramePr>
            <a:graphicFrameLocks noGrp="1"/>
          </p:cNvGraphicFramePr>
          <p:nvPr>
            <p:custDataLst>
              <p:tags r:id="rId2"/>
            </p:custDataLst>
          </p:nvPr>
        </p:nvGraphicFramePr>
        <p:xfrm>
          <a:off x="83820" y="115229"/>
          <a:ext cx="5732018" cy="4654751"/>
        </p:xfrm>
        <a:graphic>
          <a:graphicData uri="http://schemas.openxmlformats.org/drawingml/2006/table">
            <a:tbl>
              <a:tblPr firstRow="1" bandRow="1">
                <a:tableStyleId>{5940675A-B579-460E-94D1-54222C63F5DA}</a:tableStyleId>
              </a:tblPr>
              <a:tblGrid>
                <a:gridCol w="2977896">
                  <a:extLst>
                    <a:ext uri="{9D8B030D-6E8A-4147-A177-3AD203B41FA5}">
                      <a16:colId xmlns:a16="http://schemas.microsoft.com/office/drawing/2014/main" val="20000"/>
                    </a:ext>
                  </a:extLst>
                </a:gridCol>
                <a:gridCol w="71247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292">
                  <a:extLst>
                    <a:ext uri="{9D8B030D-6E8A-4147-A177-3AD203B41FA5}">
                      <a16:colId xmlns:a16="http://schemas.microsoft.com/office/drawing/2014/main" val="20003"/>
                    </a:ext>
                  </a:extLst>
                </a:gridCol>
                <a:gridCol w="670560">
                  <a:extLst>
                    <a:ext uri="{9D8B030D-6E8A-4147-A177-3AD203B41FA5}">
                      <a16:colId xmlns:a16="http://schemas.microsoft.com/office/drawing/2014/main" val="20004"/>
                    </a:ext>
                  </a:extLst>
                </a:gridCol>
              </a:tblGrid>
              <a:tr h="506393">
                <a:tc>
                  <a:txBody>
                    <a:bodyPr/>
                    <a:lstStyle/>
                    <a:p>
                      <a:r>
                        <a:rPr lang="fr-CA" sz="1400" dirty="0">
                          <a:latin typeface="Calibri" pitchFamily="34" charset="0"/>
                          <a:cs typeface="Calibri" pitchFamily="34" charset="0"/>
                        </a:rPr>
                        <a:t>Item</a:t>
                      </a:r>
                      <a:endParaRPr lang="fr-FR" sz="1400" b="0" dirty="0">
                        <a:latin typeface="Calibri" pitchFamily="34" charset="0"/>
                        <a:cs typeface="Calibri" pitchFamily="34" charset="0"/>
                      </a:endParaRPr>
                    </a:p>
                  </a:txBody>
                  <a:tcPr anchor="ctr"/>
                </a:tc>
                <a:tc>
                  <a:txBody>
                    <a:bodyPr/>
                    <a:lstStyle/>
                    <a:p>
                      <a:pPr algn="ctr"/>
                      <a:r>
                        <a:rPr lang="fr-CA" sz="1400" dirty="0">
                          <a:latin typeface="Calibri" pitchFamily="34" charset="0"/>
                          <a:cs typeface="Calibri" pitchFamily="34" charset="0"/>
                        </a:rPr>
                        <a:t>Pour 1 classe</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a:latin typeface="Calibri" pitchFamily="34" charset="0"/>
                          <a:cs typeface="Calibri" pitchFamily="34" charset="0"/>
                        </a:rPr>
                        <a:t>Pour 2 classes</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a:latin typeface="Calibri" pitchFamily="34" charset="0"/>
                          <a:cs typeface="Calibri" pitchFamily="34" charset="0"/>
                        </a:rPr>
                        <a:t>Pour 4</a:t>
                      </a:r>
                      <a:r>
                        <a:rPr lang="fr-CA" sz="1400" baseline="0" dirty="0">
                          <a:latin typeface="Calibri" pitchFamily="34" charset="0"/>
                          <a:cs typeface="Calibri" pitchFamily="34" charset="0"/>
                        </a:rPr>
                        <a:t> </a:t>
                      </a:r>
                      <a:r>
                        <a:rPr lang="fr-CA" sz="1400" dirty="0">
                          <a:latin typeface="Calibri" pitchFamily="34" charset="0"/>
                          <a:cs typeface="Calibri" pitchFamily="34" charset="0"/>
                        </a:rPr>
                        <a:t>classes</a:t>
                      </a:r>
                      <a:endParaRPr lang="fr-FR" sz="1400" b="0" dirty="0">
                        <a:latin typeface="Calibri" pitchFamily="34" charset="0"/>
                        <a:cs typeface="Calibri" pitchFamily="34" charset="0"/>
                      </a:endParaRPr>
                    </a:p>
                  </a:txBody>
                  <a:tcPr anchor="ctr"/>
                </a:tc>
                <a:tc>
                  <a:txBody>
                    <a:bodyPr/>
                    <a:lstStyle/>
                    <a:p>
                      <a:pPr algn="ctr"/>
                      <a:r>
                        <a:rPr lang="fr-CA" sz="1400" dirty="0">
                          <a:latin typeface="Calibri" pitchFamily="34" charset="0"/>
                          <a:cs typeface="Calibri" pitchFamily="34" charset="0"/>
                        </a:rPr>
                        <a:t>Dans ce bac</a:t>
                      </a:r>
                      <a:endParaRPr lang="fr-FR" sz="1400" b="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r h="297878">
                <a:tc gridSpan="5">
                  <a:txBody>
                    <a:bodyPr/>
                    <a:lstStyle/>
                    <a:p>
                      <a:pPr algn="ctr"/>
                      <a:r>
                        <a:rPr lang="fr-CA" sz="1400" b="1" dirty="0">
                          <a:latin typeface="Calibri" pitchFamily="34" charset="0"/>
                          <a:cs typeface="Calibri" pitchFamily="34" charset="0"/>
                        </a:rPr>
                        <a:t>Matériel permanent</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268090">
                <a:tc>
                  <a:txBody>
                    <a:bodyPr/>
                    <a:lstStyle/>
                    <a:p>
                      <a:pPr rtl="0" fontAlgn="base"/>
                      <a:r>
                        <a:rPr lang="fr-FR" sz="1200" b="0" i="0" kern="1200" dirty="0">
                          <a:solidFill>
                            <a:schemeClr val="tx1"/>
                          </a:solidFill>
                          <a:latin typeface="Calibri" pitchFamily="34" charset="0"/>
                          <a:ea typeface="+mn-ea"/>
                          <a:cs typeface="Calibri" pitchFamily="34" charset="0"/>
                        </a:rPr>
                        <a:t>Images de produits (recto-verso) *</a:t>
                      </a:r>
                      <a:endParaRPr lang="fr-CA" sz="1200" dirty="0">
                        <a:latin typeface="Calibri" pitchFamily="34" charset="0"/>
                        <a:cs typeface="Calibri" pitchFamily="34" charset="0"/>
                      </a:endParaRPr>
                    </a:p>
                  </a:txBody>
                  <a:tcPr anchor="ctr"/>
                </a:tc>
                <a:tc>
                  <a:txBody>
                    <a:bodyPr/>
                    <a:lstStyle/>
                    <a:p>
                      <a:pPr algn="ctr"/>
                      <a:r>
                        <a:rPr lang="fr-CA" sz="1200" dirty="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r>
                        <a:rPr lang="fr-CA" sz="1200" dirty="0">
                          <a:latin typeface="Calibri" pitchFamily="34" charset="0"/>
                          <a:cs typeface="Calibri" pitchFamily="34" charset="0"/>
                        </a:rPr>
                        <a:t>12</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2"/>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a:solidFill>
                            <a:schemeClr val="tx1"/>
                          </a:solidFill>
                          <a:latin typeface="Calibri" pitchFamily="34" charset="0"/>
                          <a:ea typeface="+mn-ea"/>
                          <a:cs typeface="Calibri" pitchFamily="34" charset="0"/>
                        </a:rPr>
                        <a:t>Pochettes en plastique</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a:latin typeface="Calibri" pitchFamily="34" charset="0"/>
                          <a:cs typeface="Calibri" pitchFamily="34" charset="0"/>
                        </a:rPr>
                        <a:t>12</a:t>
                      </a: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a:latin typeface="Calibri" pitchFamily="34" charset="0"/>
                          <a:cs typeface="Calibri" pitchFamily="34" charset="0"/>
                        </a:rPr>
                        <a:t>12</a:t>
                      </a:r>
                    </a:p>
                  </a:txBody>
                  <a:tcPr anchor="ctr"/>
                </a:tc>
                <a:extLst>
                  <a:ext uri="{0D108BD9-81ED-4DB2-BD59-A6C34878D82A}">
                    <a16:rowId xmlns:a16="http://schemas.microsoft.com/office/drawing/2014/main" val="10003"/>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itchFamily="34" charset="0"/>
                          <a:cs typeface="Calibri" pitchFamily="34" charset="0"/>
                        </a:rPr>
                        <a:t>Bâtonnets à café (24 par sac </a:t>
                      </a:r>
                      <a:r>
                        <a:rPr lang="fr-CA" sz="1200" dirty="0" err="1">
                          <a:latin typeface="Calibri" pitchFamily="34" charset="0"/>
                          <a:cs typeface="Calibri" pitchFamily="34" charset="0"/>
                        </a:rPr>
                        <a:t>Ziploc</a:t>
                      </a:r>
                      <a:r>
                        <a:rPr lang="fr-CA" sz="1200" dirty="0">
                          <a:latin typeface="Calibri" pitchFamily="34" charset="0"/>
                          <a:cs typeface="Calibri" pitchFamily="34" charset="0"/>
                        </a:rPr>
                        <a:t>)</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a:latin typeface="Calibri" pitchFamily="34" charset="0"/>
                          <a:cs typeface="Calibri" pitchFamily="34" charset="0"/>
                        </a:rPr>
                        <a:t>288</a:t>
                      </a: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a:latin typeface="Calibri" pitchFamily="34" charset="0"/>
                          <a:cs typeface="Calibri" pitchFamily="34" charset="0"/>
                        </a:rPr>
                        <a:t>288</a:t>
                      </a:r>
                    </a:p>
                  </a:txBody>
                  <a:tcPr anchor="ctr"/>
                </a:tc>
                <a:extLst>
                  <a:ext uri="{0D108BD9-81ED-4DB2-BD59-A6C34878D82A}">
                    <a16:rowId xmlns:a16="http://schemas.microsoft.com/office/drawing/2014/main" val="10004"/>
                  </a:ext>
                </a:extLst>
              </a:tr>
              <a:tr h="268090">
                <a:tc>
                  <a:txBody>
                    <a:bodyPr/>
                    <a:lstStyle/>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a:solidFill>
                            <a:schemeClr val="tx1"/>
                          </a:solidFill>
                          <a:latin typeface="Calibri" pitchFamily="34" charset="0"/>
                          <a:ea typeface="+mn-ea"/>
                          <a:cs typeface="Calibri" pitchFamily="34" charset="0"/>
                        </a:rPr>
                        <a:t>Images de panneaux de</a:t>
                      </a:r>
                      <a:r>
                        <a:rPr lang="fr-FR" sz="1200" b="0" i="0" kern="1200" baseline="0" dirty="0">
                          <a:solidFill>
                            <a:schemeClr val="tx1"/>
                          </a:solidFill>
                          <a:latin typeface="Calibri" pitchFamily="34" charset="0"/>
                          <a:ea typeface="+mn-ea"/>
                          <a:cs typeface="Calibri" pitchFamily="34" charset="0"/>
                        </a:rPr>
                        <a:t>  c</a:t>
                      </a:r>
                      <a:r>
                        <a:rPr lang="fr-FR" sz="1200" b="0" i="0" kern="1200" dirty="0">
                          <a:solidFill>
                            <a:schemeClr val="tx1"/>
                          </a:solidFill>
                          <a:latin typeface="Calibri" pitchFamily="34" charset="0"/>
                          <a:ea typeface="+mn-ea"/>
                          <a:cs typeface="Calibri" pitchFamily="34" charset="0"/>
                        </a:rPr>
                        <a:t>irculation  ou pictogrammes *</a:t>
                      </a:r>
                      <a:endParaRPr lang="fr-CA"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a:latin typeface="Calibri" pitchFamily="34" charset="0"/>
                          <a:cs typeface="Calibri" pitchFamily="34" charset="0"/>
                        </a:rPr>
                        <a:t>6</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5"/>
                  </a:ext>
                </a:extLst>
              </a:tr>
              <a:tr h="297878">
                <a:tc gridSpan="5">
                  <a:txBody>
                    <a:bodyPr/>
                    <a:lstStyle/>
                    <a:p>
                      <a:pPr algn="ctr"/>
                      <a:r>
                        <a:rPr lang="fr-CA" sz="1400" b="1" dirty="0">
                          <a:latin typeface="Calibri" pitchFamily="34" charset="0"/>
                          <a:cs typeface="Calibri" pitchFamily="34" charset="0"/>
                        </a:rPr>
                        <a:t>Matériel périssable</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extLst>
                  <a:ext uri="{0D108BD9-81ED-4DB2-BD59-A6C34878D82A}">
                    <a16:rowId xmlns:a16="http://schemas.microsoft.com/office/drawing/2014/main" val="10007"/>
                  </a:ext>
                </a:extLst>
              </a:tr>
              <a:tr h="297878">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a:latin typeface="Calibri" pitchFamily="34" charset="0"/>
                          <a:cs typeface="Calibri" pitchFamily="34" charset="0"/>
                        </a:rPr>
                        <a:t>À prendre dans</a:t>
                      </a:r>
                      <a:r>
                        <a:rPr lang="fr-CA" sz="1400" b="1" baseline="0" dirty="0">
                          <a:latin typeface="Calibri" pitchFamily="34" charset="0"/>
                          <a:cs typeface="Calibri" pitchFamily="34" charset="0"/>
                        </a:rPr>
                        <a:t> le matériel de la classe</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extLst>
                  <a:ext uri="{0D108BD9-81ED-4DB2-BD59-A6C34878D82A}">
                    <a16:rowId xmlns:a16="http://schemas.microsoft.com/office/drawing/2014/main" val="10008"/>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FR" sz="1200" b="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9"/>
                  </a:ext>
                </a:extLst>
              </a:tr>
              <a:tr h="297878">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a:latin typeface="Calibri" pitchFamily="34" charset="0"/>
                          <a:cs typeface="Calibri" pitchFamily="34" charset="0"/>
                        </a:rPr>
                        <a:t>L’</a:t>
                      </a:r>
                      <a:r>
                        <a:rPr lang="fr-CA" sz="1400" b="1" dirty="0" err="1">
                          <a:latin typeface="Calibri" pitchFamily="34" charset="0"/>
                          <a:cs typeface="Calibri" pitchFamily="34" charset="0"/>
                        </a:rPr>
                        <a:t>enseignant.e</a:t>
                      </a:r>
                      <a:r>
                        <a:rPr lang="fr-CA" sz="1400" b="1" baseline="0" dirty="0">
                          <a:latin typeface="Calibri" pitchFamily="34" charset="0"/>
                          <a:cs typeface="Calibri" pitchFamily="34" charset="0"/>
                        </a:rPr>
                        <a:t> doit apporter</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extLst>
                  <a:ext uri="{0D108BD9-81ED-4DB2-BD59-A6C34878D82A}">
                    <a16:rowId xmlns:a16="http://schemas.microsoft.com/office/drawing/2014/main" val="10010"/>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Char char="•"/>
                        <a:tabLst/>
                        <a:defRPr/>
                      </a:pPr>
                      <a:endParaRPr lang="fr-CA" sz="1200" b="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11"/>
                  </a:ext>
                </a:extLst>
              </a:tr>
              <a:tr h="297878">
                <a:tc gridSpan="5">
                  <a:txBody>
                    <a:bodyPr/>
                    <a:lstStyle/>
                    <a:p>
                      <a:pPr algn="ctr">
                        <a:spcBef>
                          <a:spcPts val="600"/>
                        </a:spcBef>
                      </a:pPr>
                      <a:r>
                        <a:rPr lang="fr-CA" sz="1400" b="1" dirty="0">
                          <a:latin typeface="Calibri" pitchFamily="34" charset="0"/>
                          <a:cs typeface="Calibri" pitchFamily="34" charset="0"/>
                        </a:rPr>
                        <a:t>Notes</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509471">
                <a:tc gridSpan="5">
                  <a:txBody>
                    <a:bodyPr/>
                    <a:lstStyle/>
                    <a:p>
                      <a:pPr marL="180000" indent="-180000">
                        <a:spcBef>
                          <a:spcPts val="600"/>
                        </a:spcBef>
                        <a:buFont typeface="Arial" pitchFamily="34" charset="0"/>
                        <a:buNone/>
                      </a:pPr>
                      <a:r>
                        <a:rPr lang="fr-CA" sz="1200" dirty="0">
                          <a:latin typeface="Calibri" pitchFamily="34" charset="0"/>
                          <a:cs typeface="Calibri" pitchFamily="34" charset="0"/>
                        </a:rPr>
                        <a:t>* Ces images n’apparaissent pas dans le guide pédagogiques. Fichiers PDF à part.</a:t>
                      </a:r>
                    </a:p>
                  </a:txBody>
                  <a:tcPr anchor="ctr"/>
                </a:tc>
                <a:tc hMerge="1">
                  <a:txBody>
                    <a:bodyPr/>
                    <a:lstStyle/>
                    <a:p>
                      <a:pPr algn="l"/>
                      <a:endParaRPr lang="fr-FR" sz="1200" dirty="0">
                        <a:latin typeface="Times" pitchFamily="18" charset="0"/>
                        <a:cs typeface="Times" pitchFamily="18" charset="0"/>
                      </a:endParaRP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827875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242917" y="1516380"/>
            <a:ext cx="4225068" cy="871396"/>
          </a:xfrm>
        </p:spPr>
        <p:txBody>
          <a:bodyPr/>
          <a:lstStyle/>
          <a:p>
            <a:r>
              <a:rPr lang="en-US" sz="3000" dirty="0"/>
              <a:t>Description des </a:t>
            </a:r>
            <a:r>
              <a:rPr lang="en-US" sz="3000" dirty="0" err="1"/>
              <a:t>activités</a:t>
            </a:r>
            <a:endParaRPr lang="en-US" sz="3000" dirty="0"/>
          </a:p>
        </p:txBody>
      </p:sp>
      <p:sp>
        <p:nvSpPr>
          <p:cNvPr id="2" name="Espace réservé du numéro de diapositive 1"/>
          <p:cNvSpPr>
            <a:spLocks noGrp="1"/>
          </p:cNvSpPr>
          <p:nvPr>
            <p:ph type="sldNum" sz="quarter" idx="12"/>
            <p:custDataLst>
              <p:tags r:id="rId2"/>
            </p:custDataLst>
          </p:nvPr>
        </p:nvSpPr>
        <p:spPr>
          <a:xfrm>
            <a:off x="5745708" y="7996788"/>
            <a:ext cx="1112292" cy="1135797"/>
          </a:xfrm>
        </p:spPr>
        <p:txBody>
          <a:bodyPr/>
          <a:lstStyle/>
          <a:p>
            <a:fld id="{027FB875-5C85-AB42-9DC5-178568A424B8}" type="slidenum">
              <a:rPr lang="en-US" smtClean="0"/>
              <a:pPr/>
              <a:t>6</a:t>
            </a:fld>
            <a:endParaRPr lang="en-US" dirty="0"/>
          </a:p>
        </p:txBody>
      </p:sp>
      <p:graphicFrame>
        <p:nvGraphicFramePr>
          <p:cNvPr id="5" name="Tableau 4">
            <a:extLst>
              <a:ext uri="{FF2B5EF4-FFF2-40B4-BE49-F238E27FC236}">
                <a16:creationId xmlns:a16="http://schemas.microsoft.com/office/drawing/2014/main" id="{B946E1DE-B0FD-4D76-85E2-8D09B9B03BC0}"/>
              </a:ext>
            </a:extLst>
          </p:cNvPr>
          <p:cNvGraphicFramePr>
            <a:graphicFrameLocks noGrp="1"/>
          </p:cNvGraphicFramePr>
          <p:nvPr>
            <p:custDataLst>
              <p:tags r:id="rId3"/>
            </p:custDataLst>
            <p:extLst>
              <p:ext uri="{D42A27DB-BD31-4B8C-83A1-F6EECF244321}">
                <p14:modId xmlns:p14="http://schemas.microsoft.com/office/powerpoint/2010/main" val="1624395429"/>
              </p:ext>
            </p:extLst>
          </p:nvPr>
        </p:nvGraphicFramePr>
        <p:xfrm>
          <a:off x="1242917" y="2773680"/>
          <a:ext cx="4077970" cy="1728000"/>
        </p:xfrm>
        <a:graphic>
          <a:graphicData uri="http://schemas.openxmlformats.org/drawingml/2006/table">
            <a:tbl>
              <a:tblPr firstRow="1" firstCol="1" bandRow="1">
                <a:tableStyleId>{B301B821-A1FF-4177-AEE7-76D212191A09}</a:tableStyleId>
              </a:tblPr>
              <a:tblGrid>
                <a:gridCol w="477520">
                  <a:extLst>
                    <a:ext uri="{9D8B030D-6E8A-4147-A177-3AD203B41FA5}">
                      <a16:colId xmlns:a16="http://schemas.microsoft.com/office/drawing/2014/main" val="3924855295"/>
                    </a:ext>
                  </a:extLst>
                </a:gridCol>
                <a:gridCol w="2475865">
                  <a:extLst>
                    <a:ext uri="{9D8B030D-6E8A-4147-A177-3AD203B41FA5}">
                      <a16:colId xmlns:a16="http://schemas.microsoft.com/office/drawing/2014/main" val="1236185290"/>
                    </a:ext>
                  </a:extLst>
                </a:gridCol>
                <a:gridCol w="1124585">
                  <a:extLst>
                    <a:ext uri="{9D8B030D-6E8A-4147-A177-3AD203B41FA5}">
                      <a16:colId xmlns:a16="http://schemas.microsoft.com/office/drawing/2014/main" val="2343720751"/>
                    </a:ext>
                  </a:extLst>
                </a:gridCol>
              </a:tblGrid>
              <a:tr h="288000">
                <a:tc gridSpan="2">
                  <a:txBody>
                    <a:bodyPr/>
                    <a:lstStyle/>
                    <a:p>
                      <a:pPr algn="ctr">
                        <a:lnSpc>
                          <a:spcPct val="107000"/>
                        </a:lnSpc>
                        <a:spcAft>
                          <a:spcPts val="0"/>
                        </a:spcAft>
                      </a:pPr>
                      <a:r>
                        <a:rPr lang="fr-FR" sz="1400" dirty="0">
                          <a:effectLst/>
                        </a:rPr>
                        <a:t>Activité</a:t>
                      </a:r>
                      <a:endParaRPr lang="fr-CA" sz="1400" dirty="0">
                        <a:effectLst/>
                        <a:latin typeface="Calibri" pitchFamily="34" charset="0"/>
                        <a:ea typeface="Calibri" panose="020F0502020204030204" pitchFamily="34" charset="0"/>
                        <a:cs typeface="Calibri" pitchFamily="34" charset="0"/>
                      </a:endParaRPr>
                    </a:p>
                  </a:txBody>
                  <a:tcPr marL="68580" marR="68580" marT="0" marB="0" anchor="ctr"/>
                </a:tc>
                <a:tc hMerge="1">
                  <a:txBody>
                    <a:bodyPr/>
                    <a:lstStyle/>
                    <a:p>
                      <a:endParaRPr lang="fr-CA"/>
                    </a:p>
                  </a:txBody>
                  <a:tcPr/>
                </a:tc>
                <a:tc>
                  <a:txBody>
                    <a:bodyPr/>
                    <a:lstStyle/>
                    <a:p>
                      <a:pPr algn="ctr">
                        <a:lnSpc>
                          <a:spcPct val="107000"/>
                        </a:lnSpc>
                        <a:spcAft>
                          <a:spcPts val="0"/>
                        </a:spcAft>
                      </a:pPr>
                      <a:r>
                        <a:rPr lang="fr-FR" sz="1400" dirty="0">
                          <a:effectLst/>
                        </a:rPr>
                        <a:t>Page</a:t>
                      </a:r>
                      <a:endParaRPr lang="fr-CA" sz="1400" dirty="0">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3467762558"/>
                  </a:ext>
                </a:extLst>
              </a:tr>
              <a:tr h="288000">
                <a:tc>
                  <a:txBody>
                    <a:bodyPr/>
                    <a:lstStyle/>
                    <a:p>
                      <a:pPr algn="ctr">
                        <a:lnSpc>
                          <a:spcPct val="107000"/>
                        </a:lnSpc>
                        <a:spcAft>
                          <a:spcPts val="0"/>
                        </a:spcAft>
                      </a:pPr>
                      <a:r>
                        <a:rPr lang="fr-CA" sz="1200" dirty="0"/>
                        <a:t>1</a:t>
                      </a:r>
                      <a:endParaRPr lang="fr-CA" sz="1200" b="1" dirty="0">
                        <a:latin typeface="Calibri" pitchFamily="34" charset="0"/>
                        <a:cs typeface="Calibri" pitchFamily="34" charset="0"/>
                      </a:endParaRPr>
                    </a:p>
                  </a:txBody>
                  <a:tcPr marL="68580" marR="68580" marT="0" marB="0" anchor="ctr"/>
                </a:tc>
                <a:tc>
                  <a:txBody>
                    <a:bodyPr/>
                    <a:lstStyle/>
                    <a:p>
                      <a:pPr>
                        <a:lnSpc>
                          <a:spcPct val="107000"/>
                        </a:lnSpc>
                        <a:spcAft>
                          <a:spcPts val="0"/>
                        </a:spcAft>
                      </a:pPr>
                      <a:r>
                        <a:rPr lang="fr-CA" sz="1200" dirty="0"/>
                        <a:t>Les produits domestiques</a:t>
                      </a:r>
                      <a:endParaRPr lang="fr-CA" sz="1200" dirty="0">
                        <a:latin typeface="Calibri" pitchFamily="34" charset="0"/>
                        <a:cs typeface="Calibri" pitchFamily="34" charset="0"/>
                      </a:endParaRPr>
                    </a:p>
                  </a:txBody>
                  <a:tcPr marL="68580" marR="68580" marT="0" marB="0" anchor="ctr"/>
                </a:tc>
                <a:tc>
                  <a:txBody>
                    <a:bodyPr/>
                    <a:lstStyle/>
                    <a:p>
                      <a:pPr algn="ctr">
                        <a:lnSpc>
                          <a:spcPct val="107000"/>
                        </a:lnSpc>
                        <a:spcAft>
                          <a:spcPts val="0"/>
                        </a:spcAft>
                      </a:pPr>
                      <a:r>
                        <a:rPr lang="fr-CA" sz="1200" dirty="0">
                          <a:effectLst/>
                        </a:rPr>
                        <a:t>7-8</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10001"/>
                  </a:ext>
                </a:extLst>
              </a:tr>
              <a:tr h="288000">
                <a:tc>
                  <a:txBody>
                    <a:bodyPr/>
                    <a:lstStyle/>
                    <a:p>
                      <a:pPr algn="ctr">
                        <a:lnSpc>
                          <a:spcPct val="107000"/>
                        </a:lnSpc>
                        <a:spcAft>
                          <a:spcPts val="0"/>
                        </a:spcAft>
                      </a:pPr>
                      <a:r>
                        <a:rPr lang="fr-CA" sz="1200" dirty="0"/>
                        <a:t>2</a:t>
                      </a:r>
                      <a:endParaRPr lang="fr-CA" sz="1200" b="1" dirty="0">
                        <a:latin typeface="Calibri" pitchFamily="34" charset="0"/>
                        <a:cs typeface="Calibri" pitchFamily="34" charset="0"/>
                      </a:endParaRPr>
                    </a:p>
                  </a:txBody>
                  <a:tcPr marL="68580" marR="68580" marT="0" marB="0" anchor="ctr"/>
                </a:tc>
                <a:tc>
                  <a:txBody>
                    <a:bodyPr/>
                    <a:lstStyle/>
                    <a:p>
                      <a:pPr>
                        <a:lnSpc>
                          <a:spcPct val="107000"/>
                        </a:lnSpc>
                        <a:spcAft>
                          <a:spcPts val="0"/>
                        </a:spcAft>
                      </a:pPr>
                      <a:r>
                        <a:rPr lang="fr-CA" sz="1200" dirty="0"/>
                        <a:t>Préparation mathématique</a:t>
                      </a:r>
                      <a:endParaRPr lang="fr-CA" sz="1200" dirty="0">
                        <a:latin typeface="Calibri" pitchFamily="34" charset="0"/>
                        <a:cs typeface="Calibri" pitchFamily="34" charset="0"/>
                      </a:endParaRPr>
                    </a:p>
                  </a:txBody>
                  <a:tcPr marL="68580" marR="68580" marT="0" marB="0" anchor="ctr"/>
                </a:tc>
                <a:tc>
                  <a:txBody>
                    <a:bodyPr/>
                    <a:lstStyle/>
                    <a:p>
                      <a:pPr algn="ctr">
                        <a:lnSpc>
                          <a:spcPct val="107000"/>
                        </a:lnSpc>
                        <a:spcAft>
                          <a:spcPts val="0"/>
                        </a:spcAft>
                      </a:pPr>
                      <a:r>
                        <a:rPr lang="fr-CA" sz="1200" dirty="0">
                          <a:effectLst/>
                        </a:rPr>
                        <a:t>8-10</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938736135"/>
                  </a:ext>
                </a:extLst>
              </a:tr>
              <a:tr h="288000">
                <a:tc>
                  <a:txBody>
                    <a:bodyPr/>
                    <a:lstStyle/>
                    <a:p>
                      <a:pPr algn="ctr">
                        <a:lnSpc>
                          <a:spcPct val="107000"/>
                        </a:lnSpc>
                        <a:spcAft>
                          <a:spcPts val="0"/>
                        </a:spcAft>
                      </a:pPr>
                      <a:r>
                        <a:rPr lang="fr-FR" sz="1200" dirty="0"/>
                        <a:t>3</a:t>
                      </a:r>
                      <a:endParaRPr lang="fr-CA" sz="1200" b="1" dirty="0">
                        <a:latin typeface="Calibri" pitchFamily="34" charset="0"/>
                        <a:cs typeface="Calibri" pitchFamily="34" charset="0"/>
                      </a:endParaRPr>
                    </a:p>
                  </a:txBody>
                  <a:tcPr marL="68580" marR="68580" marT="0" marB="0" anchor="ctr"/>
                </a:tc>
                <a:tc>
                  <a:txBody>
                    <a:bodyPr/>
                    <a:lstStyle/>
                    <a:p>
                      <a:pPr>
                        <a:lnSpc>
                          <a:spcPct val="107000"/>
                        </a:lnSpc>
                        <a:spcAft>
                          <a:spcPts val="0"/>
                        </a:spcAft>
                      </a:pPr>
                      <a:r>
                        <a:rPr lang="fr-FR" sz="1200" dirty="0">
                          <a:effectLst/>
                        </a:rPr>
                        <a:t>Les produits</a:t>
                      </a:r>
                      <a:r>
                        <a:rPr lang="fr-FR" sz="1200" baseline="0" dirty="0">
                          <a:effectLst/>
                        </a:rPr>
                        <a:t> dangereux</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CA" sz="1200" dirty="0">
                          <a:effectLst/>
                        </a:rPr>
                        <a:t>11</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400541768"/>
                  </a:ext>
                </a:extLst>
              </a:tr>
              <a:tr h="288000">
                <a:tc>
                  <a:txBody>
                    <a:bodyPr/>
                    <a:lstStyle/>
                    <a:p>
                      <a:pPr algn="ctr">
                        <a:lnSpc>
                          <a:spcPct val="107000"/>
                        </a:lnSpc>
                        <a:spcAft>
                          <a:spcPts val="0"/>
                        </a:spcAft>
                      </a:pPr>
                      <a:r>
                        <a:rPr lang="fr-FR" sz="1200" dirty="0">
                          <a:effectLst/>
                        </a:rPr>
                        <a:t>4</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nSpc>
                          <a:spcPct val="107000"/>
                        </a:lnSpc>
                        <a:spcAft>
                          <a:spcPts val="0"/>
                        </a:spcAft>
                      </a:pPr>
                      <a:r>
                        <a:rPr lang="fr-FR" sz="1200" dirty="0">
                          <a:effectLst/>
                        </a:rPr>
                        <a:t>Devine</a:t>
                      </a:r>
                      <a:r>
                        <a:rPr lang="fr-FR" sz="1200" baseline="0" dirty="0">
                          <a:effectLst/>
                        </a:rPr>
                        <a:t> le symbole !</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CA" sz="1200" dirty="0">
                          <a:effectLst/>
                        </a:rPr>
                        <a:t>12</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3909607777"/>
                  </a:ext>
                </a:extLst>
              </a:tr>
              <a:tr h="288000">
                <a:tc>
                  <a:txBody>
                    <a:bodyPr/>
                    <a:lstStyle/>
                    <a:p>
                      <a:pPr algn="ctr">
                        <a:lnSpc>
                          <a:spcPct val="107000"/>
                        </a:lnSpc>
                        <a:spcAft>
                          <a:spcPts val="0"/>
                        </a:spcAft>
                      </a:pPr>
                      <a:r>
                        <a:rPr lang="fr-FR" sz="1200" dirty="0">
                          <a:effectLst/>
                        </a:rPr>
                        <a:t>5</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marL="0" indent="0">
                        <a:lnSpc>
                          <a:spcPct val="107000"/>
                        </a:lnSpc>
                        <a:spcAft>
                          <a:spcPts val="0"/>
                        </a:spcAft>
                      </a:pPr>
                      <a:r>
                        <a:rPr lang="fr-FR" sz="1200" dirty="0">
                          <a:effectLst/>
                        </a:rPr>
                        <a:t>Dessine le symbole</a:t>
                      </a:r>
                      <a:r>
                        <a:rPr lang="fr-FR" sz="1200" baseline="0" dirty="0">
                          <a:effectLst/>
                        </a:rPr>
                        <a:t> !</a:t>
                      </a:r>
                      <a:endParaRPr lang="fr-CA" sz="1200" dirty="0">
                        <a:effectLst/>
                        <a:latin typeface="Calibri" pitchFamily="34" charset="0"/>
                        <a:ea typeface="Calibri" panose="020F0502020204030204" pitchFamily="34" charset="0"/>
                        <a:cs typeface="Calibri" pitchFamily="34" charset="0"/>
                      </a:endParaRPr>
                    </a:p>
                  </a:txBody>
                  <a:tcPr marL="68580" marR="68580" marT="0" marB="0" anchor="ctr"/>
                </a:tc>
                <a:tc>
                  <a:txBody>
                    <a:bodyPr/>
                    <a:lstStyle/>
                    <a:p>
                      <a:pPr algn="ctr">
                        <a:lnSpc>
                          <a:spcPct val="107000"/>
                        </a:lnSpc>
                        <a:spcAft>
                          <a:spcPts val="0"/>
                        </a:spcAft>
                      </a:pPr>
                      <a:r>
                        <a:rPr lang="fr-FR" sz="1200" dirty="0">
                          <a:effectLst/>
                        </a:rPr>
                        <a:t>13</a:t>
                      </a:r>
                      <a:endParaRPr lang="fr-CA" sz="1200" dirty="0">
                        <a:solidFill>
                          <a:schemeClr val="tx1"/>
                        </a:solidFill>
                        <a:effectLst/>
                        <a:latin typeface="Calibri" pitchFamily="34" charset="0"/>
                        <a:ea typeface="Calibri" panose="020F0502020204030204" pitchFamily="34" charset="0"/>
                        <a:cs typeface="Calibri" pitchFamily="34" charset="0"/>
                      </a:endParaRPr>
                    </a:p>
                  </a:txBody>
                  <a:tcPr marL="68580" marR="68580" marT="0" marB="0" anchor="ctr"/>
                </a:tc>
                <a:extLst>
                  <a:ext uri="{0D108BD9-81ED-4DB2-BD59-A6C34878D82A}">
                    <a16:rowId xmlns:a16="http://schemas.microsoft.com/office/drawing/2014/main" val="3405490943"/>
                  </a:ext>
                </a:extLst>
              </a:tr>
            </a:tbl>
          </a:graphicData>
        </a:graphic>
      </p:graphicFrame>
    </p:spTree>
    <p:extLst>
      <p:ext uri="{BB962C8B-B14F-4D97-AF65-F5344CB8AC3E}">
        <p14:creationId xmlns:p14="http://schemas.microsoft.com/office/powerpoint/2010/main" val="223894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1798322" y="1172762"/>
            <a:ext cx="5013958" cy="7849318"/>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spcBef>
                <a:spcPts val="0"/>
              </a:spcBef>
              <a:spcAft>
                <a:spcPts val="600"/>
              </a:spcAft>
              <a:buNone/>
            </a:pPr>
            <a:r>
              <a:rPr lang="fr-CA" sz="2400" i="1" dirty="0">
                <a:solidFill>
                  <a:srgbClr val="000000"/>
                </a:solidFill>
                <a:latin typeface="Calibri" pitchFamily="34" charset="0"/>
              </a:rPr>
              <a:t>Vue d’ensemble</a:t>
            </a:r>
          </a:p>
          <a:p>
            <a:pPr marL="0" indent="0" algn="just">
              <a:spcBef>
                <a:spcPts val="0"/>
              </a:spcBef>
              <a:spcAft>
                <a:spcPts val="600"/>
              </a:spcAft>
              <a:buNone/>
            </a:pPr>
            <a:r>
              <a:rPr lang="fr-CA" sz="1200" dirty="0">
                <a:solidFill>
                  <a:srgbClr val="000000"/>
                </a:solidFill>
                <a:latin typeface="Calibri" pitchFamily="34" charset="0"/>
              </a:rPr>
              <a:t>Dans un premier temps, les élèves découvrent différents produits domestiques. Chaque équipe doit présenter le produit qui lui a été attribué. Ensuite, toute la classe s’amuse à classer l’ensemble des produits selon différents critères.</a:t>
            </a:r>
          </a:p>
          <a:p>
            <a:pPr marL="0" indent="0" algn="just">
              <a:spcBef>
                <a:spcPts val="0"/>
              </a:spcBef>
              <a:spcAft>
                <a:spcPts val="600"/>
              </a:spcAft>
              <a:buNone/>
            </a:pPr>
            <a:r>
              <a:rPr lang="fr-CA" sz="2400" i="1" dirty="0">
                <a:solidFill>
                  <a:srgbClr val="000000"/>
                </a:solidFill>
                <a:latin typeface="Calibri" pitchFamily="34" charset="0"/>
              </a:rPr>
              <a:t>Déroulement de l’activité</a:t>
            </a:r>
          </a:p>
          <a:p>
            <a:pPr marL="228600" indent="-228600" algn="just">
              <a:spcBef>
                <a:spcPts val="0"/>
              </a:spcBef>
              <a:spcAft>
                <a:spcPts val="600"/>
              </a:spcAft>
              <a:buFont typeface="+mj-lt"/>
              <a:buAutoNum type="arabicPeriod"/>
            </a:pPr>
            <a:r>
              <a:rPr lang="fr-CA" sz="1200" dirty="0">
                <a:solidFill>
                  <a:srgbClr val="000000"/>
                </a:solidFill>
                <a:latin typeface="Calibri" pitchFamily="34" charset="0"/>
              </a:rPr>
              <a:t>Mise en situation  (5 minutes)</a:t>
            </a:r>
          </a:p>
          <a:p>
            <a:pPr marL="228600" indent="-228600" algn="just">
              <a:spcBef>
                <a:spcPts val="0"/>
              </a:spcBef>
              <a:spcAft>
                <a:spcPts val="600"/>
              </a:spcAft>
              <a:buFont typeface="+mj-lt"/>
              <a:buAutoNum type="arabicPeriod"/>
            </a:pPr>
            <a:r>
              <a:rPr lang="fr-CA" sz="1200" dirty="0">
                <a:solidFill>
                  <a:srgbClr val="000000"/>
                </a:solidFill>
                <a:latin typeface="Calibri" pitchFamily="34" charset="0"/>
              </a:rPr>
              <a:t>Description et présentation des produits (40 minutes)</a:t>
            </a:r>
          </a:p>
          <a:p>
            <a:pPr marL="228600" indent="-228600" algn="just">
              <a:spcBef>
                <a:spcPts val="0"/>
              </a:spcBef>
              <a:spcAft>
                <a:spcPts val="600"/>
              </a:spcAft>
              <a:buFont typeface="+mj-lt"/>
              <a:buAutoNum type="arabicPeriod"/>
            </a:pPr>
            <a:r>
              <a:rPr lang="fr-CA" sz="1200" dirty="0">
                <a:solidFill>
                  <a:srgbClr val="000000"/>
                </a:solidFill>
                <a:latin typeface="Calibri" pitchFamily="34" charset="0"/>
              </a:rPr>
              <a:t>Classification des produits (15 minutes)</a:t>
            </a:r>
          </a:p>
          <a:p>
            <a:pPr marL="0" indent="0" algn="just">
              <a:spcBef>
                <a:spcPts val="0"/>
              </a:spcBef>
              <a:spcAft>
                <a:spcPts val="600"/>
              </a:spcAft>
              <a:buNone/>
            </a:pPr>
            <a:r>
              <a:rPr lang="fr-CA" sz="2400" i="1" dirty="0">
                <a:solidFill>
                  <a:srgbClr val="000000"/>
                </a:solidFill>
                <a:latin typeface="Calibri" pitchFamily="34" charset="0"/>
              </a:rPr>
              <a:t>Mise en situation</a:t>
            </a:r>
          </a:p>
          <a:p>
            <a:pPr marL="0" indent="0" algn="just">
              <a:spcBef>
                <a:spcPts val="0"/>
              </a:spcBef>
              <a:spcAft>
                <a:spcPts val="600"/>
              </a:spcAft>
              <a:buNone/>
            </a:pPr>
            <a:r>
              <a:rPr lang="fr-CA" sz="1200" dirty="0">
                <a:solidFill>
                  <a:srgbClr val="000000"/>
                </a:solidFill>
                <a:latin typeface="Calibri" pitchFamily="34" charset="0"/>
              </a:rPr>
              <a:t>Présenter la situation suivante aux élèves : </a:t>
            </a:r>
          </a:p>
          <a:p>
            <a:pPr marL="0" indent="0" algn="ctr">
              <a:spcBef>
                <a:spcPts val="0"/>
              </a:spcBef>
              <a:spcAft>
                <a:spcPts val="600"/>
              </a:spcAft>
              <a:buNone/>
            </a:pPr>
            <a:r>
              <a:rPr lang="fr-CA" sz="1200" b="1" i="1" dirty="0">
                <a:solidFill>
                  <a:srgbClr val="000000"/>
                </a:solidFill>
                <a:latin typeface="Calibri" pitchFamily="34" charset="0"/>
              </a:rPr>
              <a:t>« Tu es à la maison avec maman. Papa est parti au magasin. Il doit acheter une nouvelle bouteille d’un produit de nettoyage, mais il a oublié à quoi ressemble la bouteille qu’il vient de vider. Au téléphone, il te demande de lui décrire le produit pour être certain d’acheter exactement la même chose, mais une partie de l’étiquette est effacée...»</a:t>
            </a:r>
          </a:p>
          <a:p>
            <a:pPr marL="0" indent="0" algn="ctr">
              <a:spcBef>
                <a:spcPts val="0"/>
              </a:spcBef>
              <a:spcAft>
                <a:spcPts val="600"/>
              </a:spcAft>
              <a:buNone/>
            </a:pPr>
            <a:r>
              <a:rPr lang="fr-CA" sz="1200" b="1" i="1" dirty="0">
                <a:solidFill>
                  <a:srgbClr val="000000"/>
                </a:solidFill>
                <a:latin typeface="Calibri" pitchFamily="34" charset="0"/>
              </a:rPr>
              <a:t> </a:t>
            </a:r>
            <a:r>
              <a:rPr lang="fr-CA" sz="1200" dirty="0">
                <a:solidFill>
                  <a:srgbClr val="000000"/>
                </a:solidFill>
                <a:latin typeface="Calibri" pitchFamily="34" charset="0"/>
              </a:rPr>
              <a:t>(montrer un exemple)</a:t>
            </a:r>
          </a:p>
          <a:p>
            <a:pPr marL="0" indent="0" algn="ctr">
              <a:spcBef>
                <a:spcPts val="0"/>
              </a:spcBef>
              <a:spcAft>
                <a:spcPts val="600"/>
              </a:spcAft>
              <a:buNone/>
            </a:pPr>
            <a:r>
              <a:rPr lang="fr-CA" sz="1200" b="1" i="1" dirty="0">
                <a:solidFill>
                  <a:srgbClr val="000000"/>
                </a:solidFill>
                <a:latin typeface="Calibri" pitchFamily="34" charset="0"/>
              </a:rPr>
              <a:t>«</a:t>
            </a:r>
            <a:r>
              <a:rPr lang="fr-CA" sz="1200" dirty="0">
                <a:solidFill>
                  <a:srgbClr val="000000"/>
                </a:solidFill>
                <a:latin typeface="Calibri" pitchFamily="34" charset="0"/>
              </a:rPr>
              <a:t> </a:t>
            </a:r>
            <a:r>
              <a:rPr lang="fr-CA" sz="1200" b="1" i="1" dirty="0">
                <a:solidFill>
                  <a:srgbClr val="000000"/>
                </a:solidFill>
                <a:latin typeface="Calibri" pitchFamily="34" charset="0"/>
              </a:rPr>
              <a:t>Quelles informations seraient utiles ? Comment décrire le produit ? Pour répondre à ces questions, nous allons faire un petit exercice en équipe. »</a:t>
            </a:r>
            <a:endParaRPr lang="fr-CA" sz="1800" b="1" i="1" noProof="1">
              <a:latin typeface="Calibri" pitchFamily="34" charset="0"/>
            </a:endParaRPr>
          </a:p>
          <a:p>
            <a:pPr marL="0" indent="0" algn="just">
              <a:spcBef>
                <a:spcPts val="0"/>
              </a:spcBef>
              <a:spcAft>
                <a:spcPts val="600"/>
              </a:spcAft>
              <a:buNone/>
            </a:pPr>
            <a:r>
              <a:rPr lang="fr-CA" sz="2400" i="1" noProof="1">
                <a:latin typeface="Calibri" pitchFamily="34" charset="0"/>
              </a:rPr>
              <a:t>Description et présentation</a:t>
            </a:r>
          </a:p>
          <a:p>
            <a:pPr algn="just">
              <a:spcBef>
                <a:spcPts val="0"/>
              </a:spcBef>
              <a:spcAft>
                <a:spcPts val="600"/>
              </a:spcAft>
              <a:buFont typeface="+mj-lt"/>
              <a:buAutoNum type="arabicPeriod"/>
            </a:pPr>
            <a:r>
              <a:rPr lang="fr-CA" sz="1200" dirty="0">
                <a:latin typeface="Calibri" pitchFamily="34" charset="0"/>
                <a:cs typeface="Calibri" pitchFamily="34" charset="0"/>
              </a:rPr>
              <a:t>Former des équipes de 2 élèves et distribuer une photo à chaque équipe (voir encart au sujet des photos).</a:t>
            </a:r>
          </a:p>
          <a:p>
            <a:pPr algn="just">
              <a:spcBef>
                <a:spcPts val="0"/>
              </a:spcBef>
              <a:spcAft>
                <a:spcPts val="600"/>
              </a:spcAft>
              <a:buFont typeface="+mj-lt"/>
              <a:buAutoNum type="arabicPeriod"/>
            </a:pPr>
            <a:r>
              <a:rPr lang="fr-CA" sz="1200" dirty="0">
                <a:latin typeface="Calibri" pitchFamily="34" charset="0"/>
                <a:cs typeface="Calibri" pitchFamily="34" charset="0"/>
              </a:rPr>
              <a:t>Les équipes ont quelques minutes pour observer leur photo. </a:t>
            </a:r>
            <a:r>
              <a:rPr lang="fr-CA" sz="1200" noProof="1">
                <a:latin typeface="Calibri" pitchFamily="34" charset="0"/>
                <a:cs typeface="Calibri" pitchFamily="34" charset="0"/>
              </a:rPr>
              <a:t>Elles doivent préparer une petite présentation orale, en répondant aux questions suivantes (écrire au tableau) :</a:t>
            </a:r>
          </a:p>
          <a:p>
            <a:pPr marL="882850" lvl="1" algn="just">
              <a:spcBef>
                <a:spcPts val="0"/>
              </a:spcBef>
              <a:spcAft>
                <a:spcPts val="600"/>
              </a:spcAft>
              <a:buFont typeface="Arial" pitchFamily="34" charset="0"/>
              <a:buChar char="•"/>
            </a:pPr>
            <a:r>
              <a:rPr lang="fr-CA" sz="1200" i="1" noProof="1">
                <a:latin typeface="Calibri" pitchFamily="34" charset="0"/>
                <a:cs typeface="Calibri" pitchFamily="34" charset="0"/>
              </a:rPr>
              <a:t>Comment décrire la bouteille ? (couleur, forme, images, etc.)</a:t>
            </a:r>
          </a:p>
          <a:p>
            <a:pPr marL="882850" lvl="1" algn="just">
              <a:spcBef>
                <a:spcPts val="0"/>
              </a:spcBef>
              <a:spcAft>
                <a:spcPts val="600"/>
              </a:spcAft>
              <a:buFont typeface="Arial" pitchFamily="34" charset="0"/>
              <a:buChar char="•"/>
            </a:pPr>
            <a:r>
              <a:rPr lang="fr-CA" sz="1200" i="1" noProof="1">
                <a:latin typeface="Calibri" pitchFamily="34" charset="0"/>
                <a:cs typeface="Calibri" pitchFamily="34" charset="0"/>
              </a:rPr>
              <a:t>Selon vous, à quoi sert ce produit ?</a:t>
            </a:r>
          </a:p>
          <a:p>
            <a:pPr marL="882850" lvl="1" algn="just">
              <a:spcBef>
                <a:spcPts val="0"/>
              </a:spcBef>
              <a:spcAft>
                <a:spcPts val="600"/>
              </a:spcAft>
              <a:buFont typeface="Arial" pitchFamily="34" charset="0"/>
              <a:buChar char="•"/>
            </a:pPr>
            <a:r>
              <a:rPr lang="fr-CA" sz="1200" i="1" noProof="1">
                <a:latin typeface="Calibri" pitchFamily="34" charset="0"/>
                <a:cs typeface="Calibri" pitchFamily="34" charset="0"/>
              </a:rPr>
              <a:t>Selon vous, de quelle sorte de substance s’agit-il ? Est-ce que c’est un liquide, une crème, une poudre, un solide, un gel ?</a:t>
            </a:r>
            <a:endParaRPr lang="fr-CA" sz="1200" noProof="1">
              <a:latin typeface="Calibri" pitchFamily="34" charset="0"/>
              <a:cs typeface="Calibri" pitchFamily="34" charset="0"/>
            </a:endParaRPr>
          </a:p>
          <a:p>
            <a:pPr marL="432000" lvl="1" algn="just">
              <a:spcBef>
                <a:spcPts val="0"/>
              </a:spcBef>
              <a:spcAft>
                <a:spcPts val="600"/>
              </a:spcAft>
              <a:buFont typeface="+mj-lt"/>
              <a:buAutoNum type="arabicPeriod" startAt="3"/>
            </a:pPr>
            <a:r>
              <a:rPr lang="fr-CA" sz="1200" noProof="1">
                <a:latin typeface="Calibri" pitchFamily="34" charset="0"/>
                <a:cs typeface="Calibri" pitchFamily="34" charset="0"/>
              </a:rPr>
              <a:t>À tour de rôle, les équipes font une brève présentation orale de leur produit (1 à 2 minutes chaque).</a:t>
            </a:r>
          </a:p>
        </p:txBody>
      </p:sp>
      <p:graphicFrame>
        <p:nvGraphicFramePr>
          <p:cNvPr id="16" name="Tableau 15"/>
          <p:cNvGraphicFramePr>
            <a:graphicFrameLocks noGrp="1"/>
          </p:cNvGraphicFramePr>
          <p:nvPr>
            <p:custDataLst>
              <p:tags r:id="rId2"/>
            </p:custDataLst>
            <p:extLst>
              <p:ext uri="{D42A27DB-BD31-4B8C-83A1-F6EECF244321}">
                <p14:modId xmlns:p14="http://schemas.microsoft.com/office/powerpoint/2010/main" val="573847251"/>
              </p:ext>
            </p:extLst>
          </p:nvPr>
        </p:nvGraphicFramePr>
        <p:xfrm>
          <a:off x="54401" y="1172761"/>
          <a:ext cx="1675340" cy="335280"/>
        </p:xfrm>
        <a:graphic>
          <a:graphicData uri="http://schemas.openxmlformats.org/drawingml/2006/table">
            <a:tbl>
              <a:tblPr firstRow="1" bandRow="1">
                <a:tableStyleId>{69CF1AB2-1976-4502-BF36-3FF5EA218861}</a:tableStyleId>
              </a:tblPr>
              <a:tblGrid>
                <a:gridCol w="1675340">
                  <a:extLst>
                    <a:ext uri="{9D8B030D-6E8A-4147-A177-3AD203B41FA5}">
                      <a16:colId xmlns:a16="http://schemas.microsoft.com/office/drawing/2014/main" val="20000"/>
                    </a:ext>
                  </a:extLst>
                </a:gridCol>
              </a:tblGrid>
              <a:tr h="335197">
                <a:tc>
                  <a:txBody>
                    <a:bodyPr/>
                    <a:lstStyle/>
                    <a:p>
                      <a:endParaRPr lang="fr-FR" sz="200" dirty="0"/>
                    </a:p>
                    <a:p>
                      <a:pPr algn="ctr"/>
                      <a:r>
                        <a:rPr lang="fr-FR" sz="1400" dirty="0">
                          <a:latin typeface="Calibri" pitchFamily="34" charset="0"/>
                          <a:cs typeface="Calibri" pitchFamily="34" charset="0"/>
                        </a:rPr>
                        <a:t>Durée : </a:t>
                      </a:r>
                      <a:r>
                        <a:rPr lang="fr-FR" sz="1400" b="0" dirty="0">
                          <a:latin typeface="Calibri" pitchFamily="34" charset="0"/>
                          <a:cs typeface="Calibri" pitchFamily="34" charset="0"/>
                        </a:rPr>
                        <a:t>60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sp>
        <p:nvSpPr>
          <p:cNvPr id="9" name="Title 3"/>
          <p:cNvSpPr txBox="1">
            <a:spLocks/>
          </p:cNvSpPr>
          <p:nvPr>
            <p:custDataLst>
              <p:tags r:id="rId3"/>
            </p:custDataLst>
          </p:nvPr>
        </p:nvSpPr>
        <p:spPr>
          <a:xfrm>
            <a:off x="0" y="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Amorce</a:t>
            </a:r>
            <a:endParaRPr lang="en-US" sz="3000" dirty="0">
              <a:latin typeface="Calibri" pitchFamily="34" charset="0"/>
            </a:endParaRPr>
          </a:p>
          <a:p>
            <a:pPr algn="l"/>
            <a:r>
              <a:rPr lang="en-US" sz="2400" dirty="0">
                <a:latin typeface="Calibri" pitchFamily="34" charset="0"/>
              </a:rPr>
              <a:t>1. Les </a:t>
            </a:r>
            <a:r>
              <a:rPr lang="en-US" sz="2400" dirty="0" err="1">
                <a:latin typeface="Calibri" pitchFamily="34" charset="0"/>
              </a:rPr>
              <a:t>produits</a:t>
            </a:r>
            <a:r>
              <a:rPr lang="en-US" sz="2400" dirty="0">
                <a:latin typeface="Calibri" pitchFamily="34" charset="0"/>
              </a:rPr>
              <a:t> </a:t>
            </a:r>
            <a:r>
              <a:rPr lang="en-US" sz="2400" dirty="0" err="1">
                <a:latin typeface="Calibri" pitchFamily="34" charset="0"/>
              </a:rPr>
              <a:t>domestiques</a:t>
            </a:r>
            <a:endParaRPr lang="en-US" sz="2400" dirty="0">
              <a:latin typeface="Calibri" pitchFamily="34" charset="0"/>
            </a:endParaRPr>
          </a:p>
        </p:txBody>
      </p:sp>
      <p:graphicFrame>
        <p:nvGraphicFramePr>
          <p:cNvPr id="11" name="Espace réservé du contenu 5"/>
          <p:cNvGraphicFramePr>
            <a:graphicFrameLocks noGrp="1"/>
          </p:cNvGraphicFramePr>
          <p:nvPr>
            <p:ph sz="half" idx="1"/>
            <p:custDataLst>
              <p:tags r:id="rId4"/>
            </p:custDataLst>
            <p:extLst>
              <p:ext uri="{D42A27DB-BD31-4B8C-83A1-F6EECF244321}">
                <p14:modId xmlns:p14="http://schemas.microsoft.com/office/powerpoint/2010/main" val="3243006371"/>
              </p:ext>
            </p:extLst>
          </p:nvPr>
        </p:nvGraphicFramePr>
        <p:xfrm>
          <a:off x="54400" y="1594811"/>
          <a:ext cx="1675340" cy="1219200"/>
        </p:xfrm>
        <a:graphic>
          <a:graphicData uri="http://schemas.openxmlformats.org/drawingml/2006/table">
            <a:tbl>
              <a:tblPr firstRow="1" bandRow="1">
                <a:tableStyleId>{5C22544A-7EE6-4342-B048-85BDC9FD1C3A}</a:tableStyleId>
              </a:tblPr>
              <a:tblGrid>
                <a:gridCol w="1675340">
                  <a:extLst>
                    <a:ext uri="{9D8B030D-6E8A-4147-A177-3AD203B41FA5}">
                      <a16:colId xmlns:a16="http://schemas.microsoft.com/office/drawing/2014/main" val="20000"/>
                    </a:ext>
                  </a:extLst>
                </a:gridCol>
              </a:tblGrid>
              <a:tr h="270665">
                <a:tc>
                  <a:txBody>
                    <a:bodyPr/>
                    <a:lstStyle/>
                    <a:p>
                      <a:pPr algn="ctr"/>
                      <a:r>
                        <a:rPr lang="fr-FR" sz="1400" dirty="0">
                          <a:latin typeface="Calibri" pitchFamily="34" charset="0"/>
                        </a:rPr>
                        <a:t>Matériel</a:t>
                      </a:r>
                      <a:r>
                        <a:rPr lang="fr-FR" sz="1400" baseline="0" dirty="0">
                          <a:latin typeface="Calibri" pitchFamily="34" charset="0"/>
                        </a:rPr>
                        <a:t> nécessaire</a:t>
                      </a:r>
                      <a:endParaRPr lang="fr-FR" sz="1400" dirty="0">
                        <a:latin typeface="Calibri" pitchFamily="34" charset="0"/>
                      </a:endParaRPr>
                    </a:p>
                  </a:txBody>
                  <a:tcPr/>
                </a:tc>
                <a:extLst>
                  <a:ext uri="{0D108BD9-81ED-4DB2-BD59-A6C34878D82A}">
                    <a16:rowId xmlns:a16="http://schemas.microsoft.com/office/drawing/2014/main" val="10000"/>
                  </a:ext>
                </a:extLst>
              </a:tr>
              <a:tr h="243598">
                <a:tc>
                  <a:txBody>
                    <a:bodyPr/>
                    <a:lstStyle/>
                    <a:p>
                      <a:pPr algn="ctr"/>
                      <a:r>
                        <a:rPr lang="fr-FR" sz="1200" b="1" dirty="0">
                          <a:latin typeface="Calibri" pitchFamily="34" charset="0"/>
                        </a:rPr>
                        <a:t>Par équipe de 2 élèves</a:t>
                      </a:r>
                    </a:p>
                  </a:txBody>
                  <a:tcPr/>
                </a:tc>
                <a:extLst>
                  <a:ext uri="{0D108BD9-81ED-4DB2-BD59-A6C34878D82A}">
                    <a16:rowId xmlns:a16="http://schemas.microsoft.com/office/drawing/2014/main" val="10003"/>
                  </a:ext>
                </a:extLst>
              </a:tr>
              <a:tr h="243598">
                <a:tc>
                  <a:txBody>
                    <a:bodyPr/>
                    <a:lstStyle/>
                    <a:p>
                      <a:pPr algn="l"/>
                      <a:r>
                        <a:rPr lang="fr-FR" sz="1200" dirty="0">
                          <a:latin typeface="Calibri" pitchFamily="34" charset="0"/>
                        </a:rPr>
                        <a:t>1 photo de produit</a:t>
                      </a:r>
                      <a:r>
                        <a:rPr lang="fr-FR" sz="1200" baseline="0" dirty="0">
                          <a:latin typeface="Calibri" pitchFamily="34" charset="0"/>
                        </a:rPr>
                        <a:t> domestique (recto-verso)</a:t>
                      </a:r>
                      <a:endParaRPr lang="fr-FR" sz="1200" dirty="0">
                        <a:latin typeface="Calibri" pitchFamily="34" charset="0"/>
                      </a:endParaRPr>
                    </a:p>
                  </a:txBody>
                  <a:tcPr/>
                </a:tc>
                <a:extLst>
                  <a:ext uri="{0D108BD9-81ED-4DB2-BD59-A6C34878D82A}">
                    <a16:rowId xmlns:a16="http://schemas.microsoft.com/office/drawing/2014/main" val="10004"/>
                  </a:ext>
                </a:extLst>
              </a:tr>
            </a:tbl>
          </a:graphicData>
        </a:graphic>
      </p:graphicFrame>
      <p:sp>
        <p:nvSpPr>
          <p:cNvPr id="18" name="Espace réservé du numéro de diapositive 1"/>
          <p:cNvSpPr>
            <a:spLocks noGrp="1"/>
          </p:cNvSpPr>
          <p:nvPr>
            <p:ph type="sldNum" sz="quarter" idx="12"/>
            <p:custDataLst>
              <p:tags r:id="rId5"/>
            </p:custDataLst>
          </p:nvPr>
        </p:nvSpPr>
        <p:spPr>
          <a:xfrm>
            <a:off x="5676215" y="8116490"/>
            <a:ext cx="1112292" cy="1135797"/>
          </a:xfrm>
        </p:spPr>
        <p:txBody>
          <a:bodyPr/>
          <a:lstStyle/>
          <a:p>
            <a:fld id="{027FB875-5C85-AB42-9DC5-178568A424B8}" type="slidenum">
              <a:rPr lang="en-US" smtClean="0"/>
              <a:pPr/>
              <a:t>7</a:t>
            </a:fld>
            <a:endParaRPr lang="en-US" dirty="0"/>
          </a:p>
        </p:txBody>
      </p:sp>
      <p:sp>
        <p:nvSpPr>
          <p:cNvPr id="10" name="Rectangle 9"/>
          <p:cNvSpPr/>
          <p:nvPr>
            <p:custDataLst>
              <p:tags r:id="rId6"/>
            </p:custDataLst>
          </p:nvPr>
        </p:nvSpPr>
        <p:spPr>
          <a:xfrm>
            <a:off x="54402" y="2869177"/>
            <a:ext cx="1675340" cy="3831818"/>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spcBef>
                <a:spcPts val="60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Calibri" pitchFamily="34" charset="0"/>
              </a:rPr>
              <a:t>Les </a:t>
            </a:r>
            <a:r>
              <a:rPr lang="fr-CA" sz="1400" b="1" dirty="0">
                <a:latin typeface="Calibri" pitchFamily="34" charset="0"/>
                <a:cs typeface="Calibri" pitchFamily="34" charset="0"/>
              </a:rPr>
              <a:t>photos</a:t>
            </a:r>
          </a:p>
          <a:p>
            <a:pPr lvl="0" algn="just">
              <a:spcBef>
                <a:spcPts val="600"/>
              </a:spcBef>
            </a:pPr>
            <a:r>
              <a:rPr lang="fr-CA" sz="1200" dirty="0">
                <a:latin typeface="Calibri" pitchFamily="34" charset="0"/>
                <a:cs typeface="Calibri" pitchFamily="34" charset="0"/>
              </a:rPr>
              <a:t>Les photos qui apparaissent dans le guide ne sont pas pour impression. Voir PDF à part pour le matériel à imprimer.</a:t>
            </a:r>
          </a:p>
          <a:p>
            <a:pPr lvl="0" algn="just">
              <a:spcBef>
                <a:spcPts val="600"/>
              </a:spcBef>
            </a:pPr>
            <a:r>
              <a:rPr lang="fr-CA" sz="1200" dirty="0">
                <a:latin typeface="Calibri" pitchFamily="34" charset="0"/>
                <a:cs typeface="Calibri" pitchFamily="34" charset="0"/>
              </a:rPr>
              <a:t>Il y a assez de produits pour 12 équipes de 2. Si la classe compte moins de vingt-quatre enfants, l’</a:t>
            </a:r>
            <a:r>
              <a:rPr lang="fr-CA" sz="1200" dirty="0" err="1">
                <a:latin typeface="Calibri" pitchFamily="34" charset="0"/>
                <a:cs typeface="Calibri" pitchFamily="34" charset="0"/>
              </a:rPr>
              <a:t>enseignant-e</a:t>
            </a:r>
            <a:r>
              <a:rPr lang="fr-CA" sz="1200" dirty="0">
                <a:latin typeface="Calibri" pitchFamily="34" charset="0"/>
                <a:cs typeface="Calibri" pitchFamily="34" charset="0"/>
              </a:rPr>
              <a:t> pourra:</a:t>
            </a:r>
          </a:p>
          <a:p>
            <a:pPr marL="171450" lvl="0" indent="-171450" algn="just">
              <a:spcBef>
                <a:spcPts val="600"/>
              </a:spcBef>
              <a:buFont typeface="Arial" pitchFamily="34" charset="0"/>
              <a:buChar char="•"/>
            </a:pPr>
            <a:r>
              <a:rPr lang="fr-CA" sz="1200" dirty="0">
                <a:latin typeface="Calibri" pitchFamily="34" charset="0"/>
                <a:cs typeface="Calibri" pitchFamily="34" charset="0"/>
              </a:rPr>
              <a:t>Donner des produits à des enfants seuls.</a:t>
            </a:r>
          </a:p>
          <a:p>
            <a:pPr marL="171450" lvl="0" indent="-171450" algn="just">
              <a:spcBef>
                <a:spcPts val="600"/>
              </a:spcBef>
              <a:buFont typeface="Arial" pitchFamily="34" charset="0"/>
              <a:buChar char="•"/>
            </a:pPr>
            <a:r>
              <a:rPr lang="fr-CA" sz="1200" dirty="0">
                <a:latin typeface="Calibri" pitchFamily="34" charset="0"/>
                <a:cs typeface="Calibri" pitchFamily="34" charset="0"/>
              </a:rPr>
              <a:t>Présenter elle-même les derniers produits.</a:t>
            </a:r>
          </a:p>
          <a:p>
            <a:pPr marL="171450" lvl="0" indent="-171450" algn="just">
              <a:spcBef>
                <a:spcPts val="600"/>
              </a:spcBef>
              <a:buFont typeface="Arial" pitchFamily="34" charset="0"/>
              <a:buChar char="•"/>
            </a:pPr>
            <a:r>
              <a:rPr lang="fr-CA" sz="1200" dirty="0">
                <a:latin typeface="Calibri" pitchFamily="34" charset="0"/>
                <a:cs typeface="Calibri" pitchFamily="34" charset="0"/>
              </a:rPr>
              <a:t>Ne pas distribuer tous les produits.</a:t>
            </a:r>
          </a:p>
        </p:txBody>
      </p:sp>
      <p:sp>
        <p:nvSpPr>
          <p:cNvPr id="14" name="Rectangle avec flèche vers la droite 13"/>
          <p:cNvSpPr/>
          <p:nvPr>
            <p:custDataLst>
              <p:tags r:id="rId7"/>
            </p:custDataLst>
          </p:nvPr>
        </p:nvSpPr>
        <p:spPr>
          <a:xfrm>
            <a:off x="76200" y="6758940"/>
            <a:ext cx="2065020" cy="2240280"/>
          </a:xfrm>
          <a:prstGeom prst="rightArrowCallout">
            <a:avLst/>
          </a:prstGeom>
          <a:solidFill>
            <a:schemeClr val="bg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fr-CA" sz="1200" dirty="0">
                <a:solidFill>
                  <a:schemeClr val="tx1"/>
                </a:solidFill>
                <a:latin typeface="+mj-lt"/>
                <a:cs typeface="Calibri" pitchFamily="34" charset="0"/>
              </a:rPr>
              <a:t>Pour répondre à ces questions, les élèves devront bien regarder et peut-être </a:t>
            </a:r>
            <a:r>
              <a:rPr lang="fr-CA" sz="1200" i="1" dirty="0">
                <a:solidFill>
                  <a:schemeClr val="tx1"/>
                </a:solidFill>
                <a:latin typeface="+mj-lt"/>
                <a:cs typeface="Calibri" pitchFamily="34" charset="0"/>
              </a:rPr>
              <a:t>lire</a:t>
            </a:r>
            <a:r>
              <a:rPr lang="fr-CA" sz="1200" dirty="0">
                <a:solidFill>
                  <a:schemeClr val="tx1"/>
                </a:solidFill>
                <a:latin typeface="+mj-lt"/>
                <a:cs typeface="Calibri" pitchFamily="34" charset="0"/>
              </a:rPr>
              <a:t> les étiquettes.</a:t>
            </a:r>
          </a:p>
          <a:p>
            <a:pPr>
              <a:spcBef>
                <a:spcPts val="600"/>
              </a:spcBef>
            </a:pPr>
            <a:r>
              <a:rPr lang="fr-CA" sz="1200" dirty="0">
                <a:solidFill>
                  <a:schemeClr val="tx1"/>
                </a:solidFill>
                <a:latin typeface="+mj-lt"/>
                <a:cs typeface="Calibri" pitchFamily="34" charset="0"/>
              </a:rPr>
              <a:t>Un scientifique, c’est comme un bon détective; il faut savoir </a:t>
            </a:r>
            <a:r>
              <a:rPr lang="fr-CA" sz="1200" b="1" dirty="0">
                <a:solidFill>
                  <a:schemeClr val="tx1"/>
                </a:solidFill>
                <a:latin typeface="+mj-lt"/>
                <a:cs typeface="Calibri" pitchFamily="34" charset="0"/>
              </a:rPr>
              <a:t>observer</a:t>
            </a:r>
            <a:r>
              <a:rPr lang="fr-CA" sz="1200" dirty="0">
                <a:solidFill>
                  <a:schemeClr val="tx1"/>
                </a:solidFill>
                <a:latin typeface="+mj-lt"/>
                <a:cs typeface="Calibri" pitchFamily="34" charset="0"/>
              </a:rPr>
              <a:t> !</a:t>
            </a:r>
            <a:endParaRPr lang="fr-FR" sz="1200" dirty="0">
              <a:solidFill>
                <a:schemeClr val="tx1"/>
              </a:solidFill>
              <a:latin typeface="+mj-lt"/>
              <a:cs typeface="Calibri" pitchFamily="34" charset="0"/>
            </a:endParaRPr>
          </a:p>
        </p:txBody>
      </p:sp>
      <p:pic>
        <p:nvPicPr>
          <p:cNvPr id="15" name="Image 14" descr="Symbole_symboles_maison-01.png"/>
          <p:cNvPicPr>
            <a:picLocks noChangeAspect="1"/>
          </p:cNvPicPr>
          <p:nvPr/>
        </p:nvPicPr>
        <p:blipFill>
          <a:blip r:embed="rId9"/>
          <a:stretch>
            <a:fillRect/>
          </a:stretch>
        </p:blipFill>
        <p:spPr>
          <a:xfrm>
            <a:off x="5456528" y="61762"/>
            <a:ext cx="1446279" cy="1446279"/>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76200" y="1172762"/>
            <a:ext cx="6690360" cy="2324818"/>
          </a:xfrm>
        </p:spPr>
        <p:style>
          <a:lnRef idx="2">
            <a:schemeClr val="accent1"/>
          </a:lnRef>
          <a:fillRef idx="1">
            <a:schemeClr val="lt1"/>
          </a:fillRef>
          <a:effectRef idx="0">
            <a:schemeClr val="accent1"/>
          </a:effectRef>
          <a:fontRef idx="minor">
            <a:schemeClr val="dk1"/>
          </a:fontRef>
        </p:style>
        <p:txBody>
          <a:bodyPr>
            <a:noAutofit/>
          </a:bodyPr>
          <a:lstStyle/>
          <a:p>
            <a:pPr marL="0" indent="0">
              <a:spcBef>
                <a:spcPts val="600"/>
              </a:spcBef>
              <a:buNone/>
            </a:pPr>
            <a:r>
              <a:rPr lang="fr-CA" sz="2400" i="1" noProof="1">
                <a:latin typeface="Calibri" pitchFamily="34" charset="0"/>
                <a:cs typeface="Calibri" pitchFamily="34" charset="0"/>
              </a:rPr>
              <a:t>Classification des produits</a:t>
            </a:r>
          </a:p>
          <a:p>
            <a:pPr marL="0" indent="0" algn="just">
              <a:spcBef>
                <a:spcPts val="600"/>
              </a:spcBef>
              <a:buNone/>
            </a:pPr>
            <a:r>
              <a:rPr lang="fr-CA" sz="1200" noProof="1">
                <a:latin typeface="Calibri" pitchFamily="34" charset="0"/>
                <a:cs typeface="Calibri" pitchFamily="34" charset="0"/>
              </a:rPr>
              <a:t>Une fois les présentations terminées :</a:t>
            </a:r>
          </a:p>
          <a:p>
            <a:pPr marL="432000" indent="-432000" algn="just">
              <a:spcBef>
                <a:spcPts val="600"/>
              </a:spcBef>
              <a:buFont typeface="Arial" pitchFamily="34" charset="0"/>
              <a:buChar char="•"/>
            </a:pPr>
            <a:r>
              <a:rPr lang="fr-CA" sz="1200" b="1" noProof="1">
                <a:latin typeface="Calibri" pitchFamily="34" charset="0"/>
                <a:cs typeface="Calibri" pitchFamily="34" charset="0"/>
              </a:rPr>
              <a:t>Disposer les photos de manière à ce que tout le monde puisse les voir. </a:t>
            </a:r>
            <a:r>
              <a:rPr lang="fr-CA" sz="1200" noProof="1">
                <a:latin typeface="Calibri" pitchFamily="34" charset="0"/>
                <a:cs typeface="Calibri" pitchFamily="34" charset="0"/>
              </a:rPr>
              <a:t>Il est possible d’utiliser des aimants, de la gommette, ou autre. Puisque les photos seront souvent déplacées et réorganisées, l’idéal c’est de simplement les faire tenir debout contre un mur, une fenêtre, etc. </a:t>
            </a:r>
          </a:p>
          <a:p>
            <a:pPr marL="432000" indent="-432000" algn="just">
              <a:spcBef>
                <a:spcPts val="600"/>
              </a:spcBef>
              <a:buFont typeface="Arial" pitchFamily="34" charset="0"/>
              <a:buChar char="•"/>
            </a:pPr>
            <a:r>
              <a:rPr lang="fr-CA" sz="1200" b="1" noProof="1">
                <a:latin typeface="Calibri" pitchFamily="34" charset="0"/>
                <a:cs typeface="Calibri" pitchFamily="34" charset="0"/>
              </a:rPr>
              <a:t>Demander aux élèves  de trouver des façons de classer ces produits. </a:t>
            </a:r>
            <a:r>
              <a:rPr lang="fr-CA" sz="1200" noProof="1">
                <a:latin typeface="Calibri" pitchFamily="34" charset="0"/>
                <a:cs typeface="Calibri" pitchFamily="34" charset="0"/>
              </a:rPr>
              <a:t>Des exemples d’idées qui peuvent être exprimées sont : p</a:t>
            </a:r>
            <a:r>
              <a:rPr lang="fr-CA" sz="1200" dirty="0" err="1">
                <a:latin typeface="Calibri" pitchFamily="34" charset="0"/>
                <a:cs typeface="Calibri" pitchFamily="34" charset="0"/>
              </a:rPr>
              <a:t>ar</a:t>
            </a:r>
            <a:r>
              <a:rPr lang="fr-CA" sz="1200" dirty="0">
                <a:latin typeface="Calibri" pitchFamily="34" charset="0"/>
                <a:cs typeface="Calibri" pitchFamily="34" charset="0"/>
              </a:rPr>
              <a:t> </a:t>
            </a:r>
            <a:r>
              <a:rPr lang="fr-CA" sz="1200" i="1" dirty="0">
                <a:latin typeface="Calibri" pitchFamily="34" charset="0"/>
                <a:cs typeface="Calibri" pitchFamily="34" charset="0"/>
              </a:rPr>
              <a:t>état</a:t>
            </a:r>
            <a:r>
              <a:rPr lang="fr-CA" sz="1200" dirty="0">
                <a:latin typeface="Calibri" pitchFamily="34" charset="0"/>
                <a:cs typeface="Calibri" pitchFamily="34" charset="0"/>
              </a:rPr>
              <a:t> </a:t>
            </a:r>
            <a:r>
              <a:rPr lang="fr-CA" sz="1200" noProof="1">
                <a:latin typeface="Calibri" pitchFamily="34" charset="0"/>
                <a:cs typeface="Calibri" pitchFamily="34" charset="0"/>
              </a:rPr>
              <a:t>(solide,liquide, gazeux), p</a:t>
            </a:r>
            <a:r>
              <a:rPr lang="fr-CA" sz="1200" dirty="0" err="1">
                <a:latin typeface="Calibri" pitchFamily="34" charset="0"/>
                <a:cs typeface="Calibri" pitchFamily="34" charset="0"/>
              </a:rPr>
              <a:t>ar</a:t>
            </a:r>
            <a:r>
              <a:rPr lang="fr-CA" sz="1200" dirty="0">
                <a:latin typeface="Calibri" pitchFamily="34" charset="0"/>
                <a:cs typeface="Calibri" pitchFamily="34" charset="0"/>
              </a:rPr>
              <a:t> </a:t>
            </a:r>
            <a:r>
              <a:rPr lang="fr-CA" sz="1200" i="1" dirty="0">
                <a:latin typeface="Calibri" pitchFamily="34" charset="0"/>
                <a:cs typeface="Calibri" pitchFamily="34" charset="0"/>
              </a:rPr>
              <a:t>couleur</a:t>
            </a:r>
            <a:r>
              <a:rPr lang="fr-CA" sz="1200" dirty="0">
                <a:latin typeface="Calibri" pitchFamily="34" charset="0"/>
                <a:cs typeface="Calibri" pitchFamily="34" charset="0"/>
              </a:rPr>
              <a:t>, par </a:t>
            </a:r>
            <a:r>
              <a:rPr lang="fr-CA" sz="1200" i="1" dirty="0">
                <a:latin typeface="Calibri" pitchFamily="34" charset="0"/>
                <a:cs typeface="Calibri" pitchFamily="34" charset="0"/>
              </a:rPr>
              <a:t>utilité/fonction</a:t>
            </a:r>
            <a:r>
              <a:rPr lang="fr-CA" sz="1200" dirty="0">
                <a:latin typeface="Calibri" pitchFamily="34" charset="0"/>
                <a:cs typeface="Calibri" pitchFamily="34" charset="0"/>
              </a:rPr>
              <a:t>, selon qu’on puisse les mettre </a:t>
            </a:r>
            <a:r>
              <a:rPr lang="fr-CA" sz="1200" i="1" dirty="0">
                <a:latin typeface="Calibri" pitchFamily="34" charset="0"/>
                <a:cs typeface="Calibri" pitchFamily="34" charset="0"/>
              </a:rPr>
              <a:t>sur notre corps</a:t>
            </a:r>
            <a:r>
              <a:rPr lang="fr-CA" sz="1200" dirty="0">
                <a:latin typeface="Calibri" pitchFamily="34" charset="0"/>
                <a:cs typeface="Calibri" pitchFamily="34" charset="0"/>
              </a:rPr>
              <a:t>, p</a:t>
            </a:r>
            <a:r>
              <a:rPr lang="fr-CA" sz="1200" noProof="1">
                <a:latin typeface="Calibri" pitchFamily="34" charset="0"/>
                <a:cs typeface="Calibri" pitchFamily="34" charset="0"/>
              </a:rPr>
              <a:t>ar type de </a:t>
            </a:r>
            <a:r>
              <a:rPr lang="fr-CA" sz="1200" i="1" noProof="1">
                <a:latin typeface="Calibri" pitchFamily="34" charset="0"/>
                <a:cs typeface="Calibri" pitchFamily="34" charset="0"/>
              </a:rPr>
              <a:t>distributeur</a:t>
            </a:r>
            <a:r>
              <a:rPr lang="fr-CA" sz="1200" noProof="1">
                <a:latin typeface="Calibri" pitchFamily="34" charset="0"/>
                <a:cs typeface="Calibri" pitchFamily="34" charset="0"/>
              </a:rPr>
              <a:t>…</a:t>
            </a:r>
          </a:p>
        </p:txBody>
      </p:sp>
      <p:sp>
        <p:nvSpPr>
          <p:cNvPr id="9" name="Title 3"/>
          <p:cNvSpPr txBox="1">
            <a:spLocks/>
          </p:cNvSpPr>
          <p:nvPr>
            <p:custDataLst>
              <p:tags r:id="rId2"/>
            </p:custDataLst>
          </p:nvPr>
        </p:nvSpPr>
        <p:spPr>
          <a:xfrm>
            <a:off x="0" y="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Amorce</a:t>
            </a:r>
            <a:endParaRPr lang="en-US" sz="3000" dirty="0">
              <a:latin typeface="Calibri" pitchFamily="34" charset="0"/>
            </a:endParaRPr>
          </a:p>
          <a:p>
            <a:pPr algn="l"/>
            <a:r>
              <a:rPr lang="en-US" sz="2400" dirty="0">
                <a:latin typeface="Calibri" pitchFamily="34" charset="0"/>
              </a:rPr>
              <a:t>1. Les </a:t>
            </a:r>
            <a:r>
              <a:rPr lang="en-US" sz="2400" dirty="0" err="1">
                <a:latin typeface="Calibri" pitchFamily="34" charset="0"/>
              </a:rPr>
              <a:t>produits</a:t>
            </a:r>
            <a:r>
              <a:rPr lang="en-US" sz="2400" dirty="0">
                <a:latin typeface="Calibri" pitchFamily="34" charset="0"/>
              </a:rPr>
              <a:t> </a:t>
            </a:r>
            <a:r>
              <a:rPr lang="en-US" sz="2400" dirty="0" err="1">
                <a:latin typeface="Calibri" pitchFamily="34" charset="0"/>
              </a:rPr>
              <a:t>domestiques</a:t>
            </a:r>
            <a:r>
              <a:rPr lang="en-US" sz="2400" dirty="0">
                <a:latin typeface="Calibri" pitchFamily="34" charset="0"/>
              </a:rPr>
              <a:t> </a:t>
            </a:r>
            <a:r>
              <a:rPr lang="en-US" sz="1800" dirty="0">
                <a:latin typeface="Calibri" pitchFamily="34" charset="0"/>
              </a:rPr>
              <a:t>(suite)</a:t>
            </a:r>
            <a:endParaRPr lang="en-US" sz="2400" dirty="0">
              <a:latin typeface="Calibri" pitchFamily="34" charset="0"/>
            </a:endParaRPr>
          </a:p>
        </p:txBody>
      </p:sp>
      <p:sp>
        <p:nvSpPr>
          <p:cNvPr id="8" name="Title 3"/>
          <p:cNvSpPr txBox="1">
            <a:spLocks/>
          </p:cNvSpPr>
          <p:nvPr>
            <p:custDataLst>
              <p:tags r:id="rId3"/>
            </p:custDataLst>
          </p:nvPr>
        </p:nvSpPr>
        <p:spPr>
          <a:xfrm>
            <a:off x="0" y="370332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Réalisation</a:t>
            </a:r>
            <a:endParaRPr lang="en-US" sz="3000" dirty="0">
              <a:latin typeface="Calibri" pitchFamily="34" charset="0"/>
            </a:endParaRPr>
          </a:p>
          <a:p>
            <a:pPr algn="l"/>
            <a:r>
              <a:rPr lang="en-US" sz="2400" dirty="0">
                <a:latin typeface="Calibri" pitchFamily="34" charset="0"/>
              </a:rPr>
              <a:t>2. </a:t>
            </a:r>
            <a:r>
              <a:rPr lang="en-US" sz="2400" dirty="0" err="1">
                <a:latin typeface="Calibri" pitchFamily="34" charset="0"/>
              </a:rPr>
              <a:t>Préparation</a:t>
            </a:r>
            <a:r>
              <a:rPr lang="en-US" sz="2400" dirty="0">
                <a:latin typeface="Calibri" pitchFamily="34" charset="0"/>
              </a:rPr>
              <a:t> </a:t>
            </a:r>
            <a:r>
              <a:rPr lang="en-US" sz="2400" dirty="0" err="1">
                <a:latin typeface="Calibri" pitchFamily="34" charset="0"/>
              </a:rPr>
              <a:t>mathématique</a:t>
            </a:r>
            <a:endParaRPr lang="en-US" sz="2400" dirty="0">
              <a:latin typeface="Calibri" pitchFamily="34" charset="0"/>
            </a:endParaRPr>
          </a:p>
        </p:txBody>
      </p:sp>
      <p:graphicFrame>
        <p:nvGraphicFramePr>
          <p:cNvPr id="11" name="Tableau 10"/>
          <p:cNvGraphicFramePr>
            <a:graphicFrameLocks noGrp="1"/>
          </p:cNvGraphicFramePr>
          <p:nvPr>
            <p:custDataLst>
              <p:tags r:id="rId4"/>
            </p:custDataLst>
            <p:extLst>
              <p:ext uri="{D42A27DB-BD31-4B8C-83A1-F6EECF244321}">
                <p14:modId xmlns:p14="http://schemas.microsoft.com/office/powerpoint/2010/main" val="1956465694"/>
              </p:ext>
            </p:extLst>
          </p:nvPr>
        </p:nvGraphicFramePr>
        <p:xfrm>
          <a:off x="76200" y="4857750"/>
          <a:ext cx="1729740" cy="335280"/>
        </p:xfrm>
        <a:graphic>
          <a:graphicData uri="http://schemas.openxmlformats.org/drawingml/2006/table">
            <a:tbl>
              <a:tblPr firstRow="1" bandRow="1">
                <a:tableStyleId>{69CF1AB2-1976-4502-BF36-3FF5EA218861}</a:tableStyleId>
              </a:tblPr>
              <a:tblGrid>
                <a:gridCol w="1729740">
                  <a:extLst>
                    <a:ext uri="{9D8B030D-6E8A-4147-A177-3AD203B41FA5}">
                      <a16:colId xmlns:a16="http://schemas.microsoft.com/office/drawing/2014/main" val="20000"/>
                    </a:ext>
                  </a:extLst>
                </a:gridCol>
              </a:tblGrid>
              <a:tr h="335197">
                <a:tc>
                  <a:txBody>
                    <a:bodyPr/>
                    <a:lstStyle/>
                    <a:p>
                      <a:pPr algn="ctr"/>
                      <a:endParaRPr lang="fr-FR" sz="200" dirty="0"/>
                    </a:p>
                    <a:p>
                      <a:pPr algn="ctr"/>
                      <a:r>
                        <a:rPr lang="fr-FR" sz="1400" dirty="0">
                          <a:latin typeface="Calibri" pitchFamily="34" charset="0"/>
                          <a:cs typeface="Calibri" pitchFamily="34" charset="0"/>
                        </a:rPr>
                        <a:t>Durée : </a:t>
                      </a:r>
                      <a:r>
                        <a:rPr lang="fr-FR" sz="1400" b="0" dirty="0">
                          <a:latin typeface="Calibri" pitchFamily="34" charset="0"/>
                          <a:cs typeface="Calibri" pitchFamily="34" charset="0"/>
                        </a:rPr>
                        <a:t>65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4" name="Espace réservé du contenu 5"/>
          <p:cNvGraphicFramePr>
            <a:graphicFrameLocks noGrp="1"/>
          </p:cNvGraphicFramePr>
          <p:nvPr>
            <p:ph sz="half" idx="1"/>
            <p:custDataLst>
              <p:tags r:id="rId5"/>
            </p:custDataLst>
            <p:extLst>
              <p:ext uri="{D42A27DB-BD31-4B8C-83A1-F6EECF244321}">
                <p14:modId xmlns:p14="http://schemas.microsoft.com/office/powerpoint/2010/main" val="2361371903"/>
              </p:ext>
            </p:extLst>
          </p:nvPr>
        </p:nvGraphicFramePr>
        <p:xfrm>
          <a:off x="76200" y="5249867"/>
          <a:ext cx="1729740" cy="2448560"/>
        </p:xfrm>
        <a:graphic>
          <a:graphicData uri="http://schemas.openxmlformats.org/drawingml/2006/table">
            <a:tbl>
              <a:tblPr firstRow="1" bandRow="1">
                <a:tableStyleId>{5C22544A-7EE6-4342-B048-85BDC9FD1C3A}</a:tableStyleId>
              </a:tblPr>
              <a:tblGrid>
                <a:gridCol w="1729740">
                  <a:extLst>
                    <a:ext uri="{9D8B030D-6E8A-4147-A177-3AD203B41FA5}">
                      <a16:colId xmlns:a16="http://schemas.microsoft.com/office/drawing/2014/main" val="20000"/>
                    </a:ext>
                  </a:extLst>
                </a:gridCol>
              </a:tblGrid>
              <a:tr h="270665">
                <a:tc>
                  <a:txBody>
                    <a:bodyPr/>
                    <a:lstStyle/>
                    <a:p>
                      <a:pPr algn="ctr"/>
                      <a:r>
                        <a:rPr lang="fr-FR" sz="1400" dirty="0">
                          <a:latin typeface="Calibri" pitchFamily="34" charset="0"/>
                        </a:rPr>
                        <a:t>Matériel</a:t>
                      </a:r>
                      <a:r>
                        <a:rPr lang="fr-FR" sz="1400" baseline="0" dirty="0">
                          <a:latin typeface="Calibri" pitchFamily="34" charset="0"/>
                        </a:rPr>
                        <a:t> nécessaire</a:t>
                      </a:r>
                      <a:endParaRPr lang="fr-FR" sz="1400" dirty="0">
                        <a:latin typeface="Calibri" pitchFamily="34" charset="0"/>
                      </a:endParaRPr>
                    </a:p>
                  </a:txBody>
                  <a:tcPr/>
                </a:tc>
                <a:extLst>
                  <a:ext uri="{0D108BD9-81ED-4DB2-BD59-A6C34878D82A}">
                    <a16:rowId xmlns:a16="http://schemas.microsoft.com/office/drawing/2014/main" val="10000"/>
                  </a:ext>
                </a:extLst>
              </a:tr>
              <a:tr h="243598">
                <a:tc>
                  <a:txBody>
                    <a:bodyPr/>
                    <a:lstStyle/>
                    <a:p>
                      <a:pPr algn="ctr"/>
                      <a:r>
                        <a:rPr lang="fr-FR" sz="1200" b="1" dirty="0">
                          <a:latin typeface="Calibri" pitchFamily="34" charset="0"/>
                        </a:rPr>
                        <a:t>Par élève</a:t>
                      </a:r>
                    </a:p>
                  </a:txBody>
                  <a:tcPr/>
                </a:tc>
                <a:extLst>
                  <a:ext uri="{0D108BD9-81ED-4DB2-BD59-A6C34878D82A}">
                    <a16:rowId xmlns:a16="http://schemas.microsoft.com/office/drawing/2014/main" val="10003"/>
                  </a:ext>
                </a:extLst>
              </a:tr>
              <a:tr h="282253">
                <a:tc>
                  <a:txBody>
                    <a:bodyPr/>
                    <a:lstStyle/>
                    <a:p>
                      <a:pPr algn="l"/>
                      <a:r>
                        <a:rPr lang="fr-FR" sz="1200" baseline="0" dirty="0">
                          <a:latin typeface="Calibri" pitchFamily="34" charset="0"/>
                          <a:hlinkClick r:id="rId11" action="ppaction://hlinksldjump"/>
                        </a:rPr>
                        <a:t>Fiche d’activité A</a:t>
                      </a:r>
                      <a:endParaRPr lang="fr-FR" sz="1200" baseline="0" dirty="0">
                        <a:latin typeface="Calibri" pitchFamily="34" charset="0"/>
                      </a:endParaRPr>
                    </a:p>
                    <a:p>
                      <a:pPr algn="l"/>
                      <a:r>
                        <a:rPr lang="fr-CA" sz="1200" baseline="0" dirty="0">
                          <a:latin typeface="Calibri" pitchFamily="34" charset="0"/>
                          <a:hlinkClick r:id="rId12" action="ppaction://hlinksldjump"/>
                        </a:rPr>
                        <a:t>Fiche d’activité B</a:t>
                      </a:r>
                      <a:endParaRPr lang="fr-FR" sz="1200" baseline="0" dirty="0">
                        <a:latin typeface="Calibri" pitchFamily="34" charset="0"/>
                      </a:endParaRPr>
                    </a:p>
                  </a:txBody>
                  <a:tcPr/>
                </a:tc>
                <a:extLst>
                  <a:ext uri="{0D108BD9-81ED-4DB2-BD59-A6C34878D82A}">
                    <a16:rowId xmlns:a16="http://schemas.microsoft.com/office/drawing/2014/main" val="10004"/>
                  </a:ext>
                </a:extLst>
              </a:tr>
              <a:tr h="304800">
                <a:tc>
                  <a:txBody>
                    <a:bodyPr/>
                    <a:lstStyle/>
                    <a:p>
                      <a:pPr algn="ctr"/>
                      <a:r>
                        <a:rPr lang="fr-CA" sz="1200" b="1" baseline="0" dirty="0">
                          <a:latin typeface="Calibri" pitchFamily="34" charset="0"/>
                        </a:rPr>
                        <a:t>Par équipe de 2</a:t>
                      </a:r>
                      <a:endParaRPr lang="fr-FR" sz="1200" b="1" baseline="0" dirty="0">
                        <a:latin typeface="Calibri" pitchFamily="34" charset="0"/>
                      </a:endParaRPr>
                    </a:p>
                  </a:txBody>
                  <a:tcPr/>
                </a:tc>
                <a:extLst>
                  <a:ext uri="{0D108BD9-81ED-4DB2-BD59-A6C34878D82A}">
                    <a16:rowId xmlns:a16="http://schemas.microsoft.com/office/drawing/2014/main" val="10005"/>
                  </a:ext>
                </a:extLst>
              </a:tr>
              <a:tr h="513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itchFamily="34" charset="0"/>
                        </a:rPr>
                        <a:t>Ensemble de bâtonnets </a:t>
                      </a:r>
                      <a:r>
                        <a:rPr lang="fr-FR" sz="1200" baseline="0" dirty="0">
                          <a:latin typeface="Calibri" pitchFamily="34" charset="0"/>
                        </a:rPr>
                        <a:t>(minimum 24) </a:t>
                      </a:r>
                    </a:p>
                  </a:txBody>
                  <a:tcPr/>
                </a:tc>
                <a:extLst>
                  <a:ext uri="{0D108BD9-81ED-4DB2-BD59-A6C34878D82A}">
                    <a16:rowId xmlns:a16="http://schemas.microsoft.com/office/drawing/2014/main" val="10006"/>
                  </a:ext>
                </a:extLst>
              </a:tr>
              <a:tr h="297180">
                <a:tc>
                  <a:txBody>
                    <a:bodyPr/>
                    <a:lstStyle/>
                    <a:p>
                      <a:pPr algn="ctr"/>
                      <a:r>
                        <a:rPr lang="fr-FR" sz="1200" b="1" dirty="0">
                          <a:latin typeface="Calibri" pitchFamily="34" charset="0"/>
                        </a:rPr>
                        <a:t>Pour l’</a:t>
                      </a:r>
                      <a:r>
                        <a:rPr lang="fr-FR" sz="1200" b="1" dirty="0" err="1">
                          <a:latin typeface="Calibri" pitchFamily="34" charset="0"/>
                        </a:rPr>
                        <a:t>enseignant.e</a:t>
                      </a:r>
                      <a:endParaRPr lang="fr-FR" sz="1200" b="1" dirty="0">
                        <a:latin typeface="Calibri" pitchFamily="34" charset="0"/>
                      </a:endParaRPr>
                    </a:p>
                  </a:txBody>
                  <a:tcPr/>
                </a:tc>
                <a:extLst>
                  <a:ext uri="{0D108BD9-81ED-4DB2-BD59-A6C34878D82A}">
                    <a16:rowId xmlns:a16="http://schemas.microsoft.com/office/drawing/2014/main" val="1727339451"/>
                  </a:ext>
                </a:extLst>
              </a:tr>
              <a:tr h="297180">
                <a:tc>
                  <a:txBody>
                    <a:bodyPr/>
                    <a:lstStyle/>
                    <a:p>
                      <a:pPr algn="l"/>
                      <a:r>
                        <a:rPr lang="fr-CA" sz="1200" dirty="0">
                          <a:latin typeface="Calibri" pitchFamily="34" charset="0"/>
                        </a:rPr>
                        <a:t>Fiche</a:t>
                      </a:r>
                      <a:r>
                        <a:rPr lang="fr-CA" sz="1200" baseline="0" dirty="0">
                          <a:latin typeface="Calibri" pitchFamily="34" charset="0"/>
                        </a:rPr>
                        <a:t> TNI</a:t>
                      </a:r>
                      <a:endParaRPr lang="fr-FR" sz="1200" dirty="0">
                        <a:latin typeface="Calibri" pitchFamily="34" charset="0"/>
                      </a:endParaRPr>
                    </a:p>
                  </a:txBody>
                  <a:tcPr/>
                </a:tc>
                <a:extLst>
                  <a:ext uri="{0D108BD9-81ED-4DB2-BD59-A6C34878D82A}">
                    <a16:rowId xmlns:a16="http://schemas.microsoft.com/office/drawing/2014/main" val="2416224987"/>
                  </a:ext>
                </a:extLst>
              </a:tr>
            </a:tbl>
          </a:graphicData>
        </a:graphic>
      </p:graphicFrame>
      <p:sp>
        <p:nvSpPr>
          <p:cNvPr id="15" name="Content Placeholder 4"/>
          <p:cNvSpPr>
            <a:spLocks noGrp="1"/>
          </p:cNvSpPr>
          <p:nvPr>
            <p:ph sz="half" idx="1"/>
            <p:custDataLst>
              <p:tags r:id="rId6"/>
            </p:custDataLst>
          </p:nvPr>
        </p:nvSpPr>
        <p:spPr>
          <a:xfrm>
            <a:off x="1884680" y="4857750"/>
            <a:ext cx="4906645" cy="4126230"/>
          </a:xfrm>
          <a:noFill/>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0"/>
              </a:spcBef>
              <a:spcAft>
                <a:spcPts val="600"/>
              </a:spcAft>
              <a:buNone/>
            </a:pPr>
            <a:r>
              <a:rPr lang="fr-CA" sz="2400" i="1" noProof="1">
                <a:latin typeface="Calibri" pitchFamily="34" charset="0"/>
                <a:cs typeface="Calibri" pitchFamily="34" charset="0"/>
              </a:rPr>
              <a:t>Vue d’ensemble</a:t>
            </a:r>
          </a:p>
          <a:p>
            <a:pPr marL="0" indent="0" algn="just">
              <a:spcBef>
                <a:spcPts val="0"/>
              </a:spcBef>
              <a:spcAft>
                <a:spcPts val="600"/>
              </a:spcAft>
              <a:buNone/>
            </a:pPr>
            <a:r>
              <a:rPr lang="fr-CA" sz="1200" dirty="0">
                <a:latin typeface="Calibri" pitchFamily="34" charset="0"/>
                <a:cs typeface="Calibri" pitchFamily="34" charset="0"/>
              </a:rPr>
              <a:t>À l’aide de bâtonnets ainsi que d’une fiche d’activité, les élèves construisent certaines figures planes, en comptent les côtés et les sommets, puis les nomment. Une deuxième fiche d’activité sert de consolidation, alors que les élèves réutilisent leurs stratégies de comptage pour s’aider à identifier des formes.</a:t>
            </a:r>
          </a:p>
          <a:p>
            <a:pPr marL="0" indent="0" algn="just">
              <a:spcBef>
                <a:spcPts val="600"/>
              </a:spcBef>
              <a:buNone/>
            </a:pPr>
            <a:r>
              <a:rPr lang="fr-CA" sz="2400" i="1" dirty="0">
                <a:solidFill>
                  <a:srgbClr val="000000"/>
                </a:solidFill>
                <a:latin typeface="Calibri" pitchFamily="34" charset="0"/>
              </a:rPr>
              <a:t>Déroulement de l’activité</a:t>
            </a:r>
          </a:p>
          <a:p>
            <a:pPr marL="228600" indent="-228600" algn="just">
              <a:spcBef>
                <a:spcPts val="600"/>
              </a:spcBef>
              <a:buFont typeface="+mj-lt"/>
              <a:buAutoNum type="arabicPeriod"/>
            </a:pPr>
            <a:r>
              <a:rPr lang="fr-CA" sz="1200" dirty="0">
                <a:solidFill>
                  <a:srgbClr val="000000"/>
                </a:solidFill>
                <a:latin typeface="Calibri" pitchFamily="34" charset="0"/>
              </a:rPr>
              <a:t>Mise en situation  (5 minutes)</a:t>
            </a:r>
          </a:p>
          <a:p>
            <a:pPr marL="228600" indent="-228600" algn="just">
              <a:spcBef>
                <a:spcPts val="600"/>
              </a:spcBef>
              <a:buFont typeface="+mj-lt"/>
              <a:buAutoNum type="arabicPeriod"/>
            </a:pPr>
            <a:r>
              <a:rPr lang="fr-CA" sz="1200" dirty="0">
                <a:solidFill>
                  <a:srgbClr val="000000"/>
                </a:solidFill>
                <a:latin typeface="Calibri" pitchFamily="34" charset="0"/>
              </a:rPr>
              <a:t>Fiche d’activité A (40 minutes)</a:t>
            </a:r>
          </a:p>
          <a:p>
            <a:pPr marL="228600" indent="-228600" algn="just">
              <a:spcBef>
                <a:spcPts val="600"/>
              </a:spcBef>
              <a:buFont typeface="+mj-lt"/>
              <a:buAutoNum type="arabicPeriod"/>
            </a:pPr>
            <a:r>
              <a:rPr lang="fr-CA" sz="1200" dirty="0">
                <a:solidFill>
                  <a:srgbClr val="000000"/>
                </a:solidFill>
                <a:latin typeface="Calibri" pitchFamily="34" charset="0"/>
              </a:rPr>
              <a:t>Fiche d’activité B (20 minutes)</a:t>
            </a:r>
          </a:p>
          <a:p>
            <a:pPr marL="228600" indent="-228600" algn="just">
              <a:spcBef>
                <a:spcPts val="600"/>
              </a:spcBef>
              <a:buFont typeface="+mj-lt"/>
              <a:buAutoNum type="arabicPeriod"/>
            </a:pPr>
            <a:endParaRPr lang="fr-CA" sz="1200" dirty="0">
              <a:solidFill>
                <a:srgbClr val="000000"/>
              </a:solidFill>
              <a:latin typeface="Calibri" pitchFamily="34" charset="0"/>
            </a:endParaRPr>
          </a:p>
          <a:p>
            <a:pPr marL="228600" indent="-228600" algn="just">
              <a:spcBef>
                <a:spcPts val="600"/>
              </a:spcBef>
              <a:buFont typeface="+mj-lt"/>
              <a:buAutoNum type="arabicPeriod"/>
            </a:pPr>
            <a:endParaRPr lang="fr-CA" sz="1200" dirty="0">
              <a:solidFill>
                <a:srgbClr val="000000"/>
              </a:solidFill>
              <a:latin typeface="Calibri" pitchFamily="34" charset="0"/>
            </a:endParaRPr>
          </a:p>
          <a:p>
            <a:pPr marL="228600" indent="-228600" algn="just">
              <a:spcBef>
                <a:spcPts val="600"/>
              </a:spcBef>
              <a:buFont typeface="+mj-lt"/>
              <a:buAutoNum type="arabicPeriod"/>
            </a:pPr>
            <a:endParaRPr lang="fr-CA" sz="1200" dirty="0">
              <a:solidFill>
                <a:srgbClr val="000000"/>
              </a:solidFill>
              <a:latin typeface="Calibri" pitchFamily="34" charset="0"/>
            </a:endParaRPr>
          </a:p>
          <a:p>
            <a:pPr marL="228600" indent="-228600" algn="just">
              <a:spcBef>
                <a:spcPts val="600"/>
              </a:spcBef>
              <a:buNone/>
            </a:pPr>
            <a:endParaRPr lang="fr-CA" sz="1200" b="1" i="1" dirty="0">
              <a:solidFill>
                <a:srgbClr val="000000"/>
              </a:solidFill>
              <a:latin typeface="Calibri" pitchFamily="34" charset="0"/>
            </a:endParaRPr>
          </a:p>
        </p:txBody>
      </p:sp>
      <p:sp>
        <p:nvSpPr>
          <p:cNvPr id="28" name="Rectangle 27">
            <a:extLst>
              <a:ext uri="{FF2B5EF4-FFF2-40B4-BE49-F238E27FC236}">
                <a16:creationId xmlns:a16="http://schemas.microsoft.com/office/drawing/2014/main" id="{64D8309E-6D05-BB47-BC9D-BC8192F0D4D6}"/>
              </a:ext>
            </a:extLst>
          </p:cNvPr>
          <p:cNvSpPr/>
          <p:nvPr>
            <p:custDataLst>
              <p:tags r:id="rId7"/>
            </p:custDataLst>
          </p:nvPr>
        </p:nvSpPr>
        <p:spPr>
          <a:xfrm>
            <a:off x="68265" y="7782247"/>
            <a:ext cx="6730680" cy="1123384"/>
          </a:xfrm>
          <a:prstGeom prst="rect">
            <a:avLst/>
          </a:prstGeom>
          <a:solidFill>
            <a:schemeClr val="accent1">
              <a:lumMod val="40000"/>
              <a:lumOff val="60000"/>
            </a:schemeClr>
          </a:solidFill>
        </p:spPr>
        <p:txBody>
          <a:bodyPr wrap="square">
            <a:spAutoFit/>
          </a:bodyPr>
          <a:lstStyle/>
          <a:p>
            <a:pPr lvl="0">
              <a:spcBef>
                <a:spcPts val="600"/>
              </a:spcBef>
              <a:defRPr/>
            </a:pPr>
            <a:r>
              <a:rPr lang="en-US" sz="1400" b="1" dirty="0">
                <a:solidFill>
                  <a:prstClr val="black"/>
                </a:solidFill>
                <a:latin typeface="Calibri" pitchFamily="34" charset="0"/>
              </a:rPr>
              <a:t>Zone </a:t>
            </a:r>
            <a:r>
              <a:rPr lang="en-US" sz="1400" b="1" dirty="0" err="1">
                <a:solidFill>
                  <a:prstClr val="black"/>
                </a:solidFill>
                <a:latin typeface="Calibri" pitchFamily="34" charset="0"/>
              </a:rPr>
              <a:t>vocabulaire</a:t>
            </a:r>
            <a:r>
              <a:rPr lang="en-US" sz="1400" b="1" dirty="0">
                <a:solidFill>
                  <a:prstClr val="black"/>
                </a:solidFill>
                <a:latin typeface="Calibri" pitchFamily="34" charset="0"/>
              </a:rPr>
              <a:t> :               </a:t>
            </a:r>
            <a:r>
              <a:rPr lang="fr-CA" sz="1200" dirty="0">
                <a:latin typeface="Calibri" pitchFamily="34" charset="0"/>
                <a:cs typeface="Calibri" pitchFamily="34" charset="0"/>
              </a:rPr>
              <a:t>- Le carré          - Le losange          - Le rectangle          - Le triangle</a:t>
            </a:r>
          </a:p>
          <a:p>
            <a:pPr algn="just">
              <a:spcBef>
                <a:spcPts val="600"/>
              </a:spcBef>
            </a:pPr>
            <a:r>
              <a:rPr lang="fr-CA" sz="1200" dirty="0">
                <a:latin typeface="Calibri" pitchFamily="34" charset="0"/>
                <a:cs typeface="Calibri" pitchFamily="34" charset="0"/>
              </a:rPr>
              <a:t>N.B. L’octogone ne figure pas dans la PDA du 1</a:t>
            </a:r>
            <a:r>
              <a:rPr lang="fr-CA" sz="1200" baseline="30000" dirty="0">
                <a:latin typeface="Calibri" pitchFamily="34" charset="0"/>
                <a:cs typeface="Calibri" pitchFamily="34" charset="0"/>
              </a:rPr>
              <a:t>e</a:t>
            </a:r>
            <a:r>
              <a:rPr lang="fr-CA" sz="1200" dirty="0">
                <a:latin typeface="Calibri" pitchFamily="34" charset="0"/>
                <a:cs typeface="Calibri" pitchFamily="34" charset="0"/>
              </a:rPr>
              <a:t> cycle. Son emploi est nécessaire étant donné certains symboles de sécurité (activité 3). De plus, sa présence dans cette activité encourage le déploiement de stratégies de comptage. Pour des raisons de temps – et parce qu’il n’apparaît pas sur les bouteilles – nous  n’avons pas inclus l’hexagone. L’</a:t>
            </a:r>
            <a:r>
              <a:rPr lang="fr-CA" sz="1200" dirty="0" err="1">
                <a:latin typeface="Calibri" pitchFamily="34" charset="0"/>
                <a:cs typeface="Calibri" pitchFamily="34" charset="0"/>
              </a:rPr>
              <a:t>enseignant.e</a:t>
            </a:r>
            <a:r>
              <a:rPr lang="fr-CA" sz="1200" dirty="0">
                <a:latin typeface="Calibri" pitchFamily="34" charset="0"/>
                <a:cs typeface="Calibri" pitchFamily="34" charset="0"/>
              </a:rPr>
              <a:t> qui le veut peut l’intégrer.</a:t>
            </a:r>
          </a:p>
        </p:txBody>
      </p:sp>
      <p:sp>
        <p:nvSpPr>
          <p:cNvPr id="18" name="Espace réservé du numéro de diapositive 1"/>
          <p:cNvSpPr>
            <a:spLocks noGrp="1"/>
          </p:cNvSpPr>
          <p:nvPr>
            <p:ph type="sldNum" sz="quarter" idx="12"/>
            <p:custDataLst>
              <p:tags r:id="rId8"/>
            </p:custDataLst>
          </p:nvPr>
        </p:nvSpPr>
        <p:spPr>
          <a:xfrm>
            <a:off x="5676215" y="8116490"/>
            <a:ext cx="1112292" cy="1135797"/>
          </a:xfrm>
        </p:spPr>
        <p:txBody>
          <a:bodyPr/>
          <a:lstStyle/>
          <a:p>
            <a:fld id="{027FB875-5C85-AB42-9DC5-178568A424B8}" type="slidenum">
              <a:rPr lang="en-US" smtClean="0"/>
              <a:pPr/>
              <a:t>8</a:t>
            </a:fld>
            <a:endParaRPr lang="en-US" dirty="0"/>
          </a:p>
        </p:txBody>
      </p:sp>
      <p:pic>
        <p:nvPicPr>
          <p:cNvPr id="17" name="Image 16" descr="Symbole_symboles_maison-01.png"/>
          <p:cNvPicPr>
            <a:picLocks noChangeAspect="1"/>
          </p:cNvPicPr>
          <p:nvPr/>
        </p:nvPicPr>
        <p:blipFill>
          <a:blip r:embed="rId13"/>
          <a:stretch>
            <a:fillRect/>
          </a:stretch>
        </p:blipFill>
        <p:spPr>
          <a:xfrm>
            <a:off x="5456528" y="61762"/>
            <a:ext cx="1446279" cy="1446279"/>
          </a:xfrm>
          <a:prstGeom prst="rect">
            <a:avLst/>
          </a:prstGeom>
        </p:spPr>
      </p:pic>
      <p:sp>
        <p:nvSpPr>
          <p:cNvPr id="20" name="Larme 19"/>
          <p:cNvSpPr/>
          <p:nvPr>
            <p:custDataLst>
              <p:tags r:id="rId9"/>
            </p:custDataLst>
          </p:nvPr>
        </p:nvSpPr>
        <p:spPr>
          <a:xfrm flipH="1">
            <a:off x="5903419" y="3947160"/>
            <a:ext cx="710741" cy="749476"/>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4800" b="1" dirty="0">
                <a:solidFill>
                  <a:schemeClr val="tx1"/>
                </a:solidFill>
                <a:latin typeface="Calibri" pitchFamily="34" charset="0"/>
                <a:cs typeface="Calibri" pitchFamily="34" charset="0"/>
              </a:rPr>
              <a:t>E</a:t>
            </a:r>
            <a:endParaRPr lang="fr-FR" sz="48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295040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60646" y="1173480"/>
            <a:ext cx="6730680" cy="7780020"/>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0"/>
              </a:spcBef>
              <a:spcAft>
                <a:spcPts val="600"/>
              </a:spcAft>
              <a:buNone/>
            </a:pPr>
            <a:r>
              <a:rPr lang="fr-FR" sz="2400" i="1" noProof="1">
                <a:latin typeface="Calibri" pitchFamily="34" charset="0"/>
                <a:cs typeface="Calibri" pitchFamily="34" charset="0"/>
              </a:rPr>
              <a:t>Mise en situation</a:t>
            </a:r>
          </a:p>
          <a:p>
            <a:pPr marL="0" indent="0">
              <a:spcBef>
                <a:spcPts val="0"/>
              </a:spcBef>
              <a:spcAft>
                <a:spcPts val="600"/>
              </a:spcAft>
              <a:buNone/>
            </a:pPr>
            <a:r>
              <a:rPr lang="fr-CA" sz="1200" noProof="1">
                <a:latin typeface="Calibri" pitchFamily="34" charset="0"/>
                <a:cs typeface="Calibri" pitchFamily="34" charset="0"/>
              </a:rPr>
              <a:t>Faire un retour sur la mise en situation initiale (amorce) : </a:t>
            </a:r>
            <a:endParaRPr lang="fr-FR" sz="1200" noProof="1">
              <a:latin typeface="Calibri" pitchFamily="34" charset="0"/>
              <a:cs typeface="Calibri" pitchFamily="34" charset="0"/>
            </a:endParaRPr>
          </a:p>
          <a:p>
            <a:pPr marL="0" indent="0" algn="ctr">
              <a:spcBef>
                <a:spcPts val="0"/>
              </a:spcBef>
              <a:spcAft>
                <a:spcPts val="600"/>
              </a:spcAft>
              <a:buNone/>
            </a:pPr>
            <a:r>
              <a:rPr lang="fr-FR" sz="1200" b="1" i="1" noProof="1">
                <a:latin typeface="Calibri" pitchFamily="34" charset="0"/>
                <a:cs typeface="Calibri" pitchFamily="34" charset="0"/>
              </a:rPr>
              <a:t>« Sur les différentes bouteilles de produits domestiques que nous avons découvertes, il y a plusieurs formes – des figures planes – que nous aurions pu nommer pour essayer de décrire les bouteilles. </a:t>
            </a:r>
            <a:r>
              <a:rPr lang="fr-CA" sz="1200" b="1" i="1" noProof="1">
                <a:solidFill>
                  <a:prstClr val="black"/>
                </a:solidFill>
                <a:latin typeface="Calibri" pitchFamily="34" charset="0"/>
                <a:cs typeface="Calibri" pitchFamily="34" charset="0"/>
              </a:rPr>
              <a:t>Mais encore faut-il bien connaître les figures planes !</a:t>
            </a:r>
          </a:p>
          <a:p>
            <a:pPr marL="0" indent="0" algn="ctr">
              <a:spcBef>
                <a:spcPts val="0"/>
              </a:spcBef>
              <a:spcAft>
                <a:spcPts val="600"/>
              </a:spcAft>
              <a:buNone/>
            </a:pPr>
            <a:r>
              <a:rPr lang="fr-CA" sz="1200" b="1" i="1" noProof="1">
                <a:solidFill>
                  <a:prstClr val="black"/>
                </a:solidFill>
                <a:latin typeface="Calibri" pitchFamily="34" charset="0"/>
                <a:cs typeface="Calibri" pitchFamily="34" charset="0"/>
              </a:rPr>
              <a:t>Nous allons découvrir les figures planes cette semaine, afin de pouvoir reparler des bouteilles la semaine prochaine. »</a:t>
            </a:r>
          </a:p>
          <a:p>
            <a:pPr marL="0" indent="0">
              <a:spcBef>
                <a:spcPts val="0"/>
              </a:spcBef>
              <a:spcAft>
                <a:spcPts val="600"/>
              </a:spcAft>
              <a:buNone/>
            </a:pPr>
            <a:r>
              <a:rPr lang="fr-CA" sz="2400" i="1" noProof="1">
                <a:solidFill>
                  <a:prstClr val="black"/>
                </a:solidFill>
                <a:latin typeface="Calibri" pitchFamily="34" charset="0"/>
                <a:cs typeface="Calibri" pitchFamily="34" charset="0"/>
              </a:rPr>
              <a:t>Fiche d’activité A</a:t>
            </a:r>
          </a:p>
          <a:p>
            <a:pPr marL="0" indent="0">
              <a:spcBef>
                <a:spcPts val="0"/>
              </a:spcBef>
              <a:spcAft>
                <a:spcPts val="600"/>
              </a:spcAft>
              <a:buNone/>
            </a:pPr>
            <a:r>
              <a:rPr lang="fr-CA" sz="1400" b="1" noProof="1">
                <a:solidFill>
                  <a:prstClr val="black"/>
                </a:solidFill>
                <a:latin typeface="Calibri" pitchFamily="34" charset="0"/>
                <a:cs typeface="Calibri" pitchFamily="34" charset="0"/>
              </a:rPr>
              <a:t>Construction des figures planes </a:t>
            </a:r>
            <a:r>
              <a:rPr lang="fr-CA" sz="1200" noProof="1">
                <a:solidFill>
                  <a:prstClr val="black"/>
                </a:solidFill>
                <a:latin typeface="Calibri" pitchFamily="34" charset="0"/>
                <a:cs typeface="Calibri" pitchFamily="34" charset="0"/>
              </a:rPr>
              <a:t>(15 minutes)</a:t>
            </a:r>
            <a:endParaRPr lang="fr-CA" sz="1200" b="1" noProof="1">
              <a:solidFill>
                <a:prstClr val="black"/>
              </a:solidFill>
              <a:latin typeface="Calibri" pitchFamily="34" charset="0"/>
              <a:cs typeface="Calibri" pitchFamily="34" charset="0"/>
            </a:endParaRPr>
          </a:p>
          <a:p>
            <a:pPr marL="228600" lvl="0" indent="-228600" algn="just">
              <a:spcBef>
                <a:spcPts val="0"/>
              </a:spcBef>
              <a:spcAft>
                <a:spcPts val="600"/>
              </a:spcAft>
              <a:buFont typeface="+mj-lt"/>
              <a:buAutoNum type="arabicPeriod"/>
            </a:pPr>
            <a:r>
              <a:rPr lang="fr-CA" sz="1200" b="1" noProof="1">
                <a:latin typeface="Calibri" pitchFamily="34" charset="0"/>
                <a:cs typeface="Calibri" pitchFamily="34" charset="0"/>
              </a:rPr>
              <a:t>Former des équipes de 2 élèves</a:t>
            </a:r>
          </a:p>
          <a:p>
            <a:pPr marL="228600" lvl="0" indent="-228600" algn="just">
              <a:spcBef>
                <a:spcPts val="0"/>
              </a:spcBef>
              <a:spcAft>
                <a:spcPts val="600"/>
              </a:spcAft>
              <a:buFont typeface="+mj-lt"/>
              <a:buAutoNum type="arabicPeriod"/>
            </a:pPr>
            <a:r>
              <a:rPr lang="fr-CA" sz="1200" b="1" noProof="1">
                <a:latin typeface="Calibri" pitchFamily="34" charset="0"/>
                <a:cs typeface="Calibri" pitchFamily="34" charset="0"/>
              </a:rPr>
              <a:t>Distribuer les fiches d’activité et expliquer le premier mandat : </a:t>
            </a:r>
            <a:r>
              <a:rPr lang="fr-CA" sz="1200" noProof="1">
                <a:latin typeface="Calibri" pitchFamily="34" charset="0"/>
                <a:cs typeface="Calibri" pitchFamily="34" charset="0"/>
              </a:rPr>
              <a:t>à l’aide de bâtonnets, les équipes devront reproduire l’ensemble des figures planes qui apparaissent sur la fiche (mais pas le renard !).</a:t>
            </a:r>
          </a:p>
          <a:p>
            <a:pPr marL="228600" lvl="0" indent="-228600" algn="just">
              <a:spcBef>
                <a:spcPts val="0"/>
              </a:spcBef>
              <a:spcAft>
                <a:spcPts val="600"/>
              </a:spcAft>
              <a:buFont typeface="+mj-lt"/>
              <a:buAutoNum type="arabicPeriod"/>
            </a:pPr>
            <a:r>
              <a:rPr lang="fr-CA" sz="1200" b="1" noProof="1">
                <a:latin typeface="Calibri" pitchFamily="34" charset="0"/>
                <a:cs typeface="Calibri" pitchFamily="34" charset="0"/>
              </a:rPr>
              <a:t>Distribuer les bâtonnets et lancer les équipes dans la tâche.</a:t>
            </a:r>
          </a:p>
          <a:p>
            <a:pPr marL="228600" lvl="0" indent="-228600" algn="just">
              <a:spcBef>
                <a:spcPts val="0"/>
              </a:spcBef>
              <a:spcAft>
                <a:spcPts val="600"/>
              </a:spcAft>
              <a:buNone/>
            </a:pPr>
            <a:r>
              <a:rPr lang="fr-CA" sz="1200" noProof="1">
                <a:latin typeface="Calibri" pitchFamily="34" charset="0"/>
                <a:cs typeface="Calibri" pitchFamily="34" charset="0"/>
              </a:rPr>
              <a:t>Lorsqu’une équipe a complété les reproductions et qu’elles sont validées, l’enseignant-e fait passer l’équipe à la phase suivante.</a:t>
            </a:r>
            <a:endParaRPr lang="fr-CA" sz="1200" b="1" noProof="1">
              <a:latin typeface="Calibri" pitchFamily="34" charset="0"/>
              <a:cs typeface="Calibri" pitchFamily="34" charset="0"/>
            </a:endParaRPr>
          </a:p>
          <a:p>
            <a:pPr marL="0" indent="0" algn="just">
              <a:spcBef>
                <a:spcPts val="0"/>
              </a:spcBef>
              <a:spcAft>
                <a:spcPts val="600"/>
              </a:spcAft>
              <a:buNone/>
            </a:pPr>
            <a:r>
              <a:rPr lang="fr-CA" sz="1400" b="1" noProof="1">
                <a:latin typeface="Calibri" pitchFamily="34" charset="0"/>
                <a:cs typeface="Calibri" pitchFamily="34" charset="0"/>
              </a:rPr>
              <a:t>Décomposition des figures planes</a:t>
            </a:r>
            <a:r>
              <a:rPr lang="fr-CA" sz="1200" b="1" noProof="1">
                <a:latin typeface="Calibri" pitchFamily="34" charset="0"/>
                <a:cs typeface="Calibri" pitchFamily="34" charset="0"/>
              </a:rPr>
              <a:t> </a:t>
            </a:r>
            <a:r>
              <a:rPr lang="fr-CA" sz="1200" noProof="1">
                <a:solidFill>
                  <a:prstClr val="black"/>
                </a:solidFill>
                <a:latin typeface="Calibri" pitchFamily="34" charset="0"/>
                <a:cs typeface="Calibri" pitchFamily="34" charset="0"/>
              </a:rPr>
              <a:t>(15 minutes)</a:t>
            </a:r>
            <a:endParaRPr lang="fr-CA" sz="1200" b="1" noProof="1">
              <a:latin typeface="Calibri" pitchFamily="34" charset="0"/>
              <a:cs typeface="Calibri" pitchFamily="34" charset="0"/>
            </a:endParaRPr>
          </a:p>
          <a:p>
            <a:pPr marL="252000" indent="-252000" algn="just">
              <a:spcBef>
                <a:spcPts val="0"/>
              </a:spcBef>
              <a:spcAft>
                <a:spcPts val="600"/>
              </a:spcAft>
              <a:buFont typeface="Arial" pitchFamily="34" charset="0"/>
              <a:buChar char="•"/>
            </a:pPr>
            <a:r>
              <a:rPr lang="fr-CA" sz="1200" b="1" noProof="1">
                <a:latin typeface="Calibri" pitchFamily="34" charset="0"/>
                <a:cs typeface="Calibri" pitchFamily="34" charset="0"/>
              </a:rPr>
              <a:t>Pour chaque figure, les élèves doivent compter et noter le nombre de côtés et de sommets. </a:t>
            </a:r>
            <a:r>
              <a:rPr lang="fr-CA" sz="1200" noProof="1">
                <a:latin typeface="Calibri" pitchFamily="34" charset="0"/>
                <a:cs typeface="Calibri" pitchFamily="34" charset="0"/>
              </a:rPr>
              <a:t>Ils peuvent utiliser le matériel de la façon qu’ils veulent. </a:t>
            </a:r>
          </a:p>
          <a:p>
            <a:pPr marL="252000" indent="-252000" algn="just">
              <a:spcBef>
                <a:spcPts val="0"/>
              </a:spcBef>
              <a:spcAft>
                <a:spcPts val="600"/>
              </a:spcAft>
              <a:buFont typeface="Arial" pitchFamily="34" charset="0"/>
              <a:buChar char="•"/>
            </a:pPr>
            <a:r>
              <a:rPr lang="fr-CA" sz="1200" b="1" noProof="1">
                <a:latin typeface="Calibri" pitchFamily="34" charset="0"/>
                <a:cs typeface="Calibri" pitchFamily="34" charset="0"/>
              </a:rPr>
              <a:t>Si </a:t>
            </a:r>
            <a:r>
              <a:rPr lang="fr-CA" sz="1200" b="1" dirty="0">
                <a:latin typeface="Calibri" pitchFamily="34" charset="0"/>
                <a:cs typeface="Calibri" pitchFamily="34" charset="0"/>
              </a:rPr>
              <a:t>des équipes terminent très rapidement, </a:t>
            </a:r>
            <a:r>
              <a:rPr lang="fr-CA" sz="1200" dirty="0">
                <a:latin typeface="Calibri" pitchFamily="34" charset="0"/>
                <a:cs typeface="Calibri" pitchFamily="34" charset="0"/>
              </a:rPr>
              <a:t>il est possible de leur proposer de tracer ou construire de nouvelles figures planes et de faire compter le nombre de côtés au coéquipier.</a:t>
            </a:r>
          </a:p>
          <a:p>
            <a:pPr marL="0" indent="0" algn="just">
              <a:spcBef>
                <a:spcPts val="0"/>
              </a:spcBef>
              <a:spcAft>
                <a:spcPts val="600"/>
              </a:spcAft>
              <a:buNone/>
            </a:pPr>
            <a:r>
              <a:rPr lang="fr-CA" sz="1400" b="1" noProof="1">
                <a:latin typeface="Calibri" pitchFamily="34" charset="0"/>
                <a:cs typeface="Calibri" pitchFamily="34" charset="0"/>
              </a:rPr>
              <a:t>Retour et identification des figures </a:t>
            </a:r>
            <a:r>
              <a:rPr lang="fr-CA" sz="1200" noProof="1">
                <a:solidFill>
                  <a:prstClr val="black"/>
                </a:solidFill>
                <a:latin typeface="Calibri" pitchFamily="34" charset="0"/>
                <a:cs typeface="Calibri" pitchFamily="34" charset="0"/>
              </a:rPr>
              <a:t>(10 minutes)</a:t>
            </a:r>
            <a:endParaRPr lang="fr-CA" sz="1200" b="1" noProof="1">
              <a:latin typeface="Calibri" pitchFamily="34" charset="0"/>
              <a:cs typeface="Calibri" pitchFamily="34" charset="0"/>
            </a:endParaRPr>
          </a:p>
          <a:p>
            <a:pPr marL="252000" indent="-252000" algn="just">
              <a:spcBef>
                <a:spcPts val="0"/>
              </a:spcBef>
              <a:spcAft>
                <a:spcPts val="600"/>
              </a:spcAft>
              <a:buFont typeface="Arial" pitchFamily="34" charset="0"/>
              <a:buChar char="•"/>
            </a:pPr>
            <a:r>
              <a:rPr lang="fr-CA" sz="1200" b="1" noProof="1">
                <a:latin typeface="Calibri" pitchFamily="34" charset="0"/>
                <a:cs typeface="Calibri" pitchFamily="34" charset="0"/>
              </a:rPr>
              <a:t>En groupe, on revient sur les résultats</a:t>
            </a:r>
            <a:r>
              <a:rPr lang="fr-CA" sz="1200" noProof="1">
                <a:latin typeface="Calibri" pitchFamily="34" charset="0"/>
                <a:cs typeface="Calibri" pitchFamily="34" charset="0"/>
              </a:rPr>
              <a:t>. Valider le nombre de côtés et de sommets comptés. </a:t>
            </a:r>
          </a:p>
          <a:p>
            <a:pPr marL="252000" indent="-252000" algn="just">
              <a:spcBef>
                <a:spcPts val="0"/>
              </a:spcBef>
              <a:spcAft>
                <a:spcPts val="600"/>
              </a:spcAft>
              <a:buFont typeface="Arial" pitchFamily="34" charset="0"/>
              <a:buChar char="•"/>
            </a:pPr>
            <a:r>
              <a:rPr lang="fr-CA" sz="1200" b="1" noProof="1">
                <a:latin typeface="Calibri" pitchFamily="34" charset="0"/>
                <a:cs typeface="Calibri" pitchFamily="34" charset="0"/>
              </a:rPr>
              <a:t>Au TNI</a:t>
            </a:r>
            <a:r>
              <a:rPr lang="fr-CA" sz="1200" noProof="1">
                <a:latin typeface="Calibri" pitchFamily="34" charset="0"/>
                <a:cs typeface="Calibri" pitchFamily="34" charset="0"/>
              </a:rPr>
              <a:t>, on peut afficher la fiche d’activité et la remplir au fur et à mesure.</a:t>
            </a:r>
          </a:p>
          <a:p>
            <a:pPr marL="252000" indent="-252000" algn="just">
              <a:spcBef>
                <a:spcPts val="0"/>
              </a:spcBef>
              <a:spcAft>
                <a:spcPts val="600"/>
              </a:spcAft>
              <a:buFont typeface="Arial" pitchFamily="34" charset="0"/>
              <a:buChar char="•"/>
            </a:pPr>
            <a:r>
              <a:rPr lang="fr-CA" sz="1200" b="1" noProof="1">
                <a:latin typeface="Calibri" pitchFamily="34" charset="0"/>
                <a:cs typeface="Calibri" pitchFamily="34" charset="0"/>
              </a:rPr>
              <a:t>Ensuite, demander aux élèves d’essayer de nommer les figures. </a:t>
            </a:r>
            <a:r>
              <a:rPr lang="fr-CA" sz="1200" noProof="1">
                <a:latin typeface="Calibri" pitchFamily="34" charset="0"/>
                <a:cs typeface="Calibri" pitchFamily="34" charset="0"/>
              </a:rPr>
              <a:t>Les aider là où ils en ont besoin. Leur laisser du temps pour écrire les noms des figures sur leur fiche, dans l’espace prévu à cet effet sous chaque forme.</a:t>
            </a:r>
          </a:p>
          <a:p>
            <a:pPr marL="252000" indent="-252000" algn="just">
              <a:spcBef>
                <a:spcPts val="0"/>
              </a:spcBef>
              <a:spcAft>
                <a:spcPts val="600"/>
              </a:spcAft>
              <a:buNone/>
            </a:pPr>
            <a:endParaRPr lang="fr-CA" sz="1200" b="1" i="1" noProof="1">
              <a:latin typeface="Calibri" pitchFamily="34" charset="0"/>
              <a:cs typeface="Calibri" pitchFamily="34" charset="0"/>
            </a:endParaRPr>
          </a:p>
        </p:txBody>
      </p:sp>
      <p:sp>
        <p:nvSpPr>
          <p:cNvPr id="18" name="Espace réservé du numéro de diapositive 1"/>
          <p:cNvSpPr>
            <a:spLocks noGrp="1"/>
          </p:cNvSpPr>
          <p:nvPr>
            <p:ph type="sldNum" sz="quarter" idx="12"/>
            <p:custDataLst>
              <p:tags r:id="rId2"/>
            </p:custDataLst>
          </p:nvPr>
        </p:nvSpPr>
        <p:spPr>
          <a:xfrm>
            <a:off x="6078182" y="8122920"/>
            <a:ext cx="767117" cy="1008380"/>
          </a:xfrm>
        </p:spPr>
        <p:txBody>
          <a:bodyPr/>
          <a:lstStyle/>
          <a:p>
            <a:fld id="{027FB875-5C85-AB42-9DC5-178568A424B8}" type="slidenum">
              <a:rPr lang="en-US" smtClean="0"/>
              <a:pPr/>
              <a:t>9</a:t>
            </a:fld>
            <a:endParaRPr lang="en-US" dirty="0"/>
          </a:p>
        </p:txBody>
      </p:sp>
      <p:sp>
        <p:nvSpPr>
          <p:cNvPr id="22" name="Title 3"/>
          <p:cNvSpPr txBox="1">
            <a:spLocks/>
          </p:cNvSpPr>
          <p:nvPr>
            <p:custDataLst>
              <p:tags r:id="rId3"/>
            </p:custDataLst>
          </p:nvPr>
        </p:nvSpPr>
        <p:spPr>
          <a:xfrm>
            <a:off x="9525" y="0"/>
            <a:ext cx="634639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err="1">
                <a:latin typeface="Calibri" pitchFamily="34" charset="0"/>
              </a:rPr>
              <a:t>Réalisation</a:t>
            </a:r>
            <a:endParaRPr lang="en-US" sz="3000" dirty="0">
              <a:latin typeface="Calibri" pitchFamily="34" charset="0"/>
            </a:endParaRPr>
          </a:p>
          <a:p>
            <a:pPr algn="l"/>
            <a:r>
              <a:rPr lang="en-US" sz="2400" dirty="0">
                <a:latin typeface="Calibri" pitchFamily="34" charset="0"/>
              </a:rPr>
              <a:t>2. </a:t>
            </a:r>
            <a:r>
              <a:rPr lang="en-US" sz="2400" dirty="0" err="1">
                <a:latin typeface="Calibri" pitchFamily="34" charset="0"/>
              </a:rPr>
              <a:t>Préparation</a:t>
            </a:r>
            <a:r>
              <a:rPr lang="en-US" sz="2400" dirty="0">
                <a:latin typeface="Calibri" pitchFamily="34" charset="0"/>
              </a:rPr>
              <a:t> </a:t>
            </a:r>
            <a:r>
              <a:rPr lang="en-US" sz="2400" dirty="0" err="1">
                <a:latin typeface="Calibri" pitchFamily="34" charset="0"/>
              </a:rPr>
              <a:t>mathématique</a:t>
            </a:r>
            <a:r>
              <a:rPr lang="en-US" sz="2400" dirty="0">
                <a:latin typeface="Calibri" pitchFamily="34" charset="0"/>
              </a:rPr>
              <a:t> </a:t>
            </a:r>
            <a:r>
              <a:rPr lang="en-US" sz="1800" dirty="0">
                <a:latin typeface="Calibri" pitchFamily="34" charset="0"/>
              </a:rPr>
              <a:t>(suite)</a:t>
            </a:r>
            <a:endParaRPr lang="en-US" sz="2400" dirty="0">
              <a:latin typeface="Calibri" pitchFamily="34" charset="0"/>
            </a:endParaRPr>
          </a:p>
        </p:txBody>
      </p:sp>
      <p:graphicFrame>
        <p:nvGraphicFramePr>
          <p:cNvPr id="45" name="Tableau 44">
            <a:extLst>
              <a:ext uri="{FF2B5EF4-FFF2-40B4-BE49-F238E27FC236}">
                <a16:creationId xmlns:a16="http://schemas.microsoft.com/office/drawing/2014/main" id="{1E2FF869-ADEE-F14E-9215-85A5D63A83C3}"/>
              </a:ext>
            </a:extLst>
          </p:cNvPr>
          <p:cNvGraphicFramePr>
            <a:graphicFrameLocks noGrp="1"/>
          </p:cNvGraphicFramePr>
          <p:nvPr>
            <p:custDataLst>
              <p:tags r:id="rId4"/>
            </p:custDataLst>
            <p:extLst>
              <p:ext uri="{D42A27DB-BD31-4B8C-83A1-F6EECF244321}">
                <p14:modId xmlns:p14="http://schemas.microsoft.com/office/powerpoint/2010/main" val="991686610"/>
              </p:ext>
            </p:extLst>
          </p:nvPr>
        </p:nvGraphicFramePr>
        <p:xfrm>
          <a:off x="1690332" y="7674882"/>
          <a:ext cx="4387850" cy="1179558"/>
        </p:xfrm>
        <a:graphic>
          <a:graphicData uri="http://schemas.openxmlformats.org/drawingml/2006/table">
            <a:tbl>
              <a:tblPr firstRow="1" bandRow="1">
                <a:tableStyleId>{5C22544A-7EE6-4342-B048-85BDC9FD1C3A}</a:tableStyleId>
              </a:tblPr>
              <a:tblGrid>
                <a:gridCol w="877570">
                  <a:extLst>
                    <a:ext uri="{9D8B030D-6E8A-4147-A177-3AD203B41FA5}">
                      <a16:colId xmlns:a16="http://schemas.microsoft.com/office/drawing/2014/main" val="346195031"/>
                    </a:ext>
                  </a:extLst>
                </a:gridCol>
                <a:gridCol w="877570">
                  <a:extLst>
                    <a:ext uri="{9D8B030D-6E8A-4147-A177-3AD203B41FA5}">
                      <a16:colId xmlns:a16="http://schemas.microsoft.com/office/drawing/2014/main" val="595607890"/>
                    </a:ext>
                  </a:extLst>
                </a:gridCol>
                <a:gridCol w="877570">
                  <a:extLst>
                    <a:ext uri="{9D8B030D-6E8A-4147-A177-3AD203B41FA5}">
                      <a16:colId xmlns:a16="http://schemas.microsoft.com/office/drawing/2014/main" val="2035382043"/>
                    </a:ext>
                  </a:extLst>
                </a:gridCol>
                <a:gridCol w="877570">
                  <a:extLst>
                    <a:ext uri="{9D8B030D-6E8A-4147-A177-3AD203B41FA5}">
                      <a16:colId xmlns:a16="http://schemas.microsoft.com/office/drawing/2014/main" val="2973796622"/>
                    </a:ext>
                  </a:extLst>
                </a:gridCol>
                <a:gridCol w="877570">
                  <a:extLst>
                    <a:ext uri="{9D8B030D-6E8A-4147-A177-3AD203B41FA5}">
                      <a16:colId xmlns:a16="http://schemas.microsoft.com/office/drawing/2014/main" val="201518329"/>
                    </a:ext>
                  </a:extLst>
                </a:gridCol>
              </a:tblGrid>
              <a:tr h="234025">
                <a:tc>
                  <a:txBody>
                    <a:bodyPr/>
                    <a:lstStyle/>
                    <a:p>
                      <a:pPr algn="ctr"/>
                      <a:r>
                        <a:rPr lang="fr-FR" sz="1000" dirty="0">
                          <a:latin typeface="Calibri" pitchFamily="34" charset="0"/>
                          <a:cs typeface="Calibri" pitchFamily="34" charset="0"/>
                        </a:rPr>
                        <a:t>3 côtés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4 côtés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4 côtés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4 côtés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8 côtés</a:t>
                      </a:r>
                    </a:p>
                  </a:txBody>
                  <a:tcPr/>
                </a:tc>
                <a:extLst>
                  <a:ext uri="{0D108BD9-81ED-4DB2-BD59-A6C34878D82A}">
                    <a16:rowId xmlns:a16="http://schemas.microsoft.com/office/drawing/2014/main" val="1656060711"/>
                  </a:ext>
                </a:extLst>
              </a:tr>
              <a:tr h="234025">
                <a:tc>
                  <a:txBody>
                    <a:bodyPr/>
                    <a:lstStyle/>
                    <a:p>
                      <a:pPr algn="ctr"/>
                      <a:r>
                        <a:rPr lang="fr-FR" sz="1000" dirty="0">
                          <a:latin typeface="Calibri" pitchFamily="34" charset="0"/>
                          <a:cs typeface="Calibri" pitchFamily="34" charset="0"/>
                        </a:rPr>
                        <a:t>3 sommets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4 sommets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4 sommets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4 sommets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8 sommets</a:t>
                      </a:r>
                    </a:p>
                  </a:txBody>
                  <a:tcPr/>
                </a:tc>
                <a:extLst>
                  <a:ext uri="{0D108BD9-81ED-4DB2-BD59-A6C34878D82A}">
                    <a16:rowId xmlns:a16="http://schemas.microsoft.com/office/drawing/2014/main" val="3548927441"/>
                  </a:ext>
                </a:extLst>
              </a:tr>
              <a:tr h="448038">
                <a:tc>
                  <a:txBody>
                    <a:bodyPr/>
                    <a:lstStyle/>
                    <a:p>
                      <a:endParaRPr lang="fr-FR" sz="1000" dirty="0">
                        <a:latin typeface="Calibri" pitchFamily="34" charset="0"/>
                        <a:cs typeface="Calibri" pitchFamily="34" charset="0"/>
                      </a:endParaRPr>
                    </a:p>
                  </a:txBody>
                  <a:tcPr/>
                </a:tc>
                <a:tc>
                  <a:txBody>
                    <a:bodyPr/>
                    <a:lstStyle/>
                    <a:p>
                      <a:endParaRPr lang="fr-FR" sz="1000" dirty="0">
                        <a:latin typeface="Calibri" pitchFamily="34" charset="0"/>
                        <a:cs typeface="Calibri" pitchFamily="34" charset="0"/>
                      </a:endParaRPr>
                    </a:p>
                  </a:txBody>
                  <a:tcPr/>
                </a:tc>
                <a:tc>
                  <a:txBody>
                    <a:bodyPr/>
                    <a:lstStyle/>
                    <a:p>
                      <a:endParaRPr lang="fr-FR" sz="1000" dirty="0">
                        <a:latin typeface="Calibri" pitchFamily="34" charset="0"/>
                        <a:cs typeface="Calibri" pitchFamily="34" charset="0"/>
                      </a:endParaRPr>
                    </a:p>
                  </a:txBody>
                  <a:tcPr/>
                </a:tc>
                <a:tc>
                  <a:txBody>
                    <a:bodyPr/>
                    <a:lstStyle/>
                    <a:p>
                      <a:endParaRPr lang="fr-FR" sz="1000" dirty="0">
                        <a:latin typeface="Calibri" pitchFamily="34" charset="0"/>
                        <a:cs typeface="Calibri" pitchFamily="34" charset="0"/>
                      </a:endParaRPr>
                    </a:p>
                  </a:txBody>
                  <a:tcPr/>
                </a:tc>
                <a:tc>
                  <a:txBody>
                    <a:bodyPr/>
                    <a:lstStyle/>
                    <a:p>
                      <a:endParaRPr lang="fr-FR" sz="1000" dirty="0">
                        <a:latin typeface="Calibri" pitchFamily="34" charset="0"/>
                        <a:cs typeface="Calibri" pitchFamily="34" charset="0"/>
                      </a:endParaRPr>
                    </a:p>
                  </a:txBody>
                  <a:tcPr/>
                </a:tc>
                <a:extLst>
                  <a:ext uri="{0D108BD9-81ED-4DB2-BD59-A6C34878D82A}">
                    <a16:rowId xmlns:a16="http://schemas.microsoft.com/office/drawing/2014/main" val="2679237117"/>
                  </a:ext>
                </a:extLst>
              </a:tr>
              <a:tr h="222686">
                <a:tc>
                  <a:txBody>
                    <a:bodyPr/>
                    <a:lstStyle/>
                    <a:p>
                      <a:pPr algn="ctr"/>
                      <a:r>
                        <a:rPr lang="fr-FR" sz="1000" i="1" dirty="0">
                          <a:latin typeface="Calibri" pitchFamily="34" charset="0"/>
                          <a:cs typeface="Calibri" pitchFamily="34" charset="0"/>
                        </a:rPr>
                        <a:t>Triangle</a:t>
                      </a:r>
                    </a:p>
                  </a:txBody>
                  <a:tcPr/>
                </a:tc>
                <a:tc>
                  <a:txBody>
                    <a:bodyPr/>
                    <a:lstStyle/>
                    <a:p>
                      <a:pPr algn="ctr"/>
                      <a:r>
                        <a:rPr lang="fr-FR" sz="1000" i="1" dirty="0">
                          <a:latin typeface="Calibri" pitchFamily="34" charset="0"/>
                          <a:cs typeface="Calibri" pitchFamily="34" charset="0"/>
                        </a:rPr>
                        <a:t>Carré</a:t>
                      </a:r>
                    </a:p>
                  </a:txBody>
                  <a:tcPr/>
                </a:tc>
                <a:tc>
                  <a:txBody>
                    <a:bodyPr/>
                    <a:lstStyle/>
                    <a:p>
                      <a:pPr algn="ctr"/>
                      <a:r>
                        <a:rPr lang="fr-FR" sz="1000" i="1" dirty="0">
                          <a:latin typeface="Calibri" pitchFamily="34" charset="0"/>
                          <a:cs typeface="Calibri" pitchFamily="34" charset="0"/>
                        </a:rPr>
                        <a:t>Rectangle</a:t>
                      </a:r>
                    </a:p>
                  </a:txBody>
                  <a:tcPr/>
                </a:tc>
                <a:tc>
                  <a:txBody>
                    <a:bodyPr/>
                    <a:lstStyle/>
                    <a:p>
                      <a:pPr algn="ctr"/>
                      <a:r>
                        <a:rPr lang="fr-FR" sz="1000" i="1" dirty="0">
                          <a:latin typeface="Calibri" pitchFamily="34" charset="0"/>
                          <a:cs typeface="Calibri" pitchFamily="34" charset="0"/>
                        </a:rPr>
                        <a:t>Losange</a:t>
                      </a:r>
                    </a:p>
                  </a:txBody>
                  <a:tcPr/>
                </a:tc>
                <a:tc>
                  <a:txBody>
                    <a:bodyPr/>
                    <a:lstStyle/>
                    <a:p>
                      <a:pPr algn="ctr"/>
                      <a:r>
                        <a:rPr lang="fr-FR" sz="1000" i="1" dirty="0">
                          <a:latin typeface="Calibri" pitchFamily="34" charset="0"/>
                          <a:cs typeface="Calibri" pitchFamily="34" charset="0"/>
                        </a:rPr>
                        <a:t>Octogone</a:t>
                      </a:r>
                    </a:p>
                  </a:txBody>
                  <a:tcPr/>
                </a:tc>
                <a:extLst>
                  <a:ext uri="{0D108BD9-81ED-4DB2-BD59-A6C34878D82A}">
                    <a16:rowId xmlns:a16="http://schemas.microsoft.com/office/drawing/2014/main" val="2906109776"/>
                  </a:ext>
                </a:extLst>
              </a:tr>
            </a:tbl>
          </a:graphicData>
        </a:graphic>
      </p:graphicFrame>
      <p:grpSp>
        <p:nvGrpSpPr>
          <p:cNvPr id="46" name="Groupe 38">
            <a:extLst>
              <a:ext uri="{FF2B5EF4-FFF2-40B4-BE49-F238E27FC236}">
                <a16:creationId xmlns:a16="http://schemas.microsoft.com/office/drawing/2014/main" id="{A76B965E-E0C3-C04E-B326-3CAB11833A39}"/>
              </a:ext>
            </a:extLst>
          </p:cNvPr>
          <p:cNvGrpSpPr/>
          <p:nvPr>
            <p:custDataLst>
              <p:tags r:id="rId5"/>
            </p:custDataLst>
          </p:nvPr>
        </p:nvGrpSpPr>
        <p:grpSpPr>
          <a:xfrm>
            <a:off x="1993685" y="8215905"/>
            <a:ext cx="3864657" cy="400589"/>
            <a:chOff x="3490669" y="5992128"/>
            <a:chExt cx="2480479" cy="267520"/>
          </a:xfrm>
        </p:grpSpPr>
        <p:sp>
          <p:nvSpPr>
            <p:cNvPr id="47" name="Triangle 4">
              <a:extLst>
                <a:ext uri="{FF2B5EF4-FFF2-40B4-BE49-F238E27FC236}">
                  <a16:creationId xmlns:a16="http://schemas.microsoft.com/office/drawing/2014/main" id="{976EDB0C-4648-9A43-B2FB-43C7B50B9A4F}"/>
                </a:ext>
              </a:extLst>
            </p:cNvPr>
            <p:cNvSpPr/>
            <p:nvPr/>
          </p:nvSpPr>
          <p:spPr>
            <a:xfrm>
              <a:off x="3490669" y="6047923"/>
              <a:ext cx="214792" cy="165697"/>
            </a:xfrm>
            <a:prstGeom prst="triangl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noFill/>
              </a:endParaRPr>
            </a:p>
          </p:txBody>
        </p:sp>
        <p:sp>
          <p:nvSpPr>
            <p:cNvPr id="48" name="Rectangle 47">
              <a:extLst>
                <a:ext uri="{FF2B5EF4-FFF2-40B4-BE49-F238E27FC236}">
                  <a16:creationId xmlns:a16="http://schemas.microsoft.com/office/drawing/2014/main" id="{C3E672C5-EADB-DE40-B47E-7CE0682D2F2A}"/>
                </a:ext>
              </a:extLst>
            </p:cNvPr>
            <p:cNvSpPr>
              <a:spLocks noChangeAspect="1"/>
            </p:cNvSpPr>
            <p:nvPr/>
          </p:nvSpPr>
          <p:spPr>
            <a:xfrm>
              <a:off x="4034501" y="6022772"/>
              <a:ext cx="214792" cy="216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9" name="Rectangle 48">
              <a:extLst>
                <a:ext uri="{FF2B5EF4-FFF2-40B4-BE49-F238E27FC236}">
                  <a16:creationId xmlns:a16="http://schemas.microsoft.com/office/drawing/2014/main" id="{43D2A84B-99DC-3040-B7FF-0B2C2000C1FD}"/>
                </a:ext>
              </a:extLst>
            </p:cNvPr>
            <p:cNvSpPr>
              <a:spLocks noChangeAspect="1"/>
            </p:cNvSpPr>
            <p:nvPr/>
          </p:nvSpPr>
          <p:spPr>
            <a:xfrm>
              <a:off x="4472865" y="6022772"/>
              <a:ext cx="471038" cy="216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0" name="Losange 49">
              <a:extLst>
                <a:ext uri="{FF2B5EF4-FFF2-40B4-BE49-F238E27FC236}">
                  <a16:creationId xmlns:a16="http://schemas.microsoft.com/office/drawing/2014/main" id="{857305EB-0DF2-754B-AB97-778412F96DDA}"/>
                </a:ext>
              </a:extLst>
            </p:cNvPr>
            <p:cNvSpPr/>
            <p:nvPr/>
          </p:nvSpPr>
          <p:spPr>
            <a:xfrm>
              <a:off x="5176256" y="6001897"/>
              <a:ext cx="151919" cy="257751"/>
            </a:xfrm>
            <a:prstGeom prst="diamond">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Octogone 50">
              <a:extLst>
                <a:ext uri="{FF2B5EF4-FFF2-40B4-BE49-F238E27FC236}">
                  <a16:creationId xmlns:a16="http://schemas.microsoft.com/office/drawing/2014/main" id="{55C6540F-5663-0145-9751-8D0343CBF3F7}"/>
                </a:ext>
              </a:extLst>
            </p:cNvPr>
            <p:cNvSpPr/>
            <p:nvPr/>
          </p:nvSpPr>
          <p:spPr>
            <a:xfrm>
              <a:off x="5696614" y="5992128"/>
              <a:ext cx="274534" cy="257751"/>
            </a:xfrm>
            <a:prstGeom prst="octagon">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13" name="Larme 12"/>
          <p:cNvSpPr/>
          <p:nvPr>
            <p:custDataLst>
              <p:tags r:id="rId6"/>
            </p:custDataLst>
          </p:nvPr>
        </p:nvSpPr>
        <p:spPr>
          <a:xfrm flipH="1">
            <a:off x="5903419" y="236220"/>
            <a:ext cx="710741" cy="749476"/>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4800" b="1" dirty="0">
                <a:solidFill>
                  <a:schemeClr val="tx1"/>
                </a:solidFill>
                <a:latin typeface="Calibri" pitchFamily="34" charset="0"/>
                <a:cs typeface="Calibri" pitchFamily="34" charset="0"/>
              </a:rPr>
              <a:t>E</a:t>
            </a:r>
            <a:endParaRPr lang="fr-FR" sz="48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020337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9"/>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5310</TotalTime>
  <Words>3456</Words>
  <Application>Microsoft Office PowerPoint</Application>
  <PresentationFormat>Format US (216 x 279 mm)</PresentationFormat>
  <Paragraphs>446</Paragraphs>
  <Slides>32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32</vt:i4>
      </vt:variant>
    </vt:vector>
  </HeadingPairs>
  <TitlesOfParts>
    <vt:vector size="37" baseType="lpstr">
      <vt:lpstr>Arial</vt:lpstr>
      <vt:lpstr>Calibri</vt:lpstr>
      <vt:lpstr>Impact</vt:lpstr>
      <vt:lpstr>Rockwell</vt:lpstr>
      <vt:lpstr>Inkwell</vt:lpstr>
      <vt:lpstr>Présentation PowerPoint</vt:lpstr>
      <vt:lpstr>Table des matières</vt:lpstr>
      <vt:lpstr>Présentation de la situation d’apprentissage</vt:lpstr>
      <vt:lpstr>Séquence d’enseignement</vt:lpstr>
      <vt:lpstr>Symboles à la maison (2e année) – Matériel </vt:lpstr>
      <vt:lpstr>Description des activités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Fiches d’activité TNI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Fiche d’activité TNI-2 Les pictogrammes de sécurité</vt:lpstr>
      <vt:lpstr>Fiche d’activité TNI-3  Devine le symbole !</vt:lpstr>
      <vt:lpstr>Fiches d’activité à imprimer</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Guimond</dc:creator>
  <cp:lastModifiedBy>Hélène Mathieu</cp:lastModifiedBy>
  <cp:revision>461</cp:revision>
  <dcterms:created xsi:type="dcterms:W3CDTF">2014-07-29T20:22:02Z</dcterms:created>
  <dcterms:modified xsi:type="dcterms:W3CDTF">2022-10-28T14:52:57Z</dcterms:modified>
</cp:coreProperties>
</file>