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24"/>
  </p:notesMasterIdLst>
  <p:handoutMasterIdLst>
    <p:handoutMasterId r:id="rId25"/>
  </p:handoutMasterIdLst>
  <p:sldIdLst>
    <p:sldId id="256" r:id="rId2"/>
    <p:sldId id="288" r:id="rId3"/>
    <p:sldId id="308" r:id="rId4"/>
    <p:sldId id="289" r:id="rId5"/>
    <p:sldId id="306" r:id="rId6"/>
    <p:sldId id="290" r:id="rId7"/>
    <p:sldId id="309" r:id="rId8"/>
    <p:sldId id="310" r:id="rId9"/>
    <p:sldId id="311" r:id="rId10"/>
    <p:sldId id="312" r:id="rId11"/>
    <p:sldId id="313" r:id="rId12"/>
    <p:sldId id="314" r:id="rId13"/>
    <p:sldId id="315" r:id="rId14"/>
    <p:sldId id="316" r:id="rId15"/>
    <p:sldId id="283" r:id="rId16"/>
    <p:sldId id="291" r:id="rId17"/>
    <p:sldId id="317" r:id="rId18"/>
    <p:sldId id="318" r:id="rId19"/>
    <p:sldId id="305" r:id="rId20"/>
    <p:sldId id="301" r:id="rId21"/>
    <p:sldId id="303" r:id="rId22"/>
    <p:sldId id="304" r:id="rId2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335" autoAdjust="0"/>
    <p:restoredTop sz="94660"/>
  </p:normalViewPr>
  <p:slideViewPr>
    <p:cSldViewPr snapToGrid="0" snapToObjects="1">
      <p:cViewPr>
        <p:scale>
          <a:sx n="100" d="100"/>
          <a:sy n="100" d="100"/>
        </p:scale>
        <p:origin x="-1622" y="2251"/>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27/06/2023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27/06/2023</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mc="http://schemas.openxmlformats.org/markup-compatibility/2006" xmlns:mv="urn:schemas-microsoft-com:mac:vml" xmlns:p14="http://schemas.microsoft.com/office/powerpoint/2010/main" xmlns="" val="415484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20</a:t>
            </a:fld>
            <a:endParaRPr lang="fr-FR"/>
          </a:p>
        </p:txBody>
      </p:sp>
    </p:spTree>
    <p:extLst>
      <p:ext uri="{BB962C8B-B14F-4D97-AF65-F5344CB8AC3E}">
        <p14:creationId xmlns="" xmlns:p14="http://schemas.microsoft.com/office/powerpoint/2010/main" val="295821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p14="http://schemas.microsoft.com/office/powerpoint/2010/main" xmlns="" val="76095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numCol="1"/>
          <a:lstStyle/>
          <a:p>
            <a:endParaRPr lang="fr-FR" altLang="fr-FR"/>
          </a:p>
        </p:txBody>
      </p:sp>
      <p:sp>
        <p:nvSpPr>
          <p:cNvPr id="4" name="Espace réservé du numéro de diapositive 3"/>
          <p:cNvSpPr>
            <a:spLocks noGrp="1"/>
          </p:cNvSpPr>
          <p:nvPr>
            <p:ph type="sldNum" sz="quarter" idx="10"/>
          </p:nvPr>
        </p:nvSpPr>
        <p:spPr/>
        <p:txBody>
          <a:bodyPr numCol="1"/>
          <a:lstStyle/>
          <a:p>
            <a:fld id="{05379CC1-2BD1-5343-98AF-522C5D9C17DB}" type="slidenum">
              <a:rPr lang="fr-FR" altLang="fr-FR" smtClean="0"/>
              <a:pPr/>
              <a:t>4</a:t>
            </a:fld>
            <a:endParaRPr lang="fr-FR" altLang="fr-FR"/>
          </a:p>
        </p:txBody>
      </p:sp>
    </p:spTree>
    <p:extLst>
      <p:ext uri="{BB962C8B-B14F-4D97-AF65-F5344CB8AC3E}">
        <p14:creationId xmlns:p14="http://schemas.microsoft.com/office/powerpoint/2010/main" xmlns="" val="202177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numCol="1"/>
          <a:lstStyle/>
          <a:p>
            <a:endParaRPr lang="fr-FR" altLang="fr-FR"/>
          </a:p>
        </p:txBody>
      </p:sp>
      <p:sp>
        <p:nvSpPr>
          <p:cNvPr id="4" name="Espace réservé du numéro de diapositive 3"/>
          <p:cNvSpPr>
            <a:spLocks noGrp="1"/>
          </p:cNvSpPr>
          <p:nvPr>
            <p:ph type="sldNum" sz="quarter" idx="10"/>
          </p:nvPr>
        </p:nvSpPr>
        <p:spPr/>
        <p:txBody>
          <a:bodyPr numCol="1"/>
          <a:lstStyle/>
          <a:p>
            <a:fld id="{05379CC1-2BD1-5343-98AF-522C5D9C17DB}" type="slidenum">
              <a:rPr lang="fr-FR" altLang="fr-FR" smtClean="0"/>
              <a:pPr/>
              <a:t>6</a:t>
            </a:fld>
            <a:endParaRPr lang="fr-FR" altLang="fr-FR"/>
          </a:p>
        </p:txBody>
      </p:sp>
    </p:spTree>
    <p:extLst>
      <p:ext uri="{BB962C8B-B14F-4D97-AF65-F5344CB8AC3E}">
        <p14:creationId xmlns:p14="http://schemas.microsoft.com/office/powerpoint/2010/main" xmlns="" val="306438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15</a:t>
            </a:fld>
            <a:endParaRPr lang="fr-FR"/>
          </a:p>
        </p:txBody>
      </p:sp>
    </p:spTree>
    <p:extLst>
      <p:ext uri="{BB962C8B-B14F-4D97-AF65-F5344CB8AC3E}">
        <p14:creationId xmlns:mc="http://schemas.openxmlformats.org/markup-compatibility/2006" xmlns:mv="urn:schemas-microsoft-com:mac:vml" xmlns:p14="http://schemas.microsoft.com/office/powerpoint/2010/main" xmlns="" val="81001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16</a:t>
            </a:fld>
            <a:endParaRPr lang="fr-FR"/>
          </a:p>
        </p:txBody>
      </p:sp>
    </p:spTree>
    <p:extLst>
      <p:ext uri="{BB962C8B-B14F-4D97-AF65-F5344CB8AC3E}">
        <p14:creationId xmlns="" xmlns:p14="http://schemas.microsoft.com/office/powerpoint/2010/main" val="295821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17</a:t>
            </a:fld>
            <a:endParaRPr lang="fr-FR"/>
          </a:p>
        </p:txBody>
      </p:sp>
    </p:spTree>
    <p:extLst>
      <p:ext uri="{BB962C8B-B14F-4D97-AF65-F5344CB8AC3E}">
        <p14:creationId xmlns="" xmlns:p14="http://schemas.microsoft.com/office/powerpoint/2010/main" val="295821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18</a:t>
            </a:fld>
            <a:endParaRPr lang="fr-FR"/>
          </a:p>
        </p:txBody>
      </p:sp>
    </p:spTree>
    <p:extLst>
      <p:ext uri="{BB962C8B-B14F-4D97-AF65-F5344CB8AC3E}">
        <p14:creationId xmlns="" xmlns:p14="http://schemas.microsoft.com/office/powerpoint/2010/main" val="295821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19</a:t>
            </a:fld>
            <a:endParaRPr lang="fr-FR"/>
          </a:p>
        </p:txBody>
      </p:sp>
    </p:spTree>
    <p:extLst>
      <p:ext uri="{BB962C8B-B14F-4D97-AF65-F5344CB8AC3E}">
        <p14:creationId xmlns:mc="http://schemas.openxmlformats.org/markup-compatibility/2006" xmlns:mv="urn:schemas-microsoft-com:mac:vml" xmlns:p14="http://schemas.microsoft.com/office/powerpoint/2010/main" xmlns="" val="81001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2023-06-27</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2023-06-27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2023-06-27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smtClean="0"/>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smtClean="0"/>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smtClean="0"/>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smtClean="0"/>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smtClean="0"/>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smtClean="0"/>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smtClean="0"/>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smtClean="0"/>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smtClean="0"/>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2023-06-27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2023-06-27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smtClean="0"/>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2023-06-27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smtClean="0"/>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smtClean="0"/>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2023-06-27</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smtClean="0"/>
              <a:t>Click to </a:t>
            </a:r>
            <a:r>
              <a:rPr lang="fr-CA" dirty="0" err="1" smtClean="0"/>
              <a:t>edit</a:t>
            </a:r>
            <a:r>
              <a:rPr lang="fr-CA" dirty="0" smtClean="0"/>
              <a:t> Master </a:t>
            </a:r>
            <a:r>
              <a:rPr lang="fr-CA" dirty="0" err="1" smtClean="0"/>
              <a:t>text</a:t>
            </a:r>
            <a:r>
              <a:rPr lang="fr-CA" dirty="0" smtClean="0"/>
              <a:t> styles</a:t>
            </a:r>
          </a:p>
        </p:txBody>
      </p:sp>
      <p:sp>
        <p:nvSpPr>
          <p:cNvPr id="4" name="Date Placeholder 3"/>
          <p:cNvSpPr>
            <a:spLocks noGrp="1"/>
          </p:cNvSpPr>
          <p:nvPr>
            <p:ph type="dt" sz="half" idx="10"/>
          </p:nvPr>
        </p:nvSpPr>
        <p:spPr/>
        <p:txBody>
          <a:bodyPr/>
          <a:lstStyle/>
          <a:p>
            <a:fld id="{B19F2297-D954-A349-94D2-41B41467CE59}" type="datetime1">
              <a:rPr lang="fr-CA" smtClean="0"/>
              <a:pPr/>
              <a:t>2023-06-27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smtClean="0"/>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smtClean="0"/>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2023-06-27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smtClean="0"/>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smtClean="0"/>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2023-06-27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cstate="print"/>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cstate="print"/>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cstate="print"/>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cstate="print"/>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2023-06-27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2023-06-27</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tags" Target="../tags/tag40.xml"/><Relationship Id="rId7"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slide" Target="slide22.xml"/><Relationship Id="rId4" Type="http://schemas.openxmlformats.org/officeDocument/2006/relationships/tags" Target="../tags/tag41.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2.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7.xml"/><Relationship Id="rId5" Type="http://schemas.openxmlformats.org/officeDocument/2006/relationships/tags" Target="../tags/tag48.xml"/><Relationship Id="rId4" Type="http://schemas.openxmlformats.org/officeDocument/2006/relationships/tags" Target="../tags/tag47.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 Target="slide15.xml"/><Relationship Id="rId5" Type="http://schemas.openxmlformats.org/officeDocument/2006/relationships/slideLayout" Target="../slideLayouts/slideLayout7.xml"/><Relationship Id="rId4" Type="http://schemas.openxmlformats.org/officeDocument/2006/relationships/tags" Target="../tags/tag5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5.xml"/><Relationship Id="rId7"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s/_rels/slide14.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13.jpe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tags" Target="../tags/tag60.xml"/><Relationship Id="rId16" Type="http://schemas.openxmlformats.org/officeDocument/2006/relationships/image" Target="../media/image16.jpe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slideLayout" Target="../slideLayouts/slideLayout7.xml"/><Relationship Id="rId5" Type="http://schemas.openxmlformats.org/officeDocument/2006/relationships/tags" Target="../tags/tag63.xml"/><Relationship Id="rId15" Type="http://schemas.openxmlformats.org/officeDocument/2006/relationships/image" Target="../media/image15.jpeg"/><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4.xml"/><Relationship Id="rId7" Type="http://schemas.openxmlformats.org/officeDocument/2006/relationships/notesSlide" Target="../notesSlides/notesSlide6.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7.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2.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19.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3.xml"/><Relationship Id="rId7" Type="http://schemas.openxmlformats.org/officeDocument/2006/relationships/hyperlink" Target="https://www.youtube.com/watch?v=Ubsw24HUHEc"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2.jpe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hyperlink" Target="about:blank"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21.jpeg"/><Relationship Id="rId5" Type="http://schemas.openxmlformats.org/officeDocument/2006/relationships/tags" Target="../tags/tag90.xml"/><Relationship Id="rId10" Type="http://schemas.openxmlformats.org/officeDocument/2006/relationships/image" Target="../media/image20.jpeg"/><Relationship Id="rId4" Type="http://schemas.openxmlformats.org/officeDocument/2006/relationships/tags" Target="../tags/tag89.xml"/><Relationship Id="rId9" Type="http://schemas.openxmlformats.org/officeDocument/2006/relationships/notesSlide" Target="../notesSlides/notesSlide10.xml"/><Relationship Id="rId1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2.png"/><Relationship Id="rId5" Type="http://schemas.openxmlformats.org/officeDocument/2006/relationships/slideLayout" Target="../slideLayouts/slideLayout7.xml"/><Relationship Id="rId4" Type="http://schemas.openxmlformats.org/officeDocument/2006/relationships/tags" Target="../tags/tag96.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9.xml"/><Relationship Id="rId7" Type="http://schemas.openxmlformats.org/officeDocument/2006/relationships/image" Target="../media/image24.jpe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7.xml"/><Relationship Id="rId5" Type="http://schemas.openxmlformats.org/officeDocument/2006/relationships/tags" Target="../tags/tag101.xml"/><Relationship Id="rId4" Type="http://schemas.openxmlformats.org/officeDocument/2006/relationships/tags" Target="../tags/tag100.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xml"/><Relationship Id="rId7"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12.png"/><Relationship Id="rId4" Type="http://schemas.openxmlformats.org/officeDocument/2006/relationships/tags" Target="../tags/tag24.xml"/><Relationship Id="rId9" Type="http://schemas.openxmlformats.org/officeDocument/2006/relationships/hyperlink" Target="https://fr.vikidia.org/wiki/Levure"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tags" Target="../tags/tag29.xml"/><Relationship Id="rId7"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slide" Target="slide21.xml"/><Relationship Id="rId4" Type="http://schemas.openxmlformats.org/officeDocument/2006/relationships/tags" Target="../tags/tag30.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7.xml"/><Relationship Id="rId5" Type="http://schemas.openxmlformats.org/officeDocument/2006/relationships/tags" Target="../tags/tag37.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Cover_5 - Levure-01.jpg"/>
          <p:cNvPicPr>
            <a:picLocks noChangeAspect="1"/>
          </p:cNvPicPr>
          <p:nvPr/>
        </p:nvPicPr>
        <p:blipFill>
          <a:blip r:embed="rId3"/>
          <a:stretch>
            <a:fillRect/>
          </a:stretch>
        </p:blipFill>
        <p:spPr>
          <a:xfrm>
            <a:off x="0" y="0"/>
            <a:ext cx="6858000" cy="9144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53772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custDataLst>
              <p:tags r:id="rId1"/>
            </p:custDataLst>
          </p:nvPr>
        </p:nvSpPr>
        <p:spPr>
          <a:xfrm>
            <a:off x="1760220" y="1291951"/>
            <a:ext cx="5040000" cy="7151009"/>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FR" sz="2400" i="1" dirty="0" smtClean="0">
                <a:cs typeface="Times New Roman" panose="02020603050405020304" pitchFamily="18" charset="0"/>
              </a:rPr>
              <a:t>Vue d’ensemble</a:t>
            </a:r>
          </a:p>
          <a:p>
            <a:pPr marL="0" indent="0" algn="just">
              <a:spcBef>
                <a:spcPts val="600"/>
              </a:spcBef>
              <a:buNone/>
            </a:pPr>
            <a:r>
              <a:rPr lang="fr-FR" sz="1200" dirty="0" smtClean="0">
                <a:cs typeface="Times New Roman" panose="02020603050405020304" pitchFamily="18" charset="0"/>
              </a:rPr>
              <a:t>Une expérience – menée par toute la classe, répartie en 6 équipes – met en lumière le fait que la levure préfère par-dessus tout manger du sucre </a:t>
            </a:r>
            <a:r>
              <a:rPr lang="fr-FR" sz="1200" dirty="0" smtClean="0">
                <a:cs typeface="Times New Roman" panose="02020603050405020304" pitchFamily="18" charset="0"/>
              </a:rPr>
              <a:t>!</a:t>
            </a:r>
          </a:p>
          <a:p>
            <a:pPr marL="0" indent="0" algn="just">
              <a:spcBef>
                <a:spcPts val="600"/>
              </a:spcBef>
              <a:buNone/>
            </a:pPr>
            <a:endParaRPr lang="fr-FR" sz="1200" dirty="0" smtClean="0">
              <a:cs typeface="Times New Roman" panose="02020603050405020304" pitchFamily="18" charset="0"/>
            </a:endParaRPr>
          </a:p>
          <a:p>
            <a:pPr marL="0" indent="0" algn="just">
              <a:spcBef>
                <a:spcPts val="600"/>
              </a:spcBef>
              <a:buNone/>
            </a:pPr>
            <a:r>
              <a:rPr lang="fr-CA" sz="2400" i="1" dirty="0" smtClean="0">
                <a:cs typeface="Times New Roman" panose="02020603050405020304" pitchFamily="18" charset="0"/>
              </a:rPr>
              <a:t>Mise en situation</a:t>
            </a:r>
            <a:endParaRPr lang="fr-CA" sz="2400" i="1" dirty="0" smtClean="0"/>
          </a:p>
          <a:p>
            <a:pPr marL="0" indent="0" algn="ctr">
              <a:spcBef>
                <a:spcPts val="600"/>
              </a:spcBef>
              <a:buNone/>
            </a:pPr>
            <a:r>
              <a:rPr lang="fr-CA" sz="1200" b="1" i="1" dirty="0" smtClean="0">
                <a:cs typeface="Times New Roman"/>
              </a:rPr>
              <a:t>« En fabriquant du pain, nous avons prouvé que c’est la levure qui fait gonfler la pâte. La levure est un être vivant – une sorte de champignon microscopique. Comme tous les êtres vivants, elle mange, et quand elle digère sa nourriture elle produit des gaz. Ce sont ces gaz qui font lever la pâte. Mais qu’est-ce que la levure mange, au juste ?»</a:t>
            </a:r>
          </a:p>
          <a:p>
            <a:pPr marL="360000" indent="-360000" algn="just">
              <a:spcBef>
                <a:spcPts val="600"/>
              </a:spcBef>
              <a:buFont typeface="Arial" pitchFamily="34" charset="0"/>
              <a:buChar char="•"/>
            </a:pPr>
            <a:r>
              <a:rPr lang="fr-CA" sz="1200" b="1" dirty="0" smtClean="0">
                <a:cs typeface="Times New Roman"/>
              </a:rPr>
              <a:t>La mission : </a:t>
            </a:r>
            <a:r>
              <a:rPr lang="fr-CA" sz="1200" dirty="0" smtClean="0">
                <a:cs typeface="Times New Roman"/>
              </a:rPr>
              <a:t>Expliquer aux élèves qu’ils vont tester les ingrédients du pain pour savoir quel est l’aliment préféré des levures. </a:t>
            </a:r>
          </a:p>
          <a:p>
            <a:pPr marL="360000" indent="-360000" algn="just">
              <a:spcBef>
                <a:spcPts val="600"/>
              </a:spcBef>
              <a:buFont typeface="Arial" pitchFamily="34" charset="0"/>
              <a:buChar char="•"/>
            </a:pPr>
            <a:r>
              <a:rPr lang="fr-CA" sz="1200" b="1" dirty="0" smtClean="0">
                <a:cs typeface="Times New Roman"/>
              </a:rPr>
              <a:t>Demander aux élèves de nommer les ingrédients du pain. </a:t>
            </a:r>
            <a:r>
              <a:rPr lang="fr-CA" sz="1200" dirty="0" smtClean="0">
                <a:cs typeface="Times New Roman"/>
              </a:rPr>
              <a:t>La farine, le sel et le sucre (et l’eau).</a:t>
            </a:r>
          </a:p>
          <a:p>
            <a:pPr marL="360000" indent="-360000" algn="just">
              <a:spcBef>
                <a:spcPts val="600"/>
              </a:spcBef>
              <a:buFont typeface="Arial" pitchFamily="34" charset="0"/>
              <a:buChar char="•"/>
            </a:pPr>
            <a:r>
              <a:rPr lang="fr-CA" sz="1200" b="1" dirty="0" smtClean="0">
                <a:cs typeface="Times New Roman"/>
              </a:rPr>
              <a:t>Demander aux élèves d’essayer d’imaginer </a:t>
            </a:r>
            <a:r>
              <a:rPr lang="fr-CA" sz="1200" b="1" i="1" dirty="0" smtClean="0">
                <a:cs typeface="Times New Roman"/>
              </a:rPr>
              <a:t>comment</a:t>
            </a:r>
            <a:r>
              <a:rPr lang="fr-CA" sz="1200" b="1" dirty="0" smtClean="0">
                <a:cs typeface="Times New Roman"/>
              </a:rPr>
              <a:t> ils pourraient déterminer ce que la levure préfère manger. </a:t>
            </a:r>
            <a:r>
              <a:rPr lang="fr-CA" sz="1200" dirty="0" smtClean="0">
                <a:cs typeface="Times New Roman"/>
              </a:rPr>
              <a:t>Il s’agit de mélanger de la levure avec chaque ingrédient séparément (levure + farine, levure + sel, levure + sucre) et de voir ce qui se passe. </a:t>
            </a:r>
          </a:p>
          <a:p>
            <a:pPr marL="0" indent="0" algn="just">
              <a:spcBef>
                <a:spcPts val="600"/>
              </a:spcBef>
              <a:buNone/>
            </a:pPr>
            <a:r>
              <a:rPr lang="fr-CA" sz="1200" dirty="0" smtClean="0">
                <a:cs typeface="Times New Roman"/>
              </a:rPr>
              <a:t>Afficher la </a:t>
            </a:r>
            <a:r>
              <a:rPr lang="fr-CA" sz="1200" dirty="0" smtClean="0">
                <a:cs typeface="Times New Roman"/>
                <a:hlinkClick r:id="rId8" action="ppaction://hlinksldjump"/>
              </a:rPr>
              <a:t>fiche TBI – C</a:t>
            </a:r>
            <a:r>
              <a:rPr lang="fr-CA" sz="1200" dirty="0" smtClean="0">
                <a:cs typeface="Times New Roman"/>
              </a:rPr>
              <a:t>, et apporter les précisions suivantes :</a:t>
            </a:r>
          </a:p>
          <a:p>
            <a:pPr marL="360000" indent="-360000" algn="just">
              <a:spcBef>
                <a:spcPts val="600"/>
              </a:spcBef>
              <a:buFont typeface="Wingdings" pitchFamily="2" charset="2"/>
              <a:buChar char="ü"/>
            </a:pPr>
            <a:r>
              <a:rPr lang="fr-CA" sz="1200" dirty="0" smtClean="0">
                <a:cs typeface="Times New Roman"/>
              </a:rPr>
              <a:t>Les ingrédients seront mélangés dans des bouteilles (eau + levure + sel, sucre ou farine) puis un ballon gonflable  sera posé sur l’embouchure des bouteilles. Plus il y aura de production de gaz carbonique, plus le ballon se gonflera (plus les levures mangent, plus elles produisent de gaz). </a:t>
            </a:r>
          </a:p>
          <a:p>
            <a:pPr marL="360000" indent="-360000" algn="just">
              <a:spcBef>
                <a:spcPts val="600"/>
              </a:spcBef>
              <a:buFont typeface="Wingdings" pitchFamily="2" charset="2"/>
              <a:buChar char="ü"/>
            </a:pPr>
            <a:r>
              <a:rPr lang="fr-CA" sz="1200" dirty="0" smtClean="0">
                <a:cs typeface="Times New Roman"/>
              </a:rPr>
              <a:t>Pour que le protocole soit valide, chaque ingrédient devra être testé selon les mêmes paramètres, les mêmes conditions. Il devra y a avoir la même quantité d’eau de même température, la même quantité de levure de même marque et la même quantité de matière à tester (sel, sucre, farine) dans chaque bouteille. </a:t>
            </a:r>
          </a:p>
          <a:p>
            <a:pPr marL="360000" indent="-360000" algn="just">
              <a:spcBef>
                <a:spcPts val="600"/>
              </a:spcBef>
              <a:buFont typeface="Wingdings" pitchFamily="2" charset="2"/>
              <a:buChar char="ü"/>
            </a:pPr>
            <a:r>
              <a:rPr lang="fr-CA" sz="1200" dirty="0" smtClean="0">
                <a:cs typeface="Times New Roman"/>
              </a:rPr>
              <a:t>Chaque ingrédient sera testé deux fois (par deux équipes différentes) pour s’assurer </a:t>
            </a:r>
            <a:r>
              <a:rPr lang="fr-CA" sz="1200" dirty="0" smtClean="0">
                <a:cs typeface="Times New Roman"/>
              </a:rPr>
              <a:t>d’un minimum </a:t>
            </a:r>
            <a:r>
              <a:rPr lang="fr-CA" sz="1200" dirty="0" smtClean="0">
                <a:cs typeface="Times New Roman"/>
              </a:rPr>
              <a:t>de justesse dans les résultats. </a:t>
            </a:r>
          </a:p>
        </p:txBody>
      </p:sp>
      <p:sp>
        <p:nvSpPr>
          <p:cNvPr id="4" name="Title 3"/>
          <p:cNvSpPr>
            <a:spLocks noGrp="1"/>
          </p:cNvSpPr>
          <p:nvPr>
            <p:ph type="title"/>
            <p:custDataLst>
              <p:tags r:id="rId2"/>
            </p:custDataLst>
          </p:nvPr>
        </p:nvSpPr>
        <p:spPr>
          <a:xfrm>
            <a:off x="6391" y="1761"/>
            <a:ext cx="4274057" cy="871396"/>
          </a:xfrm>
        </p:spPr>
        <p:txBody>
          <a:bodyPr/>
          <a:lstStyle/>
          <a:p>
            <a:pPr lvl="0" algn="l" defTabSz="457200">
              <a:spcBef>
                <a:spcPts val="0"/>
              </a:spcBef>
            </a:pPr>
            <a:r>
              <a:rPr lang="en-US" sz="3000" dirty="0" err="1" smtClean="0">
                <a:latin typeface="+mn-lt"/>
              </a:rPr>
              <a:t>Réalisation</a:t>
            </a:r>
            <a:r>
              <a:rPr lang="en-US" sz="3000" i="1" dirty="0" smtClean="0">
                <a:latin typeface="+mn-lt"/>
              </a:rPr>
              <a:t/>
            </a:r>
            <a:br>
              <a:rPr lang="en-US" sz="3000" i="1" dirty="0" smtClean="0">
                <a:latin typeface="+mn-lt"/>
              </a:rPr>
            </a:br>
            <a:r>
              <a:rPr lang="fr-CA" sz="2400" dirty="0" smtClean="0">
                <a:solidFill>
                  <a:prstClr val="black"/>
                </a:solidFill>
                <a:latin typeface="+mn-lt"/>
                <a:ea typeface="+mn-ea"/>
                <a:cs typeface="+mn-cs"/>
              </a:rPr>
              <a:t>3. Le repas des levures</a:t>
            </a:r>
            <a:endParaRPr lang="en-US" sz="3000" i="1" dirty="0">
              <a:latin typeface="+mn-lt"/>
            </a:endParaRPr>
          </a:p>
        </p:txBody>
      </p:sp>
      <p:sp>
        <p:nvSpPr>
          <p:cNvPr id="2" name="Espace réservé du numéro de diapositive 1"/>
          <p:cNvSpPr>
            <a:spLocks noGrp="1"/>
          </p:cNvSpPr>
          <p:nvPr>
            <p:ph type="sldNum" sz="quarter" idx="12"/>
            <p:custDataLst>
              <p:tags r:id="rId3"/>
            </p:custDataLst>
          </p:nvPr>
        </p:nvSpPr>
        <p:spPr>
          <a:xfrm>
            <a:off x="5242560" y="8002503"/>
            <a:ext cx="1602213" cy="1135797"/>
          </a:xfrm>
        </p:spPr>
        <p:txBody>
          <a:bodyPr/>
          <a:lstStyle/>
          <a:p>
            <a:fld id="{027FB875-5C85-AB42-9DC5-178568A424B8}" type="slidenum">
              <a:rPr lang="en-US" smtClean="0"/>
              <a:pPr/>
              <a:t>10</a:t>
            </a:fld>
            <a:endParaRPr lang="en-US" dirty="0"/>
          </a:p>
        </p:txBody>
      </p:sp>
      <p:pic>
        <p:nvPicPr>
          <p:cNvPr id="9" name="Image 8" descr="Cover_5 - Levure-02.png"/>
          <p:cNvPicPr>
            <a:picLocks noChangeAspect="1"/>
          </p:cNvPicPr>
          <p:nvPr/>
        </p:nvPicPr>
        <p:blipFill>
          <a:blip r:embed="rId9"/>
          <a:stretch>
            <a:fillRect/>
          </a:stretch>
        </p:blipFill>
        <p:spPr>
          <a:xfrm>
            <a:off x="4456797" y="-397969"/>
            <a:ext cx="2409649" cy="2409649"/>
          </a:xfrm>
          <a:prstGeom prst="rect">
            <a:avLst/>
          </a:prstGeom>
        </p:spPr>
      </p:pic>
      <p:graphicFrame>
        <p:nvGraphicFramePr>
          <p:cNvPr id="8" name="Tableau 7"/>
          <p:cNvGraphicFramePr>
            <a:graphicFrameLocks noGrp="1"/>
          </p:cNvGraphicFramePr>
          <p:nvPr>
            <p:custDataLst>
              <p:tags r:id="rId4"/>
            </p:custDataLst>
            <p:extLst>
              <p:ext uri="{D42A27DB-BD31-4B8C-83A1-F6EECF244321}">
                <p14:modId xmlns="" xmlns:p14="http://schemas.microsoft.com/office/powerpoint/2010/main" xmlns:mv="urn:schemas-microsoft-com:mac:vml" xmlns:mc="http://schemas.openxmlformats.org/markup-compatibility/2006" val="1463459950"/>
              </p:ext>
            </p:extLst>
          </p:nvPr>
        </p:nvGraphicFramePr>
        <p:xfrm>
          <a:off x="40734" y="1296730"/>
          <a:ext cx="1656000" cy="386050"/>
        </p:xfrm>
        <a:graphic>
          <a:graphicData uri="http://schemas.openxmlformats.org/drawingml/2006/table">
            <a:tbl>
              <a:tblPr firstRow="1" bandRow="1">
                <a:tableStyleId>{69CF1AB2-1976-4502-BF36-3FF5EA218861}</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386050">
                <a:tc>
                  <a:txBody>
                    <a:bodyPr/>
                    <a:lstStyle/>
                    <a:p>
                      <a:pPr algn="ctr">
                        <a:spcBef>
                          <a:spcPts val="600"/>
                        </a:spcBef>
                      </a:pPr>
                      <a:r>
                        <a:rPr lang="fr-FR" sz="1400" dirty="0" smtClean="0">
                          <a:latin typeface="+mj-lt"/>
                          <a:cs typeface="Times" pitchFamily="18" charset="0"/>
                        </a:rPr>
                        <a:t>Durée</a:t>
                      </a:r>
                      <a:r>
                        <a:rPr lang="fr-FR" sz="1400" baseline="0" dirty="0" smtClean="0">
                          <a:latin typeface="+mj-lt"/>
                          <a:cs typeface="Times" pitchFamily="18" charset="0"/>
                        </a:rPr>
                        <a:t> : </a:t>
                      </a:r>
                      <a:r>
                        <a:rPr lang="fr-FR" sz="1400" b="0" baseline="0" dirty="0" smtClean="0">
                          <a:latin typeface="+mj-lt"/>
                          <a:cs typeface="Times" pitchFamily="18" charset="0"/>
                        </a:rPr>
                        <a:t>60 minutes</a:t>
                      </a:r>
                      <a:endParaRPr lang="fr-FR" sz="1200" b="0" dirty="0" smtClean="0">
                        <a:latin typeface="+mj-lt"/>
                        <a:cs typeface="Times" pitchFamily="18" charset="0"/>
                      </a:endParaRPr>
                    </a:p>
                  </a:txBody>
                  <a:tcPr anchor="ctr">
                    <a:solidFill>
                      <a:schemeClr val="accent3">
                        <a:lumMod val="40000"/>
                        <a:lumOff val="60000"/>
                      </a:schemeClr>
                    </a:solidFill>
                  </a:tcPr>
                </a:tc>
                <a:extLst>
                  <a:ext uri="{0D108BD9-81ED-4DB2-BD59-A6C34878D82A}">
                    <a16:rowId xmlns:a16="http://schemas.microsoft.com/office/drawing/2014/main" xmlns="" xmlns:mv="urn:schemas-microsoft-com:mac:vml" xmlns:mc="http://schemas.openxmlformats.org/markup-compatibility/2006" val="10000"/>
                  </a:ext>
                </a:extLst>
              </a:tr>
            </a:tbl>
          </a:graphicData>
        </a:graphic>
      </p:graphicFrame>
      <p:graphicFrame>
        <p:nvGraphicFramePr>
          <p:cNvPr id="10" name="Espace réservé du contenu 5"/>
          <p:cNvGraphicFramePr>
            <a:graphicFrameLocks/>
          </p:cNvGraphicFramePr>
          <p:nvPr>
            <p:custDataLst>
              <p:tags r:id="rId5"/>
            </p:custDataLst>
            <p:extLst>
              <p:ext uri="{D42A27DB-BD31-4B8C-83A1-F6EECF244321}">
                <p14:modId xmlns="" xmlns:p14="http://schemas.microsoft.com/office/powerpoint/2010/main" xmlns:mv="urn:schemas-microsoft-com:mac:vml" xmlns:mc="http://schemas.openxmlformats.org/markup-compatibility/2006" val="1723544638"/>
              </p:ext>
            </p:extLst>
          </p:nvPr>
        </p:nvGraphicFramePr>
        <p:xfrm>
          <a:off x="44872" y="1749677"/>
          <a:ext cx="1656000" cy="6389750"/>
        </p:xfrm>
        <a:graphic>
          <a:graphicData uri="http://schemas.openxmlformats.org/drawingml/2006/table">
            <a:tbl>
              <a:tblPr firstRow="1" bandRow="1">
                <a:tableStyleId>{5C22544A-7EE6-4342-B048-85BDC9FD1C3A}</a:tableStyleId>
              </a:tblPr>
              <a:tblGrid>
                <a:gridCol w="225936">
                  <a:extLst>
                    <a:ext uri="{9D8B030D-6E8A-4147-A177-3AD203B41FA5}">
                      <a16:colId xmlns:a16="http://schemas.microsoft.com/office/drawing/2014/main" xmlns="" xmlns:mv="urn:schemas-microsoft-com:mac:vml" xmlns:mc="http://schemas.openxmlformats.org/markup-compatibility/2006" val="20000"/>
                    </a:ext>
                  </a:extLst>
                </a:gridCol>
                <a:gridCol w="126057">
                  <a:extLst>
                    <a:ext uri="{9D8B030D-6E8A-4147-A177-3AD203B41FA5}">
                      <a16:colId xmlns:a16="http://schemas.microsoft.com/office/drawing/2014/main" xmlns="" xmlns:mv="urn:schemas-microsoft-com:mac:vml" xmlns:mc="http://schemas.openxmlformats.org/markup-compatibility/2006" val="20001"/>
                    </a:ext>
                  </a:extLst>
                </a:gridCol>
                <a:gridCol w="1304007"/>
              </a:tblGrid>
              <a:tr h="339411">
                <a:tc gridSpan="3">
                  <a:txBody>
                    <a:bodyPr/>
                    <a:lstStyle/>
                    <a:p>
                      <a:pPr algn="ctr">
                        <a:spcBef>
                          <a:spcPts val="0"/>
                        </a:spcBef>
                      </a:pPr>
                      <a:r>
                        <a:rPr lang="fr-FR" sz="1400" dirty="0" smtClean="0">
                          <a:latin typeface="+mj-lt"/>
                        </a:rPr>
                        <a:t>Matériel</a:t>
                      </a:r>
                      <a:r>
                        <a:rPr lang="fr-FR" sz="1400" baseline="0" dirty="0" smtClean="0">
                          <a:latin typeface="+mj-lt"/>
                        </a:rPr>
                        <a:t> nécessaire</a:t>
                      </a:r>
                      <a:endParaRPr lang="fr-FR" sz="1400" dirty="0">
                        <a:latin typeface="+mj-lt"/>
                      </a:endParaRP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xmlns:mv="urn:schemas-microsoft-com:mac:vml" xmlns:mc="http://schemas.openxmlformats.org/markup-compatibility/2006" val="10000"/>
                  </a:ext>
                </a:extLst>
              </a:tr>
              <a:tr h="271529">
                <a:tc gridSpan="3">
                  <a:txBody>
                    <a:bodyPr/>
                    <a:lstStyle/>
                    <a:p>
                      <a:pPr algn="ctr">
                        <a:spcBef>
                          <a:spcPts val="0"/>
                        </a:spcBef>
                      </a:pPr>
                      <a:r>
                        <a:rPr lang="fr-FR" sz="1200" b="1" dirty="0" smtClean="0">
                          <a:latin typeface="+mj-lt"/>
                        </a:rPr>
                        <a:t>Pour l’</a:t>
                      </a:r>
                      <a:r>
                        <a:rPr lang="fr-FR" sz="1200" b="1" dirty="0" err="1" smtClean="0">
                          <a:latin typeface="+mj-lt"/>
                        </a:rPr>
                        <a:t>enseignante.e</a:t>
                      </a:r>
                      <a:endParaRPr lang="fr-FR" sz="1200" b="1" dirty="0">
                        <a:latin typeface="+mj-lt"/>
                      </a:endParaRP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xmlns:mv="urn:schemas-microsoft-com:mac:vml" xmlns:mc="http://schemas.openxmlformats.org/markup-compatibility/2006" val="10001"/>
                  </a:ext>
                </a:extLst>
              </a:tr>
              <a:tr h="1661219">
                <a:tc gridSpan="2">
                  <a:txBody>
                    <a:bodyPr/>
                    <a:lstStyle/>
                    <a:p>
                      <a:pPr algn="ctr">
                        <a:spcBef>
                          <a:spcPts val="0"/>
                        </a:spcBef>
                      </a:pPr>
                      <a:r>
                        <a:rPr lang="fr-FR" sz="1200" dirty="0" smtClean="0">
                          <a:latin typeface="+mj-lt"/>
                        </a:rPr>
                        <a:t>1</a:t>
                      </a:r>
                    </a:p>
                    <a:p>
                      <a:pPr algn="ctr">
                        <a:spcBef>
                          <a:spcPts val="0"/>
                        </a:spcBef>
                      </a:pPr>
                      <a:r>
                        <a:rPr lang="fr-FR" sz="1200" dirty="0" smtClean="0">
                          <a:latin typeface="+mj-lt"/>
                        </a:rPr>
                        <a:t>1</a:t>
                      </a:r>
                    </a:p>
                    <a:p>
                      <a:pPr algn="ctr">
                        <a:spcBef>
                          <a:spcPts val="0"/>
                        </a:spcBef>
                      </a:pPr>
                      <a:r>
                        <a:rPr lang="fr-FR" sz="1200" dirty="0" smtClean="0">
                          <a:latin typeface="+mj-lt"/>
                        </a:rPr>
                        <a:t>1</a:t>
                      </a:r>
                    </a:p>
                    <a:p>
                      <a:pPr algn="ctr">
                        <a:spcBef>
                          <a:spcPts val="0"/>
                        </a:spcBef>
                      </a:pPr>
                      <a:endParaRPr lang="fr-CA" sz="1200" dirty="0" smtClean="0">
                        <a:latin typeface="+mj-lt"/>
                      </a:endParaRPr>
                    </a:p>
                    <a:p>
                      <a:pPr algn="ctr">
                        <a:spcBef>
                          <a:spcPts val="0"/>
                        </a:spcBef>
                      </a:pPr>
                      <a:endParaRPr lang="fr-FR" sz="1200" dirty="0" smtClean="0">
                        <a:latin typeface="+mj-lt"/>
                      </a:endParaRPr>
                    </a:p>
                    <a:p>
                      <a:pPr algn="ctr">
                        <a:spcBef>
                          <a:spcPts val="0"/>
                        </a:spcBef>
                      </a:pPr>
                      <a:r>
                        <a:rPr lang="fr-FR" sz="1200" dirty="0" smtClean="0">
                          <a:latin typeface="+mj-lt"/>
                        </a:rPr>
                        <a:t>6</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smtClean="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mj-lt"/>
                        </a:rPr>
                        <a:t>Tasse</a:t>
                      </a:r>
                      <a:r>
                        <a:rPr lang="fr-FR" sz="1200" baseline="0" dirty="0" smtClean="0">
                          <a:latin typeface="+mj-lt"/>
                        </a:rPr>
                        <a:t> à mesurer</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mj-lt"/>
                        </a:rPr>
                        <a:t>Entonnoir</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mj-lt"/>
                        </a:rPr>
                        <a:t>Bol (cul-de-poule)</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aseline="0" dirty="0" smtClean="0">
                          <a:latin typeface="+mj-lt"/>
                        </a:rPr>
                        <a:t>Eau</a:t>
                      </a:r>
                      <a:endParaRPr lang="fr-FR" sz="1200"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mj-lt"/>
                        </a:rPr>
                        <a:t>Ballons gonflables, de trois couleurs différentes</a:t>
                      </a:r>
                    </a:p>
                  </a:txBody>
                  <a:tcPr/>
                </a:tc>
                <a:extLst>
                  <a:ext uri="{0D108BD9-81ED-4DB2-BD59-A6C34878D82A}">
                    <a16:rowId xmlns:a16="http://schemas.microsoft.com/office/drawing/2014/main" xmlns="" xmlns:mv="urn:schemas-microsoft-com:mac:vml" xmlns:mc="http://schemas.openxmlformats.org/markup-compatibility/2006" val="10002"/>
                  </a:ext>
                </a:extLst>
              </a:tr>
              <a:tr h="268283">
                <a:tc gridSpan="3">
                  <a:txBody>
                    <a:bodyPr/>
                    <a:lstStyle/>
                    <a:p>
                      <a:pPr algn="ctr">
                        <a:spcBef>
                          <a:spcPts val="0"/>
                        </a:spcBef>
                      </a:pPr>
                      <a:r>
                        <a:rPr lang="fr-CA" sz="1200" dirty="0" smtClean="0">
                          <a:latin typeface="+mj-lt"/>
                          <a:hlinkClick r:id="rId10" action="ppaction://hlinksldjump"/>
                        </a:rPr>
                        <a:t>Fiche d’activité TBI - C</a:t>
                      </a:r>
                      <a:endParaRPr lang="fr-FR" sz="1200" dirty="0" smtClean="0">
                        <a:latin typeface="+mj-lt"/>
                      </a:endParaRPr>
                    </a:p>
                  </a:txBody>
                  <a:tcPr/>
                </a:tc>
                <a:tc hMerge="1">
                  <a:txBody>
                    <a:bodyPr/>
                    <a:lstStyle/>
                    <a:p>
                      <a:endParaRPr lang="fr-F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latin typeface="Times New Roman" pitchFamily="18" charset="0"/>
                      </a:endParaRPr>
                    </a:p>
                  </a:txBody>
                  <a:tcPr/>
                </a:tc>
              </a:tr>
              <a:tr h="271529">
                <a:tc gridSpan="3">
                  <a:txBody>
                    <a:bodyPr/>
                    <a:lstStyle/>
                    <a:p>
                      <a:pPr algn="ctr">
                        <a:spcBef>
                          <a:spcPts val="0"/>
                        </a:spcBef>
                      </a:pPr>
                      <a:r>
                        <a:rPr lang="fr-FR" sz="1200" b="1" dirty="0" smtClean="0">
                          <a:latin typeface="+mj-lt"/>
                        </a:rPr>
                        <a:t>Pour 6</a:t>
                      </a:r>
                      <a:r>
                        <a:rPr lang="fr-FR" sz="1200" b="1" baseline="0" dirty="0" smtClean="0">
                          <a:latin typeface="+mj-lt"/>
                        </a:rPr>
                        <a:t> équipes</a:t>
                      </a:r>
                      <a:endParaRPr lang="fr-FR" sz="1200" b="1" dirty="0">
                        <a:latin typeface="+mj-lt"/>
                      </a:endParaRP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xmlns:mv="urn:schemas-microsoft-com:mac:vml" xmlns:mc="http://schemas.openxmlformats.org/markup-compatibility/2006" val="10003"/>
                  </a:ext>
                </a:extLst>
              </a:tr>
              <a:tr h="2647409">
                <a:tc>
                  <a:txBody>
                    <a:bodyPr/>
                    <a:lstStyle/>
                    <a:p>
                      <a:pPr algn="ctr">
                        <a:spcBef>
                          <a:spcPts val="0"/>
                        </a:spcBef>
                      </a:pPr>
                      <a:r>
                        <a:rPr lang="fr-FR" sz="1200" dirty="0" smtClean="0">
                          <a:latin typeface="+mj-lt"/>
                        </a:rPr>
                        <a:t>2 </a:t>
                      </a:r>
                    </a:p>
                    <a:p>
                      <a:pPr algn="ctr">
                        <a:spcBef>
                          <a:spcPts val="0"/>
                        </a:spcBef>
                      </a:pPr>
                      <a:endParaRPr lang="fr-CA" sz="1200" dirty="0" smtClean="0">
                        <a:latin typeface="+mj-lt"/>
                      </a:endParaRPr>
                    </a:p>
                    <a:p>
                      <a:pPr algn="ctr">
                        <a:spcBef>
                          <a:spcPts val="0"/>
                        </a:spcBef>
                      </a:pPr>
                      <a:endParaRPr lang="fr-FR" sz="1200" dirty="0" smtClean="0">
                        <a:latin typeface="+mj-lt"/>
                      </a:endParaRPr>
                    </a:p>
                    <a:p>
                      <a:pPr algn="ctr">
                        <a:spcBef>
                          <a:spcPts val="0"/>
                        </a:spcBef>
                      </a:pPr>
                      <a:r>
                        <a:rPr lang="fr-FR" sz="1200" dirty="0" smtClean="0">
                          <a:latin typeface="+mj-lt"/>
                        </a:rPr>
                        <a:t>2</a:t>
                      </a:r>
                    </a:p>
                    <a:p>
                      <a:pPr algn="ctr">
                        <a:spcBef>
                          <a:spcPts val="0"/>
                        </a:spcBef>
                      </a:pPr>
                      <a:endParaRPr lang="fr-CA" sz="1200" dirty="0" smtClean="0">
                        <a:latin typeface="+mj-lt"/>
                      </a:endParaRPr>
                    </a:p>
                    <a:p>
                      <a:pPr algn="ctr">
                        <a:spcBef>
                          <a:spcPts val="0"/>
                        </a:spcBef>
                      </a:pPr>
                      <a:endParaRPr lang="fr-CA" sz="1200" dirty="0" smtClean="0">
                        <a:latin typeface="+mj-lt"/>
                      </a:endParaRPr>
                    </a:p>
                    <a:p>
                      <a:pPr algn="ctr">
                        <a:spcBef>
                          <a:spcPts val="0"/>
                        </a:spcBef>
                      </a:pPr>
                      <a:endParaRPr lang="fr-FR" sz="1200" dirty="0" smtClean="0">
                        <a:latin typeface="+mj-lt"/>
                      </a:endParaRPr>
                    </a:p>
                    <a:p>
                      <a:pPr algn="ctr">
                        <a:spcBef>
                          <a:spcPts val="0"/>
                        </a:spcBef>
                      </a:pPr>
                      <a:r>
                        <a:rPr lang="fr-FR" sz="1200" dirty="0" smtClean="0">
                          <a:latin typeface="+mj-lt"/>
                        </a:rPr>
                        <a:t>2</a:t>
                      </a:r>
                    </a:p>
                    <a:p>
                      <a:pPr algn="ctr">
                        <a:spcBef>
                          <a:spcPts val="0"/>
                        </a:spcBef>
                      </a:pPr>
                      <a:endParaRPr lang="fr-FR" sz="1200" dirty="0" smtClean="0">
                        <a:latin typeface="+mj-lt"/>
                      </a:endParaRPr>
                    </a:p>
                    <a:p>
                      <a:pPr algn="ctr">
                        <a:spcBef>
                          <a:spcPts val="0"/>
                        </a:spcBef>
                      </a:pPr>
                      <a:endParaRPr lang="fr-FR" sz="1200" dirty="0" smtClean="0">
                        <a:latin typeface="+mj-lt"/>
                      </a:endParaRPr>
                    </a:p>
                    <a:p>
                      <a:pPr algn="ctr">
                        <a:spcBef>
                          <a:spcPts val="0"/>
                        </a:spcBef>
                      </a:pPr>
                      <a:r>
                        <a:rPr lang="fr-FR" sz="1200" dirty="0" smtClean="0">
                          <a:latin typeface="+mj-lt"/>
                        </a:rPr>
                        <a:t>6</a:t>
                      </a:r>
                    </a:p>
                    <a:p>
                      <a:pPr algn="ctr">
                        <a:spcBef>
                          <a:spcPts val="0"/>
                        </a:spcBef>
                      </a:pPr>
                      <a:endParaRPr lang="fr-CA" sz="1200" dirty="0" smtClean="0">
                        <a:latin typeface="+mj-lt"/>
                      </a:endParaRPr>
                    </a:p>
                    <a:p>
                      <a:pPr algn="ctr">
                        <a:spcBef>
                          <a:spcPts val="0"/>
                        </a:spcBef>
                      </a:pPr>
                      <a:endParaRPr lang="fr-FR" sz="1200" dirty="0" smtClean="0">
                        <a:latin typeface="+mj-lt"/>
                      </a:endParaRPr>
                    </a:p>
                    <a:p>
                      <a:pPr algn="ctr">
                        <a:spcBef>
                          <a:spcPts val="0"/>
                        </a:spcBef>
                      </a:pPr>
                      <a:r>
                        <a:rPr lang="fr-FR" sz="1200" dirty="0" smtClean="0">
                          <a:latin typeface="+mj-lt"/>
                        </a:rPr>
                        <a:t>6</a:t>
                      </a:r>
                    </a:p>
                    <a:p>
                      <a:pPr algn="ctr">
                        <a:spcBef>
                          <a:spcPts val="0"/>
                        </a:spcBef>
                      </a:pPr>
                      <a:endParaRPr lang="fr-FR" sz="1200" dirty="0" smtClean="0">
                        <a:latin typeface="+mj-lt"/>
                      </a:endParaRPr>
                    </a:p>
                    <a:p>
                      <a:pPr algn="ctr">
                        <a:spcBef>
                          <a:spcPts val="0"/>
                        </a:spcBef>
                      </a:pPr>
                      <a:r>
                        <a:rPr lang="fr-FR" sz="1200" dirty="0" smtClean="0">
                          <a:latin typeface="+mj-lt"/>
                        </a:rPr>
                        <a:t>6</a:t>
                      </a:r>
                    </a:p>
                    <a:p>
                      <a:pPr algn="ctr">
                        <a:spcBef>
                          <a:spcPts val="0"/>
                        </a:spcBef>
                      </a:pPr>
                      <a:r>
                        <a:rPr lang="fr-CA" sz="1200" dirty="0" smtClean="0">
                          <a:latin typeface="+mj-lt"/>
                        </a:rPr>
                        <a:t>6</a:t>
                      </a:r>
                      <a:endParaRPr lang="fr-FR" sz="1200" dirty="0" smtClean="0">
                        <a:latin typeface="+mj-lt"/>
                      </a:endParaRPr>
                    </a:p>
                    <a:p>
                      <a:pPr algn="ctr">
                        <a:spcBef>
                          <a:spcPts val="0"/>
                        </a:spcBef>
                      </a:pPr>
                      <a:endParaRPr lang="fr-FR" sz="1200" dirty="0" smtClean="0">
                        <a:latin typeface="+mj-l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mj-lt"/>
                        </a:rPr>
                        <a:t>Contenants </a:t>
                      </a:r>
                      <a:r>
                        <a:rPr lang="fr-FR" sz="1200" baseline="0" dirty="0" smtClean="0">
                          <a:latin typeface="+mj-lt"/>
                        </a:rPr>
                        <a:t>de </a:t>
                      </a:r>
                      <a:r>
                        <a:rPr lang="fr-FR" sz="1200" b="1" baseline="0" dirty="0" smtClean="0">
                          <a:latin typeface="+mj-lt"/>
                        </a:rPr>
                        <a:t>farine</a:t>
                      </a:r>
                      <a:r>
                        <a:rPr lang="fr-FR" sz="1200" baseline="0" dirty="0" smtClean="0">
                          <a:latin typeface="+mj-lt"/>
                        </a:rPr>
                        <a:t> de blé (minimum 2 c. à soupe)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mj-lt"/>
                        </a:rPr>
                        <a:t>Contenants de </a:t>
                      </a:r>
                      <a:r>
                        <a:rPr lang="fr-FR" sz="1200" b="1" baseline="0" dirty="0" smtClean="0">
                          <a:latin typeface="+mj-lt"/>
                        </a:rPr>
                        <a:t>sucre</a:t>
                      </a:r>
                      <a:r>
                        <a:rPr lang="fr-FR" sz="1200" baseline="0" dirty="0" smtClean="0">
                          <a:latin typeface="+mj-lt"/>
                        </a:rPr>
                        <a:t> banc (minimum 2 c. à soupe)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mj-lt"/>
                        </a:rPr>
                        <a:t>Contenants de </a:t>
                      </a:r>
                      <a:r>
                        <a:rPr lang="fr-FR" sz="1200" b="1" baseline="0" dirty="0" smtClean="0">
                          <a:latin typeface="+mj-lt"/>
                        </a:rPr>
                        <a:t>sel</a:t>
                      </a:r>
                      <a:r>
                        <a:rPr lang="fr-FR" sz="1200" baseline="0" dirty="0" smtClean="0">
                          <a:latin typeface="+mj-lt"/>
                        </a:rPr>
                        <a:t> de table (minimum 2 c. à soupe)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mj-lt"/>
                        </a:rPr>
                        <a:t>Contenants de </a:t>
                      </a:r>
                      <a:r>
                        <a:rPr lang="fr-FR" sz="1200" b="1" baseline="0" dirty="0" smtClean="0">
                          <a:latin typeface="+mj-lt"/>
                        </a:rPr>
                        <a:t>levure</a:t>
                      </a:r>
                      <a:r>
                        <a:rPr lang="fr-FR" sz="1200" baseline="0" dirty="0" smtClean="0">
                          <a:latin typeface="+mj-lt"/>
                        </a:rPr>
                        <a:t> (minimum 9 c. à soupe)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mj-lt"/>
                        </a:rPr>
                        <a:t>Bouteilles en plastique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mj-lt"/>
                        </a:rPr>
                        <a:t>Entonnoirs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mj-lt"/>
                        </a:rPr>
                        <a:t>Ensembles de cuillères à mesurer</a:t>
                      </a:r>
                    </a:p>
                  </a:txBody>
                  <a:tcPr/>
                </a:tc>
                <a:tc hMerge="1">
                  <a:txBody>
                    <a:bodyPr/>
                    <a:lstStyle/>
                    <a:p>
                      <a:endParaRPr lang="fr-FR"/>
                    </a:p>
                  </a:txBody>
                  <a:tcPr/>
                </a:tc>
                <a:extLst>
                  <a:ext uri="{0D108BD9-81ED-4DB2-BD59-A6C34878D82A}">
                    <a16:rowId xmlns:a16="http://schemas.microsoft.com/office/drawing/2014/main" xmlns="" xmlns:mv="urn:schemas-microsoft-com:mac:vml" xmlns:mc="http://schemas.openxmlformats.org/markup-compatibility/2006" val="10004"/>
                  </a:ext>
                </a:extLst>
              </a:tr>
            </a:tbl>
          </a:graphicData>
        </a:graphic>
      </p:graphicFrame>
      <p:sp>
        <p:nvSpPr>
          <p:cNvPr id="12" name="Rectangle 11"/>
          <p:cNvSpPr/>
          <p:nvPr>
            <p:custDataLst>
              <p:tags r:id="rId6"/>
            </p:custDataLst>
          </p:nvPr>
        </p:nvSpPr>
        <p:spPr>
          <a:xfrm>
            <a:off x="47069" y="8206323"/>
            <a:ext cx="1656000" cy="784830"/>
          </a:xfrm>
          <a:prstGeom prst="rect">
            <a:avLst/>
          </a:prstGeom>
          <a:solidFill>
            <a:schemeClr val="accent3">
              <a:lumMod val="40000"/>
              <a:lumOff val="60000"/>
            </a:schemeClr>
          </a:solidFill>
          <a:ln w="12700">
            <a:solidFill>
              <a:schemeClr val="accent1"/>
            </a:solidFill>
          </a:ln>
        </p:spPr>
        <p:txBody>
          <a:bodyPr wrap="square">
            <a:spAutoFit/>
          </a:bodyPr>
          <a:lstStyle/>
          <a:p>
            <a:pPr algn="ctr">
              <a:spcBef>
                <a:spcPts val="600"/>
              </a:spcBef>
            </a:pPr>
            <a:r>
              <a:rPr lang="fr-FR" sz="1400" b="1" dirty="0" smtClean="0">
                <a:latin typeface="+mj-lt"/>
              </a:rPr>
              <a:t>Recevoir les idées initiales</a:t>
            </a:r>
          </a:p>
          <a:p>
            <a:pPr algn="just">
              <a:spcBef>
                <a:spcPts val="600"/>
              </a:spcBef>
            </a:pPr>
            <a:r>
              <a:rPr lang="fr-CA" sz="1200" dirty="0" smtClean="0">
                <a:latin typeface="+mj-lt"/>
              </a:rPr>
              <a:t>Voir l’encadré à la p.5</a:t>
            </a:r>
            <a:endParaRPr lang="fr-CA" sz="1200" dirty="0" smtClean="0">
              <a:latin typeface="+mj-lt"/>
              <a:cs typeface="Times New Roman"/>
            </a:endParaRPr>
          </a:p>
        </p:txBody>
      </p:sp>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custDataLst>
              <p:tags r:id="rId1"/>
            </p:custDataLst>
          </p:nvPr>
        </p:nvSpPr>
        <p:spPr>
          <a:xfrm>
            <a:off x="1760220" y="1291951"/>
            <a:ext cx="5040000" cy="7547249"/>
          </a:xfrm>
          <a:noFill/>
        </p:spPr>
        <p:style>
          <a:lnRef idx="2">
            <a:schemeClr val="accent1"/>
          </a:lnRef>
          <a:fillRef idx="1">
            <a:schemeClr val="lt1"/>
          </a:fillRef>
          <a:effectRef idx="0">
            <a:schemeClr val="accent1"/>
          </a:effectRef>
          <a:fontRef idx="minor">
            <a:schemeClr val="dk1"/>
          </a:fontRef>
        </p:style>
        <p:txBody>
          <a:bodyPr>
            <a:noAutofit/>
          </a:bodyPr>
          <a:lstStyle/>
          <a:p>
            <a:pPr marL="360000" indent="-360000" algn="just">
              <a:spcBef>
                <a:spcPts val="600"/>
              </a:spcBef>
              <a:buNone/>
            </a:pPr>
            <a:r>
              <a:rPr lang="fr-CA" sz="2400" i="1" dirty="0" smtClean="0">
                <a:cs typeface="Times New Roman"/>
              </a:rPr>
              <a:t>Hypothèse</a:t>
            </a:r>
          </a:p>
          <a:p>
            <a:pPr marL="0" indent="0" algn="just">
              <a:spcBef>
                <a:spcPts val="600"/>
              </a:spcBef>
              <a:buNone/>
            </a:pPr>
            <a:r>
              <a:rPr lang="fr-CA" sz="1200" dirty="0" smtClean="0">
                <a:cs typeface="Times New Roman"/>
              </a:rPr>
              <a:t>Avant de se lancer dans l’expérience, demander aux élèves d’émettre une hypothèse (recueillir quelques </a:t>
            </a:r>
            <a:r>
              <a:rPr lang="fr-CA" sz="1200" dirty="0" smtClean="0">
                <a:cs typeface="Times New Roman"/>
              </a:rPr>
              <a:t>idées – </a:t>
            </a:r>
            <a:r>
              <a:rPr lang="fr-CA" sz="1200" dirty="0" smtClean="0"/>
              <a:t>voir </a:t>
            </a:r>
            <a:r>
              <a:rPr lang="fr-CA" sz="1200" dirty="0" smtClean="0"/>
              <a:t>l’encadré à la </a:t>
            </a:r>
            <a:r>
              <a:rPr lang="fr-CA" sz="1200" dirty="0" smtClean="0"/>
              <a:t>page 5)</a:t>
            </a:r>
            <a:r>
              <a:rPr lang="fr-CA" sz="1200" dirty="0" smtClean="0">
                <a:cs typeface="Times New Roman"/>
              </a:rPr>
              <a:t>.</a:t>
            </a:r>
            <a:endParaRPr lang="fr-CA" sz="1200" dirty="0" smtClean="0">
              <a:cs typeface="Times New Roman"/>
            </a:endParaRPr>
          </a:p>
          <a:p>
            <a:pPr marL="0" indent="0" algn="just">
              <a:spcBef>
                <a:spcPts val="600"/>
              </a:spcBef>
              <a:buNone/>
            </a:pPr>
            <a:r>
              <a:rPr lang="fr-CA" sz="1200" dirty="0" smtClean="0">
                <a:cs typeface="Times New Roman"/>
              </a:rPr>
              <a:t>Pour chaque élève qui s’exprime, essayer de savoir </a:t>
            </a:r>
            <a:r>
              <a:rPr lang="fr-CA" sz="1200" i="1" dirty="0" smtClean="0">
                <a:cs typeface="Times New Roman"/>
              </a:rPr>
              <a:t>pourquoi</a:t>
            </a:r>
            <a:r>
              <a:rPr lang="fr-CA" sz="1200" dirty="0" smtClean="0">
                <a:cs typeface="Times New Roman"/>
              </a:rPr>
              <a:t> il ou elle imagine que la levure préfère tel ou tel ingrédient</a:t>
            </a:r>
            <a:r>
              <a:rPr lang="fr-CA" sz="1200" dirty="0" smtClean="0">
                <a:cs typeface="Times New Roman"/>
              </a:rPr>
              <a:t>.</a:t>
            </a:r>
          </a:p>
          <a:p>
            <a:pPr marL="360000" indent="-360000" algn="just">
              <a:spcBef>
                <a:spcPts val="600"/>
              </a:spcBef>
              <a:buNone/>
            </a:pPr>
            <a:endParaRPr lang="fr-CA" sz="1200" dirty="0" smtClean="0">
              <a:cs typeface="Times New Roman"/>
            </a:endParaRPr>
          </a:p>
          <a:p>
            <a:pPr marL="0" indent="0" algn="just">
              <a:spcBef>
                <a:spcPts val="600"/>
              </a:spcBef>
              <a:buNone/>
            </a:pPr>
            <a:r>
              <a:rPr lang="fr-CA" sz="2400" i="1" dirty="0" smtClean="0"/>
              <a:t>Préparatifs</a:t>
            </a:r>
          </a:p>
          <a:p>
            <a:pPr marL="228600" indent="-228600">
              <a:spcBef>
                <a:spcPts val="600"/>
              </a:spcBef>
              <a:buFont typeface="+mj-lt"/>
              <a:buAutoNum type="arabicPeriod"/>
            </a:pPr>
            <a:r>
              <a:rPr lang="fr-CA" sz="1200" dirty="0" smtClean="0">
                <a:cs typeface="Times New Roman"/>
              </a:rPr>
              <a:t>Former 6 équipes et distribuer tout le matériel, </a:t>
            </a:r>
            <a:r>
              <a:rPr lang="fr-CA" sz="1200" b="1" dirty="0" smtClean="0">
                <a:cs typeface="Times New Roman"/>
              </a:rPr>
              <a:t>à l’exception des bouteilles</a:t>
            </a:r>
            <a:r>
              <a:rPr lang="fr-CA" sz="1200" dirty="0" smtClean="0">
                <a:cs typeface="Times New Roman"/>
              </a:rPr>
              <a:t>.</a:t>
            </a:r>
          </a:p>
          <a:p>
            <a:pPr marL="228600" indent="-228600">
              <a:spcBef>
                <a:spcPts val="600"/>
              </a:spcBef>
              <a:buFont typeface="+mj-lt"/>
              <a:buAutoNum type="arabicPeriod"/>
            </a:pPr>
            <a:r>
              <a:rPr lang="fr-CA" sz="1200" dirty="0" smtClean="0">
                <a:cs typeface="Times New Roman"/>
              </a:rPr>
              <a:t>Remplir le bol (au moins 1.5 litre) d’une eau à 40-45 degrés Celsius, soit très légèrement chaude. Mettre ensuite 1 tasse de cette eau dans chaque bouteille, en utilisant l’entonnoir réservé à l’enseignant.</a:t>
            </a:r>
          </a:p>
          <a:p>
            <a:pPr marL="228600" indent="-228600">
              <a:spcBef>
                <a:spcPts val="600"/>
              </a:spcBef>
              <a:buFont typeface="+mj-lt"/>
              <a:buAutoNum type="arabicPeriod"/>
            </a:pPr>
            <a:r>
              <a:rPr lang="fr-CA" sz="1200" dirty="0" smtClean="0">
                <a:cs typeface="Times New Roman"/>
              </a:rPr>
              <a:t>Les bouteilles peuvent maintenant être distribuées</a:t>
            </a:r>
            <a:r>
              <a:rPr lang="fr-CA" sz="1200" dirty="0" smtClean="0">
                <a:cs typeface="Times New Roman"/>
              </a:rPr>
              <a:t>.</a:t>
            </a:r>
          </a:p>
          <a:p>
            <a:pPr marL="228600" indent="-228600">
              <a:spcBef>
                <a:spcPts val="600"/>
              </a:spcBef>
              <a:buNone/>
            </a:pPr>
            <a:endParaRPr lang="fr-CA" sz="1200" dirty="0" smtClean="0">
              <a:cs typeface="Times New Roman"/>
            </a:endParaRPr>
          </a:p>
          <a:p>
            <a:pPr marL="0" indent="0" algn="just">
              <a:lnSpc>
                <a:spcPct val="110000"/>
              </a:lnSpc>
              <a:spcBef>
                <a:spcPts val="600"/>
              </a:spcBef>
              <a:buNone/>
            </a:pPr>
            <a:r>
              <a:rPr lang="fr-CA" sz="2400" i="1" dirty="0" smtClean="0"/>
              <a:t>Déroulement de l’expérience</a:t>
            </a:r>
            <a:endParaRPr lang="fr-CA" sz="2400" dirty="0" smtClean="0">
              <a:cs typeface="Times New Roman"/>
            </a:endParaRPr>
          </a:p>
          <a:p>
            <a:pPr marL="228600" indent="-228600" algn="just">
              <a:lnSpc>
                <a:spcPct val="110000"/>
              </a:lnSpc>
              <a:spcBef>
                <a:spcPts val="600"/>
              </a:spcBef>
              <a:buAutoNum type="arabicPeriod"/>
            </a:pPr>
            <a:r>
              <a:rPr lang="fr-CA" sz="1200" dirty="0" smtClean="0">
                <a:cs typeface="Times New Roman"/>
              </a:rPr>
              <a:t>Toutes les équipes mesurent leur ingrédient à tester (1 </a:t>
            </a:r>
            <a:r>
              <a:rPr lang="fr-CA" sz="1200" dirty="0" err="1" smtClean="0">
                <a:cs typeface="Times New Roman"/>
              </a:rPr>
              <a:t>c.s</a:t>
            </a:r>
            <a:r>
              <a:rPr lang="fr-CA" sz="1200" dirty="0" smtClean="0">
                <a:cs typeface="Times New Roman"/>
              </a:rPr>
              <a:t>.) et le mettent dans leur bouteille, à l’aide de l’entonnoir.</a:t>
            </a:r>
          </a:p>
          <a:p>
            <a:pPr marL="228600" indent="-228600" algn="just">
              <a:lnSpc>
                <a:spcPct val="110000"/>
              </a:lnSpc>
              <a:spcBef>
                <a:spcPts val="600"/>
              </a:spcBef>
              <a:buFontTx/>
              <a:buAutoNum type="arabicPeriod"/>
            </a:pPr>
            <a:r>
              <a:rPr lang="fr-CA" sz="1200" dirty="0" smtClean="0">
                <a:cs typeface="Times New Roman"/>
              </a:rPr>
              <a:t>Toutes les équipes mesurent la levure (1 ½ </a:t>
            </a:r>
            <a:r>
              <a:rPr lang="fr-CA" sz="1200" dirty="0" err="1" smtClean="0">
                <a:cs typeface="Times New Roman"/>
              </a:rPr>
              <a:t>c.s</a:t>
            </a:r>
            <a:r>
              <a:rPr lang="fr-CA" sz="1200" dirty="0" smtClean="0">
                <a:cs typeface="Times New Roman"/>
              </a:rPr>
              <a:t>.) et la mettent dans leur bouteille, à l’aide de l’entonnoir.</a:t>
            </a:r>
          </a:p>
          <a:p>
            <a:pPr marL="228600" indent="-228600" algn="just">
              <a:lnSpc>
                <a:spcPct val="110000"/>
              </a:lnSpc>
              <a:spcBef>
                <a:spcPts val="600"/>
              </a:spcBef>
              <a:buAutoNum type="arabicPeriod"/>
            </a:pPr>
            <a:r>
              <a:rPr lang="fr-CA" sz="1200" dirty="0" smtClean="0">
                <a:cs typeface="Times New Roman"/>
              </a:rPr>
              <a:t>L’enseignant pose un ballon sur le goulot de chaque bouteille, en respectant le code de couleur établi, par exemple rouge pour le sucre, bleu pour le sel et blanc pour la farine.</a:t>
            </a:r>
          </a:p>
          <a:p>
            <a:pPr marL="228600" indent="-228600" algn="just">
              <a:lnSpc>
                <a:spcPct val="110000"/>
              </a:lnSpc>
              <a:spcBef>
                <a:spcPts val="600"/>
              </a:spcBef>
              <a:buAutoNum type="arabicPeriod"/>
            </a:pPr>
            <a:r>
              <a:rPr lang="fr-CA" sz="1200" dirty="0" smtClean="0">
                <a:cs typeface="Times New Roman"/>
              </a:rPr>
              <a:t>Une fois que le ballon est en place, il faut agiter les bouteilles en faisant de petits mouvements circulaires (quelques secondes).</a:t>
            </a:r>
          </a:p>
          <a:p>
            <a:pPr marL="228600" indent="-228600" algn="just">
              <a:lnSpc>
                <a:spcPct val="110000"/>
              </a:lnSpc>
              <a:spcBef>
                <a:spcPts val="600"/>
              </a:spcBef>
              <a:buAutoNum type="arabicPeriod"/>
            </a:pPr>
            <a:r>
              <a:rPr lang="fr-CA" sz="1200" dirty="0" smtClean="0">
                <a:cs typeface="Times New Roman"/>
              </a:rPr>
              <a:t>Mettre les bouteilles dans un endroit chaud (si possible) et attendre la réaction, soit entre 10 et 30 minutes</a:t>
            </a:r>
            <a:r>
              <a:rPr lang="fr-CA" sz="1200" dirty="0" smtClean="0">
                <a:cs typeface="Times New Roman"/>
              </a:rPr>
              <a:t>.</a:t>
            </a:r>
          </a:p>
          <a:p>
            <a:pPr marL="228600" indent="-228600" algn="just">
              <a:lnSpc>
                <a:spcPct val="110000"/>
              </a:lnSpc>
              <a:spcBef>
                <a:spcPts val="600"/>
              </a:spcBef>
              <a:buAutoNum type="arabicPeriod"/>
            </a:pPr>
            <a:endParaRPr lang="fr-CA" sz="1200" dirty="0" smtClean="0">
              <a:cs typeface="Times New Roman"/>
            </a:endParaRPr>
          </a:p>
          <a:p>
            <a:pPr marL="0" indent="0" algn="ctr">
              <a:lnSpc>
                <a:spcPct val="110000"/>
              </a:lnSpc>
              <a:spcBef>
                <a:spcPts val="600"/>
              </a:spcBef>
              <a:buNone/>
            </a:pPr>
            <a:r>
              <a:rPr lang="fr-CA" sz="1300" b="1" dirty="0" smtClean="0">
                <a:cs typeface="Times New Roman"/>
              </a:rPr>
              <a:t>PENDANT L’ATTENTE, RÉALISER L’ACTIVITÉ SUR LA LEVURE CHIMIQUE</a:t>
            </a:r>
            <a:r>
              <a:rPr lang="fr-CA" sz="1200" b="1" dirty="0" smtClean="0">
                <a:cs typeface="Times New Roman"/>
              </a:rPr>
              <a:t> (</a:t>
            </a:r>
            <a:r>
              <a:rPr lang="fr-CA" sz="1200" b="1" dirty="0" smtClean="0">
                <a:cs typeface="Times New Roman"/>
              </a:rPr>
              <a:t>activité 4</a:t>
            </a:r>
            <a:r>
              <a:rPr lang="fr-CA" sz="1200" b="1" dirty="0" smtClean="0">
                <a:cs typeface="Times New Roman"/>
              </a:rPr>
              <a:t>)</a:t>
            </a:r>
            <a:endParaRPr lang="fr-CA" sz="1200" b="1" dirty="0" smtClean="0">
              <a:cs typeface="Times New Roman"/>
            </a:endParaRPr>
          </a:p>
        </p:txBody>
      </p:sp>
      <p:sp>
        <p:nvSpPr>
          <p:cNvPr id="4" name="Title 3"/>
          <p:cNvSpPr>
            <a:spLocks noGrp="1"/>
          </p:cNvSpPr>
          <p:nvPr>
            <p:ph type="title"/>
            <p:custDataLst>
              <p:tags r:id="rId2"/>
            </p:custDataLst>
          </p:nvPr>
        </p:nvSpPr>
        <p:spPr>
          <a:xfrm>
            <a:off x="6391" y="1761"/>
            <a:ext cx="4274057" cy="871396"/>
          </a:xfrm>
        </p:spPr>
        <p:txBody>
          <a:bodyPr/>
          <a:lstStyle/>
          <a:p>
            <a:pPr lvl="0" algn="l" defTabSz="457200">
              <a:spcBef>
                <a:spcPts val="0"/>
              </a:spcBef>
            </a:pPr>
            <a:r>
              <a:rPr lang="en-US" sz="3000" dirty="0" err="1" smtClean="0">
                <a:latin typeface="+mn-lt"/>
              </a:rPr>
              <a:t>Réalisation</a:t>
            </a:r>
            <a:r>
              <a:rPr lang="en-US" sz="3000" i="1" dirty="0" smtClean="0">
                <a:latin typeface="+mn-lt"/>
              </a:rPr>
              <a:t/>
            </a:r>
            <a:br>
              <a:rPr lang="en-US" sz="3000" i="1" dirty="0" smtClean="0">
                <a:latin typeface="+mn-lt"/>
              </a:rPr>
            </a:br>
            <a:r>
              <a:rPr lang="fr-CA" sz="2400" dirty="0" smtClean="0">
                <a:solidFill>
                  <a:prstClr val="black"/>
                </a:solidFill>
                <a:latin typeface="+mn-lt"/>
                <a:ea typeface="+mn-ea"/>
                <a:cs typeface="+mn-cs"/>
              </a:rPr>
              <a:t>3. Le repas des levures </a:t>
            </a:r>
            <a:r>
              <a:rPr lang="fr-CA" sz="1800" dirty="0" smtClean="0">
                <a:solidFill>
                  <a:prstClr val="black"/>
                </a:solidFill>
                <a:latin typeface="+mn-lt"/>
                <a:ea typeface="+mn-ea"/>
                <a:cs typeface="+mn-cs"/>
              </a:rPr>
              <a:t>(suite)</a:t>
            </a:r>
            <a:endParaRPr lang="en-US" sz="3000" i="1" dirty="0">
              <a:latin typeface="+mn-lt"/>
            </a:endParaRPr>
          </a:p>
        </p:txBody>
      </p:sp>
      <p:sp>
        <p:nvSpPr>
          <p:cNvPr id="2" name="Espace réservé du numéro de diapositive 1"/>
          <p:cNvSpPr>
            <a:spLocks noGrp="1"/>
          </p:cNvSpPr>
          <p:nvPr>
            <p:ph type="sldNum" sz="quarter" idx="12"/>
            <p:custDataLst>
              <p:tags r:id="rId3"/>
            </p:custDataLst>
          </p:nvPr>
        </p:nvSpPr>
        <p:spPr>
          <a:xfrm>
            <a:off x="5242560" y="8002503"/>
            <a:ext cx="1602213" cy="1135797"/>
          </a:xfrm>
        </p:spPr>
        <p:txBody>
          <a:bodyPr/>
          <a:lstStyle/>
          <a:p>
            <a:fld id="{027FB875-5C85-AB42-9DC5-178568A424B8}" type="slidenum">
              <a:rPr lang="en-US" smtClean="0"/>
              <a:pPr/>
              <a:t>11</a:t>
            </a:fld>
            <a:endParaRPr lang="en-US" dirty="0"/>
          </a:p>
        </p:txBody>
      </p:sp>
      <p:pic>
        <p:nvPicPr>
          <p:cNvPr id="9" name="Image 8" descr="Cover_5 - Levure-02.png"/>
          <p:cNvPicPr>
            <a:picLocks noChangeAspect="1"/>
          </p:cNvPicPr>
          <p:nvPr/>
        </p:nvPicPr>
        <p:blipFill>
          <a:blip r:embed="rId7"/>
          <a:stretch>
            <a:fillRect/>
          </a:stretch>
        </p:blipFill>
        <p:spPr>
          <a:xfrm>
            <a:off x="4456797" y="-397969"/>
            <a:ext cx="2409649" cy="2409649"/>
          </a:xfrm>
          <a:prstGeom prst="rect">
            <a:avLst/>
          </a:prstGeom>
        </p:spPr>
      </p:pic>
      <p:sp>
        <p:nvSpPr>
          <p:cNvPr id="11" name="Rectangle 10"/>
          <p:cNvSpPr/>
          <p:nvPr>
            <p:custDataLst>
              <p:tags r:id="rId4"/>
            </p:custDataLst>
          </p:nvPr>
        </p:nvSpPr>
        <p:spPr>
          <a:xfrm>
            <a:off x="41148" y="1296730"/>
            <a:ext cx="1656000" cy="4447371"/>
          </a:xfrm>
          <a:prstGeom prst="rect">
            <a:avLst/>
          </a:prstGeom>
          <a:solidFill>
            <a:schemeClr val="accent3">
              <a:lumMod val="40000"/>
              <a:lumOff val="60000"/>
            </a:schemeClr>
          </a:solidFill>
          <a:ln w="12700">
            <a:solidFill>
              <a:schemeClr val="accent1"/>
            </a:solidFill>
          </a:ln>
        </p:spPr>
        <p:txBody>
          <a:bodyPr wrap="square">
            <a:spAutoFit/>
          </a:bodyPr>
          <a:lstStyle/>
          <a:p>
            <a:pPr algn="ctr">
              <a:spcBef>
                <a:spcPts val="600"/>
              </a:spcBef>
            </a:pPr>
            <a:r>
              <a:rPr lang="fr-FR" sz="1400" b="1" dirty="0" smtClean="0">
                <a:latin typeface="Times New Roman" pitchFamily="18" charset="0"/>
              </a:rPr>
              <a:t>Température de l’eau</a:t>
            </a:r>
          </a:p>
          <a:p>
            <a:pPr>
              <a:spcBef>
                <a:spcPts val="600"/>
              </a:spcBef>
            </a:pPr>
            <a:r>
              <a:rPr lang="fr-CA" sz="1200" dirty="0" smtClean="0">
                <a:latin typeface="Times New Roman"/>
                <a:cs typeface="Times New Roman"/>
              </a:rPr>
              <a:t>En préparant les bouteilles, il peut être intéressant de demander aux élèves pourquoi, selon eux, l’eau doit être légèrement chaude.</a:t>
            </a:r>
          </a:p>
          <a:p>
            <a:pPr>
              <a:spcBef>
                <a:spcPts val="600"/>
              </a:spcBef>
            </a:pPr>
            <a:r>
              <a:rPr lang="fr-CA" sz="1200" dirty="0" smtClean="0">
                <a:latin typeface="Times New Roman"/>
                <a:cs typeface="Times New Roman"/>
              </a:rPr>
              <a:t>La clé : ne jamais oublier que la levure est vivante ! Dans une eau trop froide, la levure ne sera pas très active. Dans une eau trop chaude, elle mourra !</a:t>
            </a:r>
          </a:p>
          <a:p>
            <a:pPr>
              <a:spcBef>
                <a:spcPts val="600"/>
              </a:spcBef>
            </a:pPr>
            <a:r>
              <a:rPr lang="fr-CA" sz="1200" dirty="0" smtClean="0">
                <a:latin typeface="Times New Roman"/>
                <a:cs typeface="Times New Roman"/>
              </a:rPr>
              <a:t>On peut faire un parallèle avec l’eau du bain des enfants : trop froid ce n’est pas agréable et trop chaud c’est dangereux.</a:t>
            </a:r>
            <a:endParaRPr lang="fr-FR" sz="1200" dirty="0">
              <a:latin typeface="Times New Roman" pitchFamily="18" charset="0"/>
            </a:endParaRPr>
          </a:p>
        </p:txBody>
      </p:sp>
      <p:sp>
        <p:nvSpPr>
          <p:cNvPr id="13" name="Rectangle 12"/>
          <p:cNvSpPr/>
          <p:nvPr>
            <p:custDataLst>
              <p:tags r:id="rId5"/>
            </p:custDataLst>
          </p:nvPr>
        </p:nvSpPr>
        <p:spPr>
          <a:xfrm>
            <a:off x="47921" y="5839249"/>
            <a:ext cx="1656000" cy="1862048"/>
          </a:xfrm>
          <a:prstGeom prst="rect">
            <a:avLst/>
          </a:prstGeom>
          <a:solidFill>
            <a:schemeClr val="accent3">
              <a:lumMod val="40000"/>
              <a:lumOff val="60000"/>
            </a:schemeClr>
          </a:solidFill>
          <a:ln w="12700">
            <a:solidFill>
              <a:schemeClr val="accent1"/>
            </a:solidFill>
          </a:ln>
        </p:spPr>
        <p:txBody>
          <a:bodyPr wrap="square">
            <a:spAutoFit/>
          </a:bodyPr>
          <a:lstStyle/>
          <a:p>
            <a:pPr algn="ctr">
              <a:spcBef>
                <a:spcPts val="600"/>
              </a:spcBef>
            </a:pPr>
            <a:r>
              <a:rPr lang="fr-FR" sz="1400" b="1" dirty="0" smtClean="0">
                <a:latin typeface="Times New Roman" pitchFamily="18" charset="0"/>
              </a:rPr>
              <a:t>Le protocole en un coup d’</a:t>
            </a:r>
            <a:r>
              <a:rPr lang="fr-FR" sz="1400" b="1" dirty="0" err="1" smtClean="0">
                <a:latin typeface="Times New Roman" pitchFamily="18" charset="0"/>
              </a:rPr>
              <a:t>oeil</a:t>
            </a:r>
            <a:endParaRPr lang="fr-FR" sz="1400" b="1" dirty="0" smtClean="0">
              <a:latin typeface="Times New Roman" pitchFamily="18" charset="0"/>
            </a:endParaRPr>
          </a:p>
          <a:p>
            <a:pPr>
              <a:spcBef>
                <a:spcPts val="600"/>
              </a:spcBef>
            </a:pPr>
            <a:r>
              <a:rPr lang="fr-CA" sz="1200" dirty="0" smtClean="0">
                <a:latin typeface="Times New Roman"/>
                <a:ea typeface="Times New Roman Bold" charset="0"/>
                <a:cs typeface="Times New Roman"/>
                <a:sym typeface="Times New Roman Bold" charset="0"/>
              </a:rPr>
              <a:t>Eau</a:t>
            </a:r>
            <a:r>
              <a:rPr lang="fr-CA" sz="1200" dirty="0" smtClean="0">
                <a:latin typeface="Times New Roman"/>
                <a:cs typeface="Times New Roman"/>
              </a:rPr>
              <a:t>: 250 ml</a:t>
            </a:r>
          </a:p>
          <a:p>
            <a:pPr>
              <a:spcBef>
                <a:spcPts val="600"/>
              </a:spcBef>
            </a:pPr>
            <a:r>
              <a:rPr lang="fr-CA" sz="1200" dirty="0" smtClean="0">
                <a:latin typeface="Times New Roman"/>
                <a:ea typeface="Times New Roman Bold" charset="0"/>
                <a:cs typeface="Times New Roman"/>
                <a:sym typeface="Times New Roman Bold" charset="0"/>
              </a:rPr>
              <a:t>Levure</a:t>
            </a:r>
            <a:r>
              <a:rPr lang="fr-CA" sz="1200" dirty="0" smtClean="0">
                <a:latin typeface="Times New Roman"/>
                <a:cs typeface="Times New Roman"/>
              </a:rPr>
              <a:t> : 1 1/2 cuillère à soupe </a:t>
            </a:r>
          </a:p>
          <a:p>
            <a:pPr>
              <a:spcBef>
                <a:spcPts val="600"/>
              </a:spcBef>
            </a:pPr>
            <a:r>
              <a:rPr lang="fr-CA" sz="1200" dirty="0" smtClean="0">
                <a:latin typeface="Times New Roman"/>
                <a:ea typeface="Times New Roman Bold" charset="0"/>
                <a:cs typeface="Times New Roman"/>
                <a:sym typeface="Times New Roman Bold" charset="0"/>
              </a:rPr>
              <a:t>Sel ou sucre ou farine </a:t>
            </a:r>
            <a:r>
              <a:rPr lang="fr-CA" sz="1200" dirty="0" smtClean="0">
                <a:latin typeface="Times New Roman"/>
                <a:cs typeface="Times New Roman"/>
              </a:rPr>
              <a:t>: 1 cuillère à soupe chaque.</a:t>
            </a:r>
          </a:p>
        </p:txBody>
      </p:sp>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custDataLst>
              <p:tags r:id="rId1"/>
            </p:custDataLst>
          </p:nvPr>
        </p:nvSpPr>
        <p:spPr>
          <a:xfrm>
            <a:off x="1760220" y="1291951"/>
            <a:ext cx="5040000" cy="7699649"/>
          </a:xfrm>
          <a:noFill/>
        </p:spPr>
        <p:style>
          <a:lnRef idx="2">
            <a:schemeClr val="accent1"/>
          </a:lnRef>
          <a:fillRef idx="1">
            <a:schemeClr val="lt1"/>
          </a:fillRef>
          <a:effectRef idx="0">
            <a:schemeClr val="accent1"/>
          </a:effectRef>
          <a:fontRef idx="minor">
            <a:schemeClr val="dk1"/>
          </a:fontRef>
        </p:style>
        <p:txBody>
          <a:bodyPr>
            <a:noAutofit/>
          </a:bodyPr>
          <a:lstStyle/>
          <a:p>
            <a:pPr>
              <a:spcBef>
                <a:spcPts val="600"/>
              </a:spcBef>
              <a:buNone/>
            </a:pPr>
            <a:r>
              <a:rPr lang="fr-FR" sz="1400" b="1" dirty="0" smtClean="0">
                <a:latin typeface="+mj-lt"/>
              </a:rPr>
              <a:t>La démarche scientifique</a:t>
            </a:r>
          </a:p>
          <a:p>
            <a:pPr marL="0" indent="0" algn="just">
              <a:spcBef>
                <a:spcPts val="600"/>
              </a:spcBef>
              <a:buNone/>
            </a:pPr>
            <a:r>
              <a:rPr lang="fr-FR" sz="1200" dirty="0" smtClean="0">
                <a:latin typeface="+mj-lt"/>
              </a:rPr>
              <a:t>La mise en place et le respect du protocole sont aussi importants que les résultats obtenus ! </a:t>
            </a:r>
            <a:r>
              <a:rPr lang="fr-CA" sz="1200" dirty="0" smtClean="0">
                <a:latin typeface="+mj-lt"/>
                <a:cs typeface="Times New Roman"/>
              </a:rPr>
              <a:t>Insister sur l’importance d’être précis quand on réalise une expérience.</a:t>
            </a:r>
            <a:endParaRPr lang="fr-FR" sz="1200" dirty="0" smtClean="0">
              <a:latin typeface="+mj-lt"/>
            </a:endParaRPr>
          </a:p>
          <a:p>
            <a:pPr marL="0" indent="0" algn="just">
              <a:spcBef>
                <a:spcPts val="600"/>
              </a:spcBef>
              <a:buNone/>
            </a:pPr>
            <a:r>
              <a:rPr lang="fr-FR" sz="1200" dirty="0" smtClean="0">
                <a:latin typeface="+mj-lt"/>
              </a:rPr>
              <a:t>En outre, </a:t>
            </a:r>
            <a:r>
              <a:rPr lang="fr-CA" sz="1200" dirty="0" smtClean="0">
                <a:latin typeface="+mj-lt"/>
                <a:cs typeface="Times New Roman"/>
              </a:rPr>
              <a:t>faire la démonstration d’une bonne utilisation des cuillères à mesurer en utilisant les bâtons de bois (mesurer une cuillère comble puis « raser » l’excédent avec le côté du bâton).</a:t>
            </a:r>
          </a:p>
          <a:p>
            <a:pPr marL="0" indent="0" algn="just">
              <a:spcBef>
                <a:spcPts val="600"/>
              </a:spcBef>
              <a:buNone/>
            </a:pPr>
            <a:endParaRPr lang="fr-CA" sz="1200" dirty="0" smtClean="0">
              <a:latin typeface="+mj-lt"/>
              <a:ea typeface="Times New Roman Bold" charset="0"/>
              <a:cs typeface="Times New Roman"/>
              <a:sym typeface="Times New Roman Bold" charset="0"/>
            </a:endParaRPr>
          </a:p>
          <a:p>
            <a:pPr marL="0" indent="0" algn="just">
              <a:spcBef>
                <a:spcPts val="600"/>
              </a:spcBef>
              <a:buNone/>
            </a:pPr>
            <a:r>
              <a:rPr lang="fr-CA" sz="2400" i="1" dirty="0" smtClean="0">
                <a:latin typeface="+mj-lt"/>
                <a:ea typeface="Times New Roman Bold" charset="0"/>
                <a:cs typeface="Times New Roman"/>
                <a:sym typeface="Times New Roman Bold" charset="0"/>
              </a:rPr>
              <a:t>Résultats </a:t>
            </a:r>
            <a:r>
              <a:rPr lang="fr-CA" sz="2400" i="1" dirty="0" smtClean="0">
                <a:latin typeface="+mj-lt"/>
                <a:ea typeface="Times New Roman Bold" charset="0"/>
                <a:cs typeface="Times New Roman"/>
                <a:sym typeface="Times New Roman Bold" charset="0"/>
              </a:rPr>
              <a:t>attendus de l’expérience</a:t>
            </a:r>
            <a:endParaRPr lang="fr-CA" sz="2400" i="1" dirty="0" smtClean="0">
              <a:latin typeface="+mj-lt"/>
              <a:ea typeface="ヒラギノ明朝 ProN W6" charset="0"/>
              <a:cs typeface="Times New Roman"/>
              <a:sym typeface="Times New Roman Bold" charset="0"/>
            </a:endParaRPr>
          </a:p>
          <a:p>
            <a:pPr marL="360000" indent="-360000" algn="just">
              <a:spcBef>
                <a:spcPts val="600"/>
              </a:spcBef>
              <a:buFont typeface="Arial" pitchFamily="34" charset="0"/>
              <a:buChar char="•"/>
            </a:pPr>
            <a:r>
              <a:rPr lang="fr-CA" sz="1200" dirty="0" smtClean="0">
                <a:latin typeface="+mj-lt"/>
                <a:cs typeface="Times New Roman"/>
              </a:rPr>
              <a:t>Les bouteilles contenant le sel n’auront rien produit: les levures n’aiment pas du tout le sel.</a:t>
            </a:r>
          </a:p>
          <a:p>
            <a:pPr marL="360000" indent="-360000" algn="just">
              <a:spcBef>
                <a:spcPts val="600"/>
              </a:spcBef>
              <a:buFont typeface="Arial" pitchFamily="34" charset="0"/>
              <a:buChar char="•"/>
            </a:pPr>
            <a:r>
              <a:rPr lang="fr-CA" sz="1200" dirty="0" smtClean="0">
                <a:latin typeface="+mj-lt"/>
                <a:cs typeface="Times New Roman"/>
              </a:rPr>
              <a:t>Les bouteilles contenant la farine auront produit un peu de mousse et gonflé en partie les ballons: les levures aiment un peu la farine.</a:t>
            </a:r>
          </a:p>
          <a:p>
            <a:pPr marL="360000" indent="-360000" algn="just">
              <a:spcBef>
                <a:spcPts val="600"/>
              </a:spcBef>
              <a:buFont typeface="Arial" pitchFamily="34" charset="0"/>
              <a:buChar char="•"/>
            </a:pPr>
            <a:r>
              <a:rPr lang="fr-CA" sz="1200" dirty="0" smtClean="0">
                <a:latin typeface="+mj-lt"/>
                <a:cs typeface="Times New Roman"/>
              </a:rPr>
              <a:t>Les bouteilles contenant le sucre auront produit beaucoup de mousse et les ballons seront bien gonflés: les levures adorent le sucre</a:t>
            </a:r>
            <a:r>
              <a:rPr lang="fr-CA" sz="1200" dirty="0" smtClean="0">
                <a:latin typeface="+mj-lt"/>
                <a:cs typeface="Times New Roman"/>
              </a:rPr>
              <a:t>.</a:t>
            </a:r>
          </a:p>
          <a:p>
            <a:pPr marL="360000" indent="-360000" algn="just">
              <a:spcBef>
                <a:spcPts val="600"/>
              </a:spcBef>
              <a:buNone/>
            </a:pPr>
            <a:endParaRPr lang="fr-CA" sz="1200" dirty="0" smtClean="0">
              <a:latin typeface="+mj-lt"/>
              <a:cs typeface="Times New Roman"/>
            </a:endParaRPr>
          </a:p>
          <a:p>
            <a:pPr marL="0" indent="0" algn="just">
              <a:spcBef>
                <a:spcPts val="600"/>
              </a:spcBef>
              <a:buNone/>
            </a:pPr>
            <a:r>
              <a:rPr lang="fr-CA" sz="1400" b="1" dirty="0" smtClean="0">
                <a:latin typeface="+mj-lt"/>
                <a:cs typeface="Times New Roman"/>
              </a:rPr>
              <a:t>Explications</a:t>
            </a:r>
          </a:p>
          <a:p>
            <a:pPr marL="0" indent="0" algn="just">
              <a:spcBef>
                <a:spcPts val="600"/>
              </a:spcBef>
              <a:buNone/>
            </a:pPr>
            <a:r>
              <a:rPr lang="fr-CA" sz="1200" dirty="0" smtClean="0">
                <a:latin typeface="+mj-lt"/>
                <a:cs typeface="Times New Roman"/>
              </a:rPr>
              <a:t>En réalité, c’est uniquement le sucre que la levure à pain est capable de manger. S’il y a une réaction avec la farine, c’est parce qu’on trouve du sucre (de manière naturelle) dans la farine. Il y a </a:t>
            </a:r>
            <a:r>
              <a:rPr lang="fr-CA" sz="1200" i="1" dirty="0" smtClean="0">
                <a:latin typeface="+mj-lt"/>
                <a:cs typeface="Times New Roman"/>
              </a:rPr>
              <a:t>très peu </a:t>
            </a:r>
            <a:r>
              <a:rPr lang="fr-CA" sz="1200" dirty="0" smtClean="0">
                <a:latin typeface="+mj-lt"/>
                <a:cs typeface="Times New Roman"/>
              </a:rPr>
              <a:t>de sucre dans la farine;  c’est pour cette raison que la réaction n’était pas très forte. (C’est aussi pour cette raison que la farine ne goûte pas vraiment sucré…)</a:t>
            </a:r>
          </a:p>
          <a:p>
            <a:pPr marL="0" indent="0" algn="just">
              <a:spcBef>
                <a:spcPts val="600"/>
              </a:spcBef>
              <a:buNone/>
            </a:pPr>
            <a:r>
              <a:rPr lang="fr-CA" sz="1200" dirty="0" smtClean="0">
                <a:latin typeface="+mj-lt"/>
                <a:cs typeface="Times New Roman"/>
              </a:rPr>
              <a:t>(Pour plus d’information, voir </a:t>
            </a:r>
            <a:r>
              <a:rPr lang="fr-CA" sz="1200" dirty="0" smtClean="0">
                <a:latin typeface="+mj-lt"/>
                <a:cs typeface="Times New Roman"/>
                <a:hlinkClick r:id="rId6" action="ppaction://hlinksldjump"/>
              </a:rPr>
              <a:t>Fiches théoriques 1 et 2</a:t>
            </a:r>
            <a:r>
              <a:rPr lang="fr-CA" sz="1200" dirty="0" smtClean="0">
                <a:latin typeface="+mj-lt"/>
                <a:cs typeface="Times New Roman"/>
                <a:hlinkClick r:id="rId6" action="ppaction://hlinksldjump"/>
              </a:rPr>
              <a:t>.)</a:t>
            </a:r>
            <a:endParaRPr lang="fr-CA" sz="1200" dirty="0" smtClean="0">
              <a:latin typeface="+mj-lt"/>
              <a:cs typeface="Times New Roman"/>
            </a:endParaRPr>
          </a:p>
          <a:p>
            <a:pPr marL="0" indent="0" algn="just">
              <a:spcBef>
                <a:spcPts val="600"/>
              </a:spcBef>
              <a:buNone/>
            </a:pPr>
            <a:endParaRPr lang="fr-CA" sz="1200" dirty="0" smtClean="0">
              <a:latin typeface="+mj-lt"/>
              <a:cs typeface="Times New Roman"/>
            </a:endParaRPr>
          </a:p>
          <a:p>
            <a:pPr marL="0" indent="0" algn="just">
              <a:spcBef>
                <a:spcPts val="600"/>
              </a:spcBef>
              <a:buNone/>
            </a:pPr>
            <a:r>
              <a:rPr lang="fr-CA" sz="1400" b="1" dirty="0" smtClean="0">
                <a:latin typeface="+mj-lt"/>
                <a:cs typeface="Times New Roman"/>
              </a:rPr>
              <a:t>Le sucre facultatif</a:t>
            </a:r>
          </a:p>
          <a:p>
            <a:pPr marL="0" indent="0" algn="just">
              <a:spcBef>
                <a:spcPts val="600"/>
              </a:spcBef>
              <a:buNone/>
            </a:pPr>
            <a:r>
              <a:rPr lang="fr-CA" sz="1200" dirty="0" smtClean="0">
                <a:latin typeface="+mj-lt"/>
                <a:cs typeface="Times New Roman"/>
              </a:rPr>
              <a:t>Il y a quand même assez de sucre dans la farine pour faire lever une pâte.</a:t>
            </a:r>
            <a:r>
              <a:rPr lang="fr-CA" sz="1200" i="1" dirty="0" smtClean="0">
                <a:latin typeface="+mj-lt"/>
                <a:cs typeface="Times New Roman"/>
              </a:rPr>
              <a:t> C’est pour cette raison qu’il n’est pas nécessaire d’ajouter du sucre dans une recette de pain. </a:t>
            </a:r>
            <a:r>
              <a:rPr lang="fr-CA" sz="1200" dirty="0" smtClean="0">
                <a:latin typeface="+mj-lt"/>
                <a:cs typeface="Times New Roman"/>
              </a:rPr>
              <a:t>La réaction sera plus lente mais suffisante. D’ailleurs, on trouve sur le marché de nombreux pains qui n’ont pas de sucre dans leur liste d’ingrédients.</a:t>
            </a:r>
          </a:p>
          <a:p>
            <a:pPr marL="0" indent="0" algn="just">
              <a:spcBef>
                <a:spcPts val="600"/>
              </a:spcBef>
              <a:buNone/>
            </a:pPr>
            <a:r>
              <a:rPr lang="fr-CA" sz="1200" dirty="0" smtClean="0">
                <a:latin typeface="+mj-lt"/>
                <a:cs typeface="Times New Roman"/>
              </a:rPr>
              <a:t>Dans le cadre de cette thématique, le sucre a été ajouté à la recette afin que :</a:t>
            </a:r>
          </a:p>
          <a:p>
            <a:pPr marL="360000" indent="-360000" algn="just">
              <a:spcBef>
                <a:spcPts val="600"/>
              </a:spcBef>
              <a:buFont typeface="Arial" pitchFamily="34" charset="0"/>
              <a:buChar char="•"/>
            </a:pPr>
            <a:r>
              <a:rPr lang="fr-CA" sz="1200" dirty="0" smtClean="0">
                <a:latin typeface="+mj-lt"/>
                <a:cs typeface="Times New Roman"/>
              </a:rPr>
              <a:t>La pâte lève plus rapidement.</a:t>
            </a:r>
          </a:p>
          <a:p>
            <a:pPr marL="360000" indent="-360000" algn="just">
              <a:spcBef>
                <a:spcPts val="600"/>
              </a:spcBef>
              <a:buFont typeface="Arial" pitchFamily="34" charset="0"/>
              <a:buChar char="•"/>
            </a:pPr>
            <a:r>
              <a:rPr lang="fr-CA" sz="1200" dirty="0" smtClean="0">
                <a:latin typeface="+mj-lt"/>
                <a:cs typeface="Times New Roman"/>
              </a:rPr>
              <a:t>Il soit possible d’introduire cet ingrédient dans l’expérience du repas des levures.</a:t>
            </a:r>
          </a:p>
          <a:p>
            <a:pPr marL="0" indent="0" algn="just">
              <a:spcBef>
                <a:spcPts val="600"/>
              </a:spcBef>
              <a:buNone/>
            </a:pPr>
            <a:endParaRPr lang="fr-FR" sz="1200" dirty="0">
              <a:latin typeface="+mj-lt"/>
              <a:cs typeface="Times New Roman" panose="02020603050405020304" pitchFamily="18" charset="0"/>
            </a:endParaRPr>
          </a:p>
        </p:txBody>
      </p:sp>
      <p:sp>
        <p:nvSpPr>
          <p:cNvPr id="4" name="Title 3"/>
          <p:cNvSpPr>
            <a:spLocks noGrp="1"/>
          </p:cNvSpPr>
          <p:nvPr>
            <p:ph type="title"/>
            <p:custDataLst>
              <p:tags r:id="rId2"/>
            </p:custDataLst>
          </p:nvPr>
        </p:nvSpPr>
        <p:spPr>
          <a:xfrm>
            <a:off x="6391" y="1761"/>
            <a:ext cx="4274057" cy="871396"/>
          </a:xfrm>
        </p:spPr>
        <p:txBody>
          <a:bodyPr/>
          <a:lstStyle/>
          <a:p>
            <a:pPr lvl="0" algn="l" defTabSz="457200">
              <a:spcBef>
                <a:spcPts val="0"/>
              </a:spcBef>
            </a:pPr>
            <a:r>
              <a:rPr lang="en-US" sz="3000" dirty="0" err="1" smtClean="0">
                <a:latin typeface="+mn-lt"/>
              </a:rPr>
              <a:t>Réalisation</a:t>
            </a:r>
            <a:r>
              <a:rPr lang="en-US" sz="3000" i="1" dirty="0" smtClean="0">
                <a:latin typeface="+mn-lt"/>
              </a:rPr>
              <a:t/>
            </a:r>
            <a:br>
              <a:rPr lang="en-US" sz="3000" i="1" dirty="0" smtClean="0">
                <a:latin typeface="+mn-lt"/>
              </a:rPr>
            </a:br>
            <a:r>
              <a:rPr lang="fr-CA" sz="2400" dirty="0" smtClean="0">
                <a:solidFill>
                  <a:prstClr val="black"/>
                </a:solidFill>
                <a:latin typeface="+mn-lt"/>
                <a:ea typeface="+mn-ea"/>
                <a:cs typeface="+mn-cs"/>
              </a:rPr>
              <a:t>3. Le repas des levures </a:t>
            </a:r>
            <a:r>
              <a:rPr lang="fr-CA" sz="1800" dirty="0" smtClean="0">
                <a:solidFill>
                  <a:prstClr val="black"/>
                </a:solidFill>
                <a:latin typeface="+mn-lt"/>
                <a:ea typeface="+mn-ea"/>
                <a:cs typeface="+mn-cs"/>
              </a:rPr>
              <a:t>(suite)</a:t>
            </a:r>
            <a:endParaRPr lang="en-US" sz="3000" i="1" dirty="0">
              <a:latin typeface="+mn-lt"/>
            </a:endParaRPr>
          </a:p>
        </p:txBody>
      </p:sp>
      <p:sp>
        <p:nvSpPr>
          <p:cNvPr id="2" name="Espace réservé du numéro de diapositive 1"/>
          <p:cNvSpPr>
            <a:spLocks noGrp="1"/>
          </p:cNvSpPr>
          <p:nvPr>
            <p:ph type="sldNum" sz="quarter" idx="12"/>
            <p:custDataLst>
              <p:tags r:id="rId3"/>
            </p:custDataLst>
          </p:nvPr>
        </p:nvSpPr>
        <p:spPr>
          <a:xfrm>
            <a:off x="5242560" y="8002503"/>
            <a:ext cx="1602213" cy="1135797"/>
          </a:xfrm>
        </p:spPr>
        <p:txBody>
          <a:bodyPr/>
          <a:lstStyle/>
          <a:p>
            <a:fld id="{027FB875-5C85-AB42-9DC5-178568A424B8}" type="slidenum">
              <a:rPr lang="en-US" smtClean="0"/>
              <a:pPr/>
              <a:t>12</a:t>
            </a:fld>
            <a:endParaRPr lang="en-US" dirty="0"/>
          </a:p>
        </p:txBody>
      </p:sp>
      <p:pic>
        <p:nvPicPr>
          <p:cNvPr id="9" name="Image 8" descr="Cover_5 - Levure-02.png"/>
          <p:cNvPicPr>
            <a:picLocks noChangeAspect="1"/>
          </p:cNvPicPr>
          <p:nvPr/>
        </p:nvPicPr>
        <p:blipFill>
          <a:blip r:embed="rId7"/>
          <a:stretch>
            <a:fillRect/>
          </a:stretch>
        </p:blipFill>
        <p:spPr>
          <a:xfrm>
            <a:off x="4456797" y="-397969"/>
            <a:ext cx="2409649" cy="2409649"/>
          </a:xfrm>
          <a:prstGeom prst="rect">
            <a:avLst/>
          </a:prstGeom>
        </p:spPr>
      </p:pic>
      <p:sp>
        <p:nvSpPr>
          <p:cNvPr id="10" name="Rectangle 9"/>
          <p:cNvSpPr/>
          <p:nvPr>
            <p:custDataLst>
              <p:tags r:id="rId4"/>
            </p:custDataLst>
          </p:nvPr>
        </p:nvSpPr>
        <p:spPr>
          <a:xfrm>
            <a:off x="57065" y="1289110"/>
            <a:ext cx="1649815" cy="4447371"/>
          </a:xfrm>
          <a:prstGeom prst="rect">
            <a:avLst/>
          </a:prstGeom>
          <a:solidFill>
            <a:schemeClr val="accent3">
              <a:lumMod val="40000"/>
              <a:lumOff val="60000"/>
            </a:schemeClr>
          </a:solidFill>
          <a:ln w="12700">
            <a:solidFill>
              <a:schemeClr val="accent1"/>
            </a:solidFill>
          </a:ln>
        </p:spPr>
        <p:txBody>
          <a:bodyPr wrap="square">
            <a:spAutoFit/>
          </a:bodyPr>
          <a:lstStyle/>
          <a:p>
            <a:pPr algn="ctr">
              <a:spcBef>
                <a:spcPts val="600"/>
              </a:spcBef>
            </a:pPr>
            <a:r>
              <a:rPr lang="fr-FR" sz="1400" b="1" dirty="0" smtClean="0">
                <a:latin typeface="Times New Roman" pitchFamily="18" charset="0"/>
              </a:rPr>
              <a:t>La pâte lève au lieu du ballon</a:t>
            </a:r>
          </a:p>
          <a:p>
            <a:pPr>
              <a:spcBef>
                <a:spcPts val="600"/>
              </a:spcBef>
            </a:pPr>
            <a:r>
              <a:rPr lang="fr-FR" sz="1200" dirty="0" smtClean="0">
                <a:latin typeface="Times New Roman" pitchFamily="18" charset="0"/>
              </a:rPr>
              <a:t>Mettre en évidence le rôle des levures dans la production du pain en imaginant que le gaz (« air ») contenu dans le ballon soit plutôt prisonnier du pain. </a:t>
            </a:r>
          </a:p>
          <a:p>
            <a:pPr>
              <a:spcBef>
                <a:spcPts val="600"/>
              </a:spcBef>
            </a:pPr>
            <a:r>
              <a:rPr lang="fr-FR" sz="1200" dirty="0" smtClean="0">
                <a:latin typeface="Times New Roman" pitchFamily="18" charset="0"/>
              </a:rPr>
              <a:t>Les levures étant réparties dans la pâte, il y aura plein de petites bulles d’air et non pas une seule grosse. </a:t>
            </a:r>
          </a:p>
          <a:p>
            <a:pPr>
              <a:spcBef>
                <a:spcPts val="600"/>
              </a:spcBef>
            </a:pPr>
            <a:r>
              <a:rPr lang="fr-FR" sz="1200" dirty="0" smtClean="0">
                <a:latin typeface="Times New Roman" pitchFamily="18" charset="0"/>
              </a:rPr>
              <a:t>Plus les levures « mangent » de sucre et plus la pâte sera gonflée. Quand les levures n’ont plus rien à manger, il faut faire cuire la pâte avant qu’elle ne se dégonfle !</a:t>
            </a:r>
          </a:p>
        </p:txBody>
      </p:sp>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custDataLst>
              <p:tags r:id="rId1"/>
            </p:custDataLst>
          </p:nvPr>
        </p:nvSpPr>
        <p:spPr>
          <a:xfrm>
            <a:off x="1760220" y="1291951"/>
            <a:ext cx="5040000" cy="7812724"/>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FR" sz="2400" i="1" dirty="0" smtClean="0">
                <a:latin typeface="+mj-lt"/>
                <a:cs typeface="Times New Roman" panose="02020603050405020304" pitchFamily="18" charset="0"/>
              </a:rPr>
              <a:t>Vue d’ensemble</a:t>
            </a:r>
          </a:p>
          <a:p>
            <a:pPr marL="0" indent="0" algn="just">
              <a:spcBef>
                <a:spcPts val="600"/>
              </a:spcBef>
              <a:buNone/>
            </a:pPr>
            <a:r>
              <a:rPr lang="fr-FR" sz="1200" dirty="0" smtClean="0">
                <a:latin typeface="+mj-lt"/>
                <a:cs typeface="Times New Roman" panose="02020603050405020304" pitchFamily="18" charset="0"/>
              </a:rPr>
              <a:t>Démonstration du fonctionnement de la poudre à pâte. </a:t>
            </a:r>
            <a:r>
              <a:rPr lang="fr-CA" sz="1200" dirty="0" smtClean="0">
                <a:latin typeface="+mj-lt"/>
              </a:rPr>
              <a:t>Cette activité est réalisée pendant l’attente nécessaire à la réalisation de l’expérience précédente (le repas des levures). </a:t>
            </a:r>
            <a:endParaRPr lang="fr-CA" sz="1200" dirty="0" smtClean="0">
              <a:latin typeface="+mj-lt"/>
            </a:endParaRPr>
          </a:p>
          <a:p>
            <a:pPr marL="0" indent="0" algn="just">
              <a:spcBef>
                <a:spcPts val="600"/>
              </a:spcBef>
              <a:buNone/>
            </a:pPr>
            <a:endParaRPr lang="fr-CA" sz="1200" dirty="0" smtClean="0">
              <a:latin typeface="+mj-lt"/>
            </a:endParaRPr>
          </a:p>
          <a:p>
            <a:pPr marL="0" indent="0" algn="just">
              <a:spcBef>
                <a:spcPts val="600"/>
              </a:spcBef>
              <a:buNone/>
            </a:pPr>
            <a:r>
              <a:rPr lang="fr-CA" sz="2400" i="1" dirty="0" smtClean="0">
                <a:latin typeface="+mj-lt"/>
                <a:cs typeface="Times New Roman"/>
              </a:rPr>
              <a:t>Démonstration</a:t>
            </a:r>
          </a:p>
          <a:p>
            <a:pPr marL="0" indent="0" algn="ctr">
              <a:spcBef>
                <a:spcPts val="600"/>
              </a:spcBef>
              <a:buNone/>
            </a:pPr>
            <a:r>
              <a:rPr lang="fr-CA" sz="1200" b="1" i="1" dirty="0" smtClean="0">
                <a:latin typeface="+mj-lt"/>
                <a:cs typeface="Times New Roman"/>
              </a:rPr>
              <a:t>« Nous avons vu que les levures sont des êtres vivants. Comme nous, elles sont parfois un peu endormies et ont besoin de temps pour faire leur travail. Quand le temps manque, on peut utiliser un autre moyen pour faire lever une pâte: la poudre à pâte. </a:t>
            </a:r>
            <a:r>
              <a:rPr lang="fr-CA" sz="1200" b="1" i="1" dirty="0" smtClean="0">
                <a:latin typeface="+mj-lt"/>
                <a:cs typeface="Times New Roman"/>
              </a:rPr>
              <a:t>»</a:t>
            </a:r>
          </a:p>
          <a:p>
            <a:pPr marL="0" indent="0" algn="just">
              <a:spcBef>
                <a:spcPts val="600"/>
              </a:spcBef>
              <a:buNone/>
            </a:pPr>
            <a:r>
              <a:rPr lang="fr-CA" sz="1200" b="1" dirty="0" smtClean="0">
                <a:latin typeface="+mj-lt"/>
                <a:cs typeface="Times New Roman"/>
              </a:rPr>
              <a:t>Présenter </a:t>
            </a:r>
            <a:r>
              <a:rPr lang="fr-CA" sz="1200" b="1" dirty="0" smtClean="0">
                <a:latin typeface="+mj-lt"/>
                <a:cs typeface="Times New Roman"/>
              </a:rPr>
              <a:t>la poudre à pâte aux élèves et les questionner sur leurs connaissances de cet ingrédient. </a:t>
            </a:r>
            <a:r>
              <a:rPr lang="fr-CA" sz="1200" dirty="0" smtClean="0">
                <a:latin typeface="+mj-lt"/>
                <a:cs typeface="Times New Roman"/>
              </a:rPr>
              <a:t>Peut-être ont-ils déjà aidé à faire une recette avec cette poudre ? </a:t>
            </a:r>
            <a:r>
              <a:rPr lang="fr-FR" sz="1200" dirty="0" smtClean="0">
                <a:latin typeface="+mj-lt"/>
              </a:rPr>
              <a:t>Noter que la poudre à pâte est aussi parfois appelée levure chimique, poudre magique, poudre </a:t>
            </a:r>
            <a:r>
              <a:rPr lang="fr-FR" sz="1200" dirty="0" err="1" smtClean="0">
                <a:latin typeface="+mj-lt"/>
              </a:rPr>
              <a:t>levante</a:t>
            </a:r>
            <a:r>
              <a:rPr lang="fr-FR" sz="1200" dirty="0" smtClean="0">
                <a:latin typeface="+mj-lt"/>
              </a:rPr>
              <a:t> ou soda à pâte.</a:t>
            </a:r>
            <a:endParaRPr lang="fr-CA" sz="1200" dirty="0" smtClean="0">
              <a:latin typeface="+mj-lt"/>
              <a:cs typeface="Times New Roman"/>
            </a:endParaRPr>
          </a:p>
          <a:p>
            <a:pPr marL="0" indent="0" algn="just">
              <a:spcBef>
                <a:spcPts val="600"/>
              </a:spcBef>
              <a:buNone/>
            </a:pPr>
            <a:r>
              <a:rPr lang="fr-CA" sz="1200" b="1" dirty="0" smtClean="0">
                <a:latin typeface="+mj-lt"/>
                <a:cs typeface="Times New Roman"/>
              </a:rPr>
              <a:t>Pour la démonstration, suivre le </a:t>
            </a:r>
            <a:r>
              <a:rPr lang="fr-CA" sz="1200" b="1" i="1" dirty="0" smtClean="0">
                <a:latin typeface="+mj-lt"/>
                <a:cs typeface="Times New Roman"/>
              </a:rPr>
              <a:t>protocole</a:t>
            </a:r>
            <a:r>
              <a:rPr lang="fr-CA" sz="1200" b="1" dirty="0" smtClean="0">
                <a:latin typeface="+mj-lt"/>
                <a:cs typeface="Times New Roman"/>
              </a:rPr>
              <a:t> suivant :</a:t>
            </a:r>
          </a:p>
          <a:p>
            <a:pPr marL="679450" lvl="1" indent="-228600" algn="just">
              <a:buFont typeface="+mj-lt"/>
              <a:buAutoNum type="arabicPeriod"/>
            </a:pPr>
            <a:r>
              <a:rPr lang="fr-CA" sz="1200" dirty="0" smtClean="0">
                <a:latin typeface="+mj-lt"/>
                <a:cs typeface="Times New Roman"/>
              </a:rPr>
              <a:t>Mesurer 250 ml d’eau  tiède mettre dans la </a:t>
            </a:r>
            <a:r>
              <a:rPr lang="fr-CA" sz="1200" i="1" dirty="0" smtClean="0">
                <a:latin typeface="+mj-lt"/>
                <a:cs typeface="Times New Roman"/>
              </a:rPr>
              <a:t>bouteille</a:t>
            </a:r>
            <a:r>
              <a:rPr lang="fr-CA" sz="1200" dirty="0" smtClean="0">
                <a:latin typeface="+mj-lt"/>
                <a:cs typeface="Times New Roman"/>
              </a:rPr>
              <a:t>.</a:t>
            </a:r>
          </a:p>
          <a:p>
            <a:pPr marL="679450" lvl="1" indent="-228600" algn="just">
              <a:buFont typeface="+mj-lt"/>
              <a:buAutoNum type="arabicPeriod"/>
            </a:pPr>
            <a:r>
              <a:rPr lang="fr-CA" sz="1200" dirty="0" smtClean="0">
                <a:latin typeface="+mj-lt"/>
                <a:cs typeface="Times New Roman"/>
              </a:rPr>
              <a:t>Mesurer 2 </a:t>
            </a:r>
            <a:r>
              <a:rPr lang="fr-CA" sz="1200" dirty="0" smtClean="0">
                <a:latin typeface="+mj-lt"/>
                <a:cs typeface="Times New Roman"/>
              </a:rPr>
              <a:t>c. </a:t>
            </a:r>
            <a:r>
              <a:rPr lang="fr-CA" sz="1200" dirty="0" smtClean="0">
                <a:latin typeface="+mj-lt"/>
                <a:cs typeface="Times New Roman"/>
              </a:rPr>
              <a:t>à soupe de poudre à pâte et mettre dans le </a:t>
            </a:r>
            <a:r>
              <a:rPr lang="fr-CA" sz="1200" i="1" dirty="0" smtClean="0">
                <a:latin typeface="+mj-lt"/>
                <a:cs typeface="Times New Roman"/>
              </a:rPr>
              <a:t>ballon</a:t>
            </a:r>
            <a:r>
              <a:rPr lang="fr-CA" sz="1200" dirty="0" smtClean="0">
                <a:latin typeface="+mj-lt"/>
                <a:cs typeface="Times New Roman"/>
              </a:rPr>
              <a:t>. </a:t>
            </a:r>
          </a:p>
          <a:p>
            <a:pPr marL="679450" lvl="1" indent="-228600" algn="just">
              <a:buFont typeface="+mj-lt"/>
              <a:buAutoNum type="arabicPeriod"/>
            </a:pPr>
            <a:r>
              <a:rPr lang="fr-CA" sz="1200" dirty="0" smtClean="0">
                <a:latin typeface="+mj-lt"/>
                <a:cs typeface="Times New Roman"/>
                <a:sym typeface="Times New Roman Bold" charset="0"/>
              </a:rPr>
              <a:t>Poser le ballon sur le goulot de la bouteille et, quand tout le monde est prêt, soulever la partie pendante du ballon afin que la poudre tombe dans l’eau</a:t>
            </a:r>
            <a:r>
              <a:rPr lang="fr-CA" sz="1200" dirty="0" smtClean="0">
                <a:latin typeface="+mj-lt"/>
                <a:cs typeface="Times New Roman"/>
              </a:rPr>
              <a:t>. </a:t>
            </a:r>
          </a:p>
          <a:p>
            <a:pPr marL="0" indent="0" algn="just">
              <a:spcBef>
                <a:spcPts val="600"/>
              </a:spcBef>
              <a:buNone/>
            </a:pPr>
            <a:r>
              <a:rPr lang="fr-CA" sz="1200" b="1" dirty="0" smtClean="0">
                <a:latin typeface="+mj-lt"/>
                <a:cs typeface="Times New Roman"/>
              </a:rPr>
              <a:t>Demander aux élèves ce qu’ils ont </a:t>
            </a:r>
            <a:r>
              <a:rPr lang="fr-CA" sz="1200" b="1" i="1" dirty="0" smtClean="0">
                <a:latin typeface="+mj-lt"/>
                <a:cs typeface="Times New Roman"/>
              </a:rPr>
              <a:t>observé</a:t>
            </a:r>
            <a:r>
              <a:rPr lang="fr-CA" sz="1200" b="1" dirty="0" smtClean="0">
                <a:latin typeface="+mj-lt"/>
                <a:cs typeface="Times New Roman"/>
              </a:rPr>
              <a:t> : </a:t>
            </a:r>
          </a:p>
          <a:p>
            <a:pPr marL="679450" lvl="1" indent="-228600" algn="just">
              <a:buFont typeface="Arial" pitchFamily="34" charset="0"/>
              <a:buChar char="•"/>
            </a:pPr>
            <a:r>
              <a:rPr lang="fr-CA" sz="1200" dirty="0" smtClean="0">
                <a:latin typeface="+mj-lt"/>
                <a:cs typeface="Times New Roman"/>
              </a:rPr>
              <a:t>Il s’est produit une mousse blanche dans la bouteille.</a:t>
            </a:r>
          </a:p>
          <a:p>
            <a:pPr marL="679450" lvl="1" indent="-228600" algn="just">
              <a:buFont typeface="Arial" pitchFamily="34" charset="0"/>
              <a:buChar char="•"/>
            </a:pPr>
            <a:r>
              <a:rPr lang="fr-CA" sz="1200" dirty="0" smtClean="0">
                <a:latin typeface="+mj-lt"/>
                <a:cs typeface="Times New Roman"/>
              </a:rPr>
              <a:t>Le ballon s’est gonflé rapidement.</a:t>
            </a:r>
          </a:p>
          <a:p>
            <a:pPr marL="679450" lvl="1" indent="-228600" algn="just">
              <a:buFont typeface="Arial" pitchFamily="34" charset="0"/>
              <a:buChar char="•"/>
            </a:pPr>
            <a:r>
              <a:rPr lang="fr-CA" sz="1200" dirty="0" smtClean="0">
                <a:latin typeface="+mj-lt"/>
                <a:cs typeface="Times New Roman"/>
              </a:rPr>
              <a:t>La réaction ne dure pas longtemps.</a:t>
            </a:r>
          </a:p>
          <a:p>
            <a:pPr marL="0" indent="0" algn="just">
              <a:spcBef>
                <a:spcPts val="600"/>
              </a:spcBef>
              <a:buNone/>
            </a:pPr>
            <a:r>
              <a:rPr lang="fr-CA" sz="1400" b="1" dirty="0" smtClean="0">
                <a:latin typeface="+mj-lt"/>
                <a:cs typeface="Times New Roman"/>
              </a:rPr>
              <a:t>Conclusions</a:t>
            </a:r>
          </a:p>
          <a:p>
            <a:pPr marL="0" indent="0" algn="just">
              <a:spcBef>
                <a:spcPts val="600"/>
              </a:spcBef>
              <a:buNone/>
            </a:pPr>
            <a:r>
              <a:rPr lang="fr-CA" sz="1200" dirty="0" smtClean="0">
                <a:latin typeface="+mj-lt"/>
                <a:cs typeface="Times New Roman"/>
              </a:rPr>
              <a:t>Le principal avantage de la poudre à pâte est sa rapidité, mais c’est aussi un de ces inconvénients, car cela la rend plus difficile à doser pour avoir une belle mie de pain équilibrée.</a:t>
            </a:r>
          </a:p>
          <a:p>
            <a:pPr marL="0" indent="0" algn="just">
              <a:spcBef>
                <a:spcPts val="600"/>
              </a:spcBef>
              <a:buNone/>
            </a:pPr>
            <a:r>
              <a:rPr lang="fr-CA" sz="1200" dirty="0" smtClean="0">
                <a:latin typeface="+mj-lt"/>
                <a:cs typeface="Times New Roman"/>
              </a:rPr>
              <a:t>En revanche, elle est tout indiquée pour la pâtisserie à levée rapide (muffins, gâteaux, biscuits) qui n’a pas besoin de repos. Pour le pain, qui a besoin d’une levée lente pour se développer, la poudre à pâte fonctionne mal. Aussi, la poudre à pâte donne à la pâte à pain un goût plus ou moins agréable et a tendance à faire brunir le pain trop </a:t>
            </a:r>
            <a:endParaRPr lang="fr-FR" sz="1200" dirty="0">
              <a:latin typeface="+mj-lt"/>
              <a:cs typeface="Times New Roman" panose="02020603050405020304" pitchFamily="18" charset="0"/>
            </a:endParaRPr>
          </a:p>
        </p:txBody>
      </p:sp>
      <p:sp>
        <p:nvSpPr>
          <p:cNvPr id="4" name="Title 3"/>
          <p:cNvSpPr>
            <a:spLocks noGrp="1"/>
          </p:cNvSpPr>
          <p:nvPr>
            <p:ph type="title"/>
            <p:custDataLst>
              <p:tags r:id="rId2"/>
            </p:custDataLst>
          </p:nvPr>
        </p:nvSpPr>
        <p:spPr>
          <a:xfrm>
            <a:off x="6391" y="1761"/>
            <a:ext cx="4274057" cy="871396"/>
          </a:xfrm>
        </p:spPr>
        <p:txBody>
          <a:bodyPr/>
          <a:lstStyle/>
          <a:p>
            <a:pPr lvl="0" algn="l" defTabSz="457200">
              <a:spcBef>
                <a:spcPts val="0"/>
              </a:spcBef>
            </a:pPr>
            <a:r>
              <a:rPr lang="en-US" sz="3000" dirty="0" err="1" smtClean="0">
                <a:latin typeface="+mn-lt"/>
              </a:rPr>
              <a:t>Réalisation</a:t>
            </a:r>
            <a:r>
              <a:rPr lang="en-US" sz="3000" i="1" dirty="0" smtClean="0">
                <a:latin typeface="+mn-lt"/>
              </a:rPr>
              <a:t/>
            </a:r>
            <a:br>
              <a:rPr lang="en-US" sz="3000" i="1" dirty="0" smtClean="0">
                <a:latin typeface="+mn-lt"/>
              </a:rPr>
            </a:br>
            <a:r>
              <a:rPr lang="fr-CA" sz="2400" dirty="0" smtClean="0">
                <a:solidFill>
                  <a:prstClr val="black"/>
                </a:solidFill>
                <a:latin typeface="+mn-lt"/>
                <a:ea typeface="+mn-ea"/>
                <a:cs typeface="+mn-cs"/>
              </a:rPr>
              <a:t>4</a:t>
            </a:r>
            <a:r>
              <a:rPr lang="fr-CA" sz="2400" dirty="0" smtClean="0">
                <a:solidFill>
                  <a:prstClr val="black"/>
                </a:solidFill>
                <a:latin typeface="+mn-lt"/>
                <a:ea typeface="+mn-ea"/>
                <a:cs typeface="+mn-cs"/>
              </a:rPr>
              <a:t>. La poudre à pâte</a:t>
            </a:r>
            <a:endParaRPr lang="en-US" sz="3000" i="1" dirty="0">
              <a:latin typeface="+mn-lt"/>
            </a:endParaRPr>
          </a:p>
        </p:txBody>
      </p:sp>
      <p:sp>
        <p:nvSpPr>
          <p:cNvPr id="2" name="Espace réservé du numéro de diapositive 1"/>
          <p:cNvSpPr>
            <a:spLocks noGrp="1"/>
          </p:cNvSpPr>
          <p:nvPr>
            <p:ph type="sldNum" sz="quarter" idx="12"/>
            <p:custDataLst>
              <p:tags r:id="rId3"/>
            </p:custDataLst>
          </p:nvPr>
        </p:nvSpPr>
        <p:spPr>
          <a:xfrm>
            <a:off x="5242560" y="8002503"/>
            <a:ext cx="1602213" cy="1135797"/>
          </a:xfrm>
        </p:spPr>
        <p:txBody>
          <a:bodyPr/>
          <a:lstStyle/>
          <a:p>
            <a:fld id="{027FB875-5C85-AB42-9DC5-178568A424B8}" type="slidenum">
              <a:rPr lang="en-US" smtClean="0"/>
              <a:pPr/>
              <a:t>13</a:t>
            </a:fld>
            <a:endParaRPr lang="en-US" dirty="0"/>
          </a:p>
        </p:txBody>
      </p:sp>
      <p:pic>
        <p:nvPicPr>
          <p:cNvPr id="9" name="Image 8" descr="Cover_5 - Levure-02.png"/>
          <p:cNvPicPr>
            <a:picLocks noChangeAspect="1"/>
          </p:cNvPicPr>
          <p:nvPr/>
        </p:nvPicPr>
        <p:blipFill>
          <a:blip r:embed="rId8"/>
          <a:stretch>
            <a:fillRect/>
          </a:stretch>
        </p:blipFill>
        <p:spPr>
          <a:xfrm>
            <a:off x="4456797" y="-397969"/>
            <a:ext cx="2409649" cy="2409649"/>
          </a:xfrm>
          <a:prstGeom prst="rect">
            <a:avLst/>
          </a:prstGeom>
        </p:spPr>
      </p:pic>
      <p:graphicFrame>
        <p:nvGraphicFramePr>
          <p:cNvPr id="8" name="Tableau 7"/>
          <p:cNvGraphicFramePr>
            <a:graphicFrameLocks noGrp="1"/>
          </p:cNvGraphicFramePr>
          <p:nvPr>
            <p:custDataLst>
              <p:tags r:id="rId4"/>
            </p:custDataLst>
            <p:extLst>
              <p:ext uri="{D42A27DB-BD31-4B8C-83A1-F6EECF244321}">
                <p14:modId xmlns="" xmlns:p14="http://schemas.microsoft.com/office/powerpoint/2010/main" xmlns:mv="urn:schemas-microsoft-com:mac:vml" xmlns:mc="http://schemas.openxmlformats.org/markup-compatibility/2006" val="1463459950"/>
              </p:ext>
            </p:extLst>
          </p:nvPr>
        </p:nvGraphicFramePr>
        <p:xfrm>
          <a:off x="40734" y="1296730"/>
          <a:ext cx="1656000" cy="386050"/>
        </p:xfrm>
        <a:graphic>
          <a:graphicData uri="http://schemas.openxmlformats.org/drawingml/2006/table">
            <a:tbl>
              <a:tblPr firstRow="1" bandRow="1">
                <a:tableStyleId>{69CF1AB2-1976-4502-BF36-3FF5EA218861}</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386050">
                <a:tc>
                  <a:txBody>
                    <a:bodyPr/>
                    <a:lstStyle/>
                    <a:p>
                      <a:pPr algn="ctr">
                        <a:spcBef>
                          <a:spcPts val="600"/>
                        </a:spcBef>
                      </a:pPr>
                      <a:r>
                        <a:rPr lang="fr-FR" sz="1400" dirty="0" smtClean="0">
                          <a:latin typeface="+mj-lt"/>
                          <a:cs typeface="Times" pitchFamily="18" charset="0"/>
                        </a:rPr>
                        <a:t>Durée</a:t>
                      </a:r>
                      <a:r>
                        <a:rPr lang="fr-FR" sz="1400" baseline="0" dirty="0" smtClean="0">
                          <a:latin typeface="+mj-lt"/>
                          <a:cs typeface="Times" pitchFamily="18" charset="0"/>
                        </a:rPr>
                        <a:t> : </a:t>
                      </a:r>
                      <a:r>
                        <a:rPr lang="fr-FR" sz="1400" b="0" baseline="0" dirty="0" smtClean="0">
                          <a:latin typeface="+mj-lt"/>
                          <a:cs typeface="Times" pitchFamily="18" charset="0"/>
                        </a:rPr>
                        <a:t>15 minutes</a:t>
                      </a:r>
                      <a:endParaRPr lang="fr-FR" sz="1200" b="0" dirty="0" smtClean="0">
                        <a:latin typeface="+mj-lt"/>
                        <a:cs typeface="Times" pitchFamily="18" charset="0"/>
                      </a:endParaRPr>
                    </a:p>
                  </a:txBody>
                  <a:tcPr anchor="ctr">
                    <a:solidFill>
                      <a:schemeClr val="accent3">
                        <a:lumMod val="40000"/>
                        <a:lumOff val="60000"/>
                      </a:schemeClr>
                    </a:solidFill>
                  </a:tcPr>
                </a:tc>
                <a:extLst>
                  <a:ext uri="{0D108BD9-81ED-4DB2-BD59-A6C34878D82A}">
                    <a16:rowId xmlns:a16="http://schemas.microsoft.com/office/drawing/2014/main" xmlns="" xmlns:mv="urn:schemas-microsoft-com:mac:vml" xmlns:mc="http://schemas.openxmlformats.org/markup-compatibility/2006" val="10000"/>
                  </a:ext>
                </a:extLst>
              </a:tr>
            </a:tbl>
          </a:graphicData>
        </a:graphic>
      </p:graphicFrame>
      <p:graphicFrame>
        <p:nvGraphicFramePr>
          <p:cNvPr id="11" name="Espace réservé du contenu 5"/>
          <p:cNvGraphicFramePr>
            <a:graphicFrameLocks/>
          </p:cNvGraphicFramePr>
          <p:nvPr>
            <p:custDataLst>
              <p:tags r:id="rId5"/>
            </p:custDataLst>
            <p:extLst>
              <p:ext uri="{D42A27DB-BD31-4B8C-83A1-F6EECF244321}">
                <p14:modId xmlns="" xmlns:p14="http://schemas.microsoft.com/office/powerpoint/2010/main" xmlns:mv="urn:schemas-microsoft-com:mac:vml" xmlns:mc="http://schemas.openxmlformats.org/markup-compatibility/2006" val="1723544638"/>
              </p:ext>
            </p:extLst>
          </p:nvPr>
        </p:nvGraphicFramePr>
        <p:xfrm>
          <a:off x="44872" y="1754506"/>
          <a:ext cx="1656000" cy="259080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263429">
                <a:tc>
                  <a:txBody>
                    <a:bodyPr/>
                    <a:lstStyle/>
                    <a:p>
                      <a:pPr algn="ctr">
                        <a:spcBef>
                          <a:spcPts val="0"/>
                        </a:spcBef>
                        <a:spcAft>
                          <a:spcPts val="600"/>
                        </a:spcAft>
                      </a:pPr>
                      <a:r>
                        <a:rPr lang="fr-FR" sz="1400" dirty="0" smtClean="0">
                          <a:latin typeface="Times New Roman" pitchFamily="18" charset="0"/>
                        </a:rPr>
                        <a:t>Matériel</a:t>
                      </a:r>
                      <a:r>
                        <a:rPr lang="fr-FR" sz="1400" baseline="0" dirty="0" smtClean="0">
                          <a:latin typeface="Times New Roman" pitchFamily="18" charset="0"/>
                        </a:rPr>
                        <a:t> nécessaire</a:t>
                      </a:r>
                      <a:endParaRPr lang="fr-FR" sz="1400" dirty="0">
                        <a:latin typeface="Times New Roman" pitchFamily="18" charset="0"/>
                      </a:endParaRPr>
                    </a:p>
                  </a:txBody>
                  <a:tcPr/>
                </a:tc>
                <a:extLst>
                  <a:ext uri="{0D108BD9-81ED-4DB2-BD59-A6C34878D82A}">
                    <a16:rowId xmlns:a16="http://schemas.microsoft.com/office/drawing/2014/main" xmlns="" xmlns:mv="urn:schemas-microsoft-com:mac:vml" xmlns:mc="http://schemas.openxmlformats.org/markup-compatibility/2006" val="10000"/>
                  </a:ext>
                </a:extLst>
              </a:tr>
              <a:tr h="237086">
                <a:tc>
                  <a:txBody>
                    <a:bodyPr/>
                    <a:lstStyle/>
                    <a:p>
                      <a:pPr algn="ctr">
                        <a:spcBef>
                          <a:spcPts val="0"/>
                        </a:spcBef>
                        <a:spcAft>
                          <a:spcPts val="600"/>
                        </a:spcAft>
                      </a:pPr>
                      <a:r>
                        <a:rPr lang="fr-FR" sz="1200" b="1" dirty="0" smtClean="0">
                          <a:latin typeface="Times New Roman" pitchFamily="18" charset="0"/>
                        </a:rPr>
                        <a:t>Pour l’</a:t>
                      </a:r>
                      <a:r>
                        <a:rPr lang="fr-FR" sz="1200" b="1" dirty="0" err="1" smtClean="0">
                          <a:latin typeface="Times New Roman" pitchFamily="18" charset="0"/>
                        </a:rPr>
                        <a:t>enseignante.e</a:t>
                      </a:r>
                      <a:endParaRPr lang="fr-FR" sz="1200" b="1" dirty="0">
                        <a:latin typeface="Times New Roman" pitchFamily="18" charset="0"/>
                      </a:endParaRPr>
                    </a:p>
                  </a:txBody>
                  <a:tcPr/>
                </a:tc>
                <a:extLst>
                  <a:ext uri="{0D108BD9-81ED-4DB2-BD59-A6C34878D82A}">
                    <a16:rowId xmlns:a16="http://schemas.microsoft.com/office/drawing/2014/main" xmlns="" xmlns:mv="urn:schemas-microsoft-com:mac:vml" xmlns:mc="http://schemas.openxmlformats.org/markup-compatibility/2006" val="10001"/>
                  </a:ext>
                </a:extLst>
              </a:tr>
              <a:tr h="115873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smtClean="0">
                          <a:latin typeface="Times New Roman" pitchFamily="18" charset="0"/>
                        </a:rPr>
                        <a:t>Bouteille de plastique</a:t>
                      </a:r>
                      <a:endParaRPr lang="fr-FR" sz="1200" baseline="0" dirty="0" smtClean="0">
                        <a:latin typeface="Times New Roman" pitchFamily="18"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smtClean="0">
                          <a:latin typeface="Times New Roman" pitchFamily="18" charset="0"/>
                        </a:rPr>
                        <a:t>Entonnoir</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smtClean="0">
                          <a:latin typeface="Times New Roman" pitchFamily="18" charset="0"/>
                        </a:rPr>
                        <a:t>Poudre à </a:t>
                      </a:r>
                      <a:r>
                        <a:rPr lang="fr-FR" sz="1200" baseline="0" dirty="0" smtClean="0">
                          <a:latin typeface="Times New Roman" pitchFamily="18" charset="0"/>
                        </a:rPr>
                        <a:t>pâte (2 cuillères à soupe)</a:t>
                      </a:r>
                      <a:endParaRPr lang="fr-FR" sz="1200" baseline="0" dirty="0" smtClean="0">
                        <a:latin typeface="Times New Roman" pitchFamily="18"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fr-CA" sz="1200" baseline="0" dirty="0" smtClean="0">
                          <a:latin typeface="Times New Roman" pitchFamily="18" charset="0"/>
                        </a:rPr>
                        <a:t>Eau</a:t>
                      </a:r>
                      <a:endParaRPr lang="fr-FR" sz="1200" baseline="0" dirty="0" smtClean="0">
                        <a:latin typeface="Times New Roman" pitchFamily="18"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smtClean="0">
                          <a:latin typeface="Times New Roman" pitchFamily="18" charset="0"/>
                        </a:rPr>
                        <a:t>Ballon</a:t>
                      </a:r>
                    </a:p>
                    <a:p>
                      <a:pPr marL="0" marR="0" indent="0" algn="l" defTabSz="914400" rtl="0" eaLnBrk="1" fontAlgn="auto" latinLnBrk="0" hangingPunct="1">
                        <a:lnSpc>
                          <a:spcPct val="100000"/>
                        </a:lnSpc>
                        <a:spcBef>
                          <a:spcPts val="0"/>
                        </a:spcBef>
                        <a:spcAft>
                          <a:spcPts val="600"/>
                        </a:spcAft>
                        <a:buClrTx/>
                        <a:buSzTx/>
                        <a:buFontTx/>
                        <a:buNone/>
                        <a:tabLst/>
                        <a:defRPr/>
                      </a:pPr>
                      <a:r>
                        <a:rPr lang="fr-CA" sz="1200" baseline="0" dirty="0" smtClean="0">
                          <a:latin typeface="Times New Roman" pitchFamily="18" charset="0"/>
                        </a:rPr>
                        <a:t>Cuillères à mesurer</a:t>
                      </a:r>
                    </a:p>
                    <a:p>
                      <a:pPr marL="0" marR="0" indent="0" algn="l" defTabSz="914400" rtl="0" eaLnBrk="1" fontAlgn="auto" latinLnBrk="0" hangingPunct="1">
                        <a:lnSpc>
                          <a:spcPct val="100000"/>
                        </a:lnSpc>
                        <a:spcBef>
                          <a:spcPts val="0"/>
                        </a:spcBef>
                        <a:spcAft>
                          <a:spcPts val="600"/>
                        </a:spcAft>
                        <a:buClrTx/>
                        <a:buSzTx/>
                        <a:buFontTx/>
                        <a:buNone/>
                        <a:tabLst/>
                        <a:defRPr/>
                      </a:pPr>
                      <a:r>
                        <a:rPr lang="fr-CA" sz="1200" baseline="0" dirty="0" smtClean="0">
                          <a:latin typeface="Times New Roman" pitchFamily="18" charset="0"/>
                        </a:rPr>
                        <a:t>Tasse à mesurer</a:t>
                      </a:r>
                      <a:endParaRPr lang="fr-FR" sz="1200" baseline="0" dirty="0" smtClean="0">
                        <a:latin typeface="Times New Roman" pitchFamily="18" charset="0"/>
                      </a:endParaRPr>
                    </a:p>
                  </a:txBody>
                  <a:tcPr/>
                </a:tc>
                <a:extLst>
                  <a:ext uri="{0D108BD9-81ED-4DB2-BD59-A6C34878D82A}">
                    <a16:rowId xmlns:a16="http://schemas.microsoft.com/office/drawing/2014/main" xmlns="" xmlns:mv="urn:schemas-microsoft-com:mac:vml" xmlns:mc="http://schemas.openxmlformats.org/markup-compatibility/2006" val="10002"/>
                  </a:ext>
                </a:extLst>
              </a:tr>
            </a:tbl>
          </a:graphicData>
        </a:graphic>
      </p:graphicFrame>
      <p:sp>
        <p:nvSpPr>
          <p:cNvPr id="13" name="Rectangle 12"/>
          <p:cNvSpPr/>
          <p:nvPr>
            <p:custDataLst>
              <p:tags r:id="rId6"/>
            </p:custDataLst>
          </p:nvPr>
        </p:nvSpPr>
        <p:spPr>
          <a:xfrm>
            <a:off x="43736" y="4426471"/>
            <a:ext cx="1656000" cy="4678204"/>
          </a:xfrm>
          <a:prstGeom prst="rect">
            <a:avLst/>
          </a:prstGeom>
          <a:solidFill>
            <a:schemeClr val="accent3">
              <a:lumMod val="40000"/>
              <a:lumOff val="60000"/>
            </a:schemeClr>
          </a:solidFill>
          <a:ln w="12700">
            <a:solidFill>
              <a:schemeClr val="accent1"/>
            </a:solidFill>
          </a:ln>
        </p:spPr>
        <p:txBody>
          <a:bodyPr wrap="square">
            <a:spAutoFit/>
          </a:bodyPr>
          <a:lstStyle/>
          <a:p>
            <a:pPr algn="ctr">
              <a:spcBef>
                <a:spcPts val="600"/>
              </a:spcBef>
            </a:pPr>
            <a:r>
              <a:rPr lang="fr-FR" sz="1400" b="1" dirty="0" smtClean="0">
                <a:latin typeface="Times New Roman" pitchFamily="18" charset="0"/>
              </a:rPr>
              <a:t>Magie ou chimie ?</a:t>
            </a:r>
          </a:p>
          <a:p>
            <a:pPr>
              <a:spcBef>
                <a:spcPts val="600"/>
              </a:spcBef>
            </a:pPr>
            <a:r>
              <a:rPr lang="fr-FR" sz="1200" dirty="0" smtClean="0">
                <a:latin typeface="Times New Roman" pitchFamily="18" charset="0"/>
              </a:rPr>
              <a:t>La poudre à pâte n’a rien à voir avec les levures vivantes. Il s’agit d’un mélange de deux poudres :</a:t>
            </a:r>
          </a:p>
          <a:p>
            <a:pPr>
              <a:spcBef>
                <a:spcPts val="600"/>
              </a:spcBef>
              <a:buFont typeface="Arial" pitchFamily="34" charset="0"/>
              <a:buChar char="•"/>
            </a:pPr>
            <a:r>
              <a:rPr lang="fr-FR" sz="1200" dirty="0" smtClean="0">
                <a:latin typeface="Times New Roman" pitchFamily="18" charset="0"/>
              </a:rPr>
              <a:t> du bicarbonate de soude (petite vache)</a:t>
            </a:r>
          </a:p>
          <a:p>
            <a:pPr>
              <a:spcBef>
                <a:spcPts val="600"/>
              </a:spcBef>
              <a:buFont typeface="Arial" pitchFamily="34" charset="0"/>
              <a:buChar char="•"/>
            </a:pPr>
            <a:r>
              <a:rPr lang="fr-FR" sz="1200" dirty="0" smtClean="0">
                <a:latin typeface="Times New Roman" pitchFamily="18" charset="0"/>
              </a:rPr>
              <a:t> un acide, semblable à celui dont on couvre les bonbons surettes ! </a:t>
            </a:r>
          </a:p>
          <a:p>
            <a:pPr>
              <a:spcBef>
                <a:spcPts val="600"/>
              </a:spcBef>
            </a:pPr>
            <a:r>
              <a:rPr lang="fr-FR" sz="1200" dirty="0" smtClean="0">
                <a:latin typeface="Times New Roman" pitchFamily="18" charset="0"/>
              </a:rPr>
              <a:t>Ces deux produits demeurent stables tant qu’ils sont secs, mais en présence d’eau, ils produisent une réaction </a:t>
            </a:r>
            <a:r>
              <a:rPr lang="fr-FR" sz="1200" i="1" dirty="0" smtClean="0">
                <a:latin typeface="Times New Roman" pitchFamily="18" charset="0"/>
              </a:rPr>
              <a:t>chimique </a:t>
            </a:r>
            <a:r>
              <a:rPr lang="fr-FR" sz="1200" dirty="0" smtClean="0">
                <a:latin typeface="Times New Roman" pitchFamily="18" charset="0"/>
              </a:rPr>
              <a:t>(et non pas </a:t>
            </a:r>
            <a:r>
              <a:rPr lang="fr-FR" sz="1200" i="1" dirty="0" smtClean="0">
                <a:latin typeface="Times New Roman" pitchFamily="18" charset="0"/>
              </a:rPr>
              <a:t>biologique</a:t>
            </a:r>
            <a:r>
              <a:rPr lang="fr-FR" sz="1200" dirty="0" smtClean="0">
                <a:latin typeface="Times New Roman" pitchFamily="18" charset="0"/>
              </a:rPr>
              <a:t>, comme celle des levures), libérant du gaz carbonique. Comme le bon vieux vinaigre + bicarbonate !</a:t>
            </a:r>
          </a:p>
        </p:txBody>
      </p:sp>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custDataLst>
              <p:tags r:id="rId1"/>
            </p:custDataLst>
          </p:nvPr>
        </p:nvSpPr>
        <p:spPr>
          <a:xfrm>
            <a:off x="1760220" y="1291951"/>
            <a:ext cx="5040000" cy="7812724"/>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000" i="1" dirty="0" smtClean="0">
                <a:latin typeface="+mj-lt"/>
                <a:cs typeface="Times New Roman" panose="02020603050405020304" pitchFamily="18" charset="0"/>
              </a:rPr>
              <a:t>Fermentation </a:t>
            </a:r>
            <a:r>
              <a:rPr lang="fr-CA" sz="2000" i="1" dirty="0" smtClean="0">
                <a:latin typeface="+mj-lt"/>
                <a:cs typeface="Times New Roman" panose="02020603050405020304" pitchFamily="18" charset="0"/>
              </a:rPr>
              <a:t>alcoolique</a:t>
            </a:r>
          </a:p>
          <a:p>
            <a:pPr marL="0" indent="0" algn="just">
              <a:spcBef>
                <a:spcPts val="600"/>
              </a:spcBef>
              <a:buNone/>
            </a:pPr>
            <a:endParaRPr lang="fr-CA" sz="1200" i="1" dirty="0" smtClean="0">
              <a:latin typeface="+mj-lt"/>
              <a:cs typeface="Times New Roman" panose="02020603050405020304" pitchFamily="18" charset="0"/>
            </a:endParaRPr>
          </a:p>
          <a:p>
            <a:pPr marL="0" indent="0" algn="just">
              <a:spcBef>
                <a:spcPts val="600"/>
              </a:spcBef>
              <a:buNone/>
            </a:pPr>
            <a:endParaRPr lang="fr-CA" sz="1200" i="1" dirty="0" smtClean="0">
              <a:latin typeface="+mj-lt"/>
              <a:cs typeface="Times New Roman" panose="02020603050405020304" pitchFamily="18" charset="0"/>
            </a:endParaRPr>
          </a:p>
          <a:p>
            <a:pPr marL="0" indent="0" algn="just">
              <a:spcBef>
                <a:spcPts val="600"/>
              </a:spcBef>
              <a:buNone/>
            </a:pPr>
            <a:endParaRPr lang="fr-CA" sz="1200" i="1" dirty="0" smtClean="0">
              <a:latin typeface="+mj-lt"/>
              <a:cs typeface="Times New Roman" panose="02020603050405020304" pitchFamily="18" charset="0"/>
            </a:endParaRPr>
          </a:p>
          <a:p>
            <a:pPr marL="0" indent="0" algn="just">
              <a:spcBef>
                <a:spcPts val="600"/>
              </a:spcBef>
              <a:buNone/>
            </a:pPr>
            <a:endParaRPr lang="fr-CA" sz="1200" i="1" dirty="0" smtClean="0">
              <a:latin typeface="+mj-lt"/>
              <a:cs typeface="Times New Roman" panose="02020603050405020304" pitchFamily="18" charset="0"/>
            </a:endParaRPr>
          </a:p>
          <a:p>
            <a:pPr marL="0" indent="0" algn="just">
              <a:spcBef>
                <a:spcPts val="600"/>
              </a:spcBef>
              <a:buNone/>
            </a:pPr>
            <a:endParaRPr lang="fr-CA" sz="1200" i="1" dirty="0" smtClean="0">
              <a:latin typeface="+mj-lt"/>
              <a:cs typeface="Times New Roman" panose="02020603050405020304" pitchFamily="18" charset="0"/>
            </a:endParaRPr>
          </a:p>
          <a:p>
            <a:pPr marL="0" indent="0" algn="just">
              <a:spcBef>
                <a:spcPts val="600"/>
              </a:spcBef>
              <a:buNone/>
            </a:pPr>
            <a:endParaRPr lang="fr-CA" sz="1200" i="1" dirty="0" smtClean="0">
              <a:latin typeface="+mj-lt"/>
              <a:cs typeface="Times New Roman" panose="02020603050405020304" pitchFamily="18" charset="0"/>
            </a:endParaRPr>
          </a:p>
          <a:p>
            <a:pPr marL="0" indent="0" algn="just">
              <a:spcBef>
                <a:spcPts val="600"/>
              </a:spcBef>
              <a:buNone/>
            </a:pPr>
            <a:r>
              <a:rPr lang="fr-CA" sz="1200" dirty="0" smtClean="0">
                <a:latin typeface="+mj-lt"/>
                <a:cs typeface="Times New Roman" panose="02020603050405020304" pitchFamily="18" charset="0"/>
              </a:rPr>
              <a:t>           </a:t>
            </a:r>
            <a:r>
              <a:rPr lang="fr-CA" sz="1200" dirty="0" smtClean="0">
                <a:latin typeface="+mj-lt"/>
                <a:cs typeface="Times New Roman" panose="02020603050405020304" pitchFamily="18" charset="0"/>
              </a:rPr>
              <a:t>                  </a:t>
            </a:r>
            <a:r>
              <a:rPr lang="fr-CA" sz="1200" dirty="0" smtClean="0">
                <a:latin typeface="+mj-lt"/>
                <a:cs typeface="Times New Roman" panose="02020603050405020304" pitchFamily="18" charset="0"/>
              </a:rPr>
              <a:t>Bière             </a:t>
            </a:r>
            <a:r>
              <a:rPr lang="fr-CA" sz="1200" dirty="0" smtClean="0">
                <a:latin typeface="+mj-lt"/>
                <a:cs typeface="Times New Roman" panose="02020603050405020304" pitchFamily="18" charset="0"/>
              </a:rPr>
              <a:t>                                                       </a:t>
            </a:r>
            <a:r>
              <a:rPr lang="fr-CA" sz="1200" dirty="0" smtClean="0">
                <a:latin typeface="+mj-lt"/>
                <a:cs typeface="Times New Roman" panose="02020603050405020304" pitchFamily="18" charset="0"/>
              </a:rPr>
              <a:t>Vin</a:t>
            </a:r>
          </a:p>
          <a:p>
            <a:pPr marL="0" indent="0" algn="just">
              <a:spcBef>
                <a:spcPts val="600"/>
              </a:spcBef>
              <a:buNone/>
            </a:pPr>
            <a:endParaRPr lang="fr-CA" sz="2000" i="1" dirty="0" smtClean="0">
              <a:latin typeface="+mj-lt"/>
              <a:cs typeface="Times New Roman" panose="02020603050405020304" pitchFamily="18" charset="0"/>
            </a:endParaRPr>
          </a:p>
          <a:p>
            <a:pPr marL="0" indent="0" algn="just">
              <a:spcBef>
                <a:spcPts val="600"/>
              </a:spcBef>
              <a:buNone/>
            </a:pPr>
            <a:r>
              <a:rPr lang="fr-CA" sz="2000" i="1" dirty="0" smtClean="0">
                <a:latin typeface="+mj-lt"/>
                <a:cs typeface="Times New Roman" panose="02020603050405020304" pitchFamily="18" charset="0"/>
              </a:rPr>
              <a:t>Fermentation </a:t>
            </a:r>
            <a:r>
              <a:rPr lang="fr-CA" sz="2000" i="1" dirty="0" smtClean="0">
                <a:latin typeface="+mj-lt"/>
                <a:cs typeface="Times New Roman" panose="02020603050405020304" pitchFamily="18" charset="0"/>
              </a:rPr>
              <a:t>lactique</a:t>
            </a:r>
          </a:p>
          <a:p>
            <a:pPr marL="0" indent="0" algn="just">
              <a:spcBef>
                <a:spcPts val="600"/>
              </a:spcBef>
              <a:buNone/>
            </a:pPr>
            <a:endParaRPr lang="fr-CA" sz="1200" dirty="0" smtClean="0">
              <a:latin typeface="+mj-lt"/>
              <a:cs typeface="Times New Roman" panose="02020603050405020304" pitchFamily="18" charset="0"/>
            </a:endParaRPr>
          </a:p>
          <a:p>
            <a:pPr marL="0" indent="0" algn="just">
              <a:spcBef>
                <a:spcPts val="600"/>
              </a:spcBef>
              <a:buNone/>
            </a:pPr>
            <a:endParaRPr lang="fr-CA" sz="1200" dirty="0" smtClean="0">
              <a:latin typeface="+mj-lt"/>
              <a:cs typeface="Times New Roman" panose="02020603050405020304" pitchFamily="18" charset="0"/>
            </a:endParaRPr>
          </a:p>
          <a:p>
            <a:pPr marL="0" indent="0" algn="just">
              <a:spcBef>
                <a:spcPts val="600"/>
              </a:spcBef>
              <a:buNone/>
            </a:pPr>
            <a:endParaRPr lang="fr-CA" sz="1200" dirty="0" smtClean="0">
              <a:latin typeface="+mj-lt"/>
              <a:cs typeface="Times New Roman" panose="02020603050405020304" pitchFamily="18" charset="0"/>
            </a:endParaRPr>
          </a:p>
          <a:p>
            <a:pPr marL="0" indent="0" algn="just">
              <a:spcBef>
                <a:spcPts val="600"/>
              </a:spcBef>
              <a:buNone/>
            </a:pPr>
            <a:endParaRPr lang="fr-CA" sz="1200" dirty="0" smtClean="0">
              <a:latin typeface="+mj-lt"/>
              <a:cs typeface="Times New Roman" panose="02020603050405020304" pitchFamily="18" charset="0"/>
            </a:endParaRPr>
          </a:p>
          <a:p>
            <a:pPr marL="0" indent="0" algn="just">
              <a:spcBef>
                <a:spcPts val="600"/>
              </a:spcBef>
              <a:buNone/>
            </a:pPr>
            <a:endParaRPr lang="fr-CA" sz="1200" dirty="0" smtClean="0">
              <a:latin typeface="+mj-lt"/>
              <a:cs typeface="Times New Roman" panose="02020603050405020304" pitchFamily="18" charset="0"/>
            </a:endParaRPr>
          </a:p>
          <a:p>
            <a:pPr marL="0" indent="0" algn="just">
              <a:spcBef>
                <a:spcPts val="600"/>
              </a:spcBef>
              <a:buNone/>
            </a:pPr>
            <a:endParaRPr lang="fr-CA" sz="1200" dirty="0" smtClean="0">
              <a:latin typeface="+mj-lt"/>
              <a:cs typeface="Times New Roman" panose="02020603050405020304" pitchFamily="18" charset="0"/>
            </a:endParaRPr>
          </a:p>
          <a:p>
            <a:pPr marL="0" indent="0" algn="just">
              <a:spcBef>
                <a:spcPts val="600"/>
              </a:spcBef>
              <a:buNone/>
            </a:pPr>
            <a:r>
              <a:rPr lang="fr-CA" sz="1200" dirty="0" smtClean="0">
                <a:latin typeface="+mj-lt"/>
                <a:cs typeface="Times New Roman" panose="02020603050405020304" pitchFamily="18" charset="0"/>
              </a:rPr>
              <a:t>        </a:t>
            </a:r>
            <a:r>
              <a:rPr lang="fr-CA" sz="1200" dirty="0" smtClean="0">
                <a:latin typeface="+mj-lt"/>
                <a:cs typeface="Times New Roman" panose="02020603050405020304" pitchFamily="18" charset="0"/>
              </a:rPr>
              <a:t>             </a:t>
            </a:r>
            <a:r>
              <a:rPr lang="fr-CA" sz="1200" dirty="0" smtClean="0">
                <a:latin typeface="+mj-lt"/>
                <a:cs typeface="Times New Roman" panose="02020603050405020304" pitchFamily="18" charset="0"/>
              </a:rPr>
              <a:t>Yogourt                                            </a:t>
            </a:r>
            <a:r>
              <a:rPr lang="fr-CA" sz="1200" dirty="0" smtClean="0">
                <a:latin typeface="+mj-lt"/>
                <a:cs typeface="Times New Roman" panose="02020603050405020304" pitchFamily="18" charset="0"/>
              </a:rPr>
              <a:t>                   </a:t>
            </a:r>
            <a:r>
              <a:rPr lang="fr-CA" sz="1200" dirty="0" smtClean="0">
                <a:latin typeface="+mj-lt"/>
                <a:cs typeface="Times New Roman" panose="02020603050405020304" pitchFamily="18" charset="0"/>
              </a:rPr>
              <a:t>Choucroute</a:t>
            </a:r>
          </a:p>
          <a:p>
            <a:pPr marL="0" indent="0" algn="just">
              <a:spcBef>
                <a:spcPts val="600"/>
              </a:spcBef>
              <a:buNone/>
            </a:pPr>
            <a:endParaRPr lang="fr-CA" sz="1200" dirty="0" smtClean="0">
              <a:latin typeface="+mj-lt"/>
              <a:cs typeface="Times New Roman" panose="02020603050405020304" pitchFamily="18" charset="0"/>
            </a:endParaRPr>
          </a:p>
          <a:p>
            <a:pPr marL="0" indent="0" algn="just">
              <a:spcBef>
                <a:spcPts val="600"/>
              </a:spcBef>
              <a:buNone/>
            </a:pPr>
            <a:endParaRPr lang="fr-CA" sz="1200" dirty="0" smtClean="0">
              <a:latin typeface="+mj-lt"/>
              <a:cs typeface="Times New Roman" panose="02020603050405020304" pitchFamily="18" charset="0"/>
            </a:endParaRPr>
          </a:p>
          <a:p>
            <a:pPr marL="0" indent="0" algn="just">
              <a:spcBef>
                <a:spcPts val="600"/>
              </a:spcBef>
              <a:buNone/>
            </a:pPr>
            <a:r>
              <a:rPr lang="fr-CA" sz="2000" i="1" dirty="0" smtClean="0">
                <a:latin typeface="+mj-lt"/>
                <a:cs typeface="Times New Roman" panose="02020603050405020304" pitchFamily="18" charset="0"/>
              </a:rPr>
              <a:t>Fermentation acétique</a:t>
            </a:r>
          </a:p>
          <a:p>
            <a:pPr marL="0" indent="0" algn="just">
              <a:spcBef>
                <a:spcPts val="600"/>
              </a:spcBef>
              <a:buNone/>
            </a:pPr>
            <a:endParaRPr lang="fr-CA" sz="1200" dirty="0" smtClean="0">
              <a:latin typeface="+mj-lt"/>
              <a:cs typeface="Times New Roman" panose="02020603050405020304" pitchFamily="18" charset="0"/>
            </a:endParaRPr>
          </a:p>
          <a:p>
            <a:pPr marL="0" indent="0" algn="just">
              <a:spcBef>
                <a:spcPts val="600"/>
              </a:spcBef>
              <a:buNone/>
            </a:pPr>
            <a:r>
              <a:rPr lang="fr-CA" sz="1200" dirty="0" smtClean="0">
                <a:latin typeface="+mj-lt"/>
                <a:cs typeface="Times New Roman" panose="02020603050405020304" pitchFamily="18" charset="0"/>
              </a:rPr>
              <a:t>                    Vinaigre</a:t>
            </a:r>
            <a:endParaRPr lang="fr-FR" sz="1200" dirty="0" smtClean="0">
              <a:latin typeface="+mj-lt"/>
              <a:cs typeface="Times New Roman" panose="02020603050405020304" pitchFamily="18" charset="0"/>
            </a:endParaRPr>
          </a:p>
          <a:p>
            <a:pPr marL="0" indent="0" algn="just">
              <a:spcBef>
                <a:spcPts val="600"/>
              </a:spcBef>
              <a:buNone/>
            </a:pPr>
            <a:endParaRPr lang="fr-FR" sz="1200" dirty="0">
              <a:latin typeface="+mj-lt"/>
              <a:cs typeface="Times New Roman" panose="02020603050405020304" pitchFamily="18" charset="0"/>
            </a:endParaRPr>
          </a:p>
        </p:txBody>
      </p:sp>
      <p:sp>
        <p:nvSpPr>
          <p:cNvPr id="4" name="Title 3"/>
          <p:cNvSpPr>
            <a:spLocks noGrp="1"/>
          </p:cNvSpPr>
          <p:nvPr>
            <p:ph type="title"/>
            <p:custDataLst>
              <p:tags r:id="rId2"/>
            </p:custDataLst>
          </p:nvPr>
        </p:nvSpPr>
        <p:spPr>
          <a:xfrm>
            <a:off x="6391" y="1761"/>
            <a:ext cx="4274057" cy="871396"/>
          </a:xfrm>
        </p:spPr>
        <p:txBody>
          <a:bodyPr/>
          <a:lstStyle/>
          <a:p>
            <a:pPr lvl="0" algn="l" defTabSz="457200">
              <a:spcBef>
                <a:spcPts val="0"/>
              </a:spcBef>
            </a:pPr>
            <a:r>
              <a:rPr lang="en-US" sz="3000" dirty="0" err="1" smtClean="0">
                <a:latin typeface="+mn-lt"/>
              </a:rPr>
              <a:t>Intégration</a:t>
            </a:r>
            <a:r>
              <a:rPr lang="en-US" sz="3000" dirty="0" smtClean="0">
                <a:latin typeface="+mn-lt"/>
              </a:rPr>
              <a:t> des </a:t>
            </a:r>
            <a:r>
              <a:rPr lang="en-US" sz="3000" dirty="0" err="1" smtClean="0">
                <a:latin typeface="+mn-lt"/>
              </a:rPr>
              <a:t>acquis</a:t>
            </a:r>
            <a:r>
              <a:rPr lang="en-US" sz="3000" i="1" dirty="0" smtClean="0">
                <a:latin typeface="+mn-lt"/>
              </a:rPr>
              <a:t/>
            </a:r>
            <a:br>
              <a:rPr lang="en-US" sz="3000" i="1" dirty="0" smtClean="0">
                <a:latin typeface="+mn-lt"/>
              </a:rPr>
            </a:br>
            <a:r>
              <a:rPr lang="fr-CA" sz="2400" dirty="0" smtClean="0">
                <a:solidFill>
                  <a:prstClr val="black"/>
                </a:solidFill>
                <a:latin typeface="+mn-lt"/>
                <a:ea typeface="+mn-ea"/>
                <a:cs typeface="+mn-cs"/>
              </a:rPr>
              <a:t>5. La fermentatio</a:t>
            </a:r>
            <a:r>
              <a:rPr lang="fr-CA" sz="2400" dirty="0" smtClean="0">
                <a:solidFill>
                  <a:prstClr val="black"/>
                </a:solidFill>
                <a:latin typeface="+mn-lt"/>
                <a:ea typeface="+mn-ea"/>
                <a:cs typeface="+mn-cs"/>
              </a:rPr>
              <a:t>n</a:t>
            </a:r>
            <a:endParaRPr lang="en-US" sz="3000" i="1" dirty="0">
              <a:latin typeface="+mn-lt"/>
            </a:endParaRPr>
          </a:p>
        </p:txBody>
      </p:sp>
      <p:sp>
        <p:nvSpPr>
          <p:cNvPr id="2" name="Espace réservé du numéro de diapositive 1"/>
          <p:cNvSpPr>
            <a:spLocks noGrp="1"/>
          </p:cNvSpPr>
          <p:nvPr>
            <p:ph type="sldNum" sz="quarter" idx="12"/>
            <p:custDataLst>
              <p:tags r:id="rId3"/>
            </p:custDataLst>
          </p:nvPr>
        </p:nvSpPr>
        <p:spPr>
          <a:xfrm>
            <a:off x="5242560" y="8002503"/>
            <a:ext cx="1602213" cy="1135797"/>
          </a:xfrm>
        </p:spPr>
        <p:txBody>
          <a:bodyPr/>
          <a:lstStyle/>
          <a:p>
            <a:fld id="{027FB875-5C85-AB42-9DC5-178568A424B8}" type="slidenum">
              <a:rPr lang="en-US" smtClean="0"/>
              <a:pPr/>
              <a:t>14</a:t>
            </a:fld>
            <a:endParaRPr lang="en-US" dirty="0"/>
          </a:p>
        </p:txBody>
      </p:sp>
      <p:pic>
        <p:nvPicPr>
          <p:cNvPr id="9" name="Image 8" descr="Cover_5 - Levure-02.png"/>
          <p:cNvPicPr>
            <a:picLocks noChangeAspect="1"/>
          </p:cNvPicPr>
          <p:nvPr/>
        </p:nvPicPr>
        <p:blipFill>
          <a:blip r:embed="rId12"/>
          <a:stretch>
            <a:fillRect/>
          </a:stretch>
        </p:blipFill>
        <p:spPr>
          <a:xfrm>
            <a:off x="4456797" y="-397969"/>
            <a:ext cx="2409649" cy="2409649"/>
          </a:xfrm>
          <a:prstGeom prst="rect">
            <a:avLst/>
          </a:prstGeom>
        </p:spPr>
      </p:pic>
      <p:graphicFrame>
        <p:nvGraphicFramePr>
          <p:cNvPr id="8" name="Tableau 7"/>
          <p:cNvGraphicFramePr>
            <a:graphicFrameLocks noGrp="1"/>
          </p:cNvGraphicFramePr>
          <p:nvPr>
            <p:custDataLst>
              <p:tags r:id="rId4"/>
            </p:custDataLst>
            <p:extLst>
              <p:ext uri="{D42A27DB-BD31-4B8C-83A1-F6EECF244321}">
                <p14:modId xmlns="" xmlns:p14="http://schemas.microsoft.com/office/powerpoint/2010/main" xmlns:mv="urn:schemas-microsoft-com:mac:vml" xmlns:mc="http://schemas.openxmlformats.org/markup-compatibility/2006" val="1463459950"/>
              </p:ext>
            </p:extLst>
          </p:nvPr>
        </p:nvGraphicFramePr>
        <p:xfrm>
          <a:off x="40734" y="1296730"/>
          <a:ext cx="1656000" cy="386050"/>
        </p:xfrm>
        <a:graphic>
          <a:graphicData uri="http://schemas.openxmlformats.org/drawingml/2006/table">
            <a:tbl>
              <a:tblPr firstRow="1" bandRow="1">
                <a:tableStyleId>{69CF1AB2-1976-4502-BF36-3FF5EA218861}</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386050">
                <a:tc>
                  <a:txBody>
                    <a:bodyPr/>
                    <a:lstStyle/>
                    <a:p>
                      <a:pPr algn="ctr">
                        <a:spcBef>
                          <a:spcPts val="600"/>
                        </a:spcBef>
                      </a:pPr>
                      <a:r>
                        <a:rPr lang="fr-FR" sz="1400" dirty="0" smtClean="0">
                          <a:latin typeface="+mj-lt"/>
                          <a:cs typeface="Times" pitchFamily="18" charset="0"/>
                        </a:rPr>
                        <a:t>Durée</a:t>
                      </a:r>
                      <a:r>
                        <a:rPr lang="fr-FR" sz="1400" baseline="0" dirty="0" smtClean="0">
                          <a:latin typeface="+mj-lt"/>
                          <a:cs typeface="Times" pitchFamily="18" charset="0"/>
                        </a:rPr>
                        <a:t> : </a:t>
                      </a:r>
                      <a:r>
                        <a:rPr lang="fr-FR" sz="1400" b="0" baseline="0" dirty="0" smtClean="0">
                          <a:latin typeface="+mj-lt"/>
                          <a:cs typeface="Times" pitchFamily="18" charset="0"/>
                        </a:rPr>
                        <a:t>5 minutes</a:t>
                      </a:r>
                      <a:endParaRPr lang="fr-FR" sz="1200" b="0" dirty="0" smtClean="0">
                        <a:latin typeface="+mj-lt"/>
                        <a:cs typeface="Times" pitchFamily="18" charset="0"/>
                      </a:endParaRPr>
                    </a:p>
                  </a:txBody>
                  <a:tcPr anchor="ctr">
                    <a:solidFill>
                      <a:schemeClr val="accent3">
                        <a:lumMod val="40000"/>
                        <a:lumOff val="60000"/>
                      </a:schemeClr>
                    </a:solidFill>
                  </a:tcPr>
                </a:tc>
                <a:extLst>
                  <a:ext uri="{0D108BD9-81ED-4DB2-BD59-A6C34878D82A}">
                    <a16:rowId xmlns:a16="http://schemas.microsoft.com/office/drawing/2014/main" xmlns="" xmlns:mv="urn:schemas-microsoft-com:mac:vml" xmlns:mc="http://schemas.openxmlformats.org/markup-compatibility/2006" val="10000"/>
                  </a:ext>
                </a:extLst>
              </a:tr>
            </a:tbl>
          </a:graphicData>
        </a:graphic>
      </p:graphicFrame>
      <p:sp>
        <p:nvSpPr>
          <p:cNvPr id="10" name="Rectangle 9"/>
          <p:cNvSpPr/>
          <p:nvPr>
            <p:custDataLst>
              <p:tags r:id="rId5"/>
            </p:custDataLst>
          </p:nvPr>
        </p:nvSpPr>
        <p:spPr>
          <a:xfrm>
            <a:off x="32709" y="1771904"/>
            <a:ext cx="1656000" cy="5893921"/>
          </a:xfrm>
          <a:prstGeom prst="rect">
            <a:avLst/>
          </a:prstGeom>
          <a:solidFill>
            <a:schemeClr val="accent3">
              <a:lumMod val="40000"/>
              <a:lumOff val="60000"/>
            </a:schemeClr>
          </a:solidFill>
          <a:ln w="12700">
            <a:solidFill>
              <a:schemeClr val="accent1"/>
            </a:solidFill>
          </a:ln>
        </p:spPr>
        <p:txBody>
          <a:bodyPr wrap="square">
            <a:spAutoFit/>
          </a:bodyPr>
          <a:lstStyle/>
          <a:p>
            <a:pPr algn="ctr">
              <a:spcBef>
                <a:spcPts val="600"/>
              </a:spcBef>
            </a:pPr>
            <a:r>
              <a:rPr lang="fr-CA" sz="1400" b="1" dirty="0" smtClean="0">
                <a:latin typeface="+mj-lt"/>
              </a:rPr>
              <a:t>Micro-organismes et fermentations</a:t>
            </a:r>
          </a:p>
          <a:p>
            <a:pPr>
              <a:spcBef>
                <a:spcPts val="600"/>
              </a:spcBef>
            </a:pPr>
            <a:r>
              <a:rPr lang="fr-CA" sz="1200" dirty="0" smtClean="0">
                <a:latin typeface="+mj-lt"/>
              </a:rPr>
              <a:t>La levure de </a:t>
            </a:r>
            <a:r>
              <a:rPr lang="fr-CA" sz="1200" dirty="0" err="1" smtClean="0">
                <a:latin typeface="+mj-lt"/>
              </a:rPr>
              <a:t>boulan-gerie</a:t>
            </a:r>
            <a:r>
              <a:rPr lang="fr-CA" sz="1200" dirty="0" smtClean="0">
                <a:latin typeface="+mj-lt"/>
              </a:rPr>
              <a:t> n’est pas le seul micro-organisme dont nous profitons des bienfaits. </a:t>
            </a:r>
          </a:p>
          <a:p>
            <a:pPr>
              <a:spcBef>
                <a:spcPts val="600"/>
              </a:spcBef>
            </a:pPr>
            <a:r>
              <a:rPr lang="fr-CA" sz="1200" dirty="0" smtClean="0">
                <a:latin typeface="+mj-lt"/>
              </a:rPr>
              <a:t>Par exemple, de nombreuses souches de bactéries sont également utilisées pour produire des aliments.</a:t>
            </a:r>
          </a:p>
          <a:p>
            <a:pPr>
              <a:spcBef>
                <a:spcPts val="600"/>
              </a:spcBef>
            </a:pPr>
            <a:r>
              <a:rPr lang="fr-CA" sz="1200" dirty="0" smtClean="0">
                <a:latin typeface="+mj-lt"/>
              </a:rPr>
              <a:t>Dans tous les cas, le principe est le même : le microbe « mange » quelque chose, le « digère », et produit ainsi quelque chose de nouveau. </a:t>
            </a:r>
          </a:p>
          <a:p>
            <a:pPr>
              <a:spcBef>
                <a:spcPts val="600"/>
              </a:spcBef>
            </a:pPr>
            <a:r>
              <a:rPr lang="fr-CA" sz="1200" dirty="0" smtClean="0">
                <a:latin typeface="+mj-lt"/>
              </a:rPr>
              <a:t>La fermentation est donc un processus </a:t>
            </a:r>
            <a:r>
              <a:rPr lang="fr-CA" sz="1200" i="1" dirty="0" smtClean="0">
                <a:latin typeface="+mj-lt"/>
              </a:rPr>
              <a:t>biologique</a:t>
            </a:r>
            <a:r>
              <a:rPr lang="fr-CA" sz="1200" dirty="0" smtClean="0">
                <a:latin typeface="+mj-lt"/>
              </a:rPr>
              <a:t>, par lequel une matière organique est transformée par le métabolisme d’un être vivant microscopique.</a:t>
            </a:r>
          </a:p>
          <a:p>
            <a:pPr>
              <a:spcBef>
                <a:spcPts val="600"/>
              </a:spcBef>
            </a:pPr>
            <a:r>
              <a:rPr lang="fr-CA" sz="1200" dirty="0" smtClean="0">
                <a:latin typeface="+mj-lt"/>
              </a:rPr>
              <a:t>Voir </a:t>
            </a:r>
            <a:r>
              <a:rPr lang="fr-CA" sz="1200" dirty="0" smtClean="0">
                <a:latin typeface="+mj-lt"/>
              </a:rPr>
              <a:t>avec les élèves les </a:t>
            </a:r>
            <a:r>
              <a:rPr lang="fr-CA" sz="1200" dirty="0" smtClean="0">
                <a:latin typeface="+mj-lt"/>
              </a:rPr>
              <a:t>exemples ci-contre.</a:t>
            </a:r>
            <a:endParaRPr lang="fr-FR" sz="1200" dirty="0" smtClean="0">
              <a:latin typeface="+mj-lt"/>
            </a:endParaRPr>
          </a:p>
        </p:txBody>
      </p:sp>
      <p:pic>
        <p:nvPicPr>
          <p:cNvPr id="12" name="Image 11" descr="beer_mug.jpg"/>
          <p:cNvPicPr>
            <a:picLocks noChangeAspect="1"/>
          </p:cNvPicPr>
          <p:nvPr>
            <p:custDataLst>
              <p:tags r:id="rId6"/>
            </p:custDataLst>
          </p:nvPr>
        </p:nvPicPr>
        <p:blipFill>
          <a:blip r:embed="rId13" cstate="print"/>
          <a:stretch>
            <a:fillRect/>
          </a:stretch>
        </p:blipFill>
        <p:spPr>
          <a:xfrm>
            <a:off x="2639568" y="1768858"/>
            <a:ext cx="1115123" cy="1411548"/>
          </a:xfrm>
          <a:prstGeom prst="rect">
            <a:avLst/>
          </a:prstGeom>
        </p:spPr>
      </p:pic>
      <p:pic>
        <p:nvPicPr>
          <p:cNvPr id="14" name="Image 13" descr="bottle_wine_with_glass.jpg"/>
          <p:cNvPicPr>
            <a:picLocks noChangeAspect="1"/>
          </p:cNvPicPr>
          <p:nvPr>
            <p:custDataLst>
              <p:tags r:id="rId7"/>
            </p:custDataLst>
          </p:nvPr>
        </p:nvPicPr>
        <p:blipFill>
          <a:blip r:embed="rId14" cstate="print"/>
          <a:stretch>
            <a:fillRect/>
          </a:stretch>
        </p:blipFill>
        <p:spPr>
          <a:xfrm>
            <a:off x="4870704" y="1819354"/>
            <a:ext cx="1176528" cy="1376787"/>
          </a:xfrm>
          <a:prstGeom prst="rect">
            <a:avLst/>
          </a:prstGeom>
        </p:spPr>
      </p:pic>
      <p:pic>
        <p:nvPicPr>
          <p:cNvPr id="16" name="Image 15" descr="472429.jpg"/>
          <p:cNvPicPr>
            <a:picLocks noChangeAspect="1"/>
          </p:cNvPicPr>
          <p:nvPr>
            <p:custDataLst>
              <p:tags r:id="rId8"/>
            </p:custDataLst>
          </p:nvPr>
        </p:nvPicPr>
        <p:blipFill>
          <a:blip r:embed="rId15" cstate="print"/>
          <a:stretch>
            <a:fillRect/>
          </a:stretch>
        </p:blipFill>
        <p:spPr>
          <a:xfrm>
            <a:off x="2300921" y="4384355"/>
            <a:ext cx="1327342" cy="1341314"/>
          </a:xfrm>
          <a:prstGeom prst="rect">
            <a:avLst/>
          </a:prstGeom>
        </p:spPr>
      </p:pic>
      <p:pic>
        <p:nvPicPr>
          <p:cNvPr id="17" name="Image 16" descr="640px-Choucroute_d'Alsace_004.jpg"/>
          <p:cNvPicPr>
            <a:picLocks noChangeAspect="1"/>
          </p:cNvPicPr>
          <p:nvPr>
            <p:custDataLst>
              <p:tags r:id="rId9"/>
            </p:custDataLst>
          </p:nvPr>
        </p:nvPicPr>
        <p:blipFill>
          <a:blip r:embed="rId16" cstate="print"/>
          <a:stretch>
            <a:fillRect/>
          </a:stretch>
        </p:blipFill>
        <p:spPr>
          <a:xfrm>
            <a:off x="4651248" y="4254814"/>
            <a:ext cx="1928416" cy="1446312"/>
          </a:xfrm>
          <a:prstGeom prst="rect">
            <a:avLst/>
          </a:prstGeom>
        </p:spPr>
      </p:pic>
      <p:pic>
        <p:nvPicPr>
          <p:cNvPr id="18" name="Image 17" descr="435062.jpg"/>
          <p:cNvPicPr>
            <a:picLocks noChangeAspect="1"/>
          </p:cNvPicPr>
          <p:nvPr>
            <p:custDataLst>
              <p:tags r:id="rId10"/>
            </p:custDataLst>
          </p:nvPr>
        </p:nvPicPr>
        <p:blipFill>
          <a:blip r:embed="rId17" cstate="print"/>
          <a:stretch>
            <a:fillRect/>
          </a:stretch>
        </p:blipFill>
        <p:spPr>
          <a:xfrm>
            <a:off x="3369625" y="6934710"/>
            <a:ext cx="1826945" cy="1826945"/>
          </a:xfrm>
          <a:prstGeom prst="rect">
            <a:avLst/>
          </a:prstGeom>
        </p:spPr>
      </p:pic>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24000"/>
            <a:ext cx="4274057" cy="871396"/>
          </a:xfrm>
        </p:spPr>
        <p:txBody>
          <a:bodyPr/>
          <a:lstStyle/>
          <a:p>
            <a:r>
              <a:rPr lang="en-US" sz="3000" dirty="0" smtClean="0">
                <a:latin typeface="+mj-lt"/>
              </a:rPr>
              <a:t>Fiches </a:t>
            </a:r>
            <a:r>
              <a:rPr lang="en-US" sz="3000" dirty="0" err="1" smtClean="0">
                <a:latin typeface="+mj-lt"/>
              </a:rPr>
              <a:t>théoriques</a:t>
            </a:r>
            <a:endParaRPr lang="en-US" sz="3000" dirty="0">
              <a:latin typeface="+mj-lt"/>
            </a:endParaRPr>
          </a:p>
        </p:txBody>
      </p:sp>
      <p:sp>
        <p:nvSpPr>
          <p:cNvPr id="2" name="Espace réservé du numéro de diapositive 1"/>
          <p:cNvSpPr>
            <a:spLocks noGrp="1"/>
          </p:cNvSpPr>
          <p:nvPr>
            <p:ph type="sldNum" sz="quarter" idx="12"/>
            <p:custDataLst>
              <p:tags r:id="rId2"/>
            </p:custDataLst>
          </p:nvPr>
        </p:nvSpPr>
        <p:spPr>
          <a:xfrm>
            <a:off x="4859547" y="8008203"/>
            <a:ext cx="1998453" cy="1135797"/>
          </a:xfrm>
        </p:spPr>
        <p:txBody>
          <a:bodyPr/>
          <a:lstStyle/>
          <a:p>
            <a:fld id="{027FB875-5C85-AB42-9DC5-178568A424B8}" type="slidenum">
              <a:rPr lang="en-US" smtClean="0"/>
              <a:pPr/>
              <a:t>15</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mc="http://schemas.openxmlformats.org/markup-compatibility/2006" xmlns:mv="urn:schemas-microsoft-com:mac:vml" xmlns:p14="http://schemas.microsoft.com/office/powerpoint/2010/main" xmlns="" val="2819390189"/>
              </p:ext>
            </p:extLst>
          </p:nvPr>
        </p:nvGraphicFramePr>
        <p:xfrm>
          <a:off x="1557000" y="2758440"/>
          <a:ext cx="3744000" cy="1112520"/>
        </p:xfrm>
        <a:graphic>
          <a:graphicData uri="http://schemas.openxmlformats.org/drawingml/2006/table">
            <a:tbl>
              <a:tblPr firstRow="1" bandRow="1">
                <a:tableStyleId>{5C22544A-7EE6-4342-B048-85BDC9FD1C3A}</a:tableStyleId>
              </a:tblPr>
              <a:tblGrid>
                <a:gridCol w="869973">
                  <a:extLst>
                    <a:ext uri="{9D8B030D-6E8A-4147-A177-3AD203B41FA5}">
                      <a16:colId xmlns:mc="http://schemas.openxmlformats.org/markup-compatibility/2006" xmlns:mv="urn:schemas-microsoft-com:mac:vml" xmlns="" xmlns:a16="http://schemas.microsoft.com/office/drawing/2014/main" val="20000"/>
                    </a:ext>
                  </a:extLst>
                </a:gridCol>
                <a:gridCol w="2319929">
                  <a:extLst>
                    <a:ext uri="{9D8B030D-6E8A-4147-A177-3AD203B41FA5}">
                      <a16:colId xmlns:mc="http://schemas.openxmlformats.org/markup-compatibility/2006" xmlns:mv="urn:schemas-microsoft-com:mac:vml" xmlns="" xmlns:a16="http://schemas.microsoft.com/office/drawing/2014/main" val="20001"/>
                    </a:ext>
                  </a:extLst>
                </a:gridCol>
                <a:gridCol w="554098">
                  <a:extLst>
                    <a:ext uri="{9D8B030D-6E8A-4147-A177-3AD203B41FA5}">
                      <a16:colId xmlns:mc="http://schemas.openxmlformats.org/markup-compatibility/2006" xmlns:mv="urn:schemas-microsoft-com:mac:vml" xmlns="" xmlns:a16="http://schemas.microsoft.com/office/drawing/2014/main" val="20002"/>
                    </a:ext>
                  </a:extLst>
                </a:gridCol>
              </a:tblGrid>
              <a:tr h="370840">
                <a:tc>
                  <a:txBody>
                    <a:bodyPr/>
                    <a:lstStyle/>
                    <a:p>
                      <a:pPr algn="ctr"/>
                      <a:r>
                        <a:rPr lang="fr-FR" sz="1400" baseline="0" dirty="0" smtClean="0">
                          <a:latin typeface="+mj-lt"/>
                        </a:rPr>
                        <a:t>Thème </a:t>
                      </a:r>
                      <a:endParaRPr lang="fr-FR" sz="1400" dirty="0">
                        <a:latin typeface="+mj-lt"/>
                      </a:endParaRPr>
                    </a:p>
                  </a:txBody>
                  <a:tcPr anchor="ctr"/>
                </a:tc>
                <a:tc>
                  <a:txBody>
                    <a:bodyPr/>
                    <a:lstStyle/>
                    <a:p>
                      <a:pPr algn="ctr"/>
                      <a:r>
                        <a:rPr lang="fr-FR" sz="1400" dirty="0" smtClean="0">
                          <a:latin typeface="+mj-lt"/>
                        </a:rPr>
                        <a:t>Nom</a:t>
                      </a:r>
                      <a:endParaRPr lang="fr-FR" sz="1400" dirty="0">
                        <a:latin typeface="+mj-lt"/>
                      </a:endParaRPr>
                    </a:p>
                  </a:txBody>
                  <a:tcPr anchor="ctr"/>
                </a:tc>
                <a:tc>
                  <a:txBody>
                    <a:bodyPr/>
                    <a:lstStyle/>
                    <a:p>
                      <a:pPr algn="ctr"/>
                      <a:r>
                        <a:rPr lang="fr-FR" sz="1400" dirty="0" smtClean="0">
                          <a:latin typeface="+mj-lt"/>
                        </a:rPr>
                        <a:t>Page</a:t>
                      </a:r>
                      <a:endParaRPr lang="fr-FR" sz="1400" dirty="0">
                        <a:latin typeface="+mj-lt"/>
                      </a:endParaRPr>
                    </a:p>
                  </a:txBody>
                  <a:tcPr anchor="ctr"/>
                </a:tc>
                <a:extLst>
                  <a:ext uri="{0D108BD9-81ED-4DB2-BD59-A6C34878D82A}">
                    <a16:rowId xmlns:mc="http://schemas.openxmlformats.org/markup-compatibility/2006" xmlns:mv="urn:schemas-microsoft-com:mac:vml" xmlns="" xmlns:a16="http://schemas.microsoft.com/office/drawing/2014/main" val="10000"/>
                  </a:ext>
                </a:extLst>
              </a:tr>
              <a:tr h="370840">
                <a:tc>
                  <a:txBody>
                    <a:bodyPr/>
                    <a:lstStyle/>
                    <a:p>
                      <a:pPr algn="ctr"/>
                      <a:r>
                        <a:rPr lang="fr-FR" sz="1200" dirty="0" smtClean="0">
                          <a:latin typeface="+mj-lt"/>
                        </a:rPr>
                        <a:t>1</a:t>
                      </a:r>
                      <a:endParaRPr lang="fr-FR" sz="1200" dirty="0">
                        <a:latin typeface="+mj-lt"/>
                      </a:endParaRPr>
                    </a:p>
                  </a:txBody>
                  <a:tcPr anchor="ctr"/>
                </a:tc>
                <a:tc>
                  <a:txBody>
                    <a:bodyPr/>
                    <a:lstStyle/>
                    <a:p>
                      <a:r>
                        <a:rPr lang="fr-FR" sz="1200" dirty="0" smtClean="0">
                          <a:latin typeface="+mj-lt"/>
                        </a:rPr>
                        <a:t>La levure</a:t>
                      </a:r>
                      <a:endParaRPr lang="fr-FR" sz="1200" dirty="0">
                        <a:latin typeface="+mj-lt"/>
                      </a:endParaRPr>
                    </a:p>
                  </a:txBody>
                  <a:tcPr anchor="ctr"/>
                </a:tc>
                <a:tc>
                  <a:txBody>
                    <a:bodyPr/>
                    <a:lstStyle/>
                    <a:p>
                      <a:pPr algn="ctr"/>
                      <a:r>
                        <a:rPr lang="fr-FR" sz="1200" dirty="0" smtClean="0">
                          <a:latin typeface="+mj-lt"/>
                        </a:rPr>
                        <a:t>16-17</a:t>
                      </a:r>
                      <a:endParaRPr lang="fr-FR" sz="1200" dirty="0">
                        <a:latin typeface="+mj-lt"/>
                      </a:endParaRPr>
                    </a:p>
                  </a:txBody>
                  <a:tcPr anchor="ctr"/>
                </a:tc>
                <a:extLst>
                  <a:ext uri="{0D108BD9-81ED-4DB2-BD59-A6C34878D82A}">
                    <a16:rowId xmlns:mc="http://schemas.openxmlformats.org/markup-compatibility/2006" xmlns:mv="urn:schemas-microsoft-com:mac:vml" xmlns="" xmlns:a16="http://schemas.microsoft.com/office/drawing/2014/main" val="10001"/>
                  </a:ext>
                </a:extLst>
              </a:tr>
              <a:tr h="370840">
                <a:tc>
                  <a:txBody>
                    <a:bodyPr/>
                    <a:lstStyle/>
                    <a:p>
                      <a:pPr algn="ctr"/>
                      <a:r>
                        <a:rPr lang="fr-CA" sz="1200" dirty="0" smtClean="0">
                          <a:latin typeface="+mj-lt"/>
                        </a:rPr>
                        <a:t>2</a:t>
                      </a:r>
                      <a:endParaRPr lang="fr-FR" sz="1200" dirty="0">
                        <a:latin typeface="+mj-lt"/>
                      </a:endParaRPr>
                    </a:p>
                  </a:txBody>
                  <a:tcPr anchor="ctr"/>
                </a:tc>
                <a:tc>
                  <a:txBody>
                    <a:bodyPr/>
                    <a:lstStyle/>
                    <a:p>
                      <a:r>
                        <a:rPr lang="fr-CA" sz="1200" dirty="0" smtClean="0">
                          <a:latin typeface="+mj-lt"/>
                        </a:rPr>
                        <a:t>Le sucre</a:t>
                      </a:r>
                      <a:endParaRPr lang="fr-FR" sz="1200" dirty="0">
                        <a:latin typeface="+mj-lt"/>
                      </a:endParaRPr>
                    </a:p>
                  </a:txBody>
                  <a:tcPr anchor="ctr"/>
                </a:tc>
                <a:tc>
                  <a:txBody>
                    <a:bodyPr/>
                    <a:lstStyle/>
                    <a:p>
                      <a:pPr algn="ctr"/>
                      <a:r>
                        <a:rPr lang="fr-CA" sz="1200" dirty="0" smtClean="0">
                          <a:latin typeface="+mj-lt"/>
                        </a:rPr>
                        <a:t>18</a:t>
                      </a:r>
                      <a:endParaRPr lang="fr-FR" sz="1200" dirty="0">
                        <a:latin typeface="+mj-lt"/>
                      </a:endParaRPr>
                    </a:p>
                  </a:txBody>
                  <a:tcPr anchor="ctr"/>
                </a:tc>
              </a:tr>
            </a:tbl>
          </a:graphicData>
        </a:graphic>
      </p:graphicFrame>
    </p:spTree>
    <p:extLst>
      <p:ext uri="{BB962C8B-B14F-4D97-AF65-F5344CB8AC3E}">
        <p14:creationId xmlns:mc="http://schemas.openxmlformats.org/markup-compatibility/2006" xmlns:mv="urn:schemas-microsoft-com:mac:vml" xmlns:p14="http://schemas.microsoft.com/office/powerpoint/2010/main" xmlns="" val="2093342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custDataLst>
              <p:tags r:id="rId1"/>
            </p:custDataLst>
          </p:nvPr>
        </p:nvSpPr>
        <p:spPr>
          <a:xfrm>
            <a:off x="48164" y="1277621"/>
            <a:ext cx="6761672" cy="190821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pPr>
            <a:r>
              <a:rPr lang="fr-CA" sz="1400" b="1" dirty="0" smtClean="0">
                <a:latin typeface="+mj-lt"/>
              </a:rPr>
              <a:t>La levure</a:t>
            </a:r>
            <a:endParaRPr lang="fr-FR" sz="1400" b="1" dirty="0" smtClean="0">
              <a:latin typeface="+mj-lt"/>
            </a:endParaRPr>
          </a:p>
          <a:p>
            <a:pPr algn="just">
              <a:spcBef>
                <a:spcPts val="600"/>
              </a:spcBef>
            </a:pPr>
            <a:r>
              <a:rPr lang="fr-FR" sz="1200" dirty="0" smtClean="0">
                <a:latin typeface="+mj-lt"/>
              </a:rPr>
              <a:t>Les levures sont des champignons microscopiques et unicellulaires, de la famille des </a:t>
            </a:r>
            <a:r>
              <a:rPr lang="fr-FR" sz="1200" i="1" dirty="0" smtClean="0">
                <a:latin typeface="+mj-lt"/>
              </a:rPr>
              <a:t>saccharomyces </a:t>
            </a:r>
            <a:r>
              <a:rPr lang="fr-FR" sz="1200" dirty="0" smtClean="0">
                <a:latin typeface="+mj-lt"/>
              </a:rPr>
              <a:t>(champignons à sucre). Il en existe des dizaines de variétés. </a:t>
            </a:r>
          </a:p>
          <a:p>
            <a:pPr algn="just">
              <a:spcBef>
                <a:spcPts val="600"/>
              </a:spcBef>
            </a:pPr>
            <a:r>
              <a:rPr lang="fr-FR" sz="1200" dirty="0" smtClean="0">
                <a:latin typeface="+mj-lt"/>
              </a:rPr>
              <a:t>La plupart des levures se nourrissent de sucres simples (glucose, fructose). En digérant le sucre, elles produisent de l’alcool ainsi que du gaz carbonique (dioxyde de carbone – CO2). Vins, bières et pains profitent tous de cette délicieuse fermentation.</a:t>
            </a:r>
          </a:p>
          <a:p>
            <a:pPr algn="ctr">
              <a:spcBef>
                <a:spcPts val="600"/>
              </a:spcBef>
            </a:pPr>
            <a:r>
              <a:rPr lang="fr-CA" sz="1200" b="1" dirty="0" smtClean="0">
                <a:latin typeface="+mj-lt"/>
              </a:rPr>
              <a:t>Photo </a:t>
            </a:r>
            <a:r>
              <a:rPr lang="fr-CA" sz="1200" b="1" dirty="0" smtClean="0">
                <a:latin typeface="+mj-lt"/>
              </a:rPr>
              <a:t>de cellules de levure, vues au </a:t>
            </a:r>
            <a:r>
              <a:rPr lang="fr-CA" sz="1200" b="1" dirty="0" smtClean="0">
                <a:latin typeface="+mj-lt"/>
              </a:rPr>
              <a:t>microscope</a:t>
            </a:r>
          </a:p>
          <a:p>
            <a:pPr algn="ctr">
              <a:spcBef>
                <a:spcPts val="600"/>
              </a:spcBef>
            </a:pPr>
            <a:endParaRPr lang="fr-FR" sz="1200" b="1" dirty="0">
              <a:latin typeface="+mj-lt"/>
            </a:endParaRPr>
          </a:p>
        </p:txBody>
      </p:sp>
      <p:sp>
        <p:nvSpPr>
          <p:cNvPr id="9" name="Title 3"/>
          <p:cNvSpPr txBox="1">
            <a:spLocks/>
          </p:cNvSpPr>
          <p:nvPr>
            <p:custDataLst>
              <p:tags r:id="rId2"/>
            </p:custDataLst>
          </p:nvPr>
        </p:nvSpPr>
        <p:spPr>
          <a:xfrm>
            <a:off x="0" y="0"/>
            <a:ext cx="4967191" cy="961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cs typeface="Times New Roman" pitchFamily="18" charset="0"/>
              </a:rPr>
              <a:t>Fiche théorique </a:t>
            </a:r>
            <a:r>
              <a:rPr lang="fr-CA" sz="3000" dirty="0" smtClean="0">
                <a:cs typeface="Times New Roman" pitchFamily="18" charset="0"/>
              </a:rPr>
              <a:t>1</a:t>
            </a:r>
          </a:p>
          <a:p>
            <a:pPr algn="l"/>
            <a:r>
              <a:rPr lang="fr-CA" sz="2400" dirty="0" smtClean="0">
                <a:cs typeface="Times New Roman" pitchFamily="18" charset="0"/>
              </a:rPr>
              <a:t>La levure</a:t>
            </a:r>
            <a:endParaRPr lang="fr-CA" sz="2400" dirty="0">
              <a:cs typeface="Times New Roman" pitchFamily="18" charset="0"/>
            </a:endParaRPr>
          </a:p>
        </p:txBody>
      </p:sp>
      <p:pic>
        <p:nvPicPr>
          <p:cNvPr id="6" name="Image 5" descr="Cover_5 - Levure-02.png"/>
          <p:cNvPicPr>
            <a:picLocks noChangeAspect="1"/>
          </p:cNvPicPr>
          <p:nvPr/>
        </p:nvPicPr>
        <p:blipFill>
          <a:blip r:embed="rId8"/>
          <a:stretch>
            <a:fillRect/>
          </a:stretch>
        </p:blipFill>
        <p:spPr>
          <a:xfrm>
            <a:off x="4456797" y="-397969"/>
            <a:ext cx="2409649" cy="2409649"/>
          </a:xfrm>
          <a:prstGeom prst="rect">
            <a:avLst/>
          </a:prstGeom>
        </p:spPr>
      </p:pic>
      <p:pic>
        <p:nvPicPr>
          <p:cNvPr id="8" name="Image 7"/>
          <p:cNvPicPr>
            <a:picLocks noChangeAspect="1"/>
          </p:cNvPicPr>
          <p:nvPr>
            <p:custDataLst>
              <p:tags r:id="rId3"/>
            </p:custDataLst>
          </p:nvPr>
        </p:nvPicPr>
        <p:blipFill>
          <a:blip r:embed="rId9" cstate="print"/>
          <a:stretch>
            <a:fillRect/>
          </a:stretch>
        </p:blipFill>
        <p:spPr>
          <a:xfrm>
            <a:off x="355600" y="2992120"/>
            <a:ext cx="6197600" cy="4962922"/>
          </a:xfrm>
          <a:prstGeom prst="rect">
            <a:avLst/>
          </a:prstGeom>
          <a:ln w="28575" cmpd="tri">
            <a:solidFill>
              <a:schemeClr val="tx1"/>
            </a:solidFill>
          </a:ln>
        </p:spPr>
      </p:pic>
      <p:sp>
        <p:nvSpPr>
          <p:cNvPr id="7" name="Rectangle 6"/>
          <p:cNvSpPr/>
          <p:nvPr>
            <p:custDataLst>
              <p:tags r:id="rId4"/>
            </p:custDataLst>
          </p:nvPr>
        </p:nvSpPr>
        <p:spPr>
          <a:xfrm>
            <a:off x="42200" y="7846959"/>
            <a:ext cx="5148000" cy="1233541"/>
          </a:xfrm>
          <a:prstGeom prst="rect">
            <a:avLst/>
          </a:prstGeom>
          <a:solidFill>
            <a:schemeClr val="accent3">
              <a:lumMod val="40000"/>
              <a:lumOff val="60000"/>
            </a:schemeClr>
          </a:solidFill>
          <a:ln w="12700">
            <a:solidFill>
              <a:schemeClr val="accent1"/>
            </a:solidFill>
          </a:ln>
        </p:spPr>
        <p:txBody>
          <a:bodyPr wrap="square">
            <a:spAutoFit/>
          </a:bodyPr>
          <a:lstStyle/>
          <a:p>
            <a:pPr algn="ctr">
              <a:spcBef>
                <a:spcPts val="600"/>
              </a:spcBef>
            </a:pPr>
            <a:r>
              <a:rPr lang="fr-CA" sz="1400" b="1" dirty="0" smtClean="0">
                <a:latin typeface="Times New Roman" pitchFamily="18" charset="0"/>
              </a:rPr>
              <a:t>Levure ou levures ?</a:t>
            </a:r>
          </a:p>
          <a:p>
            <a:pPr algn="just">
              <a:spcBef>
                <a:spcPts val="600"/>
              </a:spcBef>
            </a:pPr>
            <a:r>
              <a:rPr lang="fr-CA" sz="1200" dirty="0" smtClean="0">
                <a:latin typeface="Times New Roman" pitchFamily="18" charset="0"/>
              </a:rPr>
              <a:t>En dehors de certains laboratoires, on a jamais affaire à </a:t>
            </a:r>
            <a:r>
              <a:rPr lang="fr-CA" sz="1200" i="1" dirty="0" smtClean="0">
                <a:latin typeface="Times New Roman" pitchFamily="18" charset="0"/>
              </a:rPr>
              <a:t>une</a:t>
            </a:r>
            <a:r>
              <a:rPr lang="fr-CA" sz="1200" dirty="0" smtClean="0">
                <a:latin typeface="Times New Roman" pitchFamily="18" charset="0"/>
              </a:rPr>
              <a:t> levure. Pour produire un seul pain, on a  recours à des milliers, voire des </a:t>
            </a:r>
            <a:r>
              <a:rPr lang="fr-CA" sz="1200" i="1" dirty="0" smtClean="0">
                <a:latin typeface="Times New Roman" pitchFamily="18" charset="0"/>
              </a:rPr>
              <a:t>millions</a:t>
            </a:r>
            <a:r>
              <a:rPr lang="fr-CA" sz="1200" dirty="0" smtClean="0">
                <a:latin typeface="Times New Roman" pitchFamily="18" charset="0"/>
              </a:rPr>
              <a:t> de levures. </a:t>
            </a:r>
          </a:p>
          <a:p>
            <a:pPr algn="just">
              <a:spcBef>
                <a:spcPts val="600"/>
              </a:spcBef>
            </a:pPr>
            <a:r>
              <a:rPr lang="fr-CA" sz="1200" dirty="0" smtClean="0">
                <a:latin typeface="Times New Roman" pitchFamily="18" charset="0"/>
              </a:rPr>
              <a:t>Cependant, on utilise généralement le singulier – un héritage linguistique de l’époque (pas si lointaine) où on ignorait que la levure est un micro-organisme !</a:t>
            </a:r>
          </a:p>
        </p:txBody>
      </p:sp>
      <p:sp>
        <p:nvSpPr>
          <p:cNvPr id="3" name="Espace réservé du numéro de diapositive 2"/>
          <p:cNvSpPr>
            <a:spLocks noGrp="1"/>
          </p:cNvSpPr>
          <p:nvPr>
            <p:ph type="sldNum" sz="quarter" idx="12"/>
            <p:custDataLst>
              <p:tags r:id="rId5"/>
            </p:custDataLst>
          </p:nvPr>
        </p:nvSpPr>
        <p:spPr>
          <a:xfrm>
            <a:off x="5547974" y="7996789"/>
            <a:ext cx="1310026" cy="1135797"/>
          </a:xfrm>
        </p:spPr>
        <p:txBody>
          <a:bodyPr/>
          <a:lstStyle/>
          <a:p>
            <a:fld id="{027FB875-5C85-AB42-9DC5-178568A424B8}" type="slidenum">
              <a:rPr lang="fr-CA" smtClean="0"/>
              <a:pPr/>
              <a:t>16</a:t>
            </a:fld>
            <a:endParaRPr lang="fr-CA" dirty="0"/>
          </a:p>
        </p:txBody>
      </p:sp>
    </p:spTree>
    <p:extLst>
      <p:ext uri="{BB962C8B-B14F-4D97-AF65-F5344CB8AC3E}">
        <p14:creationId xmlns="" xmlns:p14="http://schemas.microsoft.com/office/powerpoint/2010/main" val="4243032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5547974" y="7996789"/>
            <a:ext cx="1310026" cy="1135797"/>
          </a:xfrm>
        </p:spPr>
        <p:txBody>
          <a:bodyPr/>
          <a:lstStyle/>
          <a:p>
            <a:fld id="{027FB875-5C85-AB42-9DC5-178568A424B8}" type="slidenum">
              <a:rPr lang="fr-CA" smtClean="0"/>
              <a:pPr/>
              <a:t>17</a:t>
            </a:fld>
            <a:endParaRPr lang="fr-CA" dirty="0"/>
          </a:p>
        </p:txBody>
      </p:sp>
      <p:sp>
        <p:nvSpPr>
          <p:cNvPr id="11" name="TextBox 10"/>
          <p:cNvSpPr txBox="1"/>
          <p:nvPr>
            <p:custDataLst>
              <p:tags r:id="rId2"/>
            </p:custDataLst>
          </p:nvPr>
        </p:nvSpPr>
        <p:spPr>
          <a:xfrm>
            <a:off x="48164" y="1277621"/>
            <a:ext cx="6761672" cy="541686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pPr>
            <a:r>
              <a:rPr lang="fr-FR" sz="1400" b="1" dirty="0" smtClean="0">
                <a:latin typeface="+mj-lt"/>
              </a:rPr>
              <a:t>De </a:t>
            </a:r>
            <a:r>
              <a:rPr lang="fr-FR" sz="1400" b="1" dirty="0" smtClean="0">
                <a:latin typeface="+mj-lt"/>
              </a:rPr>
              <a:t>l’alcool dans le pain?</a:t>
            </a:r>
          </a:p>
          <a:p>
            <a:pPr algn="just">
              <a:spcBef>
                <a:spcPts val="600"/>
              </a:spcBef>
            </a:pPr>
            <a:r>
              <a:rPr lang="fr-FR" sz="1200" dirty="0" smtClean="0">
                <a:latin typeface="+mj-lt"/>
              </a:rPr>
              <a:t>Est-ce que cela veut dire qu’il y a de l’alcool dans le pain ? Non ! </a:t>
            </a:r>
          </a:p>
          <a:p>
            <a:pPr algn="just">
              <a:spcBef>
                <a:spcPts val="600"/>
              </a:spcBef>
            </a:pPr>
            <a:r>
              <a:rPr lang="fr-CA" sz="1200" dirty="0" smtClean="0">
                <a:latin typeface="+mj-lt"/>
              </a:rPr>
              <a:t>D’abord, il faut comprendre que la levure ne se comporte pas de la même façon suivant qu’il y a dans son environnement de l’oxygène (mode aérobie) ou </a:t>
            </a:r>
            <a:r>
              <a:rPr lang="fr-CA" sz="1200" i="1" dirty="0" smtClean="0">
                <a:latin typeface="+mj-lt"/>
              </a:rPr>
              <a:t>pas</a:t>
            </a:r>
            <a:r>
              <a:rPr lang="fr-CA" sz="1200" dirty="0" smtClean="0">
                <a:latin typeface="+mj-lt"/>
              </a:rPr>
              <a:t> d’oxygène (mode anaérobie). </a:t>
            </a:r>
          </a:p>
          <a:p>
            <a:pPr algn="just">
              <a:spcBef>
                <a:spcPts val="600"/>
              </a:spcBef>
            </a:pPr>
            <a:r>
              <a:rPr lang="fr-CA" sz="1200" dirty="0" smtClean="0">
                <a:latin typeface="+mj-lt"/>
              </a:rPr>
              <a:t>C’est en mode anaérobie que l’alcool est produit. En mode aérobie, la levure produit du gaz carbonique mais pas d’alcool. (Ce faisant, elle « consomme » tout l’oxygène disponible. Ce n’est que quand il n’y a plus d’oxygène qu’elle passe en mode anaérobie.)</a:t>
            </a:r>
          </a:p>
          <a:p>
            <a:pPr algn="just">
              <a:spcBef>
                <a:spcPts val="600"/>
              </a:spcBef>
            </a:pPr>
            <a:r>
              <a:rPr lang="fr-CA" sz="1200" dirty="0" smtClean="0">
                <a:latin typeface="+mj-lt"/>
              </a:rPr>
              <a:t>En mélangeant les ingrédients pour le pain, puis en pétrissant la pâte, une quantité d’oxygène se retrouve dans la pâte, si bien que la levure pourra fonctionner en mode aérobie. Et si par hasard une infime quantité d’alcool était produite dans la pâte, la cuisson du pain aurait tôt fait de l’évaporer.</a:t>
            </a:r>
            <a:endParaRPr lang="fr-FR" sz="1200" dirty="0" smtClean="0">
              <a:latin typeface="+mj-lt"/>
            </a:endParaRPr>
          </a:p>
          <a:p>
            <a:pPr algn="just">
              <a:spcBef>
                <a:spcPts val="600"/>
              </a:spcBef>
            </a:pPr>
            <a:endParaRPr lang="fr-FR" sz="1400" b="1" dirty="0" smtClean="0">
              <a:latin typeface="+mj-lt"/>
            </a:endParaRPr>
          </a:p>
          <a:p>
            <a:pPr algn="just">
              <a:spcBef>
                <a:spcPts val="600"/>
              </a:spcBef>
            </a:pPr>
            <a:r>
              <a:rPr lang="fr-FR" sz="1400" b="1" dirty="0" smtClean="0">
                <a:latin typeface="+mj-lt"/>
              </a:rPr>
              <a:t>Le </a:t>
            </a:r>
            <a:r>
              <a:rPr lang="fr-FR" sz="1400" b="1" dirty="0" smtClean="0">
                <a:latin typeface="+mj-lt"/>
              </a:rPr>
              <a:t>goût de la levure</a:t>
            </a:r>
            <a:endParaRPr lang="fr-FR" sz="1400" dirty="0" smtClean="0">
              <a:latin typeface="+mj-lt"/>
            </a:endParaRPr>
          </a:p>
          <a:p>
            <a:pPr algn="just">
              <a:spcBef>
                <a:spcPts val="600"/>
              </a:spcBef>
            </a:pPr>
            <a:r>
              <a:rPr lang="fr-FR" sz="1200" dirty="0" smtClean="0">
                <a:latin typeface="+mj-lt"/>
              </a:rPr>
              <a:t>On trouve parfois la levure dans la liste des ingrédients des pains plats, car on ajoute aussi la levure pour donner du goût aux produits, sans nécessairement profiter de son pouvoir levant.</a:t>
            </a:r>
          </a:p>
          <a:p>
            <a:pPr algn="just">
              <a:spcBef>
                <a:spcPts val="600"/>
              </a:spcBef>
            </a:pPr>
            <a:r>
              <a:rPr lang="fr-CA" sz="1200" dirty="0" smtClean="0">
                <a:latin typeface="+mj-lt"/>
              </a:rPr>
              <a:t>Dans d’autres produits (aliments préparés) on ajoute de la levure </a:t>
            </a:r>
            <a:r>
              <a:rPr lang="fr-CA" sz="1200" dirty="0" err="1" smtClean="0">
                <a:latin typeface="+mj-lt"/>
              </a:rPr>
              <a:t>autolysée</a:t>
            </a:r>
            <a:r>
              <a:rPr lang="fr-CA" sz="1200" dirty="0" smtClean="0">
                <a:latin typeface="+mj-lt"/>
              </a:rPr>
              <a:t> – des cellules de levure morte – car la levure </a:t>
            </a:r>
            <a:r>
              <a:rPr lang="fr-CA" sz="1200" dirty="0" err="1" smtClean="0">
                <a:latin typeface="+mj-lt"/>
              </a:rPr>
              <a:t>autolysée</a:t>
            </a:r>
            <a:r>
              <a:rPr lang="fr-CA" sz="1200" dirty="0" smtClean="0">
                <a:latin typeface="+mj-lt"/>
              </a:rPr>
              <a:t> a un goût… de bœuf !</a:t>
            </a:r>
          </a:p>
          <a:p>
            <a:pPr algn="just">
              <a:spcBef>
                <a:spcPts val="600"/>
              </a:spcBef>
            </a:pPr>
            <a:endParaRPr lang="fr-CA" sz="1400" b="1" dirty="0" smtClean="0">
              <a:latin typeface="+mj-lt"/>
            </a:endParaRPr>
          </a:p>
          <a:p>
            <a:pPr algn="just">
              <a:spcBef>
                <a:spcPts val="600"/>
              </a:spcBef>
            </a:pPr>
            <a:r>
              <a:rPr lang="fr-CA" sz="1400" b="1" dirty="0" smtClean="0">
                <a:latin typeface="+mj-lt"/>
              </a:rPr>
              <a:t>Levure </a:t>
            </a:r>
            <a:r>
              <a:rPr lang="fr-CA" sz="1400" b="1" dirty="0" smtClean="0">
                <a:latin typeface="+mj-lt"/>
              </a:rPr>
              <a:t>séchée</a:t>
            </a:r>
          </a:p>
          <a:p>
            <a:pPr algn="just">
              <a:spcBef>
                <a:spcPts val="600"/>
              </a:spcBef>
            </a:pPr>
            <a:r>
              <a:rPr lang="fr-CA" sz="1200" dirty="0" smtClean="0">
                <a:latin typeface="+mj-lt"/>
              </a:rPr>
              <a:t>Comme tout être vivant, la levure a besoin d’eau pour vivre. Dans un milieu aqueux, un dépôt de levure se présente comme une sorte de boue beige. </a:t>
            </a:r>
          </a:p>
          <a:p>
            <a:pPr algn="just">
              <a:spcBef>
                <a:spcPts val="600"/>
              </a:spcBef>
            </a:pPr>
            <a:r>
              <a:rPr lang="fr-CA" sz="1200" dirty="0" smtClean="0">
                <a:latin typeface="+mj-lt"/>
              </a:rPr>
              <a:t>En faisant sécher cette boue sur des tapis d’air, il se forme des granules dont la « coquille » de cellules mortes est entièrement étanche. À </a:t>
            </a:r>
            <a:r>
              <a:rPr lang="fr-CA" sz="1200" i="1" dirty="0" smtClean="0">
                <a:latin typeface="+mj-lt"/>
              </a:rPr>
              <a:t>l’intérieur</a:t>
            </a:r>
            <a:r>
              <a:rPr lang="fr-CA" sz="1200" dirty="0" smtClean="0">
                <a:latin typeface="+mj-lt"/>
              </a:rPr>
              <a:t> des granules, de l’humidité est emprisonnée, et les cellules qui s’y trouvent sont bel et bien vivantes, quoiqu’en dormance. </a:t>
            </a:r>
          </a:p>
        </p:txBody>
      </p:sp>
      <p:sp>
        <p:nvSpPr>
          <p:cNvPr id="9" name="Title 3"/>
          <p:cNvSpPr txBox="1">
            <a:spLocks/>
          </p:cNvSpPr>
          <p:nvPr>
            <p:custDataLst>
              <p:tags r:id="rId3"/>
            </p:custDataLst>
          </p:nvPr>
        </p:nvSpPr>
        <p:spPr>
          <a:xfrm>
            <a:off x="0" y="0"/>
            <a:ext cx="4967191" cy="961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cs typeface="Times New Roman" pitchFamily="18" charset="0"/>
              </a:rPr>
              <a:t>Fiche théorique </a:t>
            </a:r>
            <a:r>
              <a:rPr lang="fr-CA" sz="3000" dirty="0" smtClean="0">
                <a:cs typeface="Times New Roman" pitchFamily="18" charset="0"/>
              </a:rPr>
              <a:t>1</a:t>
            </a:r>
          </a:p>
          <a:p>
            <a:pPr algn="l"/>
            <a:r>
              <a:rPr lang="fr-CA" sz="2400" dirty="0" smtClean="0">
                <a:cs typeface="Times New Roman" pitchFamily="18" charset="0"/>
              </a:rPr>
              <a:t>La </a:t>
            </a:r>
            <a:r>
              <a:rPr lang="fr-CA" sz="2400" dirty="0" smtClean="0">
                <a:cs typeface="Times New Roman" pitchFamily="18" charset="0"/>
              </a:rPr>
              <a:t>levure </a:t>
            </a:r>
            <a:r>
              <a:rPr lang="fr-CA" sz="1800" dirty="0" smtClean="0">
                <a:cs typeface="Times New Roman" pitchFamily="18" charset="0"/>
              </a:rPr>
              <a:t>(suite)</a:t>
            </a:r>
            <a:endParaRPr lang="fr-CA" sz="2400" dirty="0">
              <a:cs typeface="Times New Roman" pitchFamily="18" charset="0"/>
            </a:endParaRPr>
          </a:p>
        </p:txBody>
      </p:sp>
      <p:pic>
        <p:nvPicPr>
          <p:cNvPr id="6" name="Image 5" descr="Cover_5 - Levure-02.png"/>
          <p:cNvPicPr>
            <a:picLocks noChangeAspect="1"/>
          </p:cNvPicPr>
          <p:nvPr/>
        </p:nvPicPr>
        <p:blipFill>
          <a:blip r:embed="rId6"/>
          <a:stretch>
            <a:fillRect/>
          </a:stretch>
        </p:blipFill>
        <p:spPr>
          <a:xfrm>
            <a:off x="4456797" y="-397969"/>
            <a:ext cx="2409649" cy="2409649"/>
          </a:xfrm>
          <a:prstGeom prst="rect">
            <a:avLst/>
          </a:prstGeom>
        </p:spPr>
      </p:pic>
    </p:spTree>
    <p:extLst>
      <p:ext uri="{BB962C8B-B14F-4D97-AF65-F5344CB8AC3E}">
        <p14:creationId xmlns="" xmlns:p14="http://schemas.microsoft.com/office/powerpoint/2010/main" val="4243032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5547974" y="7996789"/>
            <a:ext cx="1310026" cy="1135797"/>
          </a:xfrm>
        </p:spPr>
        <p:txBody>
          <a:bodyPr/>
          <a:lstStyle/>
          <a:p>
            <a:fld id="{027FB875-5C85-AB42-9DC5-178568A424B8}" type="slidenum">
              <a:rPr lang="fr-CA" smtClean="0"/>
              <a:pPr/>
              <a:t>18</a:t>
            </a:fld>
            <a:endParaRPr lang="fr-CA" dirty="0"/>
          </a:p>
        </p:txBody>
      </p:sp>
      <p:sp>
        <p:nvSpPr>
          <p:cNvPr id="11" name="TextBox 10"/>
          <p:cNvSpPr txBox="1"/>
          <p:nvPr>
            <p:custDataLst>
              <p:tags r:id="rId2"/>
            </p:custDataLst>
          </p:nvPr>
        </p:nvSpPr>
        <p:spPr>
          <a:xfrm>
            <a:off x="68580" y="1277621"/>
            <a:ext cx="6697980" cy="413959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pPr>
            <a:r>
              <a:rPr lang="fr-CA" sz="1200" b="1" dirty="0" smtClean="0">
                <a:solidFill>
                  <a:srgbClr val="000000"/>
                </a:solidFill>
                <a:latin typeface="+mj-lt"/>
                <a:cs typeface="Times New Roman"/>
              </a:rPr>
              <a:t>Sucre simple</a:t>
            </a:r>
            <a:endParaRPr lang="fr-FR" sz="1200" b="1" dirty="0" smtClean="0">
              <a:solidFill>
                <a:srgbClr val="000000"/>
              </a:solidFill>
              <a:latin typeface="+mj-lt"/>
              <a:cs typeface="Times New Roman"/>
            </a:endParaRPr>
          </a:p>
          <a:p>
            <a:pPr algn="just">
              <a:spcBef>
                <a:spcPts val="600"/>
              </a:spcBef>
            </a:pPr>
            <a:r>
              <a:rPr lang="fr-FR" sz="1200" dirty="0" smtClean="0">
                <a:solidFill>
                  <a:srgbClr val="000000"/>
                </a:solidFill>
                <a:latin typeface="+mj-lt"/>
                <a:cs typeface="Times New Roman"/>
              </a:rPr>
              <a:t>Il y a un faible pourcentage de sucres </a:t>
            </a:r>
            <a:r>
              <a:rPr lang="fr-FR" sz="1200" i="1" dirty="0" smtClean="0">
                <a:solidFill>
                  <a:srgbClr val="000000"/>
                </a:solidFill>
                <a:latin typeface="+mj-lt"/>
                <a:cs typeface="Times New Roman"/>
              </a:rPr>
              <a:t>simples </a:t>
            </a:r>
            <a:r>
              <a:rPr lang="fr-FR" sz="1200" dirty="0" smtClean="0">
                <a:solidFill>
                  <a:srgbClr val="000000"/>
                </a:solidFill>
                <a:latin typeface="+mj-lt"/>
                <a:cs typeface="Times New Roman"/>
              </a:rPr>
              <a:t>(monosaccharides, tels que glucose et fructose) dans la farine de blé. C’est ce qui fait qu’il est possible de faire lever la pâte à pain </a:t>
            </a:r>
            <a:r>
              <a:rPr lang="fr-FR" sz="1200" i="1" dirty="0" smtClean="0">
                <a:solidFill>
                  <a:srgbClr val="000000"/>
                </a:solidFill>
                <a:latin typeface="+mj-lt"/>
                <a:cs typeface="Times New Roman"/>
              </a:rPr>
              <a:t>sans </a:t>
            </a:r>
            <a:r>
              <a:rPr lang="fr-FR" sz="1200" dirty="0" smtClean="0">
                <a:solidFill>
                  <a:srgbClr val="000000"/>
                </a:solidFill>
                <a:latin typeface="+mj-lt"/>
                <a:cs typeface="Times New Roman"/>
              </a:rPr>
              <a:t>ajouter de sucre. C’est aussi pourquoi lors de l’expérience, nous avons une faible réaction avec la farine.</a:t>
            </a:r>
          </a:p>
          <a:p>
            <a:pPr algn="just">
              <a:spcBef>
                <a:spcPts val="600"/>
              </a:spcBef>
            </a:pPr>
            <a:r>
              <a:rPr lang="fr-CA" sz="1200" b="1" dirty="0" smtClean="0">
                <a:solidFill>
                  <a:srgbClr val="000000"/>
                </a:solidFill>
                <a:latin typeface="+mj-lt"/>
                <a:cs typeface="Times New Roman"/>
              </a:rPr>
              <a:t>Sucre </a:t>
            </a:r>
            <a:r>
              <a:rPr lang="fr-CA" sz="1200" b="1" dirty="0" smtClean="0">
                <a:solidFill>
                  <a:srgbClr val="000000"/>
                </a:solidFill>
                <a:latin typeface="+mj-lt"/>
                <a:cs typeface="Times New Roman"/>
              </a:rPr>
              <a:t>complexe</a:t>
            </a:r>
            <a:endParaRPr lang="fr-FR" sz="1200" b="1" dirty="0" smtClean="0">
              <a:solidFill>
                <a:srgbClr val="000000"/>
              </a:solidFill>
              <a:latin typeface="+mj-lt"/>
              <a:cs typeface="Times New Roman"/>
            </a:endParaRPr>
          </a:p>
          <a:p>
            <a:pPr algn="just">
              <a:spcBef>
                <a:spcPts val="600"/>
              </a:spcBef>
            </a:pPr>
            <a:r>
              <a:rPr lang="fr-FR" sz="1200" dirty="0" smtClean="0">
                <a:solidFill>
                  <a:srgbClr val="000000"/>
                </a:solidFill>
                <a:latin typeface="+mj-lt"/>
                <a:cs typeface="Times New Roman"/>
              </a:rPr>
              <a:t>S’il n’y avait pas ce 1 à 2% de sucres simples dans la farine, la levure à pain ne serait pas capable de digérer la farine, puisque celle-ci est surtout composée </a:t>
            </a:r>
            <a:r>
              <a:rPr lang="fr-FR" sz="1200" i="1" dirty="0" smtClean="0">
                <a:solidFill>
                  <a:srgbClr val="000000"/>
                </a:solidFill>
                <a:latin typeface="+mj-lt"/>
                <a:cs typeface="Times New Roman"/>
              </a:rPr>
              <a:t>d’amidon</a:t>
            </a:r>
            <a:r>
              <a:rPr lang="fr-FR" sz="1200" dirty="0" smtClean="0">
                <a:solidFill>
                  <a:srgbClr val="000000"/>
                </a:solidFill>
                <a:latin typeface="+mj-lt"/>
                <a:cs typeface="Times New Roman"/>
              </a:rPr>
              <a:t>. L’amidon et le sucre sont tous les deux des </a:t>
            </a:r>
            <a:r>
              <a:rPr lang="fr-FR" sz="1200" i="1" dirty="0" smtClean="0">
                <a:solidFill>
                  <a:srgbClr val="000000"/>
                </a:solidFill>
                <a:latin typeface="+mj-lt"/>
                <a:cs typeface="Times New Roman"/>
              </a:rPr>
              <a:t>glucides</a:t>
            </a:r>
            <a:r>
              <a:rPr lang="fr-FR" sz="1200" dirty="0" smtClean="0">
                <a:solidFill>
                  <a:srgbClr val="000000"/>
                </a:solidFill>
                <a:latin typeface="+mj-lt"/>
                <a:cs typeface="Times New Roman"/>
              </a:rPr>
              <a:t>. On dit de l’amidon que c’est un sucre </a:t>
            </a:r>
            <a:r>
              <a:rPr lang="fr-FR" sz="1200" i="1" dirty="0" smtClean="0">
                <a:solidFill>
                  <a:srgbClr val="000000"/>
                </a:solidFill>
                <a:latin typeface="+mj-lt"/>
                <a:cs typeface="Times New Roman"/>
              </a:rPr>
              <a:t>complexe </a:t>
            </a:r>
            <a:r>
              <a:rPr lang="fr-FR" sz="1200" dirty="0" smtClean="0">
                <a:solidFill>
                  <a:srgbClr val="000000"/>
                </a:solidFill>
                <a:latin typeface="+mj-lt"/>
                <a:cs typeface="Times New Roman"/>
              </a:rPr>
              <a:t>car il est composé d’une multitude de molécules de sucre attachées ensemble, formant ainsi une chaîne. </a:t>
            </a:r>
          </a:p>
          <a:p>
            <a:pPr algn="just">
              <a:spcBef>
                <a:spcPts val="600"/>
              </a:spcBef>
            </a:pPr>
            <a:r>
              <a:rPr lang="fr-CA" sz="1200" b="1" dirty="0" smtClean="0">
                <a:solidFill>
                  <a:srgbClr val="000000"/>
                </a:solidFill>
                <a:latin typeface="+mj-lt"/>
                <a:cs typeface="Times New Roman"/>
              </a:rPr>
              <a:t>Décomposition </a:t>
            </a:r>
            <a:r>
              <a:rPr lang="fr-CA" sz="1200" b="1" dirty="0" smtClean="0">
                <a:solidFill>
                  <a:srgbClr val="000000"/>
                </a:solidFill>
                <a:latin typeface="+mj-lt"/>
                <a:cs typeface="Times New Roman"/>
              </a:rPr>
              <a:t>de l’amidon</a:t>
            </a:r>
            <a:endParaRPr lang="fr-FR" sz="1200" b="1" dirty="0" smtClean="0">
              <a:solidFill>
                <a:srgbClr val="000000"/>
              </a:solidFill>
              <a:latin typeface="+mj-lt"/>
              <a:cs typeface="Times New Roman"/>
            </a:endParaRPr>
          </a:p>
          <a:p>
            <a:pPr algn="just">
              <a:spcBef>
                <a:spcPts val="600"/>
              </a:spcBef>
            </a:pPr>
            <a:r>
              <a:rPr lang="fr-FR" sz="1200" dirty="0" smtClean="0">
                <a:solidFill>
                  <a:srgbClr val="000000"/>
                </a:solidFill>
                <a:latin typeface="+mj-lt"/>
                <a:cs typeface="Times New Roman"/>
              </a:rPr>
              <a:t>Avant d’être digéré, l’amidon doit être décomposé, c’est-à-dire que les liens chimiques qui unissent les molécules de sucre doivent être défaits, or la majorité des espèces de levures ne sont pas capables de couper ces liens. En outre, les </a:t>
            </a:r>
            <a:r>
              <a:rPr lang="fr-FR" sz="1200" i="1" dirty="0" smtClean="0">
                <a:solidFill>
                  <a:srgbClr val="000000"/>
                </a:solidFill>
                <a:latin typeface="+mj-lt"/>
                <a:cs typeface="Times New Roman"/>
              </a:rPr>
              <a:t>Saccharomyces </a:t>
            </a:r>
            <a:r>
              <a:rPr lang="fr-FR" sz="1200" i="1" dirty="0" err="1" smtClean="0">
                <a:solidFill>
                  <a:srgbClr val="000000"/>
                </a:solidFill>
                <a:latin typeface="+mj-lt"/>
                <a:cs typeface="Times New Roman"/>
              </a:rPr>
              <a:t>cerevisia</a:t>
            </a:r>
            <a:r>
              <a:rPr lang="fr-FR" sz="1200" i="1" dirty="0" smtClean="0">
                <a:solidFill>
                  <a:srgbClr val="000000"/>
                </a:solidFill>
                <a:latin typeface="+mj-lt"/>
                <a:cs typeface="Times New Roman"/>
              </a:rPr>
              <a:t> </a:t>
            </a:r>
            <a:r>
              <a:rPr lang="fr-FR" sz="1200" dirty="0" smtClean="0">
                <a:solidFill>
                  <a:srgbClr val="000000"/>
                </a:solidFill>
                <a:latin typeface="+mj-lt"/>
                <a:cs typeface="Times New Roman"/>
              </a:rPr>
              <a:t>(levure à bière et levure à pain) font partie de ces types de levures qui sont incapables de digérer l’amidon.</a:t>
            </a:r>
          </a:p>
          <a:p>
            <a:pPr algn="just">
              <a:spcBef>
                <a:spcPts val="600"/>
              </a:spcBef>
            </a:pPr>
            <a:r>
              <a:rPr lang="fr-CA" sz="1200" b="1" dirty="0" smtClean="0">
                <a:solidFill>
                  <a:srgbClr val="000000"/>
                </a:solidFill>
                <a:latin typeface="+mj-lt"/>
                <a:cs typeface="Times New Roman"/>
              </a:rPr>
              <a:t>Réserve </a:t>
            </a:r>
            <a:r>
              <a:rPr lang="fr-CA" sz="1200" b="1" dirty="0" smtClean="0">
                <a:solidFill>
                  <a:srgbClr val="000000"/>
                </a:solidFill>
                <a:latin typeface="+mj-lt"/>
                <a:cs typeface="Times New Roman"/>
              </a:rPr>
              <a:t>d’énergie</a:t>
            </a:r>
            <a:endParaRPr lang="fr-FR" sz="1200" b="1" dirty="0" smtClean="0">
              <a:solidFill>
                <a:srgbClr val="000000"/>
              </a:solidFill>
              <a:latin typeface="+mj-lt"/>
              <a:cs typeface="Times New Roman"/>
            </a:endParaRPr>
          </a:p>
          <a:p>
            <a:pPr algn="just">
              <a:spcBef>
                <a:spcPts val="600"/>
              </a:spcBef>
            </a:pPr>
            <a:r>
              <a:rPr lang="fr-FR" sz="1200" dirty="0" smtClean="0">
                <a:solidFill>
                  <a:srgbClr val="000000"/>
                </a:solidFill>
                <a:latin typeface="+mj-lt"/>
                <a:cs typeface="Times New Roman"/>
              </a:rPr>
              <a:t>Notez cependant que les levures possèdent leurs propres réserves d’énergie (le glycogène), si bien qu’on pourrait réhydrater de la levure sans rien ajouter à l’eau et il y aurait quand même une faible production de gaz carbonique. Par contre, ça ne serait pas long avant que les levures épuisent leur réserve d’énergie et meurent.</a:t>
            </a:r>
            <a:endParaRPr lang="fr-FR" sz="1200" dirty="0" smtClean="0">
              <a:solidFill>
                <a:srgbClr val="000000"/>
              </a:solidFill>
              <a:latin typeface="+mj-lt"/>
              <a:cs typeface="Times New Roman"/>
            </a:endParaRPr>
          </a:p>
        </p:txBody>
      </p:sp>
      <p:sp>
        <p:nvSpPr>
          <p:cNvPr id="9" name="Title 3"/>
          <p:cNvSpPr txBox="1">
            <a:spLocks/>
          </p:cNvSpPr>
          <p:nvPr>
            <p:custDataLst>
              <p:tags r:id="rId3"/>
            </p:custDataLst>
          </p:nvPr>
        </p:nvSpPr>
        <p:spPr>
          <a:xfrm>
            <a:off x="0" y="0"/>
            <a:ext cx="4967191" cy="961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cs typeface="Times New Roman" pitchFamily="18" charset="0"/>
              </a:rPr>
              <a:t>Fiche théorique </a:t>
            </a:r>
            <a:r>
              <a:rPr lang="fr-CA" sz="3000" dirty="0" smtClean="0">
                <a:cs typeface="Times New Roman" pitchFamily="18" charset="0"/>
              </a:rPr>
              <a:t>2</a:t>
            </a:r>
            <a:endParaRPr lang="fr-CA" sz="3000" dirty="0" smtClean="0">
              <a:cs typeface="Times New Roman" pitchFamily="18" charset="0"/>
            </a:endParaRPr>
          </a:p>
          <a:p>
            <a:pPr algn="l"/>
            <a:r>
              <a:rPr lang="fr-CA" sz="2400" dirty="0" smtClean="0">
                <a:cs typeface="Times New Roman" pitchFamily="18" charset="0"/>
              </a:rPr>
              <a:t>Le sucre</a:t>
            </a:r>
            <a:endParaRPr lang="fr-CA" sz="2400" dirty="0">
              <a:cs typeface="Times New Roman" pitchFamily="18" charset="0"/>
            </a:endParaRPr>
          </a:p>
        </p:txBody>
      </p:sp>
      <p:pic>
        <p:nvPicPr>
          <p:cNvPr id="6" name="Image 5" descr="Cover_5 - Levure-02.png"/>
          <p:cNvPicPr>
            <a:picLocks noChangeAspect="1"/>
          </p:cNvPicPr>
          <p:nvPr/>
        </p:nvPicPr>
        <p:blipFill>
          <a:blip r:embed="rId6"/>
          <a:stretch>
            <a:fillRect/>
          </a:stretch>
        </p:blipFill>
        <p:spPr>
          <a:xfrm>
            <a:off x="4456797" y="-397969"/>
            <a:ext cx="2409649" cy="2409649"/>
          </a:xfrm>
          <a:prstGeom prst="rect">
            <a:avLst/>
          </a:prstGeom>
        </p:spPr>
      </p:pic>
      <p:pic>
        <p:nvPicPr>
          <p:cNvPr id="7" name="Image 6" descr="512px-Sucre_blanc_cassonade_complet_rapadura.jpg"/>
          <p:cNvPicPr>
            <a:picLocks noChangeAspect="1"/>
          </p:cNvPicPr>
          <p:nvPr/>
        </p:nvPicPr>
        <p:blipFill>
          <a:blip r:embed="rId7"/>
          <a:stretch>
            <a:fillRect/>
          </a:stretch>
        </p:blipFill>
        <p:spPr>
          <a:xfrm>
            <a:off x="1359000" y="5249290"/>
            <a:ext cx="4140000" cy="3848907"/>
          </a:xfrm>
          <a:prstGeom prst="rect">
            <a:avLst/>
          </a:prstGeom>
        </p:spPr>
      </p:pic>
    </p:spTree>
    <p:extLst>
      <p:ext uri="{BB962C8B-B14F-4D97-AF65-F5344CB8AC3E}">
        <p14:creationId xmlns="" xmlns:p14="http://schemas.microsoft.com/office/powerpoint/2010/main" val="4243032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31620"/>
            <a:ext cx="4274057" cy="871396"/>
          </a:xfrm>
        </p:spPr>
        <p:txBody>
          <a:bodyPr/>
          <a:lstStyle/>
          <a:p>
            <a:r>
              <a:rPr lang="en-US" sz="3000" dirty="0" smtClean="0">
                <a:latin typeface="+mj-lt"/>
              </a:rPr>
              <a:t>Fiches </a:t>
            </a:r>
            <a:r>
              <a:rPr lang="en-US" sz="3000" dirty="0" err="1" smtClean="0">
                <a:latin typeface="+mj-lt"/>
              </a:rPr>
              <a:t>d’activité</a:t>
            </a:r>
            <a:r>
              <a:rPr lang="en-US" sz="3000" dirty="0" smtClean="0">
                <a:latin typeface="+mj-lt"/>
              </a:rPr>
              <a:t> TBI</a:t>
            </a:r>
            <a:endParaRPr lang="en-US" sz="3000" dirty="0">
              <a:latin typeface="+mj-lt"/>
            </a:endParaRPr>
          </a:p>
        </p:txBody>
      </p:sp>
      <p:sp>
        <p:nvSpPr>
          <p:cNvPr id="2" name="Espace réservé du numéro de diapositive 1"/>
          <p:cNvSpPr>
            <a:spLocks noGrp="1"/>
          </p:cNvSpPr>
          <p:nvPr>
            <p:ph type="sldNum" sz="quarter" idx="12"/>
            <p:custDataLst>
              <p:tags r:id="rId2"/>
            </p:custDataLst>
          </p:nvPr>
        </p:nvSpPr>
        <p:spPr>
          <a:xfrm>
            <a:off x="4859547" y="8008203"/>
            <a:ext cx="1998453" cy="1135797"/>
          </a:xfrm>
        </p:spPr>
        <p:txBody>
          <a:bodyPr/>
          <a:lstStyle/>
          <a:p>
            <a:fld id="{027FB875-5C85-AB42-9DC5-178568A424B8}" type="slidenum">
              <a:rPr lang="en-US" smtClean="0"/>
              <a:pPr/>
              <a:t>19</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mc="http://schemas.openxmlformats.org/markup-compatibility/2006" xmlns:mv="urn:schemas-microsoft-com:mac:vml" xmlns:p14="http://schemas.microsoft.com/office/powerpoint/2010/main" xmlns="" val="2819390189"/>
              </p:ext>
            </p:extLst>
          </p:nvPr>
        </p:nvGraphicFramePr>
        <p:xfrm>
          <a:off x="1557000" y="2836045"/>
          <a:ext cx="3744000" cy="1483360"/>
        </p:xfrm>
        <a:graphic>
          <a:graphicData uri="http://schemas.openxmlformats.org/drawingml/2006/table">
            <a:tbl>
              <a:tblPr firstRow="1" bandRow="1">
                <a:tableStyleId>{5C22544A-7EE6-4342-B048-85BDC9FD1C3A}</a:tableStyleId>
              </a:tblPr>
              <a:tblGrid>
                <a:gridCol w="869973">
                  <a:extLst>
                    <a:ext uri="{9D8B030D-6E8A-4147-A177-3AD203B41FA5}">
                      <a16:colId xmlns:mc="http://schemas.openxmlformats.org/markup-compatibility/2006" xmlns:mv="urn:schemas-microsoft-com:mac:vml" xmlns="" xmlns:a16="http://schemas.microsoft.com/office/drawing/2014/main" val="20000"/>
                    </a:ext>
                  </a:extLst>
                </a:gridCol>
                <a:gridCol w="2319929">
                  <a:extLst>
                    <a:ext uri="{9D8B030D-6E8A-4147-A177-3AD203B41FA5}">
                      <a16:colId xmlns:mc="http://schemas.openxmlformats.org/markup-compatibility/2006" xmlns:mv="urn:schemas-microsoft-com:mac:vml" xmlns="" xmlns:a16="http://schemas.microsoft.com/office/drawing/2014/main" val="20001"/>
                    </a:ext>
                  </a:extLst>
                </a:gridCol>
                <a:gridCol w="554098">
                  <a:extLst>
                    <a:ext uri="{9D8B030D-6E8A-4147-A177-3AD203B41FA5}">
                      <a16:colId xmlns:mc="http://schemas.openxmlformats.org/markup-compatibility/2006" xmlns:mv="urn:schemas-microsoft-com:mac:vml" xmlns="" xmlns:a16="http://schemas.microsoft.com/office/drawing/2014/main" val="20002"/>
                    </a:ext>
                  </a:extLst>
                </a:gridCol>
              </a:tblGrid>
              <a:tr h="370840">
                <a:tc>
                  <a:txBody>
                    <a:bodyPr/>
                    <a:lstStyle/>
                    <a:p>
                      <a:pPr algn="ctr"/>
                      <a:r>
                        <a:rPr lang="fr-FR" sz="1400" baseline="0" dirty="0" smtClean="0">
                          <a:latin typeface="+mj-lt"/>
                        </a:rPr>
                        <a:t>Fiche</a:t>
                      </a:r>
                      <a:endParaRPr lang="fr-FR" sz="1400" dirty="0">
                        <a:latin typeface="+mj-lt"/>
                      </a:endParaRPr>
                    </a:p>
                  </a:txBody>
                  <a:tcPr anchor="ctr"/>
                </a:tc>
                <a:tc>
                  <a:txBody>
                    <a:bodyPr/>
                    <a:lstStyle/>
                    <a:p>
                      <a:pPr algn="ctr"/>
                      <a:r>
                        <a:rPr lang="fr-FR" sz="1400" dirty="0" smtClean="0">
                          <a:latin typeface="+mj-lt"/>
                        </a:rPr>
                        <a:t>Nom</a:t>
                      </a:r>
                      <a:endParaRPr lang="fr-FR" sz="1400" dirty="0">
                        <a:latin typeface="+mj-lt"/>
                      </a:endParaRPr>
                    </a:p>
                  </a:txBody>
                  <a:tcPr anchor="ctr"/>
                </a:tc>
                <a:tc>
                  <a:txBody>
                    <a:bodyPr/>
                    <a:lstStyle/>
                    <a:p>
                      <a:pPr algn="ctr"/>
                      <a:r>
                        <a:rPr lang="fr-FR" sz="1400" dirty="0" smtClean="0">
                          <a:latin typeface="+mj-lt"/>
                        </a:rPr>
                        <a:t>Page</a:t>
                      </a:r>
                      <a:endParaRPr lang="fr-FR" sz="1400" dirty="0">
                        <a:latin typeface="+mj-lt"/>
                      </a:endParaRPr>
                    </a:p>
                  </a:txBody>
                  <a:tcPr anchor="ctr"/>
                </a:tc>
                <a:extLst>
                  <a:ext uri="{0D108BD9-81ED-4DB2-BD59-A6C34878D82A}">
                    <a16:rowId xmlns:mc="http://schemas.openxmlformats.org/markup-compatibility/2006" xmlns:mv="urn:schemas-microsoft-com:mac:vml" xmlns="" xmlns:a16="http://schemas.microsoft.com/office/drawing/2014/main" val="10000"/>
                  </a:ext>
                </a:extLst>
              </a:tr>
              <a:tr h="370840">
                <a:tc>
                  <a:txBody>
                    <a:bodyPr/>
                    <a:lstStyle/>
                    <a:p>
                      <a:pPr algn="ctr"/>
                      <a:r>
                        <a:rPr lang="fr-FR" sz="1200" dirty="0" smtClean="0">
                          <a:latin typeface="+mj-lt"/>
                        </a:rPr>
                        <a:t>1</a:t>
                      </a:r>
                      <a:endParaRPr lang="fr-FR" sz="1200" dirty="0">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latin typeface="+mj-lt"/>
                        </a:rPr>
                        <a:t>Ingrédients</a:t>
                      </a:r>
                      <a:r>
                        <a:rPr lang="fr-CA" sz="1200" baseline="0" dirty="0" smtClean="0">
                          <a:latin typeface="+mj-lt"/>
                        </a:rPr>
                        <a:t> des 2 pains</a:t>
                      </a:r>
                      <a:endParaRPr lang="fr-FR" sz="1200" dirty="0" smtClean="0">
                        <a:latin typeface="+mj-lt"/>
                      </a:endParaRPr>
                    </a:p>
                  </a:txBody>
                  <a:tcPr anchor="ctr"/>
                </a:tc>
                <a:tc>
                  <a:txBody>
                    <a:bodyPr/>
                    <a:lstStyle/>
                    <a:p>
                      <a:pPr algn="ctr"/>
                      <a:r>
                        <a:rPr lang="fr-CA" sz="1200" dirty="0" smtClean="0">
                          <a:latin typeface="+mj-lt"/>
                        </a:rPr>
                        <a:t>20</a:t>
                      </a:r>
                      <a:endParaRPr lang="fr-FR" sz="1200" dirty="0">
                        <a:latin typeface="+mj-lt"/>
                      </a:endParaRPr>
                    </a:p>
                  </a:txBody>
                  <a:tcPr anchor="ctr"/>
                </a:tc>
                <a:extLst>
                  <a:ext uri="{0D108BD9-81ED-4DB2-BD59-A6C34878D82A}">
                    <a16:rowId xmlns:mc="http://schemas.openxmlformats.org/markup-compatibility/2006" xmlns:mv="urn:schemas-microsoft-com:mac:vml" xmlns="" xmlns:a16="http://schemas.microsoft.com/office/drawing/2014/main" val="10001"/>
                  </a:ext>
                </a:extLst>
              </a:tr>
              <a:tr h="370840">
                <a:tc>
                  <a:txBody>
                    <a:bodyPr/>
                    <a:lstStyle/>
                    <a:p>
                      <a:pPr algn="ctr"/>
                      <a:r>
                        <a:rPr lang="fr-CA" sz="1200" dirty="0" smtClean="0">
                          <a:latin typeface="+mj-lt"/>
                        </a:rPr>
                        <a:t>2</a:t>
                      </a:r>
                      <a:endParaRPr lang="fr-FR" sz="1200" dirty="0">
                        <a:latin typeface="+mj-lt"/>
                      </a:endParaRPr>
                    </a:p>
                  </a:txBody>
                  <a:tcPr anchor="ctr"/>
                </a:tc>
                <a:tc>
                  <a:txBody>
                    <a:bodyPr/>
                    <a:lstStyle/>
                    <a:p>
                      <a:r>
                        <a:rPr lang="fr-CA" sz="1200" dirty="0" smtClean="0">
                          <a:latin typeface="+mj-lt"/>
                        </a:rPr>
                        <a:t>Expérience</a:t>
                      </a:r>
                      <a:r>
                        <a:rPr lang="fr-CA" sz="1200" baseline="0" dirty="0" smtClean="0">
                          <a:latin typeface="+mj-lt"/>
                        </a:rPr>
                        <a:t> du pain</a:t>
                      </a:r>
                      <a:endParaRPr lang="fr-FR" sz="1200" dirty="0">
                        <a:latin typeface="+mj-lt"/>
                      </a:endParaRPr>
                    </a:p>
                  </a:txBody>
                  <a:tcPr anchor="ctr"/>
                </a:tc>
                <a:tc>
                  <a:txBody>
                    <a:bodyPr/>
                    <a:lstStyle/>
                    <a:p>
                      <a:pPr algn="ctr"/>
                      <a:r>
                        <a:rPr lang="fr-CA" sz="1200" dirty="0" smtClean="0">
                          <a:latin typeface="+mj-lt"/>
                        </a:rPr>
                        <a:t>21</a:t>
                      </a:r>
                      <a:endParaRPr lang="fr-FR" sz="1200" dirty="0">
                        <a:latin typeface="+mj-lt"/>
                      </a:endParaRPr>
                    </a:p>
                  </a:txBody>
                  <a:tcPr anchor="ctr"/>
                </a:tc>
              </a:tr>
              <a:tr h="370840">
                <a:tc>
                  <a:txBody>
                    <a:bodyPr/>
                    <a:lstStyle/>
                    <a:p>
                      <a:pPr algn="ctr"/>
                      <a:r>
                        <a:rPr lang="fr-CA" sz="1200" dirty="0" smtClean="0">
                          <a:latin typeface="+mj-lt"/>
                        </a:rPr>
                        <a:t>3</a:t>
                      </a:r>
                      <a:endParaRPr lang="fr-FR" sz="1200" dirty="0">
                        <a:latin typeface="+mj-lt"/>
                      </a:endParaRPr>
                    </a:p>
                  </a:txBody>
                  <a:tcPr anchor="ctr"/>
                </a:tc>
                <a:tc>
                  <a:txBody>
                    <a:bodyPr/>
                    <a:lstStyle/>
                    <a:p>
                      <a:r>
                        <a:rPr lang="fr-CA" sz="1200" dirty="0" smtClean="0">
                          <a:latin typeface="+mj-lt"/>
                        </a:rPr>
                        <a:t>Expérience de la levure</a:t>
                      </a:r>
                      <a:endParaRPr lang="fr-FR" sz="1200" dirty="0">
                        <a:latin typeface="+mj-lt"/>
                      </a:endParaRPr>
                    </a:p>
                  </a:txBody>
                  <a:tcPr anchor="ctr"/>
                </a:tc>
                <a:tc>
                  <a:txBody>
                    <a:bodyPr/>
                    <a:lstStyle/>
                    <a:p>
                      <a:pPr algn="ctr"/>
                      <a:r>
                        <a:rPr lang="fr-CA" sz="1200" dirty="0" smtClean="0">
                          <a:latin typeface="+mj-lt"/>
                        </a:rPr>
                        <a:t>22</a:t>
                      </a:r>
                      <a:endParaRPr lang="fr-FR" sz="1200" dirty="0">
                        <a:latin typeface="+mj-lt"/>
                      </a:endParaRPr>
                    </a:p>
                  </a:txBody>
                  <a:tcPr anchor="ctr"/>
                </a:tc>
              </a:tr>
            </a:tbl>
          </a:graphicData>
        </a:graphic>
      </p:graphicFrame>
    </p:spTree>
    <p:extLst>
      <p:ext uri="{BB962C8B-B14F-4D97-AF65-F5344CB8AC3E}">
        <p14:creationId xmlns:mc="http://schemas.openxmlformats.org/markup-compatibility/2006" xmlns:mv="urn:schemas-microsoft-com:mac:vml" xmlns:p14="http://schemas.microsoft.com/office/powerpoint/2010/main" xmlns="" val="2093342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87640" y="1594221"/>
            <a:ext cx="4274057" cy="871396"/>
          </a:xfrm>
        </p:spPr>
        <p:txBody>
          <a:bodyPr/>
          <a:lstStyle/>
          <a:p>
            <a:r>
              <a:rPr lang="en-US" sz="3000" dirty="0">
                <a:latin typeface="+mn-lt"/>
                <a:cs typeface="Times New Roman" panose="02020603050405020304" pitchFamily="18" charset="0"/>
              </a:rPr>
              <a:t>Table des </a:t>
            </a:r>
            <a:r>
              <a:rPr lang="en-US" sz="3000" dirty="0" err="1">
                <a:latin typeface="+mn-lt"/>
                <a:cs typeface="Times New Roman" panose="02020603050405020304" pitchFamily="18" charset="0"/>
              </a:rPr>
              <a:t>matières</a:t>
            </a:r>
            <a:endParaRPr lang="en-US" sz="3000" dirty="0">
              <a:latin typeface="+mn-lt"/>
              <a:cs typeface="Times New Roman" panose="02020603050405020304" pitchFamily="18" charset="0"/>
            </a:endParaRPr>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xmlns="" val="2798148312"/>
              </p:ext>
            </p:extLst>
          </p:nvPr>
        </p:nvGraphicFramePr>
        <p:xfrm>
          <a:off x="1169844" y="2796540"/>
          <a:ext cx="4518313" cy="2225040"/>
        </p:xfrm>
        <a:graphic>
          <a:graphicData uri="http://schemas.openxmlformats.org/drawingml/2006/table">
            <a:tbl>
              <a:tblPr firstRow="1" bandRow="1">
                <a:tableStyleId>{69CF1AB2-1976-4502-BF36-3FF5EA218861}</a:tableStyleId>
              </a:tblPr>
              <a:tblGrid>
                <a:gridCol w="3924000">
                  <a:extLst>
                    <a:ext uri="{9D8B030D-6E8A-4147-A177-3AD203B41FA5}">
                      <a16:colId xmlns:a16="http://schemas.microsoft.com/office/drawing/2014/main" xmlns="" val="20000"/>
                    </a:ext>
                  </a:extLst>
                </a:gridCol>
                <a:gridCol w="594313">
                  <a:extLst>
                    <a:ext uri="{9D8B030D-6E8A-4147-A177-3AD203B41FA5}">
                      <a16:colId xmlns:a16="http://schemas.microsoft.com/office/drawing/2014/main" xmlns="" val="20002"/>
                    </a:ext>
                  </a:extLst>
                </a:gridCol>
              </a:tblGrid>
              <a:tr h="370840">
                <a:tc>
                  <a:txBody>
                    <a:bodyPr/>
                    <a:lstStyle/>
                    <a:p>
                      <a:r>
                        <a:rPr lang="fr-CA" sz="1600" b="0" dirty="0" smtClean="0">
                          <a:latin typeface="+mn-lt"/>
                        </a:rPr>
                        <a:t>Présentation de la situation d’apprentissage</a:t>
                      </a:r>
                      <a:endParaRPr lang="fr-FR" sz="1600" b="0" dirty="0">
                        <a:latin typeface="+mn-lt"/>
                      </a:endParaRPr>
                    </a:p>
                  </a:txBody>
                  <a:tcPr anchor="ctr">
                    <a:solidFill>
                      <a:schemeClr val="accent1">
                        <a:lumMod val="20000"/>
                        <a:lumOff val="80000"/>
                      </a:schemeClr>
                    </a:solidFill>
                  </a:tcPr>
                </a:tc>
                <a:tc>
                  <a:txBody>
                    <a:bodyPr/>
                    <a:lstStyle/>
                    <a:p>
                      <a:pPr algn="ctr"/>
                      <a:r>
                        <a:rPr lang="fr-FR" sz="1600" b="0" dirty="0" smtClean="0">
                          <a:solidFill>
                            <a:schemeClr val="tx1"/>
                          </a:solidFill>
                          <a:latin typeface="+mn-lt"/>
                        </a:rPr>
                        <a:t>p.3</a:t>
                      </a:r>
                      <a:endParaRPr lang="fr-FR" sz="1600" b="0" dirty="0">
                        <a:solidFill>
                          <a:schemeClr val="tx1"/>
                        </a:solidFill>
                        <a:latin typeface="+mn-lt"/>
                      </a:endParaRPr>
                    </a:p>
                  </a:txBody>
                  <a:tcPr anchor="ctr">
                    <a:solidFill>
                      <a:schemeClr val="accent1">
                        <a:lumMod val="20000"/>
                        <a:lumOff val="80000"/>
                      </a:schemeClr>
                    </a:solidFill>
                  </a:tcPr>
                </a:tc>
              </a:tr>
              <a:tr h="370840">
                <a:tc>
                  <a:txBody>
                    <a:bodyPr/>
                    <a:lstStyle/>
                    <a:p>
                      <a:r>
                        <a:rPr lang="fr-FR" sz="1600" b="0" dirty="0">
                          <a:latin typeface="+mn-lt"/>
                        </a:rPr>
                        <a:t>Séquence d’enseignement</a:t>
                      </a:r>
                    </a:p>
                  </a:txBody>
                  <a:tcPr anchor="ctr">
                    <a:solidFill>
                      <a:schemeClr val="accent1">
                        <a:lumMod val="40000"/>
                        <a:lumOff val="60000"/>
                      </a:schemeClr>
                    </a:solidFill>
                  </a:tcPr>
                </a:tc>
                <a:tc>
                  <a:txBody>
                    <a:bodyPr/>
                    <a:lstStyle/>
                    <a:p>
                      <a:pPr algn="ctr"/>
                      <a:r>
                        <a:rPr lang="fr-CA" sz="1600" dirty="0" smtClean="0">
                          <a:latin typeface="+mn-lt"/>
                          <a:cs typeface="Times" pitchFamily="18" charset="0"/>
                        </a:rPr>
                        <a:t>p.4</a:t>
                      </a:r>
                      <a:endParaRPr lang="fr-FR" sz="1600" dirty="0">
                        <a:latin typeface="+mn-lt"/>
                        <a:cs typeface="Times" pitchFamily="18" charset="0"/>
                      </a:endParaRPr>
                    </a:p>
                  </a:txBody>
                  <a:tcPr anchor="ctr">
                    <a:solidFill>
                      <a:schemeClr val="accent1">
                        <a:lumMod val="40000"/>
                        <a:lumOff val="60000"/>
                      </a:schemeClr>
                    </a:solidFill>
                  </a:tcPr>
                </a:tc>
                <a:extLst>
                  <a:ext uri="{0D108BD9-81ED-4DB2-BD59-A6C34878D82A}">
                    <a16:rowId xmlns:a16="http://schemas.microsoft.com/office/drawing/2014/main" xmlns="" val="10002"/>
                  </a:ext>
                </a:extLst>
              </a:tr>
              <a:tr h="370840">
                <a:tc>
                  <a:txBody>
                    <a:bodyPr/>
                    <a:lstStyle/>
                    <a:p>
                      <a:r>
                        <a:rPr lang="fr-CA" sz="1600" dirty="0" smtClean="0">
                          <a:latin typeface="+mn-lt"/>
                          <a:cs typeface="Times" pitchFamily="18" charset="0"/>
                        </a:rPr>
                        <a:t>Fiche matériel</a:t>
                      </a:r>
                      <a:endParaRPr lang="fr-FR" sz="1600" dirty="0">
                        <a:latin typeface="+mn-lt"/>
                        <a:cs typeface="Times" pitchFamily="18" charset="0"/>
                      </a:endParaRPr>
                    </a:p>
                  </a:txBody>
                  <a:tcPr anchor="ctr">
                    <a:solidFill>
                      <a:schemeClr val="accent1">
                        <a:lumMod val="20000"/>
                        <a:lumOff val="80000"/>
                      </a:schemeClr>
                    </a:solidFill>
                  </a:tcPr>
                </a:tc>
                <a:tc>
                  <a:txBody>
                    <a:bodyPr/>
                    <a:lstStyle/>
                    <a:p>
                      <a:pPr algn="ctr"/>
                      <a:r>
                        <a:rPr lang="fr-FR" sz="1600" b="0" dirty="0" smtClean="0">
                          <a:solidFill>
                            <a:schemeClr val="tx1"/>
                          </a:solidFill>
                          <a:latin typeface="+mn-lt"/>
                        </a:rPr>
                        <a:t>p.5</a:t>
                      </a:r>
                      <a:endParaRPr lang="fr-FR" sz="1600" b="0" dirty="0">
                        <a:solidFill>
                          <a:schemeClr val="tx1"/>
                        </a:solidFill>
                        <a:latin typeface="+mn-lt"/>
                      </a:endParaRPr>
                    </a:p>
                  </a:txBody>
                  <a:tcPr anchor="ctr">
                    <a:solidFill>
                      <a:schemeClr val="accent1">
                        <a:lumMod val="20000"/>
                        <a:lumOff val="80000"/>
                      </a:schemeClr>
                    </a:solidFill>
                  </a:tcPr>
                </a:tc>
                <a:extLst>
                  <a:ext uri="{0D108BD9-81ED-4DB2-BD59-A6C34878D82A}">
                    <a16:rowId xmlns:a16="http://schemas.microsoft.com/office/drawing/2014/main" xmlns="" val="10003"/>
                  </a:ext>
                </a:extLst>
              </a:tr>
              <a:tr h="370840">
                <a:tc>
                  <a:txBody>
                    <a:bodyPr/>
                    <a:lstStyle/>
                    <a:p>
                      <a:r>
                        <a:rPr lang="fr-FR" sz="1600" b="0" dirty="0">
                          <a:latin typeface="+mn-lt"/>
                        </a:rPr>
                        <a:t>Description</a:t>
                      </a:r>
                      <a:r>
                        <a:rPr lang="fr-FR" sz="1600" b="0" baseline="0" dirty="0">
                          <a:latin typeface="+mn-lt"/>
                        </a:rPr>
                        <a:t> des activités</a:t>
                      </a:r>
                      <a:endParaRPr lang="fr-FR" sz="1600" b="0" dirty="0">
                        <a:latin typeface="+mn-lt"/>
                      </a:endParaRPr>
                    </a:p>
                  </a:txBody>
                  <a:tcPr anchor="ctr">
                    <a:solidFill>
                      <a:schemeClr val="accent1">
                        <a:lumMod val="40000"/>
                        <a:lumOff val="60000"/>
                      </a:schemeClr>
                    </a:solidFill>
                  </a:tcPr>
                </a:tc>
                <a:tc>
                  <a:txBody>
                    <a:bodyPr/>
                    <a:lstStyle/>
                    <a:p>
                      <a:pPr algn="ctr"/>
                      <a:r>
                        <a:rPr lang="fr-FR" sz="1600" b="0" dirty="0" smtClean="0">
                          <a:solidFill>
                            <a:schemeClr val="tx1"/>
                          </a:solidFill>
                          <a:latin typeface="+mn-lt"/>
                        </a:rPr>
                        <a:t>p.6</a:t>
                      </a:r>
                      <a:endParaRPr lang="fr-FR" sz="1600" b="0" dirty="0">
                        <a:solidFill>
                          <a:schemeClr val="tx1"/>
                        </a:solidFill>
                        <a:latin typeface="+mn-lt"/>
                      </a:endParaRPr>
                    </a:p>
                  </a:txBody>
                  <a:tcPr anchor="ctr">
                    <a:solidFill>
                      <a:schemeClr val="accent1">
                        <a:lumMod val="40000"/>
                        <a:lumOff val="60000"/>
                      </a:schemeClr>
                    </a:solidFill>
                  </a:tcPr>
                </a:tc>
                <a:extLst>
                  <a:ext uri="{0D108BD9-81ED-4DB2-BD59-A6C34878D82A}">
                    <a16:rowId xmlns:a16="http://schemas.microsoft.com/office/drawing/2014/main" xmlns="" val="10004"/>
                  </a:ext>
                </a:extLst>
              </a:tr>
              <a:tr h="370840">
                <a:tc>
                  <a:txBody>
                    <a:bodyPr/>
                    <a:lstStyle/>
                    <a:p>
                      <a:r>
                        <a:rPr lang="fr-FR" sz="1600" b="0" dirty="0" smtClean="0">
                          <a:latin typeface="+mn-lt"/>
                        </a:rPr>
                        <a:t>Fiches théoriques</a:t>
                      </a:r>
                      <a:endParaRPr lang="fr-FR" sz="1600" b="0" dirty="0">
                        <a:latin typeface="+mn-lt"/>
                      </a:endParaRPr>
                    </a:p>
                  </a:txBody>
                  <a:tcPr anchor="ctr">
                    <a:solidFill>
                      <a:schemeClr val="accent1">
                        <a:lumMod val="20000"/>
                        <a:lumOff val="80000"/>
                      </a:schemeClr>
                    </a:solidFill>
                  </a:tcPr>
                </a:tc>
                <a:tc>
                  <a:txBody>
                    <a:bodyPr/>
                    <a:lstStyle/>
                    <a:p>
                      <a:pPr algn="ctr"/>
                      <a:r>
                        <a:rPr lang="fr-CA" sz="1600" b="0" dirty="0" smtClean="0">
                          <a:solidFill>
                            <a:schemeClr val="tx1"/>
                          </a:solidFill>
                          <a:latin typeface="+mn-lt"/>
                        </a:rPr>
                        <a:t>p.15</a:t>
                      </a:r>
                      <a:endParaRPr lang="fr-FR" sz="1600" b="0" dirty="0">
                        <a:solidFill>
                          <a:schemeClr val="tx1"/>
                        </a:solidFill>
                        <a:latin typeface="+mn-lt"/>
                      </a:endParaRPr>
                    </a:p>
                  </a:txBody>
                  <a:tcPr anchor="ctr">
                    <a:solidFill>
                      <a:schemeClr val="accent1">
                        <a:lumMod val="20000"/>
                        <a:lumOff val="80000"/>
                      </a:schemeClr>
                    </a:solidFill>
                  </a:tcPr>
                </a:tc>
              </a:tr>
              <a:tr h="370840">
                <a:tc>
                  <a:txBody>
                    <a:bodyPr/>
                    <a:lstStyle/>
                    <a:p>
                      <a:r>
                        <a:rPr lang="fr-CA" sz="1600" b="0" dirty="0" smtClean="0">
                          <a:latin typeface="+mn-lt"/>
                        </a:rPr>
                        <a:t>Fiches d’activité TBI</a:t>
                      </a:r>
                      <a:endParaRPr lang="fr-FR" sz="1600" b="0" dirty="0">
                        <a:latin typeface="+mn-lt"/>
                      </a:endParaRPr>
                    </a:p>
                  </a:txBody>
                  <a:tcPr anchor="ctr">
                    <a:solidFill>
                      <a:schemeClr val="accent1">
                        <a:lumMod val="40000"/>
                        <a:lumOff val="60000"/>
                      </a:schemeClr>
                    </a:solidFill>
                  </a:tcPr>
                </a:tc>
                <a:tc>
                  <a:txBody>
                    <a:bodyPr/>
                    <a:lstStyle/>
                    <a:p>
                      <a:r>
                        <a:rPr lang="fr-CA" sz="1600" dirty="0" smtClean="0">
                          <a:latin typeface="+mn-lt"/>
                        </a:rPr>
                        <a:t>p.19</a:t>
                      </a:r>
                      <a:endParaRPr lang="fr-FR" sz="1600" dirty="0">
                        <a:latin typeface="+mn-lt"/>
                      </a:endParaRPr>
                    </a:p>
                  </a:txBody>
                  <a:tcPr anchor="ctr">
                    <a:solidFill>
                      <a:schemeClr val="accent1">
                        <a:lumMod val="40000"/>
                        <a:lumOff val="60000"/>
                      </a:schemeClr>
                    </a:solidFill>
                  </a:tcPr>
                </a:tc>
              </a:tr>
            </a:tbl>
          </a:graphicData>
        </a:graphic>
      </p:graphicFrame>
      <p:sp>
        <p:nvSpPr>
          <p:cNvPr id="6" name="Espace réservé du numéro de diapositive 1"/>
          <p:cNvSpPr>
            <a:spLocks noGrp="1"/>
          </p:cNvSpPr>
          <p:nvPr>
            <p:ph type="sldNum" sz="quarter" idx="12"/>
            <p:custDataLst>
              <p:tags r:id="rId3"/>
            </p:custDataLst>
          </p:nvPr>
        </p:nvSpPr>
        <p:spPr>
          <a:xfrm>
            <a:off x="6007756" y="8002571"/>
            <a:ext cx="850244" cy="1135797"/>
          </a:xfrm>
        </p:spPr>
        <p:txBody>
          <a:bodyPr/>
          <a:lstStyle/>
          <a:p>
            <a:fld id="{027FB875-5C85-AB42-9DC5-178568A424B8}" type="slidenum">
              <a:rPr lang="en-US" smtClean="0"/>
              <a:pPr/>
              <a:t>2</a:t>
            </a:fld>
            <a:endParaRPr lang="en-US" dirty="0"/>
          </a:p>
        </p:txBody>
      </p:sp>
      <p:pic>
        <p:nvPicPr>
          <p:cNvPr id="7" name="Image 6">
            <a:hlinkClick r:id="rId7"/>
          </p:cNvPr>
          <p:cNvPicPr>
            <a:picLocks noChangeAspect="1"/>
          </p:cNvPicPr>
          <p:nvPr>
            <p:custDataLst>
              <p:tags r:id="rId4"/>
            </p:custDataLst>
          </p:nvPr>
        </p:nvPicPr>
        <p:blipFill>
          <a:blip r:embed="rId8">
            <a:clrChange>
              <a:clrFrom>
                <a:srgbClr val="F8FDF7"/>
              </a:clrFrom>
              <a:clrTo>
                <a:srgbClr val="F8FDF7">
                  <a:alpha val="0"/>
                </a:srgbClr>
              </a:clrTo>
            </a:clrChange>
            <a:extLst>
              <a:ext uri="{28A0092B-C50C-407E-A947-70E740481C1C}">
                <a14:useLocalDpi xmlns="" xmlns:a14="http://schemas.microsoft.com/office/drawing/2010/main" val="0"/>
              </a:ext>
            </a:extLst>
          </a:blip>
          <a:stretch>
            <a:fillRect/>
          </a:stretch>
        </p:blipFill>
        <p:spPr>
          <a:xfrm>
            <a:off x="4259580" y="5208642"/>
            <a:ext cx="553678" cy="414724"/>
          </a:xfrm>
          <a:prstGeom prst="rect">
            <a:avLst/>
          </a:prstGeom>
        </p:spPr>
      </p:pic>
      <p:sp>
        <p:nvSpPr>
          <p:cNvPr id="8" name="ZoneTexte 7"/>
          <p:cNvSpPr txBox="1"/>
          <p:nvPr>
            <p:custDataLst>
              <p:tags r:id="rId5"/>
            </p:custDataLst>
          </p:nvPr>
        </p:nvSpPr>
        <p:spPr>
          <a:xfrm>
            <a:off x="1882140" y="5262115"/>
            <a:ext cx="2377440" cy="307777"/>
          </a:xfrm>
          <a:prstGeom prst="rect">
            <a:avLst/>
          </a:prstGeom>
          <a:noFill/>
        </p:spPr>
        <p:txBody>
          <a:bodyPr wrap="square" rtlCol="0">
            <a:spAutoFit/>
          </a:bodyPr>
          <a:lstStyle/>
          <a:p>
            <a:pPr algn="r"/>
            <a:r>
              <a:rPr lang="fr-CA" sz="1400" b="1" kern="0" dirty="0" smtClean="0">
                <a:solidFill>
                  <a:schemeClr val="accent1">
                    <a:lumMod val="75000"/>
                  </a:schemeClr>
                </a:solidFill>
                <a:latin typeface="Avenir Light"/>
                <a:cs typeface="Avenir Light"/>
              </a:rPr>
              <a:t>Présentation du </a:t>
            </a:r>
            <a:r>
              <a:rPr lang="fr-CA" sz="1400" b="1" kern="0" dirty="0" smtClean="0">
                <a:solidFill>
                  <a:schemeClr val="accent1">
                    <a:lumMod val="75000"/>
                  </a:schemeClr>
                </a:solidFill>
                <a:latin typeface="Avenir Light"/>
              </a:rPr>
              <a:t>matériel :</a:t>
            </a:r>
            <a:endParaRPr lang="fr-CA" sz="1400" dirty="0">
              <a:solidFill>
                <a:schemeClr val="accent1">
                  <a:lumMod val="75000"/>
                </a:schemeClr>
              </a:solidFill>
            </a:endParaRPr>
          </a:p>
        </p:txBody>
      </p:sp>
    </p:spTree>
    <p:extLst>
      <p:ext uri="{BB962C8B-B14F-4D97-AF65-F5344CB8AC3E}">
        <p14:creationId xmlns:p14="http://schemas.microsoft.com/office/powerpoint/2010/main" xmlns="" val="3295771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custDataLst>
              <p:tags r:id="rId1"/>
            </p:custDataLst>
          </p:nvPr>
        </p:nvSpPr>
        <p:spPr>
          <a:xfrm>
            <a:off x="104774" y="1326154"/>
            <a:ext cx="6677025" cy="763496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pPr>
            <a:r>
              <a:rPr lang="fr-CA" sz="1400" b="1" dirty="0" smtClean="0">
                <a:solidFill>
                  <a:srgbClr val="000000"/>
                </a:solidFill>
                <a:latin typeface="+mj-lt"/>
                <a:cs typeface="Times New Roman"/>
              </a:rPr>
              <a:t>Afin de trouver ce qui différencie le pain plat et le pain gonflé :</a:t>
            </a:r>
          </a:p>
          <a:p>
            <a:pPr marL="685800" lvl="1" indent="-228600" algn="just">
              <a:spcBef>
                <a:spcPts val="600"/>
              </a:spcBef>
              <a:buFont typeface="+mj-lt"/>
              <a:buAutoNum type="arabicPeriod"/>
            </a:pPr>
            <a:r>
              <a:rPr lang="fr-CA" sz="1200" dirty="0" smtClean="0">
                <a:solidFill>
                  <a:srgbClr val="000000"/>
                </a:solidFill>
                <a:latin typeface="+mj-lt"/>
                <a:cs typeface="Times New Roman"/>
              </a:rPr>
              <a:t>Rayer les additifs de la liste du pain gonflé.</a:t>
            </a:r>
          </a:p>
          <a:p>
            <a:pPr marL="685800" lvl="1" indent="-228600" algn="just">
              <a:spcBef>
                <a:spcPts val="600"/>
              </a:spcBef>
              <a:buFont typeface="+mj-lt"/>
              <a:buAutoNum type="arabicPeriod"/>
            </a:pPr>
            <a:r>
              <a:rPr lang="fr-CA" sz="1200" dirty="0" smtClean="0">
                <a:solidFill>
                  <a:srgbClr val="000000"/>
                </a:solidFill>
                <a:latin typeface="+mj-lt"/>
                <a:cs typeface="Times New Roman"/>
              </a:rPr>
              <a:t>Rayer les ingrédients qui se retrouvent sur les deux listes.</a:t>
            </a:r>
          </a:p>
          <a:p>
            <a:pPr marL="685800" lvl="1" indent="-228600" algn="just">
              <a:spcBef>
                <a:spcPts val="600"/>
              </a:spcBef>
              <a:buFont typeface="+mj-lt"/>
              <a:buAutoNum type="arabicPeriod"/>
            </a:pPr>
            <a:r>
              <a:rPr lang="fr-CA" sz="1200" dirty="0" smtClean="0">
                <a:solidFill>
                  <a:srgbClr val="000000"/>
                </a:solidFill>
                <a:latin typeface="+mj-lt"/>
                <a:cs typeface="Times New Roman"/>
              </a:rPr>
              <a:t>Encercler les ingrédients qui restent.</a:t>
            </a:r>
          </a:p>
          <a:p>
            <a:pPr marL="0" lvl="1" algn="just">
              <a:spcBef>
                <a:spcPts val="600"/>
              </a:spcBef>
            </a:pPr>
            <a:r>
              <a:rPr lang="fr-CA" sz="1400" b="1" dirty="0" smtClean="0">
                <a:solidFill>
                  <a:srgbClr val="000000"/>
                </a:solidFill>
                <a:latin typeface="+mj-lt"/>
                <a:cs typeface="Times New Roman"/>
              </a:rPr>
              <a:t>Additifs</a:t>
            </a:r>
          </a:p>
          <a:p>
            <a:pPr algn="just">
              <a:spcBef>
                <a:spcPts val="600"/>
              </a:spcBef>
            </a:pPr>
            <a:r>
              <a:rPr lang="fr-CA" sz="1200" dirty="0" smtClean="0">
                <a:latin typeface="+mj-lt"/>
                <a:cs typeface="Times" pitchFamily="18" charset="0"/>
              </a:rPr>
              <a:t>Des additifs peuvent être ajoutés dans la préparation du pain. Ces ingrédients ne font pas partie des ingrédients de </a:t>
            </a:r>
            <a:r>
              <a:rPr lang="fr-CA" sz="1200" i="1" dirty="0" smtClean="0">
                <a:latin typeface="+mj-lt"/>
                <a:cs typeface="Times" pitchFamily="18" charset="0"/>
              </a:rPr>
              <a:t>base</a:t>
            </a:r>
            <a:r>
              <a:rPr lang="fr-CA" sz="1200" dirty="0" smtClean="0">
                <a:latin typeface="+mj-lt"/>
                <a:cs typeface="Times" pitchFamily="18" charset="0"/>
              </a:rPr>
              <a:t>. Ils ne sont pas absolument nécessaires, mais peuvent servir à donner de la saveur, à aider à conserver le pain ou à donner une texture différente au pain… </a:t>
            </a:r>
          </a:p>
          <a:p>
            <a:pPr marL="0" lvl="1" algn="just">
              <a:spcBef>
                <a:spcPts val="600"/>
              </a:spcBef>
            </a:pPr>
            <a:endParaRPr lang="fr-CA" sz="1200" b="1" dirty="0" smtClean="0">
              <a:solidFill>
                <a:srgbClr val="000000"/>
              </a:solidFill>
              <a:latin typeface="+mj-lt"/>
              <a:cs typeface="Times New Roman"/>
            </a:endParaRPr>
          </a:p>
          <a:p>
            <a:pPr marL="0" lvl="1" algn="just">
              <a:spcBef>
                <a:spcPts val="600"/>
              </a:spcBef>
            </a:pPr>
            <a:endParaRPr lang="fr-CA" sz="1200" b="1" dirty="0" smtClean="0">
              <a:solidFill>
                <a:srgbClr val="000000"/>
              </a:solidFill>
              <a:latin typeface="+mj-lt"/>
              <a:cs typeface="Times New Roman"/>
            </a:endParaRPr>
          </a:p>
          <a:p>
            <a:pPr marL="0" lvl="1" algn="just">
              <a:spcBef>
                <a:spcPts val="600"/>
              </a:spcBef>
            </a:pPr>
            <a:endParaRPr lang="fr-CA" sz="1200" b="1" dirty="0" smtClean="0">
              <a:solidFill>
                <a:srgbClr val="000000"/>
              </a:solidFill>
              <a:latin typeface="+mj-lt"/>
              <a:cs typeface="Times New Roman"/>
            </a:endParaRPr>
          </a:p>
          <a:p>
            <a:pPr marL="0" lvl="1" algn="just">
              <a:spcBef>
                <a:spcPts val="600"/>
              </a:spcBef>
            </a:pPr>
            <a:endParaRPr lang="fr-CA" sz="1200" b="1" dirty="0" smtClean="0">
              <a:solidFill>
                <a:srgbClr val="000000"/>
              </a:solidFill>
              <a:latin typeface="+mj-lt"/>
              <a:cs typeface="Times New Roman"/>
            </a:endParaRPr>
          </a:p>
          <a:p>
            <a:pPr marL="0" lvl="1" algn="just">
              <a:spcBef>
                <a:spcPts val="600"/>
              </a:spcBef>
            </a:pPr>
            <a:endParaRPr lang="fr-CA" sz="1200" b="1" dirty="0" smtClean="0">
              <a:solidFill>
                <a:srgbClr val="000000"/>
              </a:solidFill>
              <a:latin typeface="+mj-lt"/>
              <a:cs typeface="Times New Roman"/>
            </a:endParaRPr>
          </a:p>
          <a:p>
            <a:pPr marL="0" lvl="1" algn="just">
              <a:spcBef>
                <a:spcPts val="600"/>
              </a:spcBef>
            </a:pPr>
            <a:r>
              <a:rPr lang="fr-CA" sz="1400" b="1" dirty="0" smtClean="0">
                <a:solidFill>
                  <a:srgbClr val="000000"/>
                </a:solidFill>
                <a:latin typeface="+mj-lt"/>
                <a:cs typeface="Times New Roman"/>
              </a:rPr>
              <a:t>Ingrédients du pain gonflé (hamburger) </a:t>
            </a:r>
            <a:r>
              <a:rPr lang="fr-CA" sz="1200" dirty="0" smtClean="0">
                <a:solidFill>
                  <a:srgbClr val="000000"/>
                </a:solidFill>
                <a:latin typeface="+mj-lt"/>
                <a:cs typeface="Times New Roman"/>
              </a:rPr>
              <a:t>(photo de l’emballage)</a:t>
            </a:r>
            <a:endParaRPr lang="fr-CA" sz="1200" b="1"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a:p>
            <a:pPr marL="0" lvl="1" algn="just">
              <a:spcBef>
                <a:spcPts val="600"/>
              </a:spcBef>
            </a:pPr>
            <a:r>
              <a:rPr lang="fr-CA" sz="1400" b="1" dirty="0" smtClean="0">
                <a:solidFill>
                  <a:srgbClr val="000000"/>
                </a:solidFill>
                <a:latin typeface="+mj-lt"/>
                <a:cs typeface="Times New Roman"/>
              </a:rPr>
              <a:t>Ingrédients du pain plat</a:t>
            </a:r>
            <a:r>
              <a:rPr lang="fr-CA" sz="1200" b="1" dirty="0" smtClean="0">
                <a:solidFill>
                  <a:srgbClr val="000000"/>
                </a:solidFill>
                <a:latin typeface="+mj-lt"/>
                <a:cs typeface="Times New Roman"/>
              </a:rPr>
              <a:t> </a:t>
            </a:r>
            <a:r>
              <a:rPr lang="fr-CA" sz="1200" dirty="0" smtClean="0">
                <a:solidFill>
                  <a:srgbClr val="000000"/>
                </a:solidFill>
                <a:latin typeface="+mj-lt"/>
                <a:cs typeface="Times New Roman"/>
              </a:rPr>
              <a:t>(photo de l’emballage)</a:t>
            </a:r>
            <a:endParaRPr lang="fr-CA" sz="1200" b="1" dirty="0" smtClean="0">
              <a:solidFill>
                <a:srgbClr val="000000"/>
              </a:solidFill>
              <a:latin typeface="+mj-lt"/>
              <a:cs typeface="Times New Roman"/>
            </a:endParaRPr>
          </a:p>
          <a:p>
            <a:pPr marL="0" lvl="1" algn="just">
              <a:spcBef>
                <a:spcPts val="600"/>
              </a:spcBef>
            </a:pPr>
            <a:endParaRPr lang="fr-CA" sz="1200" b="1" dirty="0" smtClean="0">
              <a:solidFill>
                <a:srgbClr val="000000"/>
              </a:solidFill>
              <a:latin typeface="+mj-lt"/>
              <a:cs typeface="Times New Roman"/>
            </a:endParaRPr>
          </a:p>
          <a:p>
            <a:pPr marL="0" lvl="1" algn="just">
              <a:spcBef>
                <a:spcPts val="600"/>
              </a:spcBef>
            </a:pPr>
            <a:endParaRPr lang="fr-CA" sz="1200" b="1" dirty="0" smtClean="0">
              <a:solidFill>
                <a:srgbClr val="000000"/>
              </a:solidFill>
              <a:latin typeface="+mj-lt"/>
              <a:cs typeface="Times New Roman"/>
            </a:endParaRPr>
          </a:p>
          <a:p>
            <a:pPr marL="0" lvl="1" algn="just">
              <a:spcBef>
                <a:spcPts val="600"/>
              </a:spcBef>
            </a:pPr>
            <a:endParaRPr lang="fr-CA" sz="1200" b="1" dirty="0" smtClean="0">
              <a:solidFill>
                <a:srgbClr val="000000"/>
              </a:solidFill>
              <a:latin typeface="+mj-lt"/>
              <a:cs typeface="Times New Roman"/>
            </a:endParaRPr>
          </a:p>
          <a:p>
            <a:pPr marL="0" lvl="1" algn="just">
              <a:spcBef>
                <a:spcPts val="600"/>
              </a:spcBef>
            </a:pPr>
            <a:endParaRPr lang="fr-CA" sz="1200" b="1"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a:p>
            <a:pPr marL="0" lvl="1" algn="just">
              <a:spcBef>
                <a:spcPts val="600"/>
              </a:spcBef>
            </a:pPr>
            <a:endParaRPr lang="fr-CA" sz="1200" dirty="0" smtClean="0">
              <a:solidFill>
                <a:srgbClr val="000000"/>
              </a:solidFill>
              <a:latin typeface="+mj-lt"/>
              <a:cs typeface="Times New Roman"/>
            </a:endParaRPr>
          </a:p>
        </p:txBody>
      </p:sp>
      <p:sp>
        <p:nvSpPr>
          <p:cNvPr id="9" name="Title 3"/>
          <p:cNvSpPr txBox="1">
            <a:spLocks/>
          </p:cNvSpPr>
          <p:nvPr>
            <p:custDataLst>
              <p:tags r:id="rId2"/>
            </p:custDataLst>
          </p:nvPr>
        </p:nvSpPr>
        <p:spPr>
          <a:xfrm>
            <a:off x="0" y="0"/>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cs typeface="Times New Roman" pitchFamily="18" charset="0"/>
              </a:rPr>
              <a:t>Fiche </a:t>
            </a:r>
            <a:r>
              <a:rPr lang="fr-CA" sz="3000" dirty="0" smtClean="0">
                <a:cs typeface="Times New Roman" pitchFamily="18" charset="0"/>
              </a:rPr>
              <a:t>d’activité TBI - A</a:t>
            </a:r>
          </a:p>
          <a:p>
            <a:pPr algn="l"/>
            <a:r>
              <a:rPr lang="fr-CA" sz="2400" dirty="0" smtClean="0">
                <a:cs typeface="Times New Roman" pitchFamily="18" charset="0"/>
              </a:rPr>
              <a:t>Ingrédients des 2 pains</a:t>
            </a:r>
            <a:endParaRPr lang="fr-CA" sz="2400" dirty="0">
              <a:cs typeface="Times New Roman" pitchFamily="18" charset="0"/>
            </a:endParaRPr>
          </a:p>
        </p:txBody>
      </p:sp>
      <p:graphicFrame>
        <p:nvGraphicFramePr>
          <p:cNvPr id="5" name="Tableau 4"/>
          <p:cNvGraphicFramePr>
            <a:graphicFrameLocks noGrp="1"/>
          </p:cNvGraphicFramePr>
          <p:nvPr>
            <p:custDataLst>
              <p:tags r:id="rId3"/>
            </p:custDataLst>
            <p:extLst>
              <p:ext uri="{D42A27DB-BD31-4B8C-83A1-F6EECF244321}">
                <p14:modId xmlns="" xmlns:p14="http://schemas.microsoft.com/office/powerpoint/2010/main" val="1851301542"/>
              </p:ext>
            </p:extLst>
          </p:nvPr>
        </p:nvGraphicFramePr>
        <p:xfrm>
          <a:off x="173354" y="3334701"/>
          <a:ext cx="6539868" cy="828040"/>
        </p:xfrm>
        <a:graphic>
          <a:graphicData uri="http://schemas.openxmlformats.org/drawingml/2006/table">
            <a:tbl>
              <a:tblPr firstRow="1" bandRow="1">
                <a:tableStyleId>{5C22544A-7EE6-4342-B048-85BDC9FD1C3A}</a:tableStyleId>
              </a:tblPr>
              <a:tblGrid>
                <a:gridCol w="1634967">
                  <a:extLst>
                    <a:ext uri="{9D8B030D-6E8A-4147-A177-3AD203B41FA5}">
                      <a16:colId xmlns="" xmlns:a16="http://schemas.microsoft.com/office/drawing/2014/main" val="270138125"/>
                    </a:ext>
                  </a:extLst>
                </a:gridCol>
                <a:gridCol w="1634967">
                  <a:extLst>
                    <a:ext uri="{9D8B030D-6E8A-4147-A177-3AD203B41FA5}">
                      <a16:colId xmlns="" xmlns:a16="http://schemas.microsoft.com/office/drawing/2014/main" val="1537171340"/>
                    </a:ext>
                  </a:extLst>
                </a:gridCol>
                <a:gridCol w="1634967">
                  <a:extLst>
                    <a:ext uri="{9D8B030D-6E8A-4147-A177-3AD203B41FA5}">
                      <a16:colId xmlns="" xmlns:a16="http://schemas.microsoft.com/office/drawing/2014/main" val="2661672043"/>
                    </a:ext>
                  </a:extLst>
                </a:gridCol>
                <a:gridCol w="1634967">
                  <a:extLst>
                    <a:ext uri="{9D8B030D-6E8A-4147-A177-3AD203B41FA5}">
                      <a16:colId xmlns="" xmlns:a16="http://schemas.microsoft.com/office/drawing/2014/main" val="4655329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0" dirty="0" err="1" smtClean="0">
                          <a:solidFill>
                            <a:schemeClr val="tx1"/>
                          </a:solidFill>
                          <a:latin typeface="Times" pitchFamily="18" charset="0"/>
                          <a:cs typeface="Times" pitchFamily="18" charset="0"/>
                        </a:rPr>
                        <a:t>Stéaroyle</a:t>
                      </a:r>
                      <a:r>
                        <a:rPr lang="fr-CA" sz="1200" b="0" dirty="0" smtClean="0">
                          <a:solidFill>
                            <a:schemeClr val="tx1"/>
                          </a:solidFill>
                          <a:latin typeface="Times" pitchFamily="18" charset="0"/>
                          <a:cs typeface="Times" pitchFamily="18" charset="0"/>
                        </a:rPr>
                        <a:t> -2-</a:t>
                      </a:r>
                      <a:r>
                        <a:rPr lang="fr-CA" sz="1200" b="0" dirty="0" err="1" smtClean="0">
                          <a:solidFill>
                            <a:schemeClr val="tx1"/>
                          </a:solidFill>
                          <a:latin typeface="Times" pitchFamily="18" charset="0"/>
                          <a:cs typeface="Times" pitchFamily="18" charset="0"/>
                        </a:rPr>
                        <a:t>Lactilate</a:t>
                      </a:r>
                      <a:r>
                        <a:rPr lang="fr-CA" sz="1200" b="0" dirty="0" smtClean="0">
                          <a:solidFill>
                            <a:schemeClr val="tx1"/>
                          </a:solidFill>
                          <a:latin typeface="Times" pitchFamily="18" charset="0"/>
                          <a:cs typeface="Times" pitchFamily="18" charset="0"/>
                        </a:rPr>
                        <a:t> de sodium</a:t>
                      </a: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0" dirty="0" err="1" smtClean="0">
                          <a:solidFill>
                            <a:schemeClr val="tx1"/>
                          </a:solidFill>
                          <a:latin typeface="Times" pitchFamily="18" charset="0"/>
                          <a:cs typeface="Times" pitchFamily="18" charset="0"/>
                        </a:rPr>
                        <a:t>Proportionate</a:t>
                      </a:r>
                      <a:r>
                        <a:rPr lang="fr-CA" sz="1200" b="0" dirty="0" smtClean="0">
                          <a:solidFill>
                            <a:schemeClr val="tx1"/>
                          </a:solidFill>
                          <a:latin typeface="Times" pitchFamily="18" charset="0"/>
                          <a:cs typeface="Times" pitchFamily="18" charset="0"/>
                        </a:rPr>
                        <a:t> de calcium</a:t>
                      </a:r>
                      <a:endParaRPr lang="fr-CA" sz="1200" b="0" dirty="0">
                        <a:solidFill>
                          <a:schemeClr val="tx1"/>
                        </a:solidFill>
                        <a:latin typeface="Times" pitchFamily="18" charset="0"/>
                        <a:cs typeface="Times" pitchFamily="18" charset="0"/>
                      </a:endParaRP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0" dirty="0" smtClean="0">
                          <a:solidFill>
                            <a:schemeClr val="tx1"/>
                          </a:solidFill>
                          <a:latin typeface="Times" pitchFamily="18" charset="0"/>
                          <a:cs typeface="Times" pitchFamily="18" charset="0"/>
                        </a:rPr>
                        <a:t>Phosphates</a:t>
                      </a:r>
                      <a:r>
                        <a:rPr lang="fr-CA" sz="1200" b="0" baseline="0" dirty="0" smtClean="0">
                          <a:solidFill>
                            <a:schemeClr val="tx1"/>
                          </a:solidFill>
                          <a:latin typeface="Times" pitchFamily="18" charset="0"/>
                          <a:cs typeface="Times" pitchFamily="18" charset="0"/>
                        </a:rPr>
                        <a:t> </a:t>
                      </a:r>
                      <a:r>
                        <a:rPr lang="fr-CA" sz="1200" b="0" baseline="0" dirty="0" err="1" smtClean="0">
                          <a:solidFill>
                            <a:schemeClr val="tx1"/>
                          </a:solidFill>
                          <a:latin typeface="Times" pitchFamily="18" charset="0"/>
                          <a:cs typeface="Times" pitchFamily="18" charset="0"/>
                        </a:rPr>
                        <a:t>monocalciques</a:t>
                      </a:r>
                      <a:endParaRPr lang="fr-CA" sz="1200" b="0" dirty="0">
                        <a:solidFill>
                          <a:schemeClr val="tx1"/>
                        </a:solidFill>
                        <a:latin typeface="Times" pitchFamily="18" charset="0"/>
                        <a:cs typeface="Times" pitchFamily="18" charset="0"/>
                      </a:endParaRPr>
                    </a:p>
                  </a:txBody>
                  <a:tcPr anchor="ctr">
                    <a:solidFill>
                      <a:schemeClr val="accent1">
                        <a:lumMod val="60000"/>
                        <a:lumOff val="40000"/>
                      </a:schemeClr>
                    </a:solidFill>
                  </a:tcPr>
                </a:tc>
                <a:tc>
                  <a:txBody>
                    <a:bodyPr/>
                    <a:lstStyle/>
                    <a:p>
                      <a:pPr algn="ctr"/>
                      <a:r>
                        <a:rPr lang="fr-CA" sz="1200" b="0" dirty="0" smtClean="0">
                          <a:solidFill>
                            <a:schemeClr val="tx1"/>
                          </a:solidFill>
                          <a:latin typeface="Times" pitchFamily="18" charset="0"/>
                          <a:cs typeface="Times" pitchFamily="18" charset="0"/>
                        </a:rPr>
                        <a:t>Esters tartriques</a:t>
                      </a:r>
                      <a:endParaRPr lang="fr-CA" sz="1200" b="0" dirty="0">
                        <a:solidFill>
                          <a:schemeClr val="tx1"/>
                        </a:solidFill>
                        <a:latin typeface="Times" pitchFamily="18" charset="0"/>
                        <a:cs typeface="Times"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4111457318"/>
                  </a:ext>
                </a:extLst>
              </a:tr>
              <a:tr h="370840">
                <a:tc>
                  <a:txBody>
                    <a:bodyPr/>
                    <a:lstStyle/>
                    <a:p>
                      <a:pPr algn="ctr"/>
                      <a:r>
                        <a:rPr lang="fr-CA" sz="1200" b="0" dirty="0" smtClean="0">
                          <a:solidFill>
                            <a:schemeClr val="tx1"/>
                          </a:solidFill>
                          <a:latin typeface="Times" pitchFamily="18" charset="0"/>
                          <a:cs typeface="Times" pitchFamily="18" charset="0"/>
                        </a:rPr>
                        <a:t>Huiles</a:t>
                      </a:r>
                      <a:endParaRPr lang="fr-CA" sz="1200" b="0" dirty="0">
                        <a:solidFill>
                          <a:schemeClr val="tx1"/>
                        </a:solidFill>
                        <a:latin typeface="Times" pitchFamily="18" charset="0"/>
                        <a:cs typeface="Times" pitchFamily="18" charset="0"/>
                      </a:endParaRPr>
                    </a:p>
                  </a:txBody>
                  <a:tcPr anchor="ctr">
                    <a:solidFill>
                      <a:schemeClr val="accent1">
                        <a:lumMod val="60000"/>
                        <a:lumOff val="40000"/>
                      </a:schemeClr>
                    </a:solidFill>
                  </a:tcPr>
                </a:tc>
                <a:tc>
                  <a:txBody>
                    <a:bodyPr/>
                    <a:lstStyle/>
                    <a:p>
                      <a:pPr algn="ctr"/>
                      <a:r>
                        <a:rPr lang="fr-CA" sz="1200" b="0" dirty="0" smtClean="0">
                          <a:solidFill>
                            <a:schemeClr val="tx1"/>
                          </a:solidFill>
                          <a:latin typeface="Times" pitchFamily="18" charset="0"/>
                          <a:cs typeface="Times" pitchFamily="18" charset="0"/>
                        </a:rPr>
                        <a:t>Vinaigre</a:t>
                      </a:r>
                      <a:endParaRPr lang="fr-CA" sz="1200" b="0" dirty="0">
                        <a:solidFill>
                          <a:schemeClr val="tx1"/>
                        </a:solidFill>
                        <a:latin typeface="Times" pitchFamily="18" charset="0"/>
                        <a:cs typeface="Times" pitchFamily="18" charset="0"/>
                      </a:endParaRP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0" dirty="0" err="1" smtClean="0">
                          <a:solidFill>
                            <a:schemeClr val="tx1"/>
                          </a:solidFill>
                          <a:latin typeface="Times" pitchFamily="18" charset="0"/>
                          <a:cs typeface="Times" pitchFamily="18" charset="0"/>
                        </a:rPr>
                        <a:t>Monoglycérides</a:t>
                      </a:r>
                      <a:endParaRPr lang="fr-CA" sz="1200" b="0" dirty="0">
                        <a:solidFill>
                          <a:schemeClr val="tx1"/>
                        </a:solidFill>
                        <a:latin typeface="Times" pitchFamily="18" charset="0"/>
                        <a:cs typeface="Times" pitchFamily="18" charset="0"/>
                      </a:endParaRPr>
                    </a:p>
                  </a:txBody>
                  <a:tcPr anchor="ctr">
                    <a:solidFill>
                      <a:schemeClr val="accent1">
                        <a:lumMod val="60000"/>
                        <a:lumOff val="40000"/>
                      </a:schemeClr>
                    </a:solidFill>
                  </a:tcPr>
                </a:tc>
                <a:tc>
                  <a:txBody>
                    <a:bodyPr/>
                    <a:lstStyle/>
                    <a:p>
                      <a:pPr algn="ctr"/>
                      <a:r>
                        <a:rPr lang="fr-CA" sz="1200" b="0" dirty="0" smtClean="0">
                          <a:solidFill>
                            <a:schemeClr val="tx1"/>
                          </a:solidFill>
                          <a:latin typeface="Times" pitchFamily="18" charset="0"/>
                          <a:cs typeface="Times" pitchFamily="18" charset="0"/>
                        </a:rPr>
                        <a:t>L-Cystéine</a:t>
                      </a:r>
                      <a:endParaRPr lang="fr-CA" sz="1200" b="0" dirty="0">
                        <a:solidFill>
                          <a:schemeClr val="tx1"/>
                        </a:solidFill>
                        <a:latin typeface="Times" pitchFamily="18" charset="0"/>
                        <a:cs typeface="Times" pitchFamily="18" charset="0"/>
                      </a:endParaRPr>
                    </a:p>
                  </a:txBody>
                  <a:tcPr anchor="ctr">
                    <a:solidFill>
                      <a:schemeClr val="accent1">
                        <a:lumMod val="60000"/>
                        <a:lumOff val="40000"/>
                      </a:schemeClr>
                    </a:solidFill>
                  </a:tcPr>
                </a:tc>
              </a:tr>
            </a:tbl>
          </a:graphicData>
        </a:graphic>
      </p:graphicFrame>
      <p:pic>
        <p:nvPicPr>
          <p:cNvPr id="7" name="Image 6" descr="ingr. pain ham.JPG"/>
          <p:cNvPicPr>
            <a:picLocks noChangeAspect="1"/>
          </p:cNvPicPr>
          <p:nvPr>
            <p:custDataLst>
              <p:tags r:id="rId4"/>
            </p:custDataLst>
          </p:nvPr>
        </p:nvPicPr>
        <p:blipFill>
          <a:blip r:embed="rId10"/>
          <a:stretch>
            <a:fillRect/>
          </a:stretch>
        </p:blipFill>
        <p:spPr>
          <a:xfrm>
            <a:off x="173356" y="4973001"/>
            <a:ext cx="6539866" cy="1603059"/>
          </a:xfrm>
          <a:prstGeom prst="rect">
            <a:avLst/>
          </a:prstGeom>
        </p:spPr>
      </p:pic>
      <p:pic>
        <p:nvPicPr>
          <p:cNvPr id="8" name="Image 7" descr="ingr. pain plat.JPG"/>
          <p:cNvPicPr>
            <a:picLocks noChangeAspect="1"/>
          </p:cNvPicPr>
          <p:nvPr>
            <p:custDataLst>
              <p:tags r:id="rId5"/>
            </p:custDataLst>
          </p:nvPr>
        </p:nvPicPr>
        <p:blipFill>
          <a:blip r:embed="rId11"/>
          <a:stretch>
            <a:fillRect/>
          </a:stretch>
        </p:blipFill>
        <p:spPr>
          <a:xfrm>
            <a:off x="194395" y="7392483"/>
            <a:ext cx="6539866" cy="1568637"/>
          </a:xfrm>
          <a:prstGeom prst="rect">
            <a:avLst/>
          </a:prstGeom>
        </p:spPr>
      </p:pic>
      <p:pic>
        <p:nvPicPr>
          <p:cNvPr id="10" name="Picture 2" descr="Résultats de recherche d'images pour « pain hamburger »">
            <a:hlinkClick r:id="rId12"/>
          </p:cNvPr>
          <p:cNvPicPr>
            <a:picLocks noChangeAspect="1" noChangeArrowheads="1"/>
          </p:cNvPicPr>
          <p:nvPr>
            <p:custDataLst>
              <p:tags r:id="rId6"/>
            </p:custDataLst>
          </p:nvPr>
        </p:nvPicPr>
        <p:blipFill rotWithShape="1">
          <a:blip r:embed="rId13" cstate="print">
            <a:extLst>
              <a:ext uri="{28A0092B-C50C-407E-A947-70E740481C1C}">
                <a14:useLocalDpi xmlns="" xmlns:a14="http://schemas.microsoft.com/office/drawing/2010/main" val="0"/>
              </a:ext>
            </a:extLst>
          </a:blip>
          <a:srcRect l="3156"/>
          <a:stretch/>
        </p:blipFill>
        <p:spPr bwMode="auto">
          <a:xfrm>
            <a:off x="5222878" y="4200841"/>
            <a:ext cx="1490344" cy="106954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Résultats de recherche d'images pour « pain pita »">
            <a:hlinkClick r:id="rId12"/>
          </p:cNvPr>
          <p:cNvPicPr>
            <a:picLocks noChangeAspect="1" noChangeArrowheads="1"/>
          </p:cNvPicPr>
          <p:nvPr>
            <p:custDataLst>
              <p:tags r:id="rId7"/>
            </p:custDataLst>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417822" y="6768781"/>
            <a:ext cx="1310640" cy="11088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3032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sz="half" idx="1"/>
            <p:custDataLst>
              <p:tags r:id="rId1"/>
            </p:custDataLst>
          </p:nvPr>
        </p:nvSpPr>
        <p:spPr>
          <a:xfrm>
            <a:off x="179071" y="1998811"/>
            <a:ext cx="6624885" cy="1290495"/>
          </a:xfrm>
        </p:spPr>
        <p:txBody>
          <a:bodyPr>
            <a:noAutofit/>
          </a:bodyPr>
          <a:lstStyle/>
          <a:p>
            <a:pPr marL="0" lvl="0" indent="0" algn="ctr">
              <a:spcBef>
                <a:spcPts val="0"/>
              </a:spcBef>
              <a:buSzTx/>
              <a:buNone/>
            </a:pPr>
            <a:r>
              <a:rPr lang="fr-FR" sz="1050" b="1" dirty="0">
                <a:solidFill>
                  <a:prstClr val="white"/>
                </a:solidFill>
                <a:latin typeface="Goudy Old Style"/>
              </a:rPr>
              <a:t>3 côtés</a:t>
            </a:r>
          </a:p>
        </p:txBody>
      </p:sp>
      <p:sp>
        <p:nvSpPr>
          <p:cNvPr id="7" name="Title 3"/>
          <p:cNvSpPr txBox="1">
            <a:spLocks/>
          </p:cNvSpPr>
          <p:nvPr>
            <p:custDataLst>
              <p:tags r:id="rId2"/>
            </p:custDataLst>
          </p:nvPr>
        </p:nvSpPr>
        <p:spPr>
          <a:xfrm>
            <a:off x="133350" y="185767"/>
            <a:ext cx="4309552"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cs typeface="Times New Roman" pitchFamily="18" charset="0"/>
              </a:rPr>
              <a:t>Fiche d’activité TBI - B</a:t>
            </a:r>
          </a:p>
          <a:p>
            <a:pPr algn="l"/>
            <a:r>
              <a:rPr lang="en-US" sz="2400" dirty="0" err="1" smtClean="0"/>
              <a:t>Expérience</a:t>
            </a:r>
            <a:r>
              <a:rPr lang="en-US" sz="2400" dirty="0" smtClean="0"/>
              <a:t> du pain</a:t>
            </a:r>
            <a:endParaRPr lang="en-US" sz="2400" dirty="0">
              <a:highlight>
                <a:srgbClr val="FFFF00"/>
              </a:highlight>
            </a:endParaRPr>
          </a:p>
        </p:txBody>
      </p:sp>
      <p:sp>
        <p:nvSpPr>
          <p:cNvPr id="9" name="Rectangle 8"/>
          <p:cNvSpPr/>
          <p:nvPr>
            <p:custDataLst>
              <p:tags r:id="rId3"/>
            </p:custDataLst>
          </p:nvPr>
        </p:nvSpPr>
        <p:spPr>
          <a:xfrm>
            <a:off x="113419" y="105290"/>
            <a:ext cx="6624886" cy="8909170"/>
          </a:xfrm>
          <a:prstGeom prst="rect">
            <a:avLst/>
          </a:prstGeom>
          <a:noFill/>
          <a:ln w="57150" cmpd="thinThick">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graphicFrame>
        <p:nvGraphicFramePr>
          <p:cNvPr id="14" name="Tableau 13">
            <a:extLst>
              <a:ext uri="{FF2B5EF4-FFF2-40B4-BE49-F238E27FC236}">
                <a16:creationId xmlns="" xmlns:a16="http://schemas.microsoft.com/office/drawing/2014/main" id="{2C289671-6781-9449-AB55-B5D39210A097}"/>
              </a:ext>
            </a:extLst>
          </p:cNvPr>
          <p:cNvGraphicFramePr>
            <a:graphicFrameLocks noGrp="1"/>
          </p:cNvGraphicFramePr>
          <p:nvPr>
            <p:custDataLst>
              <p:tags r:id="rId4"/>
            </p:custDataLst>
            <p:extLst>
              <p:ext uri="{D42A27DB-BD31-4B8C-83A1-F6EECF244321}">
                <p14:modId xmlns="" xmlns:p14="http://schemas.microsoft.com/office/powerpoint/2010/main" val="1717739884"/>
              </p:ext>
            </p:extLst>
          </p:nvPr>
        </p:nvGraphicFramePr>
        <p:xfrm>
          <a:off x="274318" y="1594100"/>
          <a:ext cx="6301744" cy="7067300"/>
        </p:xfrm>
        <a:graphic>
          <a:graphicData uri="http://schemas.openxmlformats.org/drawingml/2006/table">
            <a:tbl>
              <a:tblPr firstRow="1" bandRow="1">
                <a:tableStyleId>{5940675A-B579-460E-94D1-54222C63F5DA}</a:tableStyleId>
              </a:tblPr>
              <a:tblGrid>
                <a:gridCol w="952502">
                  <a:extLst>
                    <a:ext uri="{9D8B030D-6E8A-4147-A177-3AD203B41FA5}">
                      <a16:colId xmlns="" xmlns:a16="http://schemas.microsoft.com/office/drawing/2014/main" val="346195031"/>
                    </a:ext>
                  </a:extLst>
                </a:gridCol>
                <a:gridCol w="1135380">
                  <a:extLst>
                    <a:ext uri="{9D8B030D-6E8A-4147-A177-3AD203B41FA5}">
                      <a16:colId xmlns="" xmlns:a16="http://schemas.microsoft.com/office/drawing/2014/main" val="595607890"/>
                    </a:ext>
                  </a:extLst>
                </a:gridCol>
                <a:gridCol w="2026920">
                  <a:extLst>
                    <a:ext uri="{9D8B030D-6E8A-4147-A177-3AD203B41FA5}">
                      <a16:colId xmlns="" xmlns:a16="http://schemas.microsoft.com/office/drawing/2014/main" val="2035382043"/>
                    </a:ext>
                  </a:extLst>
                </a:gridCol>
                <a:gridCol w="2186942">
                  <a:extLst>
                    <a:ext uri="{9D8B030D-6E8A-4147-A177-3AD203B41FA5}">
                      <a16:colId xmlns="" xmlns:a16="http://schemas.microsoft.com/office/drawing/2014/main" val="2973796622"/>
                    </a:ext>
                  </a:extLst>
                </a:gridCol>
              </a:tblGrid>
              <a:tr h="605540">
                <a:tc>
                  <a:txBody>
                    <a:bodyPr/>
                    <a:lstStyle/>
                    <a:p>
                      <a:pPr algn="ctr"/>
                      <a:r>
                        <a:rPr lang="fr-CA" sz="1600" b="1" dirty="0" smtClean="0">
                          <a:latin typeface="+mj-lt"/>
                          <a:cs typeface="Times" pitchFamily="18" charset="0"/>
                        </a:rPr>
                        <a:t>Numéro</a:t>
                      </a:r>
                      <a:endParaRPr lang="fr-FR" sz="1600" b="1" dirty="0">
                        <a:latin typeface="+mj-lt"/>
                        <a:cs typeface="Times" pitchFamily="18" charset="0"/>
                      </a:endParaRPr>
                    </a:p>
                  </a:txBody>
                  <a:tcPr/>
                </a:tc>
                <a:tc>
                  <a:txBody>
                    <a:bodyPr/>
                    <a:lstStyle/>
                    <a:p>
                      <a:pPr algn="ctr"/>
                      <a:r>
                        <a:rPr lang="fr-CA" sz="1600" b="1" dirty="0" smtClean="0">
                          <a:latin typeface="+mj-lt"/>
                          <a:cs typeface="Times" pitchFamily="18" charset="0"/>
                        </a:rPr>
                        <a:t>Recette</a:t>
                      </a:r>
                      <a:endParaRPr lang="fr-FR" sz="1600" b="1" dirty="0">
                        <a:latin typeface="+mj-lt"/>
                        <a:cs typeface="Times" pitchFamily="18" charset="0"/>
                      </a:endParaRPr>
                    </a:p>
                  </a:txBody>
                  <a:tcPr/>
                </a:tc>
                <a:tc>
                  <a:txBody>
                    <a:bodyPr/>
                    <a:lstStyle/>
                    <a:p>
                      <a:pPr algn="ctr"/>
                      <a:r>
                        <a:rPr lang="fr-CA" sz="1600" b="1" dirty="0" smtClean="0">
                          <a:latin typeface="+mj-lt"/>
                          <a:cs typeface="Times" pitchFamily="18" charset="0"/>
                        </a:rPr>
                        <a:t>Observations </a:t>
                      </a:r>
                      <a:r>
                        <a:rPr lang="fr-CA" sz="1600" b="1" i="1" dirty="0" smtClean="0">
                          <a:latin typeface="+mj-lt"/>
                          <a:cs typeface="Times" pitchFamily="18" charset="0"/>
                        </a:rPr>
                        <a:t>avant</a:t>
                      </a:r>
                      <a:r>
                        <a:rPr lang="fr-CA" sz="1600" b="1" dirty="0" smtClean="0">
                          <a:latin typeface="+mj-lt"/>
                          <a:cs typeface="Times" pitchFamily="18" charset="0"/>
                        </a:rPr>
                        <a:t> cuisson</a:t>
                      </a:r>
                      <a:endParaRPr lang="fr-FR" sz="1600" b="1" dirty="0">
                        <a:latin typeface="+mj-lt"/>
                        <a:cs typeface="Times" pitchFamily="18" charset="0"/>
                      </a:endParaRPr>
                    </a:p>
                  </a:txBody>
                  <a:tcPr/>
                </a:tc>
                <a:tc>
                  <a:txBody>
                    <a:bodyPr/>
                    <a:lstStyle/>
                    <a:p>
                      <a:pPr algn="ctr"/>
                      <a:r>
                        <a:rPr lang="fr-CA" sz="1600" b="1" dirty="0" smtClean="0">
                          <a:latin typeface="+mj-lt"/>
                          <a:cs typeface="Times" pitchFamily="18" charset="0"/>
                        </a:rPr>
                        <a:t>Observations </a:t>
                      </a:r>
                      <a:r>
                        <a:rPr lang="fr-CA" sz="1600" b="1" i="1" dirty="0" smtClean="0">
                          <a:latin typeface="+mj-lt"/>
                          <a:cs typeface="Times" pitchFamily="18" charset="0"/>
                        </a:rPr>
                        <a:t>après</a:t>
                      </a:r>
                      <a:r>
                        <a:rPr lang="fr-CA" sz="1600" b="1" dirty="0" smtClean="0">
                          <a:latin typeface="+mj-lt"/>
                          <a:cs typeface="Times" pitchFamily="18" charset="0"/>
                        </a:rPr>
                        <a:t> cuisson</a:t>
                      </a:r>
                      <a:endParaRPr lang="fr-FR" sz="1600" b="1" dirty="0">
                        <a:latin typeface="+mj-lt"/>
                        <a:cs typeface="Times" pitchFamily="18" charset="0"/>
                      </a:endParaRPr>
                    </a:p>
                  </a:txBody>
                  <a:tcPr/>
                </a:tc>
                <a:extLst>
                  <a:ext uri="{0D108BD9-81ED-4DB2-BD59-A6C34878D82A}">
                    <a16:rowId xmlns="" xmlns:a16="http://schemas.microsoft.com/office/drawing/2014/main" val="2679237117"/>
                  </a:ext>
                </a:extLst>
              </a:tr>
              <a:tr h="501901">
                <a:tc>
                  <a:txBody>
                    <a:bodyPr/>
                    <a:lstStyle/>
                    <a:p>
                      <a:pPr algn="ctr"/>
                      <a:r>
                        <a:rPr lang="fr-CA" sz="1600" b="1" dirty="0" smtClean="0">
                          <a:latin typeface="+mj-lt"/>
                          <a:cs typeface="Times" pitchFamily="18" charset="0"/>
                        </a:rPr>
                        <a:t>1</a:t>
                      </a:r>
                      <a:endParaRPr lang="fr-FR" sz="1600" b="1" dirty="0">
                        <a:latin typeface="+mj-lt"/>
                        <a:cs typeface="Times" pitchFamily="18" charset="0"/>
                      </a:endParaRPr>
                    </a:p>
                  </a:txBody>
                  <a:tcPr anchor="ctr"/>
                </a:tc>
                <a:tc>
                  <a:txBody>
                    <a:bodyPr/>
                    <a:lstStyle/>
                    <a:p>
                      <a:pPr marL="360000" indent="-360000">
                        <a:spcBef>
                          <a:spcPts val="600"/>
                        </a:spcBef>
                        <a:buFont typeface="Arial" pitchFamily="34" charset="0"/>
                        <a:buChar char="•"/>
                      </a:pPr>
                      <a:r>
                        <a:rPr lang="fr-CA" sz="1600" dirty="0" smtClean="0">
                          <a:latin typeface="+mj-lt"/>
                          <a:cs typeface="Times" pitchFamily="18" charset="0"/>
                        </a:rPr>
                        <a:t>Eau</a:t>
                      </a:r>
                    </a:p>
                    <a:p>
                      <a:pPr marL="360000" indent="-360000">
                        <a:spcBef>
                          <a:spcPts val="600"/>
                        </a:spcBef>
                        <a:buFont typeface="Arial" pitchFamily="34" charset="0"/>
                        <a:buChar char="•"/>
                      </a:pPr>
                      <a:r>
                        <a:rPr lang="fr-CA" sz="1600" dirty="0" smtClean="0">
                          <a:latin typeface="+mj-lt"/>
                          <a:cs typeface="Times" pitchFamily="18" charset="0"/>
                        </a:rPr>
                        <a:t>Farine</a:t>
                      </a:r>
                    </a:p>
                    <a:p>
                      <a:pPr marL="360000" indent="-360000">
                        <a:spcBef>
                          <a:spcPts val="600"/>
                        </a:spcBef>
                        <a:buFont typeface="Arial" pitchFamily="34" charset="0"/>
                        <a:buChar char="•"/>
                      </a:pPr>
                      <a:r>
                        <a:rPr lang="fr-CA" sz="1600" dirty="0" smtClean="0">
                          <a:latin typeface="+mj-lt"/>
                          <a:cs typeface="Times" pitchFamily="18" charset="0"/>
                        </a:rPr>
                        <a:t>Sel</a:t>
                      </a:r>
                    </a:p>
                    <a:p>
                      <a:pPr marL="360000" indent="-360000">
                        <a:spcBef>
                          <a:spcPts val="600"/>
                        </a:spcBef>
                        <a:buFont typeface="Arial" pitchFamily="34" charset="0"/>
                        <a:buChar char="•"/>
                      </a:pPr>
                      <a:r>
                        <a:rPr lang="fr-CA" sz="1600" dirty="0" smtClean="0">
                          <a:latin typeface="+mj-lt"/>
                          <a:cs typeface="Times" pitchFamily="18" charset="0"/>
                        </a:rPr>
                        <a:t>Sucre</a:t>
                      </a:r>
                    </a:p>
                    <a:p>
                      <a:pPr marL="360000" indent="-360000">
                        <a:spcBef>
                          <a:spcPts val="600"/>
                        </a:spcBef>
                        <a:buFont typeface="Arial" pitchFamily="34" charset="0"/>
                        <a:buChar char="•"/>
                      </a:pPr>
                      <a:r>
                        <a:rPr lang="fr-CA" sz="1600" dirty="0" smtClean="0">
                          <a:latin typeface="+mj-lt"/>
                          <a:cs typeface="Times" pitchFamily="18" charset="0"/>
                        </a:rPr>
                        <a:t>Levure</a:t>
                      </a:r>
                      <a:endParaRPr lang="fr-FR" sz="1600" dirty="0">
                        <a:latin typeface="+mj-lt"/>
                        <a:cs typeface="Times" pitchFamily="18" charset="0"/>
                      </a:endParaRPr>
                    </a:p>
                  </a:txBody>
                  <a:tcPr/>
                </a:tc>
                <a:tc>
                  <a:txBody>
                    <a:bodyPr/>
                    <a:lstStyle/>
                    <a:p>
                      <a:endParaRPr lang="fr-FR" sz="1600" dirty="0">
                        <a:latin typeface="+mj-lt"/>
                        <a:cs typeface="Times" pitchFamily="18" charset="0"/>
                      </a:endParaRPr>
                    </a:p>
                  </a:txBody>
                  <a:tcPr/>
                </a:tc>
                <a:tc>
                  <a:txBody>
                    <a:bodyPr/>
                    <a:lstStyle/>
                    <a:p>
                      <a:endParaRPr lang="fr-FR" sz="1600" dirty="0">
                        <a:latin typeface="+mj-lt"/>
                        <a:cs typeface="Times" pitchFamily="18" charset="0"/>
                      </a:endParaRPr>
                    </a:p>
                  </a:txBody>
                  <a:tcPr/>
                </a:tc>
              </a:tr>
              <a:tr h="589310">
                <a:tc>
                  <a:txBody>
                    <a:bodyPr/>
                    <a:lstStyle/>
                    <a:p>
                      <a:pPr algn="ctr"/>
                      <a:r>
                        <a:rPr lang="fr-CA" sz="1600" b="1" i="0" dirty="0" smtClean="0">
                          <a:latin typeface="+mj-lt"/>
                          <a:cs typeface="Times" pitchFamily="18" charset="0"/>
                        </a:rPr>
                        <a:t>2</a:t>
                      </a:r>
                      <a:endParaRPr lang="fr-FR" sz="1600" b="1" i="0" dirty="0">
                        <a:latin typeface="+mj-lt"/>
                        <a:cs typeface="Times" pitchFamily="18" charset="0"/>
                      </a:endParaRPr>
                    </a:p>
                  </a:txBody>
                  <a:tcPr anchor="ctr"/>
                </a:tc>
                <a:tc>
                  <a:txBody>
                    <a:bodyPr/>
                    <a:lstStyle/>
                    <a:p>
                      <a:pPr marL="360000" indent="-360000">
                        <a:spcBef>
                          <a:spcPts val="600"/>
                        </a:spcBef>
                        <a:buFont typeface="Arial" pitchFamily="34" charset="0"/>
                        <a:buChar char="•"/>
                      </a:pPr>
                      <a:r>
                        <a:rPr lang="fr-CA" sz="1600" dirty="0" smtClean="0">
                          <a:latin typeface="+mj-lt"/>
                          <a:cs typeface="Times" pitchFamily="18" charset="0"/>
                        </a:rPr>
                        <a:t>Eau</a:t>
                      </a:r>
                    </a:p>
                    <a:p>
                      <a:pPr marL="360000" indent="-360000">
                        <a:spcBef>
                          <a:spcPts val="600"/>
                        </a:spcBef>
                        <a:buFont typeface="Arial" pitchFamily="34" charset="0"/>
                        <a:buChar char="•"/>
                      </a:pPr>
                      <a:r>
                        <a:rPr lang="fr-CA" sz="1600" dirty="0" smtClean="0">
                          <a:latin typeface="+mj-lt"/>
                          <a:cs typeface="Times" pitchFamily="18" charset="0"/>
                        </a:rPr>
                        <a:t>Farine</a:t>
                      </a:r>
                    </a:p>
                    <a:p>
                      <a:pPr marL="360000" indent="-360000">
                        <a:spcBef>
                          <a:spcPts val="600"/>
                        </a:spcBef>
                        <a:buFont typeface="Arial" pitchFamily="34" charset="0"/>
                        <a:buChar char="•"/>
                      </a:pPr>
                      <a:r>
                        <a:rPr lang="fr-CA" sz="1600" dirty="0" smtClean="0">
                          <a:latin typeface="+mj-lt"/>
                          <a:cs typeface="Times" pitchFamily="18" charset="0"/>
                        </a:rPr>
                        <a:t>Sel</a:t>
                      </a:r>
                    </a:p>
                    <a:p>
                      <a:pPr marL="360000" indent="-360000">
                        <a:spcBef>
                          <a:spcPts val="600"/>
                        </a:spcBef>
                        <a:buFont typeface="Arial" pitchFamily="34" charset="0"/>
                        <a:buChar char="•"/>
                      </a:pPr>
                      <a:r>
                        <a:rPr lang="fr-CA" sz="1600" dirty="0" smtClean="0">
                          <a:latin typeface="+mj-lt"/>
                          <a:cs typeface="Times" pitchFamily="18" charset="0"/>
                        </a:rPr>
                        <a:t>Sucre</a:t>
                      </a:r>
                    </a:p>
                    <a:p>
                      <a:pPr marL="360000" indent="-360000">
                        <a:spcBef>
                          <a:spcPts val="600"/>
                        </a:spcBef>
                        <a:buFont typeface="Arial" pitchFamily="34" charset="0"/>
                        <a:buChar char="•"/>
                      </a:pPr>
                      <a:r>
                        <a:rPr lang="fr-CA" sz="1600" i="1" strike="sngStrike" dirty="0" smtClean="0">
                          <a:latin typeface="+mj-lt"/>
                          <a:cs typeface="Times" pitchFamily="18" charset="0"/>
                        </a:rPr>
                        <a:t>Levure</a:t>
                      </a:r>
                    </a:p>
                  </a:txBody>
                  <a:tcPr/>
                </a:tc>
                <a:tc>
                  <a:txBody>
                    <a:bodyPr/>
                    <a:lstStyle/>
                    <a:p>
                      <a:pPr algn="ctr"/>
                      <a:endParaRPr lang="fr-CA" sz="1600" i="0" dirty="0" smtClean="0">
                        <a:latin typeface="+mj-lt"/>
                        <a:cs typeface="Times" pitchFamily="18" charset="0"/>
                      </a:endParaRPr>
                    </a:p>
                  </a:txBody>
                  <a:tcPr/>
                </a:tc>
                <a:tc>
                  <a:txBody>
                    <a:bodyPr/>
                    <a:lstStyle/>
                    <a:p>
                      <a:pPr algn="ctr"/>
                      <a:endParaRPr lang="fr-CA" sz="1600" i="0" dirty="0" smtClean="0">
                        <a:latin typeface="+mj-lt"/>
                        <a:cs typeface="Times" pitchFamily="18" charset="0"/>
                      </a:endParaRPr>
                    </a:p>
                  </a:txBody>
                  <a:tcPr/>
                </a:tc>
                <a:extLst>
                  <a:ext uri="{0D108BD9-81ED-4DB2-BD59-A6C34878D82A}">
                    <a16:rowId xmlns="" xmlns:a16="http://schemas.microsoft.com/office/drawing/2014/main" val="2906109776"/>
                  </a:ext>
                </a:extLst>
              </a:tr>
              <a:tr h="589310">
                <a:tc>
                  <a:txBody>
                    <a:bodyPr/>
                    <a:lstStyle/>
                    <a:p>
                      <a:pPr algn="ctr"/>
                      <a:r>
                        <a:rPr lang="fr-CA" sz="1600" b="1" i="0" dirty="0" smtClean="0">
                          <a:latin typeface="+mj-lt"/>
                          <a:cs typeface="Times" pitchFamily="18" charset="0"/>
                        </a:rPr>
                        <a:t>3</a:t>
                      </a:r>
                      <a:endParaRPr lang="fr-FR" sz="1600" b="1" i="0" dirty="0">
                        <a:latin typeface="+mj-lt"/>
                        <a:cs typeface="Times" pitchFamily="18" charset="0"/>
                      </a:endParaRPr>
                    </a:p>
                  </a:txBody>
                  <a:tcPr anchor="ctr"/>
                </a:tc>
                <a:tc>
                  <a:txBody>
                    <a:bodyPr/>
                    <a:lstStyle/>
                    <a:p>
                      <a:pPr marL="360000" indent="-360000">
                        <a:spcBef>
                          <a:spcPts val="600"/>
                        </a:spcBef>
                        <a:buFont typeface="Arial" pitchFamily="34" charset="0"/>
                        <a:buChar char="•"/>
                      </a:pPr>
                      <a:r>
                        <a:rPr lang="fr-CA" sz="1600" dirty="0" smtClean="0">
                          <a:latin typeface="+mj-lt"/>
                          <a:cs typeface="Times" pitchFamily="18" charset="0"/>
                        </a:rPr>
                        <a:t>Eau</a:t>
                      </a:r>
                    </a:p>
                    <a:p>
                      <a:pPr marL="360000" indent="-360000">
                        <a:spcBef>
                          <a:spcPts val="600"/>
                        </a:spcBef>
                        <a:buFont typeface="Arial" pitchFamily="34" charset="0"/>
                        <a:buChar char="•"/>
                      </a:pPr>
                      <a:r>
                        <a:rPr lang="fr-CA" sz="1600" dirty="0" smtClean="0">
                          <a:latin typeface="+mj-lt"/>
                          <a:cs typeface="Times" pitchFamily="18" charset="0"/>
                        </a:rPr>
                        <a:t>Farine</a:t>
                      </a:r>
                    </a:p>
                    <a:p>
                      <a:pPr marL="360000" indent="-360000">
                        <a:spcBef>
                          <a:spcPts val="600"/>
                        </a:spcBef>
                        <a:buFont typeface="Arial" pitchFamily="34" charset="0"/>
                        <a:buChar char="•"/>
                      </a:pPr>
                      <a:r>
                        <a:rPr lang="fr-CA" sz="1600" dirty="0" smtClean="0">
                          <a:latin typeface="+mj-lt"/>
                          <a:cs typeface="Times" pitchFamily="18" charset="0"/>
                        </a:rPr>
                        <a:t>Sel</a:t>
                      </a:r>
                    </a:p>
                    <a:p>
                      <a:pPr marL="360000" indent="-360000">
                        <a:spcBef>
                          <a:spcPts val="600"/>
                        </a:spcBef>
                        <a:buFont typeface="Arial" pitchFamily="34" charset="0"/>
                        <a:buChar char="•"/>
                      </a:pPr>
                      <a:r>
                        <a:rPr lang="fr-CA" sz="1600" i="1" strike="sngStrike" dirty="0" smtClean="0">
                          <a:latin typeface="+mj-lt"/>
                          <a:cs typeface="Times" pitchFamily="18" charset="0"/>
                        </a:rPr>
                        <a:t>Sucre</a:t>
                      </a:r>
                    </a:p>
                    <a:p>
                      <a:pPr marL="360000" indent="-360000">
                        <a:spcBef>
                          <a:spcPts val="600"/>
                        </a:spcBef>
                        <a:buFont typeface="Arial" pitchFamily="34" charset="0"/>
                        <a:buChar char="•"/>
                      </a:pPr>
                      <a:r>
                        <a:rPr lang="fr-CA" sz="1600" dirty="0" smtClean="0">
                          <a:latin typeface="+mj-lt"/>
                          <a:cs typeface="Times" pitchFamily="18" charset="0"/>
                        </a:rPr>
                        <a:t>Levure</a:t>
                      </a:r>
                      <a:endParaRPr lang="fr-CA" sz="1600" i="0" dirty="0" smtClean="0">
                        <a:latin typeface="+mj-lt"/>
                        <a:cs typeface="Times" pitchFamily="18" charset="0"/>
                      </a:endParaRPr>
                    </a:p>
                  </a:txBody>
                  <a:tcPr/>
                </a:tc>
                <a:tc>
                  <a:txBody>
                    <a:bodyPr/>
                    <a:lstStyle/>
                    <a:p>
                      <a:pPr algn="ctr"/>
                      <a:endParaRPr lang="fr-CA" sz="1600" i="0" dirty="0" smtClean="0">
                        <a:latin typeface="+mj-lt"/>
                        <a:cs typeface="Times" pitchFamily="18" charset="0"/>
                      </a:endParaRPr>
                    </a:p>
                  </a:txBody>
                  <a:tcPr/>
                </a:tc>
                <a:tc>
                  <a:txBody>
                    <a:bodyPr/>
                    <a:lstStyle/>
                    <a:p>
                      <a:pPr algn="ctr"/>
                      <a:endParaRPr lang="fr-CA" sz="1600" i="0" dirty="0" smtClean="0">
                        <a:latin typeface="+mj-lt"/>
                        <a:cs typeface="Times" pitchFamily="18" charset="0"/>
                      </a:endParaRPr>
                    </a:p>
                  </a:txBody>
                  <a:tcPr/>
                </a:tc>
              </a:tr>
              <a:tr h="589310">
                <a:tc>
                  <a:txBody>
                    <a:bodyPr/>
                    <a:lstStyle/>
                    <a:p>
                      <a:pPr algn="ctr"/>
                      <a:r>
                        <a:rPr lang="fr-CA" sz="1600" b="1" i="0" dirty="0" smtClean="0">
                          <a:latin typeface="+mj-lt"/>
                          <a:cs typeface="Times" pitchFamily="18" charset="0"/>
                        </a:rPr>
                        <a:t>4</a:t>
                      </a:r>
                      <a:endParaRPr lang="fr-FR" sz="1600" b="1" i="0" dirty="0">
                        <a:latin typeface="+mj-lt"/>
                        <a:cs typeface="Times" pitchFamily="18" charset="0"/>
                      </a:endParaRPr>
                    </a:p>
                  </a:txBody>
                  <a:tcPr anchor="ctr"/>
                </a:tc>
                <a:tc>
                  <a:txBody>
                    <a:bodyPr/>
                    <a:lstStyle/>
                    <a:p>
                      <a:pPr marL="360000" indent="-360000">
                        <a:spcBef>
                          <a:spcPts val="600"/>
                        </a:spcBef>
                        <a:buFont typeface="Arial" pitchFamily="34" charset="0"/>
                        <a:buChar char="•"/>
                      </a:pPr>
                      <a:r>
                        <a:rPr lang="fr-CA" sz="1600" dirty="0" smtClean="0">
                          <a:latin typeface="+mj-lt"/>
                          <a:cs typeface="Times" pitchFamily="18" charset="0"/>
                        </a:rPr>
                        <a:t>Eau</a:t>
                      </a:r>
                    </a:p>
                    <a:p>
                      <a:pPr marL="360000" indent="-360000">
                        <a:spcBef>
                          <a:spcPts val="600"/>
                        </a:spcBef>
                        <a:buFont typeface="Arial" pitchFamily="34" charset="0"/>
                        <a:buChar char="•"/>
                      </a:pPr>
                      <a:r>
                        <a:rPr lang="fr-CA" sz="1600" dirty="0" smtClean="0">
                          <a:latin typeface="+mj-lt"/>
                          <a:cs typeface="Times" pitchFamily="18" charset="0"/>
                        </a:rPr>
                        <a:t>Farine</a:t>
                      </a:r>
                    </a:p>
                    <a:p>
                      <a:pPr marL="360000" indent="-360000">
                        <a:spcBef>
                          <a:spcPts val="600"/>
                        </a:spcBef>
                        <a:buFont typeface="Arial" pitchFamily="34" charset="0"/>
                        <a:buChar char="•"/>
                      </a:pPr>
                      <a:r>
                        <a:rPr lang="fr-CA" sz="1600" dirty="0" smtClean="0">
                          <a:latin typeface="+mj-lt"/>
                          <a:cs typeface="Times" pitchFamily="18" charset="0"/>
                        </a:rPr>
                        <a:t>Sel</a:t>
                      </a:r>
                    </a:p>
                    <a:p>
                      <a:pPr marL="360000" indent="-360000">
                        <a:spcBef>
                          <a:spcPts val="600"/>
                        </a:spcBef>
                        <a:buFont typeface="Arial" pitchFamily="34" charset="0"/>
                        <a:buChar char="•"/>
                      </a:pPr>
                      <a:r>
                        <a:rPr lang="fr-CA" sz="1600" i="1" strike="sngStrike" dirty="0" smtClean="0">
                          <a:latin typeface="+mj-lt"/>
                          <a:cs typeface="Times" pitchFamily="18" charset="0"/>
                        </a:rPr>
                        <a:t>Sucre</a:t>
                      </a:r>
                    </a:p>
                    <a:p>
                      <a:pPr marL="360000" indent="-360000">
                        <a:spcBef>
                          <a:spcPts val="600"/>
                        </a:spcBef>
                        <a:buFont typeface="Arial" pitchFamily="34" charset="0"/>
                        <a:buChar char="•"/>
                      </a:pPr>
                      <a:r>
                        <a:rPr lang="fr-CA" sz="1600" i="1" strike="sngStrike" dirty="0" smtClean="0">
                          <a:latin typeface="+mj-lt"/>
                          <a:cs typeface="Times" pitchFamily="18" charset="0"/>
                        </a:rPr>
                        <a:t>Levure</a:t>
                      </a:r>
                    </a:p>
                  </a:txBody>
                  <a:tcPr/>
                </a:tc>
                <a:tc>
                  <a:txBody>
                    <a:bodyPr/>
                    <a:lstStyle/>
                    <a:p>
                      <a:pPr algn="ctr"/>
                      <a:endParaRPr lang="fr-CA" sz="1600" i="0" dirty="0" smtClean="0">
                        <a:latin typeface="+mj-lt"/>
                        <a:cs typeface="Times" pitchFamily="18" charset="0"/>
                      </a:endParaRPr>
                    </a:p>
                  </a:txBody>
                  <a:tcPr/>
                </a:tc>
                <a:tc>
                  <a:txBody>
                    <a:bodyPr/>
                    <a:lstStyle/>
                    <a:p>
                      <a:pPr algn="ctr"/>
                      <a:endParaRPr lang="fr-CA" sz="1600" i="0" dirty="0" smtClean="0">
                        <a:latin typeface="+mj-lt"/>
                        <a:cs typeface="Times" pitchFamily="18" charset="0"/>
                      </a:endParaRPr>
                    </a:p>
                  </a:txBody>
                  <a:tcPr/>
                </a:tc>
              </a:tr>
            </a:tbl>
          </a:graphicData>
        </a:graphic>
      </p:graphicFrame>
      <p:pic>
        <p:nvPicPr>
          <p:cNvPr id="10" name="Image 9" descr="Cover_5 - Levure-02.png"/>
          <p:cNvPicPr>
            <a:picLocks noChangeAspect="1"/>
          </p:cNvPicPr>
          <p:nvPr/>
        </p:nvPicPr>
        <p:blipFill>
          <a:blip r:embed="rId6"/>
          <a:stretch>
            <a:fillRect/>
          </a:stretch>
        </p:blipFill>
        <p:spPr>
          <a:xfrm>
            <a:off x="4304397" y="-207469"/>
            <a:ext cx="2409649" cy="2409649"/>
          </a:xfrm>
          <a:prstGeom prst="rect">
            <a:avLst/>
          </a:prstGeom>
        </p:spPr>
      </p:pic>
    </p:spTree>
    <p:extLst>
      <p:ext uri="{BB962C8B-B14F-4D97-AF65-F5344CB8AC3E}">
        <p14:creationId xmlns="" xmlns:p14="http://schemas.microsoft.com/office/powerpoint/2010/main" val="3237527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sz="half" idx="1"/>
            <p:custDataLst>
              <p:tags r:id="rId1"/>
            </p:custDataLst>
          </p:nvPr>
        </p:nvSpPr>
        <p:spPr>
          <a:xfrm>
            <a:off x="179071" y="1998811"/>
            <a:ext cx="6624885" cy="1290495"/>
          </a:xfrm>
        </p:spPr>
        <p:txBody>
          <a:bodyPr>
            <a:noAutofit/>
          </a:bodyPr>
          <a:lstStyle/>
          <a:p>
            <a:pPr marL="0" lvl="0" indent="0" algn="ctr">
              <a:spcBef>
                <a:spcPts val="0"/>
              </a:spcBef>
              <a:buSzTx/>
              <a:buNone/>
            </a:pPr>
            <a:r>
              <a:rPr lang="fr-FR" sz="1050" b="1" dirty="0">
                <a:solidFill>
                  <a:prstClr val="white"/>
                </a:solidFill>
                <a:latin typeface="Goudy Old Style"/>
              </a:rPr>
              <a:t>3 côtés</a:t>
            </a:r>
          </a:p>
        </p:txBody>
      </p:sp>
      <p:sp>
        <p:nvSpPr>
          <p:cNvPr id="7" name="Title 3"/>
          <p:cNvSpPr txBox="1">
            <a:spLocks/>
          </p:cNvSpPr>
          <p:nvPr>
            <p:custDataLst>
              <p:tags r:id="rId2"/>
            </p:custDataLst>
          </p:nvPr>
        </p:nvSpPr>
        <p:spPr>
          <a:xfrm>
            <a:off x="133350" y="185767"/>
            <a:ext cx="4309552"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cs typeface="Times New Roman" pitchFamily="18" charset="0"/>
              </a:rPr>
              <a:t>Fiche d’activité TBI - C</a:t>
            </a:r>
          </a:p>
          <a:p>
            <a:pPr algn="l"/>
            <a:r>
              <a:rPr lang="en-US" sz="2400" dirty="0" err="1" smtClean="0"/>
              <a:t>Expérience</a:t>
            </a:r>
            <a:r>
              <a:rPr lang="en-US" sz="2400" dirty="0" smtClean="0"/>
              <a:t> de la </a:t>
            </a:r>
            <a:r>
              <a:rPr lang="en-US" sz="2400" dirty="0" err="1" smtClean="0"/>
              <a:t>levure</a:t>
            </a:r>
            <a:endParaRPr lang="en-US" sz="2400" dirty="0">
              <a:highlight>
                <a:srgbClr val="FFFF00"/>
              </a:highlight>
            </a:endParaRPr>
          </a:p>
        </p:txBody>
      </p:sp>
      <p:sp>
        <p:nvSpPr>
          <p:cNvPr id="9" name="Rectangle 8"/>
          <p:cNvSpPr/>
          <p:nvPr>
            <p:custDataLst>
              <p:tags r:id="rId3"/>
            </p:custDataLst>
          </p:nvPr>
        </p:nvSpPr>
        <p:spPr>
          <a:xfrm>
            <a:off x="113419" y="105290"/>
            <a:ext cx="6624886" cy="8939650"/>
          </a:xfrm>
          <a:prstGeom prst="rect">
            <a:avLst/>
          </a:prstGeom>
          <a:noFill/>
          <a:ln w="57150" cmpd="thinThick">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graphicFrame>
        <p:nvGraphicFramePr>
          <p:cNvPr id="14" name="Tableau 13">
            <a:extLst>
              <a:ext uri="{FF2B5EF4-FFF2-40B4-BE49-F238E27FC236}">
                <a16:creationId xmlns="" xmlns:a16="http://schemas.microsoft.com/office/drawing/2014/main" id="{2C289671-6781-9449-AB55-B5D39210A097}"/>
              </a:ext>
            </a:extLst>
          </p:cNvPr>
          <p:cNvGraphicFramePr>
            <a:graphicFrameLocks noGrp="1"/>
          </p:cNvGraphicFramePr>
          <p:nvPr>
            <p:custDataLst>
              <p:tags r:id="rId4"/>
            </p:custDataLst>
            <p:extLst>
              <p:ext uri="{D42A27DB-BD31-4B8C-83A1-F6EECF244321}">
                <p14:modId xmlns="" xmlns:p14="http://schemas.microsoft.com/office/powerpoint/2010/main" val="1717739884"/>
              </p:ext>
            </p:extLst>
          </p:nvPr>
        </p:nvGraphicFramePr>
        <p:xfrm>
          <a:off x="274318" y="1589020"/>
          <a:ext cx="6309363" cy="3531620"/>
        </p:xfrm>
        <a:graphic>
          <a:graphicData uri="http://schemas.openxmlformats.org/drawingml/2006/table">
            <a:tbl>
              <a:tblPr firstRow="1" bandRow="1">
                <a:tableStyleId>{5940675A-B579-460E-94D1-54222C63F5DA}</a:tableStyleId>
              </a:tblPr>
              <a:tblGrid>
                <a:gridCol w="1310642">
                  <a:extLst>
                    <a:ext uri="{9D8B030D-6E8A-4147-A177-3AD203B41FA5}">
                      <a16:colId xmlns="" xmlns:a16="http://schemas.microsoft.com/office/drawing/2014/main" val="346195031"/>
                    </a:ext>
                  </a:extLst>
                </a:gridCol>
                <a:gridCol w="1386840">
                  <a:extLst>
                    <a:ext uri="{9D8B030D-6E8A-4147-A177-3AD203B41FA5}">
                      <a16:colId xmlns="" xmlns:a16="http://schemas.microsoft.com/office/drawing/2014/main" val="595607890"/>
                    </a:ext>
                  </a:extLst>
                </a:gridCol>
                <a:gridCol w="3611881">
                  <a:extLst>
                    <a:ext uri="{9D8B030D-6E8A-4147-A177-3AD203B41FA5}">
                      <a16:colId xmlns="" xmlns:a16="http://schemas.microsoft.com/office/drawing/2014/main" val="2973796622"/>
                    </a:ext>
                  </a:extLst>
                </a:gridCol>
              </a:tblGrid>
              <a:tr h="605540">
                <a:tc>
                  <a:txBody>
                    <a:bodyPr/>
                    <a:lstStyle/>
                    <a:p>
                      <a:pPr algn="ctr"/>
                      <a:r>
                        <a:rPr lang="fr-CA" sz="1600" b="1" dirty="0" smtClean="0">
                          <a:latin typeface="+mj-lt"/>
                          <a:cs typeface="Times" pitchFamily="18" charset="0"/>
                        </a:rPr>
                        <a:t>Couleur du ballon</a:t>
                      </a:r>
                      <a:endParaRPr lang="fr-FR" sz="1600" b="1" dirty="0">
                        <a:latin typeface="+mj-lt"/>
                        <a:cs typeface="Times" pitchFamily="18" charset="0"/>
                      </a:endParaRPr>
                    </a:p>
                  </a:txBody>
                  <a:tcPr anchor="ctr"/>
                </a:tc>
                <a:tc>
                  <a:txBody>
                    <a:bodyPr/>
                    <a:lstStyle/>
                    <a:p>
                      <a:pPr algn="ctr"/>
                      <a:r>
                        <a:rPr lang="fr-CA" sz="1600" b="1" dirty="0" smtClean="0">
                          <a:latin typeface="+mj-lt"/>
                          <a:cs typeface="Times" pitchFamily="18" charset="0"/>
                        </a:rPr>
                        <a:t>Recette</a:t>
                      </a:r>
                      <a:endParaRPr lang="fr-FR" sz="1600" b="1" dirty="0">
                        <a:latin typeface="+mj-lt"/>
                        <a:cs typeface="Times" pitchFamily="18" charset="0"/>
                      </a:endParaRPr>
                    </a:p>
                  </a:txBody>
                  <a:tcPr anchor="ctr"/>
                </a:tc>
                <a:tc>
                  <a:txBody>
                    <a:bodyPr/>
                    <a:lstStyle/>
                    <a:p>
                      <a:pPr algn="ctr"/>
                      <a:r>
                        <a:rPr lang="fr-CA" sz="1600" b="1" dirty="0" smtClean="0">
                          <a:latin typeface="+mj-lt"/>
                          <a:cs typeface="Times" pitchFamily="18" charset="0"/>
                        </a:rPr>
                        <a:t>Observations </a:t>
                      </a:r>
                      <a:r>
                        <a:rPr lang="fr-CA" sz="1600" b="1" i="1" dirty="0" smtClean="0">
                          <a:latin typeface="+mj-lt"/>
                          <a:cs typeface="Times" pitchFamily="18" charset="0"/>
                        </a:rPr>
                        <a:t>après</a:t>
                      </a:r>
                      <a:r>
                        <a:rPr lang="fr-CA" sz="1600" b="1" dirty="0" smtClean="0">
                          <a:latin typeface="+mj-lt"/>
                          <a:cs typeface="Times" pitchFamily="18" charset="0"/>
                        </a:rPr>
                        <a:t> temps de repos</a:t>
                      </a:r>
                      <a:endParaRPr lang="fr-FR" sz="1600" b="1" dirty="0">
                        <a:latin typeface="+mj-lt"/>
                        <a:cs typeface="Times" pitchFamily="18" charset="0"/>
                      </a:endParaRPr>
                    </a:p>
                  </a:txBody>
                  <a:tcPr anchor="ctr"/>
                </a:tc>
                <a:extLst>
                  <a:ext uri="{0D108BD9-81ED-4DB2-BD59-A6C34878D82A}">
                    <a16:rowId xmlns="" xmlns:a16="http://schemas.microsoft.com/office/drawing/2014/main" val="2679237117"/>
                  </a:ext>
                </a:extLst>
              </a:tr>
              <a:tr h="501901">
                <a:tc>
                  <a:txBody>
                    <a:bodyPr/>
                    <a:lstStyle/>
                    <a:p>
                      <a:pPr algn="ctr"/>
                      <a:endParaRPr lang="fr-FR" sz="1600" b="1" dirty="0">
                        <a:latin typeface="+mj-lt"/>
                        <a:cs typeface="Times" pitchFamily="18" charset="0"/>
                      </a:endParaRPr>
                    </a:p>
                  </a:txBody>
                  <a:tcPr anchor="ctr"/>
                </a:tc>
                <a:tc>
                  <a:txBody>
                    <a:bodyPr/>
                    <a:lstStyle/>
                    <a:p>
                      <a:pPr marL="360000" indent="-360000">
                        <a:spcBef>
                          <a:spcPts val="600"/>
                        </a:spcBef>
                        <a:buFont typeface="Arial" pitchFamily="34" charset="0"/>
                        <a:buChar char="•"/>
                      </a:pPr>
                      <a:r>
                        <a:rPr lang="fr-CA" sz="1600" dirty="0" smtClean="0">
                          <a:latin typeface="+mj-lt"/>
                          <a:cs typeface="Times" pitchFamily="18" charset="0"/>
                        </a:rPr>
                        <a:t>Eau</a:t>
                      </a:r>
                    </a:p>
                    <a:p>
                      <a:pPr marL="360000" indent="-360000">
                        <a:spcBef>
                          <a:spcPts val="600"/>
                        </a:spcBef>
                        <a:buFont typeface="Arial" pitchFamily="34" charset="0"/>
                        <a:buChar char="•"/>
                      </a:pPr>
                      <a:r>
                        <a:rPr lang="fr-CA" sz="1600" i="1" dirty="0" smtClean="0">
                          <a:latin typeface="+mj-lt"/>
                          <a:cs typeface="Times" pitchFamily="18" charset="0"/>
                        </a:rPr>
                        <a:t>Farine</a:t>
                      </a:r>
                    </a:p>
                    <a:p>
                      <a:pPr marL="360000" indent="-360000">
                        <a:spcBef>
                          <a:spcPts val="600"/>
                        </a:spcBef>
                        <a:buFont typeface="Arial" pitchFamily="34" charset="0"/>
                        <a:buChar char="•"/>
                      </a:pPr>
                      <a:r>
                        <a:rPr lang="fr-CA" sz="1600" dirty="0" smtClean="0">
                          <a:latin typeface="+mj-lt"/>
                          <a:cs typeface="Times" pitchFamily="18" charset="0"/>
                        </a:rPr>
                        <a:t>Levure</a:t>
                      </a:r>
                      <a:endParaRPr lang="fr-FR" sz="1600" dirty="0">
                        <a:latin typeface="+mj-lt"/>
                        <a:cs typeface="Times" pitchFamily="18" charset="0"/>
                      </a:endParaRPr>
                    </a:p>
                  </a:txBody>
                  <a:tcPr/>
                </a:tc>
                <a:tc>
                  <a:txBody>
                    <a:bodyPr/>
                    <a:lstStyle/>
                    <a:p>
                      <a:endParaRPr lang="fr-FR" sz="1600" dirty="0">
                        <a:latin typeface="+mj-lt"/>
                        <a:cs typeface="Times" pitchFamily="18" charset="0"/>
                      </a:endParaRPr>
                    </a:p>
                  </a:txBody>
                  <a:tcPr/>
                </a:tc>
              </a:tr>
              <a:tr h="589310">
                <a:tc>
                  <a:txBody>
                    <a:bodyPr/>
                    <a:lstStyle/>
                    <a:p>
                      <a:pPr algn="ctr"/>
                      <a:endParaRPr lang="fr-FR" sz="1600" b="1" i="0" dirty="0">
                        <a:latin typeface="+mj-lt"/>
                        <a:cs typeface="Times" pitchFamily="18" charset="0"/>
                      </a:endParaRPr>
                    </a:p>
                  </a:txBody>
                  <a:tcPr anchor="ctr"/>
                </a:tc>
                <a:tc>
                  <a:txBody>
                    <a:bodyPr/>
                    <a:lstStyle/>
                    <a:p>
                      <a:pPr marL="360000" indent="-360000">
                        <a:spcBef>
                          <a:spcPts val="600"/>
                        </a:spcBef>
                        <a:buFont typeface="Arial" pitchFamily="34" charset="0"/>
                        <a:buChar char="•"/>
                      </a:pPr>
                      <a:r>
                        <a:rPr lang="fr-CA" sz="1600" dirty="0" smtClean="0">
                          <a:latin typeface="+mj-lt"/>
                          <a:cs typeface="Times" pitchFamily="18" charset="0"/>
                        </a:rPr>
                        <a:t>Eau</a:t>
                      </a:r>
                    </a:p>
                    <a:p>
                      <a:pPr marL="360000" indent="-360000">
                        <a:spcBef>
                          <a:spcPts val="600"/>
                        </a:spcBef>
                        <a:buFont typeface="Arial" pitchFamily="34" charset="0"/>
                        <a:buChar char="•"/>
                      </a:pPr>
                      <a:r>
                        <a:rPr lang="fr-CA" sz="1600" i="1" dirty="0" smtClean="0">
                          <a:latin typeface="+mj-lt"/>
                          <a:cs typeface="Times" pitchFamily="18" charset="0"/>
                        </a:rPr>
                        <a:t>Sel</a:t>
                      </a:r>
                    </a:p>
                    <a:p>
                      <a:pPr marL="360000" indent="-360000">
                        <a:spcBef>
                          <a:spcPts val="600"/>
                        </a:spcBef>
                        <a:buFont typeface="Arial" pitchFamily="34" charset="0"/>
                        <a:buChar char="•"/>
                      </a:pPr>
                      <a:r>
                        <a:rPr lang="fr-CA" sz="1600" strike="noStrike" dirty="0" smtClean="0">
                          <a:latin typeface="+mj-lt"/>
                          <a:cs typeface="Times" pitchFamily="18" charset="0"/>
                        </a:rPr>
                        <a:t>Levure</a:t>
                      </a:r>
                      <a:endParaRPr lang="fr-CA" sz="1600" i="0" strike="noStrike" dirty="0" smtClean="0">
                        <a:latin typeface="+mj-lt"/>
                        <a:cs typeface="Times" pitchFamily="18" charset="0"/>
                      </a:endParaRPr>
                    </a:p>
                  </a:txBody>
                  <a:tcPr/>
                </a:tc>
                <a:tc>
                  <a:txBody>
                    <a:bodyPr/>
                    <a:lstStyle/>
                    <a:p>
                      <a:pPr algn="ctr"/>
                      <a:endParaRPr lang="fr-CA" sz="1600" i="0" dirty="0" smtClean="0">
                        <a:latin typeface="+mj-lt"/>
                        <a:cs typeface="Times" pitchFamily="18" charset="0"/>
                      </a:endParaRPr>
                    </a:p>
                  </a:txBody>
                  <a:tcPr/>
                </a:tc>
                <a:extLst>
                  <a:ext uri="{0D108BD9-81ED-4DB2-BD59-A6C34878D82A}">
                    <a16:rowId xmlns="" xmlns:a16="http://schemas.microsoft.com/office/drawing/2014/main" val="2906109776"/>
                  </a:ext>
                </a:extLst>
              </a:tr>
              <a:tr h="589310">
                <a:tc>
                  <a:txBody>
                    <a:bodyPr/>
                    <a:lstStyle/>
                    <a:p>
                      <a:pPr algn="ctr"/>
                      <a:endParaRPr lang="fr-FR" sz="1600" b="1" i="0" dirty="0">
                        <a:latin typeface="+mj-lt"/>
                        <a:cs typeface="Times" pitchFamily="18" charset="0"/>
                      </a:endParaRPr>
                    </a:p>
                  </a:txBody>
                  <a:tcPr anchor="ctr"/>
                </a:tc>
                <a:tc>
                  <a:txBody>
                    <a:bodyPr/>
                    <a:lstStyle/>
                    <a:p>
                      <a:pPr marL="360000" indent="-360000">
                        <a:spcBef>
                          <a:spcPts val="600"/>
                        </a:spcBef>
                        <a:buFont typeface="Arial" pitchFamily="34" charset="0"/>
                        <a:buChar char="•"/>
                      </a:pPr>
                      <a:r>
                        <a:rPr lang="fr-CA" sz="1600" dirty="0" smtClean="0">
                          <a:latin typeface="+mj-lt"/>
                          <a:cs typeface="Times" pitchFamily="18" charset="0"/>
                        </a:rPr>
                        <a:t>Eau</a:t>
                      </a:r>
                    </a:p>
                    <a:p>
                      <a:pPr marL="360000" indent="-360000">
                        <a:spcBef>
                          <a:spcPts val="600"/>
                        </a:spcBef>
                        <a:buFont typeface="Arial" pitchFamily="34" charset="0"/>
                        <a:buChar char="•"/>
                      </a:pPr>
                      <a:r>
                        <a:rPr lang="fr-CA" sz="1600" i="1" strike="noStrike" dirty="0" smtClean="0">
                          <a:latin typeface="+mj-lt"/>
                          <a:cs typeface="Times" pitchFamily="18" charset="0"/>
                        </a:rPr>
                        <a:t>Sucre</a:t>
                      </a:r>
                    </a:p>
                    <a:p>
                      <a:pPr marL="360000" indent="-360000">
                        <a:spcBef>
                          <a:spcPts val="600"/>
                        </a:spcBef>
                        <a:buFont typeface="Arial" pitchFamily="34" charset="0"/>
                        <a:buChar char="•"/>
                      </a:pPr>
                      <a:r>
                        <a:rPr lang="fr-CA" sz="1600" dirty="0" smtClean="0">
                          <a:latin typeface="+mj-lt"/>
                          <a:cs typeface="Times" pitchFamily="18" charset="0"/>
                        </a:rPr>
                        <a:t>Levure</a:t>
                      </a:r>
                      <a:endParaRPr lang="fr-CA" sz="1600" i="0" dirty="0" smtClean="0">
                        <a:latin typeface="+mj-lt"/>
                        <a:cs typeface="Times" pitchFamily="18" charset="0"/>
                      </a:endParaRPr>
                    </a:p>
                  </a:txBody>
                  <a:tcPr/>
                </a:tc>
                <a:tc>
                  <a:txBody>
                    <a:bodyPr/>
                    <a:lstStyle/>
                    <a:p>
                      <a:pPr algn="ctr"/>
                      <a:endParaRPr lang="fr-CA" sz="1600" i="0" dirty="0" smtClean="0">
                        <a:latin typeface="+mj-lt"/>
                        <a:cs typeface="Times" pitchFamily="18" charset="0"/>
                      </a:endParaRPr>
                    </a:p>
                  </a:txBody>
                  <a:tcPr/>
                </a:tc>
              </a:tr>
            </a:tbl>
          </a:graphicData>
        </a:graphic>
      </p:graphicFrame>
      <p:pic>
        <p:nvPicPr>
          <p:cNvPr id="12" name="Image 11" descr="512px-S_cerevisiae_under_DIC_microscopy.jpg"/>
          <p:cNvPicPr>
            <a:picLocks noChangeAspect="1"/>
          </p:cNvPicPr>
          <p:nvPr>
            <p:custDataLst>
              <p:tags r:id="rId5"/>
            </p:custDataLst>
          </p:nvPr>
        </p:nvPicPr>
        <p:blipFill>
          <a:blip r:embed="rId7"/>
          <a:stretch>
            <a:fillRect/>
          </a:stretch>
        </p:blipFill>
        <p:spPr>
          <a:xfrm>
            <a:off x="1593000" y="5227320"/>
            <a:ext cx="3672000" cy="3672000"/>
          </a:xfrm>
          <a:prstGeom prst="rect">
            <a:avLst/>
          </a:prstGeom>
        </p:spPr>
      </p:pic>
      <p:pic>
        <p:nvPicPr>
          <p:cNvPr id="10" name="Image 9" descr="Cover_5 - Levure-02.png"/>
          <p:cNvPicPr>
            <a:picLocks noChangeAspect="1"/>
          </p:cNvPicPr>
          <p:nvPr/>
        </p:nvPicPr>
        <p:blipFill>
          <a:blip r:embed="rId8"/>
          <a:stretch>
            <a:fillRect/>
          </a:stretch>
        </p:blipFill>
        <p:spPr>
          <a:xfrm>
            <a:off x="4304397" y="-207469"/>
            <a:ext cx="2409649" cy="2409649"/>
          </a:xfrm>
          <a:prstGeom prst="rect">
            <a:avLst/>
          </a:prstGeom>
        </p:spPr>
      </p:pic>
    </p:spTree>
    <p:extLst>
      <p:ext uri="{BB962C8B-B14F-4D97-AF65-F5344CB8AC3E}">
        <p14:creationId xmlns="" xmlns:p14="http://schemas.microsoft.com/office/powerpoint/2010/main" val="3237527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236220"/>
            <a:ext cx="6858000" cy="1080135"/>
          </a:xfrm>
        </p:spPr>
        <p:txBody>
          <a:bodyPr/>
          <a:lstStyle/>
          <a:p>
            <a:r>
              <a:rPr lang="en-US" sz="3000" dirty="0" err="1" smtClean="0">
                <a:latin typeface="+mj-lt"/>
                <a:cs typeface="Calibri" pitchFamily="34" charset="0"/>
              </a:rPr>
              <a:t>Présentation</a:t>
            </a:r>
            <a:r>
              <a:rPr lang="en-US" sz="3000" dirty="0" smtClean="0">
                <a:latin typeface="+mj-lt"/>
                <a:cs typeface="Calibri" pitchFamily="34" charset="0"/>
              </a:rPr>
              <a:t> </a:t>
            </a:r>
            <a:br>
              <a:rPr lang="en-US" sz="3000" dirty="0" smtClean="0">
                <a:latin typeface="+mj-lt"/>
                <a:cs typeface="Calibri" pitchFamily="34" charset="0"/>
              </a:rPr>
            </a:br>
            <a:r>
              <a:rPr lang="en-US" sz="3000" dirty="0" smtClean="0">
                <a:latin typeface="+mj-lt"/>
                <a:cs typeface="Calibri" pitchFamily="34" charset="0"/>
              </a:rPr>
              <a:t>de la situation </a:t>
            </a:r>
            <a:r>
              <a:rPr lang="en-US" sz="3000" dirty="0" err="1" smtClean="0">
                <a:latin typeface="+mj-lt"/>
                <a:cs typeface="Calibri" pitchFamily="34" charset="0"/>
              </a:rPr>
              <a:t>d’apprentissage</a:t>
            </a:r>
            <a:endParaRPr lang="en-US" sz="3000" dirty="0">
              <a:latin typeface="+mj-lt"/>
              <a:cs typeface="Calibri" pitchFamily="34" charset="0"/>
            </a:endParaRPr>
          </a:p>
        </p:txBody>
      </p:sp>
      <p:graphicFrame>
        <p:nvGraphicFramePr>
          <p:cNvPr id="17" name="Tableau 16"/>
          <p:cNvGraphicFramePr>
            <a:graphicFrameLocks noGrp="1"/>
          </p:cNvGraphicFramePr>
          <p:nvPr>
            <p:custDataLst>
              <p:tags r:id="rId2"/>
            </p:custDataLst>
            <p:extLst>
              <p:ext uri="{D42A27DB-BD31-4B8C-83A1-F6EECF244321}">
                <p14:modId xmlns:p14="http://schemas.microsoft.com/office/powerpoint/2010/main" xmlns="" val="3697851204"/>
              </p:ext>
            </p:extLst>
          </p:nvPr>
        </p:nvGraphicFramePr>
        <p:xfrm>
          <a:off x="133484" y="4558598"/>
          <a:ext cx="6588000" cy="347281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xmlns="" val="20000"/>
                    </a:ext>
                  </a:extLst>
                </a:gridCol>
                <a:gridCol w="6228000">
                  <a:extLst>
                    <a:ext uri="{9D8B030D-6E8A-4147-A177-3AD203B41FA5}">
                      <a16:colId xmlns:a16="http://schemas.microsoft.com/office/drawing/2014/main" xmlns="" val="1162429543"/>
                    </a:ext>
                  </a:extLst>
                </a:gridCol>
              </a:tblGrid>
              <a:tr h="333378">
                <a:tc gridSpan="2">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fr-CA" sz="1400" b="1" kern="1200" dirty="0" smtClean="0">
                          <a:latin typeface="+mj-lt"/>
                          <a:cs typeface="Calibri" pitchFamily="34" charset="0"/>
                        </a:rPr>
                        <a:t>RÉFÉRENCES À LA PDA SCIENCES </a:t>
                      </a:r>
                      <a:endParaRPr lang="fr-CA" sz="1400" b="1" kern="1200" dirty="0">
                        <a:solidFill>
                          <a:schemeClr val="lt1"/>
                        </a:solidFill>
                        <a:latin typeface="+mj-lt"/>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sz="1200" dirty="0"/>
                    </a:p>
                  </a:txBody>
                  <a:tcPr/>
                </a:tc>
                <a:extLst>
                  <a:ext uri="{0D108BD9-81ED-4DB2-BD59-A6C34878D82A}">
                    <a16:rowId xmlns:a16="http://schemas.microsoft.com/office/drawing/2014/main" xmlns="" val="96572545"/>
                  </a:ext>
                </a:extLst>
              </a:tr>
              <a:tr h="1005037">
                <a:tc>
                  <a:txBody>
                    <a:bodyPr/>
                    <a:lstStyle/>
                    <a:p>
                      <a:pPr algn="ctr">
                        <a:spcBef>
                          <a:spcPts val="600"/>
                        </a:spcBef>
                      </a:pPr>
                      <a:r>
                        <a:rPr lang="fr-CA" sz="1400" b="1" dirty="0" smtClean="0">
                          <a:ln>
                            <a:noFill/>
                          </a:ln>
                          <a:solidFill>
                            <a:schemeClr val="bg1"/>
                          </a:solidFill>
                          <a:latin typeface="+mj-lt"/>
                          <a:cs typeface="Calibri" pitchFamily="34" charset="0"/>
                        </a:rPr>
                        <a:t>Univers </a:t>
                      </a:r>
                      <a:r>
                        <a:rPr lang="fr-CA" sz="1400" b="1" dirty="0" smtClean="0">
                          <a:ln>
                            <a:noFill/>
                          </a:ln>
                          <a:solidFill>
                            <a:schemeClr val="bg1"/>
                          </a:solidFill>
                          <a:latin typeface="+mj-lt"/>
                          <a:cs typeface="Calibri" pitchFamily="34" charset="0"/>
                        </a:rPr>
                        <a:t>matériel</a:t>
                      </a:r>
                      <a:endParaRPr lang="fr-CA" sz="1400" b="1" dirty="0">
                        <a:ln>
                          <a:noFill/>
                        </a:ln>
                        <a:solidFill>
                          <a:schemeClr val="bg1"/>
                        </a:solidFill>
                        <a:latin typeface="+mj-lt"/>
                        <a:cs typeface="Calibri"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spcAft>
                          <a:spcPts val="600"/>
                        </a:spcAft>
                        <a:buFontTx/>
                        <a:buNone/>
                      </a:pPr>
                      <a:r>
                        <a:rPr lang="fr-FR" sz="1200" b="0" kern="1200" baseline="0" dirty="0" smtClean="0">
                          <a:solidFill>
                            <a:schemeClr val="dk1"/>
                          </a:solidFill>
                          <a:latin typeface="+mj-lt"/>
                          <a:ea typeface="+mn-ea"/>
                          <a:cs typeface="+mn-cs"/>
                        </a:rPr>
                        <a:t>A- Matière</a:t>
                      </a:r>
                    </a:p>
                    <a:p>
                      <a:pPr>
                        <a:spcAft>
                          <a:spcPts val="600"/>
                        </a:spcAft>
                        <a:buFontTx/>
                        <a:buNone/>
                      </a:pPr>
                      <a:r>
                        <a:rPr lang="fr-FR" sz="1200" b="0" kern="1200" baseline="0" dirty="0" smtClean="0">
                          <a:solidFill>
                            <a:schemeClr val="dk1"/>
                          </a:solidFill>
                          <a:latin typeface="+mj-lt"/>
                          <a:ea typeface="+mn-ea"/>
                          <a:cs typeface="+mn-cs"/>
                        </a:rPr>
                        <a:t>   2. Mélanges</a:t>
                      </a:r>
                    </a:p>
                    <a:p>
                      <a:pPr>
                        <a:spcAft>
                          <a:spcPts val="600"/>
                        </a:spcAft>
                        <a:buFontTx/>
                        <a:buNone/>
                      </a:pPr>
                      <a:r>
                        <a:rPr lang="fr-FR" sz="1200" b="0" kern="1200" baseline="0" dirty="0" smtClean="0">
                          <a:solidFill>
                            <a:schemeClr val="dk1"/>
                          </a:solidFill>
                          <a:latin typeface="+mj-lt"/>
                          <a:ea typeface="+mn-ea"/>
                          <a:cs typeface="+mn-cs"/>
                        </a:rPr>
                        <a:t>         a. Reconnaître des mélanges dans son milieu (ex. : air, jus,, soupe, pain aux raisins)</a:t>
                      </a:r>
                    </a:p>
                    <a:p>
                      <a:pPr>
                        <a:spcAft>
                          <a:spcPts val="600"/>
                        </a:spcAft>
                        <a:buFontTx/>
                        <a:buNone/>
                      </a:pPr>
                      <a:r>
                        <a:rPr lang="fr-FR" sz="1200" b="0" kern="1200" baseline="0" dirty="0" smtClean="0">
                          <a:solidFill>
                            <a:schemeClr val="dk1"/>
                          </a:solidFill>
                          <a:latin typeface="+mj-lt"/>
                          <a:ea typeface="+mn-ea"/>
                          <a:cs typeface="+mn-cs"/>
                        </a:rPr>
                        <a:t>         c. Distinguer une substance soluble dans l’eau (ex. : sel, sucre) d’une substance non soluble</a:t>
                      </a:r>
                    </a:p>
                    <a:p>
                      <a:pPr>
                        <a:spcAft>
                          <a:spcPts val="600"/>
                        </a:spcAft>
                        <a:buFontTx/>
                        <a:buNone/>
                      </a:pPr>
                      <a:r>
                        <a:rPr lang="fr-FR" sz="1200" b="0" kern="1200" baseline="0" dirty="0" smtClean="0">
                          <a:solidFill>
                            <a:schemeClr val="dk1"/>
                          </a:solidFill>
                          <a:latin typeface="+mj-lt"/>
                          <a:ea typeface="+mn-ea"/>
                          <a:cs typeface="+mn-cs"/>
                        </a:rPr>
                        <a:t>   3. État solide, liquide, gazeux; changements d’état</a:t>
                      </a:r>
                    </a:p>
                    <a:p>
                      <a:pPr>
                        <a:spcAft>
                          <a:spcPts val="600"/>
                        </a:spcAft>
                        <a:buFontTx/>
                        <a:buNone/>
                      </a:pPr>
                      <a:r>
                        <a:rPr lang="fr-FR" sz="1200" b="0" kern="1200" baseline="0" dirty="0" smtClean="0">
                          <a:solidFill>
                            <a:schemeClr val="dk1"/>
                          </a:solidFill>
                          <a:latin typeface="+mj-lt"/>
                          <a:ea typeface="+mn-ea"/>
                          <a:cs typeface="+mn-cs"/>
                        </a:rPr>
                        <a:t>         a. Distinguer trois états de la matière (solide, liquide, gazeux)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xmlns="" val="10005"/>
                  </a:ext>
                </a:extLst>
              </a:tr>
              <a:tr h="1005037">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CA" sz="1400" b="1" dirty="0" smtClean="0">
                          <a:ln>
                            <a:noFill/>
                          </a:ln>
                          <a:solidFill>
                            <a:schemeClr val="bg1"/>
                          </a:solidFill>
                          <a:latin typeface="+mj-lt"/>
                          <a:cs typeface="Calibri" pitchFamily="34" charset="0"/>
                        </a:rPr>
                        <a:t>Univers vivant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1200" b="0" kern="1200" baseline="0" dirty="0" smtClean="0">
                          <a:solidFill>
                            <a:schemeClr val="dk1"/>
                          </a:solidFill>
                          <a:latin typeface="+mn-lt"/>
                          <a:ea typeface="+mn-ea"/>
                          <a:cs typeface="+mn-cs"/>
                        </a:rPr>
                        <a:t>A- Matière</a:t>
                      </a:r>
                    </a:p>
                    <a:p>
                      <a:pPr>
                        <a:spcAft>
                          <a:spcPts val="600"/>
                        </a:spcAft>
                      </a:pPr>
                      <a:r>
                        <a:rPr lang="fr-FR" sz="1200" b="0" kern="1200" baseline="0" dirty="0" smtClean="0">
                          <a:solidFill>
                            <a:schemeClr val="dk1"/>
                          </a:solidFill>
                          <a:latin typeface="+mj-lt"/>
                          <a:ea typeface="+mn-ea"/>
                          <a:cs typeface="+mn-cs"/>
                        </a:rPr>
                        <a:t>   3. Transformation du vivant</a:t>
                      </a:r>
                    </a:p>
                    <a:p>
                      <a:pPr>
                        <a:spcAft>
                          <a:spcPts val="600"/>
                        </a:spcAft>
                      </a:pPr>
                      <a:r>
                        <a:rPr lang="fr-FR" sz="1200" b="0" kern="1200" baseline="0" dirty="0" smtClean="0">
                          <a:solidFill>
                            <a:schemeClr val="dk1"/>
                          </a:solidFill>
                          <a:latin typeface="+mj-lt"/>
                          <a:ea typeface="+mn-ea"/>
                          <a:cs typeface="+mn-cs"/>
                        </a:rPr>
                        <a:t>         a. Nommer les besoins essentiels à la croissance d’une plante (eau, air, lumière, minéraux)</a:t>
                      </a:r>
                    </a:p>
                    <a:p>
                      <a:pPr>
                        <a:spcAft>
                          <a:spcPts val="600"/>
                        </a:spcAft>
                      </a:pPr>
                      <a:r>
                        <a:rPr lang="fr-CA" sz="1200" b="0" kern="1200" baseline="0" dirty="0" smtClean="0">
                          <a:solidFill>
                            <a:schemeClr val="dk1"/>
                          </a:solidFill>
                          <a:latin typeface="+mj-lt"/>
                          <a:ea typeface="+mn-ea"/>
                          <a:cs typeface="+mn-cs"/>
                        </a:rPr>
                        <a:t>D- Systèmes et interactions</a:t>
                      </a:r>
                      <a:endParaRPr lang="fr-FR" sz="1200" b="0" kern="1200" baseline="0" dirty="0" smtClean="0">
                        <a:solidFill>
                          <a:schemeClr val="dk1"/>
                        </a:solidFill>
                        <a:latin typeface="+mj-lt"/>
                        <a:ea typeface="+mn-ea"/>
                        <a:cs typeface="+mn-cs"/>
                      </a:endParaRPr>
                    </a:p>
                    <a:p>
                      <a:pPr>
                        <a:spcAft>
                          <a:spcPts val="600"/>
                        </a:spcAft>
                      </a:pPr>
                      <a:r>
                        <a:rPr lang="fr-FR" sz="1200" b="0" kern="1200" baseline="0" dirty="0" smtClean="0">
                          <a:solidFill>
                            <a:schemeClr val="dk1"/>
                          </a:solidFill>
                          <a:latin typeface="+mj-lt"/>
                          <a:ea typeface="+mn-ea"/>
                          <a:cs typeface="+mn-cs"/>
                        </a:rPr>
                        <a:t>   2. Utilisation du vivant pour la consommation</a:t>
                      </a:r>
                    </a:p>
                    <a:p>
                      <a:pPr>
                        <a:spcAft>
                          <a:spcPts val="600"/>
                        </a:spcAft>
                      </a:pPr>
                      <a:r>
                        <a:rPr lang="fr-FR" sz="1200" b="0" kern="1200" baseline="0" dirty="0" smtClean="0">
                          <a:solidFill>
                            <a:schemeClr val="dk1"/>
                          </a:solidFill>
                          <a:latin typeface="+mj-lt"/>
                          <a:ea typeface="+mn-ea"/>
                          <a:cs typeface="+mn-cs"/>
                        </a:rPr>
                        <a:t>         a. Donner des exemples d’utilisation du vivant (ex. : viande, légume, bois, cuir)</a:t>
                      </a:r>
                      <a:endParaRPr lang="fr-CA" sz="1200" b="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r>
            </a:tbl>
          </a:graphicData>
        </a:graphic>
      </p:graphicFrame>
      <p:graphicFrame>
        <p:nvGraphicFramePr>
          <p:cNvPr id="10" name="Tableau 9"/>
          <p:cNvGraphicFramePr>
            <a:graphicFrameLocks noGrp="1"/>
          </p:cNvGraphicFramePr>
          <p:nvPr>
            <p:custDataLst>
              <p:tags r:id="rId3"/>
            </p:custDataLst>
          </p:nvPr>
        </p:nvGraphicFramePr>
        <p:xfrm>
          <a:off x="103005" y="1607820"/>
          <a:ext cx="6640695" cy="730250"/>
        </p:xfrm>
        <a:graphic>
          <a:graphicData uri="http://schemas.openxmlformats.org/drawingml/2006/table">
            <a:tbl>
              <a:tblPr firstRow="1" bandRow="1">
                <a:tableStyleId>{5C22544A-7EE6-4342-B048-85BDC9FD1C3A}</a:tableStyleId>
              </a:tblPr>
              <a:tblGrid>
                <a:gridCol w="6640695">
                  <a:extLst>
                    <a:ext uri="{9D8B030D-6E8A-4147-A177-3AD203B41FA5}">
                      <a16:colId xmlns:a16="http://schemas.microsoft.com/office/drawing/2014/main" xmlns="" val="20000"/>
                    </a:ext>
                  </a:extLst>
                </a:gridCol>
              </a:tblGrid>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Calibri" pitchFamily="34" charset="0"/>
                          <a:cs typeface="Calibri" pitchFamily="34" charset="0"/>
                        </a:rPr>
                        <a:t>INTENTION PÉDAGOGIQUE</a:t>
                      </a:r>
                      <a:endParaRPr lang="fr-FR" sz="1400" b="1" dirty="0" smtClean="0">
                        <a:latin typeface="Calibri" pitchFamily="34" charset="0"/>
                        <a:cs typeface="Calibri" pitchFamily="34" charset="0"/>
                      </a:endParaRPr>
                    </a:p>
                  </a:txBody>
                  <a:tcPr anchor="ctr"/>
                </a:tc>
                <a:extLst>
                  <a:ext uri="{0D108BD9-81ED-4DB2-BD59-A6C34878D82A}">
                    <a16:rowId xmlns:a16="http://schemas.microsoft.com/office/drawing/2014/main" xmlns="" val="10000"/>
                  </a:ext>
                </a:extLst>
              </a:tr>
              <a:tr h="425450">
                <a:tc>
                  <a:txBody>
                    <a:bodyPr/>
                    <a:lstStyle/>
                    <a:p>
                      <a:pPr marL="360000" indent="-360000" algn="just">
                        <a:lnSpc>
                          <a:spcPct val="100000"/>
                        </a:lnSpc>
                        <a:spcBef>
                          <a:spcPts val="600"/>
                        </a:spcBef>
                        <a:buFont typeface="Arial" pitchFamily="34" charset="0"/>
                        <a:buNone/>
                      </a:pPr>
                      <a:r>
                        <a:rPr lang="fr-CA" sz="1200" dirty="0" smtClean="0"/>
                        <a:t>Comprendre le</a:t>
                      </a:r>
                      <a:r>
                        <a:rPr lang="fr-CA" sz="1200" baseline="0" dirty="0" smtClean="0"/>
                        <a:t> rôle de la levure dans la fabrication du pain.</a:t>
                      </a:r>
                      <a:endParaRPr lang="fr-CA" sz="1200" dirty="0" smtClean="0"/>
                    </a:p>
                  </a:txBody>
                  <a:tcPr anchor="ctr"/>
                </a:tc>
                <a:extLst>
                  <a:ext uri="{0D108BD9-81ED-4DB2-BD59-A6C34878D82A}">
                    <a16:rowId xmlns:a16="http://schemas.microsoft.com/office/drawing/2014/main" xmlns="" val="10001"/>
                  </a:ext>
                </a:extLst>
              </a:tr>
            </a:tbl>
          </a:graphicData>
        </a:graphic>
      </p:graphicFrame>
      <p:graphicFrame>
        <p:nvGraphicFramePr>
          <p:cNvPr id="11" name="Tableau 10"/>
          <p:cNvGraphicFramePr>
            <a:graphicFrameLocks noGrp="1"/>
          </p:cNvGraphicFramePr>
          <p:nvPr>
            <p:custDataLst>
              <p:tags r:id="rId4"/>
            </p:custDataLst>
            <p:extLst>
              <p:ext uri="{D42A27DB-BD31-4B8C-83A1-F6EECF244321}">
                <p14:modId xmlns:p14="http://schemas.microsoft.com/office/powerpoint/2010/main" xmlns="" val="3870516760"/>
              </p:ext>
            </p:extLst>
          </p:nvPr>
        </p:nvGraphicFramePr>
        <p:xfrm>
          <a:off x="103005" y="2419634"/>
          <a:ext cx="6640695" cy="2057400"/>
        </p:xfrm>
        <a:graphic>
          <a:graphicData uri="http://schemas.openxmlformats.org/drawingml/2006/table">
            <a:tbl>
              <a:tblPr firstRow="1" bandRow="1">
                <a:tableStyleId>{5C22544A-7EE6-4342-B048-85BDC9FD1C3A}</a:tableStyleId>
              </a:tblPr>
              <a:tblGrid>
                <a:gridCol w="6640695">
                  <a:extLst>
                    <a:ext uri="{9D8B030D-6E8A-4147-A177-3AD203B41FA5}">
                      <a16:colId xmlns:a16="http://schemas.microsoft.com/office/drawing/2014/main" xmlns="" val="20000"/>
                    </a:ext>
                  </a:extLst>
                </a:gridCol>
              </a:tblGrid>
              <a:tr h="212725">
                <a:tc>
                  <a:txBody>
                    <a:bodyPr/>
                    <a:lstStyle/>
                    <a:p>
                      <a:pPr>
                        <a:spcBef>
                          <a:spcPts val="600"/>
                        </a:spcBef>
                      </a:pPr>
                      <a:r>
                        <a:rPr lang="fr-FR" sz="1400" b="1" dirty="0" smtClean="0">
                          <a:latin typeface="Calibri" pitchFamily="34" charset="0"/>
                          <a:cs typeface="Calibri" pitchFamily="34" charset="0"/>
                        </a:rPr>
                        <a:t>OBJECTIFS</a:t>
                      </a:r>
                      <a:endParaRPr lang="fr-FR" sz="1400" b="1" dirty="0">
                        <a:latin typeface="Calibri" pitchFamily="34" charset="0"/>
                        <a:cs typeface="Calibri" pitchFamily="34" charset="0"/>
                      </a:endParaRPr>
                    </a:p>
                  </a:txBody>
                  <a:tcPr anchor="ctr"/>
                </a:tc>
                <a:extLst>
                  <a:ext uri="{0D108BD9-81ED-4DB2-BD59-A6C34878D82A}">
                    <a16:rowId xmlns:a16="http://schemas.microsoft.com/office/drawing/2014/main" xmlns="" val="10000"/>
                  </a:ext>
                </a:extLst>
              </a:tr>
              <a:tr h="425450">
                <a:tc>
                  <a:txBody>
                    <a:bodyPr/>
                    <a:lstStyle/>
                    <a:p>
                      <a:pPr marL="360000" marR="0" indent="-360000" algn="just"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dirty="0" smtClean="0">
                          <a:latin typeface="Calibri" pitchFamily="34" charset="0"/>
                        </a:rPr>
                        <a:t>Observer et comprendre la différence entre pain plat et pain levé.</a:t>
                      </a:r>
                    </a:p>
                    <a:p>
                      <a:pPr marL="360000" marR="0" indent="-360000" algn="just"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dirty="0" smtClean="0">
                          <a:latin typeface="Calibri" pitchFamily="34" charset="0"/>
                        </a:rPr>
                        <a:t>Fabriquer du pain.</a:t>
                      </a:r>
                    </a:p>
                    <a:p>
                      <a:pPr marL="360000" marR="0" indent="-360000" algn="just"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dirty="0" smtClean="0">
                          <a:latin typeface="Calibri" pitchFamily="34" charset="0"/>
                        </a:rPr>
                        <a:t>Expérimenter</a:t>
                      </a:r>
                      <a:r>
                        <a:rPr lang="fr-CA" sz="1200" baseline="0" dirty="0" smtClean="0">
                          <a:latin typeface="Calibri" pitchFamily="34" charset="0"/>
                        </a:rPr>
                        <a:t> avec les ingrédients du pain, de façon à identifier lequel le fait lever.</a:t>
                      </a:r>
                    </a:p>
                    <a:p>
                      <a:pPr marL="360000" marR="0" indent="-360000" algn="just"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baseline="0" dirty="0" smtClean="0">
                          <a:latin typeface="Calibri" pitchFamily="34" charset="0"/>
                        </a:rPr>
                        <a:t>Expérimenter avec la levure, de façon à identifier que ingrédient elle métabolise (mange et digère).</a:t>
                      </a:r>
                    </a:p>
                    <a:p>
                      <a:pPr marL="360000" marR="0" indent="-360000" algn="just"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baseline="0" dirty="0" smtClean="0">
                          <a:latin typeface="Calibri" pitchFamily="34" charset="0"/>
                        </a:rPr>
                        <a:t>Distinguer la levure chimique de la levure naturelle.</a:t>
                      </a:r>
                    </a:p>
                    <a:p>
                      <a:pPr marL="360000" marR="0" indent="-360000" algn="just"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baseline="0" dirty="0" smtClean="0">
                          <a:latin typeface="Calibri" pitchFamily="34" charset="0"/>
                        </a:rPr>
                        <a:t>Identifier des aliments issus de la fermentation.</a:t>
                      </a:r>
                      <a:endParaRPr lang="fr-CA" sz="1200" dirty="0" smtClean="0">
                        <a:latin typeface="Calibri" pitchFamily="34" charset="0"/>
                      </a:endParaRPr>
                    </a:p>
                  </a:txBody>
                  <a:tcPr anchor="ctr"/>
                </a:tc>
                <a:extLst>
                  <a:ext uri="{0D108BD9-81ED-4DB2-BD59-A6C34878D82A}">
                    <a16:rowId xmlns:a16="http://schemas.microsoft.com/office/drawing/2014/main" xmlns="" val="10001"/>
                  </a:ext>
                </a:extLst>
              </a:tr>
            </a:tbl>
          </a:graphicData>
        </a:graphic>
      </p:graphicFrame>
      <p:sp>
        <p:nvSpPr>
          <p:cNvPr id="9" name="Rectangle 8"/>
          <p:cNvSpPr/>
          <p:nvPr>
            <p:custDataLst>
              <p:tags r:id="rId5"/>
            </p:custDataLst>
          </p:nvPr>
        </p:nvSpPr>
        <p:spPr>
          <a:xfrm>
            <a:off x="158759" y="8114883"/>
            <a:ext cx="6562725" cy="400110"/>
          </a:xfrm>
          <a:prstGeom prst="rect">
            <a:avLst/>
          </a:prstGeom>
        </p:spPr>
        <p:txBody>
          <a:bodyPr wrap="square">
            <a:spAutoFit/>
          </a:bodyPr>
          <a:lstStyle/>
          <a:p>
            <a:pPr algn="just"/>
            <a:r>
              <a:rPr lang="fr-CA" sz="1000" dirty="0" smtClean="0">
                <a:solidFill>
                  <a:schemeClr val="dk1"/>
                </a:solidFill>
                <a:latin typeface="Calibri" pitchFamily="34" charset="0"/>
                <a:cs typeface="Calibri" pitchFamily="34" charset="0"/>
              </a:rPr>
              <a:t>Ceci est une interprétation de la PDA fournie à titre indicatif. Par ailleurs, l'</a:t>
            </a:r>
            <a:r>
              <a:rPr lang="fr-CA" sz="1000" dirty="0" err="1" smtClean="0">
                <a:solidFill>
                  <a:schemeClr val="dk1"/>
                </a:solidFill>
                <a:latin typeface="Calibri" pitchFamily="34" charset="0"/>
                <a:cs typeface="Calibri" pitchFamily="34" charset="0"/>
              </a:rPr>
              <a:t>enseignant-e</a:t>
            </a:r>
            <a:r>
              <a:rPr lang="fr-CA" sz="1000" dirty="0" smtClean="0">
                <a:solidFill>
                  <a:schemeClr val="dk1"/>
                </a:solidFill>
                <a:latin typeface="Calibri" pitchFamily="34" charset="0"/>
                <a:cs typeface="Calibri" pitchFamily="34" charset="0"/>
              </a:rPr>
              <a:t> est la personne la mieux placée pour connaître le niveau de maîtrise des contenus par son groupe.</a:t>
            </a:r>
          </a:p>
        </p:txBody>
      </p:sp>
      <p:sp>
        <p:nvSpPr>
          <p:cNvPr id="13" name="Espace réservé du numéro de diapositive 1"/>
          <p:cNvSpPr>
            <a:spLocks noGrp="1"/>
          </p:cNvSpPr>
          <p:nvPr>
            <p:ph type="sldNum" sz="quarter" idx="12"/>
            <p:custDataLst>
              <p:tags r:id="rId6"/>
            </p:custDataLst>
          </p:nvPr>
        </p:nvSpPr>
        <p:spPr>
          <a:xfrm>
            <a:off x="5745708" y="8008203"/>
            <a:ext cx="1112292" cy="1135797"/>
          </a:xfrm>
        </p:spPr>
        <p:txBody>
          <a:bodyPr/>
          <a:lstStyle/>
          <a:p>
            <a:fld id="{027FB875-5C85-AB42-9DC5-178568A424B8}" type="slidenum">
              <a:rPr lang="en-US" smtClean="0"/>
              <a:pPr/>
              <a:t>3</a:t>
            </a:fld>
            <a:endParaRPr lang="en-US" dirty="0"/>
          </a:p>
        </p:txBody>
      </p:sp>
    </p:spTree>
    <p:extLst>
      <p:ext uri="{BB962C8B-B14F-4D97-AF65-F5344CB8AC3E}">
        <p14:creationId xmlns:p14="http://schemas.microsoft.com/office/powerpoint/2010/main" xmlns="" val="257000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745708" y="7999295"/>
            <a:ext cx="1112292" cy="1135797"/>
          </a:xfrm>
        </p:spPr>
        <p:txBody>
          <a:bodyPr numCol="1"/>
          <a:lstStyle/>
          <a:p>
            <a:fld id="{027FB875-5C85-AB42-9DC5-178568A424B8}" type="slidenum">
              <a:rPr lang="fr-CA" altLang="fr-CA" smtClean="0"/>
              <a:pPr/>
              <a:t>4</a:t>
            </a:fld>
            <a:endParaRPr lang="fr-CA" altLang="fr-CA" dirty="0"/>
          </a:p>
        </p:txBody>
      </p:sp>
      <p:sp>
        <p:nvSpPr>
          <p:cNvPr id="7" name="Title 3">
            <a:extLst>
              <a:ext uri="{FF2B5EF4-FFF2-40B4-BE49-F238E27FC236}">
                <a16:creationId xmlns:a16="http://schemas.microsoft.com/office/drawing/2014/main" xmlns="" id="{BE14D167-6C9C-4729-9358-6B7CC5AD299E}"/>
              </a:ext>
            </a:extLst>
          </p:cNvPr>
          <p:cNvSpPr>
            <a:spLocks noGrp="1"/>
          </p:cNvSpPr>
          <p:nvPr>
            <p:ph type="title"/>
            <p:custDataLst>
              <p:tags r:id="rId2"/>
            </p:custDataLst>
          </p:nvPr>
        </p:nvSpPr>
        <p:spPr>
          <a:xfrm>
            <a:off x="1" y="967740"/>
            <a:ext cx="6857999" cy="871396"/>
          </a:xfrm>
        </p:spPr>
        <p:txBody>
          <a:bodyPr/>
          <a:lstStyle/>
          <a:p>
            <a:r>
              <a:rPr lang="en-US" sz="3000" dirty="0" err="1">
                <a:latin typeface="+mn-lt"/>
                <a:cs typeface="Times New Roman" panose="02020603050405020304" pitchFamily="18" charset="0"/>
              </a:rPr>
              <a:t>Séquence</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d’enseignement</a:t>
            </a:r>
            <a:endParaRPr lang="en-US" sz="3000" dirty="0">
              <a:latin typeface="+mn-lt"/>
              <a:cs typeface="Times New Roman" panose="02020603050405020304" pitchFamily="18" charset="0"/>
            </a:endParaRPr>
          </a:p>
        </p:txBody>
      </p:sp>
      <p:graphicFrame>
        <p:nvGraphicFramePr>
          <p:cNvPr id="8" name="Tableau 4">
            <a:extLst>
              <a:ext uri="{FF2B5EF4-FFF2-40B4-BE49-F238E27FC236}">
                <a16:creationId xmlns:a16="http://schemas.microsoft.com/office/drawing/2014/main" xmlns="" id="{C8DB1E48-303F-4F73-956D-804FBFC71440}"/>
              </a:ext>
            </a:extLst>
          </p:cNvPr>
          <p:cNvGraphicFramePr>
            <a:graphicFrameLocks noGrp="1"/>
          </p:cNvGraphicFramePr>
          <p:nvPr>
            <p:custDataLst>
              <p:tags r:id="rId3"/>
            </p:custDataLst>
            <p:extLst>
              <p:ext uri="{D42A27DB-BD31-4B8C-83A1-F6EECF244321}">
                <p14:modId xmlns:p14="http://schemas.microsoft.com/office/powerpoint/2010/main" xmlns="" val="1987212301"/>
              </p:ext>
            </p:extLst>
          </p:nvPr>
        </p:nvGraphicFramePr>
        <p:xfrm>
          <a:off x="559828" y="2240280"/>
          <a:ext cx="5738345" cy="4709160"/>
        </p:xfrm>
        <a:graphic>
          <a:graphicData uri="http://schemas.openxmlformats.org/drawingml/2006/table">
            <a:tbl>
              <a:tblPr firstRow="1" bandRow="1">
                <a:tableStyleId>{5C22544A-7EE6-4342-B048-85BDC9FD1C3A}</a:tableStyleId>
              </a:tblPr>
              <a:tblGrid>
                <a:gridCol w="445851">
                  <a:extLst>
                    <a:ext uri="{9D8B030D-6E8A-4147-A177-3AD203B41FA5}">
                      <a16:colId xmlns:a16="http://schemas.microsoft.com/office/drawing/2014/main" xmlns="" val="20000"/>
                    </a:ext>
                  </a:extLst>
                </a:gridCol>
                <a:gridCol w="1008000">
                  <a:extLst>
                    <a:ext uri="{9D8B030D-6E8A-4147-A177-3AD203B41FA5}">
                      <a16:colId xmlns:a16="http://schemas.microsoft.com/office/drawing/2014/main" xmlns="" val="20001"/>
                    </a:ext>
                  </a:extLst>
                </a:gridCol>
                <a:gridCol w="2096247">
                  <a:extLst>
                    <a:ext uri="{9D8B030D-6E8A-4147-A177-3AD203B41FA5}">
                      <a16:colId xmlns:a16="http://schemas.microsoft.com/office/drawing/2014/main" xmlns="" val="20002"/>
                    </a:ext>
                  </a:extLst>
                </a:gridCol>
                <a:gridCol w="676275">
                  <a:extLst>
                    <a:ext uri="{9D8B030D-6E8A-4147-A177-3AD203B41FA5}">
                      <a16:colId xmlns:a16="http://schemas.microsoft.com/office/drawing/2014/main" xmlns="" val="20003"/>
                    </a:ext>
                  </a:extLst>
                </a:gridCol>
                <a:gridCol w="742950">
                  <a:extLst>
                    <a:ext uri="{9D8B030D-6E8A-4147-A177-3AD203B41FA5}">
                      <a16:colId xmlns:a16="http://schemas.microsoft.com/office/drawing/2014/main" xmlns="" val="20004"/>
                    </a:ext>
                  </a:extLst>
                </a:gridCol>
                <a:gridCol w="769022">
                  <a:extLst>
                    <a:ext uri="{9D8B030D-6E8A-4147-A177-3AD203B41FA5}">
                      <a16:colId xmlns:a16="http://schemas.microsoft.com/office/drawing/2014/main" xmlns="" val="20005"/>
                    </a:ext>
                  </a:extLst>
                </a:gridCol>
              </a:tblGrid>
              <a:tr h="277992">
                <a:tc gridSpan="2">
                  <a:txBody>
                    <a:bodyPr/>
                    <a:lstStyle/>
                    <a:p>
                      <a:pPr algn="ctr"/>
                      <a:r>
                        <a:rPr lang="fr-FR" sz="1200" dirty="0">
                          <a:latin typeface="+mn-lt"/>
                          <a:cs typeface="Times" pitchFamily="18" charset="0"/>
                        </a:rPr>
                        <a:t>Nom</a:t>
                      </a:r>
                      <a:r>
                        <a:rPr lang="fr-FR" sz="1200" baseline="0" dirty="0">
                          <a:latin typeface="+mn-lt"/>
                          <a:cs typeface="Times" pitchFamily="18" charset="0"/>
                        </a:rPr>
                        <a:t> </a:t>
                      </a:r>
                      <a:endParaRPr lang="fr-FR" sz="1200" dirty="0">
                        <a:latin typeface="+mn-lt"/>
                        <a:cs typeface="Times" pitchFamily="18" charset="0"/>
                      </a:endParaRPr>
                    </a:p>
                  </a:txBody>
                  <a:tcPr anchor="ctr"/>
                </a:tc>
                <a:tc hMerge="1">
                  <a:txBody>
                    <a:bodyPr/>
                    <a:lstStyle/>
                    <a:p>
                      <a:endParaRPr lang="fr-CA"/>
                    </a:p>
                  </a:txBody>
                  <a:tcPr/>
                </a:tc>
                <a:tc>
                  <a:txBody>
                    <a:bodyPr/>
                    <a:lstStyle/>
                    <a:p>
                      <a:pPr algn="ctr"/>
                      <a:r>
                        <a:rPr lang="fr-FR" sz="1200" dirty="0">
                          <a:latin typeface="+mn-lt"/>
                          <a:cs typeface="Times" pitchFamily="18" charset="0"/>
                        </a:rPr>
                        <a:t>Description</a:t>
                      </a:r>
                    </a:p>
                  </a:txBody>
                  <a:tcPr anchor="ctr"/>
                </a:tc>
                <a:tc>
                  <a:txBody>
                    <a:bodyPr/>
                    <a:lstStyle/>
                    <a:p>
                      <a:pPr algn="ctr"/>
                      <a:r>
                        <a:rPr lang="fr-FR" sz="1200" dirty="0">
                          <a:latin typeface="+mn-lt"/>
                          <a:cs typeface="Times" pitchFamily="18" charset="0"/>
                        </a:rPr>
                        <a:t>Durée</a:t>
                      </a:r>
                    </a:p>
                  </a:txBody>
                  <a:tcPr marL="36000" marR="36000" anchor="ctr"/>
                </a:tc>
                <a:tc>
                  <a:txBody>
                    <a:bodyPr/>
                    <a:lstStyle/>
                    <a:p>
                      <a:pPr algn="ctr"/>
                      <a:r>
                        <a:rPr lang="fr-FR" sz="1200" dirty="0">
                          <a:latin typeface="+mn-lt"/>
                          <a:cs typeface="Times" pitchFamily="18" charset="0"/>
                        </a:rPr>
                        <a:t>Fiches </a:t>
                      </a:r>
                      <a:r>
                        <a:rPr lang="fr-FR" sz="1200" dirty="0" smtClean="0">
                          <a:latin typeface="+mn-lt"/>
                          <a:cs typeface="Times" pitchFamily="18" charset="0"/>
                        </a:rPr>
                        <a:t>d’activité TBI</a:t>
                      </a:r>
                      <a:endParaRPr lang="fr-FR" sz="1200" dirty="0">
                        <a:latin typeface="+mn-lt"/>
                        <a:cs typeface="Times" pitchFamily="18" charset="0"/>
                      </a:endParaRPr>
                    </a:p>
                  </a:txBody>
                  <a:tcPr marL="36000" marR="36000" anchor="ctr"/>
                </a:tc>
                <a:tc>
                  <a:txBody>
                    <a:bodyPr/>
                    <a:lstStyle/>
                    <a:p>
                      <a:pPr algn="ctr"/>
                      <a:r>
                        <a:rPr lang="fr-FR" sz="1200" dirty="0">
                          <a:latin typeface="+mn-lt"/>
                          <a:cs typeface="Times" pitchFamily="18" charset="0"/>
                        </a:rPr>
                        <a:t>Fiches théoriques</a:t>
                      </a:r>
                    </a:p>
                  </a:txBody>
                  <a:tcPr marL="36000" marR="36000" anchor="ctr"/>
                </a:tc>
                <a:extLst>
                  <a:ext uri="{0D108BD9-81ED-4DB2-BD59-A6C34878D82A}">
                    <a16:rowId xmlns:a16="http://schemas.microsoft.com/office/drawing/2014/main" xmlns="" val="10000"/>
                  </a:ext>
                </a:extLst>
              </a:tr>
              <a:tr h="166795">
                <a:tc gridSpan="6">
                  <a:txBody>
                    <a:bodyPr/>
                    <a:lstStyle/>
                    <a:p>
                      <a:pPr algn="ctr"/>
                      <a:r>
                        <a:rPr lang="fr-FR" sz="1200" dirty="0">
                          <a:latin typeface="+mn-lt"/>
                          <a:cs typeface="Times" pitchFamily="18" charset="0"/>
                        </a:rPr>
                        <a:t> </a:t>
                      </a:r>
                      <a:r>
                        <a:rPr lang="fr-FR" sz="1200" b="1" dirty="0">
                          <a:latin typeface="+mn-lt"/>
                          <a:cs typeface="Times" pitchFamily="18" charset="0"/>
                        </a:rPr>
                        <a:t>Amorce</a:t>
                      </a:r>
                    </a:p>
                  </a:txBody>
                  <a:tcPr/>
                </a:tc>
                <a:tc hMerge="1">
                  <a:txBody>
                    <a:bodyPr/>
                    <a:lstStyle/>
                    <a:p>
                      <a:endParaRPr lang="fr-CA"/>
                    </a:p>
                  </a:txBody>
                  <a:tcPr/>
                </a:tc>
                <a:tc hMerge="1">
                  <a:txBody>
                    <a:bodyPr/>
                    <a:lstStyle/>
                    <a:p>
                      <a:endParaRPr lang="fr-FR" sz="1200" dirty="0"/>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1"/>
                  </a:ext>
                </a:extLst>
              </a:tr>
              <a:tr h="217133">
                <a:tc>
                  <a:txBody>
                    <a:bodyPr/>
                    <a:lstStyle/>
                    <a:p>
                      <a:pPr algn="l"/>
                      <a:r>
                        <a:rPr lang="fr-CA" sz="1200" dirty="0">
                          <a:latin typeface="+mn-lt"/>
                          <a:cs typeface="Times" pitchFamily="18" charset="0"/>
                        </a:rPr>
                        <a:t>1</a:t>
                      </a:r>
                    </a:p>
                  </a:txBody>
                  <a:tcPr anchor="ctr"/>
                </a:tc>
                <a:tc>
                  <a:txBody>
                    <a:bodyPr/>
                    <a:lstStyle/>
                    <a:p>
                      <a:pPr algn="l"/>
                      <a:r>
                        <a:rPr lang="fr-FR" altLang="fr-FR" sz="1200" dirty="0" smtClean="0">
                          <a:latin typeface="+mn-lt"/>
                        </a:rPr>
                        <a:t>Pain plat, pain gonflé</a:t>
                      </a:r>
                      <a:endParaRPr lang="fr-FR" altLang="fr-FR" sz="1200" dirty="0">
                        <a:latin typeface="+mn-lt"/>
                      </a:endParaRPr>
                    </a:p>
                  </a:txBody>
                  <a:tcPr anchor="ctr"/>
                </a:tc>
                <a:tc>
                  <a:txBody>
                    <a:bodyPr/>
                    <a:lstStyle/>
                    <a:p>
                      <a:pPr algn="l"/>
                      <a:r>
                        <a:rPr lang="fr-FR" altLang="fr-FR" sz="1200" dirty="0" smtClean="0">
                          <a:latin typeface="+mn-lt"/>
                          <a:cs typeface="Times New Roman" panose="02020603050405020304" pitchFamily="18" charset="0"/>
                        </a:rPr>
                        <a:t>Enquête sur les ingrédients</a:t>
                      </a:r>
                      <a:r>
                        <a:rPr lang="fr-FR" altLang="fr-FR" sz="1200" baseline="0" dirty="0" smtClean="0">
                          <a:latin typeface="+mn-lt"/>
                          <a:cs typeface="Times New Roman" panose="02020603050405020304" pitchFamily="18" charset="0"/>
                        </a:rPr>
                        <a:t> différenciant deux sortes de pain. Constatation que ce pourrait être la levure et/ou le sucre qui fait gonfler le pain.</a:t>
                      </a:r>
                      <a:endParaRPr lang="fr-FR" altLang="fr-FR" sz="1200" dirty="0">
                        <a:latin typeface="+mn-lt"/>
                        <a:cs typeface="Times New Roman" panose="02020603050405020304" pitchFamily="18" charset="0"/>
                      </a:endParaRPr>
                    </a:p>
                  </a:txBody>
                  <a:tcPr anchor="ctr"/>
                </a:tc>
                <a:tc>
                  <a:txBody>
                    <a:bodyPr/>
                    <a:lstStyle/>
                    <a:p>
                      <a:pPr algn="l"/>
                      <a:r>
                        <a:rPr lang="fr-FR" altLang="fr-FR" sz="1200" dirty="0" smtClean="0">
                          <a:latin typeface="+mn-lt"/>
                          <a:cs typeface="Times New Roman" panose="02020603050405020304" pitchFamily="18" charset="0"/>
                        </a:rPr>
                        <a:t>15 min</a:t>
                      </a:r>
                      <a:endParaRPr lang="fr-FR" altLang="fr-FR" sz="1200" dirty="0">
                        <a:latin typeface="+mn-lt"/>
                        <a:cs typeface="Times New Roman" panose="02020603050405020304" pitchFamily="18" charset="0"/>
                      </a:endParaRPr>
                    </a:p>
                  </a:txBody>
                  <a:tcPr anchor="ctr"/>
                </a:tc>
                <a:tc>
                  <a:txBody>
                    <a:bodyPr/>
                    <a:lstStyle/>
                    <a:p>
                      <a:pPr algn="l"/>
                      <a:r>
                        <a:rPr lang="fr-CA" sz="1200" dirty="0" smtClean="0">
                          <a:latin typeface="+mn-lt"/>
                          <a:cs typeface="Times" pitchFamily="18" charset="0"/>
                        </a:rPr>
                        <a:t>A</a:t>
                      </a:r>
                      <a:endParaRPr lang="fr-CA" sz="1200" dirty="0">
                        <a:latin typeface="+mn-lt"/>
                        <a:cs typeface="Times" pitchFamily="18" charset="0"/>
                      </a:endParaRPr>
                    </a:p>
                  </a:txBody>
                  <a:tcPr anchor="ctr"/>
                </a:tc>
                <a:tc>
                  <a:txBody>
                    <a:bodyPr/>
                    <a:lstStyle/>
                    <a:p>
                      <a:pPr algn="ctr"/>
                      <a:endParaRPr lang="fr-CA" sz="1200" dirty="0">
                        <a:latin typeface="+mn-lt"/>
                        <a:cs typeface="Times" pitchFamily="18" charset="0"/>
                      </a:endParaRPr>
                    </a:p>
                  </a:txBody>
                  <a:tcPr anchor="ctr"/>
                </a:tc>
                <a:extLst>
                  <a:ext uri="{0D108BD9-81ED-4DB2-BD59-A6C34878D82A}">
                    <a16:rowId xmlns:a16="http://schemas.microsoft.com/office/drawing/2014/main" xmlns="" val="10002"/>
                  </a:ext>
                </a:extLst>
              </a:tr>
              <a:tr h="217133">
                <a:tc gridSpan="6">
                  <a:txBody>
                    <a:bodyPr/>
                    <a:lstStyle/>
                    <a:p>
                      <a:pPr algn="ctr"/>
                      <a:r>
                        <a:rPr lang="fr-FR" sz="1200" b="1" dirty="0">
                          <a:latin typeface="+mn-lt"/>
                          <a:cs typeface="Times" pitchFamily="18" charset="0"/>
                        </a:rPr>
                        <a:t>Réalisations</a:t>
                      </a:r>
                      <a:endParaRPr lang="fr-FR" sz="1200" b="1" dirty="0">
                        <a:solidFill>
                          <a:schemeClr val="tx1"/>
                        </a:solidFill>
                        <a:latin typeface="+mn-lt"/>
                        <a:cs typeface="Times" pitchFamily="18" charset="0"/>
                      </a:endParaRPr>
                    </a:p>
                  </a:txBody>
                  <a:tcPr anchor="ctr"/>
                </a:tc>
                <a:tc hMerge="1">
                  <a:txBody>
                    <a:bodyPr/>
                    <a:lstStyle/>
                    <a:p>
                      <a:endParaRPr lang="fr-CA"/>
                    </a:p>
                  </a:txBody>
                  <a:tcPr/>
                </a:tc>
                <a:tc hMerge="1">
                  <a:txBody>
                    <a:bodyPr/>
                    <a:lstStyle/>
                    <a:p>
                      <a:pPr algn="ctr"/>
                      <a:endParaRPr lang="fr-FR" sz="1200" dirty="0"/>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3"/>
                  </a:ext>
                </a:extLst>
              </a:tr>
              <a:tr h="238489">
                <a:tc>
                  <a:txBody>
                    <a:bodyPr/>
                    <a:lstStyle/>
                    <a:p>
                      <a:pPr algn="l"/>
                      <a:r>
                        <a:rPr lang="fr-FR" altLang="fr-FR" sz="1200" dirty="0">
                          <a:latin typeface="+mn-lt"/>
                          <a:cs typeface="Times New Roman" panose="02020603050405020304" pitchFamily="18" charset="0"/>
                        </a:rPr>
                        <a:t>2</a:t>
                      </a: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noProof="0" dirty="0" smtClean="0">
                          <a:latin typeface="+mn-lt"/>
                        </a:rPr>
                        <a:t>Panification</a:t>
                      </a:r>
                      <a:endParaRPr lang="fr-CA" altLang="fr-CA" sz="1200" noProof="0" dirty="0">
                        <a:latin typeface="+mn-lt"/>
                      </a:endParaRP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FR" sz="1200" dirty="0" smtClean="0">
                          <a:latin typeface="+mn-lt"/>
                          <a:cs typeface="Times New Roman" panose="02020603050405020304" pitchFamily="18" charset="0"/>
                        </a:rPr>
                        <a:t>Fabrication de pain suivant</a:t>
                      </a:r>
                      <a:r>
                        <a:rPr lang="fr-CA" altLang="fr-FR" sz="1200" baseline="0" dirty="0" smtClean="0">
                          <a:latin typeface="+mn-lt"/>
                          <a:cs typeface="Times New Roman" panose="02020603050405020304" pitchFamily="18" charset="0"/>
                        </a:rPr>
                        <a:t> différentes recettes</a:t>
                      </a:r>
                      <a:r>
                        <a:rPr lang="fr-CA" altLang="fr-FR" sz="1200" dirty="0" smtClean="0">
                          <a:latin typeface="+mn-lt"/>
                          <a:cs typeface="Times New Roman" panose="02020603050405020304" pitchFamily="18" charset="0"/>
                        </a:rPr>
                        <a:t>, pour trouver l’ingrédient mystère.</a:t>
                      </a:r>
                      <a:endParaRPr lang="fr-CA" altLang="fr-CA" sz="1200" u="sng" dirty="0">
                        <a:latin typeface="+mn-lt"/>
                        <a:cs typeface="Times New Roman" panose="02020603050405020304" pitchFamily="18" charset="0"/>
                      </a:endParaRPr>
                    </a:p>
                  </a:txBody>
                  <a:tcPr anchor="ctr"/>
                </a:tc>
                <a:tc>
                  <a:txBody>
                    <a:bodyPr/>
                    <a:lstStyle/>
                    <a:p>
                      <a:pPr algn="l"/>
                      <a:r>
                        <a:rPr lang="fr-FR" altLang="fr-FR" sz="1200" dirty="0" smtClean="0">
                          <a:latin typeface="+mn-lt"/>
                          <a:cs typeface="Times New Roman" panose="02020603050405020304" pitchFamily="18" charset="0"/>
                        </a:rPr>
                        <a:t>45 min</a:t>
                      </a:r>
                    </a:p>
                    <a:p>
                      <a:pPr algn="l"/>
                      <a:r>
                        <a:rPr lang="fr-CA" altLang="fr-FR" sz="900" dirty="0" smtClean="0">
                          <a:latin typeface="+mn-lt"/>
                          <a:cs typeface="Times New Roman" panose="02020603050405020304" pitchFamily="18" charset="0"/>
                        </a:rPr>
                        <a:t>(</a:t>
                      </a:r>
                      <a:r>
                        <a:rPr lang="fr-CA" altLang="fr-FR" sz="900" dirty="0" err="1" smtClean="0">
                          <a:latin typeface="+mn-lt"/>
                          <a:cs typeface="Times New Roman" panose="02020603050405020304" pitchFamily="18" charset="0"/>
                        </a:rPr>
                        <a:t>prépara-tion</a:t>
                      </a:r>
                      <a:r>
                        <a:rPr lang="fr-CA" altLang="fr-FR" sz="900" dirty="0" smtClean="0">
                          <a:latin typeface="+mn-lt"/>
                          <a:cs typeface="Times New Roman" panose="02020603050405020304" pitchFamily="18" charset="0"/>
                        </a:rPr>
                        <a:t> de la pâte)</a:t>
                      </a:r>
                      <a:endParaRPr lang="fr-FR" altLang="fr-FR" sz="900" dirty="0">
                        <a:latin typeface="+mn-lt"/>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mn-lt"/>
                          <a:cs typeface="Times New Roman" panose="02020603050405020304" pitchFamily="18" charset="0"/>
                        </a:rPr>
                        <a:t>B</a:t>
                      </a:r>
                      <a:endParaRPr lang="fr-FR" sz="1200" dirty="0">
                        <a:latin typeface="+mn-lt"/>
                        <a:cs typeface="Times New Roman" panose="02020603050405020304" pitchFamily="18" charset="0"/>
                      </a:endParaRPr>
                    </a:p>
                  </a:txBody>
                  <a:tcPr anchor="ctr"/>
                </a:tc>
                <a:tc>
                  <a:txBody>
                    <a:bodyPr/>
                    <a:lstStyle/>
                    <a:p>
                      <a:pPr algn="ctr"/>
                      <a:endParaRPr lang="fr-FR" sz="1200" dirty="0">
                        <a:solidFill>
                          <a:schemeClr val="tx1"/>
                        </a:solidFill>
                        <a:latin typeface="+mn-lt"/>
                        <a:cs typeface="Times New Roman" panose="02020603050405020304" pitchFamily="18" charset="0"/>
                      </a:endParaRPr>
                    </a:p>
                  </a:txBody>
                  <a:tcPr anchor="ctr"/>
                </a:tc>
                <a:extLst>
                  <a:ext uri="{0D108BD9-81ED-4DB2-BD59-A6C34878D82A}">
                    <a16:rowId xmlns:a16="http://schemas.microsoft.com/office/drawing/2014/main" xmlns="" val="10004"/>
                  </a:ext>
                </a:extLst>
              </a:tr>
              <a:tr h="238489">
                <a:tc>
                  <a:txBody>
                    <a:bodyPr/>
                    <a:lstStyle/>
                    <a:p>
                      <a:pPr algn="l"/>
                      <a:r>
                        <a:rPr lang="fr-FR" altLang="fr-FR" sz="1200" dirty="0">
                          <a:latin typeface="+mn-lt"/>
                          <a:cs typeface="Times New Roman" panose="02020603050405020304" pitchFamily="18" charset="0"/>
                        </a:rPr>
                        <a:t>3</a:t>
                      </a: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noProof="0" dirty="0" smtClean="0">
                          <a:latin typeface="+mn-lt"/>
                        </a:rPr>
                        <a:t>Le repas des levures</a:t>
                      </a:r>
                      <a:endParaRPr lang="fr-CA" altLang="fr-CA" sz="1200" noProof="0" dirty="0">
                        <a:latin typeface="+mn-lt"/>
                      </a:endParaRP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u="none" dirty="0" smtClean="0">
                          <a:latin typeface="+mn-lt"/>
                          <a:cs typeface="Times New Roman" panose="02020603050405020304" pitchFamily="18" charset="0"/>
                        </a:rPr>
                        <a:t>Expérience</a:t>
                      </a:r>
                      <a:r>
                        <a:rPr lang="fr-CA" altLang="fr-CA" sz="1200" u="none" baseline="0" dirty="0" smtClean="0">
                          <a:latin typeface="+mn-lt"/>
                          <a:cs typeface="Times New Roman" panose="02020603050405020304" pitchFamily="18" charset="0"/>
                        </a:rPr>
                        <a:t> permettant de montrer ce que la levure préfère manger.</a:t>
                      </a:r>
                      <a:endParaRPr lang="fr-CA" altLang="fr-CA" sz="1200" u="none" dirty="0">
                        <a:latin typeface="+mn-lt"/>
                        <a:cs typeface="Times New Roman" panose="02020603050405020304" pitchFamily="18" charset="0"/>
                      </a:endParaRPr>
                    </a:p>
                  </a:txBody>
                  <a:tcPr anchor="ctr"/>
                </a:tc>
                <a:tc>
                  <a:txBody>
                    <a:bodyPr/>
                    <a:lstStyle/>
                    <a:p>
                      <a:pPr algn="l"/>
                      <a:r>
                        <a:rPr lang="fr-FR" altLang="fr-FR" sz="1200" dirty="0" smtClean="0">
                          <a:latin typeface="+mn-lt"/>
                          <a:cs typeface="Times New Roman" panose="02020603050405020304" pitchFamily="18" charset="0"/>
                        </a:rPr>
                        <a:t>60 </a:t>
                      </a:r>
                      <a:r>
                        <a:rPr lang="fr-FR" altLang="fr-FR" sz="1200" dirty="0">
                          <a:latin typeface="+mn-lt"/>
                          <a:cs typeface="Times New Roman" panose="02020603050405020304" pitchFamily="18" charset="0"/>
                        </a:rPr>
                        <a:t>min</a:t>
                      </a:r>
                    </a:p>
                  </a:txBody>
                  <a:tcPr anchor="ctr"/>
                </a:tc>
                <a:tc>
                  <a:txBody>
                    <a:bodyPr/>
                    <a:lstStyle/>
                    <a:p>
                      <a:pPr algn="l"/>
                      <a:r>
                        <a:rPr lang="fr-CA" sz="1200" dirty="0" smtClean="0">
                          <a:latin typeface="+mn-lt"/>
                          <a:cs typeface="Times New Roman" panose="02020603050405020304" pitchFamily="18" charset="0"/>
                        </a:rPr>
                        <a:t>C</a:t>
                      </a:r>
                      <a:endParaRPr lang="fr-FR" sz="1200" dirty="0">
                        <a:latin typeface="+mn-lt"/>
                        <a:cs typeface="Times New Roman" panose="02020603050405020304" pitchFamily="18" charset="0"/>
                      </a:endParaRPr>
                    </a:p>
                  </a:txBody>
                  <a:tcPr anchor="ctr"/>
                </a:tc>
                <a:tc>
                  <a:txBody>
                    <a:bodyPr/>
                    <a:lstStyle/>
                    <a:p>
                      <a:pPr algn="ctr"/>
                      <a:r>
                        <a:rPr lang="fr-CA" sz="1200" dirty="0" smtClean="0">
                          <a:latin typeface="+mn-lt"/>
                          <a:cs typeface="Times New Roman" panose="02020603050405020304" pitchFamily="18" charset="0"/>
                        </a:rPr>
                        <a:t>1-2</a:t>
                      </a:r>
                      <a:endParaRPr lang="fr-FR" sz="1200" dirty="0">
                        <a:latin typeface="+mn-lt"/>
                        <a:cs typeface="Times New Roman" panose="02020603050405020304" pitchFamily="18" charset="0"/>
                      </a:endParaRPr>
                    </a:p>
                  </a:txBody>
                  <a:tcPr anchor="ctr"/>
                </a:tc>
                <a:extLst>
                  <a:ext uri="{0D108BD9-81ED-4DB2-BD59-A6C34878D82A}">
                    <a16:rowId xmlns:a16="http://schemas.microsoft.com/office/drawing/2014/main" xmlns="" val="10006"/>
                  </a:ext>
                </a:extLst>
              </a:tr>
              <a:tr h="238489">
                <a:tc>
                  <a:txBody>
                    <a:bodyPr/>
                    <a:lstStyle/>
                    <a:p>
                      <a:pPr algn="l"/>
                      <a:r>
                        <a:rPr lang="fr-CA" altLang="fr-FR" sz="1200" dirty="0" smtClean="0">
                          <a:latin typeface="+mn-lt"/>
                          <a:cs typeface="Times New Roman" panose="02020603050405020304" pitchFamily="18" charset="0"/>
                        </a:rPr>
                        <a:t>4</a:t>
                      </a:r>
                      <a:endParaRPr lang="fr-FR" altLang="fr-FR" sz="1200" dirty="0">
                        <a:latin typeface="+mn-lt"/>
                        <a:cs typeface="Times New Roman" panose="02020603050405020304" pitchFamily="18" charset="0"/>
                      </a:endParaRP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noProof="0" dirty="0" smtClean="0">
                          <a:latin typeface="+mn-lt"/>
                        </a:rPr>
                        <a:t>La poudre</a:t>
                      </a:r>
                      <a:r>
                        <a:rPr lang="fr-CA" altLang="fr-CA" sz="1200" baseline="0" noProof="0" dirty="0" smtClean="0">
                          <a:latin typeface="+mn-lt"/>
                        </a:rPr>
                        <a:t> à pâte</a:t>
                      </a:r>
                      <a:endParaRPr lang="fr-CA" altLang="fr-CA" sz="1200" noProof="0" dirty="0">
                        <a:latin typeface="+mn-lt"/>
                      </a:endParaRP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u="none" dirty="0" smtClean="0">
                          <a:latin typeface="+mn-lt"/>
                          <a:cs typeface="Times New Roman" panose="02020603050405020304" pitchFamily="18" charset="0"/>
                        </a:rPr>
                        <a:t>Démonstration et explications au sujet de la poudre</a:t>
                      </a:r>
                      <a:r>
                        <a:rPr lang="fr-CA" altLang="fr-CA" sz="1200" u="none" baseline="0" dirty="0" smtClean="0">
                          <a:latin typeface="+mn-lt"/>
                          <a:cs typeface="Times New Roman" panose="02020603050405020304" pitchFamily="18" charset="0"/>
                        </a:rPr>
                        <a:t> à pâte.</a:t>
                      </a:r>
                      <a:endParaRPr lang="fr-CA" altLang="fr-CA" sz="1200" u="none" dirty="0">
                        <a:latin typeface="+mn-lt"/>
                        <a:cs typeface="Times New Roman" panose="02020603050405020304" pitchFamily="18" charset="0"/>
                      </a:endParaRPr>
                    </a:p>
                  </a:txBody>
                  <a:tcPr anchor="ctr"/>
                </a:tc>
                <a:tc>
                  <a:txBody>
                    <a:bodyPr/>
                    <a:lstStyle/>
                    <a:p>
                      <a:pPr algn="l"/>
                      <a:r>
                        <a:rPr lang="fr-CA" altLang="fr-FR" sz="900" dirty="0" smtClean="0">
                          <a:latin typeface="+mn-lt"/>
                          <a:cs typeface="Times New Roman" panose="02020603050405020304" pitchFamily="18" charset="0"/>
                        </a:rPr>
                        <a:t>(pendant activité 3)</a:t>
                      </a:r>
                      <a:endParaRPr lang="fr-FR" altLang="fr-FR" sz="900" dirty="0">
                        <a:latin typeface="+mn-lt"/>
                        <a:cs typeface="Times New Roman" panose="02020603050405020304" pitchFamily="18" charset="0"/>
                      </a:endParaRPr>
                    </a:p>
                  </a:txBody>
                  <a:tcPr anchor="ctr"/>
                </a:tc>
                <a:tc>
                  <a:txBody>
                    <a:bodyPr/>
                    <a:lstStyle/>
                    <a:p>
                      <a:pPr algn="l"/>
                      <a:endParaRPr lang="fr-FR" sz="1200" dirty="0">
                        <a:latin typeface="+mn-lt"/>
                        <a:cs typeface="Times New Roman" panose="02020603050405020304" pitchFamily="18" charset="0"/>
                      </a:endParaRPr>
                    </a:p>
                  </a:txBody>
                  <a:tcPr anchor="ctr"/>
                </a:tc>
                <a:tc>
                  <a:txBody>
                    <a:bodyPr/>
                    <a:lstStyle/>
                    <a:p>
                      <a:pPr algn="ctr"/>
                      <a:endParaRPr lang="fr-FR" sz="1200" dirty="0">
                        <a:latin typeface="+mn-lt"/>
                        <a:cs typeface="Times New Roman" panose="02020603050405020304" pitchFamily="18" charset="0"/>
                      </a:endParaRPr>
                    </a:p>
                  </a:txBody>
                  <a:tcPr anchor="ctr"/>
                </a:tc>
              </a:tr>
              <a:tr h="217133">
                <a:tc gridSpan="6">
                  <a:txBody>
                    <a:bodyPr/>
                    <a:lstStyle/>
                    <a:p>
                      <a:pPr algn="ctr"/>
                      <a:r>
                        <a:rPr lang="fr-FR" sz="1200" b="1" dirty="0">
                          <a:latin typeface="+mn-lt"/>
                          <a:cs typeface="Times" pitchFamily="18" charset="0"/>
                        </a:rPr>
                        <a:t>Intégration des acquis</a:t>
                      </a:r>
                      <a:endParaRPr lang="fr-FR" sz="1200" b="1" dirty="0">
                        <a:solidFill>
                          <a:schemeClr val="tx1"/>
                        </a:solidFill>
                        <a:latin typeface="+mn-lt"/>
                        <a:cs typeface="Times" pitchFamily="18" charset="0"/>
                      </a:endParaRPr>
                    </a:p>
                  </a:txBody>
                  <a:tcPr anchor="ctr"/>
                </a:tc>
                <a:tc hMerge="1">
                  <a:txBody>
                    <a:bodyPr/>
                    <a:lstStyle/>
                    <a:p>
                      <a:endParaRPr lang="fr-CA"/>
                    </a:p>
                  </a:txBody>
                  <a:tcPr/>
                </a:tc>
                <a:tc hMerge="1">
                  <a:txBody>
                    <a:bodyPr/>
                    <a:lstStyle/>
                    <a:p>
                      <a:pPr algn="ctr"/>
                      <a:endParaRPr lang="fr-FR" sz="1200" dirty="0"/>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8"/>
                  </a:ext>
                </a:extLst>
              </a:tr>
              <a:tr h="217133">
                <a:tc>
                  <a:txBody>
                    <a:bodyPr/>
                    <a:lstStyle/>
                    <a:p>
                      <a:pPr algn="l"/>
                      <a:r>
                        <a:rPr lang="fr-FR" altLang="fr-FR" sz="1200" dirty="0">
                          <a:latin typeface="+mn-lt"/>
                          <a:cs typeface="Times New Roman" panose="02020603050405020304" pitchFamily="18" charset="0"/>
                        </a:rPr>
                        <a:t> </a:t>
                      </a:r>
                      <a:r>
                        <a:rPr lang="fr-FR" altLang="fr-FR" sz="1200" dirty="0" smtClean="0">
                          <a:latin typeface="+mn-lt"/>
                          <a:cs typeface="Times New Roman" panose="02020603050405020304" pitchFamily="18" charset="0"/>
                        </a:rPr>
                        <a:t>5</a:t>
                      </a:r>
                      <a:endParaRPr lang="fr-FR" altLang="fr-FR" sz="1200" dirty="0">
                        <a:latin typeface="+mn-lt"/>
                        <a:cs typeface="Times New Roman" panose="02020603050405020304" pitchFamily="18" charset="0"/>
                      </a:endParaRP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FR" sz="1200" dirty="0" smtClean="0">
                          <a:latin typeface="+mn-lt"/>
                        </a:rPr>
                        <a:t>La</a:t>
                      </a:r>
                      <a:r>
                        <a:rPr lang="fr-CA" altLang="fr-FR" sz="1200" baseline="0" dirty="0" smtClean="0">
                          <a:latin typeface="+mn-lt"/>
                        </a:rPr>
                        <a:t> fermentation</a:t>
                      </a:r>
                      <a:endParaRPr lang="fr-FR" altLang="fr-FR" sz="1200" dirty="0">
                        <a:latin typeface="+mn-lt"/>
                      </a:endParaRP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u="none" dirty="0" smtClean="0">
                          <a:latin typeface="+mn-lt"/>
                          <a:cs typeface="Times New Roman" panose="02020603050405020304" pitchFamily="18" charset="0"/>
                        </a:rPr>
                        <a:t>Présentation de différents types de fermentations</a:t>
                      </a:r>
                      <a:endParaRPr lang="fr-CA" altLang="fr-CA" sz="1200" u="none" dirty="0">
                        <a:latin typeface="+mn-lt"/>
                        <a:cs typeface="Times New Roman" panose="02020603050405020304" pitchFamily="18" charset="0"/>
                      </a:endParaRPr>
                    </a:p>
                  </a:txBody>
                  <a:tcPr/>
                </a:tc>
                <a:tc>
                  <a:txBody>
                    <a:bodyPr/>
                    <a:lstStyle/>
                    <a:p>
                      <a:pPr algn="l"/>
                      <a:r>
                        <a:rPr lang="fr-FR" altLang="fr-FR" sz="1200" dirty="0" smtClean="0">
                          <a:latin typeface="+mn-lt"/>
                          <a:cs typeface="Times New Roman" panose="02020603050405020304" pitchFamily="18" charset="0"/>
                        </a:rPr>
                        <a:t>10 min</a:t>
                      </a:r>
                      <a:endParaRPr lang="fr-FR" altLang="fr-FR" sz="1200" dirty="0">
                        <a:latin typeface="+mn-lt"/>
                        <a:cs typeface="Times New Roman" panose="02020603050405020304" pitchFamily="18" charset="0"/>
                      </a:endParaRPr>
                    </a:p>
                  </a:txBody>
                  <a:tcPr anchor="ctr"/>
                </a:tc>
                <a:tc>
                  <a:txBody>
                    <a:bodyPr/>
                    <a:lstStyle/>
                    <a:p>
                      <a:pPr algn="l"/>
                      <a:r>
                        <a:rPr lang="fr-CA" sz="1200" dirty="0" smtClean="0">
                          <a:latin typeface="+mn-lt"/>
                        </a:rPr>
                        <a:t>-</a:t>
                      </a:r>
                      <a:endParaRPr lang="fr-FR" sz="1200" dirty="0">
                        <a:latin typeface="+mn-lt"/>
                      </a:endParaRPr>
                    </a:p>
                  </a:txBody>
                  <a:tcPr anchor="ctr"/>
                </a:tc>
                <a:tc>
                  <a:txBody>
                    <a:bodyPr/>
                    <a:lstStyle/>
                    <a:p>
                      <a:pPr algn="ctr"/>
                      <a:endParaRPr lang="fr-FR" sz="1200" dirty="0">
                        <a:latin typeface="+mn-lt"/>
                      </a:endParaRPr>
                    </a:p>
                  </a:txBody>
                  <a:tcPr anchor="ctr"/>
                </a:tc>
                <a:extLst>
                  <a:ext uri="{0D108BD9-81ED-4DB2-BD59-A6C34878D82A}">
                    <a16:rowId xmlns:a16="http://schemas.microsoft.com/office/drawing/2014/main" xmlns="" val="10009"/>
                  </a:ext>
                </a:extLst>
              </a:tr>
            </a:tbl>
          </a:graphicData>
        </a:graphic>
      </p:graphicFrame>
      <p:sp>
        <p:nvSpPr>
          <p:cNvPr id="5" name="ZoneTexte 4"/>
          <p:cNvSpPr txBox="1"/>
          <p:nvPr>
            <p:custDataLst>
              <p:tags r:id="rId4"/>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xmlns="" val="2614501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rot="5400000">
            <a:off x="2452820" y="3557579"/>
            <a:ext cx="7771327" cy="871396"/>
          </a:xfrm>
          <a:ln w="19050">
            <a:solidFill>
              <a:schemeClr val="tx1"/>
            </a:solidFill>
          </a:ln>
        </p:spPr>
        <p:txBody>
          <a:bodyPr anchor="ctr"/>
          <a:lstStyle/>
          <a:p>
            <a:pPr algn="l"/>
            <a:r>
              <a:rPr lang="en-US" sz="4000" dirty="0" smtClean="0">
                <a:latin typeface="+mn-lt"/>
                <a:cs typeface="Times New Roman" panose="02020603050405020304" pitchFamily="18" charset="0"/>
              </a:rPr>
              <a:t>Pain et </a:t>
            </a:r>
            <a:r>
              <a:rPr lang="en-US" sz="4000" dirty="0" err="1" smtClean="0">
                <a:latin typeface="+mn-lt"/>
                <a:cs typeface="Times New Roman" panose="02020603050405020304" pitchFamily="18" charset="0"/>
              </a:rPr>
              <a:t>levures</a:t>
            </a:r>
            <a:r>
              <a:rPr lang="en-US" sz="4000" dirty="0" smtClean="0">
                <a:latin typeface="+mn-lt"/>
                <a:cs typeface="Times New Roman" panose="02020603050405020304" pitchFamily="18" charset="0"/>
              </a:rPr>
              <a:t> </a:t>
            </a:r>
            <a:r>
              <a:rPr lang="en-US" sz="3000" dirty="0" smtClean="0">
                <a:latin typeface="+mn-lt"/>
                <a:cs typeface="Times New Roman" panose="02020603050405020304" pitchFamily="18" charset="0"/>
              </a:rPr>
              <a:t>(2e </a:t>
            </a:r>
            <a:r>
              <a:rPr lang="en-US" sz="3000" dirty="0" err="1" smtClean="0">
                <a:latin typeface="+mn-lt"/>
                <a:cs typeface="Times New Roman" panose="02020603050405020304" pitchFamily="18" charset="0"/>
              </a:rPr>
              <a:t>année</a:t>
            </a:r>
            <a:r>
              <a:rPr lang="en-US" sz="3000" dirty="0" smtClean="0">
                <a:latin typeface="+mn-lt"/>
                <a:cs typeface="Times New Roman" panose="02020603050405020304" pitchFamily="18" charset="0"/>
              </a:rPr>
              <a:t>) – </a:t>
            </a:r>
            <a:r>
              <a:rPr lang="en-US" sz="3000" dirty="0" err="1" smtClean="0">
                <a:latin typeface="+mn-lt"/>
                <a:cs typeface="Times New Roman" panose="02020603050405020304" pitchFamily="18" charset="0"/>
              </a:rPr>
              <a:t>Matériel</a:t>
            </a:r>
            <a:r>
              <a:rPr lang="en-US" sz="3000" dirty="0" smtClean="0">
                <a:latin typeface="+mn-lt"/>
                <a:cs typeface="Times New Roman" panose="02020603050405020304" pitchFamily="18" charset="0"/>
              </a:rPr>
              <a:t> </a:t>
            </a:r>
            <a:endParaRPr lang="en-US" sz="3000" dirty="0">
              <a:latin typeface="+mn-lt"/>
              <a:cs typeface="Times New Roman" panose="02020603050405020304" pitchFamily="18" charset="0"/>
            </a:endParaRPr>
          </a:p>
        </p:txBody>
      </p:sp>
      <p:graphicFrame>
        <p:nvGraphicFramePr>
          <p:cNvPr id="9" name="Tableau 8"/>
          <p:cNvGraphicFramePr>
            <a:graphicFrameLocks noGrp="1"/>
          </p:cNvGraphicFramePr>
          <p:nvPr>
            <p:custDataLst>
              <p:tags r:id="rId2"/>
            </p:custDataLst>
          </p:nvPr>
        </p:nvGraphicFramePr>
        <p:xfrm>
          <a:off x="83820" y="115229"/>
          <a:ext cx="5748655" cy="7763711"/>
        </p:xfrm>
        <a:graphic>
          <a:graphicData uri="http://schemas.openxmlformats.org/drawingml/2006/table">
            <a:tbl>
              <a:tblPr firstRow="1" bandRow="1">
                <a:tableStyleId>{5940675A-B579-460E-94D1-54222C63F5DA}</a:tableStyleId>
              </a:tblPr>
              <a:tblGrid>
                <a:gridCol w="2994533"/>
                <a:gridCol w="712470"/>
                <a:gridCol w="685800"/>
                <a:gridCol w="685292"/>
                <a:gridCol w="670560"/>
              </a:tblGrid>
              <a:tr h="506393">
                <a:tc>
                  <a:txBody>
                    <a:bodyPr/>
                    <a:lstStyle/>
                    <a:p>
                      <a:r>
                        <a:rPr lang="fr-CA" sz="1400" dirty="0" smtClean="0">
                          <a:latin typeface="+mn-lt"/>
                          <a:cs typeface="Times" pitchFamily="18" charset="0"/>
                        </a:rPr>
                        <a:t>Item</a:t>
                      </a:r>
                      <a:endParaRPr lang="fr-FR" sz="1400" b="0" dirty="0">
                        <a:latin typeface="+mn-lt"/>
                        <a:cs typeface="Times" pitchFamily="18" charset="0"/>
                      </a:endParaRPr>
                    </a:p>
                  </a:txBody>
                  <a:tcPr anchor="ctr"/>
                </a:tc>
                <a:tc>
                  <a:txBody>
                    <a:bodyPr/>
                    <a:lstStyle/>
                    <a:p>
                      <a:pPr algn="ctr"/>
                      <a:r>
                        <a:rPr lang="fr-CA" sz="1400" dirty="0" smtClean="0">
                          <a:latin typeface="+mn-lt"/>
                          <a:cs typeface="Times" pitchFamily="18" charset="0"/>
                        </a:rPr>
                        <a:t>Pour 1 classe</a:t>
                      </a:r>
                      <a:endParaRPr lang="fr-FR" sz="1400" b="0" dirty="0">
                        <a:latin typeface="+mn-lt"/>
                        <a:cs typeface="Times"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latin typeface="+mn-lt"/>
                          <a:cs typeface="Times" pitchFamily="18" charset="0"/>
                        </a:rPr>
                        <a:t>Pour 2 classes</a:t>
                      </a:r>
                      <a:endParaRPr lang="fr-FR" sz="1400" b="0" dirty="0">
                        <a:latin typeface="+mn-lt"/>
                        <a:cs typeface="Times"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latin typeface="+mn-lt"/>
                          <a:cs typeface="Times" pitchFamily="18" charset="0"/>
                        </a:rPr>
                        <a:t>Pour 4</a:t>
                      </a:r>
                      <a:r>
                        <a:rPr lang="fr-CA" sz="1400" baseline="0" dirty="0" smtClean="0">
                          <a:latin typeface="+mn-lt"/>
                          <a:cs typeface="Times" pitchFamily="18" charset="0"/>
                        </a:rPr>
                        <a:t> </a:t>
                      </a:r>
                      <a:r>
                        <a:rPr lang="fr-CA" sz="1400" dirty="0" smtClean="0">
                          <a:latin typeface="+mn-lt"/>
                          <a:cs typeface="Times" pitchFamily="18" charset="0"/>
                        </a:rPr>
                        <a:t>classes</a:t>
                      </a:r>
                      <a:endParaRPr lang="fr-FR" sz="1400" b="0" dirty="0">
                        <a:latin typeface="+mn-lt"/>
                        <a:cs typeface="Times" pitchFamily="18" charset="0"/>
                      </a:endParaRPr>
                    </a:p>
                  </a:txBody>
                  <a:tcPr anchor="ctr"/>
                </a:tc>
                <a:tc>
                  <a:txBody>
                    <a:bodyPr/>
                    <a:lstStyle/>
                    <a:p>
                      <a:pPr algn="ctr"/>
                      <a:r>
                        <a:rPr lang="fr-CA" sz="1400" dirty="0" smtClean="0">
                          <a:latin typeface="+mn-lt"/>
                          <a:cs typeface="Times" pitchFamily="18" charset="0"/>
                        </a:rPr>
                        <a:t>Dans ce bac</a:t>
                      </a:r>
                      <a:endParaRPr lang="fr-FR" sz="1400" b="0" dirty="0">
                        <a:latin typeface="+mn-lt"/>
                        <a:cs typeface="Times" pitchFamily="18" charset="0"/>
                      </a:endParaRPr>
                    </a:p>
                  </a:txBody>
                  <a:tcPr anchor="ctr"/>
                </a:tc>
              </a:tr>
              <a:tr h="297878">
                <a:tc gridSpan="5">
                  <a:txBody>
                    <a:bodyPr/>
                    <a:lstStyle/>
                    <a:p>
                      <a:pPr algn="ctr"/>
                      <a:r>
                        <a:rPr lang="fr-CA" sz="1400" b="1" dirty="0" smtClean="0">
                          <a:latin typeface="+mn-lt"/>
                          <a:cs typeface="Times" pitchFamily="18" charset="0"/>
                        </a:rPr>
                        <a:t>Matériel permanent</a:t>
                      </a:r>
                      <a:endParaRPr lang="fr-FR" sz="1400" b="1" dirty="0">
                        <a:latin typeface="+mn-lt"/>
                        <a:cs typeface="Times" pitchFamily="18"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8090">
                <a:tc>
                  <a:txBody>
                    <a:bodyPr/>
                    <a:lstStyle/>
                    <a:p>
                      <a:pPr rtl="0" fontAlgn="base"/>
                      <a:r>
                        <a:rPr lang="fr-FR" sz="1200" b="0" i="0" kern="1200" dirty="0" smtClean="0">
                          <a:solidFill>
                            <a:schemeClr val="tx1"/>
                          </a:solidFill>
                          <a:latin typeface="+mn-lt"/>
                          <a:ea typeface="+mn-ea"/>
                          <a:cs typeface="Times" pitchFamily="18" charset="0"/>
                        </a:rPr>
                        <a:t>Grands bols</a:t>
                      </a:r>
                      <a:r>
                        <a:rPr lang="fr-FR" sz="1200" b="0" i="0" kern="1200" baseline="0" dirty="0" smtClean="0">
                          <a:solidFill>
                            <a:schemeClr val="tx1"/>
                          </a:solidFill>
                          <a:latin typeface="+mn-lt"/>
                          <a:ea typeface="+mn-ea"/>
                          <a:cs typeface="Times" pitchFamily="18" charset="0"/>
                        </a:rPr>
                        <a:t> (type saladier)</a:t>
                      </a:r>
                      <a:endParaRPr lang="fr-CA" sz="1200" dirty="0" smtClean="0">
                        <a:latin typeface="+mn-lt"/>
                        <a:cs typeface="Times" pitchFamily="18" charset="0"/>
                      </a:endParaRPr>
                    </a:p>
                  </a:txBody>
                  <a:tcPr anchor="ctr"/>
                </a:tc>
                <a:tc>
                  <a:txBody>
                    <a:bodyPr/>
                    <a:lstStyle/>
                    <a:p>
                      <a:pPr algn="ctr"/>
                      <a:r>
                        <a:rPr lang="fr-CA" sz="1200" dirty="0" smtClean="0">
                          <a:latin typeface="+mn-lt"/>
                          <a:cs typeface="Times" pitchFamily="18" charset="0"/>
                        </a:rPr>
                        <a:t>4</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r>
                        <a:rPr lang="fr-CA" sz="1200" dirty="0" smtClean="0">
                          <a:latin typeface="+mn-lt"/>
                          <a:cs typeface="Times" pitchFamily="18" charset="0"/>
                        </a:rPr>
                        <a:t>4</a:t>
                      </a:r>
                      <a:endParaRPr lang="fr-FR" sz="1200" dirty="0">
                        <a:latin typeface="+mn-lt"/>
                        <a:cs typeface="Times" pitchFamily="18" charset="0"/>
                      </a:endParaRP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mn-lt"/>
                          <a:ea typeface="+mn-ea"/>
                          <a:cs typeface="Times" pitchFamily="18" charset="0"/>
                        </a:rPr>
                        <a:t>Cuillères à mesurer (ensemble)</a:t>
                      </a:r>
                      <a:endParaRPr lang="fr-FR" sz="1200" dirty="0" smtClean="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6</a:t>
                      </a: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6</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mn-lt"/>
                          <a:ea typeface="+mn-ea"/>
                          <a:cs typeface="Times" pitchFamily="18" charset="0"/>
                        </a:rPr>
                        <a:t>Plaques de cuisson (aluminium)</a:t>
                      </a:r>
                      <a:endParaRPr lang="fr-CA" sz="1200" dirty="0" smtClean="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2</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4</a:t>
                      </a:r>
                    </a:p>
                  </a:txBody>
                  <a:tcPr anchor="ctr"/>
                </a:tc>
                <a:tc>
                  <a:txBody>
                    <a:bodyPr/>
                    <a:lstStyle/>
                    <a:p>
                      <a:pPr algn="ctr">
                        <a:lnSpc>
                          <a:spcPct val="100000"/>
                        </a:lnSpc>
                        <a:spcBef>
                          <a:spcPts val="600"/>
                        </a:spcBef>
                      </a:pPr>
                      <a:r>
                        <a:rPr lang="fr-CA" sz="1200" dirty="0" smtClean="0">
                          <a:latin typeface="+mn-lt"/>
                          <a:cs typeface="Times" pitchFamily="18" charset="0"/>
                        </a:rPr>
                        <a:t>8</a:t>
                      </a:r>
                    </a:p>
                  </a:txBody>
                  <a:tcPr anchor="ctr"/>
                </a:tc>
                <a:tc>
                  <a:txBody>
                    <a:bodyPr/>
                    <a:lstStyle/>
                    <a:p>
                      <a:pPr algn="ctr">
                        <a:lnSpc>
                          <a:spcPct val="100000"/>
                        </a:lnSpc>
                        <a:spcBef>
                          <a:spcPts val="600"/>
                        </a:spcBef>
                      </a:pPr>
                      <a:r>
                        <a:rPr lang="fr-CA" sz="1200" dirty="0" smtClean="0">
                          <a:latin typeface="+mn-lt"/>
                          <a:cs typeface="Times" pitchFamily="18" charset="0"/>
                        </a:rPr>
                        <a:t>8</a:t>
                      </a:r>
                      <a:endParaRPr lang="fr-FR" sz="1200" dirty="0">
                        <a:latin typeface="+mn-lt"/>
                        <a:cs typeface="Times" pitchFamily="18" charset="0"/>
                      </a:endParaRP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mn-lt"/>
                          <a:ea typeface="+mn-ea"/>
                          <a:cs typeface="Times" pitchFamily="18" charset="0"/>
                        </a:rPr>
                        <a:t>Tasse à mesurer</a:t>
                      </a:r>
                      <a:endParaRPr lang="fr-CA" sz="1200" dirty="0" smtClean="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1</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1</a:t>
                      </a:r>
                      <a:endParaRPr lang="fr-FR" sz="1200" dirty="0">
                        <a:latin typeface="+mn-lt"/>
                        <a:cs typeface="Times" pitchFamily="18" charset="0"/>
                      </a:endParaRP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mn-lt"/>
                          <a:ea typeface="+mn-ea"/>
                          <a:cs typeface="Times" pitchFamily="18" charset="0"/>
                        </a:rPr>
                        <a:t>Entonnoirs</a:t>
                      </a:r>
                      <a:endParaRPr lang="fr-CA" sz="1200" dirty="0" smtClean="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6</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6</a:t>
                      </a:r>
                      <a:endParaRPr lang="fr-FR" sz="1200" dirty="0">
                        <a:latin typeface="+mn-lt"/>
                        <a:cs typeface="Times" pitchFamily="18" charset="0"/>
                      </a:endParaRP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mn-lt"/>
                          <a:ea typeface="+mn-ea"/>
                          <a:cs typeface="Times" pitchFamily="18" charset="0"/>
                        </a:rPr>
                        <a:t>Bouteilles</a:t>
                      </a:r>
                      <a:r>
                        <a:rPr lang="fr-FR" sz="1200" b="0" i="0" kern="1200" baseline="0" dirty="0" smtClean="0">
                          <a:solidFill>
                            <a:schemeClr val="tx1"/>
                          </a:solidFill>
                          <a:latin typeface="+mn-lt"/>
                          <a:ea typeface="+mn-ea"/>
                          <a:cs typeface="Times" pitchFamily="18" charset="0"/>
                        </a:rPr>
                        <a:t> </a:t>
                      </a:r>
                      <a:r>
                        <a:rPr lang="fr-FR" sz="1200" b="0" i="0" kern="1200" dirty="0" smtClean="0">
                          <a:solidFill>
                            <a:schemeClr val="tx1"/>
                          </a:solidFill>
                          <a:latin typeface="+mn-lt"/>
                          <a:ea typeface="+mn-ea"/>
                          <a:cs typeface="Times" pitchFamily="18" charset="0"/>
                        </a:rPr>
                        <a:t>de plastique (type cola, 0.5 – 1 L)</a:t>
                      </a:r>
                      <a:endParaRPr lang="fr-CA" sz="1200" dirty="0" smtClean="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7</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7</a:t>
                      </a:r>
                      <a:endParaRPr lang="fr-FR" sz="1200" dirty="0">
                        <a:latin typeface="+mn-lt"/>
                        <a:cs typeface="Times" pitchFamily="18" charset="0"/>
                      </a:endParaRP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Bâtonnets en bois</a:t>
                      </a:r>
                    </a:p>
                  </a:txBody>
                  <a:tcPr anchor="ctr"/>
                </a:tc>
                <a:tc>
                  <a:txBody>
                    <a:bodyPr/>
                    <a:lstStyle/>
                    <a:p>
                      <a:pPr algn="ctr">
                        <a:lnSpc>
                          <a:spcPct val="100000"/>
                        </a:lnSpc>
                        <a:spcBef>
                          <a:spcPts val="600"/>
                        </a:spcBef>
                      </a:pPr>
                      <a:r>
                        <a:rPr lang="fr-CA" sz="1200" dirty="0" smtClean="0">
                          <a:latin typeface="+mn-lt"/>
                          <a:cs typeface="Times" pitchFamily="18" charset="0"/>
                        </a:rPr>
                        <a:t>6</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30</a:t>
                      </a:r>
                      <a:endParaRPr lang="fr-FR" sz="1200" dirty="0">
                        <a:latin typeface="+mn-lt"/>
                        <a:cs typeface="Times" pitchFamily="18" charset="0"/>
                      </a:endParaRP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Contenants en plastiques</a:t>
                      </a:r>
                    </a:p>
                  </a:txBody>
                  <a:tcPr anchor="ctr"/>
                </a:tc>
                <a:tc>
                  <a:txBody>
                    <a:bodyPr/>
                    <a:lstStyle/>
                    <a:p>
                      <a:pPr algn="ctr">
                        <a:lnSpc>
                          <a:spcPct val="100000"/>
                        </a:lnSpc>
                        <a:spcBef>
                          <a:spcPts val="600"/>
                        </a:spcBef>
                      </a:pPr>
                      <a:r>
                        <a:rPr lang="fr-CA" sz="1200" dirty="0" smtClean="0">
                          <a:latin typeface="+mn-lt"/>
                          <a:cs typeface="Times" pitchFamily="18" charset="0"/>
                        </a:rPr>
                        <a:t>12</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a:t>
                      </a:r>
                    </a:p>
                  </a:txBody>
                  <a:tcPr anchor="ctr"/>
                </a:tc>
                <a:tc>
                  <a:txBody>
                    <a:bodyPr/>
                    <a:lstStyle/>
                    <a:p>
                      <a:pPr algn="ctr">
                        <a:lnSpc>
                          <a:spcPct val="100000"/>
                        </a:lnSpc>
                        <a:spcBef>
                          <a:spcPts val="600"/>
                        </a:spcBef>
                      </a:pPr>
                      <a:r>
                        <a:rPr lang="fr-CA" sz="1200" dirty="0" smtClean="0">
                          <a:latin typeface="+mn-lt"/>
                          <a:cs typeface="Times" pitchFamily="18" charset="0"/>
                        </a:rPr>
                        <a:t>12</a:t>
                      </a:r>
                      <a:endParaRPr lang="fr-FR" sz="1200" dirty="0">
                        <a:latin typeface="+mn-lt"/>
                        <a:cs typeface="Times" pitchFamily="18" charset="0"/>
                      </a:endParaRP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Ballons gonflables</a:t>
                      </a:r>
                      <a:r>
                        <a:rPr lang="fr-CA" sz="1200" baseline="0" dirty="0" smtClean="0">
                          <a:latin typeface="+mn-lt"/>
                          <a:cs typeface="Times" pitchFamily="18" charset="0"/>
                        </a:rPr>
                        <a:t> (3 couleurs différentes) *</a:t>
                      </a:r>
                      <a:endParaRPr lang="fr-CA" sz="1200" dirty="0" smtClean="0">
                        <a:latin typeface="+mn-lt"/>
                        <a:cs typeface="Times" pitchFamily="18" charset="0"/>
                      </a:endParaRPr>
                    </a:p>
                  </a:txBody>
                  <a:tcPr anchor="ctr"/>
                </a:tc>
                <a:tc>
                  <a:txBody>
                    <a:bodyPr/>
                    <a:lstStyle/>
                    <a:p>
                      <a:pPr algn="ctr">
                        <a:spcBef>
                          <a:spcPts val="600"/>
                        </a:spcBef>
                      </a:pPr>
                      <a:r>
                        <a:rPr lang="fr-CA" sz="1200" dirty="0" smtClean="0">
                          <a:latin typeface="+mn-lt"/>
                          <a:cs typeface="Times" pitchFamily="18" charset="0"/>
                        </a:rPr>
                        <a:t>9</a:t>
                      </a:r>
                    </a:p>
                  </a:txBody>
                  <a:tcPr anchor="ctr"/>
                </a:tc>
                <a:tc>
                  <a:txBody>
                    <a:bodyPr/>
                    <a:lstStyle/>
                    <a:p>
                      <a:pPr algn="ctr">
                        <a:spcBef>
                          <a:spcPts val="600"/>
                        </a:spcBef>
                      </a:pPr>
                      <a:r>
                        <a:rPr lang="fr-CA" sz="1200" dirty="0" smtClean="0">
                          <a:latin typeface="+mn-lt"/>
                          <a:cs typeface="Times" pitchFamily="18" charset="0"/>
                        </a:rPr>
                        <a:t>--</a:t>
                      </a:r>
                    </a:p>
                  </a:txBody>
                  <a:tcPr anchor="ctr"/>
                </a:tc>
                <a:tc>
                  <a:txBody>
                    <a:bodyPr/>
                    <a:lstStyle/>
                    <a:p>
                      <a:pPr algn="ctr">
                        <a:spcBef>
                          <a:spcPts val="600"/>
                        </a:spcBef>
                      </a:pPr>
                      <a:r>
                        <a:rPr lang="fr-CA" sz="1200" dirty="0" smtClean="0">
                          <a:latin typeface="+mn-lt"/>
                          <a:cs typeface="Times" pitchFamily="18" charset="0"/>
                        </a:rPr>
                        <a:t>--</a:t>
                      </a:r>
                    </a:p>
                  </a:txBody>
                  <a:tcPr anchor="ctr"/>
                </a:tc>
                <a:tc>
                  <a:txBody>
                    <a:bodyPr/>
                    <a:lstStyle/>
                    <a:p>
                      <a:pPr algn="ctr">
                        <a:spcBef>
                          <a:spcPts val="600"/>
                        </a:spcBef>
                      </a:pPr>
                      <a:r>
                        <a:rPr lang="fr-CA" sz="1200" dirty="0" smtClean="0">
                          <a:latin typeface="+mn-lt"/>
                          <a:cs typeface="Times" pitchFamily="18" charset="0"/>
                        </a:rPr>
                        <a:t>30</a:t>
                      </a:r>
                    </a:p>
                  </a:txBody>
                  <a:tcPr anchor="ctr"/>
                </a:tc>
              </a:tr>
              <a:tr h="297878">
                <a:tc gridSpan="5">
                  <a:txBody>
                    <a:bodyPr/>
                    <a:lstStyle/>
                    <a:p>
                      <a:pPr algn="ctr"/>
                      <a:r>
                        <a:rPr lang="fr-CA" sz="1400" b="1" dirty="0" smtClean="0">
                          <a:latin typeface="+mn-lt"/>
                          <a:cs typeface="Times" pitchFamily="18" charset="0"/>
                        </a:rPr>
                        <a:t>Matériel périssable</a:t>
                      </a:r>
                      <a:endParaRPr lang="fr-FR" sz="1400" b="1" dirty="0">
                        <a:latin typeface="+mn-lt"/>
                        <a:cs typeface="Times" pitchFamily="18"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Farine (en</a:t>
                      </a:r>
                      <a:r>
                        <a:rPr lang="fr-CA" sz="1200" baseline="0" dirty="0" smtClean="0">
                          <a:latin typeface="+mn-lt"/>
                          <a:cs typeface="Times" pitchFamily="18" charset="0"/>
                        </a:rPr>
                        <a:t> tasses)</a:t>
                      </a:r>
                      <a:endParaRPr lang="fr-CA" sz="1200" dirty="0" smtClean="0">
                        <a:latin typeface="+mn-lt"/>
                        <a:cs typeface="Times" pitchFamily="18" charset="0"/>
                      </a:endParaRPr>
                    </a:p>
                  </a:txBody>
                  <a:tcPr anchor="ctr"/>
                </a:tc>
                <a:tc>
                  <a:txBody>
                    <a:bodyPr/>
                    <a:lstStyle/>
                    <a:p>
                      <a:pPr algn="ctr">
                        <a:spcBef>
                          <a:spcPts val="600"/>
                        </a:spcBef>
                      </a:pPr>
                      <a:r>
                        <a:rPr lang="fr-CA" sz="1200" dirty="0" smtClean="0">
                          <a:latin typeface="+mn-lt"/>
                          <a:cs typeface="Times" pitchFamily="18" charset="0"/>
                        </a:rPr>
                        <a:t>8</a:t>
                      </a:r>
                    </a:p>
                  </a:txBody>
                  <a:tcPr anchor="ctr"/>
                </a:tc>
                <a:tc>
                  <a:txBody>
                    <a:bodyPr/>
                    <a:lstStyle/>
                    <a:p>
                      <a:pPr algn="ctr">
                        <a:spcBef>
                          <a:spcPts val="600"/>
                        </a:spcBef>
                      </a:pPr>
                      <a:r>
                        <a:rPr lang="fr-CA" sz="1200" dirty="0" smtClean="0">
                          <a:latin typeface="+mn-lt"/>
                          <a:cs typeface="Times" pitchFamily="18" charset="0"/>
                        </a:rPr>
                        <a:t>16</a:t>
                      </a:r>
                    </a:p>
                  </a:txBody>
                  <a:tcPr anchor="ctr"/>
                </a:tc>
                <a:tc>
                  <a:txBody>
                    <a:bodyPr/>
                    <a:lstStyle/>
                    <a:p>
                      <a:pPr algn="ctr">
                        <a:spcBef>
                          <a:spcPts val="600"/>
                        </a:spcBef>
                      </a:pPr>
                      <a:r>
                        <a:rPr lang="fr-CA" sz="1200" dirty="0" smtClean="0">
                          <a:latin typeface="+mn-lt"/>
                          <a:cs typeface="Times" pitchFamily="18" charset="0"/>
                        </a:rPr>
                        <a:t>32</a:t>
                      </a:r>
                    </a:p>
                  </a:txBody>
                  <a:tcPr anchor="ctr"/>
                </a:tc>
                <a:tc>
                  <a:txBody>
                    <a:bodyPr/>
                    <a:lstStyle/>
                    <a:p>
                      <a:pPr algn="ctr">
                        <a:spcBef>
                          <a:spcPts val="600"/>
                        </a:spcBef>
                      </a:pPr>
                      <a:r>
                        <a:rPr lang="fr-CA" sz="1200" dirty="0" smtClean="0">
                          <a:latin typeface="+mn-lt"/>
                          <a:cs typeface="Times" pitchFamily="18" charset="0"/>
                        </a:rPr>
                        <a:t>40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Sucre (g)</a:t>
                      </a:r>
                    </a:p>
                  </a:txBody>
                  <a:tcPr anchor="ctr"/>
                </a:tc>
                <a:tc>
                  <a:txBody>
                    <a:bodyPr/>
                    <a:lstStyle/>
                    <a:p>
                      <a:pPr algn="ctr">
                        <a:spcBef>
                          <a:spcPts val="600"/>
                        </a:spcBef>
                      </a:pPr>
                      <a:r>
                        <a:rPr lang="fr-CA" sz="1200" dirty="0" smtClean="0">
                          <a:latin typeface="+mn-lt"/>
                          <a:cs typeface="Times" pitchFamily="18" charset="0"/>
                        </a:rPr>
                        <a:t>50</a:t>
                      </a:r>
                    </a:p>
                  </a:txBody>
                  <a:tcPr anchor="ctr"/>
                </a:tc>
                <a:tc>
                  <a:txBody>
                    <a:bodyPr/>
                    <a:lstStyle/>
                    <a:p>
                      <a:pPr algn="ctr">
                        <a:spcBef>
                          <a:spcPts val="600"/>
                        </a:spcBef>
                      </a:pPr>
                      <a:r>
                        <a:rPr lang="fr-CA" sz="1200" dirty="0" smtClean="0">
                          <a:latin typeface="+mn-lt"/>
                          <a:cs typeface="Times" pitchFamily="18" charset="0"/>
                        </a:rPr>
                        <a:t>100</a:t>
                      </a:r>
                    </a:p>
                  </a:txBody>
                  <a:tcPr anchor="ctr"/>
                </a:tc>
                <a:tc>
                  <a:txBody>
                    <a:bodyPr/>
                    <a:lstStyle/>
                    <a:p>
                      <a:pPr algn="ctr">
                        <a:spcBef>
                          <a:spcPts val="600"/>
                        </a:spcBef>
                      </a:pPr>
                      <a:r>
                        <a:rPr lang="fr-CA" sz="1200" dirty="0" smtClean="0">
                          <a:latin typeface="+mn-lt"/>
                          <a:cs typeface="Times" pitchFamily="18" charset="0"/>
                        </a:rPr>
                        <a:t>200</a:t>
                      </a:r>
                    </a:p>
                  </a:txBody>
                  <a:tcPr anchor="ctr"/>
                </a:tc>
                <a:tc>
                  <a:txBody>
                    <a:bodyPr/>
                    <a:lstStyle/>
                    <a:p>
                      <a:pPr algn="ctr">
                        <a:spcBef>
                          <a:spcPts val="600"/>
                        </a:spcBef>
                      </a:pPr>
                      <a:r>
                        <a:rPr lang="fr-CA" sz="1200" dirty="0" smtClean="0">
                          <a:latin typeface="+mn-lt"/>
                          <a:cs typeface="Times" pitchFamily="18" charset="0"/>
                        </a:rPr>
                        <a:t>500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Sel (g)</a:t>
                      </a:r>
                    </a:p>
                  </a:txBody>
                  <a:tcPr anchor="ctr"/>
                </a:tc>
                <a:tc>
                  <a:txBody>
                    <a:bodyPr/>
                    <a:lstStyle/>
                    <a:p>
                      <a:pPr algn="ctr">
                        <a:spcBef>
                          <a:spcPts val="600"/>
                        </a:spcBef>
                      </a:pPr>
                      <a:r>
                        <a:rPr lang="fr-CA" sz="1200" dirty="0" smtClean="0">
                          <a:latin typeface="+mn-lt"/>
                          <a:cs typeface="Times" pitchFamily="18" charset="0"/>
                        </a:rPr>
                        <a:t>40</a:t>
                      </a:r>
                    </a:p>
                  </a:txBody>
                  <a:tcPr anchor="ctr"/>
                </a:tc>
                <a:tc>
                  <a:txBody>
                    <a:bodyPr/>
                    <a:lstStyle/>
                    <a:p>
                      <a:pPr algn="ctr">
                        <a:spcBef>
                          <a:spcPts val="600"/>
                        </a:spcBef>
                      </a:pPr>
                      <a:r>
                        <a:rPr lang="fr-CA" sz="1200" dirty="0" smtClean="0">
                          <a:latin typeface="+mn-lt"/>
                          <a:cs typeface="Times" pitchFamily="18" charset="0"/>
                        </a:rPr>
                        <a:t>80</a:t>
                      </a:r>
                    </a:p>
                  </a:txBody>
                  <a:tcPr anchor="ctr"/>
                </a:tc>
                <a:tc>
                  <a:txBody>
                    <a:bodyPr/>
                    <a:lstStyle/>
                    <a:p>
                      <a:pPr algn="ctr">
                        <a:spcBef>
                          <a:spcPts val="600"/>
                        </a:spcBef>
                      </a:pPr>
                      <a:r>
                        <a:rPr lang="fr-CA" sz="1200" dirty="0" smtClean="0">
                          <a:latin typeface="+mn-lt"/>
                          <a:cs typeface="Times" pitchFamily="18" charset="0"/>
                        </a:rPr>
                        <a:t>160</a:t>
                      </a:r>
                    </a:p>
                  </a:txBody>
                  <a:tcPr anchor="ctr"/>
                </a:tc>
                <a:tc>
                  <a:txBody>
                    <a:bodyPr/>
                    <a:lstStyle/>
                    <a:p>
                      <a:pPr algn="ctr">
                        <a:spcBef>
                          <a:spcPts val="600"/>
                        </a:spcBef>
                      </a:pPr>
                      <a:r>
                        <a:rPr lang="fr-CA" sz="1200" dirty="0" smtClean="0">
                          <a:latin typeface="+mn-lt"/>
                          <a:cs typeface="Times" pitchFamily="18" charset="0"/>
                        </a:rPr>
                        <a:t>500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Levure (g)</a:t>
                      </a:r>
                    </a:p>
                  </a:txBody>
                  <a:tcPr anchor="ctr"/>
                </a:tc>
                <a:tc>
                  <a:txBody>
                    <a:bodyPr/>
                    <a:lstStyle/>
                    <a:p>
                      <a:pPr algn="ctr">
                        <a:spcBef>
                          <a:spcPts val="600"/>
                        </a:spcBef>
                      </a:pPr>
                      <a:r>
                        <a:rPr lang="fr-CA" sz="1200" dirty="0" smtClean="0">
                          <a:latin typeface="+mn-lt"/>
                          <a:cs typeface="Times" pitchFamily="18" charset="0"/>
                        </a:rPr>
                        <a:t>115</a:t>
                      </a:r>
                    </a:p>
                  </a:txBody>
                  <a:tcPr anchor="ctr"/>
                </a:tc>
                <a:tc>
                  <a:txBody>
                    <a:bodyPr/>
                    <a:lstStyle/>
                    <a:p>
                      <a:pPr algn="ctr">
                        <a:spcBef>
                          <a:spcPts val="600"/>
                        </a:spcBef>
                      </a:pPr>
                      <a:r>
                        <a:rPr lang="fr-CA" sz="1200" dirty="0" smtClean="0">
                          <a:latin typeface="+mn-lt"/>
                          <a:cs typeface="Times" pitchFamily="18" charset="0"/>
                        </a:rPr>
                        <a:t>230</a:t>
                      </a:r>
                    </a:p>
                  </a:txBody>
                  <a:tcPr anchor="ctr"/>
                </a:tc>
                <a:tc>
                  <a:txBody>
                    <a:bodyPr/>
                    <a:lstStyle/>
                    <a:p>
                      <a:pPr algn="ctr">
                        <a:spcBef>
                          <a:spcPts val="600"/>
                        </a:spcBef>
                      </a:pPr>
                      <a:r>
                        <a:rPr lang="fr-CA" sz="1200" dirty="0" smtClean="0">
                          <a:latin typeface="+mn-lt"/>
                          <a:cs typeface="Times" pitchFamily="18" charset="0"/>
                        </a:rPr>
                        <a:t>460</a:t>
                      </a:r>
                    </a:p>
                  </a:txBody>
                  <a:tcPr anchor="ctr"/>
                </a:tc>
                <a:tc>
                  <a:txBody>
                    <a:bodyPr/>
                    <a:lstStyle/>
                    <a:p>
                      <a:pPr algn="ctr">
                        <a:spcBef>
                          <a:spcPts val="600"/>
                        </a:spcBef>
                      </a:pPr>
                      <a:r>
                        <a:rPr lang="fr-CA" sz="1200" dirty="0" smtClean="0">
                          <a:latin typeface="+mn-lt"/>
                          <a:cs typeface="Times" pitchFamily="18" charset="0"/>
                        </a:rPr>
                        <a:t>500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Poudre à pâte (g)</a:t>
                      </a:r>
                    </a:p>
                  </a:txBody>
                  <a:tcPr anchor="ctr"/>
                </a:tc>
                <a:tc>
                  <a:txBody>
                    <a:bodyPr/>
                    <a:lstStyle/>
                    <a:p>
                      <a:pPr algn="ctr">
                        <a:spcBef>
                          <a:spcPts val="600"/>
                        </a:spcBef>
                      </a:pPr>
                      <a:r>
                        <a:rPr lang="fr-CA" sz="1200" dirty="0" smtClean="0">
                          <a:latin typeface="+mn-lt"/>
                          <a:cs typeface="Times" pitchFamily="18" charset="0"/>
                        </a:rPr>
                        <a:t>30</a:t>
                      </a:r>
                    </a:p>
                  </a:txBody>
                  <a:tcPr anchor="ctr"/>
                </a:tc>
                <a:tc>
                  <a:txBody>
                    <a:bodyPr/>
                    <a:lstStyle/>
                    <a:p>
                      <a:pPr algn="ctr">
                        <a:spcBef>
                          <a:spcPts val="600"/>
                        </a:spcBef>
                      </a:pPr>
                      <a:r>
                        <a:rPr lang="fr-CA" sz="1200" dirty="0" smtClean="0">
                          <a:latin typeface="+mn-lt"/>
                          <a:cs typeface="Times" pitchFamily="18" charset="0"/>
                        </a:rPr>
                        <a:t>60</a:t>
                      </a:r>
                    </a:p>
                  </a:txBody>
                  <a:tcPr anchor="ctr"/>
                </a:tc>
                <a:tc>
                  <a:txBody>
                    <a:bodyPr/>
                    <a:lstStyle/>
                    <a:p>
                      <a:pPr algn="ctr">
                        <a:spcBef>
                          <a:spcPts val="600"/>
                        </a:spcBef>
                      </a:pPr>
                      <a:r>
                        <a:rPr lang="fr-CA" sz="1200" dirty="0" smtClean="0">
                          <a:latin typeface="+mn-lt"/>
                          <a:cs typeface="Times" pitchFamily="18" charset="0"/>
                        </a:rPr>
                        <a:t>120</a:t>
                      </a:r>
                    </a:p>
                  </a:txBody>
                  <a:tcPr anchor="ctr"/>
                </a:tc>
                <a:tc>
                  <a:txBody>
                    <a:bodyPr/>
                    <a:lstStyle/>
                    <a:p>
                      <a:pPr algn="ctr">
                        <a:spcBef>
                          <a:spcPts val="600"/>
                        </a:spcBef>
                      </a:pPr>
                      <a:r>
                        <a:rPr lang="fr-CA" sz="1200" dirty="0" smtClean="0">
                          <a:latin typeface="+mn-lt"/>
                          <a:cs typeface="Times" pitchFamily="18" charset="0"/>
                        </a:rPr>
                        <a:t>225</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Papier</a:t>
                      </a:r>
                      <a:r>
                        <a:rPr lang="fr-CA" sz="1200" baseline="0" dirty="0" smtClean="0">
                          <a:latin typeface="+mn-lt"/>
                          <a:cs typeface="Times" pitchFamily="18" charset="0"/>
                        </a:rPr>
                        <a:t> parchemin</a:t>
                      </a:r>
                      <a:endParaRPr lang="fr-CA" sz="1200" dirty="0" smtClean="0">
                        <a:latin typeface="+mn-lt"/>
                        <a:cs typeface="Times" pitchFamily="18" charset="0"/>
                      </a:endParaRPr>
                    </a:p>
                  </a:txBody>
                  <a:tcPr anchor="ctr"/>
                </a:tc>
                <a:tc>
                  <a:txBody>
                    <a:bodyPr/>
                    <a:lstStyle/>
                    <a:p>
                      <a:pPr algn="ctr">
                        <a:spcBef>
                          <a:spcPts val="600"/>
                        </a:spcBef>
                      </a:pPr>
                      <a:r>
                        <a:rPr lang="fr-CA" sz="1200" dirty="0" smtClean="0">
                          <a:latin typeface="+mn-lt"/>
                          <a:cs typeface="Times" pitchFamily="18" charset="0"/>
                        </a:rPr>
                        <a:t>1.25</a:t>
                      </a:r>
                    </a:p>
                  </a:txBody>
                  <a:tcPr anchor="ctr"/>
                </a:tc>
                <a:tc>
                  <a:txBody>
                    <a:bodyPr/>
                    <a:lstStyle/>
                    <a:p>
                      <a:pPr algn="ctr">
                        <a:spcBef>
                          <a:spcPts val="600"/>
                        </a:spcBef>
                      </a:pPr>
                      <a:r>
                        <a:rPr lang="fr-CA" sz="1200" dirty="0" smtClean="0">
                          <a:latin typeface="+mn-lt"/>
                          <a:cs typeface="Times" pitchFamily="18" charset="0"/>
                        </a:rPr>
                        <a:t>2.5</a:t>
                      </a:r>
                    </a:p>
                  </a:txBody>
                  <a:tcPr anchor="ctr"/>
                </a:tc>
                <a:tc>
                  <a:txBody>
                    <a:bodyPr/>
                    <a:lstStyle/>
                    <a:p>
                      <a:pPr algn="ctr">
                        <a:spcBef>
                          <a:spcPts val="600"/>
                        </a:spcBef>
                      </a:pPr>
                      <a:r>
                        <a:rPr lang="fr-CA" sz="1200" dirty="0" smtClean="0">
                          <a:latin typeface="+mn-lt"/>
                          <a:cs typeface="Times" pitchFamily="18" charset="0"/>
                        </a:rPr>
                        <a:t>5</a:t>
                      </a:r>
                    </a:p>
                  </a:txBody>
                  <a:tcPr anchor="ctr"/>
                </a:tc>
                <a:tc>
                  <a:txBody>
                    <a:bodyPr/>
                    <a:lstStyle/>
                    <a:p>
                      <a:pPr algn="ctr">
                        <a:spcBef>
                          <a:spcPts val="600"/>
                        </a:spcBef>
                      </a:pPr>
                      <a:r>
                        <a:rPr lang="fr-CA" sz="1200" dirty="0" smtClean="0">
                          <a:latin typeface="+mn-lt"/>
                          <a:cs typeface="Times" pitchFamily="18" charset="0"/>
                        </a:rPr>
                        <a:t>30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Pellicule plastique</a:t>
                      </a:r>
                    </a:p>
                  </a:txBody>
                  <a:tcPr anchor="ctr"/>
                </a:tc>
                <a:tc>
                  <a:txBody>
                    <a:bodyPr/>
                    <a:lstStyle/>
                    <a:p>
                      <a:pPr algn="ctr">
                        <a:spcBef>
                          <a:spcPts val="600"/>
                        </a:spcBef>
                      </a:pPr>
                      <a:r>
                        <a:rPr lang="fr-CA" sz="1200" dirty="0" smtClean="0">
                          <a:latin typeface="+mn-lt"/>
                          <a:cs typeface="Times" pitchFamily="18" charset="0"/>
                        </a:rPr>
                        <a:t>1.25</a:t>
                      </a:r>
                    </a:p>
                  </a:txBody>
                  <a:tcPr anchor="ctr"/>
                </a:tc>
                <a:tc>
                  <a:txBody>
                    <a:bodyPr/>
                    <a:lstStyle/>
                    <a:p>
                      <a:pPr algn="ctr">
                        <a:spcBef>
                          <a:spcPts val="600"/>
                        </a:spcBef>
                      </a:pPr>
                      <a:r>
                        <a:rPr lang="fr-CA" sz="1200" dirty="0" smtClean="0">
                          <a:latin typeface="+mn-lt"/>
                          <a:cs typeface="Times" pitchFamily="18" charset="0"/>
                        </a:rPr>
                        <a:t>2.5</a:t>
                      </a:r>
                    </a:p>
                  </a:txBody>
                  <a:tcPr anchor="ctr"/>
                </a:tc>
                <a:tc>
                  <a:txBody>
                    <a:bodyPr/>
                    <a:lstStyle/>
                    <a:p>
                      <a:pPr algn="ctr">
                        <a:spcBef>
                          <a:spcPts val="600"/>
                        </a:spcBef>
                      </a:pPr>
                      <a:r>
                        <a:rPr lang="fr-CA" sz="1200" dirty="0" smtClean="0">
                          <a:latin typeface="+mn-lt"/>
                          <a:cs typeface="Times" pitchFamily="18" charset="0"/>
                        </a:rPr>
                        <a:t>5</a:t>
                      </a:r>
                    </a:p>
                  </a:txBody>
                  <a:tcPr anchor="ctr"/>
                </a:tc>
                <a:tc>
                  <a:txBody>
                    <a:bodyPr/>
                    <a:lstStyle/>
                    <a:p>
                      <a:pPr algn="ctr">
                        <a:spcBef>
                          <a:spcPts val="600"/>
                        </a:spcBef>
                      </a:pPr>
                      <a:r>
                        <a:rPr lang="fr-CA" sz="1200" dirty="0" smtClean="0">
                          <a:latin typeface="+mn-lt"/>
                          <a:cs typeface="Times" pitchFamily="18" charset="0"/>
                        </a:rPr>
                        <a:t>30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mn-lt"/>
                          <a:cs typeface="Times" pitchFamily="18" charset="0"/>
                        </a:rPr>
                        <a:t>Cure-dents</a:t>
                      </a:r>
                    </a:p>
                  </a:txBody>
                  <a:tcPr anchor="ctr"/>
                </a:tc>
                <a:tc>
                  <a:txBody>
                    <a:bodyPr/>
                    <a:lstStyle/>
                    <a:p>
                      <a:pPr algn="ctr">
                        <a:spcBef>
                          <a:spcPts val="600"/>
                        </a:spcBef>
                      </a:pPr>
                      <a:r>
                        <a:rPr lang="fr-CA" sz="1200" dirty="0" smtClean="0">
                          <a:latin typeface="+mn-lt"/>
                          <a:cs typeface="Times" pitchFamily="18" charset="0"/>
                        </a:rPr>
                        <a:t>?</a:t>
                      </a:r>
                    </a:p>
                  </a:txBody>
                  <a:tcPr anchor="ctr"/>
                </a:tc>
                <a:tc>
                  <a:txBody>
                    <a:bodyPr/>
                    <a:lstStyle/>
                    <a:p>
                      <a:pPr algn="ctr">
                        <a:spcBef>
                          <a:spcPts val="600"/>
                        </a:spcBef>
                      </a:pPr>
                      <a:r>
                        <a:rPr lang="fr-CA" sz="1200" dirty="0" smtClean="0">
                          <a:latin typeface="+mn-lt"/>
                          <a:cs typeface="Times" pitchFamily="18" charset="0"/>
                        </a:rPr>
                        <a:t>?</a:t>
                      </a:r>
                    </a:p>
                  </a:txBody>
                  <a:tcPr anchor="ctr"/>
                </a:tc>
                <a:tc>
                  <a:txBody>
                    <a:bodyPr/>
                    <a:lstStyle/>
                    <a:p>
                      <a:pPr algn="ctr">
                        <a:spcBef>
                          <a:spcPts val="600"/>
                        </a:spcBef>
                      </a:pPr>
                      <a:r>
                        <a:rPr lang="fr-CA" sz="1200" smtClean="0">
                          <a:latin typeface="+mn-lt"/>
                          <a:cs typeface="Times" pitchFamily="18" charset="0"/>
                        </a:rPr>
                        <a:t>?</a:t>
                      </a:r>
                      <a:endParaRPr lang="fr-CA" sz="1200" dirty="0" smtClean="0">
                        <a:latin typeface="+mn-lt"/>
                        <a:cs typeface="Times" pitchFamily="18" charset="0"/>
                      </a:endParaRPr>
                    </a:p>
                  </a:txBody>
                  <a:tcPr anchor="ctr"/>
                </a:tc>
                <a:tc>
                  <a:txBody>
                    <a:bodyPr/>
                    <a:lstStyle/>
                    <a:p>
                      <a:pPr algn="ctr">
                        <a:spcBef>
                          <a:spcPts val="600"/>
                        </a:spcBef>
                      </a:pPr>
                      <a:r>
                        <a:rPr lang="fr-CA" sz="1200" dirty="0" smtClean="0">
                          <a:latin typeface="+mn-lt"/>
                          <a:cs typeface="Times" pitchFamily="18" charset="0"/>
                        </a:rPr>
                        <a:t>250</a:t>
                      </a:r>
                    </a:p>
                  </a:txBody>
                  <a:tcPr anchor="ctr"/>
                </a:tc>
              </a:tr>
              <a:tr h="297878">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smtClean="0">
                          <a:latin typeface="+mn-lt"/>
                          <a:cs typeface="Times" pitchFamily="18" charset="0"/>
                        </a:rPr>
                        <a:t>À prendre dans</a:t>
                      </a:r>
                      <a:r>
                        <a:rPr lang="fr-CA" sz="1400" b="1" baseline="0" dirty="0" smtClean="0">
                          <a:latin typeface="+mn-lt"/>
                          <a:cs typeface="Times" pitchFamily="18" charset="0"/>
                        </a:rPr>
                        <a:t> le matériel de la classe</a:t>
                      </a:r>
                      <a:endParaRPr lang="fr-FR" sz="1400" b="1" dirty="0" smtClean="0">
                        <a:latin typeface="+mn-lt"/>
                        <a:cs typeface="Times" pitchFamily="18"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FR" sz="1200" b="0" dirty="0" smtClean="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r>
              <a:tr h="297878">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smtClean="0">
                          <a:latin typeface="+mn-lt"/>
                          <a:cs typeface="Times" pitchFamily="18" charset="0"/>
                        </a:rPr>
                        <a:t>L’</a:t>
                      </a:r>
                      <a:r>
                        <a:rPr lang="fr-CA" sz="1400" b="1" dirty="0" err="1" smtClean="0">
                          <a:latin typeface="+mn-lt"/>
                          <a:cs typeface="Times" pitchFamily="18" charset="0"/>
                        </a:rPr>
                        <a:t>enseignant.e</a:t>
                      </a:r>
                      <a:r>
                        <a:rPr lang="fr-CA" sz="1400" b="1" baseline="0" dirty="0" smtClean="0">
                          <a:latin typeface="+mn-lt"/>
                          <a:cs typeface="Times" pitchFamily="18" charset="0"/>
                        </a:rPr>
                        <a:t> doit apporter</a:t>
                      </a:r>
                      <a:endParaRPr lang="fr-FR" sz="1400" b="1" dirty="0" smtClean="0">
                        <a:latin typeface="+mn-lt"/>
                        <a:cs typeface="Times" pitchFamily="18"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smtClean="0">
                          <a:latin typeface="+mn-lt"/>
                          <a:cs typeface="Times" pitchFamily="18" charset="0"/>
                        </a:rPr>
                        <a:t>Pain plat et pain hamburger</a:t>
                      </a: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r>
              <a:tr h="297878">
                <a:tc gridSpan="5">
                  <a:txBody>
                    <a:bodyPr/>
                    <a:lstStyle/>
                    <a:p>
                      <a:pPr algn="ctr">
                        <a:spcBef>
                          <a:spcPts val="600"/>
                        </a:spcBef>
                      </a:pPr>
                      <a:r>
                        <a:rPr lang="fr-CA" sz="1400" b="1" dirty="0" smtClean="0">
                          <a:latin typeface="+mn-lt"/>
                          <a:cs typeface="Times" pitchFamily="18" charset="0"/>
                        </a:rPr>
                        <a:t>Notes</a:t>
                      </a:r>
                      <a:endParaRPr lang="fr-FR" sz="1400" b="1" dirty="0">
                        <a:latin typeface="+mn-lt"/>
                        <a:cs typeface="Times" pitchFamily="18"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09471">
                <a:tc gridSpan="5">
                  <a:txBody>
                    <a:bodyPr/>
                    <a:lstStyle/>
                    <a:p>
                      <a:pPr marL="180000" indent="-180000">
                        <a:spcBef>
                          <a:spcPts val="600"/>
                        </a:spcBef>
                        <a:buFont typeface="Arial" pitchFamily="34" charset="0"/>
                        <a:buNone/>
                      </a:pPr>
                      <a:r>
                        <a:rPr lang="fr-CA" sz="1200" b="0" dirty="0" smtClean="0">
                          <a:latin typeface="+mn-lt"/>
                          <a:cs typeface="Times" pitchFamily="18" charset="0"/>
                        </a:rPr>
                        <a:t>* Avec l’usage, les ballons gonflables sont appelés à se briser.</a:t>
                      </a:r>
                      <a:endParaRPr lang="fr-FR" sz="1200" b="0" dirty="0">
                        <a:latin typeface="+mn-lt"/>
                        <a:cs typeface="Times" pitchFamily="18" charset="0"/>
                      </a:endParaRPr>
                    </a:p>
                  </a:txBody>
                  <a:tcPr anchor="ctr"/>
                </a:tc>
                <a:tc hMerge="1">
                  <a:txBody>
                    <a:bodyPr/>
                    <a:lstStyle/>
                    <a:p>
                      <a:pPr algn="l"/>
                      <a:endParaRPr lang="fr-FR" sz="1200" dirty="0">
                        <a:latin typeface="Times" pitchFamily="18" charset="0"/>
                        <a:cs typeface="Times" pitchFamily="18"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xmlns="" val="282787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745708" y="8095548"/>
            <a:ext cx="1112292" cy="1135797"/>
          </a:xfrm>
        </p:spPr>
        <p:txBody>
          <a:bodyPr numCol="1"/>
          <a:lstStyle/>
          <a:p>
            <a:fld id="{027FB875-5C85-AB42-9DC5-178568A424B8}" type="slidenum">
              <a:rPr lang="fr-CA" altLang="fr-CA" smtClean="0"/>
              <a:pPr/>
              <a:t>6</a:t>
            </a:fld>
            <a:endParaRPr lang="fr-CA" altLang="fr-CA" dirty="0"/>
          </a:p>
        </p:txBody>
      </p:sp>
      <p:sp>
        <p:nvSpPr>
          <p:cNvPr id="7" name="Title 3">
            <a:extLst>
              <a:ext uri="{FF2B5EF4-FFF2-40B4-BE49-F238E27FC236}">
                <a16:creationId xmlns:a16="http://schemas.microsoft.com/office/drawing/2014/main" xmlns="" id="{7FC86295-9EAD-426A-B842-3773F65A0F38}"/>
              </a:ext>
            </a:extLst>
          </p:cNvPr>
          <p:cNvSpPr>
            <a:spLocks noGrp="1"/>
          </p:cNvSpPr>
          <p:nvPr>
            <p:ph type="title"/>
            <p:custDataLst>
              <p:tags r:id="rId2"/>
            </p:custDataLst>
          </p:nvPr>
        </p:nvSpPr>
        <p:spPr>
          <a:xfrm>
            <a:off x="374228" y="1531620"/>
            <a:ext cx="6070214" cy="871396"/>
          </a:xfrm>
        </p:spPr>
        <p:txBody>
          <a:bodyPr/>
          <a:lstStyle/>
          <a:p>
            <a:r>
              <a:rPr lang="en-US" sz="3000" dirty="0">
                <a:latin typeface="+mn-lt"/>
                <a:cs typeface="Times New Roman" panose="02020603050405020304" pitchFamily="18" charset="0"/>
              </a:rPr>
              <a:t>Description des </a:t>
            </a:r>
            <a:r>
              <a:rPr lang="en-US" sz="3000" dirty="0" err="1">
                <a:latin typeface="+mn-lt"/>
                <a:cs typeface="Times New Roman" panose="02020603050405020304" pitchFamily="18" charset="0"/>
              </a:rPr>
              <a:t>activités</a:t>
            </a:r>
            <a:r>
              <a:rPr lang="en-US" sz="3000" dirty="0">
                <a:latin typeface="+mn-lt"/>
                <a:cs typeface="Times New Roman" panose="02020603050405020304" pitchFamily="18" charset="0"/>
              </a:rPr>
              <a:t> </a:t>
            </a:r>
          </a:p>
        </p:txBody>
      </p:sp>
      <p:graphicFrame>
        <p:nvGraphicFramePr>
          <p:cNvPr id="8" name="Tableau 2">
            <a:extLst>
              <a:ext uri="{FF2B5EF4-FFF2-40B4-BE49-F238E27FC236}">
                <a16:creationId xmlns:a16="http://schemas.microsoft.com/office/drawing/2014/main" xmlns="" id="{6BCE8952-DE62-4965-8527-E7B73C425DDE}"/>
              </a:ext>
            </a:extLst>
          </p:cNvPr>
          <p:cNvGraphicFramePr>
            <a:graphicFrameLocks noGrp="1"/>
          </p:cNvGraphicFramePr>
          <p:nvPr>
            <p:custDataLst>
              <p:tags r:id="rId3"/>
            </p:custDataLst>
            <p:extLst>
              <p:ext uri="{D42A27DB-BD31-4B8C-83A1-F6EECF244321}">
                <p14:modId xmlns:p14="http://schemas.microsoft.com/office/powerpoint/2010/main" xmlns="" val="1955032742"/>
              </p:ext>
            </p:extLst>
          </p:nvPr>
        </p:nvGraphicFramePr>
        <p:xfrm>
          <a:off x="1542211" y="2781300"/>
          <a:ext cx="3773579" cy="2372360"/>
        </p:xfrm>
        <a:graphic>
          <a:graphicData uri="http://schemas.openxmlformats.org/drawingml/2006/table">
            <a:tbl>
              <a:tblPr firstRow="1" bandRow="1">
                <a:tableStyleId>{5C22544A-7EE6-4342-B048-85BDC9FD1C3A}</a:tableStyleId>
              </a:tblPr>
              <a:tblGrid>
                <a:gridCol w="1230072">
                  <a:extLst>
                    <a:ext uri="{9D8B030D-6E8A-4147-A177-3AD203B41FA5}">
                      <a16:colId xmlns:a16="http://schemas.microsoft.com/office/drawing/2014/main" xmlns="" val="20000"/>
                    </a:ext>
                  </a:extLst>
                </a:gridCol>
                <a:gridCol w="1656000">
                  <a:extLst>
                    <a:ext uri="{9D8B030D-6E8A-4147-A177-3AD203B41FA5}">
                      <a16:colId xmlns:a16="http://schemas.microsoft.com/office/drawing/2014/main" xmlns="" val="20001"/>
                    </a:ext>
                  </a:extLst>
                </a:gridCol>
                <a:gridCol w="887507">
                  <a:extLst>
                    <a:ext uri="{9D8B030D-6E8A-4147-A177-3AD203B41FA5}">
                      <a16:colId xmlns:a16="http://schemas.microsoft.com/office/drawing/2014/main" xmlns="" val="20002"/>
                    </a:ext>
                  </a:extLst>
                </a:gridCol>
              </a:tblGrid>
              <a:tr h="370840">
                <a:tc>
                  <a:txBody>
                    <a:bodyPr/>
                    <a:lstStyle/>
                    <a:p>
                      <a:pPr algn="ctr"/>
                      <a:r>
                        <a:rPr lang="fr-FR" sz="1400" baseline="0" dirty="0">
                          <a:latin typeface="+mn-lt"/>
                        </a:rPr>
                        <a:t>Numéro de</a:t>
                      </a:r>
                    </a:p>
                    <a:p>
                      <a:pPr algn="ctr"/>
                      <a:r>
                        <a:rPr lang="fr-FR" sz="1400" baseline="0" dirty="0">
                          <a:latin typeface="+mn-lt"/>
                        </a:rPr>
                        <a:t>l’</a:t>
                      </a:r>
                      <a:r>
                        <a:rPr lang="fr-FR" sz="1400" dirty="0">
                          <a:latin typeface="+mn-lt"/>
                        </a:rPr>
                        <a:t>activité</a:t>
                      </a:r>
                    </a:p>
                  </a:txBody>
                  <a:tcPr anchor="ctr"/>
                </a:tc>
                <a:tc>
                  <a:txBody>
                    <a:bodyPr/>
                    <a:lstStyle/>
                    <a:p>
                      <a:pPr algn="ctr"/>
                      <a:r>
                        <a:rPr lang="fr-FR" sz="1400" dirty="0">
                          <a:latin typeface="+mn-lt"/>
                        </a:rPr>
                        <a:t>Nom</a:t>
                      </a:r>
                    </a:p>
                  </a:txBody>
                  <a:tcPr anchor="ctr"/>
                </a:tc>
                <a:tc>
                  <a:txBody>
                    <a:bodyPr/>
                    <a:lstStyle/>
                    <a:p>
                      <a:pPr algn="ctr"/>
                      <a:r>
                        <a:rPr lang="fr-FR" sz="1400" dirty="0">
                          <a:latin typeface="+mn-lt"/>
                        </a:rPr>
                        <a:t>Pages</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mn-lt"/>
                        </a:rPr>
                        <a:t>1</a:t>
                      </a:r>
                    </a:p>
                  </a:txBody>
                  <a:tcPr anchor="ctr"/>
                </a:tc>
                <a:tc>
                  <a:txBody>
                    <a:bodyPr/>
                    <a:lstStyle/>
                    <a:p>
                      <a:pPr algn="l"/>
                      <a:r>
                        <a:rPr lang="fr-FR" sz="1200" dirty="0" smtClean="0">
                          <a:latin typeface="+mn-lt"/>
                        </a:rPr>
                        <a:t>Pain plat, pain gonflé</a:t>
                      </a:r>
                      <a:endParaRPr lang="fr-FR" sz="1200" dirty="0">
                        <a:latin typeface="+mn-lt"/>
                      </a:endParaRPr>
                    </a:p>
                  </a:txBody>
                  <a:tcPr anchor="ctr"/>
                </a:tc>
                <a:tc>
                  <a:txBody>
                    <a:bodyPr/>
                    <a:lstStyle/>
                    <a:p>
                      <a:pPr algn="ctr"/>
                      <a:r>
                        <a:rPr lang="fr-CA" sz="1200" dirty="0" smtClean="0">
                          <a:latin typeface="+mn-lt"/>
                        </a:rPr>
                        <a:t>7</a:t>
                      </a:r>
                      <a:endParaRPr lang="fr-FR" sz="1200" dirty="0">
                        <a:latin typeface="+mn-lt"/>
                      </a:endParaRPr>
                    </a:p>
                  </a:txBody>
                  <a:tcPr anchor="ctr"/>
                </a:tc>
                <a:extLst>
                  <a:ext uri="{0D108BD9-81ED-4DB2-BD59-A6C34878D82A}">
                    <a16:rowId xmlns:a16="http://schemas.microsoft.com/office/drawing/2014/main" xmlns="" val="10004"/>
                  </a:ext>
                </a:extLst>
              </a:tr>
              <a:tr h="370840">
                <a:tc>
                  <a:txBody>
                    <a:bodyPr/>
                    <a:lstStyle/>
                    <a:p>
                      <a:pPr algn="ctr"/>
                      <a:r>
                        <a:rPr lang="fr-FR" sz="1200" dirty="0">
                          <a:latin typeface="+mn-lt"/>
                        </a:rPr>
                        <a:t>2</a:t>
                      </a:r>
                    </a:p>
                  </a:txBody>
                  <a:tcPr anchor="ctr"/>
                </a:tc>
                <a:tc>
                  <a:txBody>
                    <a:bodyPr/>
                    <a:lstStyle/>
                    <a:p>
                      <a:pPr algn="l"/>
                      <a:r>
                        <a:rPr lang="fr-CA" sz="1200" dirty="0" smtClean="0">
                          <a:latin typeface="+mn-lt"/>
                        </a:rPr>
                        <a:t>Panification</a:t>
                      </a:r>
                      <a:endParaRPr lang="fr-FR" sz="1200" dirty="0">
                        <a:latin typeface="+mn-lt"/>
                      </a:endParaRPr>
                    </a:p>
                  </a:txBody>
                  <a:tcPr anchor="ctr"/>
                </a:tc>
                <a:tc>
                  <a:txBody>
                    <a:bodyPr/>
                    <a:lstStyle/>
                    <a:p>
                      <a:pPr algn="ctr"/>
                      <a:r>
                        <a:rPr lang="fr-CA" sz="1200" baseline="0" dirty="0" smtClean="0">
                          <a:latin typeface="+mn-lt"/>
                        </a:rPr>
                        <a:t>8 - 9</a:t>
                      </a:r>
                      <a:endParaRPr lang="fr-CA" sz="1200" dirty="0">
                        <a:latin typeface="+mn-lt"/>
                      </a:endParaRPr>
                    </a:p>
                  </a:txBody>
                  <a:tcPr anchor="ctr"/>
                </a:tc>
                <a:extLst>
                  <a:ext uri="{0D108BD9-81ED-4DB2-BD59-A6C34878D82A}">
                    <a16:rowId xmlns:a16="http://schemas.microsoft.com/office/drawing/2014/main" xmlns="" val="10001"/>
                  </a:ext>
                </a:extLst>
              </a:tr>
              <a:tr h="370840">
                <a:tc>
                  <a:txBody>
                    <a:bodyPr/>
                    <a:lstStyle/>
                    <a:p>
                      <a:pPr algn="ctr"/>
                      <a:r>
                        <a:rPr lang="fr-FR" sz="1200" dirty="0">
                          <a:latin typeface="+mn-lt"/>
                        </a:rPr>
                        <a:t>3</a:t>
                      </a:r>
                    </a:p>
                  </a:txBody>
                  <a:tcPr anchor="ctr"/>
                </a:tc>
                <a:tc>
                  <a:txBody>
                    <a:bodyPr/>
                    <a:lstStyle/>
                    <a:p>
                      <a:pPr algn="l"/>
                      <a:r>
                        <a:rPr lang="fr-FR" sz="1200" dirty="0" smtClean="0">
                          <a:latin typeface="+mn-lt"/>
                        </a:rPr>
                        <a:t>Le repas des levures</a:t>
                      </a:r>
                      <a:endParaRPr lang="fr-FR" sz="1200" dirty="0">
                        <a:latin typeface="+mn-lt"/>
                      </a:endParaRPr>
                    </a:p>
                  </a:txBody>
                  <a:tcPr anchor="ctr"/>
                </a:tc>
                <a:tc>
                  <a:txBody>
                    <a:bodyPr/>
                    <a:lstStyle/>
                    <a:p>
                      <a:pPr algn="ctr"/>
                      <a:r>
                        <a:rPr lang="fr-CA" sz="1200" baseline="0" dirty="0" smtClean="0">
                          <a:latin typeface="+mn-lt"/>
                        </a:rPr>
                        <a:t>10 - 12</a:t>
                      </a:r>
                      <a:endParaRPr lang="fr-FR" sz="1200" dirty="0">
                        <a:latin typeface="+mn-lt"/>
                      </a:endParaRPr>
                    </a:p>
                  </a:txBody>
                  <a:tcPr anchor="ctr"/>
                </a:tc>
                <a:extLst>
                  <a:ext uri="{0D108BD9-81ED-4DB2-BD59-A6C34878D82A}">
                    <a16:rowId xmlns:a16="http://schemas.microsoft.com/office/drawing/2014/main" xmlns="" val="10002"/>
                  </a:ext>
                </a:extLst>
              </a:tr>
              <a:tr h="370840">
                <a:tc>
                  <a:txBody>
                    <a:bodyPr/>
                    <a:lstStyle/>
                    <a:p>
                      <a:pPr algn="ctr"/>
                      <a:r>
                        <a:rPr lang="fr-CA" sz="1200" dirty="0" smtClean="0">
                          <a:latin typeface="+mn-lt"/>
                        </a:rPr>
                        <a:t>4</a:t>
                      </a:r>
                      <a:endParaRPr lang="fr-FR" sz="1200" dirty="0">
                        <a:latin typeface="+mn-lt"/>
                      </a:endParaRPr>
                    </a:p>
                  </a:txBody>
                  <a:tcPr anchor="ctr"/>
                </a:tc>
                <a:tc>
                  <a:txBody>
                    <a:bodyPr/>
                    <a:lstStyle/>
                    <a:p>
                      <a:pPr algn="l"/>
                      <a:r>
                        <a:rPr lang="fr-CA" sz="1200" dirty="0" smtClean="0">
                          <a:latin typeface="+mn-lt"/>
                        </a:rPr>
                        <a:t>La poudre</a:t>
                      </a:r>
                      <a:r>
                        <a:rPr lang="fr-CA" sz="1200" baseline="0" dirty="0" smtClean="0">
                          <a:latin typeface="+mn-lt"/>
                        </a:rPr>
                        <a:t> à pâte</a:t>
                      </a:r>
                      <a:endParaRPr lang="fr-FR" sz="1200" dirty="0">
                        <a:latin typeface="+mn-lt"/>
                      </a:endParaRPr>
                    </a:p>
                  </a:txBody>
                  <a:tcPr anchor="ctr"/>
                </a:tc>
                <a:tc>
                  <a:txBody>
                    <a:bodyPr/>
                    <a:lstStyle/>
                    <a:p>
                      <a:pPr algn="ctr"/>
                      <a:r>
                        <a:rPr lang="fr-CA" sz="1200" dirty="0" smtClean="0">
                          <a:latin typeface="+mn-lt"/>
                        </a:rPr>
                        <a:t>13</a:t>
                      </a:r>
                      <a:endParaRPr lang="fr-FR" sz="1200" dirty="0">
                        <a:latin typeface="+mn-lt"/>
                      </a:endParaRPr>
                    </a:p>
                  </a:txBody>
                  <a:tcPr anchor="ctr"/>
                </a:tc>
              </a:tr>
              <a:tr h="370840">
                <a:tc>
                  <a:txBody>
                    <a:bodyPr/>
                    <a:lstStyle/>
                    <a:p>
                      <a:pPr algn="ctr"/>
                      <a:r>
                        <a:rPr lang="fr-CA" sz="1200" dirty="0" smtClean="0">
                          <a:latin typeface="+mn-lt"/>
                        </a:rPr>
                        <a:t>5</a:t>
                      </a:r>
                      <a:endParaRPr lang="fr-FR" sz="1200" dirty="0">
                        <a:latin typeface="+mn-lt"/>
                      </a:endParaRPr>
                    </a:p>
                  </a:txBody>
                  <a:tcPr anchor="ctr"/>
                </a:tc>
                <a:tc>
                  <a:txBody>
                    <a:bodyPr/>
                    <a:lstStyle/>
                    <a:p>
                      <a:pPr algn="l"/>
                      <a:r>
                        <a:rPr lang="fr-CA" sz="1200" dirty="0" smtClean="0">
                          <a:latin typeface="+mn-lt"/>
                        </a:rPr>
                        <a:t>La fermentation</a:t>
                      </a:r>
                      <a:endParaRPr lang="fr-FR" sz="1200" dirty="0">
                        <a:latin typeface="+mn-lt"/>
                      </a:endParaRPr>
                    </a:p>
                  </a:txBody>
                  <a:tcPr anchor="ctr"/>
                </a:tc>
                <a:tc>
                  <a:txBody>
                    <a:bodyPr/>
                    <a:lstStyle/>
                    <a:p>
                      <a:pPr algn="ctr"/>
                      <a:r>
                        <a:rPr lang="fr-FR" sz="1200" dirty="0" smtClean="0">
                          <a:latin typeface="+mn-lt"/>
                        </a:rPr>
                        <a:t>14</a:t>
                      </a:r>
                      <a:endParaRPr lang="fr-FR" sz="1200" dirty="0">
                        <a:latin typeface="+mn-lt"/>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49716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custDataLst>
              <p:tags r:id="rId1"/>
            </p:custDataLst>
          </p:nvPr>
        </p:nvSpPr>
        <p:spPr>
          <a:xfrm>
            <a:off x="1760220" y="1291951"/>
            <a:ext cx="5040000" cy="7686329"/>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FR" sz="2400" i="1" dirty="0" smtClean="0">
                <a:cs typeface="Times New Roman" panose="02020603050405020304" pitchFamily="18" charset="0"/>
              </a:rPr>
              <a:t>Vue d’ensemble</a:t>
            </a:r>
          </a:p>
          <a:p>
            <a:pPr marL="0" indent="0" algn="just">
              <a:spcBef>
                <a:spcPts val="600"/>
              </a:spcBef>
              <a:buNone/>
            </a:pPr>
            <a:r>
              <a:rPr lang="fr-FR" sz="1200" dirty="0" smtClean="0">
                <a:cs typeface="Times New Roman" panose="02020603050405020304" pitchFamily="18" charset="0"/>
              </a:rPr>
              <a:t>Les élèves comparent deux pains puis, en analysant la liste des ingrédients, postulent l’hypothèse que c’est la levure qui fait que l’un est gonflé mais pas l’autre.</a:t>
            </a:r>
          </a:p>
          <a:p>
            <a:pPr marL="0" indent="0" algn="just">
              <a:spcBef>
                <a:spcPts val="600"/>
              </a:spcBef>
              <a:buNone/>
            </a:pPr>
            <a:r>
              <a:rPr lang="fr-FR" sz="2400" i="1" dirty="0" smtClean="0">
                <a:cs typeface="Times New Roman" panose="02020603050405020304" pitchFamily="18" charset="0"/>
              </a:rPr>
              <a:t>Déroulement de l’activité</a:t>
            </a:r>
            <a:endParaRPr lang="fr-FR" sz="1200" dirty="0" smtClean="0">
              <a:cs typeface="Times New Roman" panose="02020603050405020304" pitchFamily="18" charset="0"/>
            </a:endParaRPr>
          </a:p>
          <a:p>
            <a:pPr marL="0" indent="0" algn="just">
              <a:spcBef>
                <a:spcPts val="600"/>
              </a:spcBef>
              <a:buNone/>
            </a:pPr>
            <a:r>
              <a:rPr lang="fr-CA" sz="1200" dirty="0" smtClean="0">
                <a:cs typeface="Times New Roman"/>
              </a:rPr>
              <a:t>Présenter aux élèves deux sortes de petits pains : un pain gonflé (pain tranché, sous marin, hamburger, pain brioché, etc.) et un pain plat (pita, tortilla, etc.). </a:t>
            </a:r>
          </a:p>
          <a:p>
            <a:pPr marL="0" indent="0" algn="ctr">
              <a:spcBef>
                <a:spcPts val="600"/>
              </a:spcBef>
              <a:buNone/>
            </a:pPr>
            <a:r>
              <a:rPr lang="fr-CA" sz="1200" b="1" i="1" dirty="0" smtClean="0">
                <a:cs typeface="Times New Roman"/>
              </a:rPr>
              <a:t>« Quelles sont les différences entre les deux pains ? »</a:t>
            </a:r>
          </a:p>
          <a:p>
            <a:pPr marL="0" indent="0" algn="ctr">
              <a:spcBef>
                <a:spcPts val="600"/>
              </a:spcBef>
              <a:buNone/>
            </a:pPr>
            <a:r>
              <a:rPr lang="fr-CA" sz="1200" dirty="0" smtClean="0">
                <a:cs typeface="Times New Roman"/>
              </a:rPr>
              <a:t>Évidemment, l’un est plat comme une galette, alors que l’autre est gonflé.</a:t>
            </a:r>
            <a:endParaRPr lang="fr-CA" sz="1200" dirty="0" smtClean="0">
              <a:ea typeface="ヒラギノ角ゴ ProN W3" charset="0"/>
              <a:cs typeface="Times New Roman"/>
              <a:sym typeface="Lucida Grande" charset="0"/>
            </a:endParaRPr>
          </a:p>
          <a:p>
            <a:pPr marL="0" indent="0" algn="ctr">
              <a:spcBef>
                <a:spcPts val="600"/>
              </a:spcBef>
              <a:buNone/>
            </a:pPr>
            <a:r>
              <a:rPr lang="fr-CA" sz="1200" b="1" i="1" dirty="0" smtClean="0">
                <a:cs typeface="Times New Roman"/>
              </a:rPr>
              <a:t>« Comment fait-on pour faire gonfler un pain ? »</a:t>
            </a:r>
            <a:endParaRPr lang="fr-CA" sz="1200" b="1" i="1" dirty="0" smtClean="0">
              <a:ea typeface="ヒラギノ角ゴ ProN W3" charset="0"/>
              <a:cs typeface="Times New Roman"/>
              <a:sym typeface="Lucida Grande" charset="0"/>
            </a:endParaRPr>
          </a:p>
          <a:p>
            <a:pPr marL="0" lvl="0" indent="0" algn="just">
              <a:spcBef>
                <a:spcPts val="600"/>
              </a:spcBef>
              <a:buNone/>
            </a:pPr>
            <a:r>
              <a:rPr lang="fr-CA" sz="1200" dirty="0" smtClean="0">
                <a:solidFill>
                  <a:prstClr val="black"/>
                </a:solidFill>
                <a:cs typeface="Times New Roman" pitchFamily="18" charset="0"/>
              </a:rPr>
              <a:t>Recueillir les idées initiales des élèves (voir encadré).</a:t>
            </a:r>
          </a:p>
          <a:p>
            <a:pPr marL="0" lvl="0" indent="0" algn="just">
              <a:spcBef>
                <a:spcPts val="600"/>
              </a:spcBef>
              <a:buNone/>
            </a:pPr>
            <a:endParaRPr lang="fr-CA" sz="1200" dirty="0" smtClean="0">
              <a:solidFill>
                <a:prstClr val="black"/>
              </a:solidFill>
              <a:cs typeface="Times New Roman" pitchFamily="18" charset="0"/>
            </a:endParaRPr>
          </a:p>
          <a:p>
            <a:pPr marL="360000" lvl="0" indent="-360000" algn="just">
              <a:spcBef>
                <a:spcPts val="600"/>
              </a:spcBef>
              <a:buNone/>
            </a:pPr>
            <a:r>
              <a:rPr lang="fr-CA" sz="1400" b="1" dirty="0" smtClean="0">
                <a:solidFill>
                  <a:prstClr val="black"/>
                </a:solidFill>
              </a:rPr>
              <a:t>Les ingrédients</a:t>
            </a:r>
            <a:endParaRPr lang="fr-CA" sz="1400" dirty="0" smtClean="0">
              <a:solidFill>
                <a:prstClr val="black"/>
              </a:solidFill>
            </a:endParaRPr>
          </a:p>
          <a:p>
            <a:pPr marL="0" indent="0" algn="just">
              <a:spcBef>
                <a:spcPts val="600"/>
              </a:spcBef>
              <a:buNone/>
            </a:pPr>
            <a:r>
              <a:rPr lang="fr-CA" sz="1200" dirty="0" smtClean="0">
                <a:cs typeface="Times New Roman"/>
              </a:rPr>
              <a:t>Logiquement, les réponses données à la question précédente devraient tourner autour de :</a:t>
            </a:r>
          </a:p>
          <a:p>
            <a:pPr marL="450850" lvl="1" indent="0" algn="just">
              <a:buFont typeface="Wingdings" pitchFamily="2" charset="2"/>
              <a:buChar char="ü"/>
            </a:pPr>
            <a:r>
              <a:rPr lang="fr-CA" sz="1000" dirty="0" smtClean="0">
                <a:cs typeface="Times New Roman"/>
              </a:rPr>
              <a:t> </a:t>
            </a:r>
            <a:r>
              <a:rPr lang="fr-CA" sz="1200" dirty="0" smtClean="0">
                <a:cs typeface="Times New Roman"/>
              </a:rPr>
              <a:t>Les ingrédients</a:t>
            </a:r>
          </a:p>
          <a:p>
            <a:pPr marL="450850" lvl="1" indent="0" algn="just">
              <a:buFont typeface="Wingdings" pitchFamily="2" charset="2"/>
              <a:buChar char="ü"/>
            </a:pPr>
            <a:r>
              <a:rPr lang="fr-CA" sz="1200" dirty="0" smtClean="0">
                <a:cs typeface="Times New Roman"/>
              </a:rPr>
              <a:t> Le procédé / une manipulation ou intervention sur le produit fini</a:t>
            </a:r>
          </a:p>
          <a:p>
            <a:pPr marL="0" indent="0" algn="ctr">
              <a:spcBef>
                <a:spcPts val="600"/>
              </a:spcBef>
              <a:buNone/>
            </a:pPr>
            <a:r>
              <a:rPr lang="fr-CA" sz="1200" b="1" i="1" dirty="0" smtClean="0">
                <a:cs typeface="Times New Roman"/>
              </a:rPr>
              <a:t>« Nous allons commencer par chercher la réponse parmi les ingrédients nécessaires à la fabrication du pain. Voyons voir ce que disent les emballages de ces deux pains. » </a:t>
            </a:r>
          </a:p>
          <a:p>
            <a:pPr marL="228600" indent="-228600" algn="just">
              <a:spcBef>
                <a:spcPts val="600"/>
              </a:spcBef>
              <a:buFont typeface="+mj-lt"/>
              <a:buAutoNum type="arabicPeriod"/>
            </a:pPr>
            <a:r>
              <a:rPr lang="fr-CA" sz="1200" dirty="0" smtClean="0">
                <a:ea typeface="ヒラギノ角ゴ ProN W3" charset="0"/>
                <a:cs typeface="Times New Roman"/>
                <a:sym typeface="Lucida Grande" charset="0"/>
              </a:rPr>
              <a:t>Afficher la </a:t>
            </a:r>
            <a:r>
              <a:rPr lang="fr-CA" sz="1200" dirty="0" smtClean="0">
                <a:ea typeface="ヒラギノ角ゴ ProN W3" charset="0"/>
                <a:cs typeface="Times New Roman"/>
                <a:sym typeface="Lucida Grande" charset="0"/>
                <a:hlinkClick r:id="rId8" action="ppaction://hlinksldjump"/>
              </a:rPr>
              <a:t>fiche d’activité A</a:t>
            </a:r>
            <a:r>
              <a:rPr lang="fr-CA" sz="1200" dirty="0" smtClean="0">
                <a:ea typeface="ヒラギノ角ゴ ProN W3" charset="0"/>
                <a:cs typeface="Times New Roman"/>
                <a:sym typeface="Lucida Grande" charset="0"/>
              </a:rPr>
              <a:t>, et suivre les indications.</a:t>
            </a:r>
          </a:p>
          <a:p>
            <a:pPr marL="228600" indent="-228600" algn="just">
              <a:spcBef>
                <a:spcPts val="600"/>
              </a:spcBef>
              <a:buFont typeface="+mj-lt"/>
              <a:buAutoNum type="arabicPeriod"/>
            </a:pPr>
            <a:r>
              <a:rPr lang="fr-CA" sz="1200" dirty="0" smtClean="0">
                <a:ea typeface="ヒラギノ角ゴ ProN W3" charset="0"/>
                <a:cs typeface="Times New Roman"/>
                <a:sym typeface="Lucida Grande" charset="0"/>
              </a:rPr>
              <a:t>Demander aux élèves de conclure :</a:t>
            </a:r>
          </a:p>
          <a:p>
            <a:pPr marL="0" indent="0" algn="just">
              <a:spcBef>
                <a:spcPts val="600"/>
              </a:spcBef>
              <a:buNone/>
            </a:pPr>
            <a:r>
              <a:rPr lang="fr-CA" sz="1200" dirty="0" smtClean="0">
                <a:ea typeface="ヒラギノ角ゴ ProN W3" charset="0"/>
                <a:cs typeface="Times New Roman"/>
                <a:sym typeface="Lucida Grande" charset="0"/>
              </a:rPr>
              <a:t>Si les seules différences importantes entre les deux pains sont la levure et le sucre, et que les deux se retrouvent dans le pain à hamburger, peut-être que c’est soit le sucre, soit la levure – ou les deux ! – qui fait gonfler le pain…</a:t>
            </a:r>
          </a:p>
          <a:p>
            <a:pPr marL="228600" indent="-228600" algn="just">
              <a:spcBef>
                <a:spcPts val="600"/>
              </a:spcBef>
              <a:buNone/>
            </a:pPr>
            <a:endParaRPr lang="fr-CA" sz="1200" dirty="0" smtClean="0">
              <a:ea typeface="ヒラギノ角ゴ ProN W3" charset="0"/>
              <a:cs typeface="Times New Roman"/>
              <a:sym typeface="Lucida Grande" charset="0"/>
            </a:endParaRPr>
          </a:p>
          <a:p>
            <a:pPr marL="228600" indent="-228600" algn="just">
              <a:spcBef>
                <a:spcPts val="600"/>
              </a:spcBef>
              <a:buNone/>
            </a:pPr>
            <a:r>
              <a:rPr lang="fr-CA" sz="1400" b="1" dirty="0" smtClean="0">
                <a:ea typeface="ヒラギノ角ゴ ProN W3" charset="0"/>
                <a:cs typeface="Times New Roman"/>
                <a:sym typeface="Lucida Grande" charset="0"/>
              </a:rPr>
              <a:t>La levure ?</a:t>
            </a:r>
          </a:p>
          <a:p>
            <a:pPr marL="228600" indent="-228600" algn="just">
              <a:spcBef>
                <a:spcPts val="600"/>
              </a:spcBef>
              <a:buNone/>
            </a:pPr>
            <a:r>
              <a:rPr lang="fr-CA" sz="1200" dirty="0" smtClean="0">
                <a:ea typeface="ヒラギノ角ゴ ProN W3" charset="0"/>
                <a:cs typeface="Times New Roman"/>
                <a:sym typeface="Lucida Grande" charset="0"/>
              </a:rPr>
              <a:t>À ce stade, les élèves peuvent se demander ce qu’est la levure.</a:t>
            </a:r>
          </a:p>
          <a:p>
            <a:pPr marL="228600" indent="-228600" algn="just">
              <a:spcBef>
                <a:spcPts val="600"/>
              </a:spcBef>
              <a:buFont typeface="Wingdings" pitchFamily="2" charset="2"/>
              <a:buChar char="Ø"/>
            </a:pPr>
            <a:r>
              <a:rPr lang="fr-CA" sz="1200" dirty="0" smtClean="0">
                <a:ea typeface="ヒラギノ角ゴ ProN W3" charset="0"/>
                <a:cs typeface="Times New Roman"/>
                <a:sym typeface="Lucida Grande" charset="0"/>
              </a:rPr>
              <a:t>Afficher au TBI et faire lire par </a:t>
            </a:r>
            <a:r>
              <a:rPr lang="fr-CA" sz="1200" dirty="0" err="1" smtClean="0">
                <a:ea typeface="ヒラギノ角ゴ ProN W3" charset="0"/>
                <a:cs typeface="Times New Roman"/>
                <a:sym typeface="Lucida Grande" charset="0"/>
              </a:rPr>
              <a:t>un.e</a:t>
            </a:r>
            <a:r>
              <a:rPr lang="fr-CA" sz="1200" dirty="0" smtClean="0">
                <a:ea typeface="ヒラギノ角ゴ ProN W3" charset="0"/>
                <a:cs typeface="Times New Roman"/>
                <a:sym typeface="Lucida Grande" charset="0"/>
              </a:rPr>
              <a:t> élève la définition qu’on trouve sur </a:t>
            </a:r>
            <a:r>
              <a:rPr lang="fr-CA" sz="1200" dirty="0" err="1" smtClean="0">
                <a:ea typeface="ヒラギノ角ゴ ProN W3" charset="0"/>
                <a:cs typeface="Times New Roman"/>
                <a:sym typeface="Lucida Grande" charset="0"/>
                <a:hlinkClick r:id="rId9"/>
              </a:rPr>
              <a:t>Vikipédia</a:t>
            </a:r>
            <a:r>
              <a:rPr lang="fr-CA" sz="1200" dirty="0" smtClean="0">
                <a:ea typeface="ヒラギノ角ゴ ProN W3" charset="0"/>
                <a:cs typeface="Times New Roman"/>
                <a:sym typeface="Lucida Grande" charset="0"/>
                <a:hlinkClick r:id="rId9"/>
              </a:rPr>
              <a:t> </a:t>
            </a:r>
            <a:r>
              <a:rPr lang="fr-CA" sz="1200" dirty="0" smtClean="0">
                <a:ea typeface="ヒラギノ角ゴ ProN W3" charset="0"/>
                <a:cs typeface="Times New Roman"/>
                <a:sym typeface="Lucida Grande" charset="0"/>
              </a:rPr>
              <a:t>(première section seulement).</a:t>
            </a:r>
          </a:p>
          <a:p>
            <a:pPr marL="0" lvl="0" indent="0" algn="just">
              <a:spcBef>
                <a:spcPts val="600"/>
              </a:spcBef>
              <a:buFontTx/>
              <a:buChar char="-"/>
            </a:pPr>
            <a:endParaRPr lang="fr-CA" sz="1200" dirty="0" smtClean="0">
              <a:cs typeface="Times New Roman" panose="02020603050405020304" pitchFamily="18" charset="0"/>
            </a:endParaRPr>
          </a:p>
          <a:p>
            <a:pPr marL="0" indent="0" algn="just">
              <a:spcBef>
                <a:spcPts val="600"/>
              </a:spcBef>
              <a:buNone/>
            </a:pPr>
            <a:endParaRPr lang="fr-CA" sz="1200" dirty="0" smtClean="0">
              <a:cs typeface="Times New Roman" panose="02020603050405020304" pitchFamily="18" charset="0"/>
            </a:endParaRPr>
          </a:p>
          <a:p>
            <a:pPr marL="0" indent="0" algn="just">
              <a:spcBef>
                <a:spcPts val="600"/>
              </a:spcBef>
              <a:buNone/>
            </a:pPr>
            <a:endParaRPr lang="fr-CA" sz="1200" dirty="0" smtClean="0">
              <a:cs typeface="Times New Roman" panose="02020603050405020304" pitchFamily="18" charset="0"/>
            </a:endParaRPr>
          </a:p>
          <a:p>
            <a:pPr marL="0" indent="0" algn="just">
              <a:spcBef>
                <a:spcPts val="600"/>
              </a:spcBef>
              <a:buNone/>
            </a:pPr>
            <a:endParaRPr lang="fr-CA" sz="1200" dirty="0" smtClean="0">
              <a:cs typeface="Times New Roman" panose="02020603050405020304" pitchFamily="18" charset="0"/>
            </a:endParaRPr>
          </a:p>
          <a:p>
            <a:pPr marL="0" indent="0" algn="just">
              <a:spcBef>
                <a:spcPts val="600"/>
              </a:spcBef>
              <a:buNone/>
            </a:pPr>
            <a:endParaRPr lang="fr-CA" sz="1200" dirty="0">
              <a:cs typeface="Times New Roman" panose="02020603050405020304" pitchFamily="18" charset="0"/>
            </a:endParaRPr>
          </a:p>
        </p:txBody>
      </p:sp>
      <p:sp>
        <p:nvSpPr>
          <p:cNvPr id="4" name="Title 3"/>
          <p:cNvSpPr>
            <a:spLocks noGrp="1"/>
          </p:cNvSpPr>
          <p:nvPr>
            <p:ph type="title"/>
            <p:custDataLst>
              <p:tags r:id="rId2"/>
            </p:custDataLst>
          </p:nvPr>
        </p:nvSpPr>
        <p:spPr>
          <a:xfrm>
            <a:off x="6391" y="1761"/>
            <a:ext cx="4274057" cy="871396"/>
          </a:xfrm>
        </p:spPr>
        <p:txBody>
          <a:bodyPr/>
          <a:lstStyle/>
          <a:p>
            <a:pPr lvl="0" algn="l" defTabSz="457200">
              <a:spcBef>
                <a:spcPts val="0"/>
              </a:spcBef>
            </a:pPr>
            <a:r>
              <a:rPr lang="en-US" sz="3000" dirty="0" err="1" smtClean="0">
                <a:latin typeface="+mn-lt"/>
              </a:rPr>
              <a:t>Amorce</a:t>
            </a:r>
            <a:r>
              <a:rPr lang="en-US" sz="3000" i="1" dirty="0" smtClean="0">
                <a:latin typeface="+mn-lt"/>
              </a:rPr>
              <a:t/>
            </a:r>
            <a:br>
              <a:rPr lang="en-US" sz="3000" i="1" dirty="0" smtClean="0">
                <a:latin typeface="+mn-lt"/>
              </a:rPr>
            </a:br>
            <a:r>
              <a:rPr lang="en-US" sz="2400" dirty="0" smtClean="0">
                <a:solidFill>
                  <a:prstClr val="black"/>
                </a:solidFill>
                <a:latin typeface="+mn-lt"/>
                <a:ea typeface="+mn-ea"/>
                <a:cs typeface="+mn-cs"/>
              </a:rPr>
              <a:t>1. </a:t>
            </a:r>
            <a:r>
              <a:rPr lang="fr-CA" sz="2400" dirty="0" smtClean="0">
                <a:solidFill>
                  <a:prstClr val="black"/>
                </a:solidFill>
                <a:latin typeface="+mn-lt"/>
                <a:ea typeface="+mn-ea"/>
                <a:cs typeface="+mn-cs"/>
              </a:rPr>
              <a:t>Pain plat, pain gonflé</a:t>
            </a:r>
            <a:endParaRPr lang="en-US" sz="3000" i="1" dirty="0">
              <a:latin typeface="+mn-lt"/>
            </a:endParaRPr>
          </a:p>
        </p:txBody>
      </p:sp>
      <p:sp>
        <p:nvSpPr>
          <p:cNvPr id="2" name="Espace réservé du numéro de diapositive 1"/>
          <p:cNvSpPr>
            <a:spLocks noGrp="1"/>
          </p:cNvSpPr>
          <p:nvPr>
            <p:ph type="sldNum" sz="quarter" idx="12"/>
            <p:custDataLst>
              <p:tags r:id="rId3"/>
            </p:custDataLst>
          </p:nvPr>
        </p:nvSpPr>
        <p:spPr>
          <a:xfrm>
            <a:off x="5732481" y="8002503"/>
            <a:ext cx="1112292" cy="1135797"/>
          </a:xfrm>
        </p:spPr>
        <p:txBody>
          <a:bodyPr/>
          <a:lstStyle/>
          <a:p>
            <a:fld id="{027FB875-5C85-AB42-9DC5-178568A424B8}" type="slidenum">
              <a:rPr lang="en-US" smtClean="0"/>
              <a:pPr/>
              <a:t>7</a:t>
            </a:fld>
            <a:endParaRPr lang="en-US" dirty="0"/>
          </a:p>
        </p:txBody>
      </p:sp>
      <p:graphicFrame>
        <p:nvGraphicFramePr>
          <p:cNvPr id="18" name="Tableau 17"/>
          <p:cNvGraphicFramePr>
            <a:graphicFrameLocks noGrp="1"/>
          </p:cNvGraphicFramePr>
          <p:nvPr>
            <p:custDataLst>
              <p:tags r:id="rId4"/>
            </p:custDataLst>
            <p:extLst>
              <p:ext uri="{D42A27DB-BD31-4B8C-83A1-F6EECF244321}">
                <p14:modId xmlns="" xmlns:p14="http://schemas.microsoft.com/office/powerpoint/2010/main" val="3545764265"/>
              </p:ext>
            </p:extLst>
          </p:nvPr>
        </p:nvGraphicFramePr>
        <p:xfrm>
          <a:off x="49897" y="1291952"/>
          <a:ext cx="1656000" cy="310154"/>
        </p:xfrm>
        <a:graphic>
          <a:graphicData uri="http://schemas.openxmlformats.org/drawingml/2006/table">
            <a:tbl>
              <a:tblPr firstRow="1" bandRow="1">
                <a:tableStyleId>{69CF1AB2-1976-4502-BF36-3FF5EA218861}</a:tableStyleId>
              </a:tblPr>
              <a:tblGrid>
                <a:gridCol w="1656000">
                  <a:extLst>
                    <a:ext uri="{9D8B030D-6E8A-4147-A177-3AD203B41FA5}">
                      <a16:colId xmlns="" xmlns:a16="http://schemas.microsoft.com/office/drawing/2014/main" val="20000"/>
                    </a:ext>
                  </a:extLst>
                </a:gridCol>
              </a:tblGrid>
              <a:tr h="310154">
                <a:tc>
                  <a:txBody>
                    <a:bodyPr/>
                    <a:lstStyle/>
                    <a:p>
                      <a:pPr algn="ctr"/>
                      <a:r>
                        <a:rPr lang="fr-FR" sz="1400" dirty="0" smtClean="0">
                          <a:latin typeface="Calibri" pitchFamily="34" charset="0"/>
                          <a:cs typeface="Calibri" pitchFamily="34" charset="0"/>
                        </a:rPr>
                        <a:t>Durée </a:t>
                      </a:r>
                      <a:r>
                        <a:rPr lang="fr-FR" sz="1400" dirty="0">
                          <a:latin typeface="Calibri" pitchFamily="34" charset="0"/>
                          <a:cs typeface="Calibri" pitchFamily="34" charset="0"/>
                        </a:rPr>
                        <a:t>: </a:t>
                      </a:r>
                      <a:r>
                        <a:rPr lang="fr-FR" sz="1400" b="0" dirty="0" smtClean="0">
                          <a:latin typeface="Calibri" pitchFamily="34" charset="0"/>
                          <a:cs typeface="Calibri" pitchFamily="34" charset="0"/>
                        </a:rPr>
                        <a:t>15 </a:t>
                      </a:r>
                      <a:r>
                        <a:rPr lang="fr-FR" sz="1400" b="0" baseline="0" dirty="0" smtClean="0">
                          <a:latin typeface="Calibri" pitchFamily="34" charset="0"/>
                          <a:cs typeface="Calibri" pitchFamily="34" charset="0"/>
                        </a:rPr>
                        <a:t>minutes</a:t>
                      </a:r>
                      <a:endParaRPr lang="fr-FR" sz="1400" b="0" i="0" dirty="0">
                        <a:solidFill>
                          <a:schemeClr val="tx1"/>
                        </a:solidFill>
                        <a:latin typeface="Calibri" pitchFamily="34" charset="0"/>
                        <a:cs typeface="Calibri" pitchFamily="34" charset="0"/>
                      </a:endParaRPr>
                    </a:p>
                  </a:txBody>
                  <a:tcPr>
                    <a:solidFill>
                      <a:schemeClr val="accent3">
                        <a:lumMod val="40000"/>
                        <a:lumOff val="60000"/>
                      </a:schemeClr>
                    </a:solidFill>
                  </a:tcPr>
                </a:tc>
                <a:extLst>
                  <a:ext uri="{0D108BD9-81ED-4DB2-BD59-A6C34878D82A}">
                    <a16:rowId xmlns="" xmlns:a16="http://schemas.microsoft.com/office/drawing/2014/main" val="10000"/>
                  </a:ext>
                </a:extLst>
              </a:tr>
            </a:tbl>
          </a:graphicData>
        </a:graphic>
      </p:graphicFrame>
      <p:graphicFrame>
        <p:nvGraphicFramePr>
          <p:cNvPr id="20" name="Espace réservé du contenu 5"/>
          <p:cNvGraphicFramePr>
            <a:graphicFrameLocks noGrp="1"/>
          </p:cNvGraphicFramePr>
          <p:nvPr>
            <p:ph sz="half" idx="1"/>
            <p:custDataLst>
              <p:tags r:id="rId5"/>
            </p:custDataLst>
            <p:extLst>
              <p:ext uri="{D42A27DB-BD31-4B8C-83A1-F6EECF244321}">
                <p14:modId xmlns="" xmlns:p14="http://schemas.microsoft.com/office/powerpoint/2010/main" val="635061762"/>
              </p:ext>
            </p:extLst>
          </p:nvPr>
        </p:nvGraphicFramePr>
        <p:xfrm>
          <a:off x="52111" y="1702374"/>
          <a:ext cx="1656000" cy="1391578"/>
        </p:xfrm>
        <a:graphic>
          <a:graphicData uri="http://schemas.openxmlformats.org/drawingml/2006/table">
            <a:tbl>
              <a:tblPr firstRow="1" bandRow="1">
                <a:tableStyleId>{5C22544A-7EE6-4342-B048-85BDC9FD1C3A}</a:tableStyleId>
              </a:tblPr>
              <a:tblGrid>
                <a:gridCol w="1656000">
                  <a:extLst>
                    <a:ext uri="{9D8B030D-6E8A-4147-A177-3AD203B41FA5}">
                      <a16:colId xmlns="" xmlns:a16="http://schemas.microsoft.com/office/drawing/2014/main" val="20000"/>
                    </a:ext>
                  </a:extLst>
                </a:gridCol>
              </a:tblGrid>
              <a:tr h="280224">
                <a:tc>
                  <a:txBody>
                    <a:bodyPr/>
                    <a:lstStyle/>
                    <a:p>
                      <a:pPr algn="ctr">
                        <a:lnSpc>
                          <a:spcPct val="100000"/>
                        </a:lnSpc>
                        <a:spcBef>
                          <a:spcPts val="600"/>
                        </a:spcBef>
                      </a:pP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tc>
                <a:extLst>
                  <a:ext uri="{0D108BD9-81ED-4DB2-BD59-A6C34878D82A}">
                    <a16:rowId xmlns="" xmlns:a16="http://schemas.microsoft.com/office/drawing/2014/main" val="10000"/>
                  </a:ext>
                </a:extLst>
              </a:tr>
              <a:tr h="252202">
                <a:tc>
                  <a:txBody>
                    <a:bodyPr/>
                    <a:lstStyle/>
                    <a:p>
                      <a:pPr algn="ctr">
                        <a:lnSpc>
                          <a:spcPct val="100000"/>
                        </a:lnSpc>
                        <a:spcBef>
                          <a:spcPts val="600"/>
                        </a:spcBef>
                      </a:pPr>
                      <a:r>
                        <a:rPr lang="fr-FR" sz="1200" b="1" dirty="0">
                          <a:latin typeface="Calibri" pitchFamily="34" charset="0"/>
                        </a:rPr>
                        <a:t>Pour </a:t>
                      </a:r>
                      <a:r>
                        <a:rPr lang="fr-FR" sz="1200" b="1" dirty="0" smtClean="0">
                          <a:latin typeface="Calibri" pitchFamily="34" charset="0"/>
                        </a:rPr>
                        <a:t>l’</a:t>
                      </a:r>
                      <a:r>
                        <a:rPr lang="fr-FR" sz="1200" b="1" dirty="0" err="1" smtClean="0">
                          <a:latin typeface="Calibri" pitchFamily="34" charset="0"/>
                        </a:rPr>
                        <a:t>enseignant.e</a:t>
                      </a:r>
                      <a:endParaRPr lang="fr-FR" sz="1200" b="1" dirty="0">
                        <a:latin typeface="Calibri" pitchFamily="34" charset="0"/>
                      </a:endParaRPr>
                    </a:p>
                  </a:txBody>
                  <a:tcPr/>
                </a:tc>
                <a:extLst>
                  <a:ext uri="{0D108BD9-81ED-4DB2-BD59-A6C34878D82A}">
                    <a16:rowId xmlns="" xmlns:a16="http://schemas.microsoft.com/office/drawing/2014/main" val="10001"/>
                  </a:ext>
                </a:extLst>
              </a:tr>
              <a:tr h="53813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baseline="0" dirty="0" smtClean="0">
                          <a:latin typeface="Calibri" pitchFamily="34" charset="0"/>
                        </a:rPr>
                        <a:t>1 pain plat</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baseline="0" dirty="0" smtClean="0">
                          <a:latin typeface="Calibri" pitchFamily="34" charset="0"/>
                        </a:rPr>
                        <a:t>1 pain gonflé</a:t>
                      </a:r>
                      <a:endParaRPr lang="fr-FR" sz="1200" baseline="0" dirty="0" smtClean="0">
                        <a:latin typeface="Calibri" pitchFamily="34" charset="0"/>
                      </a:endParaRPr>
                    </a:p>
                  </a:txBody>
                  <a:tcPr/>
                </a:tc>
                <a:extLst>
                  <a:ext uri="{0D108BD9-81ED-4DB2-BD59-A6C34878D82A}">
                    <a16:rowId xmlns="" xmlns:a16="http://schemas.microsoft.com/office/drawing/2014/main" val="10002"/>
                  </a:ext>
                </a:extLst>
              </a:tr>
              <a:tr h="252202">
                <a:tc>
                  <a:txBody>
                    <a:bodyPr/>
                    <a:lstStyle/>
                    <a:p>
                      <a:pPr algn="l"/>
                      <a:r>
                        <a:rPr lang="fr-CA" sz="1200" dirty="0" smtClean="0">
                          <a:latin typeface="Times" pitchFamily="18" charset="0"/>
                          <a:cs typeface="Times" pitchFamily="18" charset="0"/>
                          <a:hlinkClick r:id="rId8" action="ppaction://hlinksldjump"/>
                        </a:rPr>
                        <a:t>Fiche d’activité TBI - A</a:t>
                      </a:r>
                      <a:endParaRPr lang="fr-FR" sz="1200" dirty="0">
                        <a:latin typeface="Times" pitchFamily="18" charset="0"/>
                        <a:cs typeface="Times" pitchFamily="18" charset="0"/>
                      </a:endParaRPr>
                    </a:p>
                  </a:txBody>
                  <a:tcPr/>
                </a:tc>
                <a:extLst>
                  <a:ext uri="{0D108BD9-81ED-4DB2-BD59-A6C34878D82A}">
                    <a16:rowId xmlns="" xmlns:a16="http://schemas.microsoft.com/office/drawing/2014/main" val="10003"/>
                  </a:ext>
                </a:extLst>
              </a:tr>
            </a:tbl>
          </a:graphicData>
        </a:graphic>
      </p:graphicFrame>
      <p:pic>
        <p:nvPicPr>
          <p:cNvPr id="9" name="Image 8" descr="Cover_5 - Levure-02.png"/>
          <p:cNvPicPr>
            <a:picLocks noChangeAspect="1"/>
          </p:cNvPicPr>
          <p:nvPr/>
        </p:nvPicPr>
        <p:blipFill>
          <a:blip r:embed="rId10"/>
          <a:stretch>
            <a:fillRect/>
          </a:stretch>
        </p:blipFill>
        <p:spPr>
          <a:xfrm>
            <a:off x="4456797" y="-397969"/>
            <a:ext cx="2409649" cy="2409649"/>
          </a:xfrm>
          <a:prstGeom prst="rect">
            <a:avLst/>
          </a:prstGeom>
        </p:spPr>
      </p:pic>
      <p:graphicFrame>
        <p:nvGraphicFramePr>
          <p:cNvPr id="11" name="Tableau 16">
            <a:extLst>
              <a:ext uri="{FF2B5EF4-FFF2-40B4-BE49-F238E27FC236}">
                <a16:creationId xmlns:a16="http://schemas.microsoft.com/office/drawing/2014/main" xmlns="" id="{648C24D5-670D-435F-AF6A-B47A6B50629D}"/>
              </a:ext>
            </a:extLst>
          </p:cNvPr>
          <p:cNvGraphicFramePr>
            <a:graphicFrameLocks noGrp="1"/>
          </p:cNvGraphicFramePr>
          <p:nvPr>
            <p:custDataLst>
              <p:tags r:id="rId6"/>
            </p:custDataLst>
            <p:extLst>
              <p:ext uri="{D42A27DB-BD31-4B8C-83A1-F6EECF244321}">
                <p14:modId xmlns:p14="http://schemas.microsoft.com/office/powerpoint/2010/main" xmlns="" val="2452777559"/>
              </p:ext>
            </p:extLst>
          </p:nvPr>
        </p:nvGraphicFramePr>
        <p:xfrm>
          <a:off x="43957" y="3208020"/>
          <a:ext cx="1656000" cy="4556760"/>
        </p:xfrm>
        <a:graphic>
          <a:graphicData uri="http://schemas.openxmlformats.org/drawingml/2006/table">
            <a:tbl>
              <a:tblPr firstRow="1" bandRow="1">
                <a:tableStyleId>{69CF1AB2-1976-4502-BF36-3FF5EA218861}</a:tableStyleId>
              </a:tblPr>
              <a:tblGrid>
                <a:gridCol w="1656000">
                  <a:extLst>
                    <a:ext uri="{9D8B030D-6E8A-4147-A177-3AD203B41FA5}">
                      <a16:colId xmlns:a16="http://schemas.microsoft.com/office/drawing/2014/main" xmlns="" val="20000"/>
                    </a:ext>
                  </a:extLst>
                </a:gridCol>
              </a:tblGrid>
              <a:tr h="321370">
                <a:tc>
                  <a:txBody>
                    <a:bodyPr/>
                    <a:lstStyle/>
                    <a:p>
                      <a:pPr marL="0" indent="0" algn="ctr">
                        <a:spcBef>
                          <a:spcPts val="600"/>
                        </a:spcBef>
                        <a:buFont typeface="Arial" pitchFamily="34" charset="0"/>
                        <a:buNone/>
                      </a:pPr>
                      <a:r>
                        <a:rPr lang="fr-CA" sz="1400" dirty="0" smtClean="0"/>
                        <a:t>Idées</a:t>
                      </a:r>
                      <a:r>
                        <a:rPr lang="fr-CA" sz="1400" baseline="0" dirty="0" smtClean="0"/>
                        <a:t> initiales</a:t>
                      </a:r>
                      <a:endParaRPr lang="fr-FR" sz="1400" dirty="0"/>
                    </a:p>
                    <a:p>
                      <a:pPr marL="0" lvl="0" indent="0" algn="l">
                        <a:spcBef>
                          <a:spcPts val="600"/>
                        </a:spcBef>
                        <a:buFont typeface="Arial" panose="020B0604020202020204" pitchFamily="34" charset="0"/>
                        <a:buNone/>
                      </a:pPr>
                      <a:r>
                        <a:rPr lang="fr-CA" sz="1200" b="0" dirty="0" smtClean="0"/>
                        <a:t>L’</a:t>
                      </a:r>
                      <a:r>
                        <a:rPr lang="fr-CA" sz="1200" b="0" dirty="0" err="1" smtClean="0"/>
                        <a:t>enseignant.e</a:t>
                      </a:r>
                      <a:r>
                        <a:rPr lang="fr-CA" sz="1200" b="0" dirty="0" smtClean="0"/>
                        <a:t> ne doit pas commenter ni juger les idées des élèves (les valider ou les infirmer). Les élèves doivent se sentir libres de raisonner et de s’exprimer. </a:t>
                      </a:r>
                    </a:p>
                    <a:p>
                      <a:pPr marL="0" lvl="0" indent="0" algn="l">
                        <a:spcBef>
                          <a:spcPts val="600"/>
                        </a:spcBef>
                        <a:buFont typeface="Arial" panose="020B0604020202020204" pitchFamily="34" charset="0"/>
                        <a:buNone/>
                      </a:pPr>
                      <a:r>
                        <a:rPr lang="fr-CA" sz="1200" b="0" dirty="0" smtClean="0"/>
                        <a:t>Par contre, on peut poser des questions pour aider les élèves à clarifier leurs pensées, ou reformuler pour voir si l'on a bien compris. </a:t>
                      </a:r>
                    </a:p>
                    <a:p>
                      <a:pPr marL="0" lvl="0" indent="0" algn="l">
                        <a:spcBef>
                          <a:spcPts val="600"/>
                        </a:spcBef>
                        <a:buFont typeface="Arial" panose="020B0604020202020204" pitchFamily="34" charset="0"/>
                        <a:buNone/>
                      </a:pPr>
                      <a:r>
                        <a:rPr lang="fr-CA" sz="1200" b="0" dirty="0" smtClean="0"/>
                        <a:t>Aussi, on peut inviter </a:t>
                      </a:r>
                      <a:r>
                        <a:rPr lang="fr-CA" sz="1200" b="0" dirty="0" smtClean="0"/>
                        <a:t>les </a:t>
                      </a:r>
                      <a:r>
                        <a:rPr lang="fr-CA" sz="1200" b="0" dirty="0" smtClean="0"/>
                        <a:t>autres élèves à commenter. « Êtes-vous d’accord avec cette idée ? Pensez-vous qu’on devrait y apporter des </a:t>
                      </a:r>
                      <a:r>
                        <a:rPr lang="fr-CA" sz="1200" b="0" dirty="0" err="1" smtClean="0"/>
                        <a:t>préci-sions</a:t>
                      </a:r>
                      <a:r>
                        <a:rPr lang="fr-CA" sz="1200" b="0" dirty="0" smtClean="0"/>
                        <a:t> </a:t>
                      </a:r>
                      <a:r>
                        <a:rPr lang="fr-CA" sz="1200" b="0" dirty="0" smtClean="0"/>
                        <a:t>? </a:t>
                      </a:r>
                      <a:r>
                        <a:rPr lang="fr-CA" sz="1200" b="0" dirty="0" smtClean="0"/>
                        <a:t>» etc</a:t>
                      </a:r>
                      <a:r>
                        <a:rPr lang="fr-CA" sz="1200" b="0" dirty="0" smtClean="0"/>
                        <a:t>. </a:t>
                      </a:r>
                      <a:endParaRPr lang="fr-CA" sz="1200" b="0" dirty="0" smtClean="0">
                        <a:solidFill>
                          <a:prstClr val="black"/>
                        </a:solidFill>
                        <a:latin typeface="+mj-lt"/>
                      </a:endParaRPr>
                    </a:p>
                  </a:txBody>
                  <a:tcPr anchor="ctr">
                    <a:solidFill>
                      <a:schemeClr val="accent3">
                        <a:lumMod val="40000"/>
                        <a:lumOff val="6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custDataLst>
              <p:tags r:id="rId1"/>
            </p:custDataLst>
          </p:nvPr>
        </p:nvSpPr>
        <p:spPr>
          <a:xfrm>
            <a:off x="1767840" y="1291951"/>
            <a:ext cx="5040000" cy="7846349"/>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FR" sz="2400" i="1" dirty="0" smtClean="0">
                <a:cs typeface="Times New Roman" panose="02020603050405020304" pitchFamily="18" charset="0"/>
              </a:rPr>
              <a:t>Vue d’ensemble</a:t>
            </a:r>
          </a:p>
          <a:p>
            <a:pPr marL="0" indent="0" algn="just">
              <a:spcBef>
                <a:spcPts val="600"/>
              </a:spcBef>
              <a:buNone/>
            </a:pPr>
            <a:r>
              <a:rPr lang="fr-FR" sz="1200" dirty="0" smtClean="0">
                <a:cs typeface="Times New Roman" panose="02020603050405020304" pitchFamily="18" charset="0"/>
              </a:rPr>
              <a:t>Fabrication de petits pains, avec et sans sucre ou levure, pour trouver l’ingrédient secret qui fait gonfler la pâte.</a:t>
            </a:r>
          </a:p>
          <a:p>
            <a:pPr marL="0" indent="0" algn="just">
              <a:spcBef>
                <a:spcPts val="600"/>
              </a:spcBef>
              <a:buNone/>
            </a:pPr>
            <a:endParaRPr lang="fr-FR" sz="1200" dirty="0" smtClean="0">
              <a:cs typeface="Times New Roman" panose="02020603050405020304" pitchFamily="18" charset="0"/>
            </a:endParaRPr>
          </a:p>
          <a:p>
            <a:pPr marL="0" indent="0" algn="just">
              <a:spcBef>
                <a:spcPts val="600"/>
              </a:spcBef>
              <a:buNone/>
            </a:pPr>
            <a:r>
              <a:rPr lang="fr-FR" sz="2400" i="1" dirty="0" smtClean="0">
                <a:cs typeface="Times New Roman" panose="02020603050405020304" pitchFamily="18" charset="0"/>
              </a:rPr>
              <a:t>Mise en situation</a:t>
            </a:r>
            <a:endParaRPr lang="fr-FR" sz="1200" dirty="0" smtClean="0">
              <a:cs typeface="Times New Roman" panose="02020603050405020304" pitchFamily="18" charset="0"/>
            </a:endParaRPr>
          </a:p>
          <a:p>
            <a:pPr marL="228600" indent="-228600" algn="just">
              <a:spcBef>
                <a:spcPts val="600"/>
              </a:spcBef>
              <a:buFont typeface="+mj-lt"/>
              <a:buAutoNum type="arabicPeriod"/>
            </a:pPr>
            <a:r>
              <a:rPr lang="fr-CA" sz="1200" b="1" dirty="0" smtClean="0">
                <a:cs typeface="Times New Roman"/>
              </a:rPr>
              <a:t>Présenter (rapidement) les ingrédients et le matériel pour fabriquer du pain</a:t>
            </a:r>
            <a:r>
              <a:rPr lang="fr-CA" sz="1200" dirty="0" smtClean="0">
                <a:cs typeface="Times New Roman"/>
              </a:rPr>
              <a:t>.</a:t>
            </a:r>
          </a:p>
          <a:p>
            <a:pPr marL="810850" lvl="1" indent="-360000" algn="just">
              <a:buFont typeface="Arial" pitchFamily="34" charset="0"/>
              <a:buChar char="•"/>
            </a:pPr>
            <a:r>
              <a:rPr lang="fr-CA" sz="1200" dirty="0" smtClean="0">
                <a:cs typeface="Times New Roman"/>
              </a:rPr>
              <a:t>Bols, tasses et cuillères à mesurer.</a:t>
            </a:r>
          </a:p>
          <a:p>
            <a:pPr marL="810850" lvl="1" indent="-360000" algn="just">
              <a:buFont typeface="Arial" pitchFamily="34" charset="0"/>
              <a:buChar char="•"/>
            </a:pPr>
            <a:r>
              <a:rPr lang="fr-CA" sz="1200" dirty="0" smtClean="0">
                <a:ea typeface="Times New Roman Bold" charset="0"/>
                <a:cs typeface="Times New Roman"/>
                <a:sym typeface="Times New Roman Bold" charset="0"/>
              </a:rPr>
              <a:t>Farine</a:t>
            </a:r>
            <a:r>
              <a:rPr lang="fr-CA" sz="1200" dirty="0" smtClean="0">
                <a:cs typeface="Times New Roman"/>
              </a:rPr>
              <a:t> de blé – l'ingrédient le plus important pou faire du pain.</a:t>
            </a:r>
          </a:p>
          <a:p>
            <a:pPr marL="810850" lvl="1" indent="-360000" algn="just">
              <a:buFont typeface="Arial" pitchFamily="34" charset="0"/>
              <a:buChar char="•"/>
            </a:pPr>
            <a:r>
              <a:rPr lang="fr-CA" sz="1200" dirty="0" smtClean="0">
                <a:cs typeface="Times New Roman"/>
                <a:sym typeface="Times New Roman Bold" charset="0"/>
              </a:rPr>
              <a:t>S</a:t>
            </a:r>
            <a:r>
              <a:rPr lang="fr-CA" sz="1200" dirty="0" smtClean="0">
                <a:ea typeface="Times New Roman Bold" charset="0"/>
                <a:cs typeface="Times New Roman"/>
                <a:sym typeface="Times New Roman Bold" charset="0"/>
              </a:rPr>
              <a:t>el</a:t>
            </a:r>
            <a:r>
              <a:rPr lang="fr-CA" sz="1200" dirty="0" smtClean="0">
                <a:cs typeface="Times New Roman"/>
                <a:sym typeface="Times New Roman Bold" charset="0"/>
              </a:rPr>
              <a:t> </a:t>
            </a:r>
            <a:r>
              <a:rPr lang="fr-CA" sz="1200" dirty="0" smtClean="0">
                <a:cs typeface="Times New Roman"/>
              </a:rPr>
              <a:t>–</a:t>
            </a:r>
            <a:r>
              <a:rPr lang="fr-CA" sz="1200" dirty="0" smtClean="0">
                <a:cs typeface="Times New Roman"/>
                <a:sym typeface="Times New Roman Bold" charset="0"/>
              </a:rPr>
              <a:t> </a:t>
            </a:r>
            <a:r>
              <a:rPr lang="fr-CA" sz="1200" dirty="0" smtClean="0">
                <a:cs typeface="Times New Roman"/>
              </a:rPr>
              <a:t>permets de rehausser les saveurs ou donner plus de goût. </a:t>
            </a:r>
          </a:p>
          <a:p>
            <a:pPr marL="810850" lvl="1" indent="-360000" algn="just">
              <a:buFont typeface="Arial" pitchFamily="34" charset="0"/>
              <a:buChar char="•"/>
            </a:pPr>
            <a:r>
              <a:rPr lang="fr-CA" sz="1200" dirty="0" smtClean="0">
                <a:cs typeface="Times New Roman"/>
                <a:sym typeface="Times New Roman Bold" charset="0"/>
              </a:rPr>
              <a:t>S</a:t>
            </a:r>
            <a:r>
              <a:rPr lang="fr-CA" sz="1200" dirty="0" smtClean="0">
                <a:ea typeface="Times New Roman Bold" charset="0"/>
                <a:cs typeface="Times New Roman"/>
                <a:sym typeface="Times New Roman Bold" charset="0"/>
              </a:rPr>
              <a:t>ucre</a:t>
            </a:r>
            <a:r>
              <a:rPr lang="fr-CA" sz="1200" dirty="0" smtClean="0">
                <a:cs typeface="Times New Roman"/>
                <a:sym typeface="Times New Roman Bold" charset="0"/>
              </a:rPr>
              <a:t> – qui </a:t>
            </a:r>
            <a:r>
              <a:rPr lang="fr-CA" sz="1200" dirty="0" smtClean="0">
                <a:cs typeface="Times New Roman"/>
              </a:rPr>
              <a:t>adoucis le mélange et aide peut-être à faire gonfler le pain.</a:t>
            </a:r>
          </a:p>
          <a:p>
            <a:pPr marL="810850" lvl="1" indent="-360000" algn="just">
              <a:buFont typeface="Arial" pitchFamily="34" charset="0"/>
              <a:buChar char="•"/>
            </a:pPr>
            <a:r>
              <a:rPr lang="fr-CA" sz="1200" dirty="0" smtClean="0">
                <a:cs typeface="Times New Roman"/>
              </a:rPr>
              <a:t>L</a:t>
            </a:r>
            <a:r>
              <a:rPr lang="fr-CA" sz="1200" dirty="0" smtClean="0">
                <a:ea typeface="Times New Roman Bold" charset="0"/>
                <a:cs typeface="Times New Roman"/>
                <a:sym typeface="Times New Roman Bold" charset="0"/>
              </a:rPr>
              <a:t>evure </a:t>
            </a:r>
            <a:r>
              <a:rPr lang="fr-CA" sz="1200" dirty="0" smtClean="0">
                <a:cs typeface="Times New Roman"/>
              </a:rPr>
              <a:t>– qui contribue une certaine saveur et permet peut-être de faire gonfler le pain.</a:t>
            </a:r>
          </a:p>
          <a:p>
            <a:pPr marL="810850" lvl="1" indent="-360000" algn="just">
              <a:buFont typeface="Arial" pitchFamily="34" charset="0"/>
              <a:buChar char="•"/>
            </a:pPr>
            <a:r>
              <a:rPr lang="fr-CA" sz="1200" dirty="0" smtClean="0">
                <a:cs typeface="Times New Roman"/>
              </a:rPr>
              <a:t>Eau – qui transforme les ingrédients secs en </a:t>
            </a:r>
            <a:r>
              <a:rPr lang="fr-CA" sz="1200" i="1" dirty="0" smtClean="0">
                <a:cs typeface="Times New Roman"/>
              </a:rPr>
              <a:t>pâte</a:t>
            </a:r>
            <a:r>
              <a:rPr lang="fr-CA" sz="1200" dirty="0" smtClean="0">
                <a:cs typeface="Times New Roman"/>
              </a:rPr>
              <a:t>.</a:t>
            </a:r>
          </a:p>
          <a:p>
            <a:pPr marL="228600" indent="-228600" algn="just">
              <a:spcBef>
                <a:spcPts val="600"/>
              </a:spcBef>
              <a:buFont typeface="+mj-lt"/>
              <a:buAutoNum type="arabicPeriod" startAt="2"/>
            </a:pPr>
            <a:r>
              <a:rPr lang="fr-CA" sz="1200" b="1" dirty="0" smtClean="0">
                <a:cs typeface="Times New Roman"/>
              </a:rPr>
              <a:t>Question de découverte.</a:t>
            </a:r>
          </a:p>
          <a:p>
            <a:pPr marL="228600" indent="-228600" algn="ctr">
              <a:spcBef>
                <a:spcPts val="600"/>
              </a:spcBef>
              <a:buNone/>
            </a:pPr>
            <a:r>
              <a:rPr lang="fr-CA" sz="1200" b="1" i="1" dirty="0" smtClean="0">
                <a:cs typeface="Times New Roman"/>
              </a:rPr>
              <a:t>« Comment pourrait-on trouver que ce qui fait gonfler le pain ? Est-ce la levure, le sucre, ou les deux ? Quel genre d’expérience pourrions-nous mener avec le matériel à notre disposition ? </a:t>
            </a:r>
            <a:r>
              <a:rPr lang="fr-CA" sz="1200" dirty="0" smtClean="0">
                <a:cs typeface="Times New Roman"/>
              </a:rPr>
              <a:t>» </a:t>
            </a:r>
          </a:p>
          <a:p>
            <a:pPr marL="701313" lvl="2" indent="-360000" algn="just">
              <a:buFont typeface="Arial" pitchFamily="34" charset="0"/>
              <a:buChar char="•"/>
            </a:pPr>
            <a:r>
              <a:rPr lang="fr-CA" sz="1200" dirty="0" smtClean="0">
                <a:cs typeface="Times New Roman"/>
              </a:rPr>
              <a:t>Essayer de faire réfléchir les élèves</a:t>
            </a:r>
          </a:p>
          <a:p>
            <a:pPr marL="701313" lvl="2" indent="-360000" algn="just">
              <a:buFont typeface="Arial" pitchFamily="34" charset="0"/>
              <a:buChar char="•"/>
            </a:pPr>
            <a:r>
              <a:rPr lang="fr-CA" sz="1200" dirty="0" smtClean="0">
                <a:cs typeface="Times New Roman"/>
              </a:rPr>
              <a:t>La réponse est de faire différentes recettes, avec toutes les combinaisons d’ingrédients possibles, et de voir ce qui se passe ! (* </a:t>
            </a:r>
            <a:r>
              <a:rPr lang="fr-FR" sz="1200" dirty="0" smtClean="0"/>
              <a:t>Voir </a:t>
            </a:r>
            <a:r>
              <a:rPr lang="fr-FR" sz="1200" dirty="0" smtClean="0">
                <a:hlinkClick r:id="rId8" action="ppaction://hlinksldjump"/>
              </a:rPr>
              <a:t>fiche d’activité TBI – B</a:t>
            </a:r>
            <a:r>
              <a:rPr lang="fr-FR" sz="1200" dirty="0" smtClean="0"/>
              <a:t> pour les variantes de recettes.)</a:t>
            </a:r>
            <a:endParaRPr lang="fr-FR" sz="1200" i="1" dirty="0" smtClean="0"/>
          </a:p>
          <a:p>
            <a:pPr marL="360000" lvl="1" indent="-360000" algn="just">
              <a:buFont typeface="+mj-lt"/>
              <a:buAutoNum type="arabicPeriod" startAt="3"/>
            </a:pPr>
            <a:r>
              <a:rPr lang="fr-CA" sz="1200" b="1" dirty="0" smtClean="0">
                <a:cs typeface="Times New Roman"/>
              </a:rPr>
              <a:t>Hypothèses</a:t>
            </a:r>
          </a:p>
          <a:p>
            <a:pPr marL="0" lvl="1" indent="0" algn="just">
              <a:buNone/>
            </a:pPr>
            <a:r>
              <a:rPr lang="fr-CA" sz="1200" dirty="0" smtClean="0">
                <a:cs typeface="Times New Roman"/>
              </a:rPr>
              <a:t>Même si les élèves sont peu outillés pour formuler une hypothèse, on peut leur demander, en plénière, d’essayer de deviner quel sera le résultat de l’expérience, et de justifier leur hypothèse</a:t>
            </a:r>
            <a:r>
              <a:rPr lang="fr-CA" sz="1200" dirty="0" smtClean="0">
                <a:cs typeface="Times New Roman"/>
              </a:rPr>
              <a:t>.</a:t>
            </a:r>
          </a:p>
          <a:p>
            <a:pPr marL="360000" lvl="1" indent="-360000" algn="just">
              <a:buNone/>
            </a:pPr>
            <a:endParaRPr lang="fr-CA" sz="1200" dirty="0" smtClean="0">
              <a:cs typeface="Times New Roman"/>
            </a:endParaRPr>
          </a:p>
          <a:p>
            <a:pPr marL="0" indent="0" algn="just">
              <a:spcBef>
                <a:spcPts val="600"/>
              </a:spcBef>
              <a:buNone/>
            </a:pPr>
            <a:r>
              <a:rPr lang="fr-FR" sz="2400" i="1" dirty="0" smtClean="0">
                <a:cs typeface="Times New Roman" panose="02020603050405020304" pitchFamily="18" charset="0"/>
              </a:rPr>
              <a:t>Hygiène</a:t>
            </a:r>
            <a:endParaRPr lang="fr-FR" sz="2400" dirty="0" smtClean="0">
              <a:cs typeface="Times New Roman" panose="02020603050405020304" pitchFamily="18" charset="0"/>
            </a:endParaRPr>
          </a:p>
          <a:p>
            <a:pPr marL="0" indent="0" algn="just">
              <a:spcBef>
                <a:spcPts val="600"/>
              </a:spcBef>
              <a:buNone/>
            </a:pPr>
            <a:r>
              <a:rPr lang="fr-CA" sz="1200" dirty="0" smtClean="0">
                <a:ea typeface="Times New Roman Bold" charset="0"/>
                <a:cs typeface="Times New Roman"/>
                <a:sym typeface="Times New Roman Bold" charset="0"/>
              </a:rPr>
              <a:t>Avant de se mettre la main à la pâte (!) il sera impératif que les mains et les tables soient propres et désinfectées.</a:t>
            </a:r>
            <a:endParaRPr lang="fr-CA" sz="1200" dirty="0" smtClean="0">
              <a:cs typeface="Times New Roman"/>
            </a:endParaRPr>
          </a:p>
          <a:p>
            <a:pPr marL="0" lvl="0" indent="0" algn="just">
              <a:spcBef>
                <a:spcPts val="600"/>
              </a:spcBef>
              <a:buFontTx/>
              <a:buChar char="-"/>
            </a:pPr>
            <a:endParaRPr lang="fr-CA" sz="1200" dirty="0" smtClean="0">
              <a:cs typeface="Times New Roman" panose="02020603050405020304" pitchFamily="18" charset="0"/>
            </a:endParaRPr>
          </a:p>
          <a:p>
            <a:pPr marL="0" indent="0" algn="just">
              <a:spcBef>
                <a:spcPts val="600"/>
              </a:spcBef>
              <a:buNone/>
            </a:pPr>
            <a:endParaRPr lang="fr-CA" sz="1200" dirty="0" smtClean="0">
              <a:cs typeface="Times New Roman" panose="02020603050405020304" pitchFamily="18" charset="0"/>
            </a:endParaRPr>
          </a:p>
          <a:p>
            <a:pPr marL="0" indent="0" algn="just">
              <a:spcBef>
                <a:spcPts val="600"/>
              </a:spcBef>
              <a:buNone/>
            </a:pPr>
            <a:endParaRPr lang="fr-CA" sz="1200" dirty="0" smtClean="0">
              <a:cs typeface="Times New Roman" panose="02020603050405020304" pitchFamily="18" charset="0"/>
            </a:endParaRPr>
          </a:p>
          <a:p>
            <a:pPr marL="0" indent="0" algn="just">
              <a:spcBef>
                <a:spcPts val="600"/>
              </a:spcBef>
              <a:buNone/>
            </a:pPr>
            <a:endParaRPr lang="fr-CA" sz="1200" dirty="0" smtClean="0">
              <a:cs typeface="Times New Roman" panose="02020603050405020304" pitchFamily="18" charset="0"/>
            </a:endParaRPr>
          </a:p>
          <a:p>
            <a:pPr marL="0" indent="0" algn="just">
              <a:spcBef>
                <a:spcPts val="600"/>
              </a:spcBef>
              <a:buNone/>
            </a:pPr>
            <a:endParaRPr lang="fr-CA" sz="1200" dirty="0">
              <a:cs typeface="Times New Roman" panose="02020603050405020304" pitchFamily="18" charset="0"/>
            </a:endParaRPr>
          </a:p>
        </p:txBody>
      </p:sp>
      <p:sp>
        <p:nvSpPr>
          <p:cNvPr id="4" name="Title 3"/>
          <p:cNvSpPr>
            <a:spLocks noGrp="1"/>
          </p:cNvSpPr>
          <p:nvPr>
            <p:ph type="title"/>
            <p:custDataLst>
              <p:tags r:id="rId2"/>
            </p:custDataLst>
          </p:nvPr>
        </p:nvSpPr>
        <p:spPr>
          <a:xfrm>
            <a:off x="6391" y="1761"/>
            <a:ext cx="4274057" cy="871396"/>
          </a:xfrm>
        </p:spPr>
        <p:txBody>
          <a:bodyPr/>
          <a:lstStyle/>
          <a:p>
            <a:pPr lvl="0" algn="l" defTabSz="457200">
              <a:spcBef>
                <a:spcPts val="0"/>
              </a:spcBef>
            </a:pPr>
            <a:r>
              <a:rPr lang="en-US" sz="3000" dirty="0" err="1" smtClean="0">
                <a:latin typeface="+mn-lt"/>
              </a:rPr>
              <a:t>Réalisation</a:t>
            </a:r>
            <a:r>
              <a:rPr lang="en-US" sz="3000" i="1" dirty="0" smtClean="0">
                <a:latin typeface="+mn-lt"/>
              </a:rPr>
              <a:t/>
            </a:r>
            <a:br>
              <a:rPr lang="en-US" sz="3000" i="1" dirty="0" smtClean="0">
                <a:latin typeface="+mn-lt"/>
              </a:rPr>
            </a:br>
            <a:r>
              <a:rPr lang="fr-CA" sz="2400" dirty="0" smtClean="0">
                <a:solidFill>
                  <a:prstClr val="black"/>
                </a:solidFill>
                <a:latin typeface="+mn-lt"/>
                <a:ea typeface="+mn-ea"/>
                <a:cs typeface="+mn-cs"/>
              </a:rPr>
              <a:t>2. Panification</a:t>
            </a:r>
            <a:endParaRPr lang="en-US" sz="3000" i="1" dirty="0">
              <a:latin typeface="+mn-lt"/>
            </a:endParaRPr>
          </a:p>
        </p:txBody>
      </p:sp>
      <p:sp>
        <p:nvSpPr>
          <p:cNvPr id="2" name="Espace réservé du numéro de diapositive 1"/>
          <p:cNvSpPr>
            <a:spLocks noGrp="1"/>
          </p:cNvSpPr>
          <p:nvPr>
            <p:ph type="sldNum" sz="quarter" idx="12"/>
            <p:custDataLst>
              <p:tags r:id="rId3"/>
            </p:custDataLst>
          </p:nvPr>
        </p:nvSpPr>
        <p:spPr>
          <a:xfrm>
            <a:off x="5732481" y="8002503"/>
            <a:ext cx="1112292" cy="1135797"/>
          </a:xfrm>
        </p:spPr>
        <p:txBody>
          <a:bodyPr/>
          <a:lstStyle/>
          <a:p>
            <a:fld id="{027FB875-5C85-AB42-9DC5-178568A424B8}" type="slidenum">
              <a:rPr lang="en-US" smtClean="0"/>
              <a:pPr/>
              <a:t>8</a:t>
            </a:fld>
            <a:endParaRPr lang="en-US" dirty="0"/>
          </a:p>
        </p:txBody>
      </p:sp>
      <p:graphicFrame>
        <p:nvGraphicFramePr>
          <p:cNvPr id="18" name="Tableau 17"/>
          <p:cNvGraphicFramePr>
            <a:graphicFrameLocks noGrp="1"/>
          </p:cNvGraphicFramePr>
          <p:nvPr>
            <p:custDataLst>
              <p:tags r:id="rId4"/>
            </p:custDataLst>
            <p:extLst>
              <p:ext uri="{D42A27DB-BD31-4B8C-83A1-F6EECF244321}">
                <p14:modId xmlns="" xmlns:p14="http://schemas.microsoft.com/office/powerpoint/2010/main" val="3545764265"/>
              </p:ext>
            </p:extLst>
          </p:nvPr>
        </p:nvGraphicFramePr>
        <p:xfrm>
          <a:off x="49897" y="1291952"/>
          <a:ext cx="1656000" cy="1173480"/>
        </p:xfrm>
        <a:graphic>
          <a:graphicData uri="http://schemas.openxmlformats.org/drawingml/2006/table">
            <a:tbl>
              <a:tblPr firstRow="1" bandRow="1">
                <a:tableStyleId>{69CF1AB2-1976-4502-BF36-3FF5EA218861}</a:tableStyleId>
              </a:tblPr>
              <a:tblGrid>
                <a:gridCol w="1656000">
                  <a:extLst>
                    <a:ext uri="{9D8B030D-6E8A-4147-A177-3AD203B41FA5}">
                      <a16:colId xmlns="" xmlns:a16="http://schemas.microsoft.com/office/drawing/2014/main" val="20000"/>
                    </a:ext>
                  </a:extLst>
                </a:gridCol>
              </a:tblGrid>
              <a:tr h="310154">
                <a:tc>
                  <a:txBody>
                    <a:bodyPr/>
                    <a:lstStyle/>
                    <a:p>
                      <a:pPr algn="ctr">
                        <a:spcBef>
                          <a:spcPts val="600"/>
                        </a:spcBef>
                      </a:pPr>
                      <a:r>
                        <a:rPr lang="fr-CA" sz="1400" b="1" dirty="0" smtClean="0">
                          <a:latin typeface="+mj-lt"/>
                          <a:cs typeface="Times" pitchFamily="18" charset="0"/>
                        </a:rPr>
                        <a:t>Durées</a:t>
                      </a:r>
                      <a:endParaRPr lang="fr-FR" sz="1400" b="1" dirty="0" smtClean="0">
                        <a:latin typeface="+mj-lt"/>
                        <a:cs typeface="Times" pitchFamily="18" charset="0"/>
                      </a:endParaRPr>
                    </a:p>
                    <a:p>
                      <a:pPr algn="l">
                        <a:spcBef>
                          <a:spcPts val="600"/>
                        </a:spcBef>
                      </a:pPr>
                      <a:r>
                        <a:rPr lang="fr-FR" sz="1400" b="0" dirty="0" smtClean="0">
                          <a:latin typeface="+mj-lt"/>
                          <a:cs typeface="Times" pitchFamily="18" charset="0"/>
                        </a:rPr>
                        <a:t>Préparation : 45 </a:t>
                      </a:r>
                      <a:r>
                        <a:rPr lang="fr-FR" sz="1400" b="0" baseline="0" dirty="0" smtClean="0">
                          <a:latin typeface="+mj-lt"/>
                          <a:cs typeface="Times" pitchFamily="18" charset="0"/>
                        </a:rPr>
                        <a:t>m</a:t>
                      </a:r>
                    </a:p>
                    <a:p>
                      <a:pPr algn="l">
                        <a:spcBef>
                          <a:spcPts val="600"/>
                        </a:spcBef>
                      </a:pPr>
                      <a:r>
                        <a:rPr lang="fr-FR" sz="1400" b="0" baseline="0" dirty="0" smtClean="0">
                          <a:latin typeface="+mj-lt"/>
                          <a:cs typeface="Times" pitchFamily="18" charset="0"/>
                        </a:rPr>
                        <a:t> Attente : 1 h</a:t>
                      </a:r>
                    </a:p>
                    <a:p>
                      <a:pPr algn="l">
                        <a:spcBef>
                          <a:spcPts val="600"/>
                        </a:spcBef>
                      </a:pPr>
                      <a:r>
                        <a:rPr lang="fr-FR" sz="1400" b="0" baseline="0" dirty="0" smtClean="0">
                          <a:latin typeface="+mj-lt"/>
                          <a:cs typeface="Times" pitchFamily="18" charset="0"/>
                        </a:rPr>
                        <a:t> Cuisson : 25 </a:t>
                      </a:r>
                      <a:r>
                        <a:rPr lang="fr-FR" sz="1400" b="0" dirty="0" smtClean="0">
                          <a:latin typeface="+mj-lt"/>
                          <a:cs typeface="Times" pitchFamily="18" charset="0"/>
                        </a:rPr>
                        <a:t>m</a:t>
                      </a:r>
                      <a:endParaRPr lang="fr-FR" sz="1400" b="0" i="0" dirty="0">
                        <a:solidFill>
                          <a:schemeClr val="tx1"/>
                        </a:solidFill>
                        <a:latin typeface="+mj-lt"/>
                        <a:cs typeface="Times" pitchFamily="18" charset="0"/>
                      </a:endParaRPr>
                    </a:p>
                  </a:txBody>
                  <a:tcPr>
                    <a:solidFill>
                      <a:schemeClr val="accent3">
                        <a:lumMod val="40000"/>
                        <a:lumOff val="60000"/>
                      </a:schemeClr>
                    </a:solidFill>
                  </a:tcPr>
                </a:tc>
                <a:extLst>
                  <a:ext uri="{0D108BD9-81ED-4DB2-BD59-A6C34878D82A}">
                    <a16:rowId xmlns="" xmlns:a16="http://schemas.microsoft.com/office/drawing/2014/main" val="10000"/>
                  </a:ext>
                </a:extLst>
              </a:tr>
            </a:tbl>
          </a:graphicData>
        </a:graphic>
      </p:graphicFrame>
      <p:pic>
        <p:nvPicPr>
          <p:cNvPr id="9" name="Image 8" descr="Cover_5 - Levure-02.png"/>
          <p:cNvPicPr>
            <a:picLocks noChangeAspect="1"/>
          </p:cNvPicPr>
          <p:nvPr/>
        </p:nvPicPr>
        <p:blipFill>
          <a:blip r:embed="rId9"/>
          <a:stretch>
            <a:fillRect/>
          </a:stretch>
        </p:blipFill>
        <p:spPr>
          <a:xfrm>
            <a:off x="4456797" y="-397969"/>
            <a:ext cx="2409649" cy="2409649"/>
          </a:xfrm>
          <a:prstGeom prst="rect">
            <a:avLst/>
          </a:prstGeom>
        </p:spPr>
      </p:pic>
      <p:graphicFrame>
        <p:nvGraphicFramePr>
          <p:cNvPr id="10" name="Group 11"/>
          <p:cNvGraphicFramePr>
            <a:graphicFrameLocks noGrp="1"/>
          </p:cNvGraphicFramePr>
          <p:nvPr>
            <p:custDataLst>
              <p:tags r:id="rId5"/>
            </p:custDataLst>
          </p:nvPr>
        </p:nvGraphicFramePr>
        <p:xfrm>
          <a:off x="49897" y="2556872"/>
          <a:ext cx="1656000" cy="3324860"/>
        </p:xfrm>
        <a:graphic>
          <a:graphicData uri="http://schemas.openxmlformats.org/drawingml/2006/table">
            <a:tbl>
              <a:tblPr/>
              <a:tblGrid>
                <a:gridCol w="320723"/>
                <a:gridCol w="1335277"/>
              </a:tblGrid>
              <a:tr h="292100">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r>
                        <a:rPr kumimoji="0" lang="fr-CA" sz="1400" b="1" i="0" u="none" strike="noStrike" cap="none" normalizeH="0" baseline="0" noProof="0" dirty="0" smtClean="0">
                          <a:ln>
                            <a:noFill/>
                          </a:ln>
                          <a:solidFill>
                            <a:schemeClr val="bg1"/>
                          </a:solidFill>
                          <a:effectLst/>
                          <a:latin typeface="+mj-lt"/>
                          <a:ea typeface="Times New Roman Bold" charset="0"/>
                          <a:cs typeface="Times New Roman"/>
                          <a:sym typeface="Times New Roman Bold" charset="0"/>
                        </a:rPr>
                        <a:t>Matériel nécessaire</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7FD13B"/>
                    </a:solidFill>
                  </a:tcPr>
                </a:tc>
                <a:tc hMerge="1">
                  <a:txBody>
                    <a:bodyPr/>
                    <a:lstStyle/>
                    <a:p>
                      <a:endParaRPr lang="en-US"/>
                    </a:p>
                  </a:txBody>
                  <a:tcPr/>
                </a:tc>
              </a:tr>
              <a:tr h="238125">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r>
                        <a:rPr kumimoji="0" lang="fr-CA" sz="1200" b="1"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Par équipe de 4-5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E4F5D6"/>
                    </a:solidFill>
                  </a:tcPr>
                </a:tc>
                <a:tc hMerge="1">
                  <a:txBody>
                    <a:bodyPr/>
                    <a:lstStyle/>
                    <a:p>
                      <a:endParaRPr lang="en-US"/>
                    </a:p>
                  </a:txBody>
                  <a:tcPr/>
                </a:tc>
              </a:tr>
              <a:tr h="292100">
                <a:tc>
                  <a:txBody>
                    <a:bodyPr/>
                    <a:lstStyle/>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Times New Roman"/>
                          <a:sym typeface="Times New Roman" charset="0"/>
                        </a:rPr>
                        <a:t>2</a:t>
                      </a:r>
                    </a:p>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Times New Roman"/>
                          <a:sym typeface="Times New Roman" charset="0"/>
                        </a:rPr>
                        <a:t>1</a:t>
                      </a:r>
                    </a:p>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defRPr/>
                      </a:pPr>
                      <a:r>
                        <a:rPr kumimoji="0" lang="en-US" sz="1200" b="0" i="0" u="none" strike="noStrike" cap="none" normalizeH="0" baseline="0" dirty="0" smtClean="0">
                          <a:ln>
                            <a:noFill/>
                          </a:ln>
                          <a:solidFill>
                            <a:schemeClr val="tx1"/>
                          </a:solidFill>
                          <a:effectLst/>
                          <a:latin typeface="+mj-lt"/>
                          <a:ea typeface="ヒラギノ明朝 ProN W3" charset="0"/>
                          <a:cs typeface="Times New Roman"/>
                          <a:sym typeface="Times New Roman" charset="0"/>
                        </a:rPr>
                        <a:t>½ </a:t>
                      </a:r>
                    </a:p>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Times New Roman"/>
                          <a:sym typeface="Times New Roman" charset="0"/>
                        </a:rPr>
                        <a:t>1</a:t>
                      </a:r>
                    </a:p>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endParaRPr kumimoji="0" lang="en-US" sz="1200" b="0" i="0" u="none" strike="noStrike" cap="none" normalizeH="0" baseline="0" dirty="0" smtClean="0">
                        <a:ln>
                          <a:noFill/>
                        </a:ln>
                        <a:solidFill>
                          <a:schemeClr val="tx1"/>
                        </a:solidFill>
                        <a:effectLst/>
                        <a:latin typeface="+mj-lt"/>
                        <a:ea typeface="ヒラギノ明朝 ProN W3" charset="0"/>
                        <a:cs typeface="Times New Roman"/>
                        <a:sym typeface="Times New Roman" charset="0"/>
                      </a:endParaRPr>
                    </a:p>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Times New Roman"/>
                          <a:sym typeface="Times New Roman" charset="0"/>
                        </a:rPr>
                        <a:t>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tc>
                  <a:txBody>
                    <a:bodyPr/>
                    <a:lstStyle/>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pPr>
                      <a:r>
                        <a:rPr kumimoji="0" lang="fr-CA" sz="1200" b="0"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Tasses de farine</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defRPr/>
                      </a:pPr>
                      <a:r>
                        <a:rPr kumimoji="0" lang="fr-CA" sz="1200" b="0"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C. à thé de sucre*</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defRPr/>
                      </a:pPr>
                      <a:r>
                        <a:rPr kumimoji="0" lang="fr-CA" sz="1200" b="0"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C. à thé de sel</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defRPr/>
                      </a:pPr>
                      <a:r>
                        <a:rPr kumimoji="0" lang="fr-CA" sz="1200" b="0"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C. à thé de levure instantanée *</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defRPr/>
                      </a:pPr>
                      <a:r>
                        <a:rPr kumimoji="0" lang="fr-CA" sz="1200" b="0"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Tasse d'eau tiède</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tr>
              <a:tr h="279400">
                <a:tc>
                  <a:txBody>
                    <a:bodyPr/>
                    <a:lstStyle/>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Times New Roman"/>
                          <a:sym typeface="Times New Roman" charset="0"/>
                        </a:rPr>
                        <a:t>1</a:t>
                      </a:r>
                    </a:p>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Times New Roman"/>
                          <a:sym typeface="Times New Roman" charset="0"/>
                        </a:rPr>
                        <a:t>1 </a:t>
                      </a:r>
                    </a:p>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Times New Roman"/>
                          <a:sym typeface="Times New Roman" charset="0"/>
                        </a:rPr>
                        <a:t>1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EACA"/>
                    </a:solidFill>
                  </a:tcPr>
                </a:tc>
                <a:tc>
                  <a:txBody>
                    <a:bodyPr/>
                    <a:lstStyle/>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pPr>
                      <a:r>
                        <a:rPr kumimoji="0" lang="fr-CA" sz="1200" b="0"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Grand bol</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pPr>
                      <a:r>
                        <a:rPr kumimoji="0" lang="fr-CA" sz="1200" b="0"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Bâtonnet</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pPr>
                      <a:r>
                        <a:rPr kumimoji="0" lang="fr-CA" sz="1200" b="0"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Ensemble de cuillères à mesurer</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pPr>
                      <a:r>
                        <a:rPr kumimoji="0" lang="fr-CA" sz="1200" b="0" i="0" u="none" strike="noStrike" cap="none" normalizeH="0" baseline="0" noProof="0" dirty="0" smtClean="0">
                          <a:ln>
                            <a:noFill/>
                          </a:ln>
                          <a:solidFill>
                            <a:schemeClr val="tx1"/>
                          </a:solidFill>
                          <a:effectLst/>
                          <a:latin typeface="+mj-lt"/>
                          <a:ea typeface="ヒラギノ明朝 ProN W3" charset="0"/>
                          <a:cs typeface="Times New Roman"/>
                          <a:sym typeface="Times New Roman" charset="0"/>
                        </a:rPr>
                        <a:t>Cure-dents</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EACA"/>
                    </a:solidFill>
                  </a:tcPr>
                </a:tc>
              </a:tr>
            </a:tbl>
          </a:graphicData>
        </a:graphic>
      </p:graphicFrame>
      <p:graphicFrame>
        <p:nvGraphicFramePr>
          <p:cNvPr id="12" name="Group 57"/>
          <p:cNvGraphicFramePr>
            <a:graphicFrameLocks noGrp="1"/>
          </p:cNvGraphicFramePr>
          <p:nvPr>
            <p:custDataLst>
              <p:tags r:id="rId6"/>
            </p:custDataLst>
          </p:nvPr>
        </p:nvGraphicFramePr>
        <p:xfrm>
          <a:off x="58151" y="5974080"/>
          <a:ext cx="1656000" cy="2545080"/>
        </p:xfrm>
        <a:graphic>
          <a:graphicData uri="http://schemas.openxmlformats.org/drawingml/2006/table">
            <a:tbl>
              <a:tblPr/>
              <a:tblGrid>
                <a:gridCol w="320723"/>
                <a:gridCol w="1335277"/>
              </a:tblGrid>
              <a:tr h="227013">
                <a:tc gridSpan="2">
                  <a:txBody>
                    <a:bodyPr/>
                    <a:lstStyle/>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fr-CA" sz="1200" b="1" i="0" u="none" strike="noStrike" cap="none" normalizeH="0" baseline="0" noProof="0" dirty="0" smtClean="0">
                          <a:ln>
                            <a:noFill/>
                          </a:ln>
                          <a:solidFill>
                            <a:schemeClr val="tx1"/>
                          </a:solidFill>
                          <a:effectLst/>
                          <a:latin typeface="+mj-lt"/>
                          <a:ea typeface="ヒラギノ明朝 ProN W3" charset="0"/>
                          <a:cs typeface="ヒラギノ明朝 ProN W3" charset="0"/>
                          <a:sym typeface="Times New Roman" charset="0"/>
                        </a:rPr>
                        <a:t>Pour l’</a:t>
                      </a:r>
                      <a:r>
                        <a:rPr kumimoji="0" lang="fr-CA" sz="1200" b="1" i="0" u="none" strike="noStrike" cap="none" normalizeH="0" baseline="0" noProof="0" dirty="0" err="1" smtClean="0">
                          <a:ln>
                            <a:noFill/>
                          </a:ln>
                          <a:solidFill>
                            <a:schemeClr val="tx1"/>
                          </a:solidFill>
                          <a:effectLst/>
                          <a:latin typeface="+mj-lt"/>
                          <a:ea typeface="ヒラギノ明朝 ProN W3" charset="0"/>
                          <a:cs typeface="ヒラギノ明朝 ProN W3" charset="0"/>
                          <a:sym typeface="Times New Roman" charset="0"/>
                        </a:rPr>
                        <a:t>enseignant.e</a:t>
                      </a:r>
                      <a:endParaRPr kumimoji="0" lang="fr-CA" sz="1200" b="1" i="0" u="none" strike="noStrike" cap="none" normalizeH="0" baseline="0" noProof="0" dirty="0" smtClean="0">
                        <a:ln>
                          <a:noFill/>
                        </a:ln>
                        <a:solidFill>
                          <a:schemeClr val="tx1"/>
                        </a:solidFill>
                        <a:effectLst/>
                        <a:latin typeface="+mj-lt"/>
                        <a:ea typeface="ヒラギノ明朝 ProN W3" charset="0"/>
                        <a:cs typeface="ヒラギノ明朝 ProN W3" charset="0"/>
                        <a:sym typeface="Times New Roman"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E4F5D6"/>
                    </a:solidFill>
                  </a:tcPr>
                </a:tc>
                <a:tc hMerge="1">
                  <a:txBody>
                    <a:bodyPr/>
                    <a:lstStyle/>
                    <a:p>
                      <a:endParaRPr lang="en-US"/>
                    </a:p>
                  </a:txBody>
                  <a:tcPr/>
                </a:tc>
              </a:tr>
              <a:tr h="228600">
                <a:tc gridSpan="2">
                  <a:txBody>
                    <a:bodyPr/>
                    <a:lstStyle/>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ヒラギノ明朝 ProN W3" charset="0"/>
                          <a:sym typeface="Times New Roman" charset="0"/>
                          <a:hlinkClick r:id="rId10" action="ppaction://hlinksldjump"/>
                        </a:rPr>
                        <a:t>Fiche </a:t>
                      </a:r>
                      <a:r>
                        <a:rPr kumimoji="0" lang="en-US" sz="1200" b="0" i="0" u="none" strike="noStrike" cap="none" normalizeH="0" baseline="0" dirty="0" err="1" smtClean="0">
                          <a:ln>
                            <a:noFill/>
                          </a:ln>
                          <a:solidFill>
                            <a:schemeClr val="tx1"/>
                          </a:solidFill>
                          <a:effectLst/>
                          <a:latin typeface="+mj-lt"/>
                          <a:ea typeface="ヒラギノ明朝 ProN W3" charset="0"/>
                          <a:cs typeface="ヒラギノ明朝 ProN W3" charset="0"/>
                          <a:sym typeface="Times New Roman" charset="0"/>
                          <a:hlinkClick r:id="rId10" action="ppaction://hlinksldjump"/>
                        </a:rPr>
                        <a:t>d’activité</a:t>
                      </a:r>
                      <a:r>
                        <a:rPr kumimoji="0" lang="en-US" sz="1200" b="0" i="0" u="none" strike="noStrike" cap="none" normalizeH="0" baseline="0" dirty="0" smtClean="0">
                          <a:ln>
                            <a:noFill/>
                          </a:ln>
                          <a:solidFill>
                            <a:schemeClr val="tx1"/>
                          </a:solidFill>
                          <a:effectLst/>
                          <a:latin typeface="+mj-lt"/>
                          <a:ea typeface="ヒラギノ明朝 ProN W3" charset="0"/>
                          <a:cs typeface="ヒラギノ明朝 ProN W3" charset="0"/>
                          <a:sym typeface="Times New Roman" charset="0"/>
                          <a:hlinkClick r:id="rId10" action="ppaction://hlinksldjump"/>
                        </a:rPr>
                        <a:t> TBI - B</a:t>
                      </a:r>
                      <a:endParaRPr kumimoji="0" lang="en-US" sz="1200" b="0" i="0" u="none" strike="noStrike" cap="none" normalizeH="0" baseline="0" dirty="0" smtClean="0">
                        <a:ln>
                          <a:noFill/>
                        </a:ln>
                        <a:solidFill>
                          <a:schemeClr val="tx1"/>
                        </a:solidFill>
                        <a:effectLst/>
                        <a:latin typeface="+mj-lt"/>
                        <a:ea typeface="ヒラギノ明朝 ProN W3" charset="0"/>
                        <a:cs typeface="ヒラギノ明朝 ProN W3" charset="0"/>
                        <a:sym typeface="Times New Roman"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9EACA"/>
                    </a:solidFill>
                  </a:tcPr>
                </a:tc>
                <a:tc hMerge="1">
                  <a:txBody>
                    <a:bodyPr/>
                    <a:lstStyle/>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defRPr/>
                      </a:pPr>
                      <a:endParaRPr kumimoji="0" lang="fr-CA" sz="1200" b="0" i="0" u="none" strike="noStrike" cap="none" normalizeH="0" baseline="0" noProof="0" dirty="0" smtClean="0">
                        <a:ln>
                          <a:noFill/>
                        </a:ln>
                        <a:solidFill>
                          <a:schemeClr val="tx1"/>
                        </a:solidFill>
                        <a:effectLst/>
                        <a:latin typeface="Times New Roman" charset="0"/>
                        <a:ea typeface="ヒラギノ明朝 ProN W3" charset="0"/>
                        <a:cs typeface="ヒラギノ明朝 ProN W3" charset="0"/>
                        <a:sym typeface="Times New Roman"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EACA"/>
                    </a:solidFill>
                  </a:tcPr>
                </a:tc>
              </a:tr>
              <a:tr h="457200">
                <a:tc>
                  <a:txBody>
                    <a:bodyPr/>
                    <a:lstStyle/>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ヒラギノ明朝 ProN W3" charset="0"/>
                          <a:sym typeface="Times New Roman" charset="0"/>
                        </a:rPr>
                        <a:t>1</a:t>
                      </a:r>
                    </a:p>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r>
                        <a:rPr kumimoji="0" lang="en-US" sz="1200" b="0" i="0" u="none" strike="noStrike" cap="none" normalizeH="0" baseline="0" dirty="0" smtClean="0">
                          <a:ln>
                            <a:noFill/>
                          </a:ln>
                          <a:solidFill>
                            <a:schemeClr val="tx1"/>
                          </a:solidFill>
                          <a:effectLst/>
                          <a:latin typeface="+mj-lt"/>
                          <a:ea typeface="ヒラギノ明朝 ProN W3" charset="0"/>
                          <a:cs typeface="ヒラギノ明朝 ProN W3" charset="0"/>
                          <a:sym typeface="Times New Roman" charset="0"/>
                        </a:rPr>
                        <a:t>2</a:t>
                      </a:r>
                    </a:p>
                    <a:p>
                      <a:pPr marL="0" marR="0" lvl="0" indent="0" algn="ctr" defTabSz="914400" rtl="0" eaLnBrk="1" fontAlgn="base" latinLnBrk="0" hangingPunct="1">
                        <a:lnSpc>
                          <a:spcPct val="100000"/>
                        </a:lnSpc>
                        <a:spcBef>
                          <a:spcPts val="600"/>
                        </a:spcBef>
                        <a:spcAft>
                          <a:spcPct val="0"/>
                        </a:spcAft>
                        <a:buClrTx/>
                        <a:buSzPct val="90000"/>
                        <a:buFontTx/>
                        <a:buNone/>
                        <a:tabLst>
                          <a:tab pos="558800" algn="l"/>
                        </a:tabLst>
                      </a:pPr>
                      <a:endParaRPr kumimoji="0" lang="en-US" sz="1200" b="0" i="0" u="none" strike="noStrike" cap="none" normalizeH="0" baseline="0" dirty="0" smtClean="0">
                        <a:ln>
                          <a:noFill/>
                        </a:ln>
                        <a:solidFill>
                          <a:schemeClr val="tx1"/>
                        </a:solidFill>
                        <a:effectLst/>
                        <a:latin typeface="+mj-lt"/>
                        <a:ea typeface="ヒラギノ明朝 ProN W3" charset="0"/>
                        <a:cs typeface="ヒラギノ明朝 ProN W3" charset="0"/>
                        <a:sym typeface="Times New Roman"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EACA"/>
                    </a:solidFill>
                  </a:tcPr>
                </a:tc>
                <a:tc>
                  <a:txBody>
                    <a:bodyPr/>
                    <a:lstStyle/>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pPr>
                      <a:r>
                        <a:rPr kumimoji="0" lang="fr-CA" sz="1200" b="0" i="0" u="none" strike="noStrike" cap="none" normalizeH="0" baseline="0" noProof="0" dirty="0" smtClean="0">
                          <a:ln>
                            <a:noFill/>
                          </a:ln>
                          <a:solidFill>
                            <a:schemeClr val="tx1"/>
                          </a:solidFill>
                          <a:effectLst/>
                          <a:latin typeface="+mj-lt"/>
                          <a:ea typeface="ヒラギノ明朝 ProN W3" charset="0"/>
                          <a:cs typeface="ヒラギノ明朝 ProN W3" charset="0"/>
                          <a:sym typeface="Times New Roman" charset="0"/>
                        </a:rPr>
                        <a:t>Tasse à mesurer</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pPr>
                      <a:r>
                        <a:rPr kumimoji="0" lang="fr-CA" sz="1200" b="0" i="0" u="none" strike="noStrike" cap="none" normalizeH="0" baseline="0" noProof="0" dirty="0" smtClean="0">
                          <a:ln>
                            <a:noFill/>
                          </a:ln>
                          <a:solidFill>
                            <a:schemeClr val="tx1"/>
                          </a:solidFill>
                          <a:effectLst/>
                          <a:latin typeface="+mj-lt"/>
                          <a:ea typeface="ヒラギノ明朝 ProN W3" charset="0"/>
                          <a:cs typeface="ヒラギノ明朝 ProN W3" charset="0"/>
                          <a:sym typeface="Times New Roman" charset="0"/>
                        </a:rPr>
                        <a:t>Plaques à cuisson (aluminium)</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defRPr/>
                      </a:pPr>
                      <a:r>
                        <a:rPr kumimoji="0" lang="fr-CA" sz="1200" b="0" i="0" u="none" strike="noStrike" cap="none" normalizeH="0" baseline="0" noProof="0" dirty="0" smtClean="0">
                          <a:ln>
                            <a:noFill/>
                          </a:ln>
                          <a:solidFill>
                            <a:schemeClr val="tx1"/>
                          </a:solidFill>
                          <a:effectLst/>
                          <a:latin typeface="+mj-lt"/>
                          <a:ea typeface="ヒラギノ明朝 ProN W3" charset="0"/>
                          <a:cs typeface="ヒラギノ明朝 ProN W3" charset="0"/>
                          <a:sym typeface="Times New Roman" charset="0"/>
                        </a:rPr>
                        <a:t>Rouleau de pellicule plastique</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defRPr/>
                      </a:pPr>
                      <a:r>
                        <a:rPr kumimoji="0" lang="fr-CA" sz="1200" b="0" i="0" u="none" strike="noStrike" cap="none" normalizeH="0" baseline="0" noProof="0" dirty="0" err="1" smtClean="0">
                          <a:ln>
                            <a:noFill/>
                          </a:ln>
                          <a:solidFill>
                            <a:schemeClr val="tx1"/>
                          </a:solidFill>
                          <a:effectLst/>
                          <a:latin typeface="+mj-lt"/>
                          <a:ea typeface="ヒラギノ明朝 ProN W3" charset="0"/>
                          <a:cs typeface="ヒラギノ明朝 ProN W3" charset="0"/>
                          <a:sym typeface="Times New Roman" charset="0"/>
                        </a:rPr>
                        <a:t>Anti-adhésif</a:t>
                      </a:r>
                      <a:r>
                        <a:rPr kumimoji="0" lang="fr-CA" sz="1200" b="0" i="0" u="none" strike="noStrike" cap="none" normalizeH="0" baseline="0" noProof="0" dirty="0" smtClean="0">
                          <a:ln>
                            <a:noFill/>
                          </a:ln>
                          <a:solidFill>
                            <a:schemeClr val="tx1"/>
                          </a:solidFill>
                          <a:effectLst/>
                          <a:latin typeface="+mj-lt"/>
                          <a:ea typeface="ヒラギノ明朝 ProN W3" charset="0"/>
                          <a:cs typeface="ヒラギノ明朝 ProN W3" charset="0"/>
                          <a:sym typeface="Times New Roman" charset="0"/>
                        </a:rPr>
                        <a:t> en aérosol et/ou papier parchemin</a:t>
                      </a:r>
                    </a:p>
                    <a:p>
                      <a:pPr marL="0" marR="0" lvl="0" indent="0" algn="l" defTabSz="914400" rtl="0" eaLnBrk="1" fontAlgn="base" latinLnBrk="0" hangingPunct="1">
                        <a:lnSpc>
                          <a:spcPct val="100000"/>
                        </a:lnSpc>
                        <a:spcBef>
                          <a:spcPts val="600"/>
                        </a:spcBef>
                        <a:spcAft>
                          <a:spcPct val="0"/>
                        </a:spcAft>
                        <a:buClrTx/>
                        <a:buSzPct val="90000"/>
                        <a:buFontTx/>
                        <a:buNone/>
                        <a:tabLst>
                          <a:tab pos="558800" algn="l"/>
                        </a:tabLst>
                        <a:defRPr/>
                      </a:pPr>
                      <a:r>
                        <a:rPr kumimoji="0" lang="fr-CA" sz="1200" b="0" i="0" u="none" strike="noStrike" cap="none" normalizeH="0" baseline="0" noProof="0" dirty="0" smtClean="0">
                          <a:ln>
                            <a:noFill/>
                          </a:ln>
                          <a:solidFill>
                            <a:schemeClr val="tx1"/>
                          </a:solidFill>
                          <a:effectLst/>
                          <a:latin typeface="+mj-lt"/>
                          <a:ea typeface="ヒラギノ明朝 ProN W3" charset="0"/>
                          <a:cs typeface="ヒラギノ明朝 ProN W3" charset="0"/>
                          <a:sym typeface="Times New Roman" charset="0"/>
                        </a:rPr>
                        <a:t>Four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EACA"/>
                    </a:solidFill>
                  </a:tcPr>
                </a:tc>
              </a:tr>
            </a:tbl>
          </a:graphicData>
        </a:graphic>
      </p:graphicFrame>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custDataLst>
              <p:tags r:id="rId1"/>
            </p:custDataLst>
          </p:nvPr>
        </p:nvSpPr>
        <p:spPr>
          <a:xfrm>
            <a:off x="1760220" y="1291951"/>
            <a:ext cx="5040000" cy="7846349"/>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smtClean="0">
                <a:ea typeface="Times New Roman Bold" charset="0"/>
                <a:cs typeface="Times New Roman"/>
                <a:sym typeface="Times New Roman Bold" charset="0"/>
              </a:rPr>
              <a:t>Déroulement de l’activité</a:t>
            </a:r>
            <a:endParaRPr lang="fr-CA" sz="2400" i="1" dirty="0" smtClean="0">
              <a:ea typeface="ヒラギノ明朝 ProN W6" charset="0"/>
              <a:cs typeface="Times New Roman"/>
              <a:sym typeface="Times New Roman Bold" charset="0"/>
            </a:endParaRPr>
          </a:p>
          <a:p>
            <a:pPr marL="228600" indent="-228600" algn="just">
              <a:spcBef>
                <a:spcPts val="600"/>
              </a:spcBef>
              <a:buFont typeface="+mj-lt"/>
              <a:buAutoNum type="arabicPeriod"/>
            </a:pPr>
            <a:r>
              <a:rPr lang="fr-CA" sz="1200" b="1" dirty="0" smtClean="0">
                <a:cs typeface="Times New Roman"/>
              </a:rPr>
              <a:t>Former les équipes et préparer les surfaces de travail.</a:t>
            </a:r>
            <a:endParaRPr lang="fr-CA" sz="1200" b="1" dirty="0" smtClean="0">
              <a:ea typeface="ヒラギノ角ゴ ProN W3" charset="0"/>
              <a:cs typeface="Times New Roman"/>
              <a:sym typeface="Lucida Grande" charset="0"/>
            </a:endParaRPr>
          </a:p>
          <a:p>
            <a:pPr marL="228600" indent="-228600" algn="just">
              <a:spcBef>
                <a:spcPts val="600"/>
              </a:spcBef>
              <a:buFont typeface="+mj-lt"/>
              <a:buAutoNum type="arabicPeriod"/>
            </a:pPr>
            <a:r>
              <a:rPr lang="fr-CA" sz="1200" b="1" dirty="0" smtClean="0">
                <a:cs typeface="Times New Roman"/>
              </a:rPr>
              <a:t>Les élèves doivent mélanger les ingrédients ensemble à la main.</a:t>
            </a:r>
            <a:r>
              <a:rPr lang="fr-CA" sz="1200" dirty="0" smtClean="0">
                <a:cs typeface="Times New Roman"/>
              </a:rPr>
              <a:t> La pâte ainsi formée doit bien se tenir. Il est normal qu’elle soit un peu collante au début. </a:t>
            </a:r>
            <a:endParaRPr lang="fr-CA" sz="1200" dirty="0" smtClean="0">
              <a:ea typeface="ヒラギノ角ゴ ProN W3" charset="0"/>
              <a:cs typeface="Times New Roman"/>
              <a:sym typeface="Lucida Grande" charset="0"/>
            </a:endParaRPr>
          </a:p>
          <a:p>
            <a:pPr marL="228600" indent="-228600" algn="just">
              <a:spcBef>
                <a:spcPts val="600"/>
              </a:spcBef>
              <a:buFont typeface="+mj-lt"/>
              <a:buAutoNum type="arabicPeriod"/>
            </a:pPr>
            <a:r>
              <a:rPr lang="fr-CA" sz="1200" b="1" dirty="0" smtClean="0">
                <a:cs typeface="Times New Roman"/>
              </a:rPr>
              <a:t>Diviser les recettes par le nombre d'élèves dans l’équipe, de manière à ce que chacun puisse pétrir sa boule. </a:t>
            </a:r>
            <a:r>
              <a:rPr lang="fr-CA" sz="1200" dirty="0" smtClean="0">
                <a:cs typeface="Times New Roman"/>
              </a:rPr>
              <a:t>Travailler sur un plan de travail légèrement fariné, chaque élève pétrissant son pâton en écrasant et en pliant (inutile de taper) durant environ 10 minutes. Les pâtons devront être mous, souples et élastiques.</a:t>
            </a:r>
            <a:endParaRPr lang="fr-CA" sz="1200" dirty="0" smtClean="0">
              <a:ea typeface="ヒラギノ角ゴ ProN W3" charset="0"/>
              <a:cs typeface="Times New Roman"/>
              <a:sym typeface="Lucida Grande" charset="0"/>
            </a:endParaRPr>
          </a:p>
          <a:p>
            <a:pPr marL="228600" indent="-228600" algn="just">
              <a:spcBef>
                <a:spcPts val="600"/>
              </a:spcBef>
              <a:buFont typeface="+mj-lt"/>
              <a:buAutoNum type="arabicPeriod"/>
            </a:pPr>
            <a:r>
              <a:rPr lang="fr-CA" sz="1200" b="1" dirty="0" smtClean="0">
                <a:cs typeface="Times New Roman"/>
              </a:rPr>
              <a:t>Former des belles boules lisses en roulant, puis disposer sur une plaque enduite d’antiadhésif (ou de papier-parchemin). </a:t>
            </a:r>
            <a:r>
              <a:rPr lang="fr-CA" sz="1200" dirty="0" smtClean="0">
                <a:cs typeface="Times New Roman"/>
              </a:rPr>
              <a:t>Laisser de l’espace entre les pâtons (celles qui ont de la levure vont doubler de taille). </a:t>
            </a:r>
          </a:p>
          <a:p>
            <a:pPr marL="228600" indent="-228600" algn="just">
              <a:spcBef>
                <a:spcPts val="600"/>
              </a:spcBef>
              <a:buFont typeface="+mj-lt"/>
              <a:buAutoNum type="arabicPeriod"/>
            </a:pPr>
            <a:r>
              <a:rPr lang="fr-CA" sz="1200" b="1" dirty="0" smtClean="0">
                <a:cs typeface="Times New Roman"/>
              </a:rPr>
              <a:t>Identifier les différentes recettes. </a:t>
            </a:r>
            <a:r>
              <a:rPr lang="fr-CA" sz="1200" dirty="0" smtClean="0">
                <a:cs typeface="Times New Roman"/>
              </a:rPr>
              <a:t>Par exemple, on peut planter dans les pâtons un nombre de cure-dents correspondant au numéro de la recette. </a:t>
            </a:r>
            <a:endParaRPr lang="fr-CA" sz="1200" dirty="0" smtClean="0">
              <a:ea typeface="ヒラギノ角ゴ ProN W3" charset="0"/>
              <a:cs typeface="Times New Roman"/>
              <a:sym typeface="Lucida Grande" charset="0"/>
            </a:endParaRPr>
          </a:p>
          <a:p>
            <a:pPr marL="228600" indent="-228600" algn="just">
              <a:spcBef>
                <a:spcPts val="600"/>
              </a:spcBef>
              <a:buFont typeface="+mj-lt"/>
              <a:buAutoNum type="arabicPeriod"/>
            </a:pPr>
            <a:r>
              <a:rPr lang="fr-CA" sz="1200" b="1" dirty="0" smtClean="0">
                <a:cs typeface="Times New Roman"/>
              </a:rPr>
              <a:t>Recouvrir d'une pellicule plastique (ou d’un linge humide). </a:t>
            </a:r>
            <a:r>
              <a:rPr lang="fr-CA" sz="1200" dirty="0" smtClean="0">
                <a:cs typeface="Times New Roman"/>
              </a:rPr>
              <a:t>Dans le cas du plastique, il faut prendre soin de faire quelques trous (dans les coins) pour que la pâte puisse respirer.</a:t>
            </a:r>
          </a:p>
          <a:p>
            <a:pPr marL="0" indent="0" algn="just">
              <a:spcBef>
                <a:spcPts val="600"/>
              </a:spcBef>
              <a:buNone/>
            </a:pPr>
            <a:r>
              <a:rPr lang="fr-CA" sz="2400" i="1" dirty="0" smtClean="0">
                <a:cs typeface="Times New Roman"/>
              </a:rPr>
              <a:t>Attente et cuisson</a:t>
            </a:r>
          </a:p>
          <a:p>
            <a:pPr marL="228600" indent="-228600" algn="just">
              <a:spcBef>
                <a:spcPts val="600"/>
              </a:spcBef>
              <a:buFont typeface="Arial" pitchFamily="34" charset="0"/>
              <a:buChar char="•"/>
            </a:pPr>
            <a:r>
              <a:rPr lang="fr-CA" sz="1200" dirty="0" smtClean="0">
                <a:cs typeface="Times New Roman"/>
              </a:rPr>
              <a:t>Laisser reposer environ 1 heure, si possible dans un endroit chaud et humide (près d'un radiateur, dans un four éteint.)</a:t>
            </a:r>
            <a:endParaRPr lang="fr-CA" sz="1200" dirty="0" smtClean="0">
              <a:ea typeface="ヒラギノ角ゴ ProN W3" charset="0"/>
              <a:cs typeface="Times New Roman"/>
              <a:sym typeface="Lucida Grande" charset="0"/>
            </a:endParaRPr>
          </a:p>
          <a:p>
            <a:pPr marL="228600" indent="-228600" algn="just">
              <a:spcBef>
                <a:spcPts val="600"/>
              </a:spcBef>
              <a:buFont typeface="Arial" pitchFamily="34" charset="0"/>
              <a:buChar char="•"/>
            </a:pPr>
            <a:r>
              <a:rPr lang="fr-CA" sz="1200" dirty="0" smtClean="0">
                <a:cs typeface="Times New Roman"/>
              </a:rPr>
              <a:t>Quand les pâtons ont à peu près doublé de volume, retirer la pellicule plastique et observer. </a:t>
            </a:r>
          </a:p>
          <a:p>
            <a:pPr marL="228600" indent="-228600" algn="just">
              <a:spcBef>
                <a:spcPts val="600"/>
              </a:spcBef>
              <a:buFont typeface="Arial" pitchFamily="34" charset="0"/>
              <a:buChar char="•"/>
            </a:pPr>
            <a:r>
              <a:rPr lang="fr-CA" sz="1200" b="1" dirty="0" smtClean="0">
                <a:ea typeface="ヒラギノ角ゴ ProN W3" charset="0"/>
                <a:cs typeface="Times New Roman"/>
                <a:sym typeface="Lucida Grande" charset="0"/>
              </a:rPr>
              <a:t>En plénière, remplir la troisième colonne de la fiche d’activité.</a:t>
            </a:r>
          </a:p>
          <a:p>
            <a:pPr marL="228600" indent="-228600" algn="just">
              <a:spcBef>
                <a:spcPts val="600"/>
              </a:spcBef>
              <a:buFont typeface="Arial" pitchFamily="34" charset="0"/>
              <a:buChar char="•"/>
            </a:pPr>
            <a:r>
              <a:rPr lang="fr-CA" sz="1200" dirty="0" smtClean="0">
                <a:cs typeface="Times New Roman"/>
              </a:rPr>
              <a:t>Dans un four préchauffé à 400 F° cuire les petits pains durant environ 25 minutes ou jusqu'à ce que le dessus soit doré. Les pains peuvent encore gonfler encore un peu lors de la cuisson (le gaz se dilate).</a:t>
            </a:r>
          </a:p>
          <a:p>
            <a:pPr marL="228600" indent="-228600" algn="just">
              <a:spcBef>
                <a:spcPts val="600"/>
              </a:spcBef>
              <a:buFont typeface="Arial" pitchFamily="34" charset="0"/>
              <a:buChar char="•"/>
            </a:pPr>
            <a:r>
              <a:rPr lang="fr-CA" sz="1200" b="1" dirty="0" smtClean="0">
                <a:ea typeface="ヒラギノ角ゴ ProN W3" charset="0"/>
                <a:cs typeface="Times New Roman"/>
                <a:sym typeface="Lucida Grande" charset="0"/>
              </a:rPr>
              <a:t>En plénière, remplir la quatrième colonne de la fiche d’activité, puis conclure. </a:t>
            </a:r>
            <a:r>
              <a:rPr lang="fr-CA" sz="1200" dirty="0" smtClean="0">
                <a:ea typeface="ヒラギノ角ゴ ProN W3" charset="0"/>
                <a:cs typeface="Times New Roman"/>
                <a:sym typeface="Lucida Grande" charset="0"/>
              </a:rPr>
              <a:t>Il devrait avoir été démontré que le sucre n’est pas absolument nécessaire, mais que c’est bel et bien la levure qui fait gonfler le pain. </a:t>
            </a:r>
          </a:p>
          <a:p>
            <a:pPr marL="0" indent="0" algn="just">
              <a:spcBef>
                <a:spcPts val="600"/>
              </a:spcBef>
              <a:buNone/>
              <a:tabLst>
                <a:tab pos="0" algn="l"/>
              </a:tabLst>
            </a:pPr>
            <a:r>
              <a:rPr lang="fr-CA" sz="1200" b="1" dirty="0" smtClean="0">
                <a:ea typeface="ヒラギノ角ゴ ProN W3" charset="0"/>
                <a:cs typeface="Times New Roman"/>
                <a:sym typeface="Lucida Grande" charset="0"/>
              </a:rPr>
              <a:t>Si les pâtons avec levure mais sans sucre ont levé, mais moins que les pâtons avec levure </a:t>
            </a:r>
            <a:r>
              <a:rPr lang="fr-CA" sz="1200" b="1" i="1" dirty="0" smtClean="0">
                <a:ea typeface="ヒラギノ角ゴ ProN W3" charset="0"/>
                <a:cs typeface="Times New Roman"/>
                <a:sym typeface="Lucida Grande" charset="0"/>
              </a:rPr>
              <a:t>et</a:t>
            </a:r>
            <a:r>
              <a:rPr lang="fr-CA" sz="1200" b="1" dirty="0" smtClean="0">
                <a:ea typeface="ヒラギノ角ゴ ProN W3" charset="0"/>
                <a:cs typeface="Times New Roman"/>
                <a:sym typeface="Lucida Grande" charset="0"/>
              </a:rPr>
              <a:t> sucre, cela pourrait aider les élèves à formuler une hypothèse lors de l’expérience suivante.</a:t>
            </a:r>
          </a:p>
          <a:p>
            <a:pPr marL="228600" indent="-228600" algn="just">
              <a:spcBef>
                <a:spcPts val="600"/>
              </a:spcBef>
              <a:buFont typeface="Arial" pitchFamily="34" charset="0"/>
              <a:buChar char="•"/>
            </a:pPr>
            <a:r>
              <a:rPr lang="fr-CA" sz="1200" dirty="0" smtClean="0">
                <a:cs typeface="Times New Roman"/>
              </a:rPr>
              <a:t>Laisser complètement tiédir avant de manger </a:t>
            </a:r>
            <a:r>
              <a:rPr lang="fr-CA" sz="1200" dirty="0" smtClean="0">
                <a:cs typeface="Times New Roman"/>
              </a:rPr>
              <a:t>!</a:t>
            </a:r>
            <a:endParaRPr lang="fr-CA" sz="1200" dirty="0" smtClean="0">
              <a:cs typeface="Times New Roman"/>
            </a:endParaRPr>
          </a:p>
        </p:txBody>
      </p:sp>
      <p:sp>
        <p:nvSpPr>
          <p:cNvPr id="4" name="Title 3"/>
          <p:cNvSpPr>
            <a:spLocks noGrp="1"/>
          </p:cNvSpPr>
          <p:nvPr>
            <p:ph type="title"/>
            <p:custDataLst>
              <p:tags r:id="rId2"/>
            </p:custDataLst>
          </p:nvPr>
        </p:nvSpPr>
        <p:spPr>
          <a:xfrm>
            <a:off x="6391" y="1761"/>
            <a:ext cx="4274057" cy="871396"/>
          </a:xfrm>
        </p:spPr>
        <p:txBody>
          <a:bodyPr/>
          <a:lstStyle/>
          <a:p>
            <a:pPr lvl="0" algn="l" defTabSz="457200">
              <a:spcBef>
                <a:spcPts val="0"/>
              </a:spcBef>
            </a:pPr>
            <a:r>
              <a:rPr lang="en-US" sz="3000" dirty="0" err="1" smtClean="0">
                <a:latin typeface="+mn-lt"/>
              </a:rPr>
              <a:t>Réalisation</a:t>
            </a:r>
            <a:r>
              <a:rPr lang="en-US" sz="3000" i="1" dirty="0" smtClean="0">
                <a:latin typeface="+mn-lt"/>
              </a:rPr>
              <a:t/>
            </a:r>
            <a:br>
              <a:rPr lang="en-US" sz="3000" i="1" dirty="0" smtClean="0">
                <a:latin typeface="+mn-lt"/>
              </a:rPr>
            </a:br>
            <a:r>
              <a:rPr lang="fr-CA" sz="2400" dirty="0" smtClean="0">
                <a:solidFill>
                  <a:prstClr val="black"/>
                </a:solidFill>
                <a:latin typeface="+mn-lt"/>
                <a:ea typeface="+mn-ea"/>
                <a:cs typeface="+mn-cs"/>
              </a:rPr>
              <a:t>2. Panification </a:t>
            </a:r>
            <a:r>
              <a:rPr lang="fr-CA" sz="1800" dirty="0" smtClean="0">
                <a:solidFill>
                  <a:prstClr val="black"/>
                </a:solidFill>
                <a:latin typeface="+mn-lt"/>
                <a:ea typeface="+mn-ea"/>
                <a:cs typeface="+mn-cs"/>
              </a:rPr>
              <a:t>(suite)</a:t>
            </a:r>
            <a:endParaRPr lang="en-US" sz="3000" i="1" dirty="0">
              <a:latin typeface="+mn-lt"/>
            </a:endParaRPr>
          </a:p>
        </p:txBody>
      </p:sp>
      <p:sp>
        <p:nvSpPr>
          <p:cNvPr id="2" name="Espace réservé du numéro de diapositive 1"/>
          <p:cNvSpPr>
            <a:spLocks noGrp="1"/>
          </p:cNvSpPr>
          <p:nvPr>
            <p:ph type="sldNum" sz="quarter" idx="12"/>
            <p:custDataLst>
              <p:tags r:id="rId3"/>
            </p:custDataLst>
          </p:nvPr>
        </p:nvSpPr>
        <p:spPr>
          <a:xfrm>
            <a:off x="5732481" y="8002503"/>
            <a:ext cx="1112292" cy="1135797"/>
          </a:xfrm>
        </p:spPr>
        <p:txBody>
          <a:bodyPr/>
          <a:lstStyle/>
          <a:p>
            <a:fld id="{027FB875-5C85-AB42-9DC5-178568A424B8}" type="slidenum">
              <a:rPr lang="en-US" smtClean="0"/>
              <a:pPr/>
              <a:t>9</a:t>
            </a:fld>
            <a:endParaRPr lang="en-US" dirty="0"/>
          </a:p>
        </p:txBody>
      </p:sp>
      <p:pic>
        <p:nvPicPr>
          <p:cNvPr id="9" name="Image 8" descr="Cover_5 - Levure-02.png"/>
          <p:cNvPicPr>
            <a:picLocks noChangeAspect="1"/>
          </p:cNvPicPr>
          <p:nvPr/>
        </p:nvPicPr>
        <p:blipFill>
          <a:blip r:embed="rId7"/>
          <a:stretch>
            <a:fillRect/>
          </a:stretch>
        </p:blipFill>
        <p:spPr>
          <a:xfrm>
            <a:off x="4456797" y="-397969"/>
            <a:ext cx="2409649" cy="2409649"/>
          </a:xfrm>
          <a:prstGeom prst="rect">
            <a:avLst/>
          </a:prstGeom>
        </p:spPr>
      </p:pic>
      <p:sp>
        <p:nvSpPr>
          <p:cNvPr id="11" name="Rectangle 10"/>
          <p:cNvSpPr/>
          <p:nvPr>
            <p:custDataLst>
              <p:tags r:id="rId4"/>
            </p:custDataLst>
          </p:nvPr>
        </p:nvSpPr>
        <p:spPr>
          <a:xfrm>
            <a:off x="46785" y="1289110"/>
            <a:ext cx="1656000" cy="3000821"/>
          </a:xfrm>
          <a:prstGeom prst="rect">
            <a:avLst/>
          </a:prstGeom>
          <a:solidFill>
            <a:schemeClr val="accent3">
              <a:lumMod val="40000"/>
              <a:lumOff val="60000"/>
            </a:schemeClr>
          </a:solidFill>
          <a:ln w="12700">
            <a:solidFill>
              <a:schemeClr val="accent1"/>
            </a:solidFill>
          </a:ln>
        </p:spPr>
        <p:txBody>
          <a:bodyPr wrap="square">
            <a:spAutoFit/>
          </a:bodyPr>
          <a:lstStyle/>
          <a:p>
            <a:pPr algn="ctr">
              <a:spcBef>
                <a:spcPts val="600"/>
              </a:spcBef>
            </a:pPr>
            <a:r>
              <a:rPr lang="fr-FR" sz="1400" b="1" dirty="0" smtClean="0">
                <a:latin typeface="+mj-lt"/>
              </a:rPr>
              <a:t>Levure instantanée vs régulière</a:t>
            </a:r>
            <a:endParaRPr lang="fr-FR" sz="1400" dirty="0" smtClean="0">
              <a:latin typeface="+mj-lt"/>
            </a:endParaRPr>
          </a:p>
          <a:p>
            <a:pPr>
              <a:spcBef>
                <a:spcPts val="600"/>
              </a:spcBef>
            </a:pPr>
            <a:r>
              <a:rPr lang="fr-FR" sz="1200" dirty="0" smtClean="0">
                <a:latin typeface="+mj-lt"/>
              </a:rPr>
              <a:t>La levure instantanée s’hydrate plus facilement et plus rapidement parce que ses grains sont plus petits que ceux de la levure sèche régulière. C’est pourquoi la levure instantanée n’a pas besoin d’être réhydratée à part; </a:t>
            </a:r>
            <a:r>
              <a:rPr lang="fr-FR" sz="1200" i="1" dirty="0" smtClean="0">
                <a:latin typeface="+mj-lt"/>
              </a:rPr>
              <a:t>elle peut être ajoutée directement à la pâte.</a:t>
            </a:r>
          </a:p>
        </p:txBody>
      </p:sp>
      <p:sp>
        <p:nvSpPr>
          <p:cNvPr id="13" name="Rectangle 12"/>
          <p:cNvSpPr/>
          <p:nvPr>
            <p:custDataLst>
              <p:tags r:id="rId5"/>
            </p:custDataLst>
          </p:nvPr>
        </p:nvSpPr>
        <p:spPr>
          <a:xfrm>
            <a:off x="46785" y="4693196"/>
            <a:ext cx="1656000" cy="4429864"/>
          </a:xfrm>
          <a:prstGeom prst="rect">
            <a:avLst/>
          </a:prstGeom>
          <a:solidFill>
            <a:schemeClr val="accent3">
              <a:lumMod val="40000"/>
              <a:lumOff val="60000"/>
            </a:schemeClr>
          </a:solidFill>
          <a:ln w="12700">
            <a:solidFill>
              <a:schemeClr val="accent1"/>
            </a:solidFill>
          </a:ln>
        </p:spPr>
        <p:txBody>
          <a:bodyPr wrap="square">
            <a:spAutoFit/>
          </a:bodyPr>
          <a:lstStyle/>
          <a:p>
            <a:pPr algn="ctr">
              <a:spcBef>
                <a:spcPts val="600"/>
              </a:spcBef>
            </a:pPr>
            <a:r>
              <a:rPr lang="fr-FR" sz="1400" b="1" dirty="0" smtClean="0">
                <a:latin typeface="+mj-lt"/>
              </a:rPr>
              <a:t>Manque de temps pour la cuisson des pains</a:t>
            </a:r>
            <a:endParaRPr lang="fr-FR" sz="1400" dirty="0" smtClean="0">
              <a:latin typeface="+mj-lt"/>
            </a:endParaRPr>
          </a:p>
          <a:p>
            <a:pPr>
              <a:spcBef>
                <a:spcPts val="600"/>
              </a:spcBef>
              <a:buNone/>
            </a:pPr>
            <a:r>
              <a:rPr lang="fr-FR" sz="1200" dirty="0" smtClean="0">
                <a:latin typeface="+mj-lt"/>
              </a:rPr>
              <a:t>Si la cuisson du pain est impossible le jour même, mettre les pâtons au frigo tout de suite après le pétrissage (recouvrir). En sortant les pâtons le lendemain, les levures reprendront leur travail.</a:t>
            </a:r>
            <a:endParaRPr lang="fr-FR" sz="1200" i="1" dirty="0" smtClean="0">
              <a:latin typeface="+mj-lt"/>
            </a:endParaRPr>
          </a:p>
          <a:p>
            <a:pPr>
              <a:spcBef>
                <a:spcPts val="600"/>
              </a:spcBef>
              <a:buNone/>
            </a:pPr>
            <a:r>
              <a:rPr lang="fr-FR" sz="1200" dirty="0" smtClean="0">
                <a:latin typeface="+mj-lt"/>
              </a:rPr>
              <a:t>Faire lever puis cuire la pâte comme indiqué. (Allouer du temps pour que la pâte se réchauffe). De façon générale, le froid engourdit les levures et la chaleur intense (cuisson) les tue.</a:t>
            </a:r>
          </a:p>
        </p:txBody>
      </p:sp>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8060</TotalTime>
  <Words>2915</Words>
  <Application>Microsoft Office PowerPoint</Application>
  <PresentationFormat>Format US (216 x 279 mm)</PresentationFormat>
  <Paragraphs>638</Paragraphs>
  <Slides>22</Slides>
  <Notes>10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Inkwell</vt:lpstr>
      <vt:lpstr>Diapositive 1</vt:lpstr>
      <vt:lpstr>Table des matières</vt:lpstr>
      <vt:lpstr>Présentation  de la situation d’apprentissage</vt:lpstr>
      <vt:lpstr>Séquence d’enseignement</vt:lpstr>
      <vt:lpstr>Pain et levures (2e année) – Matériel </vt:lpstr>
      <vt:lpstr>Description des activités </vt:lpstr>
      <vt:lpstr>Amorce 1. Pain plat, pain gonflé</vt:lpstr>
      <vt:lpstr>Réalisation 2. Panification</vt:lpstr>
      <vt:lpstr>Réalisation 2. Panification (suite)</vt:lpstr>
      <vt:lpstr>Réalisation 3. Le repas des levures</vt:lpstr>
      <vt:lpstr>Réalisation 3. Le repas des levures (suite)</vt:lpstr>
      <vt:lpstr>Réalisation 3. Le repas des levures (suite)</vt:lpstr>
      <vt:lpstr>Réalisation 4. La poudre à pâte</vt:lpstr>
      <vt:lpstr>Intégration des acquis 5. La fermentation</vt:lpstr>
      <vt:lpstr>Fiches théoriques</vt:lpstr>
      <vt:lpstr>Diapositive 16</vt:lpstr>
      <vt:lpstr>Diapositive 17</vt:lpstr>
      <vt:lpstr>Diapositive 18</vt:lpstr>
      <vt:lpstr>Fiches d’activité TBI</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284</cp:revision>
  <dcterms:created xsi:type="dcterms:W3CDTF">2016-06-29T18:23:36Z</dcterms:created>
  <dcterms:modified xsi:type="dcterms:W3CDTF">2023-06-27T19:10:50Z</dcterms:modified>
</cp:coreProperties>
</file>