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diagrams/colors1.xml" ContentType="application/vnd.openxmlformats-officedocument.drawingml.diagramColor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diagrams/data1.xml" ContentType="application/vnd.openxmlformats-officedocument.drawingml.diagramData+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tags/tag208.xml" ContentType="application/vnd.openxmlformats-officedocument.presentationml.tags+xml"/>
  <Override PartName="/ppt/tags/tag255.xml" ContentType="application/vnd.openxmlformats-officedocument.presentationml.tags+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diagrams/layout1.xml" ContentType="application/vnd.openxmlformats-officedocument.drawingml.diagramLayout+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56"/>
  </p:notesMasterIdLst>
  <p:handoutMasterIdLst>
    <p:handoutMasterId r:id="rId57"/>
  </p:handoutMasterIdLst>
  <p:sldIdLst>
    <p:sldId id="256" r:id="rId2"/>
    <p:sldId id="288" r:id="rId3"/>
    <p:sldId id="289" r:id="rId4"/>
    <p:sldId id="359" r:id="rId5"/>
    <p:sldId id="290" r:id="rId6"/>
    <p:sldId id="292" r:id="rId7"/>
    <p:sldId id="349" r:id="rId8"/>
    <p:sldId id="350" r:id="rId9"/>
    <p:sldId id="352" r:id="rId10"/>
    <p:sldId id="353" r:id="rId11"/>
    <p:sldId id="357" r:id="rId12"/>
    <p:sldId id="358" r:id="rId13"/>
    <p:sldId id="283" r:id="rId14"/>
    <p:sldId id="308" r:id="rId15"/>
    <p:sldId id="309" r:id="rId16"/>
    <p:sldId id="310" r:id="rId17"/>
    <p:sldId id="311" r:id="rId18"/>
    <p:sldId id="312" r:id="rId19"/>
    <p:sldId id="313" r:id="rId20"/>
    <p:sldId id="314" r:id="rId21"/>
    <p:sldId id="346" r:id="rId22"/>
    <p:sldId id="316" r:id="rId23"/>
    <p:sldId id="317" r:id="rId24"/>
    <p:sldId id="318" r:id="rId25"/>
    <p:sldId id="319" r:id="rId26"/>
    <p:sldId id="320" r:id="rId27"/>
    <p:sldId id="321" r:id="rId28"/>
    <p:sldId id="322" r:id="rId29"/>
    <p:sldId id="323" r:id="rId30"/>
    <p:sldId id="347"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8" r:id="rId48"/>
    <p:sldId id="342" r:id="rId49"/>
    <p:sldId id="343" r:id="rId50"/>
    <p:sldId id="344" r:id="rId51"/>
    <p:sldId id="345" r:id="rId52"/>
    <p:sldId id="305" r:id="rId53"/>
    <p:sldId id="306" r:id="rId54"/>
    <p:sldId id="307" r:id="rId5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335" autoAdjust="0"/>
    <p:restoredTop sz="94660"/>
  </p:normalViewPr>
  <p:slideViewPr>
    <p:cSldViewPr snapToGrid="0" snapToObjects="1">
      <p:cViewPr>
        <p:scale>
          <a:sx n="100" d="100"/>
          <a:sy n="100" d="100"/>
        </p:scale>
        <p:origin x="-1622" y="-39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D455F-A109-46E6-ADB8-FF428CDF39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08A632D3-86A0-4CD7-A998-3964A65F587D}">
      <dgm:prSet phldrT="[Texte]"/>
      <dgm:spPr/>
      <dgm:t>
        <a:bodyPr/>
        <a:lstStyle/>
        <a:p>
          <a:r>
            <a:rPr lang="fr-CA" b="1" dirty="0" smtClean="0">
              <a:solidFill>
                <a:schemeClr val="tx1"/>
              </a:solidFill>
            </a:rPr>
            <a:t>Arthropodes</a:t>
          </a:r>
          <a:endParaRPr lang="fr-FR" b="1" dirty="0">
            <a:solidFill>
              <a:schemeClr val="tx1"/>
            </a:solidFill>
          </a:endParaRPr>
        </a:p>
      </dgm:t>
    </dgm:pt>
    <dgm:pt modelId="{5224D08E-F3DF-4F0E-A94E-8B11DD208714}" type="parTrans" cxnId="{D46C322E-0055-40F0-B05D-307C630717B1}">
      <dgm:prSet/>
      <dgm:spPr/>
      <dgm:t>
        <a:bodyPr/>
        <a:lstStyle/>
        <a:p>
          <a:endParaRPr lang="fr-FR"/>
        </a:p>
      </dgm:t>
    </dgm:pt>
    <dgm:pt modelId="{3CBEE68F-2F84-4F54-84C4-354F93BF2E2D}" type="sibTrans" cxnId="{D46C322E-0055-40F0-B05D-307C630717B1}">
      <dgm:prSet/>
      <dgm:spPr/>
      <dgm:t>
        <a:bodyPr/>
        <a:lstStyle/>
        <a:p>
          <a:endParaRPr lang="fr-FR"/>
        </a:p>
      </dgm:t>
    </dgm:pt>
    <dgm:pt modelId="{0AB04E73-CBAA-45EF-B77F-CB5E675A004A}">
      <dgm:prSet phldrT="[Texte]"/>
      <dgm:spPr/>
      <dgm:t>
        <a:bodyPr/>
        <a:lstStyle/>
        <a:p>
          <a:r>
            <a:rPr lang="fr-CA" b="1" dirty="0" smtClean="0">
              <a:solidFill>
                <a:schemeClr val="tx1"/>
              </a:solidFill>
            </a:rPr>
            <a:t>Insectes</a:t>
          </a:r>
          <a:endParaRPr lang="fr-FR" b="1" dirty="0">
            <a:solidFill>
              <a:schemeClr val="tx1"/>
            </a:solidFill>
          </a:endParaRPr>
        </a:p>
      </dgm:t>
    </dgm:pt>
    <dgm:pt modelId="{CDE8059F-D767-41A1-A196-65479777E116}" type="parTrans" cxnId="{9F03B33C-263B-446A-A6B1-A05F54ECED53}">
      <dgm:prSet/>
      <dgm:spPr/>
      <dgm:t>
        <a:bodyPr/>
        <a:lstStyle/>
        <a:p>
          <a:endParaRPr lang="fr-FR"/>
        </a:p>
      </dgm:t>
    </dgm:pt>
    <dgm:pt modelId="{73C794F5-C9F8-4306-964A-209C5BDADB8E}" type="sibTrans" cxnId="{9F03B33C-263B-446A-A6B1-A05F54ECED53}">
      <dgm:prSet/>
      <dgm:spPr/>
      <dgm:t>
        <a:bodyPr/>
        <a:lstStyle/>
        <a:p>
          <a:endParaRPr lang="fr-FR"/>
        </a:p>
      </dgm:t>
    </dgm:pt>
    <dgm:pt modelId="{06B507AF-A761-47E8-ABF5-A34326882AF3}">
      <dgm:prSet phldrT="[Texte]"/>
      <dgm:spPr/>
      <dgm:t>
        <a:bodyPr/>
        <a:lstStyle/>
        <a:p>
          <a:r>
            <a:rPr lang="fr-CA" b="1" dirty="0" smtClean="0">
              <a:solidFill>
                <a:schemeClr val="tx1"/>
              </a:solidFill>
            </a:rPr>
            <a:t>Arachnides</a:t>
          </a:r>
          <a:endParaRPr lang="fr-FR" b="1" dirty="0">
            <a:solidFill>
              <a:schemeClr val="tx1"/>
            </a:solidFill>
          </a:endParaRPr>
        </a:p>
      </dgm:t>
    </dgm:pt>
    <dgm:pt modelId="{A2418A2C-4B8D-45E4-BBD4-142583E201A1}" type="parTrans" cxnId="{158BE1AC-1E4D-4C07-9672-D898AF883F0F}">
      <dgm:prSet/>
      <dgm:spPr/>
      <dgm:t>
        <a:bodyPr/>
        <a:lstStyle/>
        <a:p>
          <a:endParaRPr lang="fr-FR"/>
        </a:p>
      </dgm:t>
    </dgm:pt>
    <dgm:pt modelId="{5F8A994B-831A-46C8-B0B2-011FF7DDE8ED}" type="sibTrans" cxnId="{158BE1AC-1E4D-4C07-9672-D898AF883F0F}">
      <dgm:prSet/>
      <dgm:spPr/>
      <dgm:t>
        <a:bodyPr/>
        <a:lstStyle/>
        <a:p>
          <a:endParaRPr lang="fr-FR"/>
        </a:p>
      </dgm:t>
    </dgm:pt>
    <dgm:pt modelId="{73933ED9-4CCE-422D-8982-9B7CDE72B825}">
      <dgm:prSet phldrT="[Texte]"/>
      <dgm:spPr/>
      <dgm:t>
        <a:bodyPr/>
        <a:lstStyle/>
        <a:p>
          <a:r>
            <a:rPr lang="fr-CA" b="1" dirty="0" smtClean="0">
              <a:solidFill>
                <a:schemeClr val="tx1"/>
              </a:solidFill>
            </a:rPr>
            <a:t>Myriapodes</a:t>
          </a:r>
          <a:endParaRPr lang="fr-FR" b="1" dirty="0">
            <a:solidFill>
              <a:schemeClr val="tx1"/>
            </a:solidFill>
          </a:endParaRPr>
        </a:p>
      </dgm:t>
    </dgm:pt>
    <dgm:pt modelId="{7FCB618F-B54E-4596-B2A6-E83660C9BECB}" type="parTrans" cxnId="{FDA33310-D605-4275-B794-D92FC78CA2CE}">
      <dgm:prSet/>
      <dgm:spPr/>
      <dgm:t>
        <a:bodyPr/>
        <a:lstStyle/>
        <a:p>
          <a:endParaRPr lang="fr-FR"/>
        </a:p>
      </dgm:t>
    </dgm:pt>
    <dgm:pt modelId="{C9767DE9-93C6-420A-853B-BFBB87F327DA}" type="sibTrans" cxnId="{FDA33310-D605-4275-B794-D92FC78CA2CE}">
      <dgm:prSet/>
      <dgm:spPr/>
      <dgm:t>
        <a:bodyPr/>
        <a:lstStyle/>
        <a:p>
          <a:endParaRPr lang="fr-FR"/>
        </a:p>
      </dgm:t>
    </dgm:pt>
    <dgm:pt modelId="{E408D31D-ED92-410D-9DB1-89F997A15241}">
      <dgm:prSet phldrT="[Texte]"/>
      <dgm:spPr/>
      <dgm:t>
        <a:bodyPr/>
        <a:lstStyle/>
        <a:p>
          <a:r>
            <a:rPr lang="fr-CA" b="1" dirty="0" smtClean="0">
              <a:solidFill>
                <a:schemeClr val="tx1"/>
              </a:solidFill>
            </a:rPr>
            <a:t>Crustacés</a:t>
          </a:r>
          <a:endParaRPr lang="fr-FR" b="1" dirty="0">
            <a:solidFill>
              <a:schemeClr val="tx1"/>
            </a:solidFill>
          </a:endParaRPr>
        </a:p>
      </dgm:t>
    </dgm:pt>
    <dgm:pt modelId="{D03651C5-487B-4EB1-9B17-C4E37EAA1232}" type="parTrans" cxnId="{C6F41B46-4580-4896-99A0-655B8010B3DE}">
      <dgm:prSet/>
      <dgm:spPr/>
      <dgm:t>
        <a:bodyPr/>
        <a:lstStyle/>
        <a:p>
          <a:endParaRPr lang="fr-FR"/>
        </a:p>
      </dgm:t>
    </dgm:pt>
    <dgm:pt modelId="{6BBD976B-F17A-49D7-B236-C77FB5A23764}" type="sibTrans" cxnId="{C6F41B46-4580-4896-99A0-655B8010B3DE}">
      <dgm:prSet/>
      <dgm:spPr/>
      <dgm:t>
        <a:bodyPr/>
        <a:lstStyle/>
        <a:p>
          <a:endParaRPr lang="fr-FR"/>
        </a:p>
      </dgm:t>
    </dgm:pt>
    <dgm:pt modelId="{DAB08467-92D1-45BE-BF9D-F5CB2F858DEB}" type="pres">
      <dgm:prSet presAssocID="{E76D455F-A109-46E6-ADB8-FF428CDF3977}" presName="hierChild1" presStyleCnt="0">
        <dgm:presLayoutVars>
          <dgm:orgChart val="1"/>
          <dgm:chPref val="1"/>
          <dgm:dir/>
          <dgm:animOne val="branch"/>
          <dgm:animLvl val="lvl"/>
          <dgm:resizeHandles/>
        </dgm:presLayoutVars>
      </dgm:prSet>
      <dgm:spPr/>
      <dgm:t>
        <a:bodyPr/>
        <a:lstStyle/>
        <a:p>
          <a:endParaRPr lang="fr-FR"/>
        </a:p>
      </dgm:t>
    </dgm:pt>
    <dgm:pt modelId="{B37A2889-94AC-4EAA-A7F4-B55F589B67C2}" type="pres">
      <dgm:prSet presAssocID="{08A632D3-86A0-4CD7-A998-3964A65F587D}" presName="hierRoot1" presStyleCnt="0">
        <dgm:presLayoutVars>
          <dgm:hierBranch val="init"/>
        </dgm:presLayoutVars>
      </dgm:prSet>
      <dgm:spPr/>
    </dgm:pt>
    <dgm:pt modelId="{D1632254-AE2E-4C0E-B971-832243A357B5}" type="pres">
      <dgm:prSet presAssocID="{08A632D3-86A0-4CD7-A998-3964A65F587D}" presName="rootComposite1" presStyleCnt="0"/>
      <dgm:spPr/>
    </dgm:pt>
    <dgm:pt modelId="{C2FE432A-348B-41EF-A15E-9E766C9A8765}" type="pres">
      <dgm:prSet presAssocID="{08A632D3-86A0-4CD7-A998-3964A65F587D}" presName="rootText1" presStyleLbl="node0" presStyleIdx="0" presStyleCnt="1" custScaleX="134538">
        <dgm:presLayoutVars>
          <dgm:chPref val="3"/>
        </dgm:presLayoutVars>
      </dgm:prSet>
      <dgm:spPr/>
      <dgm:t>
        <a:bodyPr/>
        <a:lstStyle/>
        <a:p>
          <a:endParaRPr lang="fr-FR"/>
        </a:p>
      </dgm:t>
    </dgm:pt>
    <dgm:pt modelId="{6BAAA3E8-1651-4141-AB8E-0B55BFF0DEA8}" type="pres">
      <dgm:prSet presAssocID="{08A632D3-86A0-4CD7-A998-3964A65F587D}" presName="rootConnector1" presStyleLbl="node1" presStyleIdx="0" presStyleCnt="0"/>
      <dgm:spPr/>
      <dgm:t>
        <a:bodyPr/>
        <a:lstStyle/>
        <a:p>
          <a:endParaRPr lang="fr-FR"/>
        </a:p>
      </dgm:t>
    </dgm:pt>
    <dgm:pt modelId="{313FA332-B4F6-4538-848C-2B4EC718B7AA}" type="pres">
      <dgm:prSet presAssocID="{08A632D3-86A0-4CD7-A998-3964A65F587D}" presName="hierChild2" presStyleCnt="0"/>
      <dgm:spPr/>
    </dgm:pt>
    <dgm:pt modelId="{883FE120-5F93-4333-8944-99A1057FBD0B}" type="pres">
      <dgm:prSet presAssocID="{CDE8059F-D767-41A1-A196-65479777E116}" presName="Name37" presStyleLbl="parChTrans1D2" presStyleIdx="0" presStyleCnt="4"/>
      <dgm:spPr/>
      <dgm:t>
        <a:bodyPr/>
        <a:lstStyle/>
        <a:p>
          <a:endParaRPr lang="fr-FR"/>
        </a:p>
      </dgm:t>
    </dgm:pt>
    <dgm:pt modelId="{02F0B6EF-5BF0-48F9-B2B5-D7CD0E0FF6F9}" type="pres">
      <dgm:prSet presAssocID="{0AB04E73-CBAA-45EF-B77F-CB5E675A004A}" presName="hierRoot2" presStyleCnt="0">
        <dgm:presLayoutVars>
          <dgm:hierBranch val="init"/>
        </dgm:presLayoutVars>
      </dgm:prSet>
      <dgm:spPr/>
    </dgm:pt>
    <dgm:pt modelId="{7E248526-5916-4B37-B7BA-DD4E37EA53A3}" type="pres">
      <dgm:prSet presAssocID="{0AB04E73-CBAA-45EF-B77F-CB5E675A004A}" presName="rootComposite" presStyleCnt="0"/>
      <dgm:spPr/>
    </dgm:pt>
    <dgm:pt modelId="{EDF02A56-30AB-46F3-8376-82E9DCF5A363}" type="pres">
      <dgm:prSet presAssocID="{0AB04E73-CBAA-45EF-B77F-CB5E675A004A}" presName="rootText" presStyleLbl="node2" presStyleIdx="0" presStyleCnt="4">
        <dgm:presLayoutVars>
          <dgm:chPref val="3"/>
        </dgm:presLayoutVars>
      </dgm:prSet>
      <dgm:spPr/>
      <dgm:t>
        <a:bodyPr/>
        <a:lstStyle/>
        <a:p>
          <a:endParaRPr lang="fr-FR"/>
        </a:p>
      </dgm:t>
    </dgm:pt>
    <dgm:pt modelId="{36AD36C3-609C-4990-BE80-E2EE9D36FC4F}" type="pres">
      <dgm:prSet presAssocID="{0AB04E73-CBAA-45EF-B77F-CB5E675A004A}" presName="rootConnector" presStyleLbl="node2" presStyleIdx="0" presStyleCnt="4"/>
      <dgm:spPr/>
      <dgm:t>
        <a:bodyPr/>
        <a:lstStyle/>
        <a:p>
          <a:endParaRPr lang="fr-FR"/>
        </a:p>
      </dgm:t>
    </dgm:pt>
    <dgm:pt modelId="{57C22147-1A18-4471-BEDA-902F5C84305F}" type="pres">
      <dgm:prSet presAssocID="{0AB04E73-CBAA-45EF-B77F-CB5E675A004A}" presName="hierChild4" presStyleCnt="0"/>
      <dgm:spPr/>
    </dgm:pt>
    <dgm:pt modelId="{A008544B-24D9-48B5-8826-647C484446C3}" type="pres">
      <dgm:prSet presAssocID="{0AB04E73-CBAA-45EF-B77F-CB5E675A004A}" presName="hierChild5" presStyleCnt="0"/>
      <dgm:spPr/>
    </dgm:pt>
    <dgm:pt modelId="{FF474F9C-564A-42CB-B32A-A45F2430002B}" type="pres">
      <dgm:prSet presAssocID="{A2418A2C-4B8D-45E4-BBD4-142583E201A1}" presName="Name37" presStyleLbl="parChTrans1D2" presStyleIdx="1" presStyleCnt="4"/>
      <dgm:spPr/>
      <dgm:t>
        <a:bodyPr/>
        <a:lstStyle/>
        <a:p>
          <a:endParaRPr lang="fr-FR"/>
        </a:p>
      </dgm:t>
    </dgm:pt>
    <dgm:pt modelId="{D0CC0610-BFCB-4161-984A-B234F601B393}" type="pres">
      <dgm:prSet presAssocID="{06B507AF-A761-47E8-ABF5-A34326882AF3}" presName="hierRoot2" presStyleCnt="0">
        <dgm:presLayoutVars>
          <dgm:hierBranch val="init"/>
        </dgm:presLayoutVars>
      </dgm:prSet>
      <dgm:spPr/>
    </dgm:pt>
    <dgm:pt modelId="{68B4BBB5-66AF-482D-A148-5F3A2B03E2A8}" type="pres">
      <dgm:prSet presAssocID="{06B507AF-A761-47E8-ABF5-A34326882AF3}" presName="rootComposite" presStyleCnt="0"/>
      <dgm:spPr/>
    </dgm:pt>
    <dgm:pt modelId="{C713E865-EA9E-4323-A520-9FCAF2ED9CD6}" type="pres">
      <dgm:prSet presAssocID="{06B507AF-A761-47E8-ABF5-A34326882AF3}" presName="rootText" presStyleLbl="node2" presStyleIdx="1" presStyleCnt="4">
        <dgm:presLayoutVars>
          <dgm:chPref val="3"/>
        </dgm:presLayoutVars>
      </dgm:prSet>
      <dgm:spPr/>
      <dgm:t>
        <a:bodyPr/>
        <a:lstStyle/>
        <a:p>
          <a:endParaRPr lang="fr-FR"/>
        </a:p>
      </dgm:t>
    </dgm:pt>
    <dgm:pt modelId="{B9C1D1F5-F1AA-406E-A3B6-F9D2F749244E}" type="pres">
      <dgm:prSet presAssocID="{06B507AF-A761-47E8-ABF5-A34326882AF3}" presName="rootConnector" presStyleLbl="node2" presStyleIdx="1" presStyleCnt="4"/>
      <dgm:spPr/>
      <dgm:t>
        <a:bodyPr/>
        <a:lstStyle/>
        <a:p>
          <a:endParaRPr lang="fr-FR"/>
        </a:p>
      </dgm:t>
    </dgm:pt>
    <dgm:pt modelId="{DCB9A6D2-6278-46CE-873B-EC14D02903F6}" type="pres">
      <dgm:prSet presAssocID="{06B507AF-A761-47E8-ABF5-A34326882AF3}" presName="hierChild4" presStyleCnt="0"/>
      <dgm:spPr/>
    </dgm:pt>
    <dgm:pt modelId="{CB45A118-1943-42B9-9C2E-8B4C26BD7CFD}" type="pres">
      <dgm:prSet presAssocID="{06B507AF-A761-47E8-ABF5-A34326882AF3}" presName="hierChild5" presStyleCnt="0"/>
      <dgm:spPr/>
    </dgm:pt>
    <dgm:pt modelId="{5B3EB1A6-0CCD-465F-A657-E95123F8B4F3}" type="pres">
      <dgm:prSet presAssocID="{7FCB618F-B54E-4596-B2A6-E83660C9BECB}" presName="Name37" presStyleLbl="parChTrans1D2" presStyleIdx="2" presStyleCnt="4"/>
      <dgm:spPr/>
      <dgm:t>
        <a:bodyPr/>
        <a:lstStyle/>
        <a:p>
          <a:endParaRPr lang="fr-FR"/>
        </a:p>
      </dgm:t>
    </dgm:pt>
    <dgm:pt modelId="{0D7F9E47-0AE7-4317-8810-6C8D665CDE90}" type="pres">
      <dgm:prSet presAssocID="{73933ED9-4CCE-422D-8982-9B7CDE72B825}" presName="hierRoot2" presStyleCnt="0">
        <dgm:presLayoutVars>
          <dgm:hierBranch val="init"/>
        </dgm:presLayoutVars>
      </dgm:prSet>
      <dgm:spPr/>
    </dgm:pt>
    <dgm:pt modelId="{006D8FA0-0C62-4669-A9A2-E277F24B78A4}" type="pres">
      <dgm:prSet presAssocID="{73933ED9-4CCE-422D-8982-9B7CDE72B825}" presName="rootComposite" presStyleCnt="0"/>
      <dgm:spPr/>
    </dgm:pt>
    <dgm:pt modelId="{AF3339EA-BA54-4E28-BF4C-C566888E7D59}" type="pres">
      <dgm:prSet presAssocID="{73933ED9-4CCE-422D-8982-9B7CDE72B825}" presName="rootText" presStyleLbl="node2" presStyleIdx="2" presStyleCnt="4">
        <dgm:presLayoutVars>
          <dgm:chPref val="3"/>
        </dgm:presLayoutVars>
      </dgm:prSet>
      <dgm:spPr/>
      <dgm:t>
        <a:bodyPr/>
        <a:lstStyle/>
        <a:p>
          <a:endParaRPr lang="fr-FR"/>
        </a:p>
      </dgm:t>
    </dgm:pt>
    <dgm:pt modelId="{C1B7FE7A-D5BA-4C36-8B7B-C8FE7A099856}" type="pres">
      <dgm:prSet presAssocID="{73933ED9-4CCE-422D-8982-9B7CDE72B825}" presName="rootConnector" presStyleLbl="node2" presStyleIdx="2" presStyleCnt="4"/>
      <dgm:spPr/>
      <dgm:t>
        <a:bodyPr/>
        <a:lstStyle/>
        <a:p>
          <a:endParaRPr lang="fr-FR"/>
        </a:p>
      </dgm:t>
    </dgm:pt>
    <dgm:pt modelId="{D80AD969-6213-4EDC-BF58-290A57418D2F}" type="pres">
      <dgm:prSet presAssocID="{73933ED9-4CCE-422D-8982-9B7CDE72B825}" presName="hierChild4" presStyleCnt="0"/>
      <dgm:spPr/>
    </dgm:pt>
    <dgm:pt modelId="{EAA1AF47-1354-4DB9-9AAA-61B331C4BD52}" type="pres">
      <dgm:prSet presAssocID="{73933ED9-4CCE-422D-8982-9B7CDE72B825}" presName="hierChild5" presStyleCnt="0"/>
      <dgm:spPr/>
    </dgm:pt>
    <dgm:pt modelId="{83D3CD4D-4BDA-45FD-827A-B87A894C9DFF}" type="pres">
      <dgm:prSet presAssocID="{D03651C5-487B-4EB1-9B17-C4E37EAA1232}" presName="Name37" presStyleLbl="parChTrans1D2" presStyleIdx="3" presStyleCnt="4"/>
      <dgm:spPr/>
      <dgm:t>
        <a:bodyPr/>
        <a:lstStyle/>
        <a:p>
          <a:endParaRPr lang="fr-FR"/>
        </a:p>
      </dgm:t>
    </dgm:pt>
    <dgm:pt modelId="{6A70F26A-8760-4D8A-8919-099DAA9B10E5}" type="pres">
      <dgm:prSet presAssocID="{E408D31D-ED92-410D-9DB1-89F997A15241}" presName="hierRoot2" presStyleCnt="0">
        <dgm:presLayoutVars>
          <dgm:hierBranch val="init"/>
        </dgm:presLayoutVars>
      </dgm:prSet>
      <dgm:spPr/>
    </dgm:pt>
    <dgm:pt modelId="{FE0FCC83-EF5E-4A69-A4A4-5200A7D922FE}" type="pres">
      <dgm:prSet presAssocID="{E408D31D-ED92-410D-9DB1-89F997A15241}" presName="rootComposite" presStyleCnt="0"/>
      <dgm:spPr/>
    </dgm:pt>
    <dgm:pt modelId="{7A682B7A-D590-4EBF-8069-857E3C27850D}" type="pres">
      <dgm:prSet presAssocID="{E408D31D-ED92-410D-9DB1-89F997A15241}" presName="rootText" presStyleLbl="node2" presStyleIdx="3" presStyleCnt="4">
        <dgm:presLayoutVars>
          <dgm:chPref val="3"/>
        </dgm:presLayoutVars>
      </dgm:prSet>
      <dgm:spPr/>
      <dgm:t>
        <a:bodyPr/>
        <a:lstStyle/>
        <a:p>
          <a:endParaRPr lang="fr-FR"/>
        </a:p>
      </dgm:t>
    </dgm:pt>
    <dgm:pt modelId="{39B5090F-4864-471E-A058-67930F17F6F2}" type="pres">
      <dgm:prSet presAssocID="{E408D31D-ED92-410D-9DB1-89F997A15241}" presName="rootConnector" presStyleLbl="node2" presStyleIdx="3" presStyleCnt="4"/>
      <dgm:spPr/>
      <dgm:t>
        <a:bodyPr/>
        <a:lstStyle/>
        <a:p>
          <a:endParaRPr lang="fr-FR"/>
        </a:p>
      </dgm:t>
    </dgm:pt>
    <dgm:pt modelId="{1C0D77DC-FB5C-4C7C-88E4-13F56984E5BB}" type="pres">
      <dgm:prSet presAssocID="{E408D31D-ED92-410D-9DB1-89F997A15241}" presName="hierChild4" presStyleCnt="0"/>
      <dgm:spPr/>
    </dgm:pt>
    <dgm:pt modelId="{9EBF4B51-4BF5-4295-A8C9-909B9E277737}" type="pres">
      <dgm:prSet presAssocID="{E408D31D-ED92-410D-9DB1-89F997A15241}" presName="hierChild5" presStyleCnt="0"/>
      <dgm:spPr/>
    </dgm:pt>
    <dgm:pt modelId="{365BEFA1-D237-4C9F-9EFB-101C189A774A}" type="pres">
      <dgm:prSet presAssocID="{08A632D3-86A0-4CD7-A998-3964A65F587D}" presName="hierChild3" presStyleCnt="0"/>
      <dgm:spPr/>
    </dgm:pt>
  </dgm:ptLst>
  <dgm:cxnLst>
    <dgm:cxn modelId="{158BE1AC-1E4D-4C07-9672-D898AF883F0F}" srcId="{08A632D3-86A0-4CD7-A998-3964A65F587D}" destId="{06B507AF-A761-47E8-ABF5-A34326882AF3}" srcOrd="1" destOrd="0" parTransId="{A2418A2C-4B8D-45E4-BBD4-142583E201A1}" sibTransId="{5F8A994B-831A-46C8-B0B2-011FF7DDE8ED}"/>
    <dgm:cxn modelId="{C6F41B46-4580-4896-99A0-655B8010B3DE}" srcId="{08A632D3-86A0-4CD7-A998-3964A65F587D}" destId="{E408D31D-ED92-410D-9DB1-89F997A15241}" srcOrd="3" destOrd="0" parTransId="{D03651C5-487B-4EB1-9B17-C4E37EAA1232}" sibTransId="{6BBD976B-F17A-49D7-B236-C77FB5A23764}"/>
    <dgm:cxn modelId="{4F967823-24FD-4E94-91D2-662E4C90E06C}" type="presOf" srcId="{08A632D3-86A0-4CD7-A998-3964A65F587D}" destId="{C2FE432A-348B-41EF-A15E-9E766C9A8765}" srcOrd="0" destOrd="0" presId="urn:microsoft.com/office/officeart/2005/8/layout/orgChart1"/>
    <dgm:cxn modelId="{D49398FD-9C2D-4B15-857E-82A40A254CAA}" type="presOf" srcId="{73933ED9-4CCE-422D-8982-9B7CDE72B825}" destId="{C1B7FE7A-D5BA-4C36-8B7B-C8FE7A099856}" srcOrd="1" destOrd="0" presId="urn:microsoft.com/office/officeart/2005/8/layout/orgChart1"/>
    <dgm:cxn modelId="{67722FC5-E87C-46A6-966E-61EA1ECF3F57}" type="presOf" srcId="{CDE8059F-D767-41A1-A196-65479777E116}" destId="{883FE120-5F93-4333-8944-99A1057FBD0B}" srcOrd="0" destOrd="0" presId="urn:microsoft.com/office/officeart/2005/8/layout/orgChart1"/>
    <dgm:cxn modelId="{6EBCF292-5547-4DAF-BB20-C803E173F563}" type="presOf" srcId="{0AB04E73-CBAA-45EF-B77F-CB5E675A004A}" destId="{EDF02A56-30AB-46F3-8376-82E9DCF5A363}" srcOrd="0" destOrd="0" presId="urn:microsoft.com/office/officeart/2005/8/layout/orgChart1"/>
    <dgm:cxn modelId="{50B12B13-E6FC-439D-9A24-DD3E8B173F1E}" type="presOf" srcId="{73933ED9-4CCE-422D-8982-9B7CDE72B825}" destId="{AF3339EA-BA54-4E28-BF4C-C566888E7D59}" srcOrd="0" destOrd="0" presId="urn:microsoft.com/office/officeart/2005/8/layout/orgChart1"/>
    <dgm:cxn modelId="{9F03B33C-263B-446A-A6B1-A05F54ECED53}" srcId="{08A632D3-86A0-4CD7-A998-3964A65F587D}" destId="{0AB04E73-CBAA-45EF-B77F-CB5E675A004A}" srcOrd="0" destOrd="0" parTransId="{CDE8059F-D767-41A1-A196-65479777E116}" sibTransId="{73C794F5-C9F8-4306-964A-209C5BDADB8E}"/>
    <dgm:cxn modelId="{2FB71C17-67E3-44C2-B6CE-9CD14FBBE8F4}" type="presOf" srcId="{E408D31D-ED92-410D-9DB1-89F997A15241}" destId="{39B5090F-4864-471E-A058-67930F17F6F2}" srcOrd="1" destOrd="0" presId="urn:microsoft.com/office/officeart/2005/8/layout/orgChart1"/>
    <dgm:cxn modelId="{4EC9D722-70A5-46EE-9686-F9F14676F4C6}" type="presOf" srcId="{A2418A2C-4B8D-45E4-BBD4-142583E201A1}" destId="{FF474F9C-564A-42CB-B32A-A45F2430002B}" srcOrd="0" destOrd="0" presId="urn:microsoft.com/office/officeart/2005/8/layout/orgChart1"/>
    <dgm:cxn modelId="{874E13F3-227B-4B5D-AAED-0F8E6F58B55F}" type="presOf" srcId="{06B507AF-A761-47E8-ABF5-A34326882AF3}" destId="{B9C1D1F5-F1AA-406E-A3B6-F9D2F749244E}" srcOrd="1" destOrd="0" presId="urn:microsoft.com/office/officeart/2005/8/layout/orgChart1"/>
    <dgm:cxn modelId="{0A05D3F7-FAB1-4F1C-9340-4C50679A3D92}" type="presOf" srcId="{08A632D3-86A0-4CD7-A998-3964A65F587D}" destId="{6BAAA3E8-1651-4141-AB8E-0B55BFF0DEA8}" srcOrd="1" destOrd="0" presId="urn:microsoft.com/office/officeart/2005/8/layout/orgChart1"/>
    <dgm:cxn modelId="{1DE67E15-D712-4CCE-AE77-798379213117}" type="presOf" srcId="{06B507AF-A761-47E8-ABF5-A34326882AF3}" destId="{C713E865-EA9E-4323-A520-9FCAF2ED9CD6}" srcOrd="0" destOrd="0" presId="urn:microsoft.com/office/officeart/2005/8/layout/orgChart1"/>
    <dgm:cxn modelId="{69FC8568-419E-4129-96DA-9BBE66F4EF2F}" type="presOf" srcId="{E408D31D-ED92-410D-9DB1-89F997A15241}" destId="{7A682B7A-D590-4EBF-8069-857E3C27850D}" srcOrd="0" destOrd="0" presId="urn:microsoft.com/office/officeart/2005/8/layout/orgChart1"/>
    <dgm:cxn modelId="{692AD0B7-A2B0-44EE-9B24-FF5460F716E4}" type="presOf" srcId="{0AB04E73-CBAA-45EF-B77F-CB5E675A004A}" destId="{36AD36C3-609C-4990-BE80-E2EE9D36FC4F}" srcOrd="1" destOrd="0" presId="urn:microsoft.com/office/officeart/2005/8/layout/orgChart1"/>
    <dgm:cxn modelId="{4779DDFE-47A3-4F6E-8E39-EB13E6FDA073}" type="presOf" srcId="{7FCB618F-B54E-4596-B2A6-E83660C9BECB}" destId="{5B3EB1A6-0CCD-465F-A657-E95123F8B4F3}" srcOrd="0" destOrd="0" presId="urn:microsoft.com/office/officeart/2005/8/layout/orgChart1"/>
    <dgm:cxn modelId="{A1359BC3-F043-4EA4-9DD0-2D8081A3D82B}" type="presOf" srcId="{D03651C5-487B-4EB1-9B17-C4E37EAA1232}" destId="{83D3CD4D-4BDA-45FD-827A-B87A894C9DFF}" srcOrd="0" destOrd="0" presId="urn:microsoft.com/office/officeart/2005/8/layout/orgChart1"/>
    <dgm:cxn modelId="{D46C322E-0055-40F0-B05D-307C630717B1}" srcId="{E76D455F-A109-46E6-ADB8-FF428CDF3977}" destId="{08A632D3-86A0-4CD7-A998-3964A65F587D}" srcOrd="0" destOrd="0" parTransId="{5224D08E-F3DF-4F0E-A94E-8B11DD208714}" sibTransId="{3CBEE68F-2F84-4F54-84C4-354F93BF2E2D}"/>
    <dgm:cxn modelId="{A3C3F324-781D-49C1-BD7A-DCD10828D214}" type="presOf" srcId="{E76D455F-A109-46E6-ADB8-FF428CDF3977}" destId="{DAB08467-92D1-45BE-BF9D-F5CB2F858DEB}" srcOrd="0" destOrd="0" presId="urn:microsoft.com/office/officeart/2005/8/layout/orgChart1"/>
    <dgm:cxn modelId="{FDA33310-D605-4275-B794-D92FC78CA2CE}" srcId="{08A632D3-86A0-4CD7-A998-3964A65F587D}" destId="{73933ED9-4CCE-422D-8982-9B7CDE72B825}" srcOrd="2" destOrd="0" parTransId="{7FCB618F-B54E-4596-B2A6-E83660C9BECB}" sibTransId="{C9767DE9-93C6-420A-853B-BFBB87F327DA}"/>
    <dgm:cxn modelId="{D89C3308-3F17-465A-88A0-D90D64A8CBCD}" type="presParOf" srcId="{DAB08467-92D1-45BE-BF9D-F5CB2F858DEB}" destId="{B37A2889-94AC-4EAA-A7F4-B55F589B67C2}" srcOrd="0" destOrd="0" presId="urn:microsoft.com/office/officeart/2005/8/layout/orgChart1"/>
    <dgm:cxn modelId="{08A75E29-CE5A-46C3-BF5C-4951C3674A65}" type="presParOf" srcId="{B37A2889-94AC-4EAA-A7F4-B55F589B67C2}" destId="{D1632254-AE2E-4C0E-B971-832243A357B5}" srcOrd="0" destOrd="0" presId="urn:microsoft.com/office/officeart/2005/8/layout/orgChart1"/>
    <dgm:cxn modelId="{03E97F78-7A9E-4B31-89B2-8CC9A642B702}" type="presParOf" srcId="{D1632254-AE2E-4C0E-B971-832243A357B5}" destId="{C2FE432A-348B-41EF-A15E-9E766C9A8765}" srcOrd="0" destOrd="0" presId="urn:microsoft.com/office/officeart/2005/8/layout/orgChart1"/>
    <dgm:cxn modelId="{8DB73014-6991-408E-BF47-962C2363F492}" type="presParOf" srcId="{D1632254-AE2E-4C0E-B971-832243A357B5}" destId="{6BAAA3E8-1651-4141-AB8E-0B55BFF0DEA8}" srcOrd="1" destOrd="0" presId="urn:microsoft.com/office/officeart/2005/8/layout/orgChart1"/>
    <dgm:cxn modelId="{C3A63F5F-4C22-424B-8D6A-D7A226929169}" type="presParOf" srcId="{B37A2889-94AC-4EAA-A7F4-B55F589B67C2}" destId="{313FA332-B4F6-4538-848C-2B4EC718B7AA}" srcOrd="1" destOrd="0" presId="urn:microsoft.com/office/officeart/2005/8/layout/orgChart1"/>
    <dgm:cxn modelId="{7CDD5BD1-1DA7-4A6D-9F9E-AB83A8248AA3}" type="presParOf" srcId="{313FA332-B4F6-4538-848C-2B4EC718B7AA}" destId="{883FE120-5F93-4333-8944-99A1057FBD0B}" srcOrd="0" destOrd="0" presId="urn:microsoft.com/office/officeart/2005/8/layout/orgChart1"/>
    <dgm:cxn modelId="{7D1748C8-1A19-4C3E-9F61-FCFAF408E3A7}" type="presParOf" srcId="{313FA332-B4F6-4538-848C-2B4EC718B7AA}" destId="{02F0B6EF-5BF0-48F9-B2B5-D7CD0E0FF6F9}" srcOrd="1" destOrd="0" presId="urn:microsoft.com/office/officeart/2005/8/layout/orgChart1"/>
    <dgm:cxn modelId="{40A83823-5124-4A6D-BECC-63157F78CFF4}" type="presParOf" srcId="{02F0B6EF-5BF0-48F9-B2B5-D7CD0E0FF6F9}" destId="{7E248526-5916-4B37-B7BA-DD4E37EA53A3}" srcOrd="0" destOrd="0" presId="urn:microsoft.com/office/officeart/2005/8/layout/orgChart1"/>
    <dgm:cxn modelId="{40F0F472-384D-414D-BBF6-200A9787775F}" type="presParOf" srcId="{7E248526-5916-4B37-B7BA-DD4E37EA53A3}" destId="{EDF02A56-30AB-46F3-8376-82E9DCF5A363}" srcOrd="0" destOrd="0" presId="urn:microsoft.com/office/officeart/2005/8/layout/orgChart1"/>
    <dgm:cxn modelId="{1637C73E-7996-425A-B3CD-8AAF895CA099}" type="presParOf" srcId="{7E248526-5916-4B37-B7BA-DD4E37EA53A3}" destId="{36AD36C3-609C-4990-BE80-E2EE9D36FC4F}" srcOrd="1" destOrd="0" presId="urn:microsoft.com/office/officeart/2005/8/layout/orgChart1"/>
    <dgm:cxn modelId="{8156A7F4-DB35-4495-BE6C-7A1D1D6E64AC}" type="presParOf" srcId="{02F0B6EF-5BF0-48F9-B2B5-D7CD0E0FF6F9}" destId="{57C22147-1A18-4471-BEDA-902F5C84305F}" srcOrd="1" destOrd="0" presId="urn:microsoft.com/office/officeart/2005/8/layout/orgChart1"/>
    <dgm:cxn modelId="{81C1AB14-C690-440E-A457-3C7EA992A53E}" type="presParOf" srcId="{02F0B6EF-5BF0-48F9-B2B5-D7CD0E0FF6F9}" destId="{A008544B-24D9-48B5-8826-647C484446C3}" srcOrd="2" destOrd="0" presId="urn:microsoft.com/office/officeart/2005/8/layout/orgChart1"/>
    <dgm:cxn modelId="{44C0AC06-F419-44D8-AE73-BF9081F97694}" type="presParOf" srcId="{313FA332-B4F6-4538-848C-2B4EC718B7AA}" destId="{FF474F9C-564A-42CB-B32A-A45F2430002B}" srcOrd="2" destOrd="0" presId="urn:microsoft.com/office/officeart/2005/8/layout/orgChart1"/>
    <dgm:cxn modelId="{1779CADD-17B8-4FEC-B1DA-85917A93259E}" type="presParOf" srcId="{313FA332-B4F6-4538-848C-2B4EC718B7AA}" destId="{D0CC0610-BFCB-4161-984A-B234F601B393}" srcOrd="3" destOrd="0" presId="urn:microsoft.com/office/officeart/2005/8/layout/orgChart1"/>
    <dgm:cxn modelId="{DCCFF20C-5B62-462F-8A91-8BF9B9E7694C}" type="presParOf" srcId="{D0CC0610-BFCB-4161-984A-B234F601B393}" destId="{68B4BBB5-66AF-482D-A148-5F3A2B03E2A8}" srcOrd="0" destOrd="0" presId="urn:microsoft.com/office/officeart/2005/8/layout/orgChart1"/>
    <dgm:cxn modelId="{AD0C6429-A1DE-42EE-AC4C-D55401A67843}" type="presParOf" srcId="{68B4BBB5-66AF-482D-A148-5F3A2B03E2A8}" destId="{C713E865-EA9E-4323-A520-9FCAF2ED9CD6}" srcOrd="0" destOrd="0" presId="urn:microsoft.com/office/officeart/2005/8/layout/orgChart1"/>
    <dgm:cxn modelId="{45E5E1A8-8210-4427-9922-7ACCC996EB0A}" type="presParOf" srcId="{68B4BBB5-66AF-482D-A148-5F3A2B03E2A8}" destId="{B9C1D1F5-F1AA-406E-A3B6-F9D2F749244E}" srcOrd="1" destOrd="0" presId="urn:microsoft.com/office/officeart/2005/8/layout/orgChart1"/>
    <dgm:cxn modelId="{ABD4BCCC-C5B8-4D19-8F15-A92C7C557463}" type="presParOf" srcId="{D0CC0610-BFCB-4161-984A-B234F601B393}" destId="{DCB9A6D2-6278-46CE-873B-EC14D02903F6}" srcOrd="1" destOrd="0" presId="urn:microsoft.com/office/officeart/2005/8/layout/orgChart1"/>
    <dgm:cxn modelId="{22AB69A3-5795-4690-8A6B-256627425B67}" type="presParOf" srcId="{D0CC0610-BFCB-4161-984A-B234F601B393}" destId="{CB45A118-1943-42B9-9C2E-8B4C26BD7CFD}" srcOrd="2" destOrd="0" presId="urn:microsoft.com/office/officeart/2005/8/layout/orgChart1"/>
    <dgm:cxn modelId="{1F48264C-D7E8-43B8-87B9-D5E58ED6EC16}" type="presParOf" srcId="{313FA332-B4F6-4538-848C-2B4EC718B7AA}" destId="{5B3EB1A6-0CCD-465F-A657-E95123F8B4F3}" srcOrd="4" destOrd="0" presId="urn:microsoft.com/office/officeart/2005/8/layout/orgChart1"/>
    <dgm:cxn modelId="{D527C36C-FB52-47E9-8C76-C4CC49B8BD9D}" type="presParOf" srcId="{313FA332-B4F6-4538-848C-2B4EC718B7AA}" destId="{0D7F9E47-0AE7-4317-8810-6C8D665CDE90}" srcOrd="5" destOrd="0" presId="urn:microsoft.com/office/officeart/2005/8/layout/orgChart1"/>
    <dgm:cxn modelId="{6E8F6268-937F-4667-8F81-13EA97C159E0}" type="presParOf" srcId="{0D7F9E47-0AE7-4317-8810-6C8D665CDE90}" destId="{006D8FA0-0C62-4669-A9A2-E277F24B78A4}" srcOrd="0" destOrd="0" presId="urn:microsoft.com/office/officeart/2005/8/layout/orgChart1"/>
    <dgm:cxn modelId="{11DB98B1-B0FC-4C0E-992F-62D165ECEF5C}" type="presParOf" srcId="{006D8FA0-0C62-4669-A9A2-E277F24B78A4}" destId="{AF3339EA-BA54-4E28-BF4C-C566888E7D59}" srcOrd="0" destOrd="0" presId="urn:microsoft.com/office/officeart/2005/8/layout/orgChart1"/>
    <dgm:cxn modelId="{AC13F687-D3BF-4AA8-BDA9-224DB8D44E83}" type="presParOf" srcId="{006D8FA0-0C62-4669-A9A2-E277F24B78A4}" destId="{C1B7FE7A-D5BA-4C36-8B7B-C8FE7A099856}" srcOrd="1" destOrd="0" presId="urn:microsoft.com/office/officeart/2005/8/layout/orgChart1"/>
    <dgm:cxn modelId="{699BF609-40B2-45DD-A5BE-41F8C006C2A3}" type="presParOf" srcId="{0D7F9E47-0AE7-4317-8810-6C8D665CDE90}" destId="{D80AD969-6213-4EDC-BF58-290A57418D2F}" srcOrd="1" destOrd="0" presId="urn:microsoft.com/office/officeart/2005/8/layout/orgChart1"/>
    <dgm:cxn modelId="{892BA43A-65B5-4BF0-BFFF-C67227091B49}" type="presParOf" srcId="{0D7F9E47-0AE7-4317-8810-6C8D665CDE90}" destId="{EAA1AF47-1354-4DB9-9AAA-61B331C4BD52}" srcOrd="2" destOrd="0" presId="urn:microsoft.com/office/officeart/2005/8/layout/orgChart1"/>
    <dgm:cxn modelId="{4397E71F-02D6-4E14-AF42-EA931773B476}" type="presParOf" srcId="{313FA332-B4F6-4538-848C-2B4EC718B7AA}" destId="{83D3CD4D-4BDA-45FD-827A-B87A894C9DFF}" srcOrd="6" destOrd="0" presId="urn:microsoft.com/office/officeart/2005/8/layout/orgChart1"/>
    <dgm:cxn modelId="{3D18C5C2-3475-461E-BD88-8541E9E521C8}" type="presParOf" srcId="{313FA332-B4F6-4538-848C-2B4EC718B7AA}" destId="{6A70F26A-8760-4D8A-8919-099DAA9B10E5}" srcOrd="7" destOrd="0" presId="urn:microsoft.com/office/officeart/2005/8/layout/orgChart1"/>
    <dgm:cxn modelId="{F6B35CF9-63FA-49AD-9162-883D9F65B76F}" type="presParOf" srcId="{6A70F26A-8760-4D8A-8919-099DAA9B10E5}" destId="{FE0FCC83-EF5E-4A69-A4A4-5200A7D922FE}" srcOrd="0" destOrd="0" presId="urn:microsoft.com/office/officeart/2005/8/layout/orgChart1"/>
    <dgm:cxn modelId="{802FAAB0-7B54-4CE4-99F9-348172ED3CCA}" type="presParOf" srcId="{FE0FCC83-EF5E-4A69-A4A4-5200A7D922FE}" destId="{7A682B7A-D590-4EBF-8069-857E3C27850D}" srcOrd="0" destOrd="0" presId="urn:microsoft.com/office/officeart/2005/8/layout/orgChart1"/>
    <dgm:cxn modelId="{4179DB1C-E547-4861-B287-5FEBDBA02C89}" type="presParOf" srcId="{FE0FCC83-EF5E-4A69-A4A4-5200A7D922FE}" destId="{39B5090F-4864-471E-A058-67930F17F6F2}" srcOrd="1" destOrd="0" presId="urn:microsoft.com/office/officeart/2005/8/layout/orgChart1"/>
    <dgm:cxn modelId="{406779E1-E84B-4526-8FC0-54362CFFFDDD}" type="presParOf" srcId="{6A70F26A-8760-4D8A-8919-099DAA9B10E5}" destId="{1C0D77DC-FB5C-4C7C-88E4-13F56984E5BB}" srcOrd="1" destOrd="0" presId="urn:microsoft.com/office/officeart/2005/8/layout/orgChart1"/>
    <dgm:cxn modelId="{0FD1A846-615C-47DA-A249-11A37DDE0302}" type="presParOf" srcId="{6A70F26A-8760-4D8A-8919-099DAA9B10E5}" destId="{9EBF4B51-4BF5-4295-A8C9-909B9E277737}" srcOrd="2" destOrd="0" presId="urn:microsoft.com/office/officeart/2005/8/layout/orgChart1"/>
    <dgm:cxn modelId="{01AF9788-02B1-4CDB-A8A3-3811BB1C3271}" type="presParOf" srcId="{B37A2889-94AC-4EAA-A7F4-B55F589B67C2}" destId="{365BEFA1-D237-4C9F-9EFB-101C189A774A}" srcOrd="2" destOrd="0" presId="urn:microsoft.com/office/officeart/2005/8/layout/orgChar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D3CD4D-4BDA-45FD-827A-B87A894C9DFF}">
      <dsp:nvSpPr>
        <dsp:cNvPr id="0" name=""/>
        <dsp:cNvSpPr/>
      </dsp:nvSpPr>
      <dsp:spPr>
        <a:xfrm>
          <a:off x="3069712" y="1804012"/>
          <a:ext cx="2404218" cy="278174"/>
        </a:xfrm>
        <a:custGeom>
          <a:avLst/>
          <a:gdLst/>
          <a:ahLst/>
          <a:cxnLst/>
          <a:rect l="0" t="0" r="0" b="0"/>
          <a:pathLst>
            <a:path>
              <a:moveTo>
                <a:pt x="0" y="0"/>
              </a:moveTo>
              <a:lnTo>
                <a:pt x="0" y="139087"/>
              </a:lnTo>
              <a:lnTo>
                <a:pt x="2404218" y="139087"/>
              </a:lnTo>
              <a:lnTo>
                <a:pt x="2404218" y="2781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3EB1A6-0CCD-465F-A657-E95123F8B4F3}">
      <dsp:nvSpPr>
        <dsp:cNvPr id="0" name=""/>
        <dsp:cNvSpPr/>
      </dsp:nvSpPr>
      <dsp:spPr>
        <a:xfrm>
          <a:off x="3069712" y="1804012"/>
          <a:ext cx="801406" cy="278174"/>
        </a:xfrm>
        <a:custGeom>
          <a:avLst/>
          <a:gdLst/>
          <a:ahLst/>
          <a:cxnLst/>
          <a:rect l="0" t="0" r="0" b="0"/>
          <a:pathLst>
            <a:path>
              <a:moveTo>
                <a:pt x="0" y="0"/>
              </a:moveTo>
              <a:lnTo>
                <a:pt x="0" y="139087"/>
              </a:lnTo>
              <a:lnTo>
                <a:pt x="801406" y="139087"/>
              </a:lnTo>
              <a:lnTo>
                <a:pt x="801406" y="2781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74F9C-564A-42CB-B32A-A45F2430002B}">
      <dsp:nvSpPr>
        <dsp:cNvPr id="0" name=""/>
        <dsp:cNvSpPr/>
      </dsp:nvSpPr>
      <dsp:spPr>
        <a:xfrm>
          <a:off x="2268306" y="1804012"/>
          <a:ext cx="801406" cy="278174"/>
        </a:xfrm>
        <a:custGeom>
          <a:avLst/>
          <a:gdLst/>
          <a:ahLst/>
          <a:cxnLst/>
          <a:rect l="0" t="0" r="0" b="0"/>
          <a:pathLst>
            <a:path>
              <a:moveTo>
                <a:pt x="801406" y="0"/>
              </a:moveTo>
              <a:lnTo>
                <a:pt x="801406" y="139087"/>
              </a:lnTo>
              <a:lnTo>
                <a:pt x="0" y="139087"/>
              </a:lnTo>
              <a:lnTo>
                <a:pt x="0" y="2781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3FE120-5F93-4333-8944-99A1057FBD0B}">
      <dsp:nvSpPr>
        <dsp:cNvPr id="0" name=""/>
        <dsp:cNvSpPr/>
      </dsp:nvSpPr>
      <dsp:spPr>
        <a:xfrm>
          <a:off x="665494" y="1804012"/>
          <a:ext cx="2404218" cy="278174"/>
        </a:xfrm>
        <a:custGeom>
          <a:avLst/>
          <a:gdLst/>
          <a:ahLst/>
          <a:cxnLst/>
          <a:rect l="0" t="0" r="0" b="0"/>
          <a:pathLst>
            <a:path>
              <a:moveTo>
                <a:pt x="2404218" y="0"/>
              </a:moveTo>
              <a:lnTo>
                <a:pt x="2404218" y="139087"/>
              </a:lnTo>
              <a:lnTo>
                <a:pt x="0" y="139087"/>
              </a:lnTo>
              <a:lnTo>
                <a:pt x="0" y="2781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E432A-348B-41EF-A15E-9E766C9A8765}">
      <dsp:nvSpPr>
        <dsp:cNvPr id="0" name=""/>
        <dsp:cNvSpPr/>
      </dsp:nvSpPr>
      <dsp:spPr>
        <a:xfrm>
          <a:off x="2178642" y="1141693"/>
          <a:ext cx="1782141" cy="662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A" sz="2000" b="1" kern="1200" dirty="0" smtClean="0">
              <a:solidFill>
                <a:schemeClr val="tx1"/>
              </a:solidFill>
            </a:rPr>
            <a:t>Arthropodes</a:t>
          </a:r>
          <a:endParaRPr lang="fr-FR" sz="2000" b="1" kern="1200" dirty="0">
            <a:solidFill>
              <a:schemeClr val="tx1"/>
            </a:solidFill>
          </a:endParaRPr>
        </a:p>
      </dsp:txBody>
      <dsp:txXfrm>
        <a:off x="2178642" y="1141693"/>
        <a:ext cx="1782141" cy="662319"/>
      </dsp:txXfrm>
    </dsp:sp>
    <dsp:sp modelId="{EDF02A56-30AB-46F3-8376-82E9DCF5A363}">
      <dsp:nvSpPr>
        <dsp:cNvPr id="0" name=""/>
        <dsp:cNvSpPr/>
      </dsp:nvSpPr>
      <dsp:spPr>
        <a:xfrm>
          <a:off x="3175" y="2082187"/>
          <a:ext cx="1324638" cy="662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A" sz="2000" b="1" kern="1200" dirty="0" smtClean="0">
              <a:solidFill>
                <a:schemeClr val="tx1"/>
              </a:solidFill>
            </a:rPr>
            <a:t>Insectes</a:t>
          </a:r>
          <a:endParaRPr lang="fr-FR" sz="2000" b="1" kern="1200" dirty="0">
            <a:solidFill>
              <a:schemeClr val="tx1"/>
            </a:solidFill>
          </a:endParaRPr>
        </a:p>
      </dsp:txBody>
      <dsp:txXfrm>
        <a:off x="3175" y="2082187"/>
        <a:ext cx="1324638" cy="662319"/>
      </dsp:txXfrm>
    </dsp:sp>
    <dsp:sp modelId="{C713E865-EA9E-4323-A520-9FCAF2ED9CD6}">
      <dsp:nvSpPr>
        <dsp:cNvPr id="0" name=""/>
        <dsp:cNvSpPr/>
      </dsp:nvSpPr>
      <dsp:spPr>
        <a:xfrm>
          <a:off x="1605987" y="2082187"/>
          <a:ext cx="1324638" cy="662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A" sz="2000" b="1" kern="1200" dirty="0" smtClean="0">
              <a:solidFill>
                <a:schemeClr val="tx1"/>
              </a:solidFill>
            </a:rPr>
            <a:t>Arachnides</a:t>
          </a:r>
          <a:endParaRPr lang="fr-FR" sz="2000" b="1" kern="1200" dirty="0">
            <a:solidFill>
              <a:schemeClr val="tx1"/>
            </a:solidFill>
          </a:endParaRPr>
        </a:p>
      </dsp:txBody>
      <dsp:txXfrm>
        <a:off x="1605987" y="2082187"/>
        <a:ext cx="1324638" cy="662319"/>
      </dsp:txXfrm>
    </dsp:sp>
    <dsp:sp modelId="{AF3339EA-BA54-4E28-BF4C-C566888E7D59}">
      <dsp:nvSpPr>
        <dsp:cNvPr id="0" name=""/>
        <dsp:cNvSpPr/>
      </dsp:nvSpPr>
      <dsp:spPr>
        <a:xfrm>
          <a:off x="3208800" y="2082187"/>
          <a:ext cx="1324638" cy="662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A" sz="2000" b="1" kern="1200" dirty="0" smtClean="0">
              <a:solidFill>
                <a:schemeClr val="tx1"/>
              </a:solidFill>
            </a:rPr>
            <a:t>Myriapodes</a:t>
          </a:r>
          <a:endParaRPr lang="fr-FR" sz="2000" b="1" kern="1200" dirty="0">
            <a:solidFill>
              <a:schemeClr val="tx1"/>
            </a:solidFill>
          </a:endParaRPr>
        </a:p>
      </dsp:txBody>
      <dsp:txXfrm>
        <a:off x="3208800" y="2082187"/>
        <a:ext cx="1324638" cy="662319"/>
      </dsp:txXfrm>
    </dsp:sp>
    <dsp:sp modelId="{7A682B7A-D590-4EBF-8069-857E3C27850D}">
      <dsp:nvSpPr>
        <dsp:cNvPr id="0" name=""/>
        <dsp:cNvSpPr/>
      </dsp:nvSpPr>
      <dsp:spPr>
        <a:xfrm>
          <a:off x="4811612" y="2082187"/>
          <a:ext cx="1324638" cy="662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A" sz="2000" b="1" kern="1200" dirty="0" smtClean="0">
              <a:solidFill>
                <a:schemeClr val="tx1"/>
              </a:solidFill>
            </a:rPr>
            <a:t>Crustacés</a:t>
          </a:r>
          <a:endParaRPr lang="fr-FR" sz="2000" b="1" kern="1200" dirty="0">
            <a:solidFill>
              <a:schemeClr val="tx1"/>
            </a:solidFill>
          </a:endParaRPr>
        </a:p>
      </dsp:txBody>
      <dsp:txXfrm>
        <a:off x="4811612" y="2082187"/>
        <a:ext cx="1324638" cy="6623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02/03/2023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 xmlns:p14="http://schemas.microsoft.com/office/powerpoint/2010/main" xmlns:mv="urn:schemas-microsoft-com:mac:vml" xmlns:mc="http://schemas.openxmlformats.org/markup-compatibility/2006"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02/03/2023</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 xmlns:p14="http://schemas.microsoft.com/office/powerpoint/2010/main" xmlns:mv="urn:schemas-microsoft-com:mac:vml" xmlns:mc="http://schemas.openxmlformats.org/markup-compatibility/2006"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 xmlns:p14="http://schemas.microsoft.com/office/powerpoint/2010/main" xmlns:mv="urn:schemas-microsoft-com:mac:vml" xmlns:mc="http://schemas.openxmlformats.org/markup-compatibility/2006" val="415484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numCol="1"/>
          <a:lstStyle/>
          <a:p>
            <a:endParaRPr lang="fr-FR" altLang="fr-FR"/>
          </a:p>
        </p:txBody>
      </p:sp>
      <p:sp>
        <p:nvSpPr>
          <p:cNvPr id="4" name="Espace réservé du numéro de diapositive 3"/>
          <p:cNvSpPr>
            <a:spLocks noGrp="1"/>
          </p:cNvSpPr>
          <p:nvPr>
            <p:ph type="sldNum" sz="quarter" idx="10"/>
          </p:nvPr>
        </p:nvSpPr>
        <p:spPr/>
        <p:txBody>
          <a:bodyPr numCol="1"/>
          <a:lstStyle/>
          <a:p>
            <a:fld id="{05379CC1-2BD1-5343-98AF-522C5D9C17DB}" type="slidenum">
              <a:rPr lang="fr-FR" altLang="fr-FR" smtClean="0"/>
              <a:pPr/>
              <a:t>3</a:t>
            </a:fld>
            <a:endParaRPr lang="fr-FR" altLang="fr-FR"/>
          </a:p>
        </p:txBody>
      </p:sp>
    </p:spTree>
    <p:extLst>
      <p:ext uri="{BB962C8B-B14F-4D97-AF65-F5344CB8AC3E}">
        <p14:creationId xmlns="" xmlns:p14="http://schemas.microsoft.com/office/powerpoint/2010/main" val="202177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numCol="1"/>
          <a:lstStyle/>
          <a:p>
            <a:endParaRPr lang="fr-FR" altLang="fr-FR"/>
          </a:p>
        </p:txBody>
      </p:sp>
      <p:sp>
        <p:nvSpPr>
          <p:cNvPr id="4" name="Espace réservé du numéro de diapositive 3"/>
          <p:cNvSpPr>
            <a:spLocks noGrp="1"/>
          </p:cNvSpPr>
          <p:nvPr>
            <p:ph type="sldNum" sz="quarter" idx="10"/>
          </p:nvPr>
        </p:nvSpPr>
        <p:spPr/>
        <p:txBody>
          <a:bodyPr numCol="1"/>
          <a:lstStyle/>
          <a:p>
            <a:fld id="{05379CC1-2BD1-5343-98AF-522C5D9C17DB}" type="slidenum">
              <a:rPr lang="fr-FR" altLang="fr-FR" smtClean="0"/>
              <a:pPr/>
              <a:t>5</a:t>
            </a:fld>
            <a:endParaRPr lang="fr-FR" altLang="fr-FR"/>
          </a:p>
        </p:txBody>
      </p:sp>
    </p:spTree>
    <p:extLst>
      <p:ext uri="{BB962C8B-B14F-4D97-AF65-F5344CB8AC3E}">
        <p14:creationId xmlns="" xmlns:p14="http://schemas.microsoft.com/office/powerpoint/2010/main" val="306438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13</a:t>
            </a:fld>
            <a:endParaRPr lang="fr-FR"/>
          </a:p>
        </p:txBody>
      </p:sp>
    </p:spTree>
    <p:extLst>
      <p:ext uri="{BB962C8B-B14F-4D97-AF65-F5344CB8AC3E}">
        <p14:creationId xmlns="" xmlns:p14="http://schemas.microsoft.com/office/powerpoint/2010/main" xmlns:mv="urn:schemas-microsoft-com:mac:vml" xmlns:mc="http://schemas.openxmlformats.org/markup-compatibility/2006" val="81001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52</a:t>
            </a:fld>
            <a:endParaRPr lang="fr-FR"/>
          </a:p>
        </p:txBody>
      </p:sp>
    </p:spTree>
    <p:extLst>
      <p:ext uri="{BB962C8B-B14F-4D97-AF65-F5344CB8AC3E}">
        <p14:creationId xmlns="" xmlns:p14="http://schemas.microsoft.com/office/powerpoint/2010/main" xmlns:mv="urn:schemas-microsoft-com:mac:vml" xmlns:mc="http://schemas.openxmlformats.org/markup-compatibility/2006" val="81001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2023-03-02</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2023-03-02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2023-03-02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smtClean="0"/>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smtClean="0"/>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smtClean="0"/>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smtClean="0"/>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smtClean="0"/>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smtClean="0"/>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smtClean="0"/>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smtClean="0"/>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smtClean="0"/>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2023-03-02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2023-03-02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smtClean="0"/>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2023-03-02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smtClean="0"/>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smtClean="0"/>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2023-03-02</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smtClean="0"/>
              <a:t>Click to </a:t>
            </a:r>
            <a:r>
              <a:rPr lang="fr-CA" dirty="0" err="1" smtClean="0"/>
              <a:t>edit</a:t>
            </a:r>
            <a:r>
              <a:rPr lang="fr-CA" dirty="0" smtClean="0"/>
              <a:t> Master </a:t>
            </a:r>
            <a:r>
              <a:rPr lang="fr-CA" dirty="0" err="1" smtClean="0"/>
              <a:t>text</a:t>
            </a:r>
            <a:r>
              <a:rPr lang="fr-CA" dirty="0" smtClean="0"/>
              <a:t> styles</a:t>
            </a:r>
          </a:p>
        </p:txBody>
      </p:sp>
      <p:sp>
        <p:nvSpPr>
          <p:cNvPr id="4" name="Date Placeholder 3"/>
          <p:cNvSpPr>
            <a:spLocks noGrp="1"/>
          </p:cNvSpPr>
          <p:nvPr>
            <p:ph type="dt" sz="half" idx="10"/>
          </p:nvPr>
        </p:nvSpPr>
        <p:spPr/>
        <p:txBody>
          <a:bodyPr/>
          <a:lstStyle/>
          <a:p>
            <a:fld id="{B19F2297-D954-A349-94D2-41B41467CE59}" type="datetime1">
              <a:rPr lang="fr-CA" smtClean="0"/>
              <a:pPr/>
              <a:t>2023-03-02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smtClean="0"/>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smtClean="0"/>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2023-03-02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smtClean="0"/>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smtClean="0"/>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2023-03-02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cstate="print"/>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cstate="print"/>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cstate="print"/>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cstate="print"/>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2023-03-02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2023-03-02</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tags" Target="../tags/tag40.xml"/><Relationship Id="rId7"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13.png"/><Relationship Id="rId4" Type="http://schemas.openxmlformats.org/officeDocument/2006/relationships/tags" Target="../tags/tag41.xml"/><Relationship Id="rId9" Type="http://schemas.openxmlformats.org/officeDocument/2006/relationships/slide" Target="slide3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13.png"/><Relationship Id="rId4" Type="http://schemas.openxmlformats.org/officeDocument/2006/relationships/tags" Target="../tags/tag47.xml"/><Relationship Id="rId9" Type="http://schemas.openxmlformats.org/officeDocument/2006/relationships/slide" Target="slide47.xml"/></Relationships>
</file>

<file path=ppt/slides/_rels/slide12.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3.png"/><Relationship Id="rId5" Type="http://schemas.openxmlformats.org/officeDocument/2006/relationships/tags" Target="../tags/tag55.xml"/><Relationship Id="rId10" Type="http://schemas.openxmlformats.org/officeDocument/2006/relationships/image" Target="../media/image14.jpeg"/><Relationship Id="rId4" Type="http://schemas.openxmlformats.org/officeDocument/2006/relationships/tags" Target="../tags/tag54.xml"/><Relationship Id="rId9"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7.xml"/><Relationship Id="rId5" Type="http://schemas.openxmlformats.org/officeDocument/2006/relationships/tags" Target="../tags/tag66.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6.png"/><Relationship Id="rId5" Type="http://schemas.openxmlformats.org/officeDocument/2006/relationships/tags" Target="../tags/tag71.xml"/><Relationship Id="rId10" Type="http://schemas.openxmlformats.org/officeDocument/2006/relationships/image" Target="../media/image15.png"/><Relationship Id="rId4" Type="http://schemas.openxmlformats.org/officeDocument/2006/relationships/tags" Target="../tags/tag70.xml"/><Relationship Id="rId9"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19.png"/><Relationship Id="rId5" Type="http://schemas.openxmlformats.org/officeDocument/2006/relationships/tags" Target="../tags/tag86.xml"/><Relationship Id="rId10" Type="http://schemas.openxmlformats.org/officeDocument/2006/relationships/image" Target="../media/image18.png"/><Relationship Id="rId4" Type="http://schemas.openxmlformats.org/officeDocument/2006/relationships/tags" Target="../tags/tag85.xml"/><Relationship Id="rId9"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10" Type="http://schemas.openxmlformats.org/officeDocument/2006/relationships/image" Target="../media/image21.png"/><Relationship Id="rId4" Type="http://schemas.openxmlformats.org/officeDocument/2006/relationships/tags" Target="../tags/tag100.xml"/><Relationship Id="rId9" Type="http://schemas.openxmlformats.org/officeDocument/2006/relationships/hyperlink" Target="https://www.youtube.com/watch?v=lEC8W5sWotU"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youtu.be/1ZVItUZdtY4" TargetMode="External"/><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7.xml"/><Relationship Id="rId5" Type="http://schemas.openxmlformats.org/officeDocument/2006/relationships/tags" Target="../tags/tag115.xml"/><Relationship Id="rId4" Type="http://schemas.openxmlformats.org/officeDocument/2006/relationships/tags" Target="../tags/tag11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25.jpeg"/><Relationship Id="rId5" Type="http://schemas.openxmlformats.org/officeDocument/2006/relationships/tags" Target="../tags/tag127.xml"/><Relationship Id="rId10" Type="http://schemas.openxmlformats.org/officeDocument/2006/relationships/image" Target="../media/image24.jpeg"/><Relationship Id="rId4" Type="http://schemas.openxmlformats.org/officeDocument/2006/relationships/tags" Target="../tags/tag126.xml"/><Relationship Id="rId9"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27.png"/><Relationship Id="rId5" Type="http://schemas.openxmlformats.org/officeDocument/2006/relationships/tags" Target="../tags/tag135.xml"/><Relationship Id="rId10" Type="http://schemas.openxmlformats.org/officeDocument/2006/relationships/image" Target="../media/image26.jpeg"/><Relationship Id="rId4" Type="http://schemas.openxmlformats.org/officeDocument/2006/relationships/tags" Target="../tags/tag134.xml"/><Relationship Id="rId9"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29.jpeg"/><Relationship Id="rId5" Type="http://schemas.openxmlformats.org/officeDocument/2006/relationships/tags" Target="../tags/tag143.xml"/><Relationship Id="rId10" Type="http://schemas.openxmlformats.org/officeDocument/2006/relationships/image" Target="../media/image28.jpeg"/><Relationship Id="rId4" Type="http://schemas.openxmlformats.org/officeDocument/2006/relationships/tags" Target="../tags/tag142.xml"/><Relationship Id="rId9"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image" Target="../media/image31.jpeg"/><Relationship Id="rId5" Type="http://schemas.openxmlformats.org/officeDocument/2006/relationships/tags" Target="../tags/tag151.xml"/><Relationship Id="rId10" Type="http://schemas.openxmlformats.org/officeDocument/2006/relationships/image" Target="../media/image30.jpeg"/><Relationship Id="rId4" Type="http://schemas.openxmlformats.org/officeDocument/2006/relationships/tags" Target="../tags/tag150.xml"/><Relationship Id="rId9"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image" Target="../media/image32.png"/><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hyperlink" Target="http://simulium.bio.uottawa.ca" TargetMode="Externa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hyperlink" Target="http://lemondedesinsectes.over-blog.com" TargetMode="External"/><Relationship Id="rId5" Type="http://schemas.openxmlformats.org/officeDocument/2006/relationships/tags" Target="../tags/tag159.xml"/><Relationship Id="rId10" Type="http://schemas.openxmlformats.org/officeDocument/2006/relationships/slideLayout" Target="../slideLayouts/slideLayout7.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image" Target="../media/image34.png"/><Relationship Id="rId5" Type="http://schemas.openxmlformats.org/officeDocument/2006/relationships/tags" Target="../tags/tag168.xml"/><Relationship Id="rId10" Type="http://schemas.openxmlformats.org/officeDocument/2006/relationships/hyperlink" Target="http://simulium.bio.uottawa.ca" TargetMode="External"/><Relationship Id="rId4" Type="http://schemas.openxmlformats.org/officeDocument/2006/relationships/tags" Target="../tags/tag167.xml"/><Relationship Id="rId9" Type="http://schemas.openxmlformats.org/officeDocument/2006/relationships/hyperlink" Target="http://lemondedesinsectes.over-blog.com" TargetMode="Externa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10.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80.xml"/><Relationship Id="rId7" Type="http://schemas.openxmlformats.org/officeDocument/2006/relationships/slideLayout" Target="../slideLayouts/slideLayout7.xml"/><Relationship Id="rId12" Type="http://schemas.microsoft.com/office/2007/relationships/diagramDrawing" Target="../diagrams/drawing1.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diagramColors" Target="../diagrams/colors1.xml"/><Relationship Id="rId5" Type="http://schemas.openxmlformats.org/officeDocument/2006/relationships/tags" Target="../tags/tag182.xml"/><Relationship Id="rId10" Type="http://schemas.openxmlformats.org/officeDocument/2006/relationships/diagramQuickStyle" Target="../diagrams/quickStyle1.xml"/><Relationship Id="rId4" Type="http://schemas.openxmlformats.org/officeDocument/2006/relationships/tags" Target="../tags/tag181.xml"/><Relationship Id="rId9"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9" Type="http://schemas.openxmlformats.org/officeDocument/2006/relationships/image" Target="../media/image36.jpeg"/></Relationships>
</file>

<file path=ppt/slides/_rels/slide32.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image" Target="../media/image36.jpeg"/><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slideLayout" Target="../slideLayouts/slideLayout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5" Type="http://schemas.openxmlformats.org/officeDocument/2006/relationships/tags" Target="../tags/tag195.xml"/><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37.jpeg"/></Relationships>
</file>

<file path=ppt/slides/_rels/slide34.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slideLayout" Target="../slideLayouts/slideLayout7.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tags" Target="../tags/tag220.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image" Target="../media/image37.jpeg"/><Relationship Id="rId10" Type="http://schemas.openxmlformats.org/officeDocument/2006/relationships/tags" Target="../tags/tag218.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image" Target="../media/image36.jpe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9" Type="http://schemas.openxmlformats.org/officeDocument/2006/relationships/image" Target="../media/image38.jpeg"/></Relationships>
</file>

<file path=ppt/slides/_rels/slide36.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slideLayout" Target="../slideLayouts/slideLayout7.xml"/><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tags" Target="../tags/tag239.xml"/><Relationship Id="rId2" Type="http://schemas.openxmlformats.org/officeDocument/2006/relationships/tags" Target="../tags/tag229.xml"/><Relationship Id="rId16" Type="http://schemas.openxmlformats.org/officeDocument/2006/relationships/image" Target="../media/image38.jpeg"/><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tags" Target="../tags/tag238.xml"/><Relationship Id="rId5" Type="http://schemas.openxmlformats.org/officeDocument/2006/relationships/tags" Target="../tags/tag232.xml"/><Relationship Id="rId15" Type="http://schemas.openxmlformats.org/officeDocument/2006/relationships/image" Target="../media/image37.jpeg"/><Relationship Id="rId10" Type="http://schemas.openxmlformats.org/officeDocument/2006/relationships/tags" Target="../tags/tag237.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image" Target="../media/image36.jpe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42.xml"/><Relationship Id="rId7" Type="http://schemas.openxmlformats.org/officeDocument/2006/relationships/tags" Target="../tags/tag246.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9" Type="http://schemas.openxmlformats.org/officeDocument/2006/relationships/image" Target="../media/image39.png"/></Relationships>
</file>

<file path=ppt/slides/_rels/slide38.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slideLayout" Target="../slideLayouts/slideLayout7.xml"/><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image" Target="../media/image39.png"/><Relationship Id="rId2" Type="http://schemas.openxmlformats.org/officeDocument/2006/relationships/tags" Target="../tags/tag248.xml"/><Relationship Id="rId16" Type="http://schemas.openxmlformats.org/officeDocument/2006/relationships/image" Target="../media/image38.jpeg"/><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5" Type="http://schemas.openxmlformats.org/officeDocument/2006/relationships/image" Target="../media/image37.jpeg"/><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image" Target="../media/image36.jpeg"/></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61.xml"/><Relationship Id="rId7" Type="http://schemas.openxmlformats.org/officeDocument/2006/relationships/slideLayout" Target="../slideLayouts/slideLayout7.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s>
</file>

<file path=ppt/slides/_rels/slide40.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image" Target="../media/image39.png"/><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image" Target="../media/image38.jpeg"/><Relationship Id="rId2" Type="http://schemas.openxmlformats.org/officeDocument/2006/relationships/tags" Target="../tags/tag266.xml"/><Relationship Id="rId16" Type="http://schemas.openxmlformats.org/officeDocument/2006/relationships/image" Target="../media/image37.jpeg"/><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image" Target="../media/image36.jpeg"/><Relationship Id="rId10" Type="http://schemas.openxmlformats.org/officeDocument/2006/relationships/tags" Target="../tags/tag274.xml"/><Relationship Id="rId19" Type="http://schemas.openxmlformats.org/officeDocument/2006/relationships/image" Target="../media/image40.png"/><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tags" Target="../tags/tag280.xml"/><Relationship Id="rId7" Type="http://schemas.openxmlformats.org/officeDocument/2006/relationships/image" Target="../media/image41.png"/><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slideLayout" Target="../slideLayouts/slideLayout7.xml"/><Relationship Id="rId5" Type="http://schemas.openxmlformats.org/officeDocument/2006/relationships/tags" Target="../tags/tag282.xml"/><Relationship Id="rId4" Type="http://schemas.openxmlformats.org/officeDocument/2006/relationships/tags" Target="../tags/tag281.xml"/></Relationships>
</file>

<file path=ppt/slides/_rels/slide42.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image" Target="../media/image38.jpeg"/><Relationship Id="rId3" Type="http://schemas.openxmlformats.org/officeDocument/2006/relationships/tags" Target="../tags/tag285.xml"/><Relationship Id="rId21" Type="http://schemas.openxmlformats.org/officeDocument/2006/relationships/image" Target="../media/image40.png"/><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image" Target="../media/image37.jpeg"/><Relationship Id="rId2" Type="http://schemas.openxmlformats.org/officeDocument/2006/relationships/tags" Target="../tags/tag284.xml"/><Relationship Id="rId16" Type="http://schemas.openxmlformats.org/officeDocument/2006/relationships/image" Target="../media/image36.jpeg"/><Relationship Id="rId20" Type="http://schemas.openxmlformats.org/officeDocument/2006/relationships/image" Target="../media/image41.png"/><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slideLayout" Target="../slideLayouts/slideLayout7.xml"/><Relationship Id="rId10" Type="http://schemas.openxmlformats.org/officeDocument/2006/relationships/tags" Target="../tags/tag292.xml"/><Relationship Id="rId19" Type="http://schemas.openxmlformats.org/officeDocument/2006/relationships/image" Target="../media/image39.png"/><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s>
</file>

<file path=ppt/slides/_rels/slide43.xml.rels><?xml version="1.0" encoding="UTF-8" standalone="yes"?>
<Relationships xmlns="http://schemas.openxmlformats.org/package/2006/relationships"><Relationship Id="rId3" Type="http://schemas.openxmlformats.org/officeDocument/2006/relationships/tags" Target="../tags/tag299.xml"/><Relationship Id="rId7" Type="http://schemas.openxmlformats.org/officeDocument/2006/relationships/image" Target="../media/image42.png"/><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slideLayout" Target="../slideLayouts/slideLayout7.xml"/><Relationship Id="rId5" Type="http://schemas.openxmlformats.org/officeDocument/2006/relationships/tags" Target="../tags/tag301.xml"/><Relationship Id="rId4" Type="http://schemas.openxmlformats.org/officeDocument/2006/relationships/tags" Target="../tags/tag300.xml"/></Relationships>
</file>

<file path=ppt/slides/_rels/slide44.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tags" Target="../tags/tag314.xml"/><Relationship Id="rId18" Type="http://schemas.openxmlformats.org/officeDocument/2006/relationships/image" Target="../media/image37.jpeg"/><Relationship Id="rId3" Type="http://schemas.openxmlformats.org/officeDocument/2006/relationships/tags" Target="../tags/tag304.xml"/><Relationship Id="rId21" Type="http://schemas.openxmlformats.org/officeDocument/2006/relationships/image" Target="../media/image41.png"/><Relationship Id="rId7" Type="http://schemas.openxmlformats.org/officeDocument/2006/relationships/tags" Target="../tags/tag308.xml"/><Relationship Id="rId12" Type="http://schemas.openxmlformats.org/officeDocument/2006/relationships/tags" Target="../tags/tag313.xml"/><Relationship Id="rId17" Type="http://schemas.openxmlformats.org/officeDocument/2006/relationships/image" Target="../media/image36.jpeg"/><Relationship Id="rId2" Type="http://schemas.openxmlformats.org/officeDocument/2006/relationships/tags" Target="../tags/tag303.xml"/><Relationship Id="rId16" Type="http://schemas.openxmlformats.org/officeDocument/2006/relationships/slideLayout" Target="../slideLayouts/slideLayout7.xml"/><Relationship Id="rId20" Type="http://schemas.openxmlformats.org/officeDocument/2006/relationships/image" Target="../media/image39.png"/><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tags" Target="../tags/tag312.xml"/><Relationship Id="rId5" Type="http://schemas.openxmlformats.org/officeDocument/2006/relationships/tags" Target="../tags/tag306.xml"/><Relationship Id="rId15" Type="http://schemas.openxmlformats.org/officeDocument/2006/relationships/tags" Target="../tags/tag316.xml"/><Relationship Id="rId23" Type="http://schemas.openxmlformats.org/officeDocument/2006/relationships/image" Target="../media/image42.png"/><Relationship Id="rId10" Type="http://schemas.openxmlformats.org/officeDocument/2006/relationships/tags" Target="../tags/tag311.xml"/><Relationship Id="rId19" Type="http://schemas.openxmlformats.org/officeDocument/2006/relationships/image" Target="../media/image38.jpeg"/><Relationship Id="rId4" Type="http://schemas.openxmlformats.org/officeDocument/2006/relationships/tags" Target="../tags/tag305.xml"/><Relationship Id="rId9" Type="http://schemas.openxmlformats.org/officeDocument/2006/relationships/tags" Target="../tags/tag310.xml"/><Relationship Id="rId14" Type="http://schemas.openxmlformats.org/officeDocument/2006/relationships/tags" Target="../tags/tag315.xml"/><Relationship Id="rId22"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tags" Target="../tags/tag319.xml"/><Relationship Id="rId7" Type="http://schemas.openxmlformats.org/officeDocument/2006/relationships/image" Target="../media/image43.png"/><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slideLayout" Target="../slideLayouts/slideLayout7.xml"/><Relationship Id="rId5" Type="http://schemas.openxmlformats.org/officeDocument/2006/relationships/tags" Target="../tags/tag321.xml"/><Relationship Id="rId4" Type="http://schemas.openxmlformats.org/officeDocument/2006/relationships/tags" Target="../tags/tag320.xml"/></Relationships>
</file>

<file path=ppt/slides/_rels/slide46.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18" Type="http://schemas.openxmlformats.org/officeDocument/2006/relationships/image" Target="../media/image36.jpeg"/><Relationship Id="rId3" Type="http://schemas.openxmlformats.org/officeDocument/2006/relationships/tags" Target="../tags/tag324.xml"/><Relationship Id="rId21" Type="http://schemas.openxmlformats.org/officeDocument/2006/relationships/image" Target="../media/image39.png"/><Relationship Id="rId7" Type="http://schemas.openxmlformats.org/officeDocument/2006/relationships/tags" Target="../tags/tag328.xml"/><Relationship Id="rId12" Type="http://schemas.openxmlformats.org/officeDocument/2006/relationships/tags" Target="../tags/tag333.xml"/><Relationship Id="rId17" Type="http://schemas.openxmlformats.org/officeDocument/2006/relationships/slideLayout" Target="../slideLayouts/slideLayout7.xml"/><Relationship Id="rId25" Type="http://schemas.openxmlformats.org/officeDocument/2006/relationships/image" Target="../media/image43.png"/><Relationship Id="rId2" Type="http://schemas.openxmlformats.org/officeDocument/2006/relationships/tags" Target="../tags/tag323.xml"/><Relationship Id="rId16" Type="http://schemas.openxmlformats.org/officeDocument/2006/relationships/tags" Target="../tags/tag337.xml"/><Relationship Id="rId20" Type="http://schemas.openxmlformats.org/officeDocument/2006/relationships/image" Target="../media/image38.jpeg"/><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24" Type="http://schemas.openxmlformats.org/officeDocument/2006/relationships/image" Target="../media/image42.png"/><Relationship Id="rId5" Type="http://schemas.openxmlformats.org/officeDocument/2006/relationships/tags" Target="../tags/tag326.xml"/><Relationship Id="rId15" Type="http://schemas.openxmlformats.org/officeDocument/2006/relationships/tags" Target="../tags/tag336.xml"/><Relationship Id="rId23" Type="http://schemas.openxmlformats.org/officeDocument/2006/relationships/image" Target="../media/image40.png"/><Relationship Id="rId10" Type="http://schemas.openxmlformats.org/officeDocument/2006/relationships/tags" Target="../tags/tag331.xml"/><Relationship Id="rId19" Type="http://schemas.openxmlformats.org/officeDocument/2006/relationships/image" Target="../media/image37.jpeg"/><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 Id="rId22"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slideLayout" Target="../slideLayouts/slideLayout7.xml"/><Relationship Id="rId5" Type="http://schemas.openxmlformats.org/officeDocument/2006/relationships/tags" Target="../tags/tag342.xml"/><Relationship Id="rId4" Type="http://schemas.openxmlformats.org/officeDocument/2006/relationships/tags" Target="../tags/tag341.xml"/></Relationships>
</file>

<file path=ppt/slides/_rels/slide48.xml.rels><?xml version="1.0" encoding="UTF-8" standalone="yes"?>
<Relationships xmlns="http://schemas.openxmlformats.org/package/2006/relationships"><Relationship Id="rId3" Type="http://schemas.openxmlformats.org/officeDocument/2006/relationships/tags" Target="../tags/tag345.xml"/><Relationship Id="rId7" Type="http://schemas.openxmlformats.org/officeDocument/2006/relationships/image" Target="../media/image44.jpeg"/><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Layout" Target="../slideLayouts/slideLayout7.xml"/><Relationship Id="rId5" Type="http://schemas.openxmlformats.org/officeDocument/2006/relationships/tags" Target="../tags/tag347.xml"/><Relationship Id="rId4" Type="http://schemas.openxmlformats.org/officeDocument/2006/relationships/tags" Target="../tags/tag346.xml"/></Relationships>
</file>

<file path=ppt/slides/_rels/slide49.xml.rels><?xml version="1.0" encoding="UTF-8" standalone="yes"?>
<Relationships xmlns="http://schemas.openxmlformats.org/package/2006/relationships"><Relationship Id="rId3" Type="http://schemas.openxmlformats.org/officeDocument/2006/relationships/tags" Target="../tags/tag350.xml"/><Relationship Id="rId7" Type="http://schemas.openxmlformats.org/officeDocument/2006/relationships/image" Target="../media/image45.jpeg"/><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slideLayout" Target="../slideLayouts/slideLayout7.xml"/><Relationship Id="rId5" Type="http://schemas.openxmlformats.org/officeDocument/2006/relationships/tags" Target="../tags/tag352.xml"/><Relationship Id="rId4" Type="http://schemas.openxmlformats.org/officeDocument/2006/relationships/tags" Target="../tags/tag351.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55.xml"/><Relationship Id="rId7" Type="http://schemas.openxmlformats.org/officeDocument/2006/relationships/tags" Target="../tags/tag359.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image" Target="../media/image48.jpeg"/><Relationship Id="rId5" Type="http://schemas.openxmlformats.org/officeDocument/2006/relationships/tags" Target="../tags/tag357.xml"/><Relationship Id="rId10" Type="http://schemas.openxmlformats.org/officeDocument/2006/relationships/image" Target="../media/image47.png"/><Relationship Id="rId4" Type="http://schemas.openxmlformats.org/officeDocument/2006/relationships/tags" Target="../tags/tag356.xml"/><Relationship Id="rId9" Type="http://schemas.openxmlformats.org/officeDocument/2006/relationships/image" Target="../media/image46.jpeg"/></Relationships>
</file>

<file path=ppt/slides/_rels/slide51.xml.rels><?xml version="1.0" encoding="UTF-8" standalone="yes"?>
<Relationships xmlns="http://schemas.openxmlformats.org/package/2006/relationships"><Relationship Id="rId8" Type="http://schemas.openxmlformats.org/officeDocument/2006/relationships/hyperlink" Target="https://www.youtube.com/watch?v=_hRT5G8UCqY" TargetMode="External"/><Relationship Id="rId3" Type="http://schemas.openxmlformats.org/officeDocument/2006/relationships/tags" Target="../tags/tag362.xml"/><Relationship Id="rId7" Type="http://schemas.openxmlformats.org/officeDocument/2006/relationships/hyperlink" Target="https://www.youtube.com/watch?v=ogHjj1i4_zE" TargetMode="Externa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hyperlink" Target="https://www.youtube.com/watch?v=bOKmCH8d0as" TargetMode="External"/><Relationship Id="rId5" Type="http://schemas.openxmlformats.org/officeDocument/2006/relationships/slideLayout" Target="../slideLayouts/slideLayout7.xml"/><Relationship Id="rId4" Type="http://schemas.openxmlformats.org/officeDocument/2006/relationships/tags" Target="../tags/tag363.xml"/><Relationship Id="rId9" Type="http://schemas.openxmlformats.org/officeDocument/2006/relationships/hyperlink" Target="https://www.youtube.com/watch?v=wqddneGYkc4" TargetMode="External"/></Relationships>
</file>

<file path=ppt/slides/_rels/slide52.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tags" Target="../tags/tag25.xml"/><Relationship Id="rId7"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3.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tags" Target="../tags/tag34.xml"/><Relationship Id="rId7"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Image 16" descr="Cover_3 - Insectes.jpg"/>
          <p:cNvPicPr>
            <a:picLocks noChangeAspect="1"/>
          </p:cNvPicPr>
          <p:nvPr/>
        </p:nvPicPr>
        <p:blipFill>
          <a:blip r:embed="rId3"/>
          <a:stretch>
            <a:fillRect/>
          </a:stretch>
        </p:blipFill>
        <p:spPr>
          <a:xfrm>
            <a:off x="0" y="36395"/>
            <a:ext cx="6858000" cy="907121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53772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777167" y="1190050"/>
            <a:ext cx="5029398" cy="7847270"/>
          </a:xfrm>
          <a:noFill/>
          <a:ln>
            <a:solidFill>
              <a:srgbClr val="002060"/>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lgn="just">
              <a:spcBef>
                <a:spcPts val="600"/>
              </a:spcBef>
              <a:buNone/>
            </a:pPr>
            <a:r>
              <a:rPr lang="fr-FR" sz="2400" i="1" dirty="0">
                <a:latin typeface="+mj-lt"/>
                <a:cs typeface="Times New Roman" panose="02020603050405020304" pitchFamily="18" charset="0"/>
              </a:rPr>
              <a:t>Vue d’ensemble</a:t>
            </a:r>
          </a:p>
          <a:p>
            <a:pPr marL="0" indent="0" algn="just">
              <a:spcBef>
                <a:spcPts val="600"/>
              </a:spcBef>
              <a:buNone/>
            </a:pPr>
            <a:r>
              <a:rPr lang="fr-FR" sz="1200" dirty="0" smtClean="0">
                <a:latin typeface="+mj-lt"/>
                <a:cs typeface="Times New Roman" panose="02020603050405020304" pitchFamily="18" charset="0"/>
              </a:rPr>
              <a:t>Un jeu sur TBI, en plénière, permet de découvrir 3 autres familles d’arthropodes : les arachnides, les myriapodes et les crustacés. Une fiche d’activité imprimée sert à consolider les acquis.</a:t>
            </a:r>
          </a:p>
          <a:p>
            <a:pPr marL="0" indent="0" algn="just">
              <a:spcBef>
                <a:spcPts val="600"/>
              </a:spcBef>
              <a:buNone/>
            </a:pPr>
            <a:r>
              <a:rPr lang="fr-CA" sz="2400" i="1" dirty="0" smtClean="0">
                <a:latin typeface="+mj-lt"/>
              </a:rPr>
              <a:t>Amorce</a:t>
            </a:r>
          </a:p>
          <a:p>
            <a:pPr marL="228600" indent="-228600" algn="just">
              <a:spcBef>
                <a:spcPts val="600"/>
              </a:spcBef>
              <a:buFont typeface="+mj-lt"/>
              <a:buAutoNum type="arabicPeriod"/>
            </a:pPr>
            <a:r>
              <a:rPr lang="fr-CA" sz="1200" dirty="0" smtClean="0">
                <a:latin typeface="+mj-lt"/>
              </a:rPr>
              <a:t>Avant de commencer l’activité sur les arthropodes, faire un retour sur l’identification des insectes. Quels sont les critères pour différencier les insectes des autres bestioles ?</a:t>
            </a:r>
          </a:p>
          <a:p>
            <a:pPr marL="228600" indent="-228600" algn="just">
              <a:spcBef>
                <a:spcPts val="600"/>
              </a:spcBef>
              <a:buFont typeface="+mj-lt"/>
              <a:buAutoNum type="arabicPeriod"/>
            </a:pPr>
            <a:r>
              <a:rPr lang="fr-CA" sz="1200" dirty="0" smtClean="0">
                <a:latin typeface="+mj-lt"/>
              </a:rPr>
              <a:t>Pour introduire la notion d’arthropode, afficher la première page de la Fiche TBI-3 (page …) :</a:t>
            </a:r>
          </a:p>
          <a:p>
            <a:pPr marL="228600" indent="-228600" algn="ctr">
              <a:spcBef>
                <a:spcPts val="600"/>
              </a:spcBef>
              <a:buNone/>
            </a:pPr>
            <a:r>
              <a:rPr lang="fr-CA" sz="1200" b="1" i="1" dirty="0" smtClean="0">
                <a:latin typeface="+mj-lt"/>
              </a:rPr>
              <a:t>« Les insectes font partie d’une grande famille de bestioles. Cette famille s’appelle : les arthropodes. Dans cette famille, on trouve les arachnides, les myriapodes et les crustacés. Pour découvrir qui sont ces cousins des insectes, nous allons jouer à un petit jeu. »</a:t>
            </a:r>
          </a:p>
          <a:p>
            <a:pPr marL="0" indent="0" algn="just">
              <a:spcBef>
                <a:spcPts val="600"/>
              </a:spcBef>
              <a:buNone/>
            </a:pPr>
            <a:r>
              <a:rPr lang="fr-CA" sz="2400" i="1" dirty="0" smtClean="0">
                <a:latin typeface="+mj-lt"/>
              </a:rPr>
              <a:t>Est-ce un insecte ?</a:t>
            </a:r>
          </a:p>
          <a:p>
            <a:pPr marL="360000" indent="-360000" algn="just">
              <a:spcBef>
                <a:spcPts val="600"/>
              </a:spcBef>
              <a:buFont typeface="Arial" pitchFamily="34" charset="0"/>
              <a:buChar char="•"/>
            </a:pPr>
            <a:r>
              <a:rPr lang="fr-FR" sz="1200" dirty="0" smtClean="0">
                <a:latin typeface="+mj-lt"/>
                <a:cs typeface="Times New Roman"/>
              </a:rPr>
              <a:t>Sur la diapositive suivante apparaît la photo d’une bestiole. Les élèves doivent répondre à la question « Est-ce un insecte ? ».</a:t>
            </a:r>
          </a:p>
          <a:p>
            <a:pPr marL="360000" indent="-360000" algn="just">
              <a:spcBef>
                <a:spcPts val="600"/>
              </a:spcBef>
              <a:buFont typeface="Arial" pitchFamily="34" charset="0"/>
              <a:buChar char="•"/>
            </a:pPr>
            <a:r>
              <a:rPr lang="fr-CA" sz="1200" dirty="0" smtClean="0">
                <a:latin typeface="+mj-lt"/>
                <a:cs typeface="Times New Roman"/>
              </a:rPr>
              <a:t>Après avoir pris quelques réponses à main levée – réponses justifiées par ce que l’on sait des critères d’identification des insectes – on passe à la diapositive suivante. </a:t>
            </a:r>
          </a:p>
          <a:p>
            <a:pPr marL="360000" indent="-360000" algn="just">
              <a:spcBef>
                <a:spcPts val="600"/>
              </a:spcBef>
              <a:buFont typeface="Arial" pitchFamily="34" charset="0"/>
              <a:buChar char="•"/>
            </a:pPr>
            <a:r>
              <a:rPr lang="fr-CA" sz="1200" dirty="0" smtClean="0">
                <a:latin typeface="+mj-lt"/>
                <a:cs typeface="Times New Roman"/>
              </a:rPr>
              <a:t>La nouvelle </a:t>
            </a:r>
            <a:r>
              <a:rPr lang="fr-FR" sz="1200" dirty="0" smtClean="0">
                <a:latin typeface="+mj-lt"/>
                <a:cs typeface="Times New Roman"/>
              </a:rPr>
              <a:t>diapositive est séparée en quatre sections: insectes, arachnides, myriapodes et crustacés. Après chaque bestiole présentée, le tableau de la page suivante montre la même bestiole placée dans la bonne section. </a:t>
            </a:r>
          </a:p>
          <a:p>
            <a:pPr marL="360000" indent="-360000" algn="just">
              <a:spcBef>
                <a:spcPts val="600"/>
              </a:spcBef>
              <a:buFont typeface="Arial" pitchFamily="34" charset="0"/>
              <a:buChar char="•"/>
            </a:pPr>
            <a:r>
              <a:rPr lang="fr-FR" sz="1200" dirty="0" smtClean="0">
                <a:latin typeface="+mj-lt"/>
                <a:cs typeface="Times New Roman"/>
              </a:rPr>
              <a:t>Ainsi, le tableau se remplit au fur et à mesure que le jeu avance. </a:t>
            </a:r>
          </a:p>
          <a:p>
            <a:pPr marL="0" indent="0" algn="just">
              <a:spcBef>
                <a:spcPts val="600"/>
              </a:spcBef>
              <a:buNone/>
            </a:pPr>
            <a:r>
              <a:rPr lang="fr-FR" sz="2400" i="1" dirty="0" smtClean="0">
                <a:latin typeface="+mj-lt"/>
                <a:cs typeface="Times New Roman"/>
              </a:rPr>
              <a:t>Le jeu des arthropodes</a:t>
            </a:r>
          </a:p>
          <a:p>
            <a:pPr marL="0" indent="0" algn="just">
              <a:spcBef>
                <a:spcPts val="600"/>
              </a:spcBef>
              <a:buNone/>
            </a:pPr>
            <a:r>
              <a:rPr lang="fr-FR" sz="1200" dirty="0" smtClean="0">
                <a:latin typeface="+mj-lt"/>
                <a:cs typeface="Times New Roman"/>
              </a:rPr>
              <a:t>Pour consolider les acquis, la fiche d’activité B montre quatre arthropodes d'un côté et 4 de l'autre. </a:t>
            </a:r>
          </a:p>
          <a:p>
            <a:pPr marL="0" indent="0" algn="just">
              <a:spcBef>
                <a:spcPts val="600"/>
              </a:spcBef>
              <a:buNone/>
            </a:pPr>
            <a:r>
              <a:rPr lang="fr-FR" sz="1200" dirty="0" smtClean="0">
                <a:latin typeface="+mj-lt"/>
                <a:cs typeface="Times New Roman"/>
              </a:rPr>
              <a:t>À l'aide d'un crayon, les élèves doivent relier les  arthropodes de même famille, soit le papillon avec la fourmi, l'araignée avec le scorpion, le </a:t>
            </a:r>
            <a:r>
              <a:rPr lang="fr-FR" sz="1200" dirty="0" err="1" smtClean="0">
                <a:latin typeface="+mj-lt"/>
                <a:cs typeface="Times New Roman"/>
              </a:rPr>
              <a:t>mille-patte</a:t>
            </a:r>
            <a:r>
              <a:rPr lang="fr-FR" sz="1200" dirty="0" smtClean="0">
                <a:latin typeface="+mj-lt"/>
                <a:cs typeface="Times New Roman"/>
              </a:rPr>
              <a:t> avec le </a:t>
            </a:r>
            <a:r>
              <a:rPr lang="fr-FR" sz="1200" dirty="0" err="1" smtClean="0">
                <a:latin typeface="+mj-lt"/>
                <a:cs typeface="Times New Roman"/>
              </a:rPr>
              <a:t>centipède</a:t>
            </a:r>
            <a:r>
              <a:rPr lang="fr-FR" sz="1200" dirty="0" smtClean="0">
                <a:latin typeface="+mj-lt"/>
                <a:cs typeface="Times New Roman"/>
              </a:rPr>
              <a:t>, et le cloporte avec la crevette. </a:t>
            </a:r>
            <a:endParaRPr lang="fr-CA" sz="1200" dirty="0" smtClean="0">
              <a:latin typeface="+mj-lt"/>
              <a:cs typeface="Times New Roman"/>
            </a:endParaRPr>
          </a:p>
        </p:txBody>
      </p:sp>
      <p:sp>
        <p:nvSpPr>
          <p:cNvPr id="2" name="Espace réservé du numéro de diapositive 1"/>
          <p:cNvSpPr>
            <a:spLocks noGrp="1"/>
          </p:cNvSpPr>
          <p:nvPr>
            <p:ph type="sldNum" sz="quarter" idx="12"/>
            <p:custDataLst>
              <p:tags r:id="rId2"/>
            </p:custDataLst>
          </p:nvPr>
        </p:nvSpPr>
        <p:spPr>
          <a:xfrm>
            <a:off x="5501576" y="7992963"/>
            <a:ext cx="1356424" cy="1135797"/>
          </a:xfrm>
        </p:spPr>
        <p:txBody>
          <a:bodyPr/>
          <a:lstStyle/>
          <a:p>
            <a:fld id="{027FB875-5C85-AB42-9DC5-178568A424B8}" type="slidenum">
              <a:rPr lang="fr-CA" smtClean="0"/>
              <a:pPr/>
              <a:t>10</a:t>
            </a:fld>
            <a:endParaRPr lang="fr-CA" dirty="0"/>
          </a:p>
        </p:txBody>
      </p:sp>
      <p:graphicFrame>
        <p:nvGraphicFramePr>
          <p:cNvPr id="7" name="Tableau 16">
            <a:extLst>
              <a:ext uri="{FF2B5EF4-FFF2-40B4-BE49-F238E27FC236}">
                <a16:creationId xmlns="" xmlns:a16="http://schemas.microsoft.com/office/drawing/2014/main" id="{648C24D5-670D-435F-AF6A-B47A6B50629D}"/>
              </a:ext>
            </a:extLst>
          </p:cNvPr>
          <p:cNvGraphicFramePr>
            <a:graphicFrameLocks noGrp="1"/>
          </p:cNvGraphicFramePr>
          <p:nvPr>
            <p:custDataLst>
              <p:tags r:id="rId3"/>
            </p:custDataLst>
            <p:extLst>
              <p:ext uri="{D42A27DB-BD31-4B8C-83A1-F6EECF244321}">
                <p14:modId xmlns="" xmlns:p14="http://schemas.microsoft.com/office/powerpoint/2010/main" val="2452777559"/>
              </p:ext>
            </p:extLst>
          </p:nvPr>
        </p:nvGraphicFramePr>
        <p:xfrm>
          <a:off x="43957" y="1190050"/>
          <a:ext cx="1670543" cy="335280"/>
        </p:xfrm>
        <a:graphic>
          <a:graphicData uri="http://schemas.openxmlformats.org/drawingml/2006/table">
            <a:tbl>
              <a:tblPr firstRow="1" bandRow="1">
                <a:tableStyleId>{22838BEF-8BB2-4498-84A7-C5851F593DF1}</a:tableStyleId>
              </a:tblPr>
              <a:tblGrid>
                <a:gridCol w="1670543">
                  <a:extLst>
                    <a:ext uri="{9D8B030D-6E8A-4147-A177-3AD203B41FA5}">
                      <a16:colId xmlns="" xmlns:a16="http://schemas.microsoft.com/office/drawing/2014/main" val="20000"/>
                    </a:ext>
                  </a:extLst>
                </a:gridCol>
              </a:tblGrid>
              <a:tr h="321370">
                <a:tc>
                  <a:txBody>
                    <a:bodyPr/>
                    <a:lstStyle/>
                    <a:p>
                      <a:pPr algn="ctr"/>
                      <a:endParaRPr lang="fr-FR" sz="200" dirty="0">
                        <a:latin typeface="+mj-lt"/>
                      </a:endParaRPr>
                    </a:p>
                    <a:p>
                      <a:pPr algn="ctr"/>
                      <a:r>
                        <a:rPr lang="fr-FR" sz="1400" dirty="0">
                          <a:latin typeface="+mj-lt"/>
                          <a:cs typeface="Times New Roman" panose="02020603050405020304" pitchFamily="18" charset="0"/>
                        </a:rPr>
                        <a:t>Durée :  </a:t>
                      </a:r>
                      <a:r>
                        <a:rPr lang="fr-FR" sz="1400" b="0" dirty="0" smtClean="0">
                          <a:latin typeface="+mj-lt"/>
                          <a:cs typeface="Times New Roman" panose="02020603050405020304" pitchFamily="18" charset="0"/>
                        </a:rPr>
                        <a:t>30 </a:t>
                      </a:r>
                      <a:r>
                        <a:rPr lang="fr-FR" sz="1400" b="0" baseline="0" dirty="0" smtClean="0">
                          <a:latin typeface="+mj-lt"/>
                          <a:cs typeface="Times New Roman" panose="02020603050405020304" pitchFamily="18" charset="0"/>
                        </a:rPr>
                        <a:t>minutes</a:t>
                      </a:r>
                      <a:endParaRPr lang="fr-FR" sz="1400" b="0" i="0" dirty="0">
                        <a:solidFill>
                          <a:schemeClr val="tx1"/>
                        </a:solidFill>
                        <a:latin typeface="+mj-lt"/>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graphicFrame>
        <p:nvGraphicFramePr>
          <p:cNvPr id="8" name="Espace réservé du contenu 5">
            <a:extLst>
              <a:ext uri="{FF2B5EF4-FFF2-40B4-BE49-F238E27FC236}">
                <a16:creationId xmlns="" xmlns:a16="http://schemas.microsoft.com/office/drawing/2014/main" id="{3B8F5062-45E2-46EF-B148-01239DBE67DE}"/>
              </a:ext>
            </a:extLst>
          </p:cNvPr>
          <p:cNvGraphicFramePr>
            <a:graphicFrameLocks/>
          </p:cNvGraphicFramePr>
          <p:nvPr>
            <p:custDataLst>
              <p:tags r:id="rId4"/>
            </p:custDataLst>
            <p:extLst>
              <p:ext uri="{D42A27DB-BD31-4B8C-83A1-F6EECF244321}">
                <p14:modId xmlns="" xmlns:p14="http://schemas.microsoft.com/office/powerpoint/2010/main" val="2523752058"/>
              </p:ext>
            </p:extLst>
          </p:nvPr>
        </p:nvGraphicFramePr>
        <p:xfrm>
          <a:off x="43957" y="1635865"/>
          <a:ext cx="1670543" cy="1441020"/>
        </p:xfrm>
        <a:graphic>
          <a:graphicData uri="http://schemas.openxmlformats.org/drawingml/2006/table">
            <a:tbl>
              <a:tblPr firstRow="1" bandRow="1">
                <a:tableStyleId>{5C22544A-7EE6-4342-B048-85BDC9FD1C3A}</a:tableStyleId>
              </a:tblPr>
              <a:tblGrid>
                <a:gridCol w="1670543">
                  <a:extLst>
                    <a:ext uri="{9D8B030D-6E8A-4147-A177-3AD203B41FA5}">
                      <a16:colId xmlns="" xmlns:a16="http://schemas.microsoft.com/office/drawing/2014/main" val="20000"/>
                    </a:ext>
                  </a:extLst>
                </a:gridCol>
              </a:tblGrid>
              <a:tr h="297549">
                <a:tc>
                  <a:txBody>
                    <a:bodyPr/>
                    <a:lstStyle/>
                    <a:p>
                      <a:pPr algn="ctr"/>
                      <a:r>
                        <a:rPr lang="fr-FR" sz="1400" dirty="0">
                          <a:latin typeface="+mj-lt"/>
                          <a:cs typeface="Times" pitchFamily="18" charset="0"/>
                        </a:rPr>
                        <a:t>Matériel</a:t>
                      </a:r>
                      <a:r>
                        <a:rPr lang="fr-FR" sz="1400" baseline="0" dirty="0">
                          <a:latin typeface="+mj-lt"/>
                          <a:cs typeface="Times" pitchFamily="18" charset="0"/>
                        </a:rPr>
                        <a:t> nécessaire</a:t>
                      </a:r>
                      <a:endParaRPr lang="fr-FR" sz="1400" dirty="0">
                        <a:latin typeface="+mj-lt"/>
                        <a:cs typeface="Times" pitchFamily="18" charset="0"/>
                      </a:endParaRPr>
                    </a:p>
                  </a:txBody>
                  <a:tcPr/>
                </a:tc>
                <a:extLst>
                  <a:ext uri="{0D108BD9-81ED-4DB2-BD59-A6C34878D82A}">
                    <a16:rowId xmlns="" xmlns:a16="http://schemas.microsoft.com/office/drawing/2014/main" val="10000"/>
                  </a:ext>
                </a:extLst>
              </a:tr>
              <a:tr h="297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mj-lt"/>
                          <a:cs typeface="Times" pitchFamily="18" charset="0"/>
                        </a:rPr>
                        <a:t>Par</a:t>
                      </a:r>
                      <a:r>
                        <a:rPr lang="fr-FR" sz="1200" b="1" baseline="0" dirty="0" smtClean="0">
                          <a:latin typeface="+mj-lt"/>
                          <a:cs typeface="Times" pitchFamily="18" charset="0"/>
                        </a:rPr>
                        <a:t> élève</a:t>
                      </a:r>
                      <a:endParaRPr lang="fr-FR" sz="1200" b="1" dirty="0">
                        <a:latin typeface="+mj-lt"/>
                        <a:cs typeface="Times" pitchFamily="18" charset="0"/>
                      </a:endParaRPr>
                    </a:p>
                  </a:txBody>
                  <a:tcPr/>
                </a:tc>
                <a:extLst>
                  <a:ext uri="{0D108BD9-81ED-4DB2-BD59-A6C34878D82A}">
                    <a16:rowId xmlns="" xmlns:a16="http://schemas.microsoft.com/office/drawing/2014/main" val="10001"/>
                  </a:ext>
                </a:extLst>
              </a:tr>
              <a:tr h="279557">
                <a:tc>
                  <a:txBody>
                    <a:bodyPr/>
                    <a:lstStyle/>
                    <a:p>
                      <a:pPr algn="l"/>
                      <a:r>
                        <a:rPr lang="fr-CA" sz="1200" kern="1200" dirty="0" smtClean="0">
                          <a:latin typeface="+mj-lt"/>
                          <a:cs typeface="Times" pitchFamily="18" charset="0"/>
                          <a:hlinkClick r:id="rId8" action="ppaction://hlinksldjump"/>
                        </a:rPr>
                        <a:t>Fiche</a:t>
                      </a:r>
                      <a:r>
                        <a:rPr lang="fr-CA" sz="1200" kern="1200" baseline="0" dirty="0" smtClean="0">
                          <a:latin typeface="+mj-lt"/>
                          <a:cs typeface="Times" pitchFamily="18" charset="0"/>
                          <a:hlinkClick r:id="rId8" action="ppaction://hlinksldjump"/>
                        </a:rPr>
                        <a:t> d’activité B</a:t>
                      </a:r>
                      <a:endParaRPr lang="fr-FR" sz="1200" kern="1200" dirty="0">
                        <a:latin typeface="+mj-lt"/>
                        <a:cs typeface="Times" pitchFamily="18" charset="0"/>
                      </a:endParaRPr>
                    </a:p>
                  </a:txBody>
                  <a:tcPr/>
                </a:tc>
                <a:extLst>
                  <a:ext uri="{0D108BD9-81ED-4DB2-BD59-A6C34878D82A}">
                    <a16:rowId xmlns="" xmlns:a16="http://schemas.microsoft.com/office/drawing/2014/main" val="10002"/>
                  </a:ext>
                </a:extLst>
              </a:tr>
              <a:tr h="279557">
                <a:tc>
                  <a:txBody>
                    <a:bodyPr/>
                    <a:lstStyle/>
                    <a:p>
                      <a:pPr algn="ctr"/>
                      <a:r>
                        <a:rPr lang="fr-CA" sz="1200" b="1" dirty="0" smtClean="0">
                          <a:latin typeface="+mj-lt"/>
                          <a:cs typeface="Times" pitchFamily="18" charset="0"/>
                        </a:rPr>
                        <a:t>Pour l’</a:t>
                      </a:r>
                      <a:r>
                        <a:rPr lang="fr-CA" sz="1200" b="1" dirty="0" err="1" smtClean="0">
                          <a:latin typeface="+mj-lt"/>
                          <a:cs typeface="Times" pitchFamily="18" charset="0"/>
                        </a:rPr>
                        <a:t>enseignant.e</a:t>
                      </a:r>
                      <a:endParaRPr lang="fr-FR" sz="1200" b="1" dirty="0">
                        <a:latin typeface="+mj-lt"/>
                        <a:cs typeface="Times" pitchFamily="18" charset="0"/>
                      </a:endParaRPr>
                    </a:p>
                  </a:txBody>
                  <a:tcPr/>
                </a:tc>
              </a:tr>
              <a:tr h="279557">
                <a:tc>
                  <a:txBody>
                    <a:bodyPr/>
                    <a:lstStyle/>
                    <a:p>
                      <a:pPr algn="l"/>
                      <a:r>
                        <a:rPr lang="fr-CA" sz="1200" dirty="0" smtClean="0">
                          <a:latin typeface="+mj-lt"/>
                          <a:cs typeface="Times" pitchFamily="18" charset="0"/>
                          <a:hlinkClick r:id="rId9" action="ppaction://hlinksldjump"/>
                        </a:rPr>
                        <a:t>Fiche</a:t>
                      </a:r>
                      <a:r>
                        <a:rPr lang="fr-CA" sz="1200" baseline="0" dirty="0" smtClean="0">
                          <a:latin typeface="+mj-lt"/>
                          <a:cs typeface="Times" pitchFamily="18" charset="0"/>
                          <a:hlinkClick r:id="rId9" action="ppaction://hlinksldjump"/>
                        </a:rPr>
                        <a:t> TBI-3</a:t>
                      </a:r>
                      <a:endParaRPr lang="fr-FR" sz="1200" dirty="0">
                        <a:latin typeface="+mj-lt"/>
                        <a:cs typeface="Times" pitchFamily="18" charset="0"/>
                      </a:endParaRPr>
                    </a:p>
                  </a:txBody>
                  <a:tcPr/>
                </a:tc>
              </a:tr>
            </a:tbl>
          </a:graphicData>
        </a:graphic>
      </p:graphicFrame>
      <p:sp>
        <p:nvSpPr>
          <p:cNvPr id="15" name="Title 3"/>
          <p:cNvSpPr txBox="1">
            <a:spLocks/>
          </p:cNvSpPr>
          <p:nvPr>
            <p:custDataLst>
              <p:tags r:id="rId5"/>
            </p:custDataLst>
          </p:nvPr>
        </p:nvSpPr>
        <p:spPr>
          <a:xfrm>
            <a:off x="10254" y="0"/>
            <a:ext cx="5872386" cy="106070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smtClean="0">
                <a:ln>
                  <a:noFill/>
                </a:ln>
                <a:solidFill>
                  <a:prstClr val="black"/>
                </a:solidFill>
                <a:effectLst/>
                <a:uLnTx/>
                <a:uFillTx/>
                <a:cs typeface="Times" pitchFamily="18" charset="0"/>
              </a:rPr>
              <a:t>Réalisation</a:t>
            </a:r>
          </a:p>
          <a:p>
            <a:pPr lvl="0" algn="l">
              <a:defRPr/>
            </a:pPr>
            <a:r>
              <a:rPr lang="fr-CA" sz="2400" dirty="0" smtClean="0">
                <a:cs typeface="Times" pitchFamily="18" charset="0"/>
              </a:rPr>
              <a:t>4. Les arthropodes</a:t>
            </a:r>
            <a:endParaRPr kumimoji="0" lang="fr-CA" sz="2400" b="0" u="none" strike="noStrike" kern="1200" cap="none" spc="0" normalizeH="0" baseline="0" noProof="0" dirty="0">
              <a:ln>
                <a:noFill/>
              </a:ln>
              <a:solidFill>
                <a:prstClr val="black"/>
              </a:solidFill>
              <a:effectLst/>
              <a:uLnTx/>
              <a:uFillTx/>
              <a:cs typeface="Times" pitchFamily="18" charset="0"/>
            </a:endParaRPr>
          </a:p>
        </p:txBody>
      </p:sp>
      <p:sp>
        <p:nvSpPr>
          <p:cNvPr id="12" name="Rectangle 11"/>
          <p:cNvSpPr/>
          <p:nvPr>
            <p:custDataLst>
              <p:tags r:id="rId6"/>
            </p:custDataLst>
          </p:nvPr>
        </p:nvSpPr>
        <p:spPr>
          <a:xfrm>
            <a:off x="43957" y="3200400"/>
            <a:ext cx="1670543" cy="3323987"/>
          </a:xfrm>
          <a:prstGeom prst="rect">
            <a:avLst/>
          </a:prstGeom>
          <a:solidFill>
            <a:schemeClr val="accent1">
              <a:lumMod val="60000"/>
              <a:lumOff val="40000"/>
            </a:schemeClr>
          </a:solidFill>
          <a:ln>
            <a:solidFill>
              <a:srgbClr val="002060"/>
            </a:solidFill>
          </a:ln>
        </p:spPr>
        <p:txBody>
          <a:bodyPr wrap="square">
            <a:spAutoFit/>
          </a:bodyPr>
          <a:lstStyle/>
          <a:p>
            <a:pPr algn="ctr">
              <a:spcBef>
                <a:spcPts val="600"/>
              </a:spcBef>
            </a:pPr>
            <a:r>
              <a:rPr lang="fr-FR" sz="1600" b="1" dirty="0" smtClean="0">
                <a:latin typeface="+mj-lt"/>
              </a:rPr>
              <a:t>Combien de pattes ?</a:t>
            </a:r>
          </a:p>
          <a:p>
            <a:pPr>
              <a:spcBef>
                <a:spcPts val="600"/>
              </a:spcBef>
            </a:pPr>
            <a:r>
              <a:rPr lang="fr-FR" sz="1200" dirty="0" smtClean="0">
                <a:latin typeface="+mj-lt"/>
              </a:rPr>
              <a:t>Si les insectes ont tous 6 pattes et que les arachnides en ont 8, cela peut varier chez les autres arthropodes</a:t>
            </a:r>
          </a:p>
          <a:p>
            <a:pPr>
              <a:spcBef>
                <a:spcPts val="600"/>
              </a:spcBef>
            </a:pPr>
            <a:r>
              <a:rPr lang="fr-FR" sz="1200" dirty="0" smtClean="0">
                <a:latin typeface="+mj-lt"/>
              </a:rPr>
              <a:t>Par exemple, les myriapodes peuvent avoir de quelques dizaines à quelques centaines de pattes. Beaucoup de crustacés en ont 10 (crevette, homard, crabe) mais le cloporte en a 14 !</a:t>
            </a:r>
            <a:endParaRPr lang="fr-FR" sz="1200" dirty="0">
              <a:latin typeface="+mj-lt"/>
            </a:endParaRPr>
          </a:p>
        </p:txBody>
      </p:sp>
      <p:pic>
        <p:nvPicPr>
          <p:cNvPr id="10" name="Image 9" descr="Cover_3 - Insectes-02.png"/>
          <p:cNvPicPr>
            <a:picLocks noChangeAspect="1"/>
          </p:cNvPicPr>
          <p:nvPr/>
        </p:nvPicPr>
        <p:blipFill>
          <a:blip r:embed="rId10"/>
          <a:stretch>
            <a:fillRect/>
          </a:stretch>
        </p:blipFill>
        <p:spPr>
          <a:xfrm>
            <a:off x="4450080" y="-525900"/>
            <a:ext cx="2606160" cy="2606160"/>
          </a:xfrm>
          <a:prstGeom prst="rect">
            <a:avLst/>
          </a:prstGeom>
        </p:spPr>
      </p:pic>
    </p:spTree>
    <p:extLst>
      <p:ext uri="{BB962C8B-B14F-4D97-AF65-F5344CB8AC3E}">
        <p14:creationId xmlns="" xmlns:p14="http://schemas.microsoft.com/office/powerpoint/2010/main" val="1634480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777167" y="1190050"/>
            <a:ext cx="5029398" cy="7847270"/>
          </a:xfrm>
          <a:noFill/>
          <a:ln>
            <a:solidFill>
              <a:srgbClr val="002060"/>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lgn="just">
              <a:spcBef>
                <a:spcPts val="600"/>
              </a:spcBef>
              <a:buNone/>
            </a:pPr>
            <a:r>
              <a:rPr lang="fr-FR" sz="2400" i="1" dirty="0">
                <a:latin typeface="+mj-lt"/>
                <a:cs typeface="Times New Roman" panose="02020603050405020304" pitchFamily="18" charset="0"/>
              </a:rPr>
              <a:t>Vue d’ensemble</a:t>
            </a:r>
          </a:p>
          <a:p>
            <a:pPr marL="0" indent="0" algn="just">
              <a:spcBef>
                <a:spcPts val="600"/>
              </a:spcBef>
              <a:buNone/>
            </a:pPr>
            <a:r>
              <a:rPr lang="fr-FR" sz="1200" dirty="0" smtClean="0">
                <a:latin typeface="+mj-lt"/>
                <a:cs typeface="Times New Roman" panose="02020603050405020304" pitchFamily="18" charset="0"/>
              </a:rPr>
              <a:t>Découverte du cycle de vie des insectes, à travers une petite énigme ainsi qu’une fiche d’activité TBI.</a:t>
            </a:r>
          </a:p>
          <a:p>
            <a:pPr marL="0" indent="0" algn="ctr">
              <a:spcBef>
                <a:spcPts val="600"/>
              </a:spcBef>
              <a:buNone/>
            </a:pPr>
            <a:r>
              <a:rPr lang="fr-CA" sz="1200" b="1" dirty="0" smtClean="0">
                <a:latin typeface="+mj-lt"/>
              </a:rPr>
              <a:t>Attention ! </a:t>
            </a:r>
          </a:p>
          <a:p>
            <a:pPr marL="0" indent="0" algn="ctr">
              <a:spcBef>
                <a:spcPts val="600"/>
              </a:spcBef>
              <a:buNone/>
            </a:pPr>
            <a:r>
              <a:rPr lang="fr-CA" sz="1200" b="1" dirty="0" smtClean="0">
                <a:latin typeface="+mj-lt"/>
              </a:rPr>
              <a:t>Avant de commencer, il est important de </a:t>
            </a:r>
            <a:r>
              <a:rPr lang="fr-CA" sz="1200" b="1" i="1" dirty="0" smtClean="0">
                <a:latin typeface="+mj-lt"/>
              </a:rPr>
              <a:t>remettre </a:t>
            </a:r>
            <a:r>
              <a:rPr lang="fr-CA" sz="1200" b="1" dirty="0" smtClean="0">
                <a:latin typeface="+mj-lt"/>
              </a:rPr>
              <a:t>les chenilles dans les trousses de bestioles. </a:t>
            </a:r>
          </a:p>
          <a:p>
            <a:pPr marL="0" indent="0" algn="ctr">
              <a:spcBef>
                <a:spcPts val="600"/>
              </a:spcBef>
              <a:buNone/>
            </a:pPr>
            <a:endParaRPr lang="fr-CA" sz="1200" b="1" dirty="0" smtClean="0">
              <a:latin typeface="+mj-lt"/>
            </a:endParaRPr>
          </a:p>
          <a:p>
            <a:pPr marL="0" indent="0" algn="just">
              <a:spcBef>
                <a:spcPts val="600"/>
              </a:spcBef>
              <a:buNone/>
            </a:pPr>
            <a:r>
              <a:rPr lang="fr-CA" sz="2400" i="1" dirty="0" smtClean="0">
                <a:latin typeface="+mj-lt"/>
              </a:rPr>
              <a:t>Déroulement de l’activité</a:t>
            </a:r>
          </a:p>
          <a:p>
            <a:pPr marL="228600" indent="-228600" algn="just">
              <a:spcBef>
                <a:spcPts val="600"/>
              </a:spcBef>
              <a:buFont typeface="+mj-lt"/>
              <a:buAutoNum type="arabicPeriod"/>
            </a:pPr>
            <a:r>
              <a:rPr lang="fr-CA" sz="1200" b="1" dirty="0" smtClean="0">
                <a:latin typeface="+mj-lt"/>
              </a:rPr>
              <a:t>Reformer les équipes et redistribuer les trousses de bestioles.</a:t>
            </a:r>
          </a:p>
          <a:p>
            <a:pPr marL="228600" indent="-228600" algn="just">
              <a:spcBef>
                <a:spcPts val="600"/>
              </a:spcBef>
              <a:buFont typeface="+mj-lt"/>
              <a:buAutoNum type="arabicPeriod"/>
            </a:pPr>
            <a:r>
              <a:rPr lang="fr-CA" sz="1200" b="1" dirty="0" smtClean="0">
                <a:latin typeface="+mj-lt"/>
              </a:rPr>
              <a:t>Annoncer qu’une bestiole a été ajoutée dans chaque boîte. </a:t>
            </a:r>
            <a:r>
              <a:rPr lang="fr-CA" sz="1200" dirty="0" smtClean="0">
                <a:latin typeface="+mj-lt"/>
              </a:rPr>
              <a:t>Les élèves doivent trouver laquelle il s’agit. Réponse : la chenille. (On peut en profiter pour se rappeler le nom des autres bestioles.)</a:t>
            </a:r>
          </a:p>
          <a:p>
            <a:pPr marL="228600" indent="-228600" algn="just">
              <a:spcBef>
                <a:spcPts val="600"/>
              </a:spcBef>
              <a:buFont typeface="+mj-lt"/>
              <a:buAutoNum type="arabicPeriod"/>
            </a:pPr>
            <a:r>
              <a:rPr lang="fr-CA" sz="1200" b="1" dirty="0" smtClean="0">
                <a:latin typeface="+mj-lt"/>
              </a:rPr>
              <a:t>Demander à la classe : est-ce que la chenille est un insecte ? </a:t>
            </a:r>
            <a:r>
              <a:rPr lang="fr-CA" sz="1200" dirty="0" smtClean="0">
                <a:latin typeface="+mj-lt"/>
              </a:rPr>
              <a:t>Suivant les critères que l’on connaît, on peut penser que non (voir encadré). Par contre, certains élèves sauront déjà que la chenille est appelée à se </a:t>
            </a:r>
            <a:r>
              <a:rPr lang="fr-CA" sz="1200" i="1" dirty="0" smtClean="0">
                <a:latin typeface="+mj-lt"/>
              </a:rPr>
              <a:t>transformer</a:t>
            </a:r>
            <a:r>
              <a:rPr lang="fr-CA" sz="1200" dirty="0" smtClean="0">
                <a:latin typeface="+mj-lt"/>
              </a:rPr>
              <a:t> en papillon – or comme il a été vu dans l’activité précédente, le papillon </a:t>
            </a:r>
            <a:r>
              <a:rPr lang="fr-CA" sz="1200" i="1" dirty="0" smtClean="0">
                <a:latin typeface="+mj-lt"/>
              </a:rPr>
              <a:t>est </a:t>
            </a:r>
            <a:r>
              <a:rPr lang="fr-CA" sz="1200" dirty="0" smtClean="0">
                <a:latin typeface="+mj-lt"/>
              </a:rPr>
              <a:t>un insecte…</a:t>
            </a:r>
          </a:p>
          <a:p>
            <a:pPr marL="0" indent="0" algn="just">
              <a:spcBef>
                <a:spcPts val="600"/>
              </a:spcBef>
              <a:buNone/>
            </a:pPr>
            <a:r>
              <a:rPr lang="fr-CA" sz="1400" b="1" dirty="0" smtClean="0">
                <a:latin typeface="+mj-lt"/>
              </a:rPr>
              <a:t>Solution</a:t>
            </a:r>
          </a:p>
          <a:p>
            <a:pPr marL="0" indent="0" algn="just">
              <a:spcBef>
                <a:spcPts val="600"/>
              </a:spcBef>
              <a:buNone/>
            </a:pPr>
            <a:r>
              <a:rPr lang="fr-CA" sz="1200" dirty="0" smtClean="0">
                <a:latin typeface="+mj-lt"/>
              </a:rPr>
              <a:t>Demander aux élèves d’essayer d’expliquer, dans leurs mots, la réponse à l’énigme précédente. Au besoin, compléter les éléments de réponses suivants :</a:t>
            </a:r>
          </a:p>
          <a:p>
            <a:pPr marL="360000" indent="-360000" algn="just">
              <a:spcBef>
                <a:spcPts val="600"/>
              </a:spcBef>
              <a:buFont typeface="Arial" pitchFamily="34" charset="0"/>
              <a:buChar char="•"/>
            </a:pPr>
            <a:r>
              <a:rPr lang="fr-CA" sz="1200" dirty="0" smtClean="0">
                <a:latin typeface="+mj-lt"/>
              </a:rPr>
              <a:t>Oui, la chenille est en quelque sorte un insecte, puisque la chenille est la </a:t>
            </a:r>
            <a:r>
              <a:rPr lang="fr-CA" sz="1200" i="1" dirty="0" smtClean="0">
                <a:latin typeface="+mj-lt"/>
              </a:rPr>
              <a:t>larve</a:t>
            </a:r>
            <a:r>
              <a:rPr lang="fr-CA" sz="1200" dirty="0" smtClean="0">
                <a:latin typeface="+mj-lt"/>
              </a:rPr>
              <a:t> du papillon. </a:t>
            </a:r>
          </a:p>
          <a:p>
            <a:pPr marL="360000" indent="-360000" algn="just">
              <a:spcBef>
                <a:spcPts val="600"/>
              </a:spcBef>
              <a:buFont typeface="Arial" pitchFamily="34" charset="0"/>
              <a:buChar char="•"/>
            </a:pPr>
            <a:r>
              <a:rPr lang="fr-CA" sz="1200" dirty="0" smtClean="0">
                <a:latin typeface="+mj-lt"/>
              </a:rPr>
              <a:t>La chenille ne ressemble pas beaucoup à un insecte car les insectes ne sont pas comme nous; ils se transforment en vieillissant. C’est ce qu’on appelle la </a:t>
            </a:r>
            <a:r>
              <a:rPr lang="fr-CA" sz="1200" i="1" dirty="0" smtClean="0">
                <a:latin typeface="+mj-lt"/>
              </a:rPr>
              <a:t>métamorphose</a:t>
            </a:r>
            <a:r>
              <a:rPr lang="fr-CA" sz="1200" dirty="0" smtClean="0">
                <a:latin typeface="+mj-lt"/>
              </a:rPr>
              <a:t> (changer de forme). </a:t>
            </a:r>
          </a:p>
          <a:p>
            <a:pPr marL="360000" indent="-360000" algn="just">
              <a:spcBef>
                <a:spcPts val="600"/>
              </a:spcBef>
              <a:buFont typeface="Arial" pitchFamily="34" charset="0"/>
              <a:buChar char="•"/>
            </a:pPr>
            <a:r>
              <a:rPr lang="fr-CA" sz="1200" dirty="0" smtClean="0">
                <a:latin typeface="+mj-lt"/>
              </a:rPr>
              <a:t>À l’inverse, les êtres humains naissent avec deux jambes, deux bras et une tête. En vieillissant, on ne fait que grossir; on ne change pas de forme comme un insecte.</a:t>
            </a:r>
          </a:p>
          <a:p>
            <a:pPr marL="0" indent="0" algn="just">
              <a:spcBef>
                <a:spcPts val="600"/>
              </a:spcBef>
              <a:buNone/>
            </a:pPr>
            <a:r>
              <a:rPr lang="fr-CA" sz="1400" b="1" dirty="0" smtClean="0">
                <a:latin typeface="+mj-lt"/>
              </a:rPr>
              <a:t>Fiche TBI-4</a:t>
            </a:r>
          </a:p>
          <a:p>
            <a:pPr marL="0" indent="0" algn="just">
              <a:spcBef>
                <a:spcPts val="600"/>
              </a:spcBef>
              <a:buNone/>
            </a:pPr>
            <a:r>
              <a:rPr lang="fr-CA" sz="1200" dirty="0" smtClean="0">
                <a:latin typeface="+mj-lt"/>
              </a:rPr>
              <a:t>Découvrir avec la classe le cycle des insectes à travers les photos et les vidéos.</a:t>
            </a:r>
          </a:p>
        </p:txBody>
      </p:sp>
      <p:sp>
        <p:nvSpPr>
          <p:cNvPr id="2" name="Espace réservé du numéro de diapositive 1"/>
          <p:cNvSpPr>
            <a:spLocks noGrp="1"/>
          </p:cNvSpPr>
          <p:nvPr>
            <p:ph type="sldNum" sz="quarter" idx="12"/>
            <p:custDataLst>
              <p:tags r:id="rId2"/>
            </p:custDataLst>
          </p:nvPr>
        </p:nvSpPr>
        <p:spPr>
          <a:xfrm>
            <a:off x="5501576" y="7992963"/>
            <a:ext cx="1356424" cy="1135797"/>
          </a:xfrm>
        </p:spPr>
        <p:txBody>
          <a:bodyPr/>
          <a:lstStyle/>
          <a:p>
            <a:fld id="{027FB875-5C85-AB42-9DC5-178568A424B8}" type="slidenum">
              <a:rPr lang="fr-CA" smtClean="0">
                <a:latin typeface="+mj-lt"/>
              </a:rPr>
              <a:pPr/>
              <a:t>11</a:t>
            </a:fld>
            <a:endParaRPr lang="fr-CA" dirty="0">
              <a:latin typeface="+mj-lt"/>
            </a:endParaRPr>
          </a:p>
        </p:txBody>
      </p:sp>
      <p:graphicFrame>
        <p:nvGraphicFramePr>
          <p:cNvPr id="7" name="Tableau 16">
            <a:extLst>
              <a:ext uri="{FF2B5EF4-FFF2-40B4-BE49-F238E27FC236}">
                <a16:creationId xmlns="" xmlns:a16="http://schemas.microsoft.com/office/drawing/2014/main" id="{648C24D5-670D-435F-AF6A-B47A6B50629D}"/>
              </a:ext>
            </a:extLst>
          </p:cNvPr>
          <p:cNvGraphicFramePr>
            <a:graphicFrameLocks noGrp="1"/>
          </p:cNvGraphicFramePr>
          <p:nvPr>
            <p:custDataLst>
              <p:tags r:id="rId3"/>
            </p:custDataLst>
            <p:extLst>
              <p:ext uri="{D42A27DB-BD31-4B8C-83A1-F6EECF244321}">
                <p14:modId xmlns="" xmlns:p14="http://schemas.microsoft.com/office/powerpoint/2010/main" val="2452777559"/>
              </p:ext>
            </p:extLst>
          </p:nvPr>
        </p:nvGraphicFramePr>
        <p:xfrm>
          <a:off x="43957" y="1190050"/>
          <a:ext cx="1670543" cy="335280"/>
        </p:xfrm>
        <a:graphic>
          <a:graphicData uri="http://schemas.openxmlformats.org/drawingml/2006/table">
            <a:tbl>
              <a:tblPr firstRow="1" bandRow="1">
                <a:tableStyleId>{22838BEF-8BB2-4498-84A7-C5851F593DF1}</a:tableStyleId>
              </a:tblPr>
              <a:tblGrid>
                <a:gridCol w="1670543">
                  <a:extLst>
                    <a:ext uri="{9D8B030D-6E8A-4147-A177-3AD203B41FA5}">
                      <a16:colId xmlns="" xmlns:a16="http://schemas.microsoft.com/office/drawing/2014/main" val="20000"/>
                    </a:ext>
                  </a:extLst>
                </a:gridCol>
              </a:tblGrid>
              <a:tr h="321370">
                <a:tc>
                  <a:txBody>
                    <a:bodyPr/>
                    <a:lstStyle/>
                    <a:p>
                      <a:endParaRPr lang="fr-FR" sz="200" dirty="0"/>
                    </a:p>
                    <a:p>
                      <a:pPr algn="ctr"/>
                      <a:r>
                        <a:rPr lang="fr-FR" sz="1400" dirty="0">
                          <a:latin typeface="+mj-lt"/>
                          <a:cs typeface="Times New Roman" panose="02020603050405020304" pitchFamily="18" charset="0"/>
                        </a:rPr>
                        <a:t>Durée :  </a:t>
                      </a:r>
                      <a:r>
                        <a:rPr lang="fr-FR" sz="1400" b="0" dirty="0" smtClean="0">
                          <a:latin typeface="+mj-lt"/>
                          <a:cs typeface="Times New Roman" panose="02020603050405020304" pitchFamily="18" charset="0"/>
                        </a:rPr>
                        <a:t>30 </a:t>
                      </a:r>
                      <a:r>
                        <a:rPr lang="fr-FR" sz="1400" b="0" baseline="0" dirty="0" smtClean="0">
                          <a:latin typeface="+mj-lt"/>
                          <a:cs typeface="Times New Roman" panose="02020603050405020304" pitchFamily="18" charset="0"/>
                        </a:rPr>
                        <a:t>minutes</a:t>
                      </a:r>
                      <a:endParaRPr lang="fr-FR" sz="1400" b="0" i="0" dirty="0">
                        <a:solidFill>
                          <a:schemeClr val="tx1"/>
                        </a:solidFill>
                        <a:latin typeface="+mj-lt"/>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graphicFrame>
        <p:nvGraphicFramePr>
          <p:cNvPr id="8" name="Espace réservé du contenu 5">
            <a:extLst>
              <a:ext uri="{FF2B5EF4-FFF2-40B4-BE49-F238E27FC236}">
                <a16:creationId xmlns="" xmlns:a16="http://schemas.microsoft.com/office/drawing/2014/main" id="{3B8F5062-45E2-46EF-B148-01239DBE67DE}"/>
              </a:ext>
            </a:extLst>
          </p:cNvPr>
          <p:cNvGraphicFramePr>
            <a:graphicFrameLocks/>
          </p:cNvGraphicFramePr>
          <p:nvPr>
            <p:custDataLst>
              <p:tags r:id="rId4"/>
            </p:custDataLst>
            <p:extLst>
              <p:ext uri="{D42A27DB-BD31-4B8C-83A1-F6EECF244321}">
                <p14:modId xmlns="" xmlns:p14="http://schemas.microsoft.com/office/powerpoint/2010/main" val="2523752058"/>
              </p:ext>
            </p:extLst>
          </p:nvPr>
        </p:nvGraphicFramePr>
        <p:xfrm>
          <a:off x="43957" y="1590145"/>
          <a:ext cx="1670543" cy="1618663"/>
        </p:xfrm>
        <a:graphic>
          <a:graphicData uri="http://schemas.openxmlformats.org/drawingml/2006/table">
            <a:tbl>
              <a:tblPr firstRow="1" bandRow="1">
                <a:tableStyleId>{5C22544A-7EE6-4342-B048-85BDC9FD1C3A}</a:tableStyleId>
              </a:tblPr>
              <a:tblGrid>
                <a:gridCol w="1670543">
                  <a:extLst>
                    <a:ext uri="{9D8B030D-6E8A-4147-A177-3AD203B41FA5}">
                      <a16:colId xmlns="" xmlns:a16="http://schemas.microsoft.com/office/drawing/2014/main" val="20000"/>
                    </a:ext>
                  </a:extLst>
                </a:gridCol>
              </a:tblGrid>
              <a:tr h="297549">
                <a:tc>
                  <a:txBody>
                    <a:bodyPr/>
                    <a:lstStyle/>
                    <a:p>
                      <a:pPr algn="ctr"/>
                      <a:r>
                        <a:rPr lang="fr-FR" sz="1400" dirty="0">
                          <a:latin typeface="+mj-lt"/>
                          <a:cs typeface="Times" pitchFamily="18" charset="0"/>
                        </a:rPr>
                        <a:t>Matériel</a:t>
                      </a:r>
                      <a:r>
                        <a:rPr lang="fr-FR" sz="1400" baseline="0" dirty="0">
                          <a:latin typeface="+mj-lt"/>
                          <a:cs typeface="Times" pitchFamily="18" charset="0"/>
                        </a:rPr>
                        <a:t> nécessaire</a:t>
                      </a:r>
                      <a:endParaRPr lang="fr-FR" sz="1400" dirty="0">
                        <a:latin typeface="+mj-lt"/>
                        <a:cs typeface="Times" pitchFamily="18" charset="0"/>
                      </a:endParaRPr>
                    </a:p>
                  </a:txBody>
                  <a:tcPr/>
                </a:tc>
                <a:extLst>
                  <a:ext uri="{0D108BD9-81ED-4DB2-BD59-A6C34878D82A}">
                    <a16:rowId xmlns="" xmlns:a16="http://schemas.microsoft.com/office/drawing/2014/main" val="10000"/>
                  </a:ext>
                </a:extLst>
              </a:tr>
              <a:tr h="297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mj-lt"/>
                          <a:cs typeface="Times" pitchFamily="18" charset="0"/>
                        </a:rPr>
                        <a:t>Par</a:t>
                      </a:r>
                      <a:r>
                        <a:rPr lang="fr-FR" sz="1200" b="1" baseline="0" dirty="0" smtClean="0">
                          <a:latin typeface="+mj-lt"/>
                          <a:cs typeface="Times" pitchFamily="18" charset="0"/>
                        </a:rPr>
                        <a:t> équipe de 2</a:t>
                      </a:r>
                      <a:endParaRPr lang="fr-FR" sz="1200" b="1" dirty="0">
                        <a:latin typeface="+mj-lt"/>
                        <a:cs typeface="Times" pitchFamily="18" charset="0"/>
                      </a:endParaRPr>
                    </a:p>
                  </a:txBody>
                  <a:tcPr/>
                </a:tc>
                <a:extLst>
                  <a:ext uri="{0D108BD9-81ED-4DB2-BD59-A6C34878D82A}">
                    <a16:rowId xmlns="" xmlns:a16="http://schemas.microsoft.com/office/drawing/2014/main" val="10001"/>
                  </a:ext>
                </a:extLst>
              </a:tr>
              <a:tr h="279557">
                <a:tc>
                  <a:txBody>
                    <a:bodyPr/>
                    <a:lstStyle/>
                    <a:p>
                      <a:pPr algn="l"/>
                      <a:r>
                        <a:rPr lang="fr-FR" sz="1200" kern="1200" dirty="0" smtClean="0">
                          <a:latin typeface="+mj-lt"/>
                          <a:cs typeface="Times" pitchFamily="18" charset="0"/>
                        </a:rPr>
                        <a:t>Trousse</a:t>
                      </a:r>
                      <a:r>
                        <a:rPr lang="fr-FR" sz="1200" kern="1200" baseline="0" dirty="0" smtClean="0">
                          <a:latin typeface="+mj-lt"/>
                          <a:cs typeface="Times" pitchFamily="18" charset="0"/>
                        </a:rPr>
                        <a:t> de bestioles</a:t>
                      </a:r>
                    </a:p>
                    <a:p>
                      <a:pPr algn="l"/>
                      <a:r>
                        <a:rPr lang="fr-CA" sz="1200" kern="1200" baseline="0" dirty="0" smtClean="0">
                          <a:latin typeface="+mj-lt"/>
                          <a:cs typeface="Times" pitchFamily="18" charset="0"/>
                        </a:rPr>
                        <a:t>(</a:t>
                      </a:r>
                      <a:r>
                        <a:rPr lang="fr-FR" sz="1200" b="1" i="1" u="sng" dirty="0" smtClean="0">
                          <a:latin typeface="+mj-lt"/>
                        </a:rPr>
                        <a:t>avec</a:t>
                      </a:r>
                      <a:r>
                        <a:rPr lang="fr-FR" sz="1200" b="1" i="1" dirty="0" smtClean="0">
                          <a:latin typeface="+mj-lt"/>
                        </a:rPr>
                        <a:t> la chenille</a:t>
                      </a:r>
                      <a:r>
                        <a:rPr lang="fr-FR" sz="1200" i="1" dirty="0" smtClean="0">
                          <a:latin typeface="+mj-lt"/>
                        </a:rPr>
                        <a:t>)</a:t>
                      </a:r>
                      <a:endParaRPr lang="fr-FR" sz="1200" kern="1200" dirty="0">
                        <a:latin typeface="+mj-lt"/>
                        <a:cs typeface="Times" pitchFamily="18" charset="0"/>
                      </a:endParaRPr>
                    </a:p>
                  </a:txBody>
                  <a:tcPr/>
                </a:tc>
                <a:extLst>
                  <a:ext uri="{0D108BD9-81ED-4DB2-BD59-A6C34878D82A}">
                    <a16:rowId xmlns="" xmlns:a16="http://schemas.microsoft.com/office/drawing/2014/main" val="10002"/>
                  </a:ext>
                </a:extLst>
              </a:tr>
              <a:tr h="279557">
                <a:tc>
                  <a:txBody>
                    <a:bodyPr/>
                    <a:lstStyle/>
                    <a:p>
                      <a:pPr algn="ctr"/>
                      <a:r>
                        <a:rPr lang="fr-CA" sz="1200" b="1" dirty="0" smtClean="0">
                          <a:latin typeface="+mj-lt"/>
                          <a:cs typeface="Times" pitchFamily="18" charset="0"/>
                        </a:rPr>
                        <a:t>Pour l’</a:t>
                      </a:r>
                      <a:r>
                        <a:rPr lang="fr-CA" sz="1200" b="1" dirty="0" err="1" smtClean="0">
                          <a:latin typeface="+mj-lt"/>
                          <a:cs typeface="Times" pitchFamily="18" charset="0"/>
                        </a:rPr>
                        <a:t>enseignant.e</a:t>
                      </a:r>
                      <a:endParaRPr lang="fr-FR" sz="1200" b="1" dirty="0">
                        <a:latin typeface="+mj-lt"/>
                        <a:cs typeface="Times" pitchFamily="18" charset="0"/>
                      </a:endParaRPr>
                    </a:p>
                  </a:txBody>
                  <a:tcPr/>
                </a:tc>
              </a:tr>
              <a:tr h="279557">
                <a:tc>
                  <a:txBody>
                    <a:bodyPr/>
                    <a:lstStyle/>
                    <a:p>
                      <a:pPr algn="l"/>
                      <a:r>
                        <a:rPr lang="fr-CA" sz="1200" dirty="0" smtClean="0">
                          <a:latin typeface="+mj-lt"/>
                          <a:cs typeface="Times" pitchFamily="18" charset="0"/>
                          <a:hlinkClick r:id="rId9" action="ppaction://hlinksldjump"/>
                        </a:rPr>
                        <a:t>Fiche TBI-4</a:t>
                      </a:r>
                      <a:endParaRPr lang="fr-FR" sz="1200" dirty="0">
                        <a:latin typeface="+mj-lt"/>
                        <a:cs typeface="Times" pitchFamily="18" charset="0"/>
                      </a:endParaRPr>
                    </a:p>
                  </a:txBody>
                  <a:tcPr/>
                </a:tc>
              </a:tr>
            </a:tbl>
          </a:graphicData>
        </a:graphic>
      </p:graphicFrame>
      <p:sp>
        <p:nvSpPr>
          <p:cNvPr id="15" name="Title 3"/>
          <p:cNvSpPr txBox="1">
            <a:spLocks/>
          </p:cNvSpPr>
          <p:nvPr>
            <p:custDataLst>
              <p:tags r:id="rId5"/>
            </p:custDataLst>
          </p:nvPr>
        </p:nvSpPr>
        <p:spPr>
          <a:xfrm>
            <a:off x="10254" y="0"/>
            <a:ext cx="5872386" cy="106070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smtClean="0">
                <a:ln>
                  <a:noFill/>
                </a:ln>
                <a:solidFill>
                  <a:prstClr val="black"/>
                </a:solidFill>
                <a:effectLst/>
                <a:uLnTx/>
                <a:uFillTx/>
                <a:cs typeface="Times" pitchFamily="18" charset="0"/>
              </a:rPr>
              <a:t>Réalisation</a:t>
            </a:r>
          </a:p>
          <a:p>
            <a:pPr lvl="0" algn="l">
              <a:defRPr/>
            </a:pPr>
            <a:r>
              <a:rPr lang="fr-CA" sz="2400" dirty="0" smtClean="0">
                <a:cs typeface="Times" pitchFamily="18" charset="0"/>
              </a:rPr>
              <a:t>5. La métamorphose</a:t>
            </a:r>
            <a:endParaRPr kumimoji="0" lang="fr-CA" sz="2400" b="0" u="none" strike="noStrike" kern="1200" cap="none" spc="0" normalizeH="0" baseline="0" noProof="0" dirty="0">
              <a:ln>
                <a:noFill/>
              </a:ln>
              <a:solidFill>
                <a:prstClr val="black"/>
              </a:solidFill>
              <a:effectLst/>
              <a:uLnTx/>
              <a:uFillTx/>
              <a:cs typeface="Times" pitchFamily="18" charset="0"/>
            </a:endParaRPr>
          </a:p>
        </p:txBody>
      </p:sp>
      <p:sp>
        <p:nvSpPr>
          <p:cNvPr id="10" name="Rectangle 9"/>
          <p:cNvSpPr/>
          <p:nvPr>
            <p:custDataLst>
              <p:tags r:id="rId6"/>
            </p:custDataLst>
          </p:nvPr>
        </p:nvSpPr>
        <p:spPr>
          <a:xfrm>
            <a:off x="46009" y="3268980"/>
            <a:ext cx="1668491" cy="2970044"/>
          </a:xfrm>
          <a:prstGeom prst="rect">
            <a:avLst/>
          </a:prstGeom>
          <a:solidFill>
            <a:schemeClr val="accent1">
              <a:lumMod val="60000"/>
              <a:lumOff val="40000"/>
            </a:schemeClr>
          </a:solidFill>
          <a:ln>
            <a:solidFill>
              <a:srgbClr val="002060"/>
            </a:solidFill>
          </a:ln>
        </p:spPr>
        <p:txBody>
          <a:bodyPr wrap="square">
            <a:spAutoFit/>
          </a:bodyPr>
          <a:lstStyle/>
          <a:p>
            <a:pPr algn="ctr">
              <a:spcBef>
                <a:spcPts val="600"/>
              </a:spcBef>
            </a:pPr>
            <a:r>
              <a:rPr lang="fr-CA" sz="1400" b="1" dirty="0" smtClean="0">
                <a:latin typeface="+mj-lt"/>
              </a:rPr>
              <a:t>Chenille = insecte ?</a:t>
            </a:r>
            <a:r>
              <a:rPr lang="fr-CA" sz="1200" dirty="0" smtClean="0">
                <a:latin typeface="+mj-lt"/>
              </a:rPr>
              <a:t> </a:t>
            </a:r>
          </a:p>
          <a:p>
            <a:pPr>
              <a:spcBef>
                <a:spcPts val="600"/>
              </a:spcBef>
            </a:pPr>
            <a:r>
              <a:rPr lang="fr-CA" sz="1200" dirty="0" smtClean="0">
                <a:latin typeface="+mj-lt"/>
              </a:rPr>
              <a:t>La larve du papillon a bel et bien 6 pattes. Elle possède </a:t>
            </a:r>
            <a:r>
              <a:rPr lang="fr-CA" sz="1200" i="1" dirty="0" smtClean="0">
                <a:latin typeface="+mj-lt"/>
              </a:rPr>
              <a:t>aussi </a:t>
            </a:r>
            <a:r>
              <a:rPr lang="fr-CA" sz="1200" dirty="0" smtClean="0">
                <a:latin typeface="+mj-lt"/>
              </a:rPr>
              <a:t>une dizaine de « fausses-pattes » ou « pattes-ventouses », appelées à disparaître. De plus une observation attentive permettra de distinguer entre les sections de la chenille qui formeront le thorax du papillon et celles qui formeront son abdomen.</a:t>
            </a:r>
          </a:p>
        </p:txBody>
      </p:sp>
      <p:sp>
        <p:nvSpPr>
          <p:cNvPr id="13" name="Rectangle 12"/>
          <p:cNvSpPr/>
          <p:nvPr>
            <p:custDataLst>
              <p:tags r:id="rId7"/>
            </p:custDataLst>
          </p:nvPr>
        </p:nvSpPr>
        <p:spPr>
          <a:xfrm>
            <a:off x="38776" y="6299492"/>
            <a:ext cx="1668491" cy="2816156"/>
          </a:xfrm>
          <a:prstGeom prst="rect">
            <a:avLst/>
          </a:prstGeom>
          <a:solidFill>
            <a:schemeClr val="accent1">
              <a:lumMod val="60000"/>
              <a:lumOff val="40000"/>
            </a:schemeClr>
          </a:solidFill>
          <a:ln>
            <a:solidFill>
              <a:srgbClr val="002060"/>
            </a:solidFill>
          </a:ln>
        </p:spPr>
        <p:txBody>
          <a:bodyPr wrap="square">
            <a:spAutoFit/>
          </a:bodyPr>
          <a:lstStyle/>
          <a:p>
            <a:pPr algn="ctr">
              <a:spcBef>
                <a:spcPts val="600"/>
              </a:spcBef>
            </a:pPr>
            <a:r>
              <a:rPr lang="fr-FR" sz="1400" b="1" dirty="0" smtClean="0">
                <a:latin typeface="+mj-lt"/>
              </a:rPr>
              <a:t>Mue vs métamorphose</a:t>
            </a:r>
          </a:p>
          <a:p>
            <a:pPr>
              <a:spcBef>
                <a:spcPts val="600"/>
              </a:spcBef>
            </a:pPr>
            <a:r>
              <a:rPr lang="fr-FR" sz="1200" dirty="0" smtClean="0">
                <a:latin typeface="+mj-lt"/>
              </a:rPr>
              <a:t>Les larves vont souvent muer; elles changent de « peau » pour grossir. Cependant, elles ne changent pas de forme. Quand l’insecte se transforme, c’est une </a:t>
            </a:r>
            <a:r>
              <a:rPr lang="fr-FR" sz="1200" i="1" dirty="0" err="1" smtClean="0">
                <a:latin typeface="+mj-lt"/>
              </a:rPr>
              <a:t>méta-morphose</a:t>
            </a:r>
            <a:r>
              <a:rPr lang="fr-FR" sz="1200" dirty="0" smtClean="0">
                <a:latin typeface="+mj-lt"/>
              </a:rPr>
              <a:t>, par exemple de la larve à la nymphe, ou de la nymphe à l’adulte.</a:t>
            </a:r>
            <a:endParaRPr lang="fr-FR" sz="1200" dirty="0">
              <a:latin typeface="+mj-lt"/>
            </a:endParaRPr>
          </a:p>
        </p:txBody>
      </p:sp>
      <p:pic>
        <p:nvPicPr>
          <p:cNvPr id="12" name="Image 11" descr="Cover_3 - Insectes-02.png"/>
          <p:cNvPicPr>
            <a:picLocks noChangeAspect="1"/>
          </p:cNvPicPr>
          <p:nvPr/>
        </p:nvPicPr>
        <p:blipFill>
          <a:blip r:embed="rId10"/>
          <a:stretch>
            <a:fillRect/>
          </a:stretch>
        </p:blipFill>
        <p:spPr>
          <a:xfrm>
            <a:off x="4450080" y="-525900"/>
            <a:ext cx="2606160" cy="2606160"/>
          </a:xfrm>
          <a:prstGeom prst="rect">
            <a:avLst/>
          </a:prstGeom>
        </p:spPr>
      </p:pic>
    </p:spTree>
    <p:extLst>
      <p:ext uri="{BB962C8B-B14F-4D97-AF65-F5344CB8AC3E}">
        <p14:creationId xmlns="" xmlns:p14="http://schemas.microsoft.com/office/powerpoint/2010/main" val="1634480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777167" y="1190050"/>
            <a:ext cx="5029398" cy="7847270"/>
          </a:xfrm>
          <a:noFill/>
          <a:ln>
            <a:solidFill>
              <a:srgbClr val="002060"/>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lgn="just">
              <a:spcBef>
                <a:spcPts val="600"/>
              </a:spcBef>
              <a:buNone/>
            </a:pPr>
            <a:r>
              <a:rPr lang="fr-FR" sz="2400" i="1" dirty="0">
                <a:latin typeface="+mj-lt"/>
                <a:cs typeface="Times New Roman" panose="02020603050405020304" pitchFamily="18" charset="0"/>
              </a:rPr>
              <a:t>Vue d’ensemble</a:t>
            </a:r>
          </a:p>
          <a:p>
            <a:pPr marL="0" indent="0" algn="just">
              <a:spcBef>
                <a:spcPts val="600"/>
              </a:spcBef>
              <a:buNone/>
            </a:pPr>
            <a:r>
              <a:rPr lang="fr-CA" sz="1200" dirty="0" smtClean="0">
                <a:latin typeface="+mj-lt"/>
              </a:rPr>
              <a:t>Fabrication d’un schéma montrant le cycle de vie du papillon.</a:t>
            </a:r>
          </a:p>
          <a:p>
            <a:pPr marL="0" indent="0" algn="just">
              <a:spcBef>
                <a:spcPts val="600"/>
              </a:spcBef>
              <a:buNone/>
            </a:pPr>
            <a:endParaRPr lang="fr-CA" sz="1200" b="1" dirty="0" smtClean="0">
              <a:latin typeface="+mj-lt"/>
            </a:endParaRPr>
          </a:p>
          <a:p>
            <a:pPr marL="0" indent="0" algn="just">
              <a:spcBef>
                <a:spcPts val="600"/>
              </a:spcBef>
              <a:buNone/>
            </a:pPr>
            <a:r>
              <a:rPr lang="fr-CA" sz="2400" i="1" dirty="0" smtClean="0">
                <a:latin typeface="+mj-lt"/>
              </a:rPr>
              <a:t>Déroulement de l’activité</a:t>
            </a:r>
          </a:p>
          <a:p>
            <a:pPr marL="228600" indent="-228600" algn="just">
              <a:spcBef>
                <a:spcPts val="600"/>
              </a:spcBef>
              <a:buAutoNum type="arabicPeriod"/>
            </a:pPr>
            <a:r>
              <a:rPr lang="fr-CA" sz="1200" b="1" dirty="0" smtClean="0">
                <a:latin typeface="+mj-lt"/>
              </a:rPr>
              <a:t>Présenter le matériel et le mandat. </a:t>
            </a:r>
            <a:r>
              <a:rPr lang="fr-CA" sz="1200" dirty="0" smtClean="0">
                <a:latin typeface="+mj-lt"/>
              </a:rPr>
              <a:t>Les élèves doivent deviner comment ils pourraient utiliser le matériel disponible pour fabriquer un schéma du cycle de vie du papillon.</a:t>
            </a:r>
          </a:p>
          <a:p>
            <a:pPr marL="228600" indent="-228600" algn="just">
              <a:spcBef>
                <a:spcPts val="600"/>
              </a:spcBef>
              <a:buAutoNum type="arabicPeriod"/>
            </a:pPr>
            <a:r>
              <a:rPr lang="fr-CA" sz="1200" b="1" dirty="0" smtClean="0">
                <a:latin typeface="+mj-lt"/>
              </a:rPr>
              <a:t>Ébauche à la mine</a:t>
            </a:r>
            <a:r>
              <a:rPr lang="fr-CA" sz="1200" dirty="0" smtClean="0">
                <a:latin typeface="+mj-lt"/>
              </a:rPr>
              <a:t>. À l’endos de leur assiette, les élèves peuvent dessiner à la mine une esquisse de leur schéma.</a:t>
            </a:r>
          </a:p>
          <a:p>
            <a:pPr marL="228600" indent="-228600" algn="just">
              <a:spcBef>
                <a:spcPts val="600"/>
              </a:spcBef>
              <a:buAutoNum type="arabicPeriod"/>
            </a:pPr>
            <a:r>
              <a:rPr lang="fr-CA" sz="1200" b="1" dirty="0" smtClean="0">
                <a:latin typeface="+mj-lt"/>
              </a:rPr>
              <a:t>Réalisation</a:t>
            </a:r>
            <a:r>
              <a:rPr lang="fr-CA" sz="1200" dirty="0" smtClean="0">
                <a:latin typeface="+mj-lt"/>
              </a:rPr>
              <a:t> du schéma. Sur approbation de l’ébauche par l’</a:t>
            </a:r>
            <a:r>
              <a:rPr lang="fr-CA" sz="1200" dirty="0" err="1" smtClean="0">
                <a:latin typeface="+mj-lt"/>
              </a:rPr>
              <a:t>enseignant.e</a:t>
            </a:r>
            <a:r>
              <a:rPr lang="fr-CA" sz="1200" dirty="0" smtClean="0">
                <a:latin typeface="+mj-lt"/>
              </a:rPr>
              <a:t>, les élèves peuvent se lancer dans sa réalisation.</a:t>
            </a:r>
          </a:p>
          <a:p>
            <a:pPr marL="228600" indent="-228600" algn="just">
              <a:spcBef>
                <a:spcPts val="600"/>
              </a:spcBef>
              <a:buAutoNum type="arabicPeriod"/>
            </a:pPr>
            <a:endParaRPr lang="fr-CA" sz="1200" dirty="0" smtClean="0">
              <a:latin typeface="+mj-lt"/>
            </a:endParaRPr>
          </a:p>
          <a:p>
            <a:pPr marL="228600" indent="-228600" algn="just">
              <a:spcBef>
                <a:spcPts val="600"/>
              </a:spcBef>
              <a:buFont typeface="Arial" pitchFamily="34" charset="0"/>
              <a:buChar char="•"/>
            </a:pPr>
            <a:r>
              <a:rPr lang="fr-CA" sz="1200" dirty="0" smtClean="0">
                <a:latin typeface="+mj-lt"/>
              </a:rPr>
              <a:t>Numéroter les quatre sections en écrivant sur le pourtour.</a:t>
            </a:r>
          </a:p>
          <a:p>
            <a:pPr marL="228600" indent="-228600" algn="just">
              <a:spcBef>
                <a:spcPts val="600"/>
              </a:spcBef>
              <a:buFont typeface="Arial" pitchFamily="34" charset="0"/>
              <a:buChar char="•"/>
            </a:pPr>
            <a:r>
              <a:rPr lang="fr-CA" sz="1200" dirty="0" smtClean="0">
                <a:latin typeface="+mj-lt"/>
              </a:rPr>
              <a:t>Les branches et les feuilles peuvent être dessinées, découpées dans du papier de couleur et collées, ou encore recueillies à l’extérieur et collées en place.</a:t>
            </a:r>
          </a:p>
          <a:p>
            <a:pPr marL="228600" indent="-228600" algn="just">
              <a:spcBef>
                <a:spcPts val="600"/>
              </a:spcBef>
              <a:buFont typeface="Arial" pitchFamily="34" charset="0"/>
              <a:buChar char="•"/>
            </a:pPr>
            <a:endParaRPr lang="fr-CA" sz="1200" dirty="0" smtClean="0">
              <a:latin typeface="+mj-lt"/>
            </a:endParaRPr>
          </a:p>
          <a:p>
            <a:pPr marL="228600" indent="-228600" algn="just">
              <a:spcBef>
                <a:spcPts val="600"/>
              </a:spcBef>
              <a:buNone/>
            </a:pPr>
            <a:r>
              <a:rPr lang="fr-CA" sz="1200" dirty="0" smtClean="0">
                <a:latin typeface="+mj-lt"/>
              </a:rPr>
              <a:t>À quoi devrait ressembler le schéma :</a:t>
            </a:r>
          </a:p>
          <a:p>
            <a:pPr marL="228600" indent="-228600" algn="just">
              <a:spcBef>
                <a:spcPts val="600"/>
              </a:spcBef>
              <a:buNone/>
            </a:pPr>
            <a:endParaRPr lang="fr-CA" sz="1200" dirty="0" smtClean="0">
              <a:latin typeface="+mj-lt"/>
            </a:endParaRPr>
          </a:p>
          <a:p>
            <a:pPr marL="0" indent="0" algn="just">
              <a:spcBef>
                <a:spcPts val="600"/>
              </a:spcBef>
              <a:buNone/>
            </a:pPr>
            <a:endParaRPr lang="fr-CA" sz="1200" dirty="0" smtClean="0">
              <a:latin typeface="+mj-lt"/>
            </a:endParaRPr>
          </a:p>
          <a:p>
            <a:pPr marL="0" indent="0" algn="just">
              <a:spcBef>
                <a:spcPts val="600"/>
              </a:spcBef>
              <a:buNone/>
            </a:pPr>
            <a:endParaRPr lang="fr-CA" sz="1200" dirty="0" smtClean="0">
              <a:latin typeface="+mj-lt"/>
            </a:endParaRPr>
          </a:p>
        </p:txBody>
      </p:sp>
      <p:graphicFrame>
        <p:nvGraphicFramePr>
          <p:cNvPr id="7" name="Tableau 16">
            <a:extLst>
              <a:ext uri="{FF2B5EF4-FFF2-40B4-BE49-F238E27FC236}">
                <a16:creationId xmlns="" xmlns:a16="http://schemas.microsoft.com/office/drawing/2014/main" id="{648C24D5-670D-435F-AF6A-B47A6B50629D}"/>
              </a:ext>
            </a:extLst>
          </p:cNvPr>
          <p:cNvGraphicFramePr>
            <a:graphicFrameLocks noGrp="1"/>
          </p:cNvGraphicFramePr>
          <p:nvPr>
            <p:custDataLst>
              <p:tags r:id="rId2"/>
            </p:custDataLst>
            <p:extLst>
              <p:ext uri="{D42A27DB-BD31-4B8C-83A1-F6EECF244321}">
                <p14:modId xmlns="" xmlns:p14="http://schemas.microsoft.com/office/powerpoint/2010/main" val="2452777559"/>
              </p:ext>
            </p:extLst>
          </p:nvPr>
        </p:nvGraphicFramePr>
        <p:xfrm>
          <a:off x="43957" y="1190050"/>
          <a:ext cx="1670543" cy="335280"/>
        </p:xfrm>
        <a:graphic>
          <a:graphicData uri="http://schemas.openxmlformats.org/drawingml/2006/table">
            <a:tbl>
              <a:tblPr firstRow="1" bandRow="1">
                <a:tableStyleId>{22838BEF-8BB2-4498-84A7-C5851F593DF1}</a:tableStyleId>
              </a:tblPr>
              <a:tblGrid>
                <a:gridCol w="1670543">
                  <a:extLst>
                    <a:ext uri="{9D8B030D-6E8A-4147-A177-3AD203B41FA5}">
                      <a16:colId xmlns="" xmlns:a16="http://schemas.microsoft.com/office/drawing/2014/main" val="20000"/>
                    </a:ext>
                  </a:extLst>
                </a:gridCol>
              </a:tblGrid>
              <a:tr h="321370">
                <a:tc>
                  <a:txBody>
                    <a:bodyPr/>
                    <a:lstStyle/>
                    <a:p>
                      <a:pPr algn="ctr"/>
                      <a:endParaRPr lang="fr-FR" sz="200" dirty="0">
                        <a:latin typeface="+mj-lt"/>
                      </a:endParaRPr>
                    </a:p>
                    <a:p>
                      <a:pPr algn="ctr"/>
                      <a:r>
                        <a:rPr lang="fr-FR" sz="1400" dirty="0">
                          <a:latin typeface="+mj-lt"/>
                          <a:cs typeface="Times New Roman" panose="02020603050405020304" pitchFamily="18" charset="0"/>
                        </a:rPr>
                        <a:t>Durée :  </a:t>
                      </a:r>
                      <a:r>
                        <a:rPr lang="fr-FR" sz="1400" b="0" dirty="0" smtClean="0">
                          <a:latin typeface="+mj-lt"/>
                          <a:cs typeface="Times New Roman" panose="02020603050405020304" pitchFamily="18" charset="0"/>
                        </a:rPr>
                        <a:t>60 </a:t>
                      </a:r>
                      <a:r>
                        <a:rPr lang="fr-FR" sz="1400" b="0" baseline="0" dirty="0" smtClean="0">
                          <a:latin typeface="+mj-lt"/>
                          <a:cs typeface="Times New Roman" panose="02020603050405020304" pitchFamily="18" charset="0"/>
                        </a:rPr>
                        <a:t>minutes</a:t>
                      </a:r>
                      <a:endParaRPr lang="fr-FR" sz="1400" b="0" i="0" dirty="0">
                        <a:solidFill>
                          <a:schemeClr val="tx1"/>
                        </a:solidFill>
                        <a:latin typeface="+mj-lt"/>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sp>
        <p:nvSpPr>
          <p:cNvPr id="15" name="Title 3"/>
          <p:cNvSpPr txBox="1">
            <a:spLocks/>
          </p:cNvSpPr>
          <p:nvPr>
            <p:custDataLst>
              <p:tags r:id="rId3"/>
            </p:custDataLst>
          </p:nvPr>
        </p:nvSpPr>
        <p:spPr>
          <a:xfrm>
            <a:off x="10254" y="0"/>
            <a:ext cx="5872386" cy="106070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smtClean="0">
                <a:ln>
                  <a:noFill/>
                </a:ln>
                <a:solidFill>
                  <a:prstClr val="black"/>
                </a:solidFill>
                <a:effectLst/>
                <a:uLnTx/>
                <a:uFillTx/>
                <a:cs typeface="Times" pitchFamily="18" charset="0"/>
              </a:rPr>
              <a:t>Intégration des acquis</a:t>
            </a:r>
          </a:p>
          <a:p>
            <a:pPr lvl="0" algn="l">
              <a:defRPr/>
            </a:pPr>
            <a:r>
              <a:rPr lang="fr-CA" sz="2400" dirty="0" smtClean="0">
                <a:cs typeface="Times" pitchFamily="18" charset="0"/>
              </a:rPr>
              <a:t>6. Le cycle de vie du papillon</a:t>
            </a:r>
            <a:endParaRPr kumimoji="0" lang="fr-CA" sz="2400" b="0" u="none" strike="noStrike" kern="1200" cap="none" spc="0" normalizeH="0" baseline="0" noProof="0" dirty="0">
              <a:ln>
                <a:noFill/>
              </a:ln>
              <a:solidFill>
                <a:prstClr val="black"/>
              </a:solidFill>
              <a:effectLst/>
              <a:uLnTx/>
              <a:uFillTx/>
              <a:cs typeface="Times" pitchFamily="18" charset="0"/>
            </a:endParaRPr>
          </a:p>
        </p:txBody>
      </p:sp>
      <p:sp>
        <p:nvSpPr>
          <p:cNvPr id="13" name="Rectangle 12"/>
          <p:cNvSpPr/>
          <p:nvPr>
            <p:custDataLst>
              <p:tags r:id="rId4"/>
            </p:custDataLst>
          </p:nvPr>
        </p:nvSpPr>
        <p:spPr>
          <a:xfrm>
            <a:off x="38776" y="4470692"/>
            <a:ext cx="1668491" cy="2600712"/>
          </a:xfrm>
          <a:prstGeom prst="rect">
            <a:avLst/>
          </a:prstGeom>
          <a:solidFill>
            <a:schemeClr val="accent1">
              <a:lumMod val="60000"/>
              <a:lumOff val="40000"/>
            </a:schemeClr>
          </a:solidFill>
          <a:ln>
            <a:solidFill>
              <a:srgbClr val="002060"/>
            </a:solidFill>
          </a:ln>
        </p:spPr>
        <p:txBody>
          <a:bodyPr wrap="square">
            <a:spAutoFit/>
          </a:bodyPr>
          <a:lstStyle/>
          <a:p>
            <a:pPr algn="ctr">
              <a:spcBef>
                <a:spcPts val="600"/>
              </a:spcBef>
            </a:pPr>
            <a:r>
              <a:rPr lang="fr-CA" sz="1400" b="1" dirty="0" smtClean="0">
                <a:latin typeface="+mj-lt"/>
              </a:rPr>
              <a:t>Quantités de pâtes par masse </a:t>
            </a:r>
          </a:p>
          <a:p>
            <a:pPr marL="360000" indent="-360000">
              <a:spcBef>
                <a:spcPts val="600"/>
              </a:spcBef>
              <a:buFont typeface="Arial" pitchFamily="34" charset="0"/>
              <a:buChar char="•"/>
            </a:pPr>
            <a:r>
              <a:rPr lang="fr-CA" sz="1200" dirty="0" smtClean="0">
                <a:latin typeface="+mj-lt"/>
              </a:rPr>
              <a:t>Haricots blancs : environ 200 dans ¼ de tasse</a:t>
            </a:r>
          </a:p>
          <a:p>
            <a:pPr marL="360000" indent="-360000">
              <a:spcBef>
                <a:spcPts val="600"/>
              </a:spcBef>
              <a:buFont typeface="Arial" pitchFamily="34" charset="0"/>
              <a:buChar char="•"/>
            </a:pPr>
            <a:r>
              <a:rPr lang="fr-CA" sz="1200" dirty="0" smtClean="0">
                <a:latin typeface="+mj-lt"/>
              </a:rPr>
              <a:t>Coquilles et </a:t>
            </a:r>
            <a:r>
              <a:rPr lang="fr-CA" sz="1200" dirty="0" err="1" smtClean="0">
                <a:latin typeface="+mj-lt"/>
              </a:rPr>
              <a:t>farfalles</a:t>
            </a:r>
            <a:r>
              <a:rPr lang="fr-CA" sz="1200" dirty="0" smtClean="0">
                <a:latin typeface="+mj-lt"/>
              </a:rPr>
              <a:t> : environ 1 nouille / gramme</a:t>
            </a:r>
          </a:p>
          <a:p>
            <a:pPr marL="360000" indent="-360000">
              <a:spcBef>
                <a:spcPts val="600"/>
              </a:spcBef>
              <a:buFont typeface="Arial" pitchFamily="34" charset="0"/>
              <a:buChar char="•"/>
            </a:pPr>
            <a:r>
              <a:rPr lang="fr-CA" sz="1200" dirty="0" err="1" smtClean="0">
                <a:latin typeface="+mj-lt"/>
              </a:rPr>
              <a:t>Rotini</a:t>
            </a:r>
            <a:r>
              <a:rPr lang="fr-CA" sz="1200" dirty="0" smtClean="0">
                <a:latin typeface="+mj-lt"/>
              </a:rPr>
              <a:t> : environ 1 nouille / 2 grammes</a:t>
            </a:r>
          </a:p>
        </p:txBody>
      </p:sp>
      <p:graphicFrame>
        <p:nvGraphicFramePr>
          <p:cNvPr id="12" name="Espace réservé du contenu 5"/>
          <p:cNvGraphicFramePr>
            <a:graphicFrameLocks noGrp="1"/>
          </p:cNvGraphicFramePr>
          <p:nvPr>
            <p:ph sz="half" idx="2"/>
            <p:custDataLst>
              <p:tags r:id="rId5"/>
            </p:custDataLst>
            <p:extLst>
              <p:ext uri="{D42A27DB-BD31-4B8C-83A1-F6EECF244321}">
                <p14:modId xmlns="" xmlns:p14="http://schemas.microsoft.com/office/powerpoint/2010/main" val="1723544638"/>
              </p:ext>
            </p:extLst>
          </p:nvPr>
        </p:nvGraphicFramePr>
        <p:xfrm>
          <a:off x="43957" y="1607820"/>
          <a:ext cx="1663310" cy="2804160"/>
        </p:xfrm>
        <a:graphic>
          <a:graphicData uri="http://schemas.openxmlformats.org/drawingml/2006/table">
            <a:tbl>
              <a:tblPr firstRow="1" bandRow="1">
                <a:tableStyleId>{5C22544A-7EE6-4342-B048-85BDC9FD1C3A}</a:tableStyleId>
              </a:tblPr>
              <a:tblGrid>
                <a:gridCol w="228890">
                  <a:extLst>
                    <a:ext uri="{9D8B030D-6E8A-4147-A177-3AD203B41FA5}">
                      <a16:colId xmlns:mc="http://schemas.openxmlformats.org/markup-compatibility/2006" xmlns:mv="urn:schemas-microsoft-com:mac:vml" xmlns="" xmlns:a16="http://schemas.microsoft.com/office/drawing/2014/main" val="20000"/>
                    </a:ext>
                  </a:extLst>
                </a:gridCol>
                <a:gridCol w="1434420">
                  <a:extLst>
                    <a:ext uri="{9D8B030D-6E8A-4147-A177-3AD203B41FA5}">
                      <a16:colId xmlns:mc="http://schemas.openxmlformats.org/markup-compatibility/2006" xmlns:mv="urn:schemas-microsoft-com:mac:vml" xmlns="" xmlns:a16="http://schemas.microsoft.com/office/drawing/2014/main" val="20001"/>
                    </a:ext>
                  </a:extLst>
                </a:gridCol>
              </a:tblGrid>
              <a:tr h="285735">
                <a:tc gridSpan="2">
                  <a:txBody>
                    <a:bodyPr/>
                    <a:lstStyle/>
                    <a:p>
                      <a:pPr algn="ctr"/>
                      <a:r>
                        <a:rPr lang="fr-FR" sz="1400" dirty="0" smtClean="0">
                          <a:latin typeface="+mj-lt"/>
                        </a:rPr>
                        <a:t>Matériel</a:t>
                      </a:r>
                      <a:r>
                        <a:rPr lang="fr-FR" sz="1400" baseline="0" dirty="0" smtClean="0">
                          <a:latin typeface="+mj-lt"/>
                        </a:rPr>
                        <a:t> nécessaire</a:t>
                      </a:r>
                      <a:endParaRPr lang="fr-FR" sz="1400" dirty="0">
                        <a:latin typeface="+mj-lt"/>
                      </a:endParaRPr>
                    </a:p>
                  </a:txBody>
                  <a:tcPr/>
                </a:tc>
                <a:tc hMerge="1">
                  <a:txBody>
                    <a:bodyPr/>
                    <a:lstStyle/>
                    <a:p>
                      <a:endParaRPr lang="fr-FR"/>
                    </a:p>
                  </a:txBody>
                  <a:tcPr/>
                </a:tc>
                <a:extLst>
                  <a:ext uri="{0D108BD9-81ED-4DB2-BD59-A6C34878D82A}">
                    <a16:rowId xmlns:mc="http://schemas.openxmlformats.org/markup-compatibility/2006" xmlns:mv="urn:schemas-microsoft-com:mac:vml" xmlns="" xmlns:a16="http://schemas.microsoft.com/office/drawing/2014/main" val="10000"/>
                  </a:ext>
                </a:extLst>
              </a:tr>
              <a:tr h="228588">
                <a:tc gridSpan="2">
                  <a:txBody>
                    <a:bodyPr/>
                    <a:lstStyle/>
                    <a:p>
                      <a:pPr algn="ctr"/>
                      <a:r>
                        <a:rPr lang="fr-FR" sz="1200" b="1" dirty="0" smtClean="0">
                          <a:latin typeface="+mj-lt"/>
                        </a:rPr>
                        <a:t>Pour les élèves</a:t>
                      </a:r>
                      <a:endParaRPr lang="fr-FR" sz="1200" b="1" dirty="0">
                        <a:latin typeface="+mj-lt"/>
                      </a:endParaRPr>
                    </a:p>
                  </a:txBody>
                  <a:tcPr/>
                </a:tc>
                <a:tc hMerge="1">
                  <a:txBody>
                    <a:bodyPr/>
                    <a:lstStyle/>
                    <a:p>
                      <a:endParaRPr lang="fr-FR"/>
                    </a:p>
                  </a:txBody>
                  <a:tcPr/>
                </a:tc>
                <a:extLst>
                  <a:ext uri="{0D108BD9-81ED-4DB2-BD59-A6C34878D82A}">
                    <a16:rowId xmlns:mc="http://schemas.openxmlformats.org/markup-compatibility/2006" xmlns:mv="urn:schemas-microsoft-com:mac:vml" xmlns="" xmlns:a16="http://schemas.microsoft.com/office/drawing/2014/main" val="10003"/>
                  </a:ext>
                </a:extLst>
              </a:tr>
              <a:tr h="1497352">
                <a:tc>
                  <a:txBody>
                    <a:bodyPr/>
                    <a:lstStyle/>
                    <a:p>
                      <a:pPr algn="ctr">
                        <a:spcBef>
                          <a:spcPts val="600"/>
                        </a:spcBef>
                      </a:pPr>
                      <a:endParaRPr lang="fr-FR" sz="1000" dirty="0" smtClean="0">
                        <a:latin typeface="+mj-lt"/>
                      </a:endParaRPr>
                    </a:p>
                    <a:p>
                      <a:pPr algn="ctr">
                        <a:spcBef>
                          <a:spcPts val="600"/>
                        </a:spcBef>
                      </a:pPr>
                      <a:endParaRPr lang="fr-FR" sz="1000" dirty="0" smtClean="0">
                        <a:latin typeface="+mj-lt"/>
                      </a:endParaRPr>
                    </a:p>
                  </a:txBody>
                  <a:tcPr/>
                </a:tc>
                <a:tc>
                  <a:txBody>
                    <a:bodyPr/>
                    <a:lstStyle/>
                    <a:p>
                      <a:pPr>
                        <a:spcBef>
                          <a:spcPts val="600"/>
                        </a:spcBef>
                      </a:pPr>
                      <a:r>
                        <a:rPr lang="fr-FR" sz="1200" dirty="0" smtClean="0">
                          <a:latin typeface="+mj-lt"/>
                        </a:rPr>
                        <a:t>Assiette en carton (1 par enfant)</a:t>
                      </a:r>
                    </a:p>
                    <a:p>
                      <a:pPr>
                        <a:spcBef>
                          <a:spcPts val="600"/>
                        </a:spcBef>
                      </a:pPr>
                      <a:r>
                        <a:rPr lang="fr-FR" sz="1200" dirty="0" smtClean="0">
                          <a:latin typeface="+mj-lt"/>
                        </a:rPr>
                        <a:t>Colle blanche liquide</a:t>
                      </a:r>
                    </a:p>
                    <a:p>
                      <a:pPr>
                        <a:spcBef>
                          <a:spcPts val="600"/>
                        </a:spcBef>
                      </a:pPr>
                      <a:r>
                        <a:rPr lang="fr-FR" sz="1200" dirty="0" smtClean="0">
                          <a:latin typeface="+mj-lt"/>
                        </a:rPr>
                        <a:t>Crayons couleur</a:t>
                      </a:r>
                    </a:p>
                    <a:p>
                      <a:pPr>
                        <a:spcBef>
                          <a:spcPts val="600"/>
                        </a:spcBef>
                      </a:pPr>
                      <a:r>
                        <a:rPr lang="fr-CA" sz="1200" dirty="0" smtClean="0">
                          <a:latin typeface="+mj-lt"/>
                        </a:rPr>
                        <a:t>Crayon mine</a:t>
                      </a:r>
                      <a:endParaRPr lang="fr-FR" sz="1200" dirty="0" smtClean="0">
                        <a:latin typeface="+mj-lt"/>
                      </a:endParaRPr>
                    </a:p>
                    <a:p>
                      <a:pPr>
                        <a:spcBef>
                          <a:spcPts val="600"/>
                        </a:spcBef>
                      </a:pPr>
                      <a:r>
                        <a:rPr lang="fr-FR" sz="1200" dirty="0" smtClean="0">
                          <a:latin typeface="+mj-lt"/>
                        </a:rPr>
                        <a:t>Pâtes alimentaires (</a:t>
                      </a:r>
                      <a:r>
                        <a:rPr lang="fr-FR" sz="1200" dirty="0" err="1" smtClean="0">
                          <a:latin typeface="+mj-lt"/>
                        </a:rPr>
                        <a:t>farfales</a:t>
                      </a:r>
                      <a:r>
                        <a:rPr lang="fr-FR" sz="1200" dirty="0" smtClean="0">
                          <a:latin typeface="+mj-lt"/>
                        </a:rPr>
                        <a:t>, </a:t>
                      </a:r>
                      <a:r>
                        <a:rPr lang="fr-FR" sz="1200" dirty="0" err="1" smtClean="0">
                          <a:latin typeface="+mj-lt"/>
                        </a:rPr>
                        <a:t>rotini</a:t>
                      </a:r>
                      <a:r>
                        <a:rPr lang="fr-FR" sz="1200" dirty="0" smtClean="0">
                          <a:latin typeface="+mj-lt"/>
                        </a:rPr>
                        <a:t>, coquilles,</a:t>
                      </a:r>
                      <a:r>
                        <a:rPr lang="fr-FR" sz="1200" baseline="0" dirty="0" smtClean="0">
                          <a:latin typeface="+mj-lt"/>
                        </a:rPr>
                        <a:t> haricots blancs)</a:t>
                      </a:r>
                    </a:p>
                  </a:txBody>
                  <a:tcPr/>
                </a:tc>
                <a:extLst>
                  <a:ext uri="{0D108BD9-81ED-4DB2-BD59-A6C34878D82A}">
                    <a16:rowId xmlns:mc="http://schemas.openxmlformats.org/markup-compatibility/2006" xmlns:mv="urn:schemas-microsoft-com:mac:vml" xmlns="" xmlns:a16="http://schemas.microsoft.com/office/drawing/2014/main" val="10004"/>
                  </a:ext>
                </a:extLst>
              </a:tr>
            </a:tbl>
          </a:graphicData>
        </a:graphic>
      </p:graphicFrame>
      <p:sp>
        <p:nvSpPr>
          <p:cNvPr id="14" name="Title 3"/>
          <p:cNvSpPr txBox="1">
            <a:spLocks/>
          </p:cNvSpPr>
          <p:nvPr>
            <p:custDataLst>
              <p:tags r:id="rId6"/>
            </p:custDataLst>
          </p:nvPr>
        </p:nvSpPr>
        <p:spPr>
          <a:xfrm>
            <a:off x="1734022" y="8745082"/>
            <a:ext cx="3178482" cy="3989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t>Source : Pour un </a:t>
            </a:r>
            <a:r>
              <a:rPr lang="fr-CA" sz="1000" dirty="0" err="1" smtClean="0"/>
              <a:t>Montréal-Nord</a:t>
            </a:r>
            <a:r>
              <a:rPr lang="fr-CA" sz="1000" dirty="0" smtClean="0"/>
              <a:t> scientifique </a:t>
            </a:r>
            <a:endParaRPr lang="fr-CA" sz="1000" dirty="0"/>
          </a:p>
        </p:txBody>
      </p:sp>
      <p:pic>
        <p:nvPicPr>
          <p:cNvPr id="16" name="Image 15" descr="brico insectes.jpg"/>
          <p:cNvPicPr>
            <a:picLocks noChangeAspect="1"/>
          </p:cNvPicPr>
          <p:nvPr>
            <p:custDataLst>
              <p:tags r:id="rId7"/>
            </p:custDataLst>
          </p:nvPr>
        </p:nvPicPr>
        <p:blipFill>
          <a:blip r:embed="rId10"/>
          <a:stretch>
            <a:fillRect/>
          </a:stretch>
        </p:blipFill>
        <p:spPr>
          <a:xfrm>
            <a:off x="1821727" y="5727474"/>
            <a:ext cx="4182833" cy="3137125"/>
          </a:xfrm>
          <a:prstGeom prst="rect">
            <a:avLst/>
          </a:prstGeom>
        </p:spPr>
      </p:pic>
      <p:sp>
        <p:nvSpPr>
          <p:cNvPr id="2" name="Espace réservé du numéro de diapositive 1"/>
          <p:cNvSpPr>
            <a:spLocks noGrp="1"/>
          </p:cNvSpPr>
          <p:nvPr>
            <p:ph type="sldNum" sz="quarter" idx="12"/>
            <p:custDataLst>
              <p:tags r:id="rId8"/>
            </p:custDataLst>
          </p:nvPr>
        </p:nvSpPr>
        <p:spPr>
          <a:xfrm>
            <a:off x="5501576" y="7992963"/>
            <a:ext cx="1356424" cy="1135797"/>
          </a:xfrm>
        </p:spPr>
        <p:txBody>
          <a:bodyPr/>
          <a:lstStyle/>
          <a:p>
            <a:fld id="{027FB875-5C85-AB42-9DC5-178568A424B8}" type="slidenum">
              <a:rPr lang="fr-CA" smtClean="0"/>
              <a:pPr/>
              <a:t>12</a:t>
            </a:fld>
            <a:endParaRPr lang="fr-CA" dirty="0"/>
          </a:p>
        </p:txBody>
      </p:sp>
      <p:pic>
        <p:nvPicPr>
          <p:cNvPr id="17" name="Image 16" descr="Cover_3 - Insectes-02.png"/>
          <p:cNvPicPr>
            <a:picLocks noChangeAspect="1"/>
          </p:cNvPicPr>
          <p:nvPr/>
        </p:nvPicPr>
        <p:blipFill>
          <a:blip r:embed="rId11"/>
          <a:stretch>
            <a:fillRect/>
          </a:stretch>
        </p:blipFill>
        <p:spPr>
          <a:xfrm>
            <a:off x="4450080" y="-525900"/>
            <a:ext cx="2606160" cy="2606160"/>
          </a:xfrm>
          <a:prstGeom prst="rect">
            <a:avLst/>
          </a:prstGeom>
        </p:spPr>
      </p:pic>
    </p:spTree>
    <p:extLst>
      <p:ext uri="{BB962C8B-B14F-4D97-AF65-F5344CB8AC3E}">
        <p14:creationId xmlns="" xmlns:p14="http://schemas.microsoft.com/office/powerpoint/2010/main" val="1634480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08760"/>
            <a:ext cx="4274057" cy="871396"/>
          </a:xfrm>
        </p:spPr>
        <p:txBody>
          <a:bodyPr/>
          <a:lstStyle/>
          <a:p>
            <a:r>
              <a:rPr lang="en-US" sz="3000" dirty="0" smtClean="0">
                <a:latin typeface="+mj-lt"/>
              </a:rPr>
              <a:t>Fiches </a:t>
            </a:r>
            <a:r>
              <a:rPr lang="en-US" sz="3000" dirty="0" err="1" smtClean="0">
                <a:latin typeface="+mj-lt"/>
              </a:rPr>
              <a:t>d’activité</a:t>
            </a:r>
            <a:r>
              <a:rPr lang="en-US" sz="3000" dirty="0" smtClean="0">
                <a:latin typeface="+mj-lt"/>
              </a:rPr>
              <a:t> TBI</a:t>
            </a:r>
            <a:endParaRPr lang="en-US" sz="3000" dirty="0">
              <a:latin typeface="+mj-lt"/>
            </a:endParaRPr>
          </a:p>
        </p:txBody>
      </p:sp>
      <p:sp>
        <p:nvSpPr>
          <p:cNvPr id="2" name="Espace réservé du numéro de diapositive 1"/>
          <p:cNvSpPr>
            <a:spLocks noGrp="1"/>
          </p:cNvSpPr>
          <p:nvPr>
            <p:ph type="sldNum" sz="quarter" idx="12"/>
            <p:custDataLst>
              <p:tags r:id="rId2"/>
            </p:custDataLst>
          </p:nvPr>
        </p:nvSpPr>
        <p:spPr>
          <a:xfrm>
            <a:off x="4859547" y="8008203"/>
            <a:ext cx="1998453" cy="1135797"/>
          </a:xfrm>
        </p:spPr>
        <p:txBody>
          <a:bodyPr/>
          <a:lstStyle/>
          <a:p>
            <a:fld id="{027FB875-5C85-AB42-9DC5-178568A424B8}" type="slidenum">
              <a:rPr lang="en-US" smtClean="0"/>
              <a:pPr/>
              <a:t>13</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 xmlns:p14="http://schemas.microsoft.com/office/powerpoint/2010/main" xmlns:mv="urn:schemas-microsoft-com:mac:vml" xmlns:mc="http://schemas.openxmlformats.org/markup-compatibility/2006" val="2819390189"/>
              </p:ext>
            </p:extLst>
          </p:nvPr>
        </p:nvGraphicFramePr>
        <p:xfrm>
          <a:off x="759415" y="2743200"/>
          <a:ext cx="5374793" cy="185420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xmlns:mv="urn:schemas-microsoft-com:mac:vml" xmlns:mc="http://schemas.openxmlformats.org/markup-compatibility/2006" val="20000"/>
                    </a:ext>
                  </a:extLst>
                </a:gridCol>
                <a:gridCol w="3436087">
                  <a:extLst>
                    <a:ext uri="{9D8B030D-6E8A-4147-A177-3AD203B41FA5}">
                      <a16:colId xmlns:a16="http://schemas.microsoft.com/office/drawing/2014/main" xmlns="" xmlns:mv="urn:schemas-microsoft-com:mac:vml" xmlns:mc="http://schemas.openxmlformats.org/markup-compatibility/2006" val="20001"/>
                    </a:ext>
                  </a:extLst>
                </a:gridCol>
                <a:gridCol w="657261">
                  <a:extLst>
                    <a:ext uri="{9D8B030D-6E8A-4147-A177-3AD203B41FA5}">
                      <a16:colId xmlns:a16="http://schemas.microsoft.com/office/drawing/2014/main" xmlns="" xmlns:mv="urn:schemas-microsoft-com:mac:vml" xmlns:mc="http://schemas.openxmlformats.org/markup-compatibility/2006" val="20002"/>
                    </a:ext>
                  </a:extLst>
                </a:gridCol>
              </a:tblGrid>
              <a:tr h="370840">
                <a:tc>
                  <a:txBody>
                    <a:bodyPr/>
                    <a:lstStyle/>
                    <a:p>
                      <a:pPr algn="ctr"/>
                      <a:r>
                        <a:rPr lang="fr-FR" sz="1400" baseline="0" dirty="0" smtClean="0">
                          <a:latin typeface="+mj-lt"/>
                        </a:rPr>
                        <a:t>Fiche</a:t>
                      </a:r>
                      <a:endParaRPr lang="fr-FR" sz="1400" dirty="0">
                        <a:latin typeface="+mj-lt"/>
                      </a:endParaRPr>
                    </a:p>
                  </a:txBody>
                  <a:tcPr anchor="ctr"/>
                </a:tc>
                <a:tc>
                  <a:txBody>
                    <a:bodyPr/>
                    <a:lstStyle/>
                    <a:p>
                      <a:pPr algn="ctr"/>
                      <a:r>
                        <a:rPr lang="fr-FR" sz="1400" dirty="0" smtClean="0">
                          <a:latin typeface="+mj-lt"/>
                        </a:rPr>
                        <a:t>Nom</a:t>
                      </a:r>
                      <a:endParaRPr lang="fr-FR" sz="1400" dirty="0">
                        <a:latin typeface="+mj-lt"/>
                      </a:endParaRPr>
                    </a:p>
                  </a:txBody>
                  <a:tcPr anchor="ctr"/>
                </a:tc>
                <a:tc>
                  <a:txBody>
                    <a:bodyPr/>
                    <a:lstStyle/>
                    <a:p>
                      <a:pPr algn="ctr"/>
                      <a:r>
                        <a:rPr lang="fr-FR" sz="1400" dirty="0" smtClean="0">
                          <a:latin typeface="+mj-lt"/>
                        </a:rPr>
                        <a:t>Page</a:t>
                      </a:r>
                      <a:endParaRPr lang="fr-FR" sz="1400" dirty="0">
                        <a:latin typeface="+mj-lt"/>
                      </a:endParaRPr>
                    </a:p>
                  </a:txBody>
                  <a:tcPr anchor="ctr"/>
                </a:tc>
                <a:extLst>
                  <a:ext uri="{0D108BD9-81ED-4DB2-BD59-A6C34878D82A}">
                    <a16:rowId xmlns:a16="http://schemas.microsoft.com/office/drawing/2014/main" xmlns="" xmlns:mv="urn:schemas-microsoft-com:mac:vml" xmlns:mc="http://schemas.openxmlformats.org/markup-compatibility/2006" val="10000"/>
                  </a:ext>
                </a:extLst>
              </a:tr>
              <a:tr h="370840">
                <a:tc>
                  <a:txBody>
                    <a:bodyPr/>
                    <a:lstStyle/>
                    <a:p>
                      <a:pPr algn="ctr"/>
                      <a:r>
                        <a:rPr lang="fr-CA" sz="1200" dirty="0" smtClean="0">
                          <a:latin typeface="+mj-lt"/>
                        </a:rPr>
                        <a:t>TBI-1</a:t>
                      </a:r>
                      <a:endParaRPr lang="fr-FR" sz="1200" dirty="0">
                        <a:latin typeface="+mj-lt"/>
                      </a:endParaRPr>
                    </a:p>
                  </a:txBody>
                  <a:tcPr anchor="ctr"/>
                </a:tc>
                <a:tc>
                  <a:txBody>
                    <a:bodyPr/>
                    <a:lstStyle/>
                    <a:p>
                      <a:r>
                        <a:rPr lang="fr-FR" sz="1200" dirty="0" smtClean="0">
                          <a:latin typeface="+mj-lt"/>
                        </a:rPr>
                        <a:t>La présence d’ailes</a:t>
                      </a:r>
                      <a:endParaRPr lang="fr-FR" sz="1200" dirty="0">
                        <a:latin typeface="+mj-lt"/>
                      </a:endParaRPr>
                    </a:p>
                  </a:txBody>
                  <a:tcPr anchor="ctr"/>
                </a:tc>
                <a:tc>
                  <a:txBody>
                    <a:bodyPr/>
                    <a:lstStyle/>
                    <a:p>
                      <a:pPr algn="ctr"/>
                      <a:r>
                        <a:rPr lang="fr-FR" sz="1200" dirty="0" smtClean="0">
                          <a:latin typeface="+mj-lt"/>
                        </a:rPr>
                        <a:t>14-20</a:t>
                      </a:r>
                      <a:endParaRPr lang="fr-FR" sz="1200" dirty="0">
                        <a:latin typeface="+mj-lt"/>
                      </a:endParaRPr>
                    </a:p>
                  </a:txBody>
                  <a:tcPr anchor="ctr"/>
                </a:tc>
                <a:extLst>
                  <a:ext uri="{0D108BD9-81ED-4DB2-BD59-A6C34878D82A}">
                    <a16:rowId xmlns:a16="http://schemas.microsoft.com/office/drawing/2014/main" xmlns="" xmlns:mv="urn:schemas-microsoft-com:mac:vml" xmlns:mc="http://schemas.openxmlformats.org/markup-compatibility/2006" val="10001"/>
                  </a:ext>
                </a:extLst>
              </a:tr>
              <a:tr h="370840">
                <a:tc>
                  <a:txBody>
                    <a:bodyPr/>
                    <a:lstStyle/>
                    <a:p>
                      <a:pPr algn="ctr"/>
                      <a:r>
                        <a:rPr lang="fr-CA" sz="1200" dirty="0" smtClean="0">
                          <a:latin typeface="+mj-lt"/>
                        </a:rPr>
                        <a:t>TBI-2</a:t>
                      </a:r>
                      <a:endParaRPr lang="fr-FR" sz="1200" dirty="0">
                        <a:latin typeface="+mj-lt"/>
                      </a:endParaRPr>
                    </a:p>
                  </a:txBody>
                  <a:tcPr anchor="ctr"/>
                </a:tc>
                <a:tc>
                  <a:txBody>
                    <a:bodyPr/>
                    <a:lstStyle/>
                    <a:p>
                      <a:r>
                        <a:rPr lang="fr-CA" sz="1200" dirty="0" smtClean="0">
                          <a:latin typeface="+mj-lt"/>
                        </a:rPr>
                        <a:t>Les</a:t>
                      </a:r>
                      <a:r>
                        <a:rPr lang="fr-CA" sz="1200" baseline="0" dirty="0" smtClean="0">
                          <a:latin typeface="+mj-lt"/>
                        </a:rPr>
                        <a:t> parties du corps</a:t>
                      </a:r>
                      <a:endParaRPr lang="fr-FR" sz="1200" dirty="0">
                        <a:latin typeface="+mj-lt"/>
                      </a:endParaRPr>
                    </a:p>
                  </a:txBody>
                  <a:tcPr anchor="ctr"/>
                </a:tc>
                <a:tc>
                  <a:txBody>
                    <a:bodyPr/>
                    <a:lstStyle/>
                    <a:p>
                      <a:pPr algn="ctr"/>
                      <a:r>
                        <a:rPr lang="fr-CA" sz="1200" dirty="0" smtClean="0">
                          <a:latin typeface="+mj-lt"/>
                        </a:rPr>
                        <a:t>21-29</a:t>
                      </a:r>
                      <a:endParaRPr lang="fr-FR" sz="1200" dirty="0">
                        <a:latin typeface="+mj-lt"/>
                      </a:endParaRPr>
                    </a:p>
                  </a:txBody>
                  <a:tcPr anchor="ctr"/>
                </a:tc>
              </a:tr>
              <a:tr h="370840">
                <a:tc>
                  <a:txBody>
                    <a:bodyPr/>
                    <a:lstStyle/>
                    <a:p>
                      <a:pPr algn="ctr"/>
                      <a:r>
                        <a:rPr lang="fr-CA" sz="1200" dirty="0" smtClean="0">
                          <a:latin typeface="+mj-lt"/>
                        </a:rPr>
                        <a:t>TBI-3</a:t>
                      </a:r>
                      <a:endParaRPr lang="fr-FR" sz="1200" dirty="0">
                        <a:latin typeface="+mj-lt"/>
                      </a:endParaRPr>
                    </a:p>
                  </a:txBody>
                  <a:tcPr anchor="ctr"/>
                </a:tc>
                <a:tc>
                  <a:txBody>
                    <a:bodyPr/>
                    <a:lstStyle/>
                    <a:p>
                      <a:r>
                        <a:rPr lang="fr-CA" sz="1200" dirty="0" smtClean="0">
                          <a:latin typeface="+mj-lt"/>
                        </a:rPr>
                        <a:t>Est-ce un insecte ?</a:t>
                      </a:r>
                      <a:endParaRPr lang="fr-FR" sz="1200" dirty="0">
                        <a:latin typeface="+mj-lt"/>
                      </a:endParaRPr>
                    </a:p>
                  </a:txBody>
                  <a:tcPr anchor="ctr"/>
                </a:tc>
                <a:tc>
                  <a:txBody>
                    <a:bodyPr/>
                    <a:lstStyle/>
                    <a:p>
                      <a:pPr algn="ctr"/>
                      <a:r>
                        <a:rPr lang="fr-CA" sz="1200" dirty="0" smtClean="0">
                          <a:latin typeface="+mj-lt"/>
                        </a:rPr>
                        <a:t>30-46</a:t>
                      </a:r>
                      <a:endParaRPr lang="fr-FR" sz="1200" dirty="0">
                        <a:latin typeface="+mj-lt"/>
                      </a:endParaRPr>
                    </a:p>
                  </a:txBody>
                  <a:tcPr anchor="ctr"/>
                </a:tc>
              </a:tr>
              <a:tr h="370840">
                <a:tc>
                  <a:txBody>
                    <a:bodyPr/>
                    <a:lstStyle/>
                    <a:p>
                      <a:pPr algn="ctr"/>
                      <a:r>
                        <a:rPr lang="fr-CA" sz="1200" dirty="0" smtClean="0">
                          <a:latin typeface="+mj-lt"/>
                        </a:rPr>
                        <a:t>TBI-4</a:t>
                      </a:r>
                      <a:endParaRPr lang="fr-FR" sz="1200" dirty="0">
                        <a:latin typeface="+mj-lt"/>
                      </a:endParaRPr>
                    </a:p>
                  </a:txBody>
                  <a:tcPr anchor="ctr"/>
                </a:tc>
                <a:tc>
                  <a:txBody>
                    <a:bodyPr/>
                    <a:lstStyle/>
                    <a:p>
                      <a:r>
                        <a:rPr lang="fr-CA" sz="1200" dirty="0" smtClean="0">
                          <a:latin typeface="+mj-lt"/>
                        </a:rPr>
                        <a:t>La métamorphose</a:t>
                      </a:r>
                      <a:endParaRPr lang="fr-FR" sz="1200" dirty="0">
                        <a:latin typeface="+mj-lt"/>
                      </a:endParaRPr>
                    </a:p>
                  </a:txBody>
                  <a:tcPr anchor="ctr"/>
                </a:tc>
                <a:tc>
                  <a:txBody>
                    <a:bodyPr/>
                    <a:lstStyle/>
                    <a:p>
                      <a:pPr algn="ctr"/>
                      <a:r>
                        <a:rPr lang="fr-CA" sz="1200" dirty="0" smtClean="0">
                          <a:latin typeface="+mj-lt"/>
                        </a:rPr>
                        <a:t>47-51</a:t>
                      </a:r>
                      <a:endParaRPr lang="fr-FR" sz="1200" dirty="0">
                        <a:latin typeface="+mj-lt"/>
                      </a:endParaRPr>
                    </a:p>
                  </a:txBody>
                  <a:tcPr anchor="ctr"/>
                </a:tc>
              </a:tr>
            </a:tbl>
          </a:graphicData>
        </a:graphic>
      </p:graphicFrame>
    </p:spTree>
    <p:extLst>
      <p:ext uri="{BB962C8B-B14F-4D97-AF65-F5344CB8AC3E}">
        <p14:creationId xmlns="" xmlns:p14="http://schemas.microsoft.com/office/powerpoint/2010/main" xmlns:mv="urn:schemas-microsoft-com:mac:vml" xmlns:mc="http://schemas.openxmlformats.org/markup-compatibility/2006" val="2093342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14</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6" name="Title 3"/>
          <p:cNvSpPr txBox="1">
            <a:spLocks/>
          </p:cNvSpPr>
          <p:nvPr>
            <p:custDataLst>
              <p:tags r:id="rId4"/>
            </p:custDataLst>
          </p:nvPr>
        </p:nvSpPr>
        <p:spPr>
          <a:xfrm>
            <a:off x="261374" y="260124"/>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cs typeface="Times New Roman" pitchFamily="18" charset="0"/>
              </a:rPr>
              <a:t>Fiches d’activité TBI - 1</a:t>
            </a:r>
          </a:p>
          <a:p>
            <a:pPr algn="l"/>
            <a:r>
              <a:rPr lang="fr-CA" sz="2400" dirty="0" smtClean="0">
                <a:cs typeface="Times New Roman" pitchFamily="18" charset="0"/>
              </a:rPr>
              <a:t>La présences d’ailes</a:t>
            </a:r>
            <a:endParaRPr lang="fr-CA" sz="2400" dirty="0">
              <a:cs typeface="Times New Roman" pitchFamily="18" charset="0"/>
            </a:endParaRPr>
          </a:p>
        </p:txBody>
      </p:sp>
      <p:sp>
        <p:nvSpPr>
          <p:cNvPr id="7" name="Espace réservé du numéro de diapositive 1"/>
          <p:cNvSpPr txBox="1">
            <a:spLocks/>
          </p:cNvSpPr>
          <p:nvPr>
            <p:custDataLst>
              <p:tags r:id="rId5"/>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15</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230894" y="6885964"/>
            <a:ext cx="6393992" cy="1200328"/>
          </a:xfrm>
          <a:prstGeom prst="rect">
            <a:avLst/>
          </a:prstGeom>
          <a:noFill/>
        </p:spPr>
        <p:txBody>
          <a:bodyPr wrap="square" rtlCol="0">
            <a:spAutoFit/>
          </a:bodyPr>
          <a:lstStyle/>
          <a:p>
            <a:pPr algn="ctr"/>
            <a:r>
              <a:rPr lang="fr-FR" sz="2400" dirty="0" smtClean="0"/>
              <a:t>Chez la fourmi, seules les femelles ouvrières n’ont pas d’ailes. Le mâle en a (en haut) ainsi que la reine (en bas). La reine peut parfois perdre ses ailes. </a:t>
            </a:r>
            <a:endParaRPr lang="fr-FR" sz="2400" dirty="0"/>
          </a:p>
        </p:txBody>
      </p:sp>
      <p:pic>
        <p:nvPicPr>
          <p:cNvPr id="11" name="Image 10"/>
          <p:cNvPicPr>
            <a:picLocks noChangeAspect="1"/>
          </p:cNvPicPr>
          <p:nvPr>
            <p:custDataLst>
              <p:tags r:id="rId5"/>
            </p:custDataLst>
          </p:nvPr>
        </p:nvPicPr>
        <p:blipFill>
          <a:blip r:embed="rId10"/>
          <a:stretch>
            <a:fillRect/>
          </a:stretch>
        </p:blipFill>
        <p:spPr>
          <a:xfrm>
            <a:off x="342364" y="290604"/>
            <a:ext cx="4877129" cy="3333976"/>
          </a:xfrm>
          <a:prstGeom prst="rect">
            <a:avLst/>
          </a:prstGeom>
        </p:spPr>
      </p:pic>
      <p:pic>
        <p:nvPicPr>
          <p:cNvPr id="12" name="Image 11"/>
          <p:cNvPicPr>
            <a:picLocks noChangeAspect="1"/>
          </p:cNvPicPr>
          <p:nvPr>
            <p:custDataLst>
              <p:tags r:id="rId6"/>
            </p:custDataLst>
          </p:nvPr>
        </p:nvPicPr>
        <p:blipFill>
          <a:blip r:embed="rId11"/>
          <a:stretch>
            <a:fillRect/>
          </a:stretch>
        </p:blipFill>
        <p:spPr>
          <a:xfrm>
            <a:off x="2206116" y="3041650"/>
            <a:ext cx="4296326" cy="3297766"/>
          </a:xfrm>
          <a:prstGeom prst="rect">
            <a:avLst/>
          </a:prstGeom>
        </p:spPr>
      </p:pic>
      <p:sp>
        <p:nvSpPr>
          <p:cNvPr id="13" name="Title 3"/>
          <p:cNvSpPr txBox="1">
            <a:spLocks/>
          </p:cNvSpPr>
          <p:nvPr>
            <p:custDataLst>
              <p:tags r:id="rId7"/>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sp>
        <p:nvSpPr>
          <p:cNvPr id="14" name="Espace réservé du numéro de diapositive 1"/>
          <p:cNvSpPr txBox="1">
            <a:spLocks/>
          </p:cNvSpPr>
          <p:nvPr>
            <p:custDataLst>
              <p:tags r:id="rId8"/>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16</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230894" y="4792133"/>
            <a:ext cx="6393992" cy="1938992"/>
          </a:xfrm>
          <a:prstGeom prst="rect">
            <a:avLst/>
          </a:prstGeom>
          <a:noFill/>
        </p:spPr>
        <p:txBody>
          <a:bodyPr wrap="square" rtlCol="0">
            <a:spAutoFit/>
          </a:bodyPr>
          <a:lstStyle/>
          <a:p>
            <a:pPr algn="ctr"/>
            <a:r>
              <a:rPr lang="fr-FR" sz="2400" dirty="0" smtClean="0"/>
              <a:t>Plusieurs espèces de blattes possède des ailes. Si on regarde de plus près ce qui semble être une carapace, on voit que ce sont en réalité ses ailes, repliées le long de son corps. On peut même voir à travers.</a:t>
            </a:r>
            <a:endParaRPr lang="fr-FR" sz="2400" dirty="0"/>
          </a:p>
        </p:txBody>
      </p:sp>
      <p:sp>
        <p:nvSpPr>
          <p:cNvPr id="13" name="Title 3"/>
          <p:cNvSpPr txBox="1">
            <a:spLocks/>
          </p:cNvSpPr>
          <p:nvPr>
            <p:custDataLst>
              <p:tags r:id="rId5"/>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pic>
        <p:nvPicPr>
          <p:cNvPr id="10" name="Image 9"/>
          <p:cNvPicPr>
            <a:picLocks noChangeAspect="1"/>
          </p:cNvPicPr>
          <p:nvPr>
            <p:custDataLst>
              <p:tags r:id="rId6"/>
            </p:custDataLst>
          </p:nvPr>
        </p:nvPicPr>
        <p:blipFill>
          <a:blip r:embed="rId9"/>
          <a:stretch>
            <a:fillRect/>
          </a:stretch>
        </p:blipFill>
        <p:spPr>
          <a:xfrm>
            <a:off x="338668" y="569384"/>
            <a:ext cx="6079066" cy="3526333"/>
          </a:xfrm>
          <a:prstGeom prst="rect">
            <a:avLst/>
          </a:prstGeom>
        </p:spPr>
      </p:pic>
      <p:sp>
        <p:nvSpPr>
          <p:cNvPr id="11"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17</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3979287" y="6057066"/>
            <a:ext cx="2645599" cy="1569660"/>
          </a:xfrm>
          <a:prstGeom prst="rect">
            <a:avLst/>
          </a:prstGeom>
          <a:noFill/>
        </p:spPr>
        <p:txBody>
          <a:bodyPr wrap="square" rtlCol="0">
            <a:spAutoFit/>
          </a:bodyPr>
          <a:lstStyle/>
          <a:p>
            <a:pPr algn="ctr"/>
            <a:r>
              <a:rPr lang="fr-FR" sz="2400" dirty="0" smtClean="0"/>
              <a:t>Les ailes de la mante religieuse, camouflées comme celles de la blatte</a:t>
            </a:r>
            <a:endParaRPr lang="fr-FR" sz="2400" dirty="0"/>
          </a:p>
        </p:txBody>
      </p:sp>
      <p:sp>
        <p:nvSpPr>
          <p:cNvPr id="13" name="Title 3"/>
          <p:cNvSpPr txBox="1">
            <a:spLocks/>
          </p:cNvSpPr>
          <p:nvPr>
            <p:custDataLst>
              <p:tags r:id="rId5"/>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pic>
        <p:nvPicPr>
          <p:cNvPr id="12" name="Image 11"/>
          <p:cNvPicPr>
            <a:picLocks noChangeAspect="1"/>
          </p:cNvPicPr>
          <p:nvPr>
            <p:custDataLst>
              <p:tags r:id="rId6"/>
            </p:custDataLst>
          </p:nvPr>
        </p:nvPicPr>
        <p:blipFill>
          <a:blip r:embed="rId10"/>
          <a:stretch>
            <a:fillRect/>
          </a:stretch>
        </p:blipFill>
        <p:spPr>
          <a:xfrm>
            <a:off x="355600" y="317500"/>
            <a:ext cx="6165966" cy="4528999"/>
          </a:xfrm>
          <a:prstGeom prst="rect">
            <a:avLst/>
          </a:prstGeom>
        </p:spPr>
      </p:pic>
      <p:pic>
        <p:nvPicPr>
          <p:cNvPr id="14" name="Image 13"/>
          <p:cNvPicPr>
            <a:picLocks noChangeAspect="1"/>
          </p:cNvPicPr>
          <p:nvPr>
            <p:custDataLst>
              <p:tags r:id="rId7"/>
            </p:custDataLst>
          </p:nvPr>
        </p:nvPicPr>
        <p:blipFill>
          <a:blip r:embed="rId11"/>
          <a:stretch>
            <a:fillRect/>
          </a:stretch>
        </p:blipFill>
        <p:spPr>
          <a:xfrm>
            <a:off x="355600" y="3928884"/>
            <a:ext cx="3623687" cy="4508376"/>
          </a:xfrm>
          <a:prstGeom prst="rect">
            <a:avLst/>
          </a:prstGeom>
        </p:spPr>
      </p:pic>
      <p:sp>
        <p:nvSpPr>
          <p:cNvPr id="10" name="Espace réservé du numéro de diapositive 1"/>
          <p:cNvSpPr txBox="1">
            <a:spLocks/>
          </p:cNvSpPr>
          <p:nvPr>
            <p:custDataLst>
              <p:tags r:id="rId8"/>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18</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264398" y="5226069"/>
            <a:ext cx="6350000" cy="461665"/>
          </a:xfrm>
          <a:prstGeom prst="rect">
            <a:avLst/>
          </a:prstGeom>
          <a:noFill/>
        </p:spPr>
        <p:txBody>
          <a:bodyPr wrap="square" rtlCol="0">
            <a:spAutoFit/>
          </a:bodyPr>
          <a:lstStyle/>
          <a:p>
            <a:pPr algn="ctr"/>
            <a:r>
              <a:rPr lang="fr-FR" sz="2400" dirty="0" smtClean="0"/>
              <a:t>La sauterelle en plein vol</a:t>
            </a:r>
            <a:endParaRPr lang="fr-FR" sz="2400" dirty="0"/>
          </a:p>
        </p:txBody>
      </p:sp>
      <p:sp>
        <p:nvSpPr>
          <p:cNvPr id="13" name="Title 3"/>
          <p:cNvSpPr txBox="1">
            <a:spLocks/>
          </p:cNvSpPr>
          <p:nvPr>
            <p:custDataLst>
              <p:tags r:id="rId5"/>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flickr</a:t>
            </a:r>
            <a:r>
              <a:rPr lang="fr-CA" sz="1000" dirty="0" smtClean="0">
                <a:latin typeface="Times New Roman" pitchFamily="18" charset="0"/>
              </a:rPr>
              <a:t> (Brad Steele)</a:t>
            </a:r>
            <a:endParaRPr lang="fr-CA" sz="1000" dirty="0">
              <a:latin typeface="Times New Roman" pitchFamily="18" charset="0"/>
            </a:endParaRPr>
          </a:p>
        </p:txBody>
      </p:sp>
      <p:pic>
        <p:nvPicPr>
          <p:cNvPr id="11" name="Image 10" descr="4066117330_72edca1b23_z.jpg"/>
          <p:cNvPicPr>
            <a:picLocks noChangeAspect="1"/>
          </p:cNvPicPr>
          <p:nvPr>
            <p:custDataLst>
              <p:tags r:id="rId6"/>
            </p:custDataLst>
          </p:nvPr>
        </p:nvPicPr>
        <p:blipFill>
          <a:blip r:embed="rId9"/>
          <a:stretch>
            <a:fillRect/>
          </a:stretch>
        </p:blipFill>
        <p:spPr>
          <a:xfrm>
            <a:off x="325828" y="499534"/>
            <a:ext cx="6206345" cy="4133426"/>
          </a:xfrm>
          <a:prstGeom prst="rect">
            <a:avLst/>
          </a:prstGeom>
        </p:spPr>
      </p:pic>
      <p:sp>
        <p:nvSpPr>
          <p:cNvPr id="10"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19</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230893" y="7122695"/>
            <a:ext cx="6350000" cy="1138773"/>
          </a:xfrm>
          <a:prstGeom prst="rect">
            <a:avLst/>
          </a:prstGeom>
          <a:noFill/>
        </p:spPr>
        <p:txBody>
          <a:bodyPr wrap="square" rtlCol="0">
            <a:spAutoFit/>
          </a:bodyPr>
          <a:lstStyle/>
          <a:p>
            <a:pPr algn="ctr"/>
            <a:r>
              <a:rPr lang="fr-FR" sz="2400" dirty="0" smtClean="0">
                <a:latin typeface="Times" pitchFamily="18" charset="0"/>
                <a:cs typeface="Times" pitchFamily="18" charset="0"/>
              </a:rPr>
              <a:t>Chez la plupart des grillons, les ailes sont trop petites pour voler. Elles servent à faire du bruit  </a:t>
            </a:r>
            <a:r>
              <a:rPr lang="fr-FR" sz="2000" dirty="0" smtClean="0">
                <a:latin typeface="Times" pitchFamily="18" charset="0"/>
                <a:cs typeface="Times" pitchFamily="18" charset="0"/>
                <a:hlinkClick r:id="rId9"/>
              </a:rPr>
              <a:t>https://www.youtube.com/watch?v=lEC8W5sWotU</a:t>
            </a:r>
            <a:r>
              <a:rPr lang="fr-FR" sz="2000" dirty="0" smtClean="0">
                <a:latin typeface="Times" pitchFamily="18" charset="0"/>
                <a:cs typeface="Times" pitchFamily="18" charset="0"/>
              </a:rPr>
              <a:t> </a:t>
            </a:r>
            <a:endParaRPr lang="fr-FR" sz="2000" dirty="0">
              <a:latin typeface="Times" pitchFamily="18" charset="0"/>
              <a:cs typeface="Times" pitchFamily="18" charset="0"/>
            </a:endParaRPr>
          </a:p>
        </p:txBody>
      </p:sp>
      <p:sp>
        <p:nvSpPr>
          <p:cNvPr id="13" name="Title 3"/>
          <p:cNvSpPr txBox="1">
            <a:spLocks/>
          </p:cNvSpPr>
          <p:nvPr>
            <p:custDataLst>
              <p:tags r:id="rId5"/>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pic>
        <p:nvPicPr>
          <p:cNvPr id="10" name="Image 9"/>
          <p:cNvPicPr>
            <a:picLocks noChangeAspect="1"/>
          </p:cNvPicPr>
          <p:nvPr>
            <p:custDataLst>
              <p:tags r:id="rId6"/>
            </p:custDataLst>
          </p:nvPr>
        </p:nvPicPr>
        <p:blipFill>
          <a:blip r:embed="rId10"/>
          <a:stretch>
            <a:fillRect/>
          </a:stretch>
        </p:blipFill>
        <p:spPr>
          <a:xfrm>
            <a:off x="300477" y="279049"/>
            <a:ext cx="6257047" cy="6843646"/>
          </a:xfrm>
          <a:prstGeom prst="rect">
            <a:avLst/>
          </a:prstGeom>
        </p:spPr>
      </p:pic>
      <p:sp>
        <p:nvSpPr>
          <p:cNvPr id="11"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87640" y="1539240"/>
            <a:ext cx="4274057" cy="682801"/>
          </a:xfrm>
        </p:spPr>
        <p:txBody>
          <a:bodyPr/>
          <a:lstStyle/>
          <a:p>
            <a:r>
              <a:rPr lang="en-US" sz="3000" dirty="0" smtClean="0">
                <a:latin typeface="Calibri" pitchFamily="34" charset="0"/>
                <a:cs typeface="Calibri" pitchFamily="34" charset="0"/>
              </a:rPr>
              <a:t>Table des </a:t>
            </a:r>
            <a:r>
              <a:rPr lang="en-US" sz="3000" dirty="0" err="1" smtClean="0">
                <a:latin typeface="Calibri" pitchFamily="34" charset="0"/>
                <a:cs typeface="Calibri" pitchFamily="34" charset="0"/>
              </a:rPr>
              <a:t>matières</a:t>
            </a:r>
            <a:endParaRPr lang="en-US" sz="3000" dirty="0">
              <a:latin typeface="Calibri" pitchFamily="34" charset="0"/>
              <a:cs typeface="Calibri" pitchFamily="34" charset="0"/>
            </a:endParaRPr>
          </a:p>
        </p:txBody>
      </p:sp>
      <p:graphicFrame>
        <p:nvGraphicFramePr>
          <p:cNvPr id="5" name="Tableau 4"/>
          <p:cNvGraphicFramePr>
            <a:graphicFrameLocks noGrp="1"/>
          </p:cNvGraphicFramePr>
          <p:nvPr>
            <p:custDataLst>
              <p:tags r:id="rId2"/>
            </p:custDataLst>
            <p:extLst>
              <p:ext uri="{D42A27DB-BD31-4B8C-83A1-F6EECF244321}">
                <p14:modId xmlns="" xmlns:p14="http://schemas.microsoft.com/office/powerpoint/2010/main" val="2798148312"/>
              </p:ext>
            </p:extLst>
          </p:nvPr>
        </p:nvGraphicFramePr>
        <p:xfrm>
          <a:off x="741604" y="2773680"/>
          <a:ext cx="5374793" cy="1854200"/>
        </p:xfrm>
        <a:graphic>
          <a:graphicData uri="http://schemas.openxmlformats.org/drawingml/2006/table">
            <a:tbl>
              <a:tblPr firstRow="1" bandRow="1">
                <a:tableStyleId>{69CF1AB2-1976-4502-BF36-3FF5EA218861}</a:tableStyleId>
              </a:tblPr>
              <a:tblGrid>
                <a:gridCol w="4717532">
                  <a:extLst>
                    <a:ext uri="{9D8B030D-6E8A-4147-A177-3AD203B41FA5}">
                      <a16:colId xmlns="" xmlns:a16="http://schemas.microsoft.com/office/drawing/2014/main" val="20000"/>
                    </a:ext>
                  </a:extLst>
                </a:gridCol>
                <a:gridCol w="657261">
                  <a:extLst>
                    <a:ext uri="{9D8B030D-6E8A-4147-A177-3AD203B41FA5}">
                      <a16:colId xmlns="" xmlns:a16="http://schemas.microsoft.com/office/drawing/2014/main" val="20002"/>
                    </a:ext>
                  </a:extLst>
                </a:gridCol>
              </a:tblGrid>
              <a:tr h="370840">
                <a:tc>
                  <a:txBody>
                    <a:bodyPr/>
                    <a:lstStyle/>
                    <a:p>
                      <a:r>
                        <a:rPr lang="fr-FR" sz="1600" b="0" dirty="0">
                          <a:latin typeface="Calibri" pitchFamily="34" charset="0"/>
                          <a:cs typeface="Calibri" pitchFamily="34" charset="0"/>
                        </a:rPr>
                        <a:t>Séquence d’enseignement</a:t>
                      </a:r>
                    </a:p>
                  </a:txBody>
                  <a:tcPr anchor="ctr">
                    <a:solidFill>
                      <a:schemeClr val="accent1">
                        <a:lumMod val="40000"/>
                        <a:lumOff val="60000"/>
                      </a:schemeClr>
                    </a:solidFill>
                  </a:tcPr>
                </a:tc>
                <a:tc>
                  <a:txBody>
                    <a:bodyPr/>
                    <a:lstStyle/>
                    <a:p>
                      <a:pPr algn="ctr"/>
                      <a:r>
                        <a:rPr lang="fr-FR" sz="1600" b="0" dirty="0" smtClean="0">
                          <a:solidFill>
                            <a:schemeClr val="tx1"/>
                          </a:solidFill>
                          <a:latin typeface="Calibri" pitchFamily="34" charset="0"/>
                          <a:cs typeface="Calibri" pitchFamily="34" charset="0"/>
                        </a:rPr>
                        <a:t>p.3</a:t>
                      </a:r>
                      <a:endParaRPr lang="fr-FR" sz="1600" b="0" dirty="0">
                        <a:solidFill>
                          <a:schemeClr val="tx1"/>
                        </a:solidFill>
                        <a:latin typeface="Calibri" pitchFamily="34" charset="0"/>
                        <a:cs typeface="Calibri" pitchFamily="34" charset="0"/>
                      </a:endParaRPr>
                    </a:p>
                  </a:txBody>
                  <a:tcPr anchor="ctr">
                    <a:solidFill>
                      <a:schemeClr val="accent1">
                        <a:lumMod val="40000"/>
                        <a:lumOff val="60000"/>
                      </a:schemeClr>
                    </a:solidFill>
                  </a:tcPr>
                </a:tc>
                <a:extLst>
                  <a:ext uri="{0D108BD9-81ED-4DB2-BD59-A6C34878D82A}">
                    <a16:rowId xmlns="" xmlns:a16="http://schemas.microsoft.com/office/drawing/2014/main" val="10002"/>
                  </a:ext>
                </a:extLst>
              </a:tr>
              <a:tr h="370840">
                <a:tc>
                  <a:txBody>
                    <a:bodyPr/>
                    <a:lstStyle/>
                    <a:p>
                      <a:r>
                        <a:rPr lang="fr-CA" sz="1600" b="0" dirty="0" smtClean="0">
                          <a:latin typeface="Calibri" pitchFamily="34" charset="0"/>
                          <a:cs typeface="Calibri" pitchFamily="34" charset="0"/>
                        </a:rPr>
                        <a:t>Fiche matériel</a:t>
                      </a:r>
                      <a:endParaRPr lang="fr-FR" sz="1600" b="0" dirty="0">
                        <a:latin typeface="Calibri" pitchFamily="34" charset="0"/>
                        <a:cs typeface="Calibri" pitchFamily="34" charset="0"/>
                      </a:endParaRPr>
                    </a:p>
                  </a:txBody>
                  <a:tcPr anchor="ctr">
                    <a:solidFill>
                      <a:schemeClr val="accent1">
                        <a:lumMod val="20000"/>
                        <a:lumOff val="80000"/>
                      </a:schemeClr>
                    </a:solidFill>
                  </a:tcPr>
                </a:tc>
                <a:tc>
                  <a:txBody>
                    <a:bodyPr/>
                    <a:lstStyle/>
                    <a:p>
                      <a:pPr algn="ctr"/>
                      <a:r>
                        <a:rPr lang="fr-FR" sz="1600" b="0" dirty="0" smtClean="0">
                          <a:solidFill>
                            <a:schemeClr val="tx1"/>
                          </a:solidFill>
                          <a:latin typeface="Calibri" pitchFamily="34" charset="0"/>
                          <a:cs typeface="Calibri" pitchFamily="34" charset="0"/>
                        </a:rPr>
                        <a:t>p.4</a:t>
                      </a:r>
                      <a:endParaRPr lang="fr-FR" sz="1600" b="0" dirty="0">
                        <a:solidFill>
                          <a:schemeClr val="tx1"/>
                        </a:solidFill>
                        <a:latin typeface="Calibri" pitchFamily="34" charset="0"/>
                        <a:cs typeface="Calibri" pitchFamily="34" charset="0"/>
                      </a:endParaRPr>
                    </a:p>
                  </a:txBody>
                  <a:tcPr anchor="ctr">
                    <a:solidFill>
                      <a:schemeClr val="accent1">
                        <a:lumMod val="20000"/>
                        <a:lumOff val="80000"/>
                      </a:schemeClr>
                    </a:solidFill>
                  </a:tcPr>
                </a:tc>
              </a:tr>
              <a:tr h="370840">
                <a:tc>
                  <a:txBody>
                    <a:bodyPr/>
                    <a:lstStyle/>
                    <a:p>
                      <a:r>
                        <a:rPr lang="fr-FR" sz="1600" b="0" dirty="0">
                          <a:latin typeface="Calibri" pitchFamily="34" charset="0"/>
                          <a:cs typeface="Calibri" pitchFamily="34" charset="0"/>
                        </a:rPr>
                        <a:t>Description</a:t>
                      </a:r>
                      <a:r>
                        <a:rPr lang="fr-FR" sz="1600" b="0" baseline="0" dirty="0">
                          <a:latin typeface="Calibri" pitchFamily="34" charset="0"/>
                          <a:cs typeface="Calibri" pitchFamily="34" charset="0"/>
                        </a:rPr>
                        <a:t> des activités</a:t>
                      </a:r>
                      <a:endParaRPr lang="fr-FR" sz="1600" b="0"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r>
                        <a:rPr lang="fr-CA" sz="1600" dirty="0" smtClean="0">
                          <a:latin typeface="Calibri" pitchFamily="34" charset="0"/>
                          <a:cs typeface="Calibri" pitchFamily="34" charset="0"/>
                        </a:rPr>
                        <a:t>p.5</a:t>
                      </a:r>
                      <a:endParaRPr lang="fr-FR" sz="1600" dirty="0">
                        <a:latin typeface="Calibri" pitchFamily="34" charset="0"/>
                        <a:cs typeface="Calibri" pitchFamily="34" charset="0"/>
                      </a:endParaRPr>
                    </a:p>
                  </a:txBody>
                  <a:tcPr anchor="ctr">
                    <a:solidFill>
                      <a:schemeClr val="accent1">
                        <a:lumMod val="40000"/>
                        <a:lumOff val="60000"/>
                      </a:schemeClr>
                    </a:solidFill>
                  </a:tcPr>
                </a:tc>
              </a:tr>
              <a:tr h="370840">
                <a:tc>
                  <a:txBody>
                    <a:bodyPr/>
                    <a:lstStyle/>
                    <a:p>
                      <a:r>
                        <a:rPr lang="fr-CA" sz="1600" b="0" dirty="0" smtClean="0">
                          <a:latin typeface="Calibri" pitchFamily="34" charset="0"/>
                          <a:cs typeface="Calibri" pitchFamily="34" charset="0"/>
                        </a:rPr>
                        <a:t>Fiches d’activité TBI</a:t>
                      </a:r>
                      <a:endParaRPr lang="fr-FR" sz="1600" b="0" dirty="0">
                        <a:latin typeface="Calibri" pitchFamily="34" charset="0"/>
                        <a:cs typeface="Calibri" pitchFamily="34" charset="0"/>
                      </a:endParaRPr>
                    </a:p>
                  </a:txBody>
                  <a:tcPr anchor="ctr">
                    <a:solidFill>
                      <a:schemeClr val="accent1">
                        <a:lumMod val="20000"/>
                        <a:lumOff val="80000"/>
                      </a:schemeClr>
                    </a:solidFill>
                  </a:tcPr>
                </a:tc>
                <a:tc>
                  <a:txBody>
                    <a:bodyPr/>
                    <a:lstStyle/>
                    <a:p>
                      <a:pPr algn="ctr"/>
                      <a:r>
                        <a:rPr lang="fr-CA" sz="1600" b="0" dirty="0" smtClean="0">
                          <a:solidFill>
                            <a:schemeClr val="tx1"/>
                          </a:solidFill>
                          <a:latin typeface="Calibri" pitchFamily="34" charset="0"/>
                          <a:cs typeface="Calibri" pitchFamily="34" charset="0"/>
                        </a:rPr>
                        <a:t>p.13</a:t>
                      </a:r>
                      <a:endParaRPr lang="fr-FR" sz="1600" b="0" dirty="0">
                        <a:solidFill>
                          <a:schemeClr val="tx1"/>
                        </a:solidFill>
                        <a:latin typeface="Calibri" pitchFamily="34" charset="0"/>
                        <a:cs typeface="Calibri" pitchFamily="34" charset="0"/>
                      </a:endParaRPr>
                    </a:p>
                  </a:txBody>
                  <a:tcPr anchor="ctr">
                    <a:solidFill>
                      <a:schemeClr val="accent1">
                        <a:lumMod val="20000"/>
                        <a:lumOff val="80000"/>
                      </a:schemeClr>
                    </a:solidFill>
                  </a:tcPr>
                </a:tc>
                <a:extLst>
                  <a:ext uri="{0D108BD9-81ED-4DB2-BD59-A6C34878D82A}">
                    <a16:rowId xmlns="" xmlns:a16="http://schemas.microsoft.com/office/drawing/2014/main" val="10003"/>
                  </a:ext>
                </a:extLst>
              </a:tr>
              <a:tr h="370840">
                <a:tc>
                  <a:txBody>
                    <a:bodyPr/>
                    <a:lstStyle/>
                    <a:p>
                      <a:r>
                        <a:rPr lang="fr-CA" sz="1600" b="0" dirty="0" smtClean="0">
                          <a:latin typeface="Calibri" pitchFamily="34" charset="0"/>
                          <a:cs typeface="Calibri" pitchFamily="34" charset="0"/>
                        </a:rPr>
                        <a:t>Fiches d’activité imprimées</a:t>
                      </a:r>
                      <a:endParaRPr lang="fr-FR" sz="1600" b="0"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r>
                        <a:rPr lang="fr-CA" sz="1600" b="0" dirty="0" smtClean="0">
                          <a:solidFill>
                            <a:schemeClr val="tx1"/>
                          </a:solidFill>
                          <a:latin typeface="Calibri" pitchFamily="34" charset="0"/>
                          <a:cs typeface="Calibri" pitchFamily="34" charset="0"/>
                        </a:rPr>
                        <a:t>p.52</a:t>
                      </a:r>
                      <a:endParaRPr lang="fr-FR" sz="1600" b="0" dirty="0">
                        <a:solidFill>
                          <a:schemeClr val="tx1"/>
                        </a:solidFill>
                        <a:latin typeface="Calibri" pitchFamily="34" charset="0"/>
                        <a:cs typeface="Calibri" pitchFamily="34" charset="0"/>
                      </a:endParaRPr>
                    </a:p>
                  </a:txBody>
                  <a:tcPr anchor="ctr">
                    <a:solidFill>
                      <a:schemeClr val="accent1">
                        <a:lumMod val="40000"/>
                        <a:lumOff val="60000"/>
                      </a:schemeClr>
                    </a:solidFill>
                  </a:tcPr>
                </a:tc>
                <a:extLst>
                  <a:ext uri="{0D108BD9-81ED-4DB2-BD59-A6C34878D82A}">
                    <a16:rowId xmlns="" xmlns:a16="http://schemas.microsoft.com/office/drawing/2014/main" val="10004"/>
                  </a:ext>
                </a:extLst>
              </a:tr>
            </a:tbl>
          </a:graphicData>
        </a:graphic>
      </p:graphicFrame>
      <p:sp>
        <p:nvSpPr>
          <p:cNvPr id="6" name="Espace réservé du numéro de diapositive 1"/>
          <p:cNvSpPr>
            <a:spLocks noGrp="1"/>
          </p:cNvSpPr>
          <p:nvPr>
            <p:ph type="sldNum" sz="quarter" idx="12"/>
            <p:custDataLst>
              <p:tags r:id="rId3"/>
            </p:custDataLst>
          </p:nvPr>
        </p:nvSpPr>
        <p:spPr>
          <a:xfrm>
            <a:off x="6007756" y="8002571"/>
            <a:ext cx="850244" cy="1135797"/>
          </a:xfrm>
        </p:spPr>
        <p:txBody>
          <a:bodyPr/>
          <a:lstStyle/>
          <a:p>
            <a:fld id="{027FB875-5C85-AB42-9DC5-178568A424B8}" type="slidenum">
              <a:rPr lang="en-US" smtClean="0"/>
              <a:pPr/>
              <a:t>2</a:t>
            </a:fld>
            <a:endParaRPr lang="en-US" dirty="0"/>
          </a:p>
        </p:txBody>
      </p:sp>
      <p:grpSp>
        <p:nvGrpSpPr>
          <p:cNvPr id="10" name="Groupe 9"/>
          <p:cNvGrpSpPr/>
          <p:nvPr/>
        </p:nvGrpSpPr>
        <p:grpSpPr>
          <a:xfrm>
            <a:off x="2372688" y="5054620"/>
            <a:ext cx="2112624" cy="582084"/>
            <a:chOff x="2675593" y="5641360"/>
            <a:chExt cx="2112624" cy="582084"/>
          </a:xfrm>
        </p:grpSpPr>
        <p:sp>
          <p:nvSpPr>
            <p:cNvPr id="7" name="Title 5"/>
            <p:cNvSpPr txBox="1">
              <a:spLocks/>
            </p:cNvSpPr>
            <p:nvPr>
              <p:custDataLst>
                <p:tags r:id="rId4"/>
              </p:custDataLst>
            </p:nvPr>
          </p:nvSpPr>
          <p:spPr>
            <a:xfrm>
              <a:off x="2698453" y="5641360"/>
              <a:ext cx="2089764" cy="582084"/>
            </a:xfrm>
            <a:prstGeom prst="rect">
              <a:avLst/>
            </a:prstGeom>
            <a:solidFill>
              <a:schemeClr val="bg1"/>
            </a:solidFill>
            <a:ln w="15875">
              <a:noFill/>
            </a:ln>
          </p:spPr>
          <p:txBody>
            <a:bodyPr vert="horz" lIns="45720" tIns="0" rIns="45720" bIns="0" rtlCol="0" anchor="ctr" anchorCtr="0">
              <a:no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pic>
          <p:nvPicPr>
            <p:cNvPr id="8" name="Image 7">
              <a:hlinkClick r:id="rId8"/>
            </p:cNvPr>
            <p:cNvPicPr>
              <a:picLocks noChangeAspect="1"/>
            </p:cNvPicPr>
            <p:nvPr>
              <p:custDataLst>
                <p:tags r:id="rId5"/>
              </p:custDataLst>
            </p:nvPr>
          </p:nvPicPr>
          <p:blipFill>
            <a:blip r:embed="rId9">
              <a:clrChange>
                <a:clrFrom>
                  <a:srgbClr val="F8FDF7"/>
                </a:clrFrom>
                <a:clrTo>
                  <a:srgbClr val="F8FDF7">
                    <a:alpha val="0"/>
                  </a:srgbClr>
                </a:clrTo>
              </a:clrChange>
              <a:extLst>
                <a:ext uri="{28A0092B-C50C-407E-A947-70E740481C1C}">
                  <a14:useLocalDpi xmlns="" xmlns:a14="http://schemas.microsoft.com/office/drawing/2010/main" val="0"/>
                </a:ext>
              </a:extLst>
            </a:blip>
            <a:stretch>
              <a:fillRect/>
            </a:stretch>
          </p:blipFill>
          <p:spPr>
            <a:xfrm>
              <a:off x="4110017" y="5719376"/>
              <a:ext cx="553678" cy="414724"/>
            </a:xfrm>
            <a:prstGeom prst="rect">
              <a:avLst/>
            </a:prstGeom>
          </p:spPr>
        </p:pic>
        <p:sp>
          <p:nvSpPr>
            <p:cNvPr id="9" name="ZoneTexte 8"/>
            <p:cNvSpPr txBox="1"/>
            <p:nvPr>
              <p:custDataLst>
                <p:tags r:id="rId6"/>
              </p:custDataLst>
            </p:nvPr>
          </p:nvSpPr>
          <p:spPr>
            <a:xfrm>
              <a:off x="2675593" y="5656600"/>
              <a:ext cx="1365843" cy="523220"/>
            </a:xfrm>
            <a:prstGeom prst="rect">
              <a:avLst/>
            </a:prstGeom>
            <a:noFill/>
          </p:spPr>
          <p:txBody>
            <a:bodyPr wrap="square" rtlCol="0">
              <a:spAutoFit/>
            </a:bodyPr>
            <a:lstStyle/>
            <a:p>
              <a:pPr algn="r"/>
              <a:r>
                <a:rPr lang="fr-CA" sz="1400" b="1" kern="0" dirty="0" smtClean="0">
                  <a:solidFill>
                    <a:schemeClr val="accent1">
                      <a:lumMod val="75000"/>
                    </a:schemeClr>
                  </a:solidFill>
                  <a:latin typeface="Avenir Light"/>
                  <a:cs typeface="Avenir Light"/>
                </a:rPr>
                <a:t>Présentation </a:t>
              </a:r>
            </a:p>
            <a:p>
              <a:pPr algn="r"/>
              <a:r>
                <a:rPr lang="fr-CA" sz="1400" b="1" kern="0" dirty="0" smtClean="0">
                  <a:solidFill>
                    <a:schemeClr val="accent1">
                      <a:lumMod val="75000"/>
                    </a:schemeClr>
                  </a:solidFill>
                  <a:latin typeface="Avenir Light"/>
                  <a:cs typeface="Avenir Light"/>
                </a:rPr>
                <a:t>du </a:t>
              </a:r>
              <a:r>
                <a:rPr lang="fr-CA" sz="1400" b="1" kern="0" dirty="0" smtClean="0">
                  <a:solidFill>
                    <a:schemeClr val="accent1">
                      <a:lumMod val="75000"/>
                    </a:schemeClr>
                  </a:solidFill>
                  <a:latin typeface="Avenir Light"/>
                </a:rPr>
                <a:t>matériel :</a:t>
              </a:r>
              <a:endParaRPr lang="fr-CA" sz="1400" dirty="0">
                <a:solidFill>
                  <a:schemeClr val="accent1">
                    <a:lumMod val="75000"/>
                  </a:schemeClr>
                </a:solidFill>
              </a:endParaRPr>
            </a:p>
          </p:txBody>
        </p:sp>
      </p:grpSp>
    </p:spTree>
    <p:extLst>
      <p:ext uri="{BB962C8B-B14F-4D97-AF65-F5344CB8AC3E}">
        <p14:creationId xmlns="" xmlns:p14="http://schemas.microsoft.com/office/powerpoint/2010/main" val="3295771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20</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pic>
        <p:nvPicPr>
          <p:cNvPr id="7" name="Image 6" descr="256px-Male_human_head_louse.jpg"/>
          <p:cNvPicPr>
            <a:picLocks noChangeAspect="1"/>
          </p:cNvPicPr>
          <p:nvPr>
            <p:custDataLst>
              <p:tags r:id="rId4"/>
            </p:custDataLst>
          </p:nvPr>
        </p:nvPicPr>
        <p:blipFill>
          <a:blip r:embed="rId9"/>
          <a:stretch>
            <a:fillRect/>
          </a:stretch>
        </p:blipFill>
        <p:spPr>
          <a:xfrm>
            <a:off x="406401" y="880533"/>
            <a:ext cx="6057900" cy="4038600"/>
          </a:xfrm>
          <a:prstGeom prst="rect">
            <a:avLst/>
          </a:prstGeom>
        </p:spPr>
      </p:pic>
      <p:sp>
        <p:nvSpPr>
          <p:cNvPr id="8" name="ZoneTexte 7"/>
          <p:cNvSpPr txBox="1"/>
          <p:nvPr>
            <p:custDataLst>
              <p:tags r:id="rId5"/>
            </p:custDataLst>
          </p:nvPr>
        </p:nvSpPr>
        <p:spPr>
          <a:xfrm>
            <a:off x="230894" y="4993139"/>
            <a:ext cx="6393992" cy="3046988"/>
          </a:xfrm>
          <a:prstGeom prst="rect">
            <a:avLst/>
          </a:prstGeom>
          <a:noFill/>
        </p:spPr>
        <p:txBody>
          <a:bodyPr wrap="square" rtlCol="0">
            <a:spAutoFit/>
          </a:bodyPr>
          <a:lstStyle/>
          <a:p>
            <a:pPr algn="ctr"/>
            <a:r>
              <a:rPr lang="fr-FR" sz="2400" dirty="0" smtClean="0"/>
              <a:t>Attention, il est vrai que certains insectes n’ont pas d’ailes, par exemple le pou (</a:t>
            </a:r>
            <a:r>
              <a:rPr lang="fr-FR" sz="2400" i="1" dirty="0" err="1" smtClean="0"/>
              <a:t>pediculus</a:t>
            </a:r>
            <a:r>
              <a:rPr lang="fr-FR" sz="2400" i="1" dirty="0" smtClean="0"/>
              <a:t> </a:t>
            </a:r>
            <a:r>
              <a:rPr lang="fr-FR" sz="2400" i="1" dirty="0" err="1" smtClean="0"/>
              <a:t>humanus</a:t>
            </a:r>
            <a:r>
              <a:rPr lang="fr-FR" sz="2400" dirty="0" smtClean="0"/>
              <a:t>).</a:t>
            </a:r>
          </a:p>
          <a:p>
            <a:pPr algn="ctr"/>
            <a:endParaRPr lang="fr-FR" sz="2400" dirty="0" smtClean="0"/>
          </a:p>
          <a:p>
            <a:pPr algn="ctr"/>
            <a:r>
              <a:rPr lang="fr-FR" sz="2400" dirty="0" smtClean="0"/>
              <a:t>Si la bestiole a des ailes, c’est alors </a:t>
            </a:r>
            <a:r>
              <a:rPr lang="fr-FR" sz="2400" i="1" dirty="0" smtClean="0"/>
              <a:t>certain </a:t>
            </a:r>
            <a:r>
              <a:rPr lang="fr-FR" sz="2400" dirty="0" smtClean="0"/>
              <a:t>que c’est un insecte. Si elle n’a </a:t>
            </a:r>
            <a:r>
              <a:rPr lang="fr-FR" sz="2400" i="1" dirty="0" smtClean="0"/>
              <a:t>pas </a:t>
            </a:r>
            <a:r>
              <a:rPr lang="fr-FR" sz="2400" dirty="0" smtClean="0"/>
              <a:t>d’ailes, il faut observer de plus près pour décider si c’est un insecte ou non. Sur cette photo, on voit bien que le pou a 6 pattes, donc c’est bel et bien un insecte.</a:t>
            </a:r>
            <a:endParaRPr lang="fr-FR" sz="2400" dirty="0"/>
          </a:p>
        </p:txBody>
      </p:sp>
      <p:sp>
        <p:nvSpPr>
          <p:cNvPr id="10" name="Title 3"/>
          <p:cNvSpPr txBox="1">
            <a:spLocks/>
          </p:cNvSpPr>
          <p:nvPr>
            <p:custDataLst>
              <p:tags r:id="rId6"/>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sp>
        <p:nvSpPr>
          <p:cNvPr id="11"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21</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6" name="Title 3"/>
          <p:cNvSpPr txBox="1">
            <a:spLocks/>
          </p:cNvSpPr>
          <p:nvPr>
            <p:custDataLst>
              <p:tags r:id="rId4"/>
            </p:custDataLst>
          </p:nvPr>
        </p:nvSpPr>
        <p:spPr>
          <a:xfrm>
            <a:off x="261374" y="260124"/>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cs typeface="Times New Roman" pitchFamily="18" charset="0"/>
              </a:rPr>
              <a:t>Fiches d’activité TBI - 2</a:t>
            </a:r>
          </a:p>
          <a:p>
            <a:pPr algn="l"/>
            <a:r>
              <a:rPr lang="fr-CA" sz="2400" dirty="0" smtClean="0">
                <a:cs typeface="Times New Roman" pitchFamily="18" charset="0"/>
              </a:rPr>
              <a:t>Les parties du corps</a:t>
            </a:r>
            <a:endParaRPr lang="fr-CA" sz="2400" dirty="0">
              <a:cs typeface="Times New Roman" pitchFamily="18" charset="0"/>
            </a:endParaRPr>
          </a:p>
        </p:txBody>
      </p:sp>
      <p:sp>
        <p:nvSpPr>
          <p:cNvPr id="7" name="Espace réservé du numéro de diapositive 1"/>
          <p:cNvSpPr txBox="1">
            <a:spLocks/>
          </p:cNvSpPr>
          <p:nvPr>
            <p:custDataLst>
              <p:tags r:id="rId5"/>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22</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230893" y="4961467"/>
            <a:ext cx="6350000" cy="3046988"/>
          </a:xfrm>
          <a:prstGeom prst="rect">
            <a:avLst/>
          </a:prstGeom>
          <a:noFill/>
        </p:spPr>
        <p:txBody>
          <a:bodyPr wrap="square" rtlCol="0">
            <a:spAutoFit/>
          </a:bodyPr>
          <a:lstStyle/>
          <a:p>
            <a:pPr algn="ctr"/>
            <a:r>
              <a:rPr lang="fr-FR" sz="2400" dirty="0" smtClean="0"/>
              <a:t>Chez la fourmi, les trois parties du corps sont faciles à identifier:</a:t>
            </a:r>
          </a:p>
          <a:p>
            <a:pPr algn="ctr"/>
            <a:r>
              <a:rPr lang="fr-FR" sz="2400" dirty="0" smtClean="0"/>
              <a:t> </a:t>
            </a:r>
          </a:p>
          <a:p>
            <a:pPr>
              <a:buFontTx/>
              <a:buChar char="-"/>
            </a:pPr>
            <a:r>
              <a:rPr lang="fr-FR" sz="2400" dirty="0" smtClean="0"/>
              <a:t> La tête, avec les yeux, les antennes et la bouche</a:t>
            </a:r>
          </a:p>
          <a:p>
            <a:pPr>
              <a:buFontTx/>
              <a:buChar char="-"/>
            </a:pPr>
            <a:r>
              <a:rPr lang="fr-FR" sz="2400" dirty="0" smtClean="0"/>
              <a:t> Le thorax, sur lequel sont fixées les pattes (et les ailes, s’il y a lieu)</a:t>
            </a:r>
          </a:p>
          <a:p>
            <a:pPr>
              <a:buFontTx/>
              <a:buChar char="-"/>
            </a:pPr>
            <a:r>
              <a:rPr lang="fr-FR" sz="2400" dirty="0" smtClean="0"/>
              <a:t> L’abdomen</a:t>
            </a:r>
          </a:p>
          <a:p>
            <a:pPr algn="ctr">
              <a:buFontTx/>
              <a:buChar char="-"/>
            </a:pPr>
            <a:endParaRPr lang="fr-FR" sz="2400" dirty="0"/>
          </a:p>
        </p:txBody>
      </p:sp>
      <p:sp>
        <p:nvSpPr>
          <p:cNvPr id="13" name="Title 3"/>
          <p:cNvSpPr txBox="1">
            <a:spLocks/>
          </p:cNvSpPr>
          <p:nvPr>
            <p:custDataLst>
              <p:tags r:id="rId5"/>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educ-envir.org</a:t>
            </a:r>
            <a:endParaRPr lang="fr-CA" sz="1000" dirty="0">
              <a:latin typeface="Times New Roman" pitchFamily="18" charset="0"/>
            </a:endParaRPr>
          </a:p>
        </p:txBody>
      </p:sp>
      <p:pic>
        <p:nvPicPr>
          <p:cNvPr id="12" name="Image 11" descr="Unknown-3.jpeg"/>
          <p:cNvPicPr>
            <a:picLocks noChangeAspect="1"/>
          </p:cNvPicPr>
          <p:nvPr>
            <p:custDataLst>
              <p:tags r:id="rId6"/>
            </p:custDataLst>
          </p:nvPr>
        </p:nvPicPr>
        <p:blipFill>
          <a:blip r:embed="rId9"/>
          <a:stretch>
            <a:fillRect/>
          </a:stretch>
        </p:blipFill>
        <p:spPr>
          <a:xfrm>
            <a:off x="644570" y="1206500"/>
            <a:ext cx="5439833" cy="3263900"/>
          </a:xfrm>
          <a:prstGeom prst="rect">
            <a:avLst/>
          </a:prstGeom>
        </p:spPr>
      </p:pic>
      <p:sp>
        <p:nvSpPr>
          <p:cNvPr id="10"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23</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230894" y="3776589"/>
            <a:ext cx="6350000" cy="830997"/>
          </a:xfrm>
          <a:prstGeom prst="rect">
            <a:avLst/>
          </a:prstGeom>
          <a:noFill/>
        </p:spPr>
        <p:txBody>
          <a:bodyPr wrap="square" rtlCol="0">
            <a:spAutoFit/>
          </a:bodyPr>
          <a:lstStyle/>
          <a:p>
            <a:pPr algn="ctr"/>
            <a:r>
              <a:rPr lang="fr-FR" sz="2400" dirty="0" smtClean="0"/>
              <a:t>Tous les insectes sont faits de la même façon</a:t>
            </a:r>
          </a:p>
          <a:p>
            <a:pPr algn="ctr">
              <a:buFontTx/>
              <a:buChar char="-"/>
            </a:pPr>
            <a:endParaRPr lang="fr-FR" sz="2400" dirty="0"/>
          </a:p>
        </p:txBody>
      </p:sp>
      <p:sp>
        <p:nvSpPr>
          <p:cNvPr id="13" name="Title 3"/>
          <p:cNvSpPr txBox="1">
            <a:spLocks/>
          </p:cNvSpPr>
          <p:nvPr>
            <p:custDataLst>
              <p:tags r:id="rId5"/>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FR" sz="1000" dirty="0" smtClean="0">
                <a:latin typeface="Times New Roman" pitchFamily="18" charset="0"/>
              </a:rPr>
              <a:t>http://</a:t>
            </a:r>
            <a:r>
              <a:rPr lang="fr-FR" sz="1000" dirty="0" err="1" smtClean="0">
                <a:latin typeface="Times New Roman" pitchFamily="18" charset="0"/>
              </a:rPr>
              <a:t>colleges.ac-rouen.fr</a:t>
            </a:r>
            <a:endParaRPr lang="fr-CA" sz="1000" dirty="0">
              <a:latin typeface="Times New Roman" pitchFamily="18" charset="0"/>
            </a:endParaRPr>
          </a:p>
        </p:txBody>
      </p:sp>
      <p:pic>
        <p:nvPicPr>
          <p:cNvPr id="14" name="Image 13" descr="Unknown.jpeg"/>
          <p:cNvPicPr>
            <a:picLocks noChangeAspect="1"/>
          </p:cNvPicPr>
          <p:nvPr>
            <p:custDataLst>
              <p:tags r:id="rId6"/>
            </p:custDataLst>
          </p:nvPr>
        </p:nvPicPr>
        <p:blipFill>
          <a:blip r:embed="rId10"/>
          <a:stretch>
            <a:fillRect/>
          </a:stretch>
        </p:blipFill>
        <p:spPr>
          <a:xfrm>
            <a:off x="480019" y="268194"/>
            <a:ext cx="5827162" cy="3508395"/>
          </a:xfrm>
          <a:prstGeom prst="rect">
            <a:avLst/>
          </a:prstGeom>
        </p:spPr>
      </p:pic>
      <p:pic>
        <p:nvPicPr>
          <p:cNvPr id="10" name="Image 9" descr="images-2.jpeg"/>
          <p:cNvPicPr>
            <a:picLocks noChangeAspect="1"/>
          </p:cNvPicPr>
          <p:nvPr>
            <p:custDataLst>
              <p:tags r:id="rId7"/>
            </p:custDataLst>
          </p:nvPr>
        </p:nvPicPr>
        <p:blipFill>
          <a:blip r:embed="rId11"/>
          <a:stretch>
            <a:fillRect/>
          </a:stretch>
        </p:blipFill>
        <p:spPr>
          <a:xfrm>
            <a:off x="403333" y="4598583"/>
            <a:ext cx="5903848" cy="3830095"/>
          </a:xfrm>
          <a:prstGeom prst="rect">
            <a:avLst/>
          </a:prstGeom>
        </p:spPr>
      </p:pic>
      <p:sp>
        <p:nvSpPr>
          <p:cNvPr id="11" name="Espace réservé du numéro de diapositive 1"/>
          <p:cNvSpPr txBox="1">
            <a:spLocks/>
          </p:cNvSpPr>
          <p:nvPr>
            <p:custDataLst>
              <p:tags r:id="rId8"/>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24</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264398" y="6291698"/>
            <a:ext cx="6350000" cy="1200328"/>
          </a:xfrm>
          <a:prstGeom prst="rect">
            <a:avLst/>
          </a:prstGeom>
          <a:noFill/>
        </p:spPr>
        <p:txBody>
          <a:bodyPr wrap="square" rtlCol="0">
            <a:spAutoFit/>
          </a:bodyPr>
          <a:lstStyle/>
          <a:p>
            <a:pPr algn="ctr"/>
            <a:r>
              <a:rPr lang="fr-FR" sz="2400" dirty="0" smtClean="0"/>
              <a:t>Le papillon aussi est un insecte. Il a 6 pattes, des ailes et son corps est séparé en trois parties.</a:t>
            </a:r>
          </a:p>
          <a:p>
            <a:pPr algn="ctr">
              <a:buFontTx/>
              <a:buChar char="-"/>
            </a:pPr>
            <a:endParaRPr lang="fr-FR" sz="2400" dirty="0"/>
          </a:p>
        </p:txBody>
      </p:sp>
      <p:sp>
        <p:nvSpPr>
          <p:cNvPr id="13" name="Title 3"/>
          <p:cNvSpPr txBox="1">
            <a:spLocks/>
          </p:cNvSpPr>
          <p:nvPr>
            <p:custDataLst>
              <p:tags r:id="rId5"/>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FR" sz="1000" dirty="0" err="1" smtClean="0">
                <a:latin typeface="Times New Roman" pitchFamily="18" charset="0"/>
              </a:rPr>
              <a:t>prepamyd.free.fr</a:t>
            </a:r>
            <a:r>
              <a:rPr lang="fr-FR" sz="1000" dirty="0" smtClean="0">
                <a:latin typeface="Times New Roman" pitchFamily="18" charset="0"/>
              </a:rPr>
              <a:t>, </a:t>
            </a:r>
            <a:r>
              <a:rPr lang="fr-FR" sz="1000" dirty="0" err="1" smtClean="0">
                <a:latin typeface="Times New Roman" pitchFamily="18" charset="0"/>
              </a:rPr>
              <a:t>wikicommons</a:t>
            </a:r>
            <a:endParaRPr lang="fr-CA" sz="1000" dirty="0">
              <a:latin typeface="Times New Roman" pitchFamily="18" charset="0"/>
            </a:endParaRPr>
          </a:p>
        </p:txBody>
      </p:sp>
      <p:pic>
        <p:nvPicPr>
          <p:cNvPr id="15" name="Image 14" descr="Unknown.jpeg"/>
          <p:cNvPicPr>
            <a:picLocks noChangeAspect="1"/>
          </p:cNvPicPr>
          <p:nvPr>
            <p:custDataLst>
              <p:tags r:id="rId6"/>
            </p:custDataLst>
          </p:nvPr>
        </p:nvPicPr>
        <p:blipFill>
          <a:blip r:embed="rId10"/>
          <a:stretch>
            <a:fillRect/>
          </a:stretch>
        </p:blipFill>
        <p:spPr>
          <a:xfrm>
            <a:off x="2922898" y="3122082"/>
            <a:ext cx="3427102" cy="2685013"/>
          </a:xfrm>
          <a:prstGeom prst="rect">
            <a:avLst/>
          </a:prstGeom>
        </p:spPr>
      </p:pic>
      <p:pic>
        <p:nvPicPr>
          <p:cNvPr id="16" name="Image 15" descr="Butterfly_parts.svg.png"/>
          <p:cNvPicPr>
            <a:picLocks noChangeAspect="1"/>
          </p:cNvPicPr>
          <p:nvPr>
            <p:custDataLst>
              <p:tags r:id="rId7"/>
            </p:custDataLst>
          </p:nvPr>
        </p:nvPicPr>
        <p:blipFill>
          <a:blip r:embed="rId11"/>
          <a:stretch>
            <a:fillRect/>
          </a:stretch>
        </p:blipFill>
        <p:spPr>
          <a:xfrm>
            <a:off x="651902" y="742949"/>
            <a:ext cx="3251200" cy="2768600"/>
          </a:xfrm>
          <a:prstGeom prst="rect">
            <a:avLst/>
          </a:prstGeom>
        </p:spPr>
      </p:pic>
      <p:sp>
        <p:nvSpPr>
          <p:cNvPr id="10" name="Espace réservé du numéro de diapositive 1"/>
          <p:cNvSpPr txBox="1">
            <a:spLocks/>
          </p:cNvSpPr>
          <p:nvPr>
            <p:custDataLst>
              <p:tags r:id="rId8"/>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25</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264398" y="4084638"/>
            <a:ext cx="6350000" cy="461665"/>
          </a:xfrm>
          <a:prstGeom prst="rect">
            <a:avLst/>
          </a:prstGeom>
          <a:noFill/>
        </p:spPr>
        <p:txBody>
          <a:bodyPr wrap="square" rtlCol="0">
            <a:spAutoFit/>
          </a:bodyPr>
          <a:lstStyle/>
          <a:p>
            <a:pPr algn="ctr"/>
            <a:r>
              <a:rPr lang="fr-FR" sz="2400" dirty="0" smtClean="0"/>
              <a:t>Ce n’est pas toujours facile d’identifier les sections</a:t>
            </a:r>
            <a:endParaRPr lang="fr-FR" sz="2400" dirty="0"/>
          </a:p>
        </p:txBody>
      </p:sp>
      <p:sp>
        <p:nvSpPr>
          <p:cNvPr id="13" name="Title 3"/>
          <p:cNvSpPr txBox="1">
            <a:spLocks/>
          </p:cNvSpPr>
          <p:nvPr>
            <p:custDataLst>
              <p:tags r:id="rId5"/>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FR" sz="1000" dirty="0" err="1" smtClean="0">
                <a:latin typeface="Times New Roman" pitchFamily="18" charset="0"/>
              </a:rPr>
              <a:t>espacepourlavie.ca</a:t>
            </a:r>
            <a:r>
              <a:rPr lang="fr-FR" sz="1000" dirty="0" smtClean="0">
                <a:latin typeface="Times New Roman" pitchFamily="18" charset="0"/>
              </a:rPr>
              <a:t> et </a:t>
            </a:r>
            <a:r>
              <a:rPr lang="fr-FR" sz="1000" dirty="0" err="1" smtClean="0">
                <a:latin typeface="Times New Roman" pitchFamily="18" charset="0"/>
              </a:rPr>
              <a:t>ecl.ac-orleans-tours.fr</a:t>
            </a:r>
            <a:endParaRPr lang="fr-CA" sz="1000" dirty="0">
              <a:latin typeface="Times New Roman" pitchFamily="18" charset="0"/>
            </a:endParaRPr>
          </a:p>
        </p:txBody>
      </p:sp>
      <p:pic>
        <p:nvPicPr>
          <p:cNvPr id="15" name="Image 14" descr="libellulidae-24356-pr.jpg"/>
          <p:cNvPicPr>
            <a:picLocks noChangeAspect="1"/>
          </p:cNvPicPr>
          <p:nvPr>
            <p:custDataLst>
              <p:tags r:id="rId6"/>
            </p:custDataLst>
          </p:nvPr>
        </p:nvPicPr>
        <p:blipFill>
          <a:blip r:embed="rId10"/>
          <a:stretch>
            <a:fillRect/>
          </a:stretch>
        </p:blipFill>
        <p:spPr>
          <a:xfrm>
            <a:off x="593193" y="349250"/>
            <a:ext cx="5579831" cy="3735388"/>
          </a:xfrm>
          <a:prstGeom prst="rect">
            <a:avLst/>
          </a:prstGeom>
        </p:spPr>
      </p:pic>
      <p:pic>
        <p:nvPicPr>
          <p:cNvPr id="16" name="Image 15" descr="Unknown-2.jpeg"/>
          <p:cNvPicPr>
            <a:picLocks noChangeAspect="1"/>
          </p:cNvPicPr>
          <p:nvPr>
            <p:custDataLst>
              <p:tags r:id="rId7"/>
            </p:custDataLst>
          </p:nvPr>
        </p:nvPicPr>
        <p:blipFill>
          <a:blip r:embed="rId11"/>
          <a:stretch>
            <a:fillRect/>
          </a:stretch>
        </p:blipFill>
        <p:spPr>
          <a:xfrm>
            <a:off x="1695450" y="4702913"/>
            <a:ext cx="3238500" cy="3734347"/>
          </a:xfrm>
          <a:prstGeom prst="rect">
            <a:avLst/>
          </a:prstGeom>
        </p:spPr>
      </p:pic>
      <p:sp>
        <p:nvSpPr>
          <p:cNvPr id="10" name="Espace réservé du numéro de diapositive 1"/>
          <p:cNvSpPr txBox="1">
            <a:spLocks/>
          </p:cNvSpPr>
          <p:nvPr>
            <p:custDataLst>
              <p:tags r:id="rId8"/>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26</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230894" y="2734733"/>
            <a:ext cx="6350000" cy="461665"/>
          </a:xfrm>
          <a:prstGeom prst="rect">
            <a:avLst/>
          </a:prstGeom>
          <a:noFill/>
        </p:spPr>
        <p:txBody>
          <a:bodyPr wrap="square" rtlCol="0">
            <a:spAutoFit/>
          </a:bodyPr>
          <a:lstStyle/>
          <a:p>
            <a:pPr algn="ctr"/>
            <a:r>
              <a:rPr lang="fr-FR" sz="2400" dirty="0" smtClean="0"/>
              <a:t>Ce n’est pas toujours facile d’identifier les sections</a:t>
            </a:r>
            <a:endParaRPr lang="fr-FR" sz="2400" dirty="0"/>
          </a:p>
        </p:txBody>
      </p:sp>
      <p:sp>
        <p:nvSpPr>
          <p:cNvPr id="13" name="Title 3"/>
          <p:cNvSpPr txBox="1">
            <a:spLocks/>
          </p:cNvSpPr>
          <p:nvPr>
            <p:custDataLst>
              <p:tags r:id="rId5"/>
            </p:custDataLst>
          </p:nvPr>
        </p:nvSpPr>
        <p:spPr>
          <a:xfrm>
            <a:off x="264398" y="8428678"/>
            <a:ext cx="3794264"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FR" sz="1000" dirty="0" err="1" smtClean="0">
                <a:latin typeface="Times New Roman" pitchFamily="18" charset="0"/>
              </a:rPr>
              <a:t>lacitedesinsectes.com</a:t>
            </a:r>
            <a:r>
              <a:rPr lang="fr-FR" sz="1000" dirty="0" smtClean="0">
                <a:latin typeface="Times New Roman" pitchFamily="18" charset="0"/>
              </a:rPr>
              <a:t> et </a:t>
            </a:r>
            <a:r>
              <a:rPr lang="fr-FR" sz="1000" dirty="0" err="1" smtClean="0">
                <a:latin typeface="Times New Roman" pitchFamily="18" charset="0"/>
              </a:rPr>
              <a:t>iam-like-iam.blogspot.ca</a:t>
            </a:r>
            <a:endParaRPr lang="fr-CA" sz="1000" dirty="0">
              <a:latin typeface="Times New Roman" pitchFamily="18" charset="0"/>
            </a:endParaRPr>
          </a:p>
        </p:txBody>
      </p:sp>
      <p:pic>
        <p:nvPicPr>
          <p:cNvPr id="10" name="Image 9" descr="images.jpeg"/>
          <p:cNvPicPr>
            <a:picLocks noChangeAspect="1"/>
          </p:cNvPicPr>
          <p:nvPr>
            <p:custDataLst>
              <p:tags r:id="rId6"/>
            </p:custDataLst>
          </p:nvPr>
        </p:nvPicPr>
        <p:blipFill>
          <a:blip r:embed="rId10"/>
          <a:stretch>
            <a:fillRect/>
          </a:stretch>
        </p:blipFill>
        <p:spPr>
          <a:xfrm>
            <a:off x="336215" y="364066"/>
            <a:ext cx="6156176" cy="1794933"/>
          </a:xfrm>
          <a:prstGeom prst="rect">
            <a:avLst/>
          </a:prstGeom>
        </p:spPr>
      </p:pic>
      <p:pic>
        <p:nvPicPr>
          <p:cNvPr id="11" name="Image 10" descr="Unknown-1.jpeg"/>
          <p:cNvPicPr>
            <a:picLocks noChangeAspect="1"/>
          </p:cNvPicPr>
          <p:nvPr>
            <p:custDataLst>
              <p:tags r:id="rId7"/>
            </p:custDataLst>
          </p:nvPr>
        </p:nvPicPr>
        <p:blipFill>
          <a:blip r:embed="rId11"/>
          <a:stretch>
            <a:fillRect/>
          </a:stretch>
        </p:blipFill>
        <p:spPr>
          <a:xfrm>
            <a:off x="846667" y="3875087"/>
            <a:ext cx="5130800" cy="4714197"/>
          </a:xfrm>
          <a:prstGeom prst="rect">
            <a:avLst/>
          </a:prstGeom>
        </p:spPr>
      </p:pic>
      <p:sp>
        <p:nvSpPr>
          <p:cNvPr id="12" name="Espace réservé du numéro de diapositive 1"/>
          <p:cNvSpPr txBox="1">
            <a:spLocks/>
          </p:cNvSpPr>
          <p:nvPr>
            <p:custDataLst>
              <p:tags r:id="rId8"/>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27</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8" name="ZoneTexte 7"/>
          <p:cNvSpPr txBox="1"/>
          <p:nvPr>
            <p:custDataLst>
              <p:tags r:id="rId4"/>
            </p:custDataLst>
          </p:nvPr>
        </p:nvSpPr>
        <p:spPr>
          <a:xfrm>
            <a:off x="537635" y="3168650"/>
            <a:ext cx="2086753" cy="461665"/>
          </a:xfrm>
          <a:prstGeom prst="rect">
            <a:avLst/>
          </a:prstGeom>
          <a:noFill/>
        </p:spPr>
        <p:txBody>
          <a:bodyPr wrap="square" rtlCol="0">
            <a:spAutoFit/>
          </a:bodyPr>
          <a:lstStyle/>
          <a:p>
            <a:pPr algn="ctr"/>
            <a:r>
              <a:rPr lang="fr-FR" sz="2400" dirty="0" smtClean="0"/>
              <a:t>Le grillon</a:t>
            </a:r>
            <a:endParaRPr lang="fr-FR" sz="2400" dirty="0"/>
          </a:p>
        </p:txBody>
      </p:sp>
      <p:sp>
        <p:nvSpPr>
          <p:cNvPr id="13" name="Title 3"/>
          <p:cNvSpPr txBox="1">
            <a:spLocks/>
          </p:cNvSpPr>
          <p:nvPr>
            <p:custDataLst>
              <p:tags r:id="rId5"/>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FR" sz="1000" dirty="0" smtClean="0">
                <a:latin typeface="Times New Roman" pitchFamily="18" charset="0"/>
                <a:hlinkClick r:id="rId11"/>
              </a:rPr>
              <a:t>http://lemondedesinsectes.over-blog.com</a:t>
            </a:r>
            <a:r>
              <a:rPr lang="fr-FR" sz="1000" dirty="0" smtClean="0">
                <a:latin typeface="Times New Roman" pitchFamily="18" charset="0"/>
              </a:rPr>
              <a:t> et </a:t>
            </a:r>
            <a:r>
              <a:rPr lang="fr-FR" sz="1000" dirty="0" smtClean="0">
                <a:latin typeface="Times New Roman" pitchFamily="18" charset="0"/>
                <a:hlinkClick r:id="rId12"/>
              </a:rPr>
              <a:t>http://simulium.bio.uottawa.ca</a:t>
            </a:r>
            <a:r>
              <a:rPr lang="fr-FR" sz="1000" dirty="0" smtClean="0">
                <a:latin typeface="Times New Roman" pitchFamily="18" charset="0"/>
              </a:rPr>
              <a:t> </a:t>
            </a:r>
            <a:endParaRPr lang="fr-CA" sz="1000" dirty="0">
              <a:latin typeface="Times New Roman" pitchFamily="18" charset="0"/>
            </a:endParaRPr>
          </a:p>
        </p:txBody>
      </p:sp>
      <p:pic>
        <p:nvPicPr>
          <p:cNvPr id="10" name="Image 9" descr="Unknown.png"/>
          <p:cNvPicPr>
            <a:picLocks noChangeAspect="1"/>
          </p:cNvPicPr>
          <p:nvPr>
            <p:custDataLst>
              <p:tags r:id="rId6"/>
            </p:custDataLst>
          </p:nvPr>
        </p:nvPicPr>
        <p:blipFill>
          <a:blip r:embed="rId13"/>
          <a:stretch>
            <a:fillRect/>
          </a:stretch>
        </p:blipFill>
        <p:spPr>
          <a:xfrm>
            <a:off x="2452938" y="4774903"/>
            <a:ext cx="4111671" cy="3320965"/>
          </a:xfrm>
          <a:prstGeom prst="rect">
            <a:avLst/>
          </a:prstGeom>
        </p:spPr>
      </p:pic>
      <p:pic>
        <p:nvPicPr>
          <p:cNvPr id="11" name="Image 10" descr="images-1.jpeg"/>
          <p:cNvPicPr>
            <a:picLocks noChangeAspect="1"/>
          </p:cNvPicPr>
          <p:nvPr>
            <p:custDataLst>
              <p:tags r:id="rId7"/>
            </p:custDataLst>
          </p:nvPr>
        </p:nvPicPr>
        <p:blipFill>
          <a:blip r:embed="rId14"/>
          <a:stretch>
            <a:fillRect/>
          </a:stretch>
        </p:blipFill>
        <p:spPr>
          <a:xfrm>
            <a:off x="451862" y="482847"/>
            <a:ext cx="5878330" cy="2558803"/>
          </a:xfrm>
          <a:prstGeom prst="rect">
            <a:avLst/>
          </a:prstGeom>
        </p:spPr>
      </p:pic>
      <p:sp>
        <p:nvSpPr>
          <p:cNvPr id="12" name="ZoneTexte 11"/>
          <p:cNvSpPr txBox="1"/>
          <p:nvPr>
            <p:custDataLst>
              <p:tags r:id="rId8"/>
            </p:custDataLst>
          </p:nvPr>
        </p:nvSpPr>
        <p:spPr>
          <a:xfrm>
            <a:off x="629662" y="6447135"/>
            <a:ext cx="2086753" cy="461665"/>
          </a:xfrm>
          <a:prstGeom prst="rect">
            <a:avLst/>
          </a:prstGeom>
          <a:noFill/>
        </p:spPr>
        <p:txBody>
          <a:bodyPr wrap="square" rtlCol="0">
            <a:spAutoFit/>
          </a:bodyPr>
          <a:lstStyle/>
          <a:p>
            <a:pPr algn="ctr"/>
            <a:r>
              <a:rPr lang="fr-FR" sz="2400" dirty="0" smtClean="0"/>
              <a:t>La blatte</a:t>
            </a:r>
            <a:endParaRPr lang="fr-FR" sz="2400" dirty="0"/>
          </a:p>
        </p:txBody>
      </p:sp>
      <p:sp>
        <p:nvSpPr>
          <p:cNvPr id="14" name="Espace réservé du numéro de diapositive 1"/>
          <p:cNvSpPr txBox="1">
            <a:spLocks/>
          </p:cNvSpPr>
          <p:nvPr>
            <p:custDataLst>
              <p:tags r:id="rId9"/>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28</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3" name="Title 3"/>
          <p:cNvSpPr txBox="1">
            <a:spLocks/>
          </p:cNvSpPr>
          <p:nvPr>
            <p:custDataLst>
              <p:tags r:id="rId4"/>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FR" sz="1000" dirty="0" smtClean="0">
                <a:latin typeface="Times New Roman" pitchFamily="18" charset="0"/>
                <a:hlinkClick r:id="rId9"/>
              </a:rPr>
              <a:t>http://lemondedesinsectes.over-blog.com</a:t>
            </a:r>
            <a:r>
              <a:rPr lang="fr-FR" sz="1000" dirty="0" smtClean="0">
                <a:latin typeface="Times New Roman" pitchFamily="18" charset="0"/>
              </a:rPr>
              <a:t> et </a:t>
            </a:r>
            <a:r>
              <a:rPr lang="fr-FR" sz="1000" dirty="0" smtClean="0">
                <a:latin typeface="Times New Roman" pitchFamily="18" charset="0"/>
                <a:hlinkClick r:id="rId10"/>
              </a:rPr>
              <a:t>http://simulium.bio.uottawa.ca</a:t>
            </a:r>
            <a:r>
              <a:rPr lang="fr-FR" sz="1000" dirty="0" smtClean="0">
                <a:latin typeface="Times New Roman" pitchFamily="18" charset="0"/>
              </a:rPr>
              <a:t> </a:t>
            </a:r>
            <a:endParaRPr lang="fr-CA" sz="1000" dirty="0">
              <a:latin typeface="Times New Roman" pitchFamily="18" charset="0"/>
            </a:endParaRPr>
          </a:p>
        </p:txBody>
      </p:sp>
      <p:sp>
        <p:nvSpPr>
          <p:cNvPr id="12" name="ZoneTexte 11"/>
          <p:cNvSpPr txBox="1"/>
          <p:nvPr>
            <p:custDataLst>
              <p:tags r:id="rId5"/>
            </p:custDataLst>
          </p:nvPr>
        </p:nvSpPr>
        <p:spPr>
          <a:xfrm>
            <a:off x="629662" y="4842933"/>
            <a:ext cx="5415538" cy="1938992"/>
          </a:xfrm>
          <a:prstGeom prst="rect">
            <a:avLst/>
          </a:prstGeom>
          <a:noFill/>
        </p:spPr>
        <p:txBody>
          <a:bodyPr wrap="square" rtlCol="0">
            <a:spAutoFit/>
          </a:bodyPr>
          <a:lstStyle/>
          <a:p>
            <a:pPr algn="ctr"/>
            <a:r>
              <a:rPr lang="fr-FR" sz="2400" dirty="0" smtClean="0"/>
              <a:t>Chez les arachnides, la tête et le thorax ne font qu’un. C’est le </a:t>
            </a:r>
            <a:r>
              <a:rPr lang="fr-FR" sz="2400" i="1" dirty="0" err="1" smtClean="0"/>
              <a:t>céphalo-thorax</a:t>
            </a:r>
            <a:r>
              <a:rPr lang="fr-FR" sz="2400" dirty="0" smtClean="0"/>
              <a:t>.</a:t>
            </a:r>
          </a:p>
          <a:p>
            <a:pPr algn="ctr"/>
            <a:endParaRPr lang="fr-FR" sz="2400" dirty="0" smtClean="0"/>
          </a:p>
          <a:p>
            <a:pPr algn="ctr"/>
            <a:r>
              <a:rPr lang="fr-FR" sz="2400" dirty="0" smtClean="0"/>
              <a:t>Ainsi, le corps de l’araignée compte 2 parties, et non pas 3.</a:t>
            </a:r>
            <a:endParaRPr lang="fr-FR" sz="2400" dirty="0"/>
          </a:p>
        </p:txBody>
      </p:sp>
      <p:pic>
        <p:nvPicPr>
          <p:cNvPr id="10" name="Image 9" descr="150px-Spider-characteristics copy II.png"/>
          <p:cNvPicPr>
            <a:picLocks noChangeAspect="1"/>
          </p:cNvPicPr>
          <p:nvPr>
            <p:custDataLst>
              <p:tags r:id="rId6"/>
            </p:custDataLst>
          </p:nvPr>
        </p:nvPicPr>
        <p:blipFill>
          <a:blip r:embed="rId11"/>
          <a:stretch>
            <a:fillRect/>
          </a:stretch>
        </p:blipFill>
        <p:spPr>
          <a:xfrm>
            <a:off x="440444" y="663851"/>
            <a:ext cx="5293606" cy="4058431"/>
          </a:xfrm>
          <a:prstGeom prst="rect">
            <a:avLst/>
          </a:prstGeom>
        </p:spPr>
      </p:pic>
      <p:sp>
        <p:nvSpPr>
          <p:cNvPr id="8"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29</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3" name="Title 3"/>
          <p:cNvSpPr txBox="1">
            <a:spLocks/>
          </p:cNvSpPr>
          <p:nvPr>
            <p:custDataLst>
              <p:tags r:id="rId4"/>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britannica.com</a:t>
            </a:r>
            <a:endParaRPr lang="fr-CA" sz="1000" dirty="0">
              <a:latin typeface="Times New Roman" pitchFamily="18" charset="0"/>
            </a:endParaRPr>
          </a:p>
        </p:txBody>
      </p:sp>
      <p:sp>
        <p:nvSpPr>
          <p:cNvPr id="12" name="ZoneTexte 11"/>
          <p:cNvSpPr txBox="1"/>
          <p:nvPr>
            <p:custDataLst>
              <p:tags r:id="rId5"/>
            </p:custDataLst>
          </p:nvPr>
        </p:nvSpPr>
        <p:spPr>
          <a:xfrm>
            <a:off x="264398" y="5258431"/>
            <a:ext cx="6360488" cy="1938992"/>
          </a:xfrm>
          <a:prstGeom prst="rect">
            <a:avLst/>
          </a:prstGeom>
          <a:noFill/>
        </p:spPr>
        <p:txBody>
          <a:bodyPr wrap="square" rtlCol="0">
            <a:spAutoFit/>
          </a:bodyPr>
          <a:lstStyle/>
          <a:p>
            <a:pPr algn="ctr"/>
            <a:r>
              <a:rPr lang="fr-FR" sz="2400" dirty="0" smtClean="0"/>
              <a:t>Les scorpions sont aussi des arachnides, mais la tête est plus difficile à distinguer. Aussi, la queue donne l’impression que c’est une troisième partie alors qu’en réalité ce n’est que le prolongement du thorax.</a:t>
            </a:r>
            <a:endParaRPr lang="fr-FR" sz="2400" dirty="0"/>
          </a:p>
        </p:txBody>
      </p:sp>
      <p:pic>
        <p:nvPicPr>
          <p:cNvPr id="8" name="Image 7" descr="600x400x57660-004-49B55857.jpg.pagespeed.ic.6akc214G39.jpg"/>
          <p:cNvPicPr>
            <a:picLocks noChangeAspect="1"/>
          </p:cNvPicPr>
          <p:nvPr>
            <p:custDataLst>
              <p:tags r:id="rId6"/>
            </p:custDataLst>
          </p:nvPr>
        </p:nvPicPr>
        <p:blipFill>
          <a:blip r:embed="rId9"/>
          <a:stretch>
            <a:fillRect/>
          </a:stretch>
        </p:blipFill>
        <p:spPr>
          <a:xfrm>
            <a:off x="264398" y="524404"/>
            <a:ext cx="6249194" cy="4166129"/>
          </a:xfrm>
          <a:prstGeom prst="rect">
            <a:avLst/>
          </a:prstGeom>
        </p:spPr>
      </p:pic>
      <p:sp>
        <p:nvSpPr>
          <p:cNvPr id="10"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745708" y="7999295"/>
            <a:ext cx="1112292" cy="1135797"/>
          </a:xfrm>
        </p:spPr>
        <p:txBody>
          <a:bodyPr numCol="1"/>
          <a:lstStyle/>
          <a:p>
            <a:fld id="{027FB875-5C85-AB42-9DC5-178568A424B8}" type="slidenum">
              <a:rPr lang="fr-CA" altLang="fr-CA" smtClean="0"/>
              <a:pPr/>
              <a:t>3</a:t>
            </a:fld>
            <a:endParaRPr lang="fr-CA" altLang="fr-CA" dirty="0"/>
          </a:p>
        </p:txBody>
      </p:sp>
      <p:sp>
        <p:nvSpPr>
          <p:cNvPr id="7" name="Title 3">
            <a:extLst>
              <a:ext uri="{FF2B5EF4-FFF2-40B4-BE49-F238E27FC236}">
                <a16:creationId xmlns="" xmlns:a16="http://schemas.microsoft.com/office/drawing/2014/main" id="{BE14D167-6C9C-4729-9358-6B7CC5AD299E}"/>
              </a:ext>
            </a:extLst>
          </p:cNvPr>
          <p:cNvSpPr>
            <a:spLocks noGrp="1"/>
          </p:cNvSpPr>
          <p:nvPr>
            <p:ph type="title"/>
            <p:custDataLst>
              <p:tags r:id="rId2"/>
            </p:custDataLst>
          </p:nvPr>
        </p:nvSpPr>
        <p:spPr>
          <a:xfrm>
            <a:off x="0" y="848577"/>
            <a:ext cx="6857999" cy="871396"/>
          </a:xfrm>
        </p:spPr>
        <p:txBody>
          <a:bodyPr/>
          <a:lstStyle/>
          <a:p>
            <a:r>
              <a:rPr lang="en-US" sz="3000" dirty="0" err="1">
                <a:latin typeface="Calibri" pitchFamily="34" charset="0"/>
                <a:cs typeface="Calibri" pitchFamily="34" charset="0"/>
              </a:rPr>
              <a:t>Séquence</a:t>
            </a:r>
            <a:r>
              <a:rPr lang="en-US" sz="3000" dirty="0">
                <a:latin typeface="Calibri" pitchFamily="34" charset="0"/>
                <a:cs typeface="Calibri" pitchFamily="34" charset="0"/>
              </a:rPr>
              <a:t> </a:t>
            </a:r>
            <a:r>
              <a:rPr lang="en-US" sz="3000" dirty="0" err="1">
                <a:latin typeface="Calibri" pitchFamily="34" charset="0"/>
                <a:cs typeface="Calibri" pitchFamily="34" charset="0"/>
              </a:rPr>
              <a:t>d’enseignement</a:t>
            </a:r>
            <a:endParaRPr lang="en-US" sz="3000" dirty="0">
              <a:latin typeface="Calibri" pitchFamily="34" charset="0"/>
              <a:cs typeface="Calibri" pitchFamily="34" charset="0"/>
            </a:endParaRPr>
          </a:p>
        </p:txBody>
      </p:sp>
      <p:graphicFrame>
        <p:nvGraphicFramePr>
          <p:cNvPr id="8" name="Tableau 4">
            <a:extLst>
              <a:ext uri="{FF2B5EF4-FFF2-40B4-BE49-F238E27FC236}">
                <a16:creationId xmlns="" xmlns:a16="http://schemas.microsoft.com/office/drawing/2014/main" id="{C8DB1E48-303F-4F73-956D-804FBFC71440}"/>
              </a:ext>
            </a:extLst>
          </p:cNvPr>
          <p:cNvGraphicFramePr>
            <a:graphicFrameLocks noGrp="1"/>
          </p:cNvGraphicFramePr>
          <p:nvPr>
            <p:custDataLst>
              <p:tags r:id="rId3"/>
            </p:custDataLst>
            <p:extLst>
              <p:ext uri="{D42A27DB-BD31-4B8C-83A1-F6EECF244321}">
                <p14:modId xmlns="" xmlns:p14="http://schemas.microsoft.com/office/powerpoint/2010/main" val="1987212301"/>
              </p:ext>
            </p:extLst>
          </p:nvPr>
        </p:nvGraphicFramePr>
        <p:xfrm>
          <a:off x="460649" y="2072799"/>
          <a:ext cx="5840826" cy="5852160"/>
        </p:xfrm>
        <a:graphic>
          <a:graphicData uri="http://schemas.openxmlformats.org/drawingml/2006/table">
            <a:tbl>
              <a:tblPr firstRow="1" bandRow="1">
                <a:tableStyleId>{5C22544A-7EE6-4342-B048-85BDC9FD1C3A}</a:tableStyleId>
              </a:tblPr>
              <a:tblGrid>
                <a:gridCol w="410947">
                  <a:extLst>
                    <a:ext uri="{9D8B030D-6E8A-4147-A177-3AD203B41FA5}">
                      <a16:colId xmlns="" xmlns:a16="http://schemas.microsoft.com/office/drawing/2014/main" val="20000"/>
                    </a:ext>
                  </a:extLst>
                </a:gridCol>
                <a:gridCol w="1278541">
                  <a:extLst>
                    <a:ext uri="{9D8B030D-6E8A-4147-A177-3AD203B41FA5}">
                      <a16:colId xmlns="" xmlns:a16="http://schemas.microsoft.com/office/drawing/2014/main" val="20001"/>
                    </a:ext>
                  </a:extLst>
                </a:gridCol>
                <a:gridCol w="1872000"/>
                <a:gridCol w="623338">
                  <a:extLst>
                    <a:ext uri="{9D8B030D-6E8A-4147-A177-3AD203B41FA5}">
                      <a16:colId xmlns="" xmlns:a16="http://schemas.microsoft.com/office/drawing/2014/main" val="20003"/>
                    </a:ext>
                  </a:extLst>
                </a:gridCol>
                <a:gridCol w="648000">
                  <a:extLst>
                    <a:ext uri="{9D8B030D-6E8A-4147-A177-3AD203B41FA5}">
                      <a16:colId xmlns="" xmlns:a16="http://schemas.microsoft.com/office/drawing/2014/main" val="20004"/>
                    </a:ext>
                  </a:extLst>
                </a:gridCol>
                <a:gridCol w="1008000">
                  <a:extLst>
                    <a:ext uri="{9D8B030D-6E8A-4147-A177-3AD203B41FA5}">
                      <a16:colId xmlns="" xmlns:a16="http://schemas.microsoft.com/office/drawing/2014/main" val="20005"/>
                    </a:ext>
                  </a:extLst>
                </a:gridCol>
              </a:tblGrid>
              <a:tr h="277992">
                <a:tc gridSpan="2">
                  <a:txBody>
                    <a:bodyPr/>
                    <a:lstStyle/>
                    <a:p>
                      <a:pPr algn="ctr"/>
                      <a:r>
                        <a:rPr lang="fr-FR" sz="1200" dirty="0" smtClean="0">
                          <a:latin typeface="Calibri" pitchFamily="34" charset="0"/>
                          <a:cs typeface="Calibri" pitchFamily="34" charset="0"/>
                        </a:rPr>
                        <a:t>NOM</a:t>
                      </a:r>
                      <a:r>
                        <a:rPr lang="fr-FR" sz="1200" baseline="0" dirty="0" smtClean="0">
                          <a:latin typeface="Calibri" pitchFamily="34" charset="0"/>
                          <a:cs typeface="Calibri" pitchFamily="34" charset="0"/>
                        </a:rPr>
                        <a:t> </a:t>
                      </a:r>
                      <a:endParaRPr lang="fr-FR" sz="1200" dirty="0">
                        <a:latin typeface="Calibri" pitchFamily="34" charset="0"/>
                        <a:cs typeface="Calibri" pitchFamily="34" charset="0"/>
                      </a:endParaRPr>
                    </a:p>
                  </a:txBody>
                  <a:tcPr anchor="ctr"/>
                </a:tc>
                <a:tc hMerge="1">
                  <a:txBody>
                    <a:bodyPr/>
                    <a:lstStyle/>
                    <a:p>
                      <a:endParaRPr lang="fr-CA"/>
                    </a:p>
                  </a:txBody>
                  <a:tcPr/>
                </a:tc>
                <a:tc>
                  <a:txBody>
                    <a:bodyPr/>
                    <a:lstStyle/>
                    <a:p>
                      <a:pPr algn="ctr"/>
                      <a:r>
                        <a:rPr lang="fr-FR" sz="1200" dirty="0" smtClean="0">
                          <a:latin typeface="Calibri" pitchFamily="34" charset="0"/>
                          <a:cs typeface="Calibri" pitchFamily="34" charset="0"/>
                        </a:rPr>
                        <a:t>DESCRIPTION</a:t>
                      </a:r>
                      <a:endParaRPr lang="fr-FR" sz="1200" dirty="0">
                        <a:latin typeface="Calibri" pitchFamily="34" charset="0"/>
                        <a:cs typeface="Calibri" pitchFamily="34" charset="0"/>
                      </a:endParaRPr>
                    </a:p>
                  </a:txBody>
                  <a:tcPr anchor="ctr"/>
                </a:tc>
                <a:tc>
                  <a:txBody>
                    <a:bodyPr/>
                    <a:lstStyle/>
                    <a:p>
                      <a:pPr algn="ctr"/>
                      <a:r>
                        <a:rPr lang="fr-FR" sz="1200" dirty="0" smtClean="0">
                          <a:latin typeface="Calibri" pitchFamily="34" charset="0"/>
                          <a:cs typeface="Calibri" pitchFamily="34" charset="0"/>
                        </a:rPr>
                        <a:t>DURÉE</a:t>
                      </a:r>
                    </a:p>
                  </a:txBody>
                  <a:tcPr marL="36000" marR="36000" anchor="ctr"/>
                </a:tc>
                <a:tc>
                  <a:txBody>
                    <a:bodyPr/>
                    <a:lstStyle/>
                    <a:p>
                      <a:pPr algn="ctr"/>
                      <a:r>
                        <a:rPr lang="fr-FR" sz="1200" dirty="0" smtClean="0">
                          <a:latin typeface="Calibri" pitchFamily="34" charset="0"/>
                          <a:cs typeface="Calibri" pitchFamily="34" charset="0"/>
                        </a:rPr>
                        <a:t>FICHES TBI</a:t>
                      </a:r>
                      <a:endParaRPr lang="fr-FR" sz="1200" dirty="0">
                        <a:latin typeface="Calibri" pitchFamily="34" charset="0"/>
                        <a:cs typeface="Calibri" pitchFamily="34" charset="0"/>
                      </a:endParaRPr>
                    </a:p>
                  </a:txBody>
                  <a:tcPr marL="36000" marR="36000" anchor="ctr"/>
                </a:tc>
                <a:tc>
                  <a:txBody>
                    <a:bodyPr/>
                    <a:lstStyle/>
                    <a:p>
                      <a:pPr algn="ctr"/>
                      <a:r>
                        <a:rPr lang="fr-FR" sz="1200" dirty="0" smtClean="0">
                          <a:latin typeface="Calibri" pitchFamily="34" charset="0"/>
                          <a:cs typeface="Calibri" pitchFamily="34" charset="0"/>
                        </a:rPr>
                        <a:t>FICHES D’ACTIVITÉ</a:t>
                      </a:r>
                      <a:endParaRPr lang="fr-FR" sz="1200" dirty="0">
                        <a:latin typeface="Calibri" pitchFamily="34" charset="0"/>
                        <a:cs typeface="Calibri" pitchFamily="34" charset="0"/>
                      </a:endParaRPr>
                    </a:p>
                  </a:txBody>
                  <a:tcPr marL="36000" marR="36000" anchor="ctr"/>
                </a:tc>
                <a:extLst>
                  <a:ext uri="{0D108BD9-81ED-4DB2-BD59-A6C34878D82A}">
                    <a16:rowId xmlns="" xmlns:a16="http://schemas.microsoft.com/office/drawing/2014/main" val="10000"/>
                  </a:ext>
                </a:extLst>
              </a:tr>
              <a:tr h="166795">
                <a:tc gridSpan="6">
                  <a:txBody>
                    <a:bodyPr/>
                    <a:lstStyle/>
                    <a:p>
                      <a:pPr algn="ctr"/>
                      <a:r>
                        <a:rPr lang="fr-FR" sz="1200" dirty="0">
                          <a:latin typeface="Calibri" pitchFamily="34" charset="0"/>
                          <a:cs typeface="Calibri" pitchFamily="34" charset="0"/>
                        </a:rPr>
                        <a:t> </a:t>
                      </a:r>
                      <a:r>
                        <a:rPr lang="fr-FR" sz="1200" b="1" dirty="0">
                          <a:latin typeface="Calibri" pitchFamily="34" charset="0"/>
                          <a:cs typeface="Calibri" pitchFamily="34" charset="0"/>
                        </a:rPr>
                        <a:t>Amorce</a:t>
                      </a:r>
                    </a:p>
                  </a:txBody>
                  <a:tcPr/>
                </a:tc>
                <a:tc hMerge="1">
                  <a:txBody>
                    <a:bodyPr/>
                    <a:lstStyle/>
                    <a:p>
                      <a:endParaRPr lang="fr-CA"/>
                    </a:p>
                  </a:txBody>
                  <a:tcPr/>
                </a:tc>
                <a:tc hMerge="1">
                  <a:txBody>
                    <a:bodyPr/>
                    <a:lstStyle/>
                    <a:p>
                      <a:endParaRPr lang="fr-FR"/>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1"/>
                  </a:ext>
                </a:extLst>
              </a:tr>
              <a:tr h="217133">
                <a:tc>
                  <a:txBody>
                    <a:bodyPr/>
                    <a:lstStyle/>
                    <a:p>
                      <a:pPr algn="ctr"/>
                      <a:r>
                        <a:rPr lang="fr-CA" sz="1200" dirty="0">
                          <a:latin typeface="Calibri" pitchFamily="34" charset="0"/>
                          <a:cs typeface="Calibri" pitchFamily="34" charset="0"/>
                        </a:rPr>
                        <a:t>1</a:t>
                      </a:r>
                    </a:p>
                  </a:txBody>
                  <a:tcPr anchor="ctr"/>
                </a:tc>
                <a:tc>
                  <a:txBody>
                    <a:bodyPr/>
                    <a:lstStyle/>
                    <a:p>
                      <a:pPr algn="l"/>
                      <a:r>
                        <a:rPr lang="fr-CA" altLang="fr-FR" sz="1200" dirty="0" smtClean="0">
                          <a:latin typeface="Calibri" pitchFamily="34" charset="0"/>
                          <a:cs typeface="Calibri" pitchFamily="34" charset="0"/>
                        </a:rPr>
                        <a:t>La</a:t>
                      </a:r>
                      <a:r>
                        <a:rPr lang="fr-CA" altLang="fr-FR" sz="1200" baseline="0" dirty="0" smtClean="0">
                          <a:latin typeface="Calibri" pitchFamily="34" charset="0"/>
                          <a:cs typeface="Calibri" pitchFamily="34" charset="0"/>
                        </a:rPr>
                        <a:t> boîte à bibittes</a:t>
                      </a:r>
                      <a:endParaRPr lang="fr-FR" altLang="fr-FR" sz="1200" dirty="0">
                        <a:latin typeface="Calibri" pitchFamily="34" charset="0"/>
                        <a:cs typeface="Calibri" pitchFamily="34" charset="0"/>
                      </a:endParaRPr>
                    </a:p>
                  </a:txBody>
                  <a:tcPr anchor="ctr"/>
                </a:tc>
                <a:tc>
                  <a:txBody>
                    <a:bodyPr/>
                    <a:lstStyle/>
                    <a:p>
                      <a:pPr algn="l"/>
                      <a:r>
                        <a:rPr lang="fr-CA" sz="1200" dirty="0" smtClean="0">
                          <a:latin typeface="Calibri" pitchFamily="34" charset="0"/>
                          <a:cs typeface="Calibri" pitchFamily="34" charset="0"/>
                        </a:rPr>
                        <a:t>Découverte</a:t>
                      </a:r>
                      <a:r>
                        <a:rPr lang="fr-CA" sz="1200" baseline="0" dirty="0" smtClean="0">
                          <a:latin typeface="Calibri" pitchFamily="34" charset="0"/>
                          <a:cs typeface="Calibri" pitchFamily="34" charset="0"/>
                        </a:rPr>
                        <a:t> des bestioles en plastique. Question de découverte et hypothèse.</a:t>
                      </a:r>
                      <a:endParaRPr lang="fr-FR" sz="1200" dirty="0">
                        <a:latin typeface="Calibri" pitchFamily="34" charset="0"/>
                        <a:cs typeface="Calibri" pitchFamily="34" charset="0"/>
                      </a:endParaRPr>
                    </a:p>
                  </a:txBody>
                  <a:tcPr anchor="ctr"/>
                </a:tc>
                <a:tc>
                  <a:txBody>
                    <a:bodyPr/>
                    <a:lstStyle/>
                    <a:p>
                      <a:pPr algn="ctr"/>
                      <a:r>
                        <a:rPr lang="fr-CA" altLang="fr-FR" sz="1200" dirty="0" smtClean="0">
                          <a:latin typeface="Calibri" pitchFamily="34" charset="0"/>
                          <a:cs typeface="Calibri" pitchFamily="34" charset="0"/>
                        </a:rPr>
                        <a:t>15 min.</a:t>
                      </a:r>
                      <a:endParaRPr lang="fr-FR" alt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CA"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CA" sz="1200" dirty="0">
                        <a:latin typeface="Calibri" pitchFamily="34" charset="0"/>
                        <a:cs typeface="Calibri" pitchFamily="34" charset="0"/>
                      </a:endParaRPr>
                    </a:p>
                  </a:txBody>
                  <a:tcPr anchor="ctr"/>
                </a:tc>
                <a:extLst>
                  <a:ext uri="{0D108BD9-81ED-4DB2-BD59-A6C34878D82A}">
                    <a16:rowId xmlns="" xmlns:a16="http://schemas.microsoft.com/office/drawing/2014/main" val="10002"/>
                  </a:ext>
                </a:extLst>
              </a:tr>
              <a:tr h="217133">
                <a:tc gridSpan="6">
                  <a:txBody>
                    <a:bodyPr/>
                    <a:lstStyle/>
                    <a:p>
                      <a:pPr algn="ctr"/>
                      <a:r>
                        <a:rPr lang="fr-FR" sz="1200" b="1" dirty="0">
                          <a:latin typeface="Calibri" pitchFamily="34" charset="0"/>
                          <a:cs typeface="Calibri" pitchFamily="34" charset="0"/>
                        </a:rPr>
                        <a:t>Réalisations</a:t>
                      </a:r>
                      <a:endParaRPr lang="fr-FR" sz="1200" b="1" dirty="0">
                        <a:solidFill>
                          <a:schemeClr val="tx1"/>
                        </a:solidFill>
                        <a:latin typeface="Calibri" pitchFamily="34" charset="0"/>
                        <a:cs typeface="Calibri" pitchFamily="34" charset="0"/>
                      </a:endParaRPr>
                    </a:p>
                  </a:txBody>
                  <a:tcPr anchor="ctr"/>
                </a:tc>
                <a:tc hMerge="1">
                  <a:txBody>
                    <a:bodyPr/>
                    <a:lstStyle/>
                    <a:p>
                      <a:endParaRPr lang="fr-CA"/>
                    </a:p>
                  </a:txBody>
                  <a:tcPr/>
                </a:tc>
                <a:tc hMerge="1">
                  <a:txBody>
                    <a:bodyPr/>
                    <a:lstStyle/>
                    <a:p>
                      <a:endParaRPr lang="fr-FR"/>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3"/>
                  </a:ext>
                </a:extLst>
              </a:tr>
              <a:tr h="238489">
                <a:tc>
                  <a:txBody>
                    <a:bodyPr/>
                    <a:lstStyle/>
                    <a:p>
                      <a:pPr algn="ctr"/>
                      <a:r>
                        <a:rPr lang="fr-FR" altLang="fr-FR" sz="1200" dirty="0">
                          <a:latin typeface="Calibri" pitchFamily="34" charset="0"/>
                          <a:cs typeface="Calibri" pitchFamily="34" charset="0"/>
                        </a:rPr>
                        <a:t>2</a:t>
                      </a: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noProof="0" dirty="0" smtClean="0">
                          <a:latin typeface="Calibri" pitchFamily="34" charset="0"/>
                          <a:cs typeface="Calibri" pitchFamily="34" charset="0"/>
                        </a:rPr>
                        <a:t>Identification des insectes</a:t>
                      </a:r>
                      <a:endParaRPr lang="fr-CA" altLang="fr-CA" sz="1200" noProof="0" dirty="0">
                        <a:latin typeface="Calibri" pitchFamily="34" charset="0"/>
                        <a:cs typeface="Calibri" pitchFamily="34" charset="0"/>
                      </a:endParaRPr>
                    </a:p>
                  </a:txBody>
                  <a:tcPr anchor="ctr"/>
                </a:tc>
                <a:tc>
                  <a:txBody>
                    <a:bodyPr/>
                    <a:lstStyle/>
                    <a:p>
                      <a:pPr algn="l"/>
                      <a:r>
                        <a:rPr lang="fr-CA" sz="1200" dirty="0" smtClean="0">
                          <a:latin typeface="Calibri" pitchFamily="34" charset="0"/>
                          <a:cs typeface="Calibri" pitchFamily="34" charset="0"/>
                        </a:rPr>
                        <a:t>Le</a:t>
                      </a:r>
                      <a:r>
                        <a:rPr lang="fr-CA" sz="1200" baseline="0" dirty="0" smtClean="0">
                          <a:latin typeface="Calibri" pitchFamily="34" charset="0"/>
                          <a:cs typeface="Calibri" pitchFamily="34" charset="0"/>
                        </a:rPr>
                        <a:t> triage des bestioles suivant différent critères permet de découvrir les caractéristiques des insectes.</a:t>
                      </a:r>
                      <a:endParaRPr lang="fr-FR" sz="1200" dirty="0">
                        <a:latin typeface="Calibri" pitchFamily="34" charset="0"/>
                        <a:cs typeface="Calibri" pitchFamily="34" charset="0"/>
                      </a:endParaRPr>
                    </a:p>
                  </a:txBody>
                  <a:tcPr anchor="ctr"/>
                </a:tc>
                <a:tc>
                  <a:txBody>
                    <a:bodyPr/>
                    <a:lstStyle/>
                    <a:p>
                      <a:pPr algn="ctr"/>
                      <a:r>
                        <a:rPr lang="fr-CA" altLang="fr-FR" sz="1200" dirty="0" smtClean="0">
                          <a:latin typeface="Calibri" pitchFamily="34" charset="0"/>
                          <a:cs typeface="Calibri" pitchFamily="34" charset="0"/>
                        </a:rPr>
                        <a:t>30 min.</a:t>
                      </a:r>
                      <a:endParaRPr lang="fr-FR" altLang="fr-FR" sz="120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dirty="0" smtClean="0">
                          <a:latin typeface="Calibri" pitchFamily="34" charset="0"/>
                          <a:cs typeface="Calibri" pitchFamily="34" charset="0"/>
                        </a:rPr>
                        <a:t>TBI-1 et 2</a:t>
                      </a:r>
                      <a:endParaRPr lang="fr-FR" sz="1200" dirty="0">
                        <a:latin typeface="Calibri" pitchFamily="34" charset="0"/>
                        <a:cs typeface="Calibri" pitchFamily="34" charset="0"/>
                      </a:endParaRPr>
                    </a:p>
                  </a:txBody>
                  <a:tcPr anchor="ctr"/>
                </a:tc>
                <a:tc>
                  <a:txBody>
                    <a:bodyPr/>
                    <a:lstStyle/>
                    <a:p>
                      <a:pPr algn="ctr"/>
                      <a:r>
                        <a:rPr lang="fr-CA" sz="1200" dirty="0" smtClean="0">
                          <a:solidFill>
                            <a:schemeClr val="tx1"/>
                          </a:solidFill>
                          <a:latin typeface="Calibri" pitchFamily="34" charset="0"/>
                          <a:cs typeface="Calibri" pitchFamily="34" charset="0"/>
                        </a:rPr>
                        <a:t>--</a:t>
                      </a:r>
                      <a:endParaRPr lang="fr-FR" sz="1200" dirty="0">
                        <a:solidFill>
                          <a:schemeClr val="tx1"/>
                        </a:solidFill>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238489">
                <a:tc>
                  <a:txBody>
                    <a:bodyPr/>
                    <a:lstStyle/>
                    <a:p>
                      <a:pPr algn="ctr"/>
                      <a:r>
                        <a:rPr lang="fr-FR" altLang="fr-FR" sz="1200" dirty="0">
                          <a:latin typeface="Calibri" pitchFamily="34" charset="0"/>
                          <a:cs typeface="Calibri" pitchFamily="34" charset="0"/>
                        </a:rPr>
                        <a:t>3</a:t>
                      </a: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noProof="0" dirty="0" smtClean="0">
                          <a:latin typeface="Calibri" pitchFamily="34" charset="0"/>
                          <a:cs typeface="Calibri" pitchFamily="34" charset="0"/>
                        </a:rPr>
                        <a:t>Mon insecte à moi</a:t>
                      </a:r>
                      <a:endParaRPr lang="fr-CA" altLang="fr-CA" sz="1200" noProof="0" dirty="0">
                        <a:latin typeface="Calibri" pitchFamily="34" charset="0"/>
                        <a:cs typeface="Calibri" pitchFamily="34" charset="0"/>
                      </a:endParaRPr>
                    </a:p>
                  </a:txBody>
                  <a:tcPr anchor="ctr"/>
                </a:tc>
                <a:tc>
                  <a:txBody>
                    <a:bodyPr/>
                    <a:lstStyle/>
                    <a:p>
                      <a:pPr algn="l"/>
                      <a:r>
                        <a:rPr lang="fr-CA" sz="1200" dirty="0" smtClean="0">
                          <a:latin typeface="Calibri" pitchFamily="34" charset="0"/>
                          <a:cs typeface="Calibri" pitchFamily="34" charset="0"/>
                        </a:rPr>
                        <a:t>Dessin pour récapituler</a:t>
                      </a:r>
                      <a:r>
                        <a:rPr lang="fr-CA" sz="1200" baseline="0" dirty="0" smtClean="0">
                          <a:latin typeface="Calibri" pitchFamily="34" charset="0"/>
                          <a:cs typeface="Calibri" pitchFamily="34" charset="0"/>
                        </a:rPr>
                        <a:t> les acquis de l’activité précédente.</a:t>
                      </a:r>
                      <a:endParaRPr lang="fr-FR" sz="1200" dirty="0">
                        <a:latin typeface="Calibri" pitchFamily="34" charset="0"/>
                        <a:cs typeface="Calibri" pitchFamily="34" charset="0"/>
                      </a:endParaRPr>
                    </a:p>
                  </a:txBody>
                  <a:tcPr anchor="ctr"/>
                </a:tc>
                <a:tc>
                  <a:txBody>
                    <a:bodyPr/>
                    <a:lstStyle/>
                    <a:p>
                      <a:pPr algn="ctr"/>
                      <a:r>
                        <a:rPr lang="fr-CA" altLang="fr-FR" sz="1200" dirty="0" smtClean="0">
                          <a:latin typeface="Calibri" pitchFamily="34" charset="0"/>
                          <a:cs typeface="Calibri" pitchFamily="34" charset="0"/>
                        </a:rPr>
                        <a:t>15 min.</a:t>
                      </a:r>
                      <a:endParaRPr lang="fr-FR" alt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6"/>
                  </a:ext>
                </a:extLst>
              </a:tr>
              <a:tr h="238489">
                <a:tc>
                  <a:txBody>
                    <a:bodyPr/>
                    <a:lstStyle/>
                    <a:p>
                      <a:pPr algn="ctr"/>
                      <a:r>
                        <a:rPr lang="fr-CA" altLang="fr-FR" sz="1200" dirty="0" smtClean="0">
                          <a:latin typeface="Calibri" pitchFamily="34" charset="0"/>
                          <a:cs typeface="Calibri" pitchFamily="34" charset="0"/>
                        </a:rPr>
                        <a:t>4</a:t>
                      </a:r>
                      <a:endParaRPr lang="fr-FR" altLang="fr-FR" sz="1200" dirty="0">
                        <a:latin typeface="Calibri" pitchFamily="34" charset="0"/>
                        <a:cs typeface="Calibri" pitchFamily="34" charset="0"/>
                      </a:endParaRP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noProof="0" dirty="0" smtClean="0">
                          <a:latin typeface="Calibri" pitchFamily="34" charset="0"/>
                          <a:cs typeface="Calibri" pitchFamily="34" charset="0"/>
                        </a:rPr>
                        <a:t>Les arthropodes</a:t>
                      </a:r>
                      <a:endParaRPr lang="fr-CA" altLang="fr-CA" sz="1200" noProof="0" dirty="0">
                        <a:latin typeface="Calibri" pitchFamily="34" charset="0"/>
                        <a:cs typeface="Calibri" pitchFamily="34" charset="0"/>
                      </a:endParaRPr>
                    </a:p>
                  </a:txBody>
                  <a:tcPr anchor="ctr"/>
                </a:tc>
                <a:tc>
                  <a:txBody>
                    <a:bodyPr/>
                    <a:lstStyle/>
                    <a:p>
                      <a:pPr algn="l"/>
                      <a:r>
                        <a:rPr lang="fr-CA" sz="1200" dirty="0" smtClean="0">
                          <a:latin typeface="Calibri" pitchFamily="34" charset="0"/>
                          <a:cs typeface="Calibri" pitchFamily="34" charset="0"/>
                        </a:rPr>
                        <a:t>Découverte de 3 autres types d’arthropode, à travers un jeu TBI et une fiche imprimée.</a:t>
                      </a:r>
                      <a:endParaRPr lang="fr-FR" sz="1200" dirty="0">
                        <a:latin typeface="Calibri" pitchFamily="34" charset="0"/>
                        <a:cs typeface="Calibri" pitchFamily="34" charset="0"/>
                      </a:endParaRPr>
                    </a:p>
                  </a:txBody>
                  <a:tcPr anchor="ctr"/>
                </a:tc>
                <a:tc>
                  <a:txBody>
                    <a:bodyPr/>
                    <a:lstStyle/>
                    <a:p>
                      <a:pPr algn="ctr"/>
                      <a:r>
                        <a:rPr lang="fr-CA" altLang="fr-FR" sz="1200" dirty="0" smtClean="0">
                          <a:latin typeface="Calibri" pitchFamily="34" charset="0"/>
                          <a:cs typeface="Calibri" pitchFamily="34" charset="0"/>
                        </a:rPr>
                        <a:t>30 min.</a:t>
                      </a:r>
                      <a:endParaRPr lang="fr-FR" alt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TBI-3</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B</a:t>
                      </a:r>
                      <a:endParaRPr lang="fr-FR" sz="1200" dirty="0">
                        <a:latin typeface="Calibri" pitchFamily="34" charset="0"/>
                        <a:cs typeface="Calibri" pitchFamily="34" charset="0"/>
                      </a:endParaRPr>
                    </a:p>
                  </a:txBody>
                  <a:tcPr anchor="ctr"/>
                </a:tc>
              </a:tr>
              <a:tr h="238489">
                <a:tc>
                  <a:txBody>
                    <a:bodyPr/>
                    <a:lstStyle/>
                    <a:p>
                      <a:pPr algn="ctr"/>
                      <a:r>
                        <a:rPr lang="fr-CA" altLang="fr-FR" sz="1200" dirty="0" smtClean="0">
                          <a:latin typeface="Calibri" pitchFamily="34" charset="0"/>
                          <a:cs typeface="Calibri" pitchFamily="34" charset="0"/>
                        </a:rPr>
                        <a:t>5</a:t>
                      </a:r>
                      <a:endParaRPr lang="fr-FR" altLang="fr-FR" sz="1200" dirty="0">
                        <a:latin typeface="Calibri" pitchFamily="34" charset="0"/>
                        <a:cs typeface="Calibri" pitchFamily="34" charset="0"/>
                      </a:endParaRP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CA" sz="1200" noProof="0" dirty="0" smtClean="0">
                          <a:latin typeface="Calibri" pitchFamily="34" charset="0"/>
                          <a:cs typeface="Calibri" pitchFamily="34" charset="0"/>
                        </a:rPr>
                        <a:t>La métamorphose</a:t>
                      </a:r>
                      <a:endParaRPr lang="fr-CA" altLang="fr-CA" sz="1200" noProof="0" dirty="0">
                        <a:latin typeface="Calibri" pitchFamily="34" charset="0"/>
                        <a:cs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cs typeface="Calibri" pitchFamily="34" charset="0"/>
                        </a:rPr>
                        <a:t>Découverte du cycle de vie des insectes, à travers une petite énigme ainsi qu’une fiche d’activité TBI.</a:t>
                      </a:r>
                    </a:p>
                  </a:txBody>
                  <a:tcPr anchor="ctr"/>
                </a:tc>
                <a:tc>
                  <a:txBody>
                    <a:bodyPr/>
                    <a:lstStyle/>
                    <a:p>
                      <a:pPr algn="ctr"/>
                      <a:r>
                        <a:rPr lang="fr-CA" altLang="fr-FR" sz="1200" dirty="0" smtClean="0">
                          <a:latin typeface="Calibri" pitchFamily="34" charset="0"/>
                          <a:cs typeface="Calibri" pitchFamily="34" charset="0"/>
                        </a:rPr>
                        <a:t>30 min.</a:t>
                      </a:r>
                      <a:endParaRPr lang="fr-FR" alt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TBI-4</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FR" sz="1200" dirty="0">
                        <a:latin typeface="Calibri" pitchFamily="34" charset="0"/>
                        <a:cs typeface="Calibri" pitchFamily="34" charset="0"/>
                      </a:endParaRPr>
                    </a:p>
                  </a:txBody>
                  <a:tcPr anchor="ctr"/>
                </a:tc>
              </a:tr>
              <a:tr h="217133">
                <a:tc gridSpan="6">
                  <a:txBody>
                    <a:bodyPr/>
                    <a:lstStyle/>
                    <a:p>
                      <a:pPr algn="ctr"/>
                      <a:r>
                        <a:rPr lang="fr-FR" sz="1200" b="1" dirty="0">
                          <a:latin typeface="Calibri" pitchFamily="34" charset="0"/>
                          <a:cs typeface="Calibri" pitchFamily="34" charset="0"/>
                        </a:rPr>
                        <a:t>Intégration des acquis</a:t>
                      </a:r>
                      <a:endParaRPr lang="fr-FR" sz="1200" b="1" dirty="0">
                        <a:solidFill>
                          <a:schemeClr val="tx1"/>
                        </a:solidFill>
                        <a:latin typeface="Calibri" pitchFamily="34" charset="0"/>
                        <a:cs typeface="Calibri" pitchFamily="34" charset="0"/>
                      </a:endParaRPr>
                    </a:p>
                  </a:txBody>
                  <a:tcPr anchor="ctr"/>
                </a:tc>
                <a:tc hMerge="1">
                  <a:txBody>
                    <a:bodyPr/>
                    <a:lstStyle/>
                    <a:p>
                      <a:endParaRPr lang="fr-CA"/>
                    </a:p>
                  </a:txBody>
                  <a:tcPr/>
                </a:tc>
                <a:tc hMerge="1">
                  <a:txBody>
                    <a:bodyPr/>
                    <a:lstStyle/>
                    <a:p>
                      <a:endParaRPr lang="fr-FR"/>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8"/>
                  </a:ext>
                </a:extLst>
              </a:tr>
              <a:tr h="217133">
                <a:tc>
                  <a:txBody>
                    <a:bodyPr/>
                    <a:lstStyle/>
                    <a:p>
                      <a:pPr algn="ctr"/>
                      <a:r>
                        <a:rPr lang="fr-FR" altLang="fr-FR" sz="1200" dirty="0">
                          <a:latin typeface="Calibri" pitchFamily="34" charset="0"/>
                          <a:cs typeface="Calibri" pitchFamily="34" charset="0"/>
                        </a:rPr>
                        <a:t> </a:t>
                      </a:r>
                      <a:r>
                        <a:rPr lang="fr-FR" altLang="fr-FR" sz="1200" dirty="0" smtClean="0">
                          <a:latin typeface="Calibri" pitchFamily="34" charset="0"/>
                          <a:cs typeface="Calibri" pitchFamily="34" charset="0"/>
                        </a:rPr>
                        <a:t>6</a:t>
                      </a:r>
                      <a:endParaRPr lang="fr-FR" altLang="fr-FR" sz="1200" dirty="0">
                        <a:latin typeface="Calibri" pitchFamily="34" charset="0"/>
                        <a:cs typeface="Calibri" pitchFamily="34" charset="0"/>
                      </a:endParaRPr>
                    </a:p>
                  </a:txBody>
                  <a:tcPr anchor="ct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fr-CA" altLang="fr-FR" sz="1200" dirty="0" smtClean="0">
                          <a:latin typeface="Calibri" pitchFamily="34" charset="0"/>
                          <a:cs typeface="Calibri" pitchFamily="34" charset="0"/>
                        </a:rPr>
                        <a:t>Le cycle du</a:t>
                      </a:r>
                      <a:r>
                        <a:rPr lang="fr-CA" altLang="fr-FR" sz="1200" baseline="0" dirty="0" smtClean="0">
                          <a:latin typeface="Calibri" pitchFamily="34" charset="0"/>
                          <a:cs typeface="Calibri" pitchFamily="34" charset="0"/>
                        </a:rPr>
                        <a:t> papillon</a:t>
                      </a:r>
                      <a:endParaRPr lang="fr-FR" altLang="fr-FR" sz="1200" dirty="0">
                        <a:latin typeface="Calibri" pitchFamily="34" charset="0"/>
                        <a:cs typeface="Calibri" pitchFamily="34" charset="0"/>
                      </a:endParaRPr>
                    </a:p>
                  </a:txBody>
                  <a:tcPr anchor="ctr"/>
                </a:tc>
                <a:tc>
                  <a:txBody>
                    <a:bodyPr/>
                    <a:lstStyle/>
                    <a:p>
                      <a:r>
                        <a:rPr lang="fr-CA" sz="1200" dirty="0" smtClean="0">
                          <a:latin typeface="Calibri" pitchFamily="34" charset="0"/>
                          <a:cs typeface="Calibri" pitchFamily="34" charset="0"/>
                        </a:rPr>
                        <a:t>Fabrication d’un schéma montrant le cycle de vie du papillon.</a:t>
                      </a:r>
                      <a:endParaRPr lang="fr-FR" sz="1200" dirty="0">
                        <a:latin typeface="Calibri" pitchFamily="34" charset="0"/>
                        <a:cs typeface="Calibri" pitchFamily="34" charset="0"/>
                      </a:endParaRPr>
                    </a:p>
                  </a:txBody>
                  <a:tcPr/>
                </a:tc>
                <a:tc>
                  <a:txBody>
                    <a:bodyPr/>
                    <a:lstStyle/>
                    <a:p>
                      <a:pPr algn="ctr"/>
                      <a:r>
                        <a:rPr lang="fr-CA" altLang="fr-FR" sz="1200" dirty="0" smtClean="0">
                          <a:latin typeface="Calibri" pitchFamily="34" charset="0"/>
                          <a:cs typeface="Calibri" pitchFamily="34" charset="0"/>
                        </a:rPr>
                        <a:t>30-60 min.</a:t>
                      </a:r>
                      <a:endParaRPr lang="fr-FR" alt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9"/>
                  </a:ext>
                </a:extLst>
              </a:tr>
            </a:tbl>
          </a:graphicData>
        </a:graphic>
      </p:graphicFrame>
      <p:sp>
        <p:nvSpPr>
          <p:cNvPr id="5" name="ZoneTexte 4"/>
          <p:cNvSpPr txBox="1"/>
          <p:nvPr>
            <p:custDataLst>
              <p:tags r:id="rId4"/>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 xmlns:p14="http://schemas.microsoft.com/office/powerpoint/2010/main" val="2614501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30</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6" name="Title 3"/>
          <p:cNvSpPr txBox="1">
            <a:spLocks/>
          </p:cNvSpPr>
          <p:nvPr>
            <p:custDataLst>
              <p:tags r:id="rId4"/>
            </p:custDataLst>
          </p:nvPr>
        </p:nvSpPr>
        <p:spPr>
          <a:xfrm>
            <a:off x="261374" y="260124"/>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cs typeface="Times New Roman" pitchFamily="18" charset="0"/>
              </a:rPr>
              <a:t>Fiches d’activité TBI - 3</a:t>
            </a:r>
          </a:p>
          <a:p>
            <a:pPr algn="l"/>
            <a:r>
              <a:rPr lang="fr-CA" sz="2400" dirty="0" smtClean="0">
                <a:cs typeface="Times New Roman" pitchFamily="18" charset="0"/>
              </a:rPr>
              <a:t>Est-ce un insecte ?</a:t>
            </a:r>
            <a:endParaRPr lang="fr-CA" sz="2400" dirty="0">
              <a:cs typeface="Times New Roman" pitchFamily="18" charset="0"/>
            </a:endParaRPr>
          </a:p>
        </p:txBody>
      </p:sp>
      <p:sp>
        <p:nvSpPr>
          <p:cNvPr id="7" name="Espace réservé du numéro de diapositive 1"/>
          <p:cNvSpPr txBox="1">
            <a:spLocks/>
          </p:cNvSpPr>
          <p:nvPr>
            <p:custDataLst>
              <p:tags r:id="rId5"/>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graphicFrame>
        <p:nvGraphicFramePr>
          <p:cNvPr id="8" name="Diagramme 7"/>
          <p:cNvGraphicFramePr/>
          <p:nvPr>
            <p:custDataLst>
              <p:tags r:id="rId6"/>
            </p:custDataLst>
          </p:nvPr>
        </p:nvGraphicFramePr>
        <p:xfrm>
          <a:off x="352814" y="1615440"/>
          <a:ext cx="6139426"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31</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4"/>
            </p:custDataLst>
          </p:nvPr>
        </p:nvSpPr>
        <p:spPr>
          <a:xfrm>
            <a:off x="230894" y="6045200"/>
            <a:ext cx="6393992" cy="830997"/>
          </a:xfrm>
          <a:prstGeom prst="rect">
            <a:avLst/>
          </a:prstGeom>
          <a:noFill/>
        </p:spPr>
        <p:txBody>
          <a:bodyPr wrap="square" rtlCol="0">
            <a:spAutoFit/>
          </a:bodyPr>
          <a:lstStyle/>
          <a:p>
            <a:pPr algn="ctr"/>
            <a:r>
              <a:rPr lang="fr-FR" sz="4800" dirty="0" smtClean="0"/>
              <a:t>La tique ?</a:t>
            </a:r>
            <a:endParaRPr lang="fr-FR" sz="4800" dirty="0"/>
          </a:p>
        </p:txBody>
      </p:sp>
      <p:pic>
        <p:nvPicPr>
          <p:cNvPr id="6" name="Image 5" descr="256px-Tick_male_(aka).jpg"/>
          <p:cNvPicPr>
            <a:picLocks noChangeAspect="1"/>
          </p:cNvPicPr>
          <p:nvPr>
            <p:custDataLst>
              <p:tags r:id="rId5"/>
            </p:custDataLst>
          </p:nvPr>
        </p:nvPicPr>
        <p:blipFill>
          <a:blip r:embed="rId9"/>
          <a:stretch>
            <a:fillRect/>
          </a:stretch>
        </p:blipFill>
        <p:spPr>
          <a:xfrm>
            <a:off x="999067" y="522287"/>
            <a:ext cx="4944533" cy="5233020"/>
          </a:xfrm>
          <a:prstGeom prst="rect">
            <a:avLst/>
          </a:prstGeom>
        </p:spPr>
      </p:pic>
      <p:sp>
        <p:nvSpPr>
          <p:cNvPr id="7" name="Title 3"/>
          <p:cNvSpPr txBox="1">
            <a:spLocks/>
          </p:cNvSpPr>
          <p:nvPr>
            <p:custDataLst>
              <p:tags r:id="rId6"/>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sp>
        <p:nvSpPr>
          <p:cNvPr id="8"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32</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4"/>
            </p:custDataLst>
          </p:nvPr>
        </p:nvSpPr>
        <p:spPr>
          <a:xfrm>
            <a:off x="848961" y="222817"/>
            <a:ext cx="1784173" cy="461665"/>
          </a:xfrm>
          <a:prstGeom prst="rect">
            <a:avLst/>
          </a:prstGeom>
          <a:noFill/>
        </p:spPr>
        <p:txBody>
          <a:bodyPr wrap="square" rtlCol="0">
            <a:spAutoFit/>
          </a:bodyPr>
          <a:lstStyle/>
          <a:p>
            <a:pPr algn="ctr"/>
            <a:r>
              <a:rPr lang="fr-FR" sz="2400" dirty="0" smtClean="0"/>
              <a:t>Insectes</a:t>
            </a:r>
            <a:endParaRPr lang="fr-FR" sz="2400" dirty="0"/>
          </a:p>
        </p:txBody>
      </p:sp>
      <p:sp>
        <p:nvSpPr>
          <p:cNvPr id="6" name="ZoneTexte 5"/>
          <p:cNvSpPr txBox="1"/>
          <p:nvPr>
            <p:custDataLst>
              <p:tags r:id="rId5"/>
            </p:custDataLst>
          </p:nvPr>
        </p:nvSpPr>
        <p:spPr>
          <a:xfrm>
            <a:off x="4262810" y="4408256"/>
            <a:ext cx="1784173" cy="461665"/>
          </a:xfrm>
          <a:prstGeom prst="rect">
            <a:avLst/>
          </a:prstGeom>
          <a:noFill/>
        </p:spPr>
        <p:txBody>
          <a:bodyPr wrap="square" rtlCol="0">
            <a:spAutoFit/>
          </a:bodyPr>
          <a:lstStyle/>
          <a:p>
            <a:pPr algn="ctr"/>
            <a:r>
              <a:rPr lang="fr-FR" sz="2400" dirty="0" smtClean="0"/>
              <a:t>Crustacés</a:t>
            </a:r>
            <a:endParaRPr lang="fr-FR" sz="2400" dirty="0"/>
          </a:p>
        </p:txBody>
      </p:sp>
      <p:sp>
        <p:nvSpPr>
          <p:cNvPr id="7" name="ZoneTexte 6"/>
          <p:cNvSpPr txBox="1"/>
          <p:nvPr>
            <p:custDataLst>
              <p:tags r:id="rId6"/>
            </p:custDataLst>
          </p:nvPr>
        </p:nvSpPr>
        <p:spPr>
          <a:xfrm>
            <a:off x="848961" y="4408256"/>
            <a:ext cx="1784173" cy="461665"/>
          </a:xfrm>
          <a:prstGeom prst="rect">
            <a:avLst/>
          </a:prstGeom>
          <a:noFill/>
        </p:spPr>
        <p:txBody>
          <a:bodyPr wrap="square" rtlCol="0">
            <a:spAutoFit/>
          </a:bodyPr>
          <a:lstStyle/>
          <a:p>
            <a:pPr algn="ctr"/>
            <a:r>
              <a:rPr lang="fr-FR" sz="2400" dirty="0" smtClean="0"/>
              <a:t>Myriapodes</a:t>
            </a:r>
            <a:endParaRPr lang="fr-FR" sz="2400" dirty="0"/>
          </a:p>
        </p:txBody>
      </p:sp>
      <p:sp>
        <p:nvSpPr>
          <p:cNvPr id="8" name="ZoneTexte 7"/>
          <p:cNvSpPr txBox="1"/>
          <p:nvPr>
            <p:custDataLst>
              <p:tags r:id="rId7"/>
            </p:custDataLst>
          </p:nvPr>
        </p:nvSpPr>
        <p:spPr>
          <a:xfrm>
            <a:off x="4262810" y="222817"/>
            <a:ext cx="1784173" cy="461665"/>
          </a:xfrm>
          <a:prstGeom prst="rect">
            <a:avLst/>
          </a:prstGeom>
          <a:noFill/>
        </p:spPr>
        <p:txBody>
          <a:bodyPr wrap="square" rtlCol="0">
            <a:spAutoFit/>
          </a:bodyPr>
          <a:lstStyle/>
          <a:p>
            <a:pPr algn="ctr"/>
            <a:r>
              <a:rPr lang="fr-FR" sz="2400" dirty="0" smtClean="0"/>
              <a:t>Arachnides</a:t>
            </a:r>
            <a:endParaRPr lang="fr-FR" sz="2400" dirty="0"/>
          </a:p>
        </p:txBody>
      </p:sp>
      <p:cxnSp>
        <p:nvCxnSpPr>
          <p:cNvPr id="13" name="Connecteur droit 12"/>
          <p:cNvCxnSpPr>
            <a:stCxn id="9" idx="0"/>
            <a:endCxn id="9" idx="2"/>
          </p:cNvCxnSpPr>
          <p:nvPr>
            <p:custDataLst>
              <p:tags r:id="rId8"/>
            </p:custDataLst>
          </p:nvPr>
        </p:nvCxnSpPr>
        <p:spPr>
          <a:xfrm rot="16200000" flipH="1">
            <a:off x="-901550" y="4551463"/>
            <a:ext cx="8658879"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custDataLst>
              <p:tags r:id="rId9"/>
            </p:custDataLst>
          </p:nvPr>
        </p:nvCxnSpPr>
        <p:spPr>
          <a:xfrm>
            <a:off x="230894" y="4406668"/>
            <a:ext cx="6393992" cy="1588"/>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7" name="Image 16" descr="256px-Tick_male_(aka).jpg"/>
          <p:cNvPicPr>
            <a:picLocks noChangeAspect="1"/>
          </p:cNvPicPr>
          <p:nvPr>
            <p:custDataLst>
              <p:tags r:id="rId10"/>
            </p:custDataLst>
          </p:nvPr>
        </p:nvPicPr>
        <p:blipFill>
          <a:blip r:embed="rId13"/>
          <a:stretch>
            <a:fillRect/>
          </a:stretch>
        </p:blipFill>
        <p:spPr>
          <a:xfrm>
            <a:off x="4262810" y="684482"/>
            <a:ext cx="1954479" cy="2068513"/>
          </a:xfrm>
          <a:prstGeom prst="rect">
            <a:avLst/>
          </a:prstGeom>
        </p:spPr>
      </p:pic>
      <p:sp>
        <p:nvSpPr>
          <p:cNvPr id="14" name="Espace réservé du numéro de diapositive 1"/>
          <p:cNvSpPr txBox="1">
            <a:spLocks/>
          </p:cNvSpPr>
          <p:nvPr>
            <p:custDataLst>
              <p:tags r:id="rId11"/>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33</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4"/>
            </p:custDataLst>
          </p:nvPr>
        </p:nvSpPr>
        <p:spPr>
          <a:xfrm>
            <a:off x="230894" y="6045200"/>
            <a:ext cx="6393992" cy="830997"/>
          </a:xfrm>
          <a:prstGeom prst="rect">
            <a:avLst/>
          </a:prstGeom>
          <a:noFill/>
        </p:spPr>
        <p:txBody>
          <a:bodyPr wrap="square" rtlCol="0">
            <a:spAutoFit/>
          </a:bodyPr>
          <a:lstStyle/>
          <a:p>
            <a:pPr algn="ctr"/>
            <a:r>
              <a:rPr lang="fr-FR" sz="4800" dirty="0" smtClean="0"/>
              <a:t>La crevette ?</a:t>
            </a:r>
            <a:endParaRPr lang="fr-FR" sz="4800" dirty="0"/>
          </a:p>
        </p:txBody>
      </p:sp>
      <p:pic>
        <p:nvPicPr>
          <p:cNvPr id="7" name="Image 6" descr="Unknown.jpeg"/>
          <p:cNvPicPr>
            <a:picLocks noChangeAspect="1"/>
          </p:cNvPicPr>
          <p:nvPr>
            <p:custDataLst>
              <p:tags r:id="rId5"/>
            </p:custDataLst>
          </p:nvPr>
        </p:nvPicPr>
        <p:blipFill>
          <a:blip r:embed="rId9"/>
          <a:stretch>
            <a:fillRect/>
          </a:stretch>
        </p:blipFill>
        <p:spPr>
          <a:xfrm>
            <a:off x="558799" y="1981199"/>
            <a:ext cx="5882105" cy="3725333"/>
          </a:xfrm>
          <a:prstGeom prst="rect">
            <a:avLst/>
          </a:prstGeom>
        </p:spPr>
      </p:pic>
      <p:sp>
        <p:nvSpPr>
          <p:cNvPr id="8" name="Title 3"/>
          <p:cNvSpPr txBox="1">
            <a:spLocks/>
          </p:cNvSpPr>
          <p:nvPr>
            <p:custDataLst>
              <p:tags r:id="rId6"/>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theanimalglobe.com</a:t>
            </a:r>
            <a:endParaRPr lang="fr-CA" sz="1000" dirty="0">
              <a:latin typeface="Times New Roman" pitchFamily="18" charset="0"/>
            </a:endParaRPr>
          </a:p>
        </p:txBody>
      </p:sp>
      <p:sp>
        <p:nvSpPr>
          <p:cNvPr id="10"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34</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4"/>
            </p:custDataLst>
          </p:nvPr>
        </p:nvSpPr>
        <p:spPr>
          <a:xfrm>
            <a:off x="848961" y="222817"/>
            <a:ext cx="1784173" cy="461665"/>
          </a:xfrm>
          <a:prstGeom prst="rect">
            <a:avLst/>
          </a:prstGeom>
          <a:noFill/>
        </p:spPr>
        <p:txBody>
          <a:bodyPr wrap="square" rtlCol="0">
            <a:spAutoFit/>
          </a:bodyPr>
          <a:lstStyle/>
          <a:p>
            <a:pPr algn="ctr"/>
            <a:r>
              <a:rPr lang="fr-FR" sz="2400" dirty="0" smtClean="0"/>
              <a:t>Insectes</a:t>
            </a:r>
            <a:endParaRPr lang="fr-FR" sz="2400" dirty="0"/>
          </a:p>
        </p:txBody>
      </p:sp>
      <p:sp>
        <p:nvSpPr>
          <p:cNvPr id="6" name="ZoneTexte 5"/>
          <p:cNvSpPr txBox="1"/>
          <p:nvPr>
            <p:custDataLst>
              <p:tags r:id="rId5"/>
            </p:custDataLst>
          </p:nvPr>
        </p:nvSpPr>
        <p:spPr>
          <a:xfrm>
            <a:off x="4262810" y="4408256"/>
            <a:ext cx="1784173" cy="461665"/>
          </a:xfrm>
          <a:prstGeom prst="rect">
            <a:avLst/>
          </a:prstGeom>
          <a:noFill/>
        </p:spPr>
        <p:txBody>
          <a:bodyPr wrap="square" rtlCol="0">
            <a:spAutoFit/>
          </a:bodyPr>
          <a:lstStyle/>
          <a:p>
            <a:pPr algn="ctr"/>
            <a:r>
              <a:rPr lang="fr-FR" sz="2400" dirty="0" smtClean="0"/>
              <a:t>Crustacés</a:t>
            </a:r>
            <a:endParaRPr lang="fr-FR" sz="2400" dirty="0"/>
          </a:p>
        </p:txBody>
      </p:sp>
      <p:sp>
        <p:nvSpPr>
          <p:cNvPr id="7" name="ZoneTexte 6"/>
          <p:cNvSpPr txBox="1"/>
          <p:nvPr>
            <p:custDataLst>
              <p:tags r:id="rId6"/>
            </p:custDataLst>
          </p:nvPr>
        </p:nvSpPr>
        <p:spPr>
          <a:xfrm>
            <a:off x="848961" y="4408256"/>
            <a:ext cx="1784173" cy="461665"/>
          </a:xfrm>
          <a:prstGeom prst="rect">
            <a:avLst/>
          </a:prstGeom>
          <a:noFill/>
        </p:spPr>
        <p:txBody>
          <a:bodyPr wrap="square" rtlCol="0">
            <a:spAutoFit/>
          </a:bodyPr>
          <a:lstStyle/>
          <a:p>
            <a:pPr algn="ctr"/>
            <a:r>
              <a:rPr lang="fr-FR" sz="2400" dirty="0" smtClean="0"/>
              <a:t>Myriapodes</a:t>
            </a:r>
            <a:endParaRPr lang="fr-FR" sz="2400" dirty="0"/>
          </a:p>
        </p:txBody>
      </p:sp>
      <p:sp>
        <p:nvSpPr>
          <p:cNvPr id="8" name="ZoneTexte 7"/>
          <p:cNvSpPr txBox="1"/>
          <p:nvPr>
            <p:custDataLst>
              <p:tags r:id="rId7"/>
            </p:custDataLst>
          </p:nvPr>
        </p:nvSpPr>
        <p:spPr>
          <a:xfrm>
            <a:off x="4262810" y="222817"/>
            <a:ext cx="1784173" cy="461665"/>
          </a:xfrm>
          <a:prstGeom prst="rect">
            <a:avLst/>
          </a:prstGeom>
          <a:noFill/>
        </p:spPr>
        <p:txBody>
          <a:bodyPr wrap="square" rtlCol="0">
            <a:spAutoFit/>
          </a:bodyPr>
          <a:lstStyle/>
          <a:p>
            <a:pPr algn="ctr"/>
            <a:r>
              <a:rPr lang="fr-FR" sz="2400" dirty="0" smtClean="0"/>
              <a:t>Arachnides</a:t>
            </a:r>
            <a:endParaRPr lang="fr-FR" sz="2400" dirty="0"/>
          </a:p>
        </p:txBody>
      </p:sp>
      <p:cxnSp>
        <p:nvCxnSpPr>
          <p:cNvPr id="13" name="Connecteur droit 12"/>
          <p:cNvCxnSpPr>
            <a:stCxn id="9" idx="0"/>
            <a:endCxn id="9" idx="2"/>
          </p:cNvCxnSpPr>
          <p:nvPr>
            <p:custDataLst>
              <p:tags r:id="rId8"/>
            </p:custDataLst>
          </p:nvPr>
        </p:nvCxnSpPr>
        <p:spPr>
          <a:xfrm rot="16200000" flipH="1">
            <a:off x="-901550" y="4551463"/>
            <a:ext cx="8658879"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custDataLst>
              <p:tags r:id="rId9"/>
            </p:custDataLst>
          </p:nvPr>
        </p:nvCxnSpPr>
        <p:spPr>
          <a:xfrm>
            <a:off x="230894" y="4406668"/>
            <a:ext cx="6393992" cy="1588"/>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7" name="Image 16" descr="256px-Tick_male_(aka).jpg"/>
          <p:cNvPicPr>
            <a:picLocks noChangeAspect="1"/>
          </p:cNvPicPr>
          <p:nvPr>
            <p:custDataLst>
              <p:tags r:id="rId10"/>
            </p:custDataLst>
          </p:nvPr>
        </p:nvPicPr>
        <p:blipFill>
          <a:blip r:embed="rId14"/>
          <a:stretch>
            <a:fillRect/>
          </a:stretch>
        </p:blipFill>
        <p:spPr>
          <a:xfrm>
            <a:off x="4262810" y="684482"/>
            <a:ext cx="1954479" cy="2068513"/>
          </a:xfrm>
          <a:prstGeom prst="rect">
            <a:avLst/>
          </a:prstGeom>
        </p:spPr>
      </p:pic>
      <p:pic>
        <p:nvPicPr>
          <p:cNvPr id="14" name="Image 13" descr="Unknown.jpeg"/>
          <p:cNvPicPr>
            <a:picLocks noChangeAspect="1"/>
          </p:cNvPicPr>
          <p:nvPr>
            <p:custDataLst>
              <p:tags r:id="rId11"/>
            </p:custDataLst>
          </p:nvPr>
        </p:nvPicPr>
        <p:blipFill>
          <a:blip r:embed="rId15"/>
          <a:stretch>
            <a:fillRect/>
          </a:stretch>
        </p:blipFill>
        <p:spPr>
          <a:xfrm>
            <a:off x="3663058" y="4979988"/>
            <a:ext cx="2716295" cy="1720320"/>
          </a:xfrm>
          <a:prstGeom prst="rect">
            <a:avLst/>
          </a:prstGeom>
        </p:spPr>
      </p:pic>
      <p:sp>
        <p:nvSpPr>
          <p:cNvPr id="16" name="Espace réservé du numéro de diapositive 1"/>
          <p:cNvSpPr txBox="1">
            <a:spLocks/>
          </p:cNvSpPr>
          <p:nvPr>
            <p:custDataLst>
              <p:tags r:id="rId12"/>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35</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4"/>
            </p:custDataLst>
          </p:nvPr>
        </p:nvSpPr>
        <p:spPr>
          <a:xfrm>
            <a:off x="230894" y="6045200"/>
            <a:ext cx="6393992" cy="830997"/>
          </a:xfrm>
          <a:prstGeom prst="rect">
            <a:avLst/>
          </a:prstGeom>
          <a:noFill/>
        </p:spPr>
        <p:txBody>
          <a:bodyPr wrap="square" rtlCol="0">
            <a:spAutoFit/>
          </a:bodyPr>
          <a:lstStyle/>
          <a:p>
            <a:pPr algn="ctr"/>
            <a:r>
              <a:rPr lang="fr-FR" sz="4800" dirty="0" smtClean="0"/>
              <a:t>Le papillon ?</a:t>
            </a:r>
            <a:endParaRPr lang="fr-FR" sz="4800" dirty="0"/>
          </a:p>
        </p:txBody>
      </p:sp>
      <p:sp>
        <p:nvSpPr>
          <p:cNvPr id="8" name="Title 3"/>
          <p:cNvSpPr txBox="1">
            <a:spLocks/>
          </p:cNvSpPr>
          <p:nvPr>
            <p:custDataLst>
              <p:tags r:id="rId5"/>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pic>
        <p:nvPicPr>
          <p:cNvPr id="11" name="Image 10" descr="Common_Lime_Butterfly_Papilio_demoleus_by_Kadavoor.JPG"/>
          <p:cNvPicPr>
            <a:picLocks noChangeAspect="1"/>
          </p:cNvPicPr>
          <p:nvPr>
            <p:custDataLst>
              <p:tags r:id="rId6"/>
            </p:custDataLst>
          </p:nvPr>
        </p:nvPicPr>
        <p:blipFill>
          <a:blip r:embed="rId9"/>
          <a:stretch>
            <a:fillRect/>
          </a:stretch>
        </p:blipFill>
        <p:spPr>
          <a:xfrm>
            <a:off x="554038" y="1213108"/>
            <a:ext cx="5609695" cy="4205559"/>
          </a:xfrm>
          <a:prstGeom prst="rect">
            <a:avLst/>
          </a:prstGeom>
        </p:spPr>
      </p:pic>
      <p:sp>
        <p:nvSpPr>
          <p:cNvPr id="10"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custDataLst>
              <p:tags r:id="rId1"/>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2"/>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3"/>
            </p:custDataLst>
          </p:nvPr>
        </p:nvSpPr>
        <p:spPr>
          <a:xfrm>
            <a:off x="848961" y="222817"/>
            <a:ext cx="1784173" cy="461665"/>
          </a:xfrm>
          <a:prstGeom prst="rect">
            <a:avLst/>
          </a:prstGeom>
          <a:noFill/>
        </p:spPr>
        <p:txBody>
          <a:bodyPr wrap="square" rtlCol="0">
            <a:spAutoFit/>
          </a:bodyPr>
          <a:lstStyle/>
          <a:p>
            <a:pPr algn="ctr"/>
            <a:r>
              <a:rPr lang="fr-FR" sz="2400" dirty="0" smtClean="0"/>
              <a:t>Insectes</a:t>
            </a:r>
            <a:endParaRPr lang="fr-FR" sz="2400" dirty="0"/>
          </a:p>
        </p:txBody>
      </p:sp>
      <p:sp>
        <p:nvSpPr>
          <p:cNvPr id="6" name="ZoneTexte 5"/>
          <p:cNvSpPr txBox="1"/>
          <p:nvPr>
            <p:custDataLst>
              <p:tags r:id="rId4"/>
            </p:custDataLst>
          </p:nvPr>
        </p:nvSpPr>
        <p:spPr>
          <a:xfrm>
            <a:off x="4262810" y="4408256"/>
            <a:ext cx="1784173" cy="461665"/>
          </a:xfrm>
          <a:prstGeom prst="rect">
            <a:avLst/>
          </a:prstGeom>
          <a:noFill/>
        </p:spPr>
        <p:txBody>
          <a:bodyPr wrap="square" rtlCol="0">
            <a:spAutoFit/>
          </a:bodyPr>
          <a:lstStyle/>
          <a:p>
            <a:pPr algn="ctr"/>
            <a:r>
              <a:rPr lang="fr-FR" sz="2400" dirty="0" smtClean="0"/>
              <a:t>Crustacés</a:t>
            </a:r>
            <a:endParaRPr lang="fr-FR" sz="2400" dirty="0"/>
          </a:p>
        </p:txBody>
      </p:sp>
      <p:sp>
        <p:nvSpPr>
          <p:cNvPr id="7" name="ZoneTexte 6"/>
          <p:cNvSpPr txBox="1"/>
          <p:nvPr>
            <p:custDataLst>
              <p:tags r:id="rId5"/>
            </p:custDataLst>
          </p:nvPr>
        </p:nvSpPr>
        <p:spPr>
          <a:xfrm>
            <a:off x="848961" y="4408256"/>
            <a:ext cx="1784173" cy="461665"/>
          </a:xfrm>
          <a:prstGeom prst="rect">
            <a:avLst/>
          </a:prstGeom>
          <a:noFill/>
        </p:spPr>
        <p:txBody>
          <a:bodyPr wrap="square" rtlCol="0">
            <a:spAutoFit/>
          </a:bodyPr>
          <a:lstStyle/>
          <a:p>
            <a:pPr algn="ctr"/>
            <a:r>
              <a:rPr lang="fr-FR" sz="2400" dirty="0" smtClean="0"/>
              <a:t>Myriapodes</a:t>
            </a:r>
            <a:endParaRPr lang="fr-FR" sz="2400" dirty="0"/>
          </a:p>
        </p:txBody>
      </p:sp>
      <p:sp>
        <p:nvSpPr>
          <p:cNvPr id="8" name="ZoneTexte 7"/>
          <p:cNvSpPr txBox="1"/>
          <p:nvPr>
            <p:custDataLst>
              <p:tags r:id="rId6"/>
            </p:custDataLst>
          </p:nvPr>
        </p:nvSpPr>
        <p:spPr>
          <a:xfrm>
            <a:off x="4262810" y="222817"/>
            <a:ext cx="1784173" cy="461665"/>
          </a:xfrm>
          <a:prstGeom prst="rect">
            <a:avLst/>
          </a:prstGeom>
          <a:noFill/>
        </p:spPr>
        <p:txBody>
          <a:bodyPr wrap="square" rtlCol="0">
            <a:spAutoFit/>
          </a:bodyPr>
          <a:lstStyle/>
          <a:p>
            <a:pPr algn="ctr"/>
            <a:r>
              <a:rPr lang="fr-FR" sz="2400" dirty="0" smtClean="0"/>
              <a:t>Arachnides</a:t>
            </a:r>
            <a:endParaRPr lang="fr-FR" sz="2400" dirty="0"/>
          </a:p>
        </p:txBody>
      </p:sp>
      <p:cxnSp>
        <p:nvCxnSpPr>
          <p:cNvPr id="13" name="Connecteur droit 12"/>
          <p:cNvCxnSpPr>
            <a:stCxn id="9" idx="0"/>
            <a:endCxn id="9" idx="2"/>
          </p:cNvCxnSpPr>
          <p:nvPr>
            <p:custDataLst>
              <p:tags r:id="rId7"/>
            </p:custDataLst>
          </p:nvPr>
        </p:nvCxnSpPr>
        <p:spPr>
          <a:xfrm rot="16200000" flipH="1">
            <a:off x="-901550" y="4551463"/>
            <a:ext cx="8658879"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custDataLst>
              <p:tags r:id="rId8"/>
            </p:custDataLst>
          </p:nvPr>
        </p:nvCxnSpPr>
        <p:spPr>
          <a:xfrm>
            <a:off x="230894" y="4406668"/>
            <a:ext cx="6393992" cy="1588"/>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7" name="Image 16" descr="256px-Tick_male_(aka).jpg"/>
          <p:cNvPicPr>
            <a:picLocks noChangeAspect="1"/>
          </p:cNvPicPr>
          <p:nvPr>
            <p:custDataLst>
              <p:tags r:id="rId9"/>
            </p:custDataLst>
          </p:nvPr>
        </p:nvPicPr>
        <p:blipFill>
          <a:blip r:embed="rId14"/>
          <a:stretch>
            <a:fillRect/>
          </a:stretch>
        </p:blipFill>
        <p:spPr>
          <a:xfrm>
            <a:off x="4262810" y="684482"/>
            <a:ext cx="1954479" cy="2068513"/>
          </a:xfrm>
          <a:prstGeom prst="rect">
            <a:avLst/>
          </a:prstGeom>
        </p:spPr>
      </p:pic>
      <p:pic>
        <p:nvPicPr>
          <p:cNvPr id="14" name="Image 13" descr="Unknown.jpeg"/>
          <p:cNvPicPr>
            <a:picLocks noChangeAspect="1"/>
          </p:cNvPicPr>
          <p:nvPr>
            <p:custDataLst>
              <p:tags r:id="rId10"/>
            </p:custDataLst>
          </p:nvPr>
        </p:nvPicPr>
        <p:blipFill>
          <a:blip r:embed="rId15"/>
          <a:stretch>
            <a:fillRect/>
          </a:stretch>
        </p:blipFill>
        <p:spPr>
          <a:xfrm>
            <a:off x="3663058" y="4979988"/>
            <a:ext cx="2716295" cy="1720320"/>
          </a:xfrm>
          <a:prstGeom prst="rect">
            <a:avLst/>
          </a:prstGeom>
        </p:spPr>
      </p:pic>
      <p:pic>
        <p:nvPicPr>
          <p:cNvPr id="16" name="Image 15" descr="Common_Lime_Butterfly_Papilio_demoleus_by_Kadavoor.JPG"/>
          <p:cNvPicPr>
            <a:picLocks noChangeAspect="1"/>
          </p:cNvPicPr>
          <p:nvPr>
            <p:custDataLst>
              <p:tags r:id="rId11"/>
            </p:custDataLst>
          </p:nvPr>
        </p:nvPicPr>
        <p:blipFill>
          <a:blip r:embed="rId16"/>
          <a:stretch>
            <a:fillRect/>
          </a:stretch>
        </p:blipFill>
        <p:spPr>
          <a:xfrm>
            <a:off x="554039" y="684482"/>
            <a:ext cx="2646362" cy="1983964"/>
          </a:xfrm>
          <a:prstGeom prst="rect">
            <a:avLst/>
          </a:prstGeom>
        </p:spPr>
      </p:pic>
      <p:sp>
        <p:nvSpPr>
          <p:cNvPr id="18" name="Espace réservé du numéro de diapositive 1"/>
          <p:cNvSpPr txBox="1">
            <a:spLocks/>
          </p:cNvSpPr>
          <p:nvPr>
            <p:custDataLst>
              <p:tags r:id="rId12"/>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37</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4"/>
            </p:custDataLst>
          </p:nvPr>
        </p:nvSpPr>
        <p:spPr>
          <a:xfrm>
            <a:off x="230894" y="6045200"/>
            <a:ext cx="6393992" cy="830997"/>
          </a:xfrm>
          <a:prstGeom prst="rect">
            <a:avLst/>
          </a:prstGeom>
          <a:noFill/>
        </p:spPr>
        <p:txBody>
          <a:bodyPr wrap="square" rtlCol="0">
            <a:spAutoFit/>
          </a:bodyPr>
          <a:lstStyle/>
          <a:p>
            <a:pPr algn="ctr"/>
            <a:r>
              <a:rPr lang="fr-FR" sz="4800" dirty="0" smtClean="0"/>
              <a:t>La mygale ?</a:t>
            </a:r>
            <a:endParaRPr lang="fr-FR" sz="4800" dirty="0"/>
          </a:p>
        </p:txBody>
      </p:sp>
      <p:sp>
        <p:nvSpPr>
          <p:cNvPr id="8" name="Title 3"/>
          <p:cNvSpPr txBox="1">
            <a:spLocks/>
          </p:cNvSpPr>
          <p:nvPr>
            <p:custDataLst>
              <p:tags r:id="rId5"/>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esapcepourlavie.ca</a:t>
            </a:r>
            <a:endParaRPr lang="fr-CA" sz="1000" dirty="0">
              <a:latin typeface="Times New Roman" pitchFamily="18" charset="0"/>
            </a:endParaRPr>
          </a:p>
        </p:txBody>
      </p:sp>
      <p:pic>
        <p:nvPicPr>
          <p:cNvPr id="13" name="Image 12"/>
          <p:cNvPicPr>
            <a:picLocks noChangeAspect="1"/>
          </p:cNvPicPr>
          <p:nvPr>
            <p:custDataLst>
              <p:tags r:id="rId6"/>
            </p:custDataLst>
          </p:nvPr>
        </p:nvPicPr>
        <p:blipFill>
          <a:blip r:embed="rId9"/>
          <a:stretch>
            <a:fillRect/>
          </a:stretch>
        </p:blipFill>
        <p:spPr>
          <a:xfrm>
            <a:off x="358060" y="476250"/>
            <a:ext cx="6194846" cy="4146550"/>
          </a:xfrm>
          <a:prstGeom prst="rect">
            <a:avLst/>
          </a:prstGeom>
        </p:spPr>
      </p:pic>
      <p:sp>
        <p:nvSpPr>
          <p:cNvPr id="10" name="Espace réservé du numéro de diapositive 1"/>
          <p:cNvSpPr txBox="1">
            <a:spLocks/>
          </p:cNvSpPr>
          <p:nvPr>
            <p:custDataLst>
              <p:tags r:id="rId7"/>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custDataLst>
              <p:tags r:id="rId1"/>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2"/>
            </p:custDataLst>
          </p:nvPr>
        </p:nvSpPr>
        <p:spPr>
          <a:xfrm>
            <a:off x="848961" y="222817"/>
            <a:ext cx="1784173" cy="461665"/>
          </a:xfrm>
          <a:prstGeom prst="rect">
            <a:avLst/>
          </a:prstGeom>
          <a:noFill/>
        </p:spPr>
        <p:txBody>
          <a:bodyPr wrap="square" rtlCol="0">
            <a:spAutoFit/>
          </a:bodyPr>
          <a:lstStyle/>
          <a:p>
            <a:pPr algn="ctr"/>
            <a:r>
              <a:rPr lang="fr-FR" sz="2400" dirty="0" smtClean="0"/>
              <a:t>Insectes</a:t>
            </a:r>
            <a:endParaRPr lang="fr-FR" sz="2400" dirty="0"/>
          </a:p>
        </p:txBody>
      </p:sp>
      <p:sp>
        <p:nvSpPr>
          <p:cNvPr id="6" name="ZoneTexte 5"/>
          <p:cNvSpPr txBox="1"/>
          <p:nvPr>
            <p:custDataLst>
              <p:tags r:id="rId3"/>
            </p:custDataLst>
          </p:nvPr>
        </p:nvSpPr>
        <p:spPr>
          <a:xfrm>
            <a:off x="4262810" y="4408256"/>
            <a:ext cx="1784173" cy="461665"/>
          </a:xfrm>
          <a:prstGeom prst="rect">
            <a:avLst/>
          </a:prstGeom>
          <a:noFill/>
        </p:spPr>
        <p:txBody>
          <a:bodyPr wrap="square" rtlCol="0">
            <a:spAutoFit/>
          </a:bodyPr>
          <a:lstStyle/>
          <a:p>
            <a:pPr algn="ctr"/>
            <a:r>
              <a:rPr lang="fr-FR" sz="2400" dirty="0" smtClean="0"/>
              <a:t>Crustacés</a:t>
            </a:r>
            <a:endParaRPr lang="fr-FR" sz="2400" dirty="0"/>
          </a:p>
        </p:txBody>
      </p:sp>
      <p:sp>
        <p:nvSpPr>
          <p:cNvPr id="7" name="ZoneTexte 6"/>
          <p:cNvSpPr txBox="1"/>
          <p:nvPr>
            <p:custDataLst>
              <p:tags r:id="rId4"/>
            </p:custDataLst>
          </p:nvPr>
        </p:nvSpPr>
        <p:spPr>
          <a:xfrm>
            <a:off x="848961" y="4408256"/>
            <a:ext cx="1784173" cy="461665"/>
          </a:xfrm>
          <a:prstGeom prst="rect">
            <a:avLst/>
          </a:prstGeom>
          <a:noFill/>
        </p:spPr>
        <p:txBody>
          <a:bodyPr wrap="square" rtlCol="0">
            <a:spAutoFit/>
          </a:bodyPr>
          <a:lstStyle/>
          <a:p>
            <a:pPr algn="ctr"/>
            <a:r>
              <a:rPr lang="fr-FR" sz="2400" dirty="0" smtClean="0"/>
              <a:t>Myriapodes</a:t>
            </a:r>
            <a:endParaRPr lang="fr-FR" sz="2400" dirty="0"/>
          </a:p>
        </p:txBody>
      </p:sp>
      <p:sp>
        <p:nvSpPr>
          <p:cNvPr id="8" name="ZoneTexte 7"/>
          <p:cNvSpPr txBox="1"/>
          <p:nvPr>
            <p:custDataLst>
              <p:tags r:id="rId5"/>
            </p:custDataLst>
          </p:nvPr>
        </p:nvSpPr>
        <p:spPr>
          <a:xfrm>
            <a:off x="4262810" y="222817"/>
            <a:ext cx="1784173" cy="461665"/>
          </a:xfrm>
          <a:prstGeom prst="rect">
            <a:avLst/>
          </a:prstGeom>
          <a:noFill/>
        </p:spPr>
        <p:txBody>
          <a:bodyPr wrap="square" rtlCol="0">
            <a:spAutoFit/>
          </a:bodyPr>
          <a:lstStyle/>
          <a:p>
            <a:pPr algn="ctr"/>
            <a:r>
              <a:rPr lang="fr-FR" sz="2400" dirty="0" smtClean="0"/>
              <a:t>Arachnides</a:t>
            </a:r>
            <a:endParaRPr lang="fr-FR" sz="2400" dirty="0"/>
          </a:p>
        </p:txBody>
      </p:sp>
      <p:cxnSp>
        <p:nvCxnSpPr>
          <p:cNvPr id="13" name="Connecteur droit 12"/>
          <p:cNvCxnSpPr>
            <a:stCxn id="9" idx="0"/>
            <a:endCxn id="9" idx="2"/>
          </p:cNvCxnSpPr>
          <p:nvPr>
            <p:custDataLst>
              <p:tags r:id="rId6"/>
            </p:custDataLst>
          </p:nvPr>
        </p:nvCxnSpPr>
        <p:spPr>
          <a:xfrm rot="16200000" flipH="1">
            <a:off x="-901550" y="4551463"/>
            <a:ext cx="8658879"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custDataLst>
              <p:tags r:id="rId7"/>
            </p:custDataLst>
          </p:nvPr>
        </p:nvCxnSpPr>
        <p:spPr>
          <a:xfrm>
            <a:off x="230894" y="4406668"/>
            <a:ext cx="6393992" cy="1588"/>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7" name="Image 16" descr="256px-Tick_male_(aka).jpg"/>
          <p:cNvPicPr>
            <a:picLocks noChangeAspect="1"/>
          </p:cNvPicPr>
          <p:nvPr>
            <p:custDataLst>
              <p:tags r:id="rId8"/>
            </p:custDataLst>
          </p:nvPr>
        </p:nvPicPr>
        <p:blipFill>
          <a:blip r:embed="rId14"/>
          <a:stretch>
            <a:fillRect/>
          </a:stretch>
        </p:blipFill>
        <p:spPr>
          <a:xfrm>
            <a:off x="4424874" y="684482"/>
            <a:ext cx="1954479" cy="2068513"/>
          </a:xfrm>
          <a:prstGeom prst="rect">
            <a:avLst/>
          </a:prstGeom>
        </p:spPr>
      </p:pic>
      <p:pic>
        <p:nvPicPr>
          <p:cNvPr id="14" name="Image 13" descr="Unknown.jpeg"/>
          <p:cNvPicPr>
            <a:picLocks noChangeAspect="1"/>
          </p:cNvPicPr>
          <p:nvPr>
            <p:custDataLst>
              <p:tags r:id="rId9"/>
            </p:custDataLst>
          </p:nvPr>
        </p:nvPicPr>
        <p:blipFill>
          <a:blip r:embed="rId15"/>
          <a:stretch>
            <a:fillRect/>
          </a:stretch>
        </p:blipFill>
        <p:spPr>
          <a:xfrm>
            <a:off x="3663058" y="4979988"/>
            <a:ext cx="2716295" cy="1720320"/>
          </a:xfrm>
          <a:prstGeom prst="rect">
            <a:avLst/>
          </a:prstGeom>
        </p:spPr>
      </p:pic>
      <p:pic>
        <p:nvPicPr>
          <p:cNvPr id="16" name="Image 15" descr="Common_Lime_Butterfly_Papilio_demoleus_by_Kadavoor.JPG"/>
          <p:cNvPicPr>
            <a:picLocks noChangeAspect="1"/>
          </p:cNvPicPr>
          <p:nvPr>
            <p:custDataLst>
              <p:tags r:id="rId10"/>
            </p:custDataLst>
          </p:nvPr>
        </p:nvPicPr>
        <p:blipFill>
          <a:blip r:embed="rId16"/>
          <a:stretch>
            <a:fillRect/>
          </a:stretch>
        </p:blipFill>
        <p:spPr>
          <a:xfrm>
            <a:off x="554039" y="684482"/>
            <a:ext cx="2646362" cy="1983964"/>
          </a:xfrm>
          <a:prstGeom prst="rect">
            <a:avLst/>
          </a:prstGeom>
        </p:spPr>
      </p:pic>
      <p:pic>
        <p:nvPicPr>
          <p:cNvPr id="18" name="Image 17"/>
          <p:cNvPicPr>
            <a:picLocks noChangeAspect="1"/>
          </p:cNvPicPr>
          <p:nvPr>
            <p:custDataLst>
              <p:tags r:id="rId11"/>
            </p:custDataLst>
          </p:nvPr>
        </p:nvPicPr>
        <p:blipFill>
          <a:blip r:embed="rId17"/>
          <a:stretch>
            <a:fillRect/>
          </a:stretch>
        </p:blipFill>
        <p:spPr>
          <a:xfrm>
            <a:off x="3567781" y="2668446"/>
            <a:ext cx="2479202" cy="1659466"/>
          </a:xfrm>
          <a:prstGeom prst="rect">
            <a:avLst/>
          </a:prstGeom>
        </p:spPr>
      </p:pic>
      <p:sp>
        <p:nvSpPr>
          <p:cNvPr id="19" name="Espace réservé du numéro de diapositive 1"/>
          <p:cNvSpPr txBox="1">
            <a:spLocks/>
          </p:cNvSpPr>
          <p:nvPr>
            <p:custDataLst>
              <p:tags r:id="rId12"/>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custDataLst>
              <p:tags r:id="rId1"/>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2"/>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3"/>
            </p:custDataLst>
          </p:nvPr>
        </p:nvSpPr>
        <p:spPr>
          <a:xfrm>
            <a:off x="230894" y="6291698"/>
            <a:ext cx="6393992" cy="830997"/>
          </a:xfrm>
          <a:prstGeom prst="rect">
            <a:avLst/>
          </a:prstGeom>
          <a:noFill/>
        </p:spPr>
        <p:txBody>
          <a:bodyPr wrap="square" rtlCol="0">
            <a:spAutoFit/>
          </a:bodyPr>
          <a:lstStyle/>
          <a:p>
            <a:pPr algn="ctr"/>
            <a:r>
              <a:rPr lang="fr-FR" sz="4800" dirty="0" smtClean="0"/>
              <a:t>Le </a:t>
            </a:r>
            <a:r>
              <a:rPr lang="fr-FR" sz="4800" dirty="0" err="1" smtClean="0"/>
              <a:t>centipède</a:t>
            </a:r>
            <a:r>
              <a:rPr lang="fr-FR" sz="4800" dirty="0" smtClean="0"/>
              <a:t> géant ?</a:t>
            </a:r>
            <a:endParaRPr lang="fr-FR" sz="4800" dirty="0"/>
          </a:p>
        </p:txBody>
      </p:sp>
      <p:sp>
        <p:nvSpPr>
          <p:cNvPr id="8" name="Title 3"/>
          <p:cNvSpPr txBox="1">
            <a:spLocks/>
          </p:cNvSpPr>
          <p:nvPr>
            <p:custDataLst>
              <p:tags r:id="rId4"/>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pic>
        <p:nvPicPr>
          <p:cNvPr id="14" name="Image 13"/>
          <p:cNvPicPr>
            <a:picLocks noChangeAspect="1"/>
          </p:cNvPicPr>
          <p:nvPr>
            <p:custDataLst>
              <p:tags r:id="rId5"/>
            </p:custDataLst>
          </p:nvPr>
        </p:nvPicPr>
        <p:blipFill>
          <a:blip r:embed="rId8"/>
          <a:stretch>
            <a:fillRect/>
          </a:stretch>
        </p:blipFill>
        <p:spPr>
          <a:xfrm>
            <a:off x="378698" y="592666"/>
            <a:ext cx="6050845" cy="4538134"/>
          </a:xfrm>
          <a:prstGeom prst="rect">
            <a:avLst/>
          </a:prstGeom>
        </p:spPr>
      </p:pic>
      <p:sp>
        <p:nvSpPr>
          <p:cNvPr id="10" name="Espace réservé du numéro de diapositive 1"/>
          <p:cNvSpPr>
            <a:spLocks noGrp="1"/>
          </p:cNvSpPr>
          <p:nvPr>
            <p:ph type="sldNum" sz="quarter" idx="12"/>
            <p:custDataLst>
              <p:tags r:id="rId6"/>
            </p:custDataLst>
          </p:nvPr>
        </p:nvSpPr>
        <p:spPr>
          <a:xfrm>
            <a:off x="4859547" y="8008203"/>
            <a:ext cx="1998453" cy="1135797"/>
          </a:xfrm>
        </p:spPr>
        <p:txBody>
          <a:bodyPr/>
          <a:lstStyle/>
          <a:p>
            <a:fld id="{027FB875-5C85-AB42-9DC5-178568A424B8}" type="slidenum">
              <a:rPr lang="en-US" smtClean="0"/>
              <a:pPr/>
              <a:t>39</a:t>
            </a:fld>
            <a:endParaRPr lang="en-US" dirty="0"/>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rot="5400000">
            <a:off x="3603370" y="2407029"/>
            <a:ext cx="5470227" cy="871396"/>
          </a:xfrm>
          <a:ln w="19050">
            <a:solidFill>
              <a:schemeClr val="tx1"/>
            </a:solidFill>
          </a:ln>
        </p:spPr>
        <p:txBody>
          <a:bodyPr anchor="ctr"/>
          <a:lstStyle/>
          <a:p>
            <a:pPr algn="l"/>
            <a:r>
              <a:rPr lang="en-US" sz="4000" dirty="0" err="1" smtClean="0">
                <a:latin typeface="Calibri" pitchFamily="34" charset="0"/>
                <a:cs typeface="Calibri" pitchFamily="34" charset="0"/>
              </a:rPr>
              <a:t>Insectes</a:t>
            </a:r>
            <a:r>
              <a:rPr lang="en-US" sz="4000" dirty="0" smtClean="0">
                <a:latin typeface="Calibri" pitchFamily="34" charset="0"/>
                <a:cs typeface="Calibri" pitchFamily="34" charset="0"/>
              </a:rPr>
              <a:t> </a:t>
            </a:r>
            <a:r>
              <a:rPr lang="en-US" sz="3000" dirty="0" smtClean="0">
                <a:latin typeface="Calibri" pitchFamily="34" charset="0"/>
                <a:cs typeface="Calibri" pitchFamily="34" charset="0"/>
              </a:rPr>
              <a:t>(2e </a:t>
            </a:r>
            <a:r>
              <a:rPr lang="en-US" sz="3000" dirty="0" err="1" smtClean="0">
                <a:latin typeface="Calibri" pitchFamily="34" charset="0"/>
                <a:cs typeface="Calibri" pitchFamily="34" charset="0"/>
              </a:rPr>
              <a:t>année</a:t>
            </a:r>
            <a:r>
              <a:rPr lang="en-US" sz="3000" dirty="0" smtClean="0">
                <a:latin typeface="Calibri" pitchFamily="34" charset="0"/>
                <a:cs typeface="Calibri" pitchFamily="34" charset="0"/>
              </a:rPr>
              <a:t>) – </a:t>
            </a:r>
            <a:r>
              <a:rPr lang="en-US" sz="3000" dirty="0" err="1" smtClean="0">
                <a:latin typeface="Calibri" pitchFamily="34" charset="0"/>
                <a:cs typeface="Calibri" pitchFamily="34" charset="0"/>
              </a:rPr>
              <a:t>Matériel</a:t>
            </a:r>
            <a:r>
              <a:rPr lang="en-US" sz="3000" dirty="0" smtClean="0">
                <a:latin typeface="Calibri" pitchFamily="34" charset="0"/>
                <a:cs typeface="Calibri" pitchFamily="34" charset="0"/>
              </a:rPr>
              <a:t> </a:t>
            </a:r>
            <a:endParaRPr lang="en-US" sz="3000" dirty="0">
              <a:latin typeface="Calibri" pitchFamily="34" charset="0"/>
              <a:cs typeface="Calibri" pitchFamily="34" charset="0"/>
            </a:endParaRPr>
          </a:p>
        </p:txBody>
      </p:sp>
      <p:graphicFrame>
        <p:nvGraphicFramePr>
          <p:cNvPr id="9" name="Tableau 8"/>
          <p:cNvGraphicFramePr>
            <a:graphicFrameLocks noGrp="1"/>
          </p:cNvGraphicFramePr>
          <p:nvPr>
            <p:custDataLst>
              <p:tags r:id="rId2"/>
            </p:custDataLst>
          </p:nvPr>
        </p:nvGraphicFramePr>
        <p:xfrm>
          <a:off x="83820" y="115229"/>
          <a:ext cx="5732018" cy="5020511"/>
        </p:xfrm>
        <a:graphic>
          <a:graphicData uri="http://schemas.openxmlformats.org/drawingml/2006/table">
            <a:tbl>
              <a:tblPr firstRow="1" bandRow="1">
                <a:tableStyleId>{5940675A-B579-460E-94D1-54222C63F5DA}</a:tableStyleId>
              </a:tblPr>
              <a:tblGrid>
                <a:gridCol w="2977896"/>
                <a:gridCol w="712470"/>
                <a:gridCol w="685800"/>
                <a:gridCol w="685292"/>
                <a:gridCol w="670560"/>
              </a:tblGrid>
              <a:tr h="506393">
                <a:tc>
                  <a:txBody>
                    <a:bodyPr/>
                    <a:lstStyle/>
                    <a:p>
                      <a:r>
                        <a:rPr lang="fr-CA" sz="1400" dirty="0" smtClean="0">
                          <a:latin typeface="Calibri" pitchFamily="34" charset="0"/>
                          <a:cs typeface="Calibri" pitchFamily="34" charset="0"/>
                        </a:rPr>
                        <a:t>Item</a:t>
                      </a:r>
                      <a:endParaRPr lang="fr-FR" sz="1400" b="0" dirty="0">
                        <a:latin typeface="Calibri" pitchFamily="34" charset="0"/>
                        <a:cs typeface="Calibri" pitchFamily="34" charset="0"/>
                      </a:endParaRPr>
                    </a:p>
                  </a:txBody>
                  <a:tcPr anchor="ctr"/>
                </a:tc>
                <a:tc>
                  <a:txBody>
                    <a:bodyPr/>
                    <a:lstStyle/>
                    <a:p>
                      <a:pPr algn="ctr"/>
                      <a:r>
                        <a:rPr lang="fr-CA" sz="1400" dirty="0" smtClean="0">
                          <a:latin typeface="Calibri" pitchFamily="34" charset="0"/>
                          <a:cs typeface="Calibri" pitchFamily="34" charset="0"/>
                        </a:rPr>
                        <a:t>Pour 1 classe</a:t>
                      </a:r>
                      <a:endParaRPr lang="fr-FR" sz="1400" b="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latin typeface="Calibri" pitchFamily="34" charset="0"/>
                          <a:cs typeface="Calibri" pitchFamily="34" charset="0"/>
                        </a:rPr>
                        <a:t>Pour 2 classes</a:t>
                      </a:r>
                      <a:endParaRPr lang="fr-FR" sz="1400" b="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latin typeface="Calibri" pitchFamily="34" charset="0"/>
                          <a:cs typeface="Calibri" pitchFamily="34" charset="0"/>
                        </a:rPr>
                        <a:t>Pour 4</a:t>
                      </a:r>
                      <a:r>
                        <a:rPr lang="fr-CA" sz="1400" baseline="0" dirty="0" smtClean="0">
                          <a:latin typeface="Calibri" pitchFamily="34" charset="0"/>
                          <a:cs typeface="Calibri" pitchFamily="34" charset="0"/>
                        </a:rPr>
                        <a:t> </a:t>
                      </a:r>
                      <a:r>
                        <a:rPr lang="fr-CA" sz="1400" dirty="0" smtClean="0">
                          <a:latin typeface="Calibri" pitchFamily="34" charset="0"/>
                          <a:cs typeface="Calibri" pitchFamily="34" charset="0"/>
                        </a:rPr>
                        <a:t>classes</a:t>
                      </a:r>
                      <a:endParaRPr lang="fr-FR" sz="1400" b="0" dirty="0">
                        <a:latin typeface="Calibri" pitchFamily="34" charset="0"/>
                        <a:cs typeface="Calibri" pitchFamily="34" charset="0"/>
                      </a:endParaRPr>
                    </a:p>
                  </a:txBody>
                  <a:tcPr anchor="ctr"/>
                </a:tc>
                <a:tc>
                  <a:txBody>
                    <a:bodyPr/>
                    <a:lstStyle/>
                    <a:p>
                      <a:pPr algn="ctr"/>
                      <a:r>
                        <a:rPr lang="fr-CA" sz="1400" dirty="0" smtClean="0">
                          <a:latin typeface="Calibri" pitchFamily="34" charset="0"/>
                          <a:cs typeface="Calibri" pitchFamily="34" charset="0"/>
                        </a:rPr>
                        <a:t>Dans ce bac</a:t>
                      </a:r>
                      <a:endParaRPr lang="fr-FR" sz="1400" b="0" dirty="0">
                        <a:latin typeface="Calibri" pitchFamily="34" charset="0"/>
                        <a:cs typeface="Calibri" pitchFamily="34" charset="0"/>
                      </a:endParaRPr>
                    </a:p>
                  </a:txBody>
                  <a:tcPr anchor="ctr"/>
                </a:tc>
              </a:tr>
              <a:tr h="297878">
                <a:tc gridSpan="5">
                  <a:txBody>
                    <a:bodyPr/>
                    <a:lstStyle/>
                    <a:p>
                      <a:pPr algn="ctr"/>
                      <a:r>
                        <a:rPr lang="fr-CA" sz="1400" b="1" dirty="0" smtClean="0">
                          <a:latin typeface="Calibri" pitchFamily="34" charset="0"/>
                          <a:cs typeface="Calibri" pitchFamily="34" charset="0"/>
                        </a:rPr>
                        <a:t>Matériel permanent</a:t>
                      </a:r>
                      <a:endParaRPr lang="fr-FR" sz="1400" b="1" dirty="0">
                        <a:latin typeface="Calibri" pitchFamily="34" charset="0"/>
                        <a:cs typeface="Calibri" pitchFamily="34"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smtClean="0">
                          <a:latin typeface="Calibri" pitchFamily="34" charset="0"/>
                          <a:cs typeface="Calibri" pitchFamily="34" charset="0"/>
                        </a:rPr>
                        <a:t>Trousses de bestioles en plastique</a:t>
                      </a:r>
                      <a:endParaRPr lang="fr-FR" sz="1200" b="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r>
              <a:tr h="297878">
                <a:tc gridSpan="5">
                  <a:txBody>
                    <a:bodyPr/>
                    <a:lstStyle/>
                    <a:p>
                      <a:pPr algn="ctr"/>
                      <a:r>
                        <a:rPr lang="fr-CA" sz="1400" b="1" dirty="0" smtClean="0">
                          <a:latin typeface="Calibri" pitchFamily="34" charset="0"/>
                          <a:cs typeface="Calibri" pitchFamily="34" charset="0"/>
                        </a:rPr>
                        <a:t>Matériel périssable</a:t>
                      </a:r>
                      <a:endParaRPr lang="fr-FR" sz="1400" b="1" dirty="0">
                        <a:latin typeface="Calibri" pitchFamily="34" charset="0"/>
                        <a:cs typeface="Calibri" pitchFamily="34"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Assiettes en carton</a:t>
                      </a:r>
                    </a:p>
                  </a:txBody>
                  <a:tcPr anchor="ctr"/>
                </a:tc>
                <a:tc>
                  <a:txBody>
                    <a:bodyPr/>
                    <a:lstStyle/>
                    <a:p>
                      <a:pPr algn="ctr">
                        <a:spcBef>
                          <a:spcPts val="600"/>
                        </a:spcBef>
                      </a:pPr>
                      <a:r>
                        <a:rPr lang="fr-CA" sz="1200" dirty="0" smtClean="0">
                          <a:latin typeface="Calibri" pitchFamily="34" charset="0"/>
                          <a:cs typeface="Calibri" pitchFamily="34" charset="0"/>
                        </a:rPr>
                        <a:t>12</a:t>
                      </a:r>
                    </a:p>
                  </a:txBody>
                  <a:tcPr anchor="ctr"/>
                </a:tc>
                <a:tc>
                  <a:txBody>
                    <a:bodyPr/>
                    <a:lstStyle/>
                    <a:p>
                      <a:pPr algn="ctr">
                        <a:spcBef>
                          <a:spcPts val="600"/>
                        </a:spcBef>
                      </a:pPr>
                      <a:r>
                        <a:rPr lang="fr-CA" sz="1200" dirty="0" smtClean="0">
                          <a:latin typeface="Calibri" pitchFamily="34" charset="0"/>
                          <a:cs typeface="Calibri" pitchFamily="34" charset="0"/>
                        </a:rPr>
                        <a:t>24</a:t>
                      </a:r>
                    </a:p>
                  </a:txBody>
                  <a:tcPr anchor="ctr"/>
                </a:tc>
                <a:tc>
                  <a:txBody>
                    <a:bodyPr/>
                    <a:lstStyle/>
                    <a:p>
                      <a:pPr algn="ctr">
                        <a:spcBef>
                          <a:spcPts val="600"/>
                        </a:spcBef>
                      </a:pPr>
                      <a:r>
                        <a:rPr lang="fr-CA" sz="1200" dirty="0" smtClean="0">
                          <a:latin typeface="Calibri" pitchFamily="34" charset="0"/>
                          <a:cs typeface="Calibri" pitchFamily="34" charset="0"/>
                        </a:rPr>
                        <a:t>48</a:t>
                      </a:r>
                    </a:p>
                  </a:txBody>
                  <a:tcPr anchor="ctr"/>
                </a:tc>
                <a:tc>
                  <a:txBody>
                    <a:bodyPr/>
                    <a:lstStyle/>
                    <a:p>
                      <a:pPr algn="ctr">
                        <a:spcBef>
                          <a:spcPts val="600"/>
                        </a:spcBef>
                      </a:pPr>
                      <a:r>
                        <a:rPr lang="fr-CA" sz="1200" dirty="0" smtClean="0">
                          <a:latin typeface="Calibri" pitchFamily="34" charset="0"/>
                          <a:cs typeface="Calibri" pitchFamily="34" charset="0"/>
                        </a:rPr>
                        <a:t>100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err="1" smtClean="0">
                          <a:latin typeface="Calibri" pitchFamily="34" charset="0"/>
                          <a:cs typeface="Calibri" pitchFamily="34" charset="0"/>
                        </a:rPr>
                        <a:t>Farfales</a:t>
                      </a:r>
                      <a:endParaRPr lang="fr-CA" sz="1200" dirty="0" smtClean="0">
                        <a:latin typeface="Calibri" pitchFamily="34" charset="0"/>
                        <a:cs typeface="Calibri" pitchFamily="34" charset="0"/>
                      </a:endParaRPr>
                    </a:p>
                  </a:txBody>
                  <a:tcPr anchor="ctr"/>
                </a:tc>
                <a:tc>
                  <a:txBody>
                    <a:bodyPr/>
                    <a:lstStyle/>
                    <a:p>
                      <a:pPr algn="ctr">
                        <a:spcBef>
                          <a:spcPts val="600"/>
                        </a:spcBef>
                      </a:pPr>
                      <a:r>
                        <a:rPr lang="fr-CA" sz="1200" dirty="0" smtClean="0">
                          <a:latin typeface="Calibri" pitchFamily="34" charset="0"/>
                          <a:cs typeface="Calibri" pitchFamily="34" charset="0"/>
                        </a:rPr>
                        <a:t>12</a:t>
                      </a:r>
                    </a:p>
                  </a:txBody>
                  <a:tcPr anchor="ctr"/>
                </a:tc>
                <a:tc>
                  <a:txBody>
                    <a:bodyPr/>
                    <a:lstStyle/>
                    <a:p>
                      <a:pPr algn="ctr">
                        <a:spcBef>
                          <a:spcPts val="600"/>
                        </a:spcBef>
                      </a:pPr>
                      <a:r>
                        <a:rPr lang="fr-CA" sz="1200" dirty="0" smtClean="0">
                          <a:latin typeface="Calibri" pitchFamily="34" charset="0"/>
                          <a:cs typeface="Calibri" pitchFamily="34" charset="0"/>
                        </a:rPr>
                        <a:t>24</a:t>
                      </a:r>
                    </a:p>
                  </a:txBody>
                  <a:tcPr anchor="ctr"/>
                </a:tc>
                <a:tc>
                  <a:txBody>
                    <a:bodyPr/>
                    <a:lstStyle/>
                    <a:p>
                      <a:pPr algn="ctr">
                        <a:spcBef>
                          <a:spcPts val="600"/>
                        </a:spcBef>
                      </a:pPr>
                      <a:r>
                        <a:rPr lang="fr-CA" sz="1200" dirty="0" smtClean="0">
                          <a:latin typeface="Calibri" pitchFamily="34" charset="0"/>
                          <a:cs typeface="Calibri" pitchFamily="34" charset="0"/>
                        </a:rPr>
                        <a:t>48</a:t>
                      </a:r>
                    </a:p>
                  </a:txBody>
                  <a:tcPr anchor="ctr"/>
                </a:tc>
                <a:tc>
                  <a:txBody>
                    <a:bodyPr/>
                    <a:lstStyle/>
                    <a:p>
                      <a:pPr algn="ctr">
                        <a:spcBef>
                          <a:spcPts val="600"/>
                        </a:spcBef>
                      </a:pPr>
                      <a:r>
                        <a:rPr lang="fr-CA" sz="1200" dirty="0" smtClean="0">
                          <a:latin typeface="Calibri" pitchFamily="34" charset="0"/>
                          <a:cs typeface="Calibri" pitchFamily="34" charset="0"/>
                        </a:rPr>
                        <a:t>200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err="1" smtClean="0">
                          <a:latin typeface="Calibri" pitchFamily="34" charset="0"/>
                          <a:cs typeface="Calibri" pitchFamily="34" charset="0"/>
                        </a:rPr>
                        <a:t>Rotinis</a:t>
                      </a:r>
                      <a:endParaRPr lang="fr-CA" sz="1200" dirty="0" smtClean="0">
                        <a:latin typeface="Calibri" pitchFamily="34" charset="0"/>
                        <a:cs typeface="Calibri" pitchFamily="34" charset="0"/>
                      </a:endParaRPr>
                    </a:p>
                  </a:txBody>
                  <a:tcPr anchor="ctr"/>
                </a:tc>
                <a:tc>
                  <a:txBody>
                    <a:bodyPr/>
                    <a:lstStyle/>
                    <a:p>
                      <a:pPr algn="ctr">
                        <a:spcBef>
                          <a:spcPts val="600"/>
                        </a:spcBef>
                      </a:pPr>
                      <a:r>
                        <a:rPr lang="fr-CA" sz="1200" dirty="0" smtClean="0">
                          <a:latin typeface="Calibri" pitchFamily="34" charset="0"/>
                          <a:cs typeface="Calibri" pitchFamily="34" charset="0"/>
                        </a:rPr>
                        <a:t>12</a:t>
                      </a:r>
                    </a:p>
                  </a:txBody>
                  <a:tcPr anchor="ctr"/>
                </a:tc>
                <a:tc>
                  <a:txBody>
                    <a:bodyPr/>
                    <a:lstStyle/>
                    <a:p>
                      <a:pPr algn="ctr">
                        <a:spcBef>
                          <a:spcPts val="600"/>
                        </a:spcBef>
                      </a:pPr>
                      <a:r>
                        <a:rPr lang="fr-CA" sz="1200" dirty="0" smtClean="0">
                          <a:latin typeface="Calibri" pitchFamily="34" charset="0"/>
                          <a:cs typeface="Calibri" pitchFamily="34" charset="0"/>
                        </a:rPr>
                        <a:t>24</a:t>
                      </a:r>
                    </a:p>
                  </a:txBody>
                  <a:tcPr anchor="ctr"/>
                </a:tc>
                <a:tc>
                  <a:txBody>
                    <a:bodyPr/>
                    <a:lstStyle/>
                    <a:p>
                      <a:pPr algn="ctr">
                        <a:spcBef>
                          <a:spcPts val="600"/>
                        </a:spcBef>
                      </a:pPr>
                      <a:r>
                        <a:rPr lang="fr-CA" sz="1200" dirty="0" smtClean="0">
                          <a:latin typeface="Calibri" pitchFamily="34" charset="0"/>
                          <a:cs typeface="Calibri" pitchFamily="34" charset="0"/>
                        </a:rPr>
                        <a:t>48</a:t>
                      </a:r>
                    </a:p>
                  </a:txBody>
                  <a:tcPr anchor="ctr"/>
                </a:tc>
                <a:tc>
                  <a:txBody>
                    <a:bodyPr/>
                    <a:lstStyle/>
                    <a:p>
                      <a:pPr algn="ctr">
                        <a:spcBef>
                          <a:spcPts val="600"/>
                        </a:spcBef>
                      </a:pPr>
                      <a:r>
                        <a:rPr lang="fr-CA" sz="1200" dirty="0" smtClean="0">
                          <a:latin typeface="Calibri" pitchFamily="34" charset="0"/>
                          <a:cs typeface="Calibri" pitchFamily="34" charset="0"/>
                        </a:rPr>
                        <a:t>200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Coquilles</a:t>
                      </a:r>
                    </a:p>
                  </a:txBody>
                  <a:tcPr anchor="ctr"/>
                </a:tc>
                <a:tc>
                  <a:txBody>
                    <a:bodyPr/>
                    <a:lstStyle/>
                    <a:p>
                      <a:pPr algn="ctr">
                        <a:spcBef>
                          <a:spcPts val="600"/>
                        </a:spcBef>
                      </a:pPr>
                      <a:r>
                        <a:rPr lang="fr-CA" sz="1200" dirty="0" smtClean="0">
                          <a:latin typeface="Calibri" pitchFamily="34" charset="0"/>
                          <a:cs typeface="Calibri" pitchFamily="34" charset="0"/>
                        </a:rPr>
                        <a:t>12</a:t>
                      </a:r>
                    </a:p>
                  </a:txBody>
                  <a:tcPr anchor="ctr"/>
                </a:tc>
                <a:tc>
                  <a:txBody>
                    <a:bodyPr/>
                    <a:lstStyle/>
                    <a:p>
                      <a:pPr algn="ctr">
                        <a:spcBef>
                          <a:spcPts val="600"/>
                        </a:spcBef>
                      </a:pPr>
                      <a:r>
                        <a:rPr lang="fr-CA" sz="1200" dirty="0" smtClean="0">
                          <a:latin typeface="Calibri" pitchFamily="34" charset="0"/>
                          <a:cs typeface="Calibri" pitchFamily="34" charset="0"/>
                        </a:rPr>
                        <a:t>24</a:t>
                      </a:r>
                    </a:p>
                  </a:txBody>
                  <a:tcPr anchor="ctr"/>
                </a:tc>
                <a:tc>
                  <a:txBody>
                    <a:bodyPr/>
                    <a:lstStyle/>
                    <a:p>
                      <a:pPr algn="ctr">
                        <a:spcBef>
                          <a:spcPts val="600"/>
                        </a:spcBef>
                      </a:pPr>
                      <a:r>
                        <a:rPr lang="fr-CA" sz="1200" dirty="0" smtClean="0">
                          <a:latin typeface="Calibri" pitchFamily="34" charset="0"/>
                          <a:cs typeface="Calibri" pitchFamily="34" charset="0"/>
                        </a:rPr>
                        <a:t>48</a:t>
                      </a:r>
                    </a:p>
                  </a:txBody>
                  <a:tcPr anchor="ctr"/>
                </a:tc>
                <a:tc>
                  <a:txBody>
                    <a:bodyPr/>
                    <a:lstStyle/>
                    <a:p>
                      <a:pPr algn="ctr">
                        <a:spcBef>
                          <a:spcPts val="600"/>
                        </a:spcBef>
                      </a:pPr>
                      <a:r>
                        <a:rPr lang="fr-CA" sz="1200" dirty="0" smtClean="0">
                          <a:latin typeface="Calibri" pitchFamily="34" charset="0"/>
                          <a:cs typeface="Calibri" pitchFamily="34" charset="0"/>
                        </a:rPr>
                        <a:t>200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Haricots blancs</a:t>
                      </a:r>
                    </a:p>
                  </a:txBody>
                  <a:tcPr anchor="ctr"/>
                </a:tc>
                <a:tc>
                  <a:txBody>
                    <a:bodyPr/>
                    <a:lstStyle/>
                    <a:p>
                      <a:pPr algn="ctr">
                        <a:spcBef>
                          <a:spcPts val="600"/>
                        </a:spcBef>
                      </a:pPr>
                      <a:r>
                        <a:rPr lang="fr-CA" sz="1200" dirty="0" smtClean="0">
                          <a:latin typeface="Calibri" pitchFamily="34" charset="0"/>
                          <a:cs typeface="Calibri" pitchFamily="34" charset="0"/>
                        </a:rPr>
                        <a:t>12</a:t>
                      </a:r>
                    </a:p>
                  </a:txBody>
                  <a:tcPr anchor="ctr"/>
                </a:tc>
                <a:tc>
                  <a:txBody>
                    <a:bodyPr/>
                    <a:lstStyle/>
                    <a:p>
                      <a:pPr algn="ctr">
                        <a:spcBef>
                          <a:spcPts val="600"/>
                        </a:spcBef>
                      </a:pPr>
                      <a:r>
                        <a:rPr lang="fr-CA" sz="1200" dirty="0" smtClean="0">
                          <a:latin typeface="Calibri" pitchFamily="34" charset="0"/>
                          <a:cs typeface="Calibri" pitchFamily="34" charset="0"/>
                        </a:rPr>
                        <a:t>24</a:t>
                      </a:r>
                    </a:p>
                  </a:txBody>
                  <a:tcPr anchor="ctr"/>
                </a:tc>
                <a:tc>
                  <a:txBody>
                    <a:bodyPr/>
                    <a:lstStyle/>
                    <a:p>
                      <a:pPr algn="ctr">
                        <a:spcBef>
                          <a:spcPts val="600"/>
                        </a:spcBef>
                      </a:pPr>
                      <a:r>
                        <a:rPr lang="fr-CA" sz="1200" dirty="0" smtClean="0">
                          <a:latin typeface="Calibri" pitchFamily="34" charset="0"/>
                          <a:cs typeface="Calibri" pitchFamily="34" charset="0"/>
                        </a:rPr>
                        <a:t>48</a:t>
                      </a:r>
                    </a:p>
                  </a:txBody>
                  <a:tcPr anchor="ctr"/>
                </a:tc>
                <a:tc>
                  <a:txBody>
                    <a:bodyPr/>
                    <a:lstStyle/>
                    <a:p>
                      <a:pPr algn="ctr">
                        <a:spcBef>
                          <a:spcPts val="600"/>
                        </a:spcBef>
                      </a:pPr>
                      <a:r>
                        <a:rPr lang="fr-CA" sz="1200" dirty="0" smtClean="0">
                          <a:latin typeface="Calibri" pitchFamily="34" charset="0"/>
                          <a:cs typeface="Calibri" pitchFamily="34" charset="0"/>
                        </a:rPr>
                        <a:t>200</a:t>
                      </a:r>
                    </a:p>
                  </a:txBody>
                  <a:tcPr anchor="ct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Colle blanche (bouteille)</a:t>
                      </a:r>
                    </a:p>
                  </a:txBody>
                  <a:tcPr anchor="ctr"/>
                </a:tc>
                <a:tc>
                  <a:txBody>
                    <a:bodyPr/>
                    <a:lstStyle/>
                    <a:p>
                      <a:pPr algn="ctr">
                        <a:spcBef>
                          <a:spcPts val="600"/>
                        </a:spcBef>
                      </a:pPr>
                      <a:r>
                        <a:rPr lang="fr-CA" sz="1200" dirty="0" smtClean="0">
                          <a:latin typeface="Calibri" pitchFamily="34" charset="0"/>
                          <a:cs typeface="Calibri" pitchFamily="34" charset="0"/>
                        </a:rPr>
                        <a:t>1</a:t>
                      </a:r>
                    </a:p>
                  </a:txBody>
                  <a:tcPr anchor="ctr"/>
                </a:tc>
                <a:tc>
                  <a:txBody>
                    <a:bodyPr/>
                    <a:lstStyle/>
                    <a:p>
                      <a:pPr algn="ctr">
                        <a:spcBef>
                          <a:spcPts val="600"/>
                        </a:spcBef>
                      </a:pPr>
                      <a:r>
                        <a:rPr lang="fr-CA" sz="1200" dirty="0" smtClean="0">
                          <a:latin typeface="Calibri" pitchFamily="34" charset="0"/>
                          <a:cs typeface="Calibri" pitchFamily="34" charset="0"/>
                        </a:rPr>
                        <a:t>1</a:t>
                      </a:r>
                    </a:p>
                  </a:txBody>
                  <a:tcPr anchor="ctr"/>
                </a:tc>
                <a:tc>
                  <a:txBody>
                    <a:bodyPr/>
                    <a:lstStyle/>
                    <a:p>
                      <a:pPr algn="ctr">
                        <a:spcBef>
                          <a:spcPts val="600"/>
                        </a:spcBef>
                      </a:pPr>
                      <a:r>
                        <a:rPr lang="fr-CA" sz="1200" dirty="0" smtClean="0">
                          <a:latin typeface="Calibri" pitchFamily="34" charset="0"/>
                          <a:cs typeface="Calibri" pitchFamily="34" charset="0"/>
                        </a:rPr>
                        <a:t>1</a:t>
                      </a:r>
                    </a:p>
                  </a:txBody>
                  <a:tcPr anchor="ctr"/>
                </a:tc>
                <a:tc>
                  <a:txBody>
                    <a:bodyPr/>
                    <a:lstStyle/>
                    <a:p>
                      <a:pPr algn="ctr">
                        <a:spcBef>
                          <a:spcPts val="600"/>
                        </a:spcBef>
                      </a:pPr>
                      <a:r>
                        <a:rPr lang="fr-CA" sz="1200" dirty="0" smtClean="0">
                          <a:latin typeface="Calibri" pitchFamily="34" charset="0"/>
                          <a:cs typeface="Calibri" pitchFamily="34" charset="0"/>
                        </a:rPr>
                        <a:t>1</a:t>
                      </a:r>
                    </a:p>
                  </a:txBody>
                  <a:tcPr anchor="ctr"/>
                </a:tc>
              </a:tr>
              <a:tr h="297878">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smtClean="0">
                          <a:latin typeface="Calibri" pitchFamily="34" charset="0"/>
                          <a:cs typeface="Calibri" pitchFamily="34" charset="0"/>
                        </a:rPr>
                        <a:t>À prendre dans</a:t>
                      </a:r>
                      <a:r>
                        <a:rPr lang="fr-CA" sz="1400" b="1" baseline="0" dirty="0" smtClean="0">
                          <a:latin typeface="Calibri" pitchFamily="34" charset="0"/>
                          <a:cs typeface="Calibri" pitchFamily="34" charset="0"/>
                        </a:rPr>
                        <a:t> le matériel de la classe</a:t>
                      </a:r>
                      <a:endParaRPr lang="fr-FR" sz="1400" b="1" dirty="0" smtClean="0">
                        <a:latin typeface="Calibri" pitchFamily="34" charset="0"/>
                        <a:cs typeface="Calibri" pitchFamily="34"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smtClean="0">
                          <a:latin typeface="Calibri" pitchFamily="34" charset="0"/>
                          <a:cs typeface="Calibri" pitchFamily="34" charset="0"/>
                        </a:rPr>
                        <a:t>Crayons couleur</a:t>
                      </a:r>
                      <a:endParaRPr lang="fr-FR" sz="1200" b="0" dirty="0" smtClean="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r>
              <a:tr h="297878">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smtClean="0">
                          <a:latin typeface="Calibri" pitchFamily="34" charset="0"/>
                          <a:cs typeface="Calibri" pitchFamily="34" charset="0"/>
                        </a:rPr>
                        <a:t>L’</a:t>
                      </a:r>
                      <a:r>
                        <a:rPr lang="fr-CA" sz="1400" b="1" dirty="0" err="1" smtClean="0">
                          <a:latin typeface="Calibri" pitchFamily="34" charset="0"/>
                          <a:cs typeface="Calibri" pitchFamily="34" charset="0"/>
                        </a:rPr>
                        <a:t>enseignant.e</a:t>
                      </a:r>
                      <a:r>
                        <a:rPr lang="fr-CA" sz="1400" b="1" baseline="0" dirty="0" smtClean="0">
                          <a:latin typeface="Calibri" pitchFamily="34" charset="0"/>
                          <a:cs typeface="Calibri" pitchFamily="34" charset="0"/>
                        </a:rPr>
                        <a:t> doit apporter</a:t>
                      </a:r>
                      <a:endParaRPr lang="fr-FR" sz="1400" b="1" dirty="0" smtClean="0">
                        <a:latin typeface="Calibri" pitchFamily="34" charset="0"/>
                        <a:cs typeface="Calibri" pitchFamily="34"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fr-CA" sz="1200" b="0" dirty="0" smtClean="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r>
              <a:tr h="297878">
                <a:tc gridSpan="5">
                  <a:txBody>
                    <a:bodyPr/>
                    <a:lstStyle/>
                    <a:p>
                      <a:pPr algn="ctr">
                        <a:spcBef>
                          <a:spcPts val="600"/>
                        </a:spcBef>
                      </a:pPr>
                      <a:r>
                        <a:rPr lang="fr-CA" sz="1400" b="1" dirty="0" smtClean="0">
                          <a:latin typeface="Calibri" pitchFamily="34" charset="0"/>
                          <a:cs typeface="Calibri" pitchFamily="34" charset="0"/>
                        </a:rPr>
                        <a:t>Notes</a:t>
                      </a:r>
                      <a:endParaRPr lang="fr-FR" sz="1400" b="1" dirty="0">
                        <a:latin typeface="Calibri" pitchFamily="34" charset="0"/>
                        <a:cs typeface="Calibri" pitchFamily="34"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09471">
                <a:tc gridSpan="5">
                  <a:txBody>
                    <a:bodyPr/>
                    <a:lstStyle/>
                    <a:p>
                      <a:pPr marL="180000" indent="-180000">
                        <a:spcBef>
                          <a:spcPts val="600"/>
                        </a:spcBef>
                        <a:buFont typeface="Arial" pitchFamily="34" charset="0"/>
                        <a:buNone/>
                      </a:pPr>
                      <a:endParaRPr lang="fr-FR" sz="1200" b="0" dirty="0">
                        <a:latin typeface="Calibri" pitchFamily="34" charset="0"/>
                        <a:cs typeface="Calibri" pitchFamily="34" charset="0"/>
                      </a:endParaRPr>
                    </a:p>
                  </a:txBody>
                  <a:tcPr anchor="ctr"/>
                </a:tc>
                <a:tc hMerge="1">
                  <a:txBody>
                    <a:bodyPr/>
                    <a:lstStyle/>
                    <a:p>
                      <a:pPr algn="l"/>
                      <a:endParaRPr lang="fr-FR" sz="1200" dirty="0">
                        <a:latin typeface="Times" pitchFamily="18" charset="0"/>
                        <a:cs typeface="Times" pitchFamily="18"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xmlns="" val="2827875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custDataLst>
              <p:tags r:id="rId1"/>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2"/>
            </p:custDataLst>
          </p:nvPr>
        </p:nvSpPr>
        <p:spPr>
          <a:xfrm>
            <a:off x="848961" y="222817"/>
            <a:ext cx="1784173" cy="461665"/>
          </a:xfrm>
          <a:prstGeom prst="rect">
            <a:avLst/>
          </a:prstGeom>
          <a:noFill/>
        </p:spPr>
        <p:txBody>
          <a:bodyPr wrap="square" rtlCol="0">
            <a:spAutoFit/>
          </a:bodyPr>
          <a:lstStyle/>
          <a:p>
            <a:pPr algn="ctr"/>
            <a:r>
              <a:rPr lang="fr-FR" sz="2400" dirty="0" smtClean="0"/>
              <a:t>Insectes</a:t>
            </a:r>
            <a:endParaRPr lang="fr-FR" sz="2400" dirty="0"/>
          </a:p>
        </p:txBody>
      </p:sp>
      <p:sp>
        <p:nvSpPr>
          <p:cNvPr id="6" name="ZoneTexte 5"/>
          <p:cNvSpPr txBox="1"/>
          <p:nvPr>
            <p:custDataLst>
              <p:tags r:id="rId3"/>
            </p:custDataLst>
          </p:nvPr>
        </p:nvSpPr>
        <p:spPr>
          <a:xfrm>
            <a:off x="4262810" y="4408256"/>
            <a:ext cx="1784173" cy="461665"/>
          </a:xfrm>
          <a:prstGeom prst="rect">
            <a:avLst/>
          </a:prstGeom>
          <a:noFill/>
        </p:spPr>
        <p:txBody>
          <a:bodyPr wrap="square" rtlCol="0">
            <a:spAutoFit/>
          </a:bodyPr>
          <a:lstStyle/>
          <a:p>
            <a:pPr algn="ctr"/>
            <a:r>
              <a:rPr lang="fr-FR" sz="2400" dirty="0" smtClean="0"/>
              <a:t>Crustacés</a:t>
            </a:r>
            <a:endParaRPr lang="fr-FR" sz="2400" dirty="0"/>
          </a:p>
        </p:txBody>
      </p:sp>
      <p:sp>
        <p:nvSpPr>
          <p:cNvPr id="7" name="ZoneTexte 6"/>
          <p:cNvSpPr txBox="1"/>
          <p:nvPr>
            <p:custDataLst>
              <p:tags r:id="rId4"/>
            </p:custDataLst>
          </p:nvPr>
        </p:nvSpPr>
        <p:spPr>
          <a:xfrm>
            <a:off x="848961" y="4408256"/>
            <a:ext cx="1784173" cy="461665"/>
          </a:xfrm>
          <a:prstGeom prst="rect">
            <a:avLst/>
          </a:prstGeom>
          <a:noFill/>
        </p:spPr>
        <p:txBody>
          <a:bodyPr wrap="square" rtlCol="0">
            <a:spAutoFit/>
          </a:bodyPr>
          <a:lstStyle/>
          <a:p>
            <a:pPr algn="ctr"/>
            <a:r>
              <a:rPr lang="fr-FR" sz="2400" dirty="0" smtClean="0"/>
              <a:t>Myriapodes</a:t>
            </a:r>
            <a:endParaRPr lang="fr-FR" sz="2400" dirty="0"/>
          </a:p>
        </p:txBody>
      </p:sp>
      <p:sp>
        <p:nvSpPr>
          <p:cNvPr id="8" name="ZoneTexte 7"/>
          <p:cNvSpPr txBox="1"/>
          <p:nvPr>
            <p:custDataLst>
              <p:tags r:id="rId5"/>
            </p:custDataLst>
          </p:nvPr>
        </p:nvSpPr>
        <p:spPr>
          <a:xfrm>
            <a:off x="4262810" y="222817"/>
            <a:ext cx="1784173" cy="461665"/>
          </a:xfrm>
          <a:prstGeom prst="rect">
            <a:avLst/>
          </a:prstGeom>
          <a:noFill/>
        </p:spPr>
        <p:txBody>
          <a:bodyPr wrap="square" rtlCol="0">
            <a:spAutoFit/>
          </a:bodyPr>
          <a:lstStyle/>
          <a:p>
            <a:pPr algn="ctr"/>
            <a:r>
              <a:rPr lang="fr-FR" sz="2400" dirty="0" smtClean="0"/>
              <a:t>Arachnides</a:t>
            </a:r>
            <a:endParaRPr lang="fr-FR" sz="2400" dirty="0"/>
          </a:p>
        </p:txBody>
      </p:sp>
      <p:cxnSp>
        <p:nvCxnSpPr>
          <p:cNvPr id="13" name="Connecteur droit 12"/>
          <p:cNvCxnSpPr>
            <a:stCxn id="9" idx="0"/>
            <a:endCxn id="9" idx="2"/>
          </p:cNvCxnSpPr>
          <p:nvPr>
            <p:custDataLst>
              <p:tags r:id="rId6"/>
            </p:custDataLst>
          </p:nvPr>
        </p:nvCxnSpPr>
        <p:spPr>
          <a:xfrm rot="16200000" flipH="1">
            <a:off x="-901550" y="4551463"/>
            <a:ext cx="8658879"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custDataLst>
              <p:tags r:id="rId7"/>
            </p:custDataLst>
          </p:nvPr>
        </p:nvCxnSpPr>
        <p:spPr>
          <a:xfrm>
            <a:off x="230894" y="4406668"/>
            <a:ext cx="6393992" cy="1588"/>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7" name="Image 16" descr="256px-Tick_male_(aka).jpg"/>
          <p:cNvPicPr>
            <a:picLocks noChangeAspect="1"/>
          </p:cNvPicPr>
          <p:nvPr>
            <p:custDataLst>
              <p:tags r:id="rId8"/>
            </p:custDataLst>
          </p:nvPr>
        </p:nvPicPr>
        <p:blipFill>
          <a:blip r:embed="rId15"/>
          <a:stretch>
            <a:fillRect/>
          </a:stretch>
        </p:blipFill>
        <p:spPr>
          <a:xfrm>
            <a:off x="4424874" y="684482"/>
            <a:ext cx="1954479" cy="2068513"/>
          </a:xfrm>
          <a:prstGeom prst="rect">
            <a:avLst/>
          </a:prstGeom>
        </p:spPr>
      </p:pic>
      <p:pic>
        <p:nvPicPr>
          <p:cNvPr id="14" name="Image 13" descr="Unknown.jpeg"/>
          <p:cNvPicPr>
            <a:picLocks noChangeAspect="1"/>
          </p:cNvPicPr>
          <p:nvPr>
            <p:custDataLst>
              <p:tags r:id="rId9"/>
            </p:custDataLst>
          </p:nvPr>
        </p:nvPicPr>
        <p:blipFill>
          <a:blip r:embed="rId16"/>
          <a:stretch>
            <a:fillRect/>
          </a:stretch>
        </p:blipFill>
        <p:spPr>
          <a:xfrm>
            <a:off x="3663058" y="4979988"/>
            <a:ext cx="2716295" cy="1720320"/>
          </a:xfrm>
          <a:prstGeom prst="rect">
            <a:avLst/>
          </a:prstGeom>
        </p:spPr>
      </p:pic>
      <p:pic>
        <p:nvPicPr>
          <p:cNvPr id="16" name="Image 15" descr="Common_Lime_Butterfly_Papilio_demoleus_by_Kadavoor.JPG"/>
          <p:cNvPicPr>
            <a:picLocks noChangeAspect="1"/>
          </p:cNvPicPr>
          <p:nvPr>
            <p:custDataLst>
              <p:tags r:id="rId10"/>
            </p:custDataLst>
          </p:nvPr>
        </p:nvPicPr>
        <p:blipFill>
          <a:blip r:embed="rId17"/>
          <a:stretch>
            <a:fillRect/>
          </a:stretch>
        </p:blipFill>
        <p:spPr>
          <a:xfrm>
            <a:off x="554039" y="684482"/>
            <a:ext cx="2646362" cy="1983964"/>
          </a:xfrm>
          <a:prstGeom prst="rect">
            <a:avLst/>
          </a:prstGeom>
        </p:spPr>
      </p:pic>
      <p:pic>
        <p:nvPicPr>
          <p:cNvPr id="18" name="Image 17"/>
          <p:cNvPicPr>
            <a:picLocks noChangeAspect="1"/>
          </p:cNvPicPr>
          <p:nvPr>
            <p:custDataLst>
              <p:tags r:id="rId11"/>
            </p:custDataLst>
          </p:nvPr>
        </p:nvPicPr>
        <p:blipFill>
          <a:blip r:embed="rId18"/>
          <a:stretch>
            <a:fillRect/>
          </a:stretch>
        </p:blipFill>
        <p:spPr>
          <a:xfrm>
            <a:off x="3567781" y="2668446"/>
            <a:ext cx="2479202" cy="1659466"/>
          </a:xfrm>
          <a:prstGeom prst="rect">
            <a:avLst/>
          </a:prstGeom>
        </p:spPr>
      </p:pic>
      <p:pic>
        <p:nvPicPr>
          <p:cNvPr id="19" name="Image 18"/>
          <p:cNvPicPr>
            <a:picLocks noChangeAspect="1"/>
          </p:cNvPicPr>
          <p:nvPr>
            <p:custDataLst>
              <p:tags r:id="rId12"/>
            </p:custDataLst>
          </p:nvPr>
        </p:nvPicPr>
        <p:blipFill>
          <a:blip r:embed="rId19"/>
          <a:stretch>
            <a:fillRect/>
          </a:stretch>
        </p:blipFill>
        <p:spPr>
          <a:xfrm>
            <a:off x="325397" y="4869921"/>
            <a:ext cx="2563853" cy="1922890"/>
          </a:xfrm>
          <a:prstGeom prst="rect">
            <a:avLst/>
          </a:prstGeom>
        </p:spPr>
      </p:pic>
      <p:sp>
        <p:nvSpPr>
          <p:cNvPr id="20" name="Espace réservé du numéro de diapositive 1"/>
          <p:cNvSpPr>
            <a:spLocks noGrp="1"/>
          </p:cNvSpPr>
          <p:nvPr>
            <p:ph type="sldNum" sz="quarter" idx="12"/>
            <p:custDataLst>
              <p:tags r:id="rId13"/>
            </p:custDataLst>
          </p:nvPr>
        </p:nvSpPr>
        <p:spPr>
          <a:xfrm>
            <a:off x="4859547" y="8008203"/>
            <a:ext cx="1998453" cy="1135797"/>
          </a:xfrm>
        </p:spPr>
        <p:txBody>
          <a:bodyPr/>
          <a:lstStyle/>
          <a:p>
            <a:fld id="{027FB875-5C85-AB42-9DC5-178568A424B8}" type="slidenum">
              <a:rPr lang="en-US" smtClean="0"/>
              <a:pPr/>
              <a:t>40</a:t>
            </a:fld>
            <a:endParaRPr lang="en-US" dirty="0"/>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custDataLst>
              <p:tags r:id="rId1"/>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2"/>
            </p:custDataLst>
          </p:nvPr>
        </p:nvSpPr>
        <p:spPr>
          <a:xfrm>
            <a:off x="264398" y="7404209"/>
            <a:ext cx="6393992" cy="830997"/>
          </a:xfrm>
          <a:prstGeom prst="rect">
            <a:avLst/>
          </a:prstGeom>
          <a:noFill/>
        </p:spPr>
        <p:txBody>
          <a:bodyPr wrap="square" rtlCol="0">
            <a:spAutoFit/>
          </a:bodyPr>
          <a:lstStyle/>
          <a:p>
            <a:pPr algn="ctr"/>
            <a:r>
              <a:rPr lang="fr-FR" sz="4800" dirty="0" smtClean="0"/>
              <a:t>La patineuse ?</a:t>
            </a:r>
            <a:endParaRPr lang="fr-FR" sz="4800" dirty="0"/>
          </a:p>
        </p:txBody>
      </p:sp>
      <p:sp>
        <p:nvSpPr>
          <p:cNvPr id="8" name="Title 3"/>
          <p:cNvSpPr txBox="1">
            <a:spLocks/>
          </p:cNvSpPr>
          <p:nvPr>
            <p:custDataLst>
              <p:tags r:id="rId3"/>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pic>
        <p:nvPicPr>
          <p:cNvPr id="10" name="Image 9"/>
          <p:cNvPicPr>
            <a:picLocks noChangeAspect="1"/>
          </p:cNvPicPr>
          <p:nvPr>
            <p:custDataLst>
              <p:tags r:id="rId4"/>
            </p:custDataLst>
          </p:nvPr>
        </p:nvPicPr>
        <p:blipFill>
          <a:blip r:embed="rId7"/>
          <a:stretch>
            <a:fillRect/>
          </a:stretch>
        </p:blipFill>
        <p:spPr>
          <a:xfrm>
            <a:off x="457534" y="447383"/>
            <a:ext cx="5943266" cy="6896431"/>
          </a:xfrm>
          <a:prstGeom prst="rect">
            <a:avLst/>
          </a:prstGeom>
        </p:spPr>
      </p:pic>
      <p:sp>
        <p:nvSpPr>
          <p:cNvPr id="11" name="Espace réservé du numéro de diapositive 1"/>
          <p:cNvSpPr>
            <a:spLocks noGrp="1"/>
          </p:cNvSpPr>
          <p:nvPr>
            <p:ph type="sldNum" sz="quarter" idx="12"/>
            <p:custDataLst>
              <p:tags r:id="rId5"/>
            </p:custDataLst>
          </p:nvPr>
        </p:nvSpPr>
        <p:spPr>
          <a:xfrm>
            <a:off x="4859547" y="8008203"/>
            <a:ext cx="1998453" cy="1135797"/>
          </a:xfrm>
        </p:spPr>
        <p:txBody>
          <a:bodyPr/>
          <a:lstStyle/>
          <a:p>
            <a:fld id="{027FB875-5C85-AB42-9DC5-178568A424B8}" type="slidenum">
              <a:rPr lang="en-US" smtClean="0"/>
              <a:pPr/>
              <a:t>41</a:t>
            </a:fld>
            <a:endParaRPr lang="en-US" dirty="0"/>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559314" y="8008203"/>
            <a:ext cx="1298686" cy="1135797"/>
          </a:xfrm>
        </p:spPr>
        <p:txBody>
          <a:bodyPr/>
          <a:lstStyle/>
          <a:p>
            <a:fld id="{027FB875-5C85-AB42-9DC5-178568A424B8}" type="slidenum">
              <a:rPr lang="en-US" smtClean="0"/>
              <a:pPr/>
              <a:t>42</a:t>
            </a:fld>
            <a:endParaRPr lang="en-US" dirty="0"/>
          </a:p>
        </p:txBody>
      </p:sp>
      <p:sp>
        <p:nvSpPr>
          <p:cNvPr id="9" name="Rectangle 8"/>
          <p:cNvSpPr/>
          <p:nvPr>
            <p:custDataLst>
              <p:tags r:id="rId2"/>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3"/>
            </p:custDataLst>
          </p:nvPr>
        </p:nvSpPr>
        <p:spPr>
          <a:xfrm>
            <a:off x="848961" y="222817"/>
            <a:ext cx="1784173" cy="461665"/>
          </a:xfrm>
          <a:prstGeom prst="rect">
            <a:avLst/>
          </a:prstGeom>
          <a:noFill/>
        </p:spPr>
        <p:txBody>
          <a:bodyPr wrap="square" rtlCol="0">
            <a:spAutoFit/>
          </a:bodyPr>
          <a:lstStyle/>
          <a:p>
            <a:pPr algn="ctr"/>
            <a:r>
              <a:rPr lang="fr-FR" sz="2400" dirty="0" smtClean="0"/>
              <a:t>Insectes</a:t>
            </a:r>
            <a:endParaRPr lang="fr-FR" sz="2400" dirty="0"/>
          </a:p>
        </p:txBody>
      </p:sp>
      <p:sp>
        <p:nvSpPr>
          <p:cNvPr id="6" name="ZoneTexte 5"/>
          <p:cNvSpPr txBox="1"/>
          <p:nvPr>
            <p:custDataLst>
              <p:tags r:id="rId4"/>
            </p:custDataLst>
          </p:nvPr>
        </p:nvSpPr>
        <p:spPr>
          <a:xfrm>
            <a:off x="4262810" y="4408256"/>
            <a:ext cx="1784173" cy="461665"/>
          </a:xfrm>
          <a:prstGeom prst="rect">
            <a:avLst/>
          </a:prstGeom>
          <a:noFill/>
        </p:spPr>
        <p:txBody>
          <a:bodyPr wrap="square" rtlCol="0">
            <a:spAutoFit/>
          </a:bodyPr>
          <a:lstStyle/>
          <a:p>
            <a:pPr algn="ctr"/>
            <a:r>
              <a:rPr lang="fr-FR" sz="2400" dirty="0" smtClean="0"/>
              <a:t>Crustacés</a:t>
            </a:r>
            <a:endParaRPr lang="fr-FR" sz="2400" dirty="0"/>
          </a:p>
        </p:txBody>
      </p:sp>
      <p:sp>
        <p:nvSpPr>
          <p:cNvPr id="7" name="ZoneTexte 6"/>
          <p:cNvSpPr txBox="1"/>
          <p:nvPr>
            <p:custDataLst>
              <p:tags r:id="rId5"/>
            </p:custDataLst>
          </p:nvPr>
        </p:nvSpPr>
        <p:spPr>
          <a:xfrm>
            <a:off x="848961" y="4408256"/>
            <a:ext cx="1784173" cy="461665"/>
          </a:xfrm>
          <a:prstGeom prst="rect">
            <a:avLst/>
          </a:prstGeom>
          <a:noFill/>
        </p:spPr>
        <p:txBody>
          <a:bodyPr wrap="square" rtlCol="0">
            <a:spAutoFit/>
          </a:bodyPr>
          <a:lstStyle/>
          <a:p>
            <a:pPr algn="ctr"/>
            <a:r>
              <a:rPr lang="fr-FR" sz="2400" dirty="0" smtClean="0"/>
              <a:t>Myriapodes</a:t>
            </a:r>
            <a:endParaRPr lang="fr-FR" sz="2400" dirty="0"/>
          </a:p>
        </p:txBody>
      </p:sp>
      <p:sp>
        <p:nvSpPr>
          <p:cNvPr id="8" name="ZoneTexte 7"/>
          <p:cNvSpPr txBox="1"/>
          <p:nvPr>
            <p:custDataLst>
              <p:tags r:id="rId6"/>
            </p:custDataLst>
          </p:nvPr>
        </p:nvSpPr>
        <p:spPr>
          <a:xfrm>
            <a:off x="4262810" y="222817"/>
            <a:ext cx="1784173" cy="461665"/>
          </a:xfrm>
          <a:prstGeom prst="rect">
            <a:avLst/>
          </a:prstGeom>
          <a:noFill/>
        </p:spPr>
        <p:txBody>
          <a:bodyPr wrap="square" rtlCol="0">
            <a:spAutoFit/>
          </a:bodyPr>
          <a:lstStyle/>
          <a:p>
            <a:pPr algn="ctr"/>
            <a:r>
              <a:rPr lang="fr-FR" sz="2400" dirty="0" smtClean="0"/>
              <a:t>Arachnides</a:t>
            </a:r>
            <a:endParaRPr lang="fr-FR" sz="2400" dirty="0"/>
          </a:p>
        </p:txBody>
      </p:sp>
      <p:cxnSp>
        <p:nvCxnSpPr>
          <p:cNvPr id="13" name="Connecteur droit 12"/>
          <p:cNvCxnSpPr>
            <a:stCxn id="9" idx="0"/>
            <a:endCxn id="9" idx="2"/>
          </p:cNvCxnSpPr>
          <p:nvPr>
            <p:custDataLst>
              <p:tags r:id="rId7"/>
            </p:custDataLst>
          </p:nvPr>
        </p:nvCxnSpPr>
        <p:spPr>
          <a:xfrm rot="16200000" flipH="1">
            <a:off x="-901550" y="4551463"/>
            <a:ext cx="8658879"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custDataLst>
              <p:tags r:id="rId8"/>
            </p:custDataLst>
          </p:nvPr>
        </p:nvCxnSpPr>
        <p:spPr>
          <a:xfrm>
            <a:off x="230894" y="4406668"/>
            <a:ext cx="6393992" cy="1588"/>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7" name="Image 16" descr="256px-Tick_male_(aka).jpg"/>
          <p:cNvPicPr>
            <a:picLocks noChangeAspect="1"/>
          </p:cNvPicPr>
          <p:nvPr>
            <p:custDataLst>
              <p:tags r:id="rId9"/>
            </p:custDataLst>
          </p:nvPr>
        </p:nvPicPr>
        <p:blipFill>
          <a:blip r:embed="rId16"/>
          <a:stretch>
            <a:fillRect/>
          </a:stretch>
        </p:blipFill>
        <p:spPr>
          <a:xfrm>
            <a:off x="4424874" y="684482"/>
            <a:ext cx="1954479" cy="2068513"/>
          </a:xfrm>
          <a:prstGeom prst="rect">
            <a:avLst/>
          </a:prstGeom>
        </p:spPr>
      </p:pic>
      <p:pic>
        <p:nvPicPr>
          <p:cNvPr id="14" name="Image 13" descr="Unknown.jpeg"/>
          <p:cNvPicPr>
            <a:picLocks noChangeAspect="1"/>
          </p:cNvPicPr>
          <p:nvPr>
            <p:custDataLst>
              <p:tags r:id="rId10"/>
            </p:custDataLst>
          </p:nvPr>
        </p:nvPicPr>
        <p:blipFill>
          <a:blip r:embed="rId17"/>
          <a:stretch>
            <a:fillRect/>
          </a:stretch>
        </p:blipFill>
        <p:spPr>
          <a:xfrm>
            <a:off x="3663058" y="4979988"/>
            <a:ext cx="2716295" cy="1720320"/>
          </a:xfrm>
          <a:prstGeom prst="rect">
            <a:avLst/>
          </a:prstGeom>
        </p:spPr>
      </p:pic>
      <p:pic>
        <p:nvPicPr>
          <p:cNvPr id="16" name="Image 15" descr="Common_Lime_Butterfly_Papilio_demoleus_by_Kadavoor.JPG"/>
          <p:cNvPicPr>
            <a:picLocks noChangeAspect="1"/>
          </p:cNvPicPr>
          <p:nvPr>
            <p:custDataLst>
              <p:tags r:id="rId11"/>
            </p:custDataLst>
          </p:nvPr>
        </p:nvPicPr>
        <p:blipFill>
          <a:blip r:embed="rId18"/>
          <a:stretch>
            <a:fillRect/>
          </a:stretch>
        </p:blipFill>
        <p:spPr>
          <a:xfrm>
            <a:off x="365237" y="2343948"/>
            <a:ext cx="2646362" cy="1983964"/>
          </a:xfrm>
          <a:prstGeom prst="rect">
            <a:avLst/>
          </a:prstGeom>
        </p:spPr>
      </p:pic>
      <p:pic>
        <p:nvPicPr>
          <p:cNvPr id="18" name="Image 17"/>
          <p:cNvPicPr>
            <a:picLocks noChangeAspect="1"/>
          </p:cNvPicPr>
          <p:nvPr>
            <p:custDataLst>
              <p:tags r:id="rId12"/>
            </p:custDataLst>
          </p:nvPr>
        </p:nvPicPr>
        <p:blipFill>
          <a:blip r:embed="rId19"/>
          <a:stretch>
            <a:fillRect/>
          </a:stretch>
        </p:blipFill>
        <p:spPr>
          <a:xfrm>
            <a:off x="3567781" y="2668446"/>
            <a:ext cx="2479202" cy="1659466"/>
          </a:xfrm>
          <a:prstGeom prst="rect">
            <a:avLst/>
          </a:prstGeom>
        </p:spPr>
      </p:pic>
      <p:pic>
        <p:nvPicPr>
          <p:cNvPr id="19" name="Image 18"/>
          <p:cNvPicPr>
            <a:picLocks noChangeAspect="1"/>
          </p:cNvPicPr>
          <p:nvPr>
            <p:custDataLst>
              <p:tags r:id="rId13"/>
            </p:custDataLst>
          </p:nvPr>
        </p:nvPicPr>
        <p:blipFill>
          <a:blip r:embed="rId20"/>
          <a:stretch>
            <a:fillRect/>
          </a:stretch>
        </p:blipFill>
        <p:spPr>
          <a:xfrm>
            <a:off x="1437042" y="684482"/>
            <a:ext cx="1782620" cy="2068513"/>
          </a:xfrm>
          <a:prstGeom prst="rect">
            <a:avLst/>
          </a:prstGeom>
        </p:spPr>
      </p:pic>
      <p:pic>
        <p:nvPicPr>
          <p:cNvPr id="20" name="Image 19"/>
          <p:cNvPicPr>
            <a:picLocks noChangeAspect="1"/>
          </p:cNvPicPr>
          <p:nvPr>
            <p:custDataLst>
              <p:tags r:id="rId14"/>
            </p:custDataLst>
          </p:nvPr>
        </p:nvPicPr>
        <p:blipFill>
          <a:blip r:embed="rId21"/>
          <a:stretch>
            <a:fillRect/>
          </a:stretch>
        </p:blipFill>
        <p:spPr>
          <a:xfrm>
            <a:off x="325397" y="4869921"/>
            <a:ext cx="2563853" cy="1922890"/>
          </a:xfrm>
          <a:prstGeom prst="rect">
            <a:avLst/>
          </a:prstGeom>
        </p:spPr>
      </p:pic>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559314" y="8008203"/>
            <a:ext cx="1298686" cy="1135797"/>
          </a:xfrm>
        </p:spPr>
        <p:txBody>
          <a:bodyPr/>
          <a:lstStyle/>
          <a:p>
            <a:fld id="{027FB875-5C85-AB42-9DC5-178568A424B8}" type="slidenum">
              <a:rPr lang="en-US" smtClean="0"/>
              <a:pPr/>
              <a:t>43</a:t>
            </a:fld>
            <a:endParaRPr lang="en-US" dirty="0"/>
          </a:p>
        </p:txBody>
      </p:sp>
      <p:sp>
        <p:nvSpPr>
          <p:cNvPr id="9" name="Rectangle 8"/>
          <p:cNvSpPr/>
          <p:nvPr>
            <p:custDataLst>
              <p:tags r:id="rId2"/>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3"/>
            </p:custDataLst>
          </p:nvPr>
        </p:nvSpPr>
        <p:spPr>
          <a:xfrm>
            <a:off x="230894" y="4944533"/>
            <a:ext cx="6393992" cy="830997"/>
          </a:xfrm>
          <a:prstGeom prst="rect">
            <a:avLst/>
          </a:prstGeom>
          <a:noFill/>
        </p:spPr>
        <p:txBody>
          <a:bodyPr wrap="square" rtlCol="0">
            <a:spAutoFit/>
          </a:bodyPr>
          <a:lstStyle/>
          <a:p>
            <a:pPr algn="ctr"/>
            <a:r>
              <a:rPr lang="fr-FR" sz="4800" dirty="0" smtClean="0"/>
              <a:t>Le </a:t>
            </a:r>
            <a:r>
              <a:rPr lang="fr-FR" sz="4800" dirty="0" err="1" smtClean="0"/>
              <a:t>mille-patte</a:t>
            </a:r>
            <a:r>
              <a:rPr lang="fr-FR" sz="4800" dirty="0" smtClean="0"/>
              <a:t> ?</a:t>
            </a:r>
            <a:endParaRPr lang="fr-FR" sz="4800" dirty="0"/>
          </a:p>
        </p:txBody>
      </p:sp>
      <p:sp>
        <p:nvSpPr>
          <p:cNvPr id="8" name="Title 3"/>
          <p:cNvSpPr txBox="1">
            <a:spLocks/>
          </p:cNvSpPr>
          <p:nvPr>
            <p:custDataLst>
              <p:tags r:id="rId4"/>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foxpest-newyork.com</a:t>
            </a:r>
            <a:endParaRPr lang="fr-CA" sz="1000" dirty="0">
              <a:latin typeface="Times New Roman" pitchFamily="18" charset="0"/>
            </a:endParaRPr>
          </a:p>
        </p:txBody>
      </p:sp>
      <p:pic>
        <p:nvPicPr>
          <p:cNvPr id="11" name="Image 10"/>
          <p:cNvPicPr>
            <a:picLocks noChangeAspect="1"/>
          </p:cNvPicPr>
          <p:nvPr>
            <p:custDataLst>
              <p:tags r:id="rId5"/>
            </p:custDataLst>
          </p:nvPr>
        </p:nvPicPr>
        <p:blipFill>
          <a:blip r:embed="rId7"/>
          <a:stretch>
            <a:fillRect/>
          </a:stretch>
        </p:blipFill>
        <p:spPr>
          <a:xfrm>
            <a:off x="429498" y="1219200"/>
            <a:ext cx="5956300" cy="2540000"/>
          </a:xfrm>
          <a:prstGeom prst="rect">
            <a:avLst/>
          </a:prstGeom>
        </p:spPr>
      </p:pic>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559314" y="8008203"/>
            <a:ext cx="1298686" cy="1135797"/>
          </a:xfrm>
        </p:spPr>
        <p:txBody>
          <a:bodyPr/>
          <a:lstStyle/>
          <a:p>
            <a:fld id="{027FB875-5C85-AB42-9DC5-178568A424B8}" type="slidenum">
              <a:rPr lang="en-US" smtClean="0"/>
              <a:pPr/>
              <a:t>44</a:t>
            </a:fld>
            <a:endParaRPr lang="en-US" dirty="0"/>
          </a:p>
        </p:txBody>
      </p:sp>
      <p:sp>
        <p:nvSpPr>
          <p:cNvPr id="9" name="Rectangle 8"/>
          <p:cNvSpPr/>
          <p:nvPr>
            <p:custDataLst>
              <p:tags r:id="rId2"/>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3"/>
            </p:custDataLst>
          </p:nvPr>
        </p:nvSpPr>
        <p:spPr>
          <a:xfrm>
            <a:off x="848961" y="222817"/>
            <a:ext cx="1784173" cy="461665"/>
          </a:xfrm>
          <a:prstGeom prst="rect">
            <a:avLst/>
          </a:prstGeom>
          <a:noFill/>
        </p:spPr>
        <p:txBody>
          <a:bodyPr wrap="square" rtlCol="0">
            <a:spAutoFit/>
          </a:bodyPr>
          <a:lstStyle/>
          <a:p>
            <a:pPr algn="ctr"/>
            <a:r>
              <a:rPr lang="fr-FR" sz="2400" dirty="0" smtClean="0"/>
              <a:t>Insectes</a:t>
            </a:r>
            <a:endParaRPr lang="fr-FR" sz="2400" dirty="0"/>
          </a:p>
        </p:txBody>
      </p:sp>
      <p:sp>
        <p:nvSpPr>
          <p:cNvPr id="6" name="ZoneTexte 5"/>
          <p:cNvSpPr txBox="1"/>
          <p:nvPr>
            <p:custDataLst>
              <p:tags r:id="rId4"/>
            </p:custDataLst>
          </p:nvPr>
        </p:nvSpPr>
        <p:spPr>
          <a:xfrm>
            <a:off x="4262810" y="4408256"/>
            <a:ext cx="1784173" cy="461665"/>
          </a:xfrm>
          <a:prstGeom prst="rect">
            <a:avLst/>
          </a:prstGeom>
          <a:noFill/>
        </p:spPr>
        <p:txBody>
          <a:bodyPr wrap="square" rtlCol="0">
            <a:spAutoFit/>
          </a:bodyPr>
          <a:lstStyle/>
          <a:p>
            <a:pPr algn="ctr"/>
            <a:r>
              <a:rPr lang="fr-FR" sz="2400" dirty="0" smtClean="0"/>
              <a:t>Crustacés</a:t>
            </a:r>
            <a:endParaRPr lang="fr-FR" sz="2400" dirty="0"/>
          </a:p>
        </p:txBody>
      </p:sp>
      <p:sp>
        <p:nvSpPr>
          <p:cNvPr id="7" name="ZoneTexte 6"/>
          <p:cNvSpPr txBox="1"/>
          <p:nvPr>
            <p:custDataLst>
              <p:tags r:id="rId5"/>
            </p:custDataLst>
          </p:nvPr>
        </p:nvSpPr>
        <p:spPr>
          <a:xfrm>
            <a:off x="848961" y="4408256"/>
            <a:ext cx="1784173" cy="461665"/>
          </a:xfrm>
          <a:prstGeom prst="rect">
            <a:avLst/>
          </a:prstGeom>
          <a:noFill/>
        </p:spPr>
        <p:txBody>
          <a:bodyPr wrap="square" rtlCol="0">
            <a:spAutoFit/>
          </a:bodyPr>
          <a:lstStyle/>
          <a:p>
            <a:pPr algn="ctr"/>
            <a:r>
              <a:rPr lang="fr-FR" sz="2400" dirty="0" smtClean="0"/>
              <a:t>Myriapodes</a:t>
            </a:r>
            <a:endParaRPr lang="fr-FR" sz="2400" dirty="0"/>
          </a:p>
        </p:txBody>
      </p:sp>
      <p:sp>
        <p:nvSpPr>
          <p:cNvPr id="8" name="ZoneTexte 7"/>
          <p:cNvSpPr txBox="1"/>
          <p:nvPr>
            <p:custDataLst>
              <p:tags r:id="rId6"/>
            </p:custDataLst>
          </p:nvPr>
        </p:nvSpPr>
        <p:spPr>
          <a:xfrm>
            <a:off x="4262810" y="222817"/>
            <a:ext cx="1784173" cy="461665"/>
          </a:xfrm>
          <a:prstGeom prst="rect">
            <a:avLst/>
          </a:prstGeom>
          <a:noFill/>
        </p:spPr>
        <p:txBody>
          <a:bodyPr wrap="square" rtlCol="0">
            <a:spAutoFit/>
          </a:bodyPr>
          <a:lstStyle/>
          <a:p>
            <a:pPr algn="ctr"/>
            <a:r>
              <a:rPr lang="fr-FR" sz="2400" dirty="0" smtClean="0"/>
              <a:t>Arachnides</a:t>
            </a:r>
            <a:endParaRPr lang="fr-FR" sz="2400" dirty="0"/>
          </a:p>
        </p:txBody>
      </p:sp>
      <p:cxnSp>
        <p:nvCxnSpPr>
          <p:cNvPr id="13" name="Connecteur droit 12"/>
          <p:cNvCxnSpPr>
            <a:stCxn id="9" idx="0"/>
            <a:endCxn id="9" idx="2"/>
          </p:cNvCxnSpPr>
          <p:nvPr>
            <p:custDataLst>
              <p:tags r:id="rId7"/>
            </p:custDataLst>
          </p:nvPr>
        </p:nvCxnSpPr>
        <p:spPr>
          <a:xfrm rot="16200000" flipH="1">
            <a:off x="-901550" y="4551463"/>
            <a:ext cx="8658879"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custDataLst>
              <p:tags r:id="rId8"/>
            </p:custDataLst>
          </p:nvPr>
        </p:nvCxnSpPr>
        <p:spPr>
          <a:xfrm>
            <a:off x="230894" y="4406668"/>
            <a:ext cx="6393992" cy="1588"/>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7" name="Image 16" descr="256px-Tick_male_(aka).jpg"/>
          <p:cNvPicPr>
            <a:picLocks noChangeAspect="1"/>
          </p:cNvPicPr>
          <p:nvPr>
            <p:custDataLst>
              <p:tags r:id="rId9"/>
            </p:custDataLst>
          </p:nvPr>
        </p:nvPicPr>
        <p:blipFill>
          <a:blip r:embed="rId17"/>
          <a:stretch>
            <a:fillRect/>
          </a:stretch>
        </p:blipFill>
        <p:spPr>
          <a:xfrm>
            <a:off x="4424874" y="684482"/>
            <a:ext cx="1954479" cy="2068513"/>
          </a:xfrm>
          <a:prstGeom prst="rect">
            <a:avLst/>
          </a:prstGeom>
        </p:spPr>
      </p:pic>
      <p:pic>
        <p:nvPicPr>
          <p:cNvPr id="14" name="Image 13" descr="Unknown.jpeg"/>
          <p:cNvPicPr>
            <a:picLocks noChangeAspect="1"/>
          </p:cNvPicPr>
          <p:nvPr>
            <p:custDataLst>
              <p:tags r:id="rId10"/>
            </p:custDataLst>
          </p:nvPr>
        </p:nvPicPr>
        <p:blipFill>
          <a:blip r:embed="rId18"/>
          <a:stretch>
            <a:fillRect/>
          </a:stretch>
        </p:blipFill>
        <p:spPr>
          <a:xfrm>
            <a:off x="3663058" y="4979988"/>
            <a:ext cx="2716295" cy="1720320"/>
          </a:xfrm>
          <a:prstGeom prst="rect">
            <a:avLst/>
          </a:prstGeom>
        </p:spPr>
      </p:pic>
      <p:pic>
        <p:nvPicPr>
          <p:cNvPr id="16" name="Image 15" descr="Common_Lime_Butterfly_Papilio_demoleus_by_Kadavoor.JPG"/>
          <p:cNvPicPr>
            <a:picLocks noChangeAspect="1"/>
          </p:cNvPicPr>
          <p:nvPr>
            <p:custDataLst>
              <p:tags r:id="rId11"/>
            </p:custDataLst>
          </p:nvPr>
        </p:nvPicPr>
        <p:blipFill>
          <a:blip r:embed="rId19"/>
          <a:stretch>
            <a:fillRect/>
          </a:stretch>
        </p:blipFill>
        <p:spPr>
          <a:xfrm>
            <a:off x="365237" y="2343948"/>
            <a:ext cx="2646362" cy="1983964"/>
          </a:xfrm>
          <a:prstGeom prst="rect">
            <a:avLst/>
          </a:prstGeom>
        </p:spPr>
      </p:pic>
      <p:pic>
        <p:nvPicPr>
          <p:cNvPr id="18" name="Image 17"/>
          <p:cNvPicPr>
            <a:picLocks noChangeAspect="1"/>
          </p:cNvPicPr>
          <p:nvPr>
            <p:custDataLst>
              <p:tags r:id="rId12"/>
            </p:custDataLst>
          </p:nvPr>
        </p:nvPicPr>
        <p:blipFill>
          <a:blip r:embed="rId20"/>
          <a:stretch>
            <a:fillRect/>
          </a:stretch>
        </p:blipFill>
        <p:spPr>
          <a:xfrm>
            <a:off x="3567781" y="2668446"/>
            <a:ext cx="2479202" cy="1659466"/>
          </a:xfrm>
          <a:prstGeom prst="rect">
            <a:avLst/>
          </a:prstGeom>
        </p:spPr>
      </p:pic>
      <p:pic>
        <p:nvPicPr>
          <p:cNvPr id="19" name="Image 18"/>
          <p:cNvPicPr>
            <a:picLocks noChangeAspect="1"/>
          </p:cNvPicPr>
          <p:nvPr>
            <p:custDataLst>
              <p:tags r:id="rId13"/>
            </p:custDataLst>
          </p:nvPr>
        </p:nvPicPr>
        <p:blipFill>
          <a:blip r:embed="rId21"/>
          <a:stretch>
            <a:fillRect/>
          </a:stretch>
        </p:blipFill>
        <p:spPr>
          <a:xfrm>
            <a:off x="1437042" y="684482"/>
            <a:ext cx="1782620" cy="2068513"/>
          </a:xfrm>
          <a:prstGeom prst="rect">
            <a:avLst/>
          </a:prstGeom>
        </p:spPr>
      </p:pic>
      <p:pic>
        <p:nvPicPr>
          <p:cNvPr id="20" name="Image 19"/>
          <p:cNvPicPr>
            <a:picLocks noChangeAspect="1"/>
          </p:cNvPicPr>
          <p:nvPr>
            <p:custDataLst>
              <p:tags r:id="rId14"/>
            </p:custDataLst>
          </p:nvPr>
        </p:nvPicPr>
        <p:blipFill>
          <a:blip r:embed="rId22"/>
          <a:stretch>
            <a:fillRect/>
          </a:stretch>
        </p:blipFill>
        <p:spPr>
          <a:xfrm>
            <a:off x="325397" y="4869921"/>
            <a:ext cx="2563853" cy="1922890"/>
          </a:xfrm>
          <a:prstGeom prst="rect">
            <a:avLst/>
          </a:prstGeom>
        </p:spPr>
      </p:pic>
      <p:pic>
        <p:nvPicPr>
          <p:cNvPr id="21" name="Image 20"/>
          <p:cNvPicPr>
            <a:picLocks noChangeAspect="1"/>
          </p:cNvPicPr>
          <p:nvPr>
            <p:custDataLst>
              <p:tags r:id="rId15"/>
            </p:custDataLst>
          </p:nvPr>
        </p:nvPicPr>
        <p:blipFill>
          <a:blip r:embed="rId23"/>
          <a:stretch>
            <a:fillRect/>
          </a:stretch>
        </p:blipFill>
        <p:spPr>
          <a:xfrm>
            <a:off x="626086" y="7261599"/>
            <a:ext cx="2593576" cy="1106002"/>
          </a:xfrm>
          <a:prstGeom prst="rect">
            <a:avLst/>
          </a:prstGeom>
        </p:spPr>
      </p:pic>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custDataLst>
              <p:tags r:id="rId1"/>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2"/>
            </p:custDataLst>
          </p:nvPr>
        </p:nvSpPr>
        <p:spPr>
          <a:xfrm>
            <a:off x="264398" y="5582503"/>
            <a:ext cx="6393992" cy="830997"/>
          </a:xfrm>
          <a:prstGeom prst="rect">
            <a:avLst/>
          </a:prstGeom>
          <a:noFill/>
        </p:spPr>
        <p:txBody>
          <a:bodyPr wrap="square" rtlCol="0">
            <a:spAutoFit/>
          </a:bodyPr>
          <a:lstStyle/>
          <a:p>
            <a:pPr algn="ctr"/>
            <a:r>
              <a:rPr lang="fr-FR" sz="4800" dirty="0" smtClean="0"/>
              <a:t>Le cloporte ?</a:t>
            </a:r>
            <a:endParaRPr lang="fr-FR" sz="4800" dirty="0"/>
          </a:p>
        </p:txBody>
      </p:sp>
      <p:sp>
        <p:nvSpPr>
          <p:cNvPr id="8" name="Title 3"/>
          <p:cNvSpPr txBox="1">
            <a:spLocks/>
          </p:cNvSpPr>
          <p:nvPr>
            <p:custDataLst>
              <p:tags r:id="rId3"/>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wikicommons</a:t>
            </a:r>
            <a:endParaRPr lang="fr-CA" sz="1000" dirty="0">
              <a:latin typeface="Times New Roman" pitchFamily="18" charset="0"/>
            </a:endParaRPr>
          </a:p>
        </p:txBody>
      </p:sp>
      <p:pic>
        <p:nvPicPr>
          <p:cNvPr id="15" name="Image 14"/>
          <p:cNvPicPr>
            <a:picLocks noChangeAspect="1"/>
          </p:cNvPicPr>
          <p:nvPr>
            <p:custDataLst>
              <p:tags r:id="rId4"/>
            </p:custDataLst>
          </p:nvPr>
        </p:nvPicPr>
        <p:blipFill>
          <a:blip r:embed="rId7"/>
          <a:stretch>
            <a:fillRect/>
          </a:stretch>
        </p:blipFill>
        <p:spPr>
          <a:xfrm>
            <a:off x="349250" y="469900"/>
            <a:ext cx="6122285" cy="4806950"/>
          </a:xfrm>
          <a:prstGeom prst="rect">
            <a:avLst/>
          </a:prstGeom>
        </p:spPr>
      </p:pic>
      <p:sp>
        <p:nvSpPr>
          <p:cNvPr id="10" name="Espace réservé du numéro de diapositive 1"/>
          <p:cNvSpPr>
            <a:spLocks noGrp="1"/>
          </p:cNvSpPr>
          <p:nvPr>
            <p:ph type="sldNum" sz="quarter" idx="12"/>
            <p:custDataLst>
              <p:tags r:id="rId5"/>
            </p:custDataLst>
          </p:nvPr>
        </p:nvSpPr>
        <p:spPr>
          <a:xfrm>
            <a:off x="4859547" y="8008203"/>
            <a:ext cx="1998453" cy="1135797"/>
          </a:xfrm>
        </p:spPr>
        <p:txBody>
          <a:bodyPr/>
          <a:lstStyle/>
          <a:p>
            <a:fld id="{027FB875-5C85-AB42-9DC5-178568A424B8}" type="slidenum">
              <a:rPr lang="en-US" smtClean="0"/>
              <a:pPr/>
              <a:t>45</a:t>
            </a:fld>
            <a:endParaRPr lang="en-US" dirty="0"/>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custDataLst>
              <p:tags r:id="rId1"/>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2"/>
            </p:custDataLst>
          </p:nvPr>
        </p:nvSpPr>
        <p:spPr>
          <a:xfrm>
            <a:off x="848961" y="222817"/>
            <a:ext cx="1784173" cy="461665"/>
          </a:xfrm>
          <a:prstGeom prst="rect">
            <a:avLst/>
          </a:prstGeom>
          <a:noFill/>
        </p:spPr>
        <p:txBody>
          <a:bodyPr wrap="square" rtlCol="0">
            <a:spAutoFit/>
          </a:bodyPr>
          <a:lstStyle/>
          <a:p>
            <a:pPr algn="ctr"/>
            <a:r>
              <a:rPr lang="fr-FR" sz="2400" dirty="0" smtClean="0"/>
              <a:t>Insectes</a:t>
            </a:r>
            <a:endParaRPr lang="fr-FR" sz="2400" dirty="0"/>
          </a:p>
        </p:txBody>
      </p:sp>
      <p:sp>
        <p:nvSpPr>
          <p:cNvPr id="6" name="ZoneTexte 5"/>
          <p:cNvSpPr txBox="1"/>
          <p:nvPr>
            <p:custDataLst>
              <p:tags r:id="rId3"/>
            </p:custDataLst>
          </p:nvPr>
        </p:nvSpPr>
        <p:spPr>
          <a:xfrm>
            <a:off x="4262810" y="4408256"/>
            <a:ext cx="1784173" cy="461665"/>
          </a:xfrm>
          <a:prstGeom prst="rect">
            <a:avLst/>
          </a:prstGeom>
          <a:noFill/>
        </p:spPr>
        <p:txBody>
          <a:bodyPr wrap="square" rtlCol="0">
            <a:spAutoFit/>
          </a:bodyPr>
          <a:lstStyle/>
          <a:p>
            <a:pPr algn="ctr"/>
            <a:r>
              <a:rPr lang="fr-FR" sz="2400" dirty="0" smtClean="0"/>
              <a:t>Crustacés</a:t>
            </a:r>
            <a:endParaRPr lang="fr-FR" sz="2400" dirty="0"/>
          </a:p>
        </p:txBody>
      </p:sp>
      <p:sp>
        <p:nvSpPr>
          <p:cNvPr id="7" name="ZoneTexte 6"/>
          <p:cNvSpPr txBox="1"/>
          <p:nvPr>
            <p:custDataLst>
              <p:tags r:id="rId4"/>
            </p:custDataLst>
          </p:nvPr>
        </p:nvSpPr>
        <p:spPr>
          <a:xfrm>
            <a:off x="848961" y="4408256"/>
            <a:ext cx="1784173" cy="461665"/>
          </a:xfrm>
          <a:prstGeom prst="rect">
            <a:avLst/>
          </a:prstGeom>
          <a:noFill/>
        </p:spPr>
        <p:txBody>
          <a:bodyPr wrap="square" rtlCol="0">
            <a:spAutoFit/>
          </a:bodyPr>
          <a:lstStyle/>
          <a:p>
            <a:pPr algn="ctr"/>
            <a:r>
              <a:rPr lang="fr-FR" sz="2400" dirty="0" smtClean="0"/>
              <a:t>Myriapodes</a:t>
            </a:r>
            <a:endParaRPr lang="fr-FR" sz="2400" dirty="0"/>
          </a:p>
        </p:txBody>
      </p:sp>
      <p:sp>
        <p:nvSpPr>
          <p:cNvPr id="8" name="ZoneTexte 7"/>
          <p:cNvSpPr txBox="1"/>
          <p:nvPr>
            <p:custDataLst>
              <p:tags r:id="rId5"/>
            </p:custDataLst>
          </p:nvPr>
        </p:nvSpPr>
        <p:spPr>
          <a:xfrm>
            <a:off x="4262810" y="222817"/>
            <a:ext cx="1784173" cy="461665"/>
          </a:xfrm>
          <a:prstGeom prst="rect">
            <a:avLst/>
          </a:prstGeom>
          <a:noFill/>
        </p:spPr>
        <p:txBody>
          <a:bodyPr wrap="square" rtlCol="0">
            <a:spAutoFit/>
          </a:bodyPr>
          <a:lstStyle/>
          <a:p>
            <a:pPr algn="ctr"/>
            <a:r>
              <a:rPr lang="fr-FR" sz="2400" dirty="0" smtClean="0"/>
              <a:t>Arachnides</a:t>
            </a:r>
            <a:endParaRPr lang="fr-FR" sz="2400" dirty="0"/>
          </a:p>
        </p:txBody>
      </p:sp>
      <p:cxnSp>
        <p:nvCxnSpPr>
          <p:cNvPr id="13" name="Connecteur droit 12"/>
          <p:cNvCxnSpPr>
            <a:stCxn id="9" idx="0"/>
            <a:endCxn id="9" idx="2"/>
          </p:cNvCxnSpPr>
          <p:nvPr>
            <p:custDataLst>
              <p:tags r:id="rId6"/>
            </p:custDataLst>
          </p:nvPr>
        </p:nvCxnSpPr>
        <p:spPr>
          <a:xfrm rot="16200000" flipH="1">
            <a:off x="-901550" y="4551463"/>
            <a:ext cx="8658879"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custDataLst>
              <p:tags r:id="rId7"/>
            </p:custDataLst>
          </p:nvPr>
        </p:nvCxnSpPr>
        <p:spPr>
          <a:xfrm>
            <a:off x="230894" y="4406668"/>
            <a:ext cx="6393992" cy="1588"/>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7" name="Image 16" descr="256px-Tick_male_(aka).jpg"/>
          <p:cNvPicPr>
            <a:picLocks noChangeAspect="1"/>
          </p:cNvPicPr>
          <p:nvPr>
            <p:custDataLst>
              <p:tags r:id="rId8"/>
            </p:custDataLst>
          </p:nvPr>
        </p:nvPicPr>
        <p:blipFill>
          <a:blip r:embed="rId18"/>
          <a:stretch>
            <a:fillRect/>
          </a:stretch>
        </p:blipFill>
        <p:spPr>
          <a:xfrm>
            <a:off x="4424874" y="684482"/>
            <a:ext cx="1954479" cy="2068513"/>
          </a:xfrm>
          <a:prstGeom prst="rect">
            <a:avLst/>
          </a:prstGeom>
        </p:spPr>
      </p:pic>
      <p:pic>
        <p:nvPicPr>
          <p:cNvPr id="14" name="Image 13" descr="Unknown.jpeg"/>
          <p:cNvPicPr>
            <a:picLocks noChangeAspect="1"/>
          </p:cNvPicPr>
          <p:nvPr>
            <p:custDataLst>
              <p:tags r:id="rId9"/>
            </p:custDataLst>
          </p:nvPr>
        </p:nvPicPr>
        <p:blipFill>
          <a:blip r:embed="rId19"/>
          <a:stretch>
            <a:fillRect/>
          </a:stretch>
        </p:blipFill>
        <p:spPr>
          <a:xfrm>
            <a:off x="3663058" y="4979988"/>
            <a:ext cx="2716295" cy="1720320"/>
          </a:xfrm>
          <a:prstGeom prst="rect">
            <a:avLst/>
          </a:prstGeom>
        </p:spPr>
      </p:pic>
      <p:pic>
        <p:nvPicPr>
          <p:cNvPr id="16" name="Image 15" descr="Common_Lime_Butterfly_Papilio_demoleus_by_Kadavoor.JPG"/>
          <p:cNvPicPr>
            <a:picLocks noChangeAspect="1"/>
          </p:cNvPicPr>
          <p:nvPr>
            <p:custDataLst>
              <p:tags r:id="rId10"/>
            </p:custDataLst>
          </p:nvPr>
        </p:nvPicPr>
        <p:blipFill>
          <a:blip r:embed="rId20"/>
          <a:stretch>
            <a:fillRect/>
          </a:stretch>
        </p:blipFill>
        <p:spPr>
          <a:xfrm>
            <a:off x="365237" y="2343948"/>
            <a:ext cx="2646362" cy="1983964"/>
          </a:xfrm>
          <a:prstGeom prst="rect">
            <a:avLst/>
          </a:prstGeom>
        </p:spPr>
      </p:pic>
      <p:pic>
        <p:nvPicPr>
          <p:cNvPr id="18" name="Image 17"/>
          <p:cNvPicPr>
            <a:picLocks noChangeAspect="1"/>
          </p:cNvPicPr>
          <p:nvPr>
            <p:custDataLst>
              <p:tags r:id="rId11"/>
            </p:custDataLst>
          </p:nvPr>
        </p:nvPicPr>
        <p:blipFill>
          <a:blip r:embed="rId21"/>
          <a:stretch>
            <a:fillRect/>
          </a:stretch>
        </p:blipFill>
        <p:spPr>
          <a:xfrm>
            <a:off x="3567781" y="2668446"/>
            <a:ext cx="2479202" cy="1659466"/>
          </a:xfrm>
          <a:prstGeom prst="rect">
            <a:avLst/>
          </a:prstGeom>
        </p:spPr>
      </p:pic>
      <p:pic>
        <p:nvPicPr>
          <p:cNvPr id="19" name="Image 18"/>
          <p:cNvPicPr>
            <a:picLocks noChangeAspect="1"/>
          </p:cNvPicPr>
          <p:nvPr>
            <p:custDataLst>
              <p:tags r:id="rId12"/>
            </p:custDataLst>
          </p:nvPr>
        </p:nvPicPr>
        <p:blipFill>
          <a:blip r:embed="rId22"/>
          <a:stretch>
            <a:fillRect/>
          </a:stretch>
        </p:blipFill>
        <p:spPr>
          <a:xfrm>
            <a:off x="1437042" y="684482"/>
            <a:ext cx="1782620" cy="2068513"/>
          </a:xfrm>
          <a:prstGeom prst="rect">
            <a:avLst/>
          </a:prstGeom>
        </p:spPr>
      </p:pic>
      <p:pic>
        <p:nvPicPr>
          <p:cNvPr id="20" name="Image 19"/>
          <p:cNvPicPr>
            <a:picLocks noChangeAspect="1"/>
          </p:cNvPicPr>
          <p:nvPr>
            <p:custDataLst>
              <p:tags r:id="rId13"/>
            </p:custDataLst>
          </p:nvPr>
        </p:nvPicPr>
        <p:blipFill>
          <a:blip r:embed="rId23"/>
          <a:stretch>
            <a:fillRect/>
          </a:stretch>
        </p:blipFill>
        <p:spPr>
          <a:xfrm>
            <a:off x="325397" y="4869921"/>
            <a:ext cx="2563853" cy="1922890"/>
          </a:xfrm>
          <a:prstGeom prst="rect">
            <a:avLst/>
          </a:prstGeom>
        </p:spPr>
      </p:pic>
      <p:pic>
        <p:nvPicPr>
          <p:cNvPr id="21" name="Image 20"/>
          <p:cNvPicPr>
            <a:picLocks noChangeAspect="1"/>
          </p:cNvPicPr>
          <p:nvPr>
            <p:custDataLst>
              <p:tags r:id="rId14"/>
            </p:custDataLst>
          </p:nvPr>
        </p:nvPicPr>
        <p:blipFill>
          <a:blip r:embed="rId24"/>
          <a:stretch>
            <a:fillRect/>
          </a:stretch>
        </p:blipFill>
        <p:spPr>
          <a:xfrm>
            <a:off x="626086" y="7261599"/>
            <a:ext cx="2593576" cy="1106002"/>
          </a:xfrm>
          <a:prstGeom prst="rect">
            <a:avLst/>
          </a:prstGeom>
        </p:spPr>
      </p:pic>
      <p:pic>
        <p:nvPicPr>
          <p:cNvPr id="22" name="Image 21"/>
          <p:cNvPicPr>
            <a:picLocks noChangeAspect="1"/>
          </p:cNvPicPr>
          <p:nvPr>
            <p:custDataLst>
              <p:tags r:id="rId15"/>
            </p:custDataLst>
          </p:nvPr>
        </p:nvPicPr>
        <p:blipFill>
          <a:blip r:embed="rId25"/>
          <a:stretch>
            <a:fillRect/>
          </a:stretch>
        </p:blipFill>
        <p:spPr>
          <a:xfrm>
            <a:off x="3995428" y="6565506"/>
            <a:ext cx="2383925" cy="1871754"/>
          </a:xfrm>
          <a:prstGeom prst="rect">
            <a:avLst/>
          </a:prstGeom>
        </p:spPr>
      </p:pic>
      <p:sp>
        <p:nvSpPr>
          <p:cNvPr id="23" name="Espace réservé du numéro de diapositive 1"/>
          <p:cNvSpPr>
            <a:spLocks noGrp="1"/>
          </p:cNvSpPr>
          <p:nvPr>
            <p:ph type="sldNum" sz="quarter" idx="12"/>
            <p:custDataLst>
              <p:tags r:id="rId16"/>
            </p:custDataLst>
          </p:nvPr>
        </p:nvSpPr>
        <p:spPr>
          <a:xfrm>
            <a:off x="4859547" y="8008203"/>
            <a:ext cx="1998453" cy="1135797"/>
          </a:xfrm>
        </p:spPr>
        <p:txBody>
          <a:bodyPr/>
          <a:lstStyle/>
          <a:p>
            <a:fld id="{027FB875-5C85-AB42-9DC5-178568A424B8}" type="slidenum">
              <a:rPr lang="en-US" smtClean="0"/>
              <a:pPr/>
              <a:t>46</a:t>
            </a:fld>
            <a:endParaRPr lang="en-US" dirty="0"/>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454647" y="7301463"/>
            <a:ext cx="1298686" cy="1135797"/>
          </a:xfrm>
        </p:spPr>
        <p:txBody>
          <a:bodyPr/>
          <a:lstStyle/>
          <a:p>
            <a:fld id="{027FB875-5C85-AB42-9DC5-178568A424B8}" type="slidenum">
              <a:rPr lang="en-US" smtClean="0"/>
              <a:pPr/>
              <a:t>47</a:t>
            </a:fld>
            <a:endParaRPr lang="en-US" dirty="0"/>
          </a:p>
        </p:txBody>
      </p:sp>
      <p:sp>
        <p:nvSpPr>
          <p:cNvPr id="3" name="Rectangle 2"/>
          <p:cNvSpPr/>
          <p:nvPr>
            <p:custDataLst>
              <p:tags r:id="rId2"/>
            </p:custDataLst>
          </p:nvPr>
        </p:nvSpPr>
        <p:spPr>
          <a:xfrm>
            <a:off x="5606716" y="7122695"/>
            <a:ext cx="1146617" cy="1528010"/>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sp>
        <p:nvSpPr>
          <p:cNvPr id="9" name="Rectangle 8"/>
          <p:cNvSpPr/>
          <p:nvPr>
            <p:custDataLst>
              <p:tags r:id="rId3"/>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6" name="Title 3"/>
          <p:cNvSpPr txBox="1">
            <a:spLocks/>
          </p:cNvSpPr>
          <p:nvPr>
            <p:custDataLst>
              <p:tags r:id="rId4"/>
            </p:custDataLst>
          </p:nvPr>
        </p:nvSpPr>
        <p:spPr>
          <a:xfrm>
            <a:off x="261374" y="260124"/>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Times New Roman" pitchFamily="18" charset="0"/>
                <a:cs typeface="Times New Roman" pitchFamily="18" charset="0"/>
              </a:rPr>
              <a:t>Fiches d’activité TBI - 4</a:t>
            </a:r>
          </a:p>
          <a:p>
            <a:pPr algn="l"/>
            <a:r>
              <a:rPr lang="fr-CA" sz="2400" dirty="0" smtClean="0">
                <a:latin typeface="Times New Roman" pitchFamily="18" charset="0"/>
                <a:cs typeface="Times New Roman" pitchFamily="18" charset="0"/>
              </a:rPr>
              <a:t>La métamorphose</a:t>
            </a:r>
            <a:endParaRPr lang="fr-CA" sz="2400" dirty="0">
              <a:latin typeface="Times New Roman" pitchFamily="18" charset="0"/>
              <a:cs typeface="Times New Roman" pitchFamily="18" charset="0"/>
            </a:endParaRPr>
          </a:p>
        </p:txBody>
      </p:sp>
      <p:sp>
        <p:nvSpPr>
          <p:cNvPr id="7" name="Espace réservé du numéro de diapositive 1"/>
          <p:cNvSpPr txBox="1">
            <a:spLocks/>
          </p:cNvSpPr>
          <p:nvPr>
            <p:custDataLst>
              <p:tags r:id="rId5"/>
            </p:custDataLst>
          </p:nvPr>
        </p:nvSpPr>
        <p:spPr>
          <a:xfrm>
            <a:off x="4859547" y="8008203"/>
            <a:ext cx="199845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559314" y="8008203"/>
            <a:ext cx="1298686" cy="1135797"/>
          </a:xfrm>
        </p:spPr>
        <p:txBody>
          <a:bodyPr/>
          <a:lstStyle/>
          <a:p>
            <a:fld id="{027FB875-5C85-AB42-9DC5-178568A424B8}" type="slidenum">
              <a:rPr lang="en-US" smtClean="0"/>
              <a:pPr/>
              <a:t>48</a:t>
            </a:fld>
            <a:endParaRPr lang="en-US" dirty="0"/>
          </a:p>
        </p:txBody>
      </p:sp>
      <p:sp>
        <p:nvSpPr>
          <p:cNvPr id="9" name="Rectangle 8"/>
          <p:cNvSpPr/>
          <p:nvPr>
            <p:custDataLst>
              <p:tags r:id="rId2"/>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3"/>
            </p:custDataLst>
          </p:nvPr>
        </p:nvSpPr>
        <p:spPr>
          <a:xfrm>
            <a:off x="230894" y="4592940"/>
            <a:ext cx="6393992" cy="3416320"/>
          </a:xfrm>
          <a:prstGeom prst="rect">
            <a:avLst/>
          </a:prstGeom>
          <a:noFill/>
        </p:spPr>
        <p:txBody>
          <a:bodyPr wrap="square" rtlCol="0">
            <a:spAutoFit/>
          </a:bodyPr>
          <a:lstStyle/>
          <a:p>
            <a:pPr algn="ctr"/>
            <a:r>
              <a:rPr lang="fr-FR" sz="2400" dirty="0" smtClean="0"/>
              <a:t>La vie du papillon passe par 4 étapes :</a:t>
            </a:r>
          </a:p>
          <a:p>
            <a:pPr algn="ctr"/>
            <a:endParaRPr lang="fr-FR" sz="2400" dirty="0" smtClean="0"/>
          </a:p>
          <a:p>
            <a:r>
              <a:rPr lang="fr-FR" sz="2400" dirty="0" smtClean="0"/>
              <a:t>1- </a:t>
            </a:r>
            <a:r>
              <a:rPr lang="fr-FR" sz="2400" b="1" dirty="0" smtClean="0"/>
              <a:t>L’œuf</a:t>
            </a:r>
          </a:p>
          <a:p>
            <a:r>
              <a:rPr lang="fr-FR" sz="2400" dirty="0" smtClean="0"/>
              <a:t>2- La </a:t>
            </a:r>
            <a:r>
              <a:rPr lang="fr-FR" sz="2400" b="1" dirty="0" smtClean="0"/>
              <a:t>chenille </a:t>
            </a:r>
            <a:r>
              <a:rPr lang="fr-FR" sz="2400" dirty="0" smtClean="0"/>
              <a:t>(elle sort de l’œuf, puis mange, mange, mange pour grossir)</a:t>
            </a:r>
          </a:p>
          <a:p>
            <a:r>
              <a:rPr lang="fr-FR" sz="2400" dirty="0" smtClean="0"/>
              <a:t>3- Le </a:t>
            </a:r>
            <a:r>
              <a:rPr lang="fr-FR" sz="2400" b="1" dirty="0" smtClean="0"/>
              <a:t>chrysalide </a:t>
            </a:r>
            <a:r>
              <a:rPr lang="fr-FR" sz="2400" dirty="0" smtClean="0"/>
              <a:t>(la chenille se fait un cocon, à l’intérieur duquel elle se transforme)</a:t>
            </a:r>
          </a:p>
          <a:p>
            <a:r>
              <a:rPr lang="fr-FR" sz="2400" dirty="0" smtClean="0"/>
              <a:t>4- Le </a:t>
            </a:r>
            <a:r>
              <a:rPr lang="fr-FR" sz="2400" b="1" dirty="0" smtClean="0"/>
              <a:t>papillon </a:t>
            </a:r>
            <a:r>
              <a:rPr lang="fr-FR" sz="2400" dirty="0" smtClean="0"/>
              <a:t>(qui sort du cocon, et va plus tard pondre des </a:t>
            </a:r>
            <a:r>
              <a:rPr lang="fr-FR" sz="2400" dirty="0" err="1" smtClean="0"/>
              <a:t>oeufs</a:t>
            </a:r>
            <a:r>
              <a:rPr lang="fr-FR" sz="2400" dirty="0" smtClean="0"/>
              <a:t>)</a:t>
            </a:r>
            <a:endParaRPr lang="fr-FR" sz="2400" dirty="0"/>
          </a:p>
        </p:txBody>
      </p:sp>
      <p:pic>
        <p:nvPicPr>
          <p:cNvPr id="7" name="Image 6" descr="papilio-rumanzovia-cycle-de-vie.jpg"/>
          <p:cNvPicPr>
            <a:picLocks noChangeAspect="1"/>
          </p:cNvPicPr>
          <p:nvPr>
            <p:custDataLst>
              <p:tags r:id="rId4"/>
            </p:custDataLst>
          </p:nvPr>
        </p:nvPicPr>
        <p:blipFill>
          <a:blip r:embed="rId7"/>
          <a:stretch>
            <a:fillRect/>
          </a:stretch>
        </p:blipFill>
        <p:spPr>
          <a:xfrm>
            <a:off x="376745" y="524933"/>
            <a:ext cx="6076691" cy="4068007"/>
          </a:xfrm>
          <a:prstGeom prst="rect">
            <a:avLst/>
          </a:prstGeom>
        </p:spPr>
      </p:pic>
      <p:sp>
        <p:nvSpPr>
          <p:cNvPr id="8" name="Title 3"/>
          <p:cNvSpPr txBox="1">
            <a:spLocks/>
          </p:cNvSpPr>
          <p:nvPr>
            <p:custDataLst>
              <p:tags r:id="rId5"/>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espacepourlavie.ca</a:t>
            </a:r>
            <a:endParaRPr lang="fr-CA" sz="1000" dirty="0">
              <a:latin typeface="Times New Roman" pitchFamily="18" charset="0"/>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559314" y="8008203"/>
            <a:ext cx="1298686" cy="1135797"/>
          </a:xfrm>
        </p:spPr>
        <p:txBody>
          <a:bodyPr/>
          <a:lstStyle/>
          <a:p>
            <a:fld id="{027FB875-5C85-AB42-9DC5-178568A424B8}" type="slidenum">
              <a:rPr lang="en-US" smtClean="0"/>
              <a:pPr/>
              <a:t>49</a:t>
            </a:fld>
            <a:endParaRPr lang="en-US" dirty="0"/>
          </a:p>
        </p:txBody>
      </p:sp>
      <p:sp>
        <p:nvSpPr>
          <p:cNvPr id="9" name="Rectangle 8"/>
          <p:cNvSpPr/>
          <p:nvPr>
            <p:custDataLst>
              <p:tags r:id="rId2"/>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3"/>
            </p:custDataLst>
          </p:nvPr>
        </p:nvSpPr>
        <p:spPr>
          <a:xfrm>
            <a:off x="230894" y="4787900"/>
            <a:ext cx="6393992" cy="2677656"/>
          </a:xfrm>
          <a:prstGeom prst="rect">
            <a:avLst/>
          </a:prstGeom>
          <a:noFill/>
        </p:spPr>
        <p:txBody>
          <a:bodyPr wrap="square" rtlCol="0">
            <a:spAutoFit/>
          </a:bodyPr>
          <a:lstStyle/>
          <a:p>
            <a:pPr algn="ctr"/>
            <a:r>
              <a:rPr lang="fr-FR" sz="2400" dirty="0" smtClean="0"/>
              <a:t>En général, chez les autres insectes, ce sont les mêmes étape, mais les noms sont différents :</a:t>
            </a:r>
          </a:p>
          <a:p>
            <a:pPr algn="ctr"/>
            <a:endParaRPr lang="fr-FR" sz="2400" dirty="0" smtClean="0"/>
          </a:p>
          <a:p>
            <a:pPr algn="ctr"/>
            <a:r>
              <a:rPr lang="fr-FR" sz="2400" dirty="0" smtClean="0"/>
              <a:t>1- L’œuf</a:t>
            </a:r>
          </a:p>
          <a:p>
            <a:pPr algn="ctr"/>
            <a:r>
              <a:rPr lang="fr-FR" sz="2400" dirty="0" smtClean="0"/>
              <a:t>2- La larve (chenille)</a:t>
            </a:r>
          </a:p>
          <a:p>
            <a:pPr algn="ctr"/>
            <a:r>
              <a:rPr lang="fr-FR" sz="2400" dirty="0" smtClean="0"/>
              <a:t>3- La nymphe (chrysalide)</a:t>
            </a:r>
          </a:p>
          <a:p>
            <a:pPr algn="ctr"/>
            <a:r>
              <a:rPr lang="fr-FR" sz="2400" dirty="0" smtClean="0"/>
              <a:t>4- L’adulte, ou imago (papillon)</a:t>
            </a:r>
            <a:endParaRPr lang="fr-FR" sz="2400" dirty="0"/>
          </a:p>
        </p:txBody>
      </p:sp>
      <p:pic>
        <p:nvPicPr>
          <p:cNvPr id="11" name="Image 10" descr="Unknown-3.jpeg"/>
          <p:cNvPicPr>
            <a:picLocks noChangeAspect="1"/>
          </p:cNvPicPr>
          <p:nvPr>
            <p:custDataLst>
              <p:tags r:id="rId4"/>
            </p:custDataLst>
          </p:nvPr>
        </p:nvPicPr>
        <p:blipFill>
          <a:blip r:embed="rId7"/>
          <a:stretch>
            <a:fillRect/>
          </a:stretch>
        </p:blipFill>
        <p:spPr>
          <a:xfrm>
            <a:off x="1883833" y="882650"/>
            <a:ext cx="2908300" cy="2794000"/>
          </a:xfrm>
          <a:prstGeom prst="rect">
            <a:avLst/>
          </a:prstGeom>
        </p:spPr>
      </p:pic>
      <p:sp>
        <p:nvSpPr>
          <p:cNvPr id="13" name="Title 3"/>
          <p:cNvSpPr txBox="1">
            <a:spLocks/>
          </p:cNvSpPr>
          <p:nvPr>
            <p:custDataLst>
              <p:tags r:id="rId5"/>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maxicours.com</a:t>
            </a:r>
            <a:endParaRPr lang="fr-CA" sz="1000" dirty="0">
              <a:latin typeface="Times New Roman" pitchFamily="18" charset="0"/>
            </a:endParaRPr>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745708" y="8095548"/>
            <a:ext cx="1112292" cy="1135797"/>
          </a:xfrm>
        </p:spPr>
        <p:txBody>
          <a:bodyPr numCol="1"/>
          <a:lstStyle/>
          <a:p>
            <a:fld id="{027FB875-5C85-AB42-9DC5-178568A424B8}" type="slidenum">
              <a:rPr lang="fr-CA" altLang="fr-CA" smtClean="0"/>
              <a:pPr/>
              <a:t>5</a:t>
            </a:fld>
            <a:endParaRPr lang="fr-CA" altLang="fr-CA" dirty="0"/>
          </a:p>
        </p:txBody>
      </p:sp>
      <p:sp>
        <p:nvSpPr>
          <p:cNvPr id="7" name="Title 3">
            <a:extLst>
              <a:ext uri="{FF2B5EF4-FFF2-40B4-BE49-F238E27FC236}">
                <a16:creationId xmlns="" xmlns:a16="http://schemas.microsoft.com/office/drawing/2014/main" id="{7FC86295-9EAD-426A-B842-3773F65A0F38}"/>
              </a:ext>
            </a:extLst>
          </p:cNvPr>
          <p:cNvSpPr>
            <a:spLocks noGrp="1"/>
          </p:cNvSpPr>
          <p:nvPr>
            <p:ph type="title"/>
            <p:custDataLst>
              <p:tags r:id="rId2"/>
            </p:custDataLst>
          </p:nvPr>
        </p:nvSpPr>
        <p:spPr>
          <a:xfrm>
            <a:off x="374228" y="1797039"/>
            <a:ext cx="6070214" cy="740421"/>
          </a:xfrm>
        </p:spPr>
        <p:txBody>
          <a:bodyPr/>
          <a:lstStyle/>
          <a:p>
            <a:r>
              <a:rPr lang="en-US" sz="3000" dirty="0" smtClean="0">
                <a:latin typeface="Calibri" pitchFamily="34" charset="0"/>
                <a:cs typeface="Calibri" pitchFamily="34" charset="0"/>
              </a:rPr>
              <a:t>Description des </a:t>
            </a:r>
            <a:r>
              <a:rPr lang="en-US" sz="3000" dirty="0" err="1" smtClean="0">
                <a:latin typeface="Calibri" pitchFamily="34" charset="0"/>
                <a:cs typeface="Calibri" pitchFamily="34" charset="0"/>
              </a:rPr>
              <a:t>activités</a:t>
            </a:r>
            <a:r>
              <a:rPr lang="en-US" sz="3000" dirty="0" smtClean="0">
                <a:latin typeface="Calibri" pitchFamily="34" charset="0"/>
                <a:cs typeface="Calibri" pitchFamily="34" charset="0"/>
              </a:rPr>
              <a:t> </a:t>
            </a:r>
            <a:endParaRPr lang="en-US" sz="3000" dirty="0">
              <a:latin typeface="Calibri" pitchFamily="34" charset="0"/>
              <a:cs typeface="Calibri" pitchFamily="34" charset="0"/>
            </a:endParaRPr>
          </a:p>
        </p:txBody>
      </p:sp>
      <p:graphicFrame>
        <p:nvGraphicFramePr>
          <p:cNvPr id="8" name="Tableau 2">
            <a:extLst>
              <a:ext uri="{FF2B5EF4-FFF2-40B4-BE49-F238E27FC236}">
                <a16:creationId xmlns="" xmlns:a16="http://schemas.microsoft.com/office/drawing/2014/main" id="{6BCE8952-DE62-4965-8527-E7B73C425DDE}"/>
              </a:ext>
            </a:extLst>
          </p:cNvPr>
          <p:cNvGraphicFramePr>
            <a:graphicFrameLocks noGrp="1"/>
          </p:cNvGraphicFramePr>
          <p:nvPr>
            <p:custDataLst>
              <p:tags r:id="rId3"/>
            </p:custDataLst>
            <p:extLst>
              <p:ext uri="{D42A27DB-BD31-4B8C-83A1-F6EECF244321}">
                <p14:modId xmlns="" xmlns:p14="http://schemas.microsoft.com/office/powerpoint/2010/main" val="1955032742"/>
              </p:ext>
            </p:extLst>
          </p:nvPr>
        </p:nvGraphicFramePr>
        <p:xfrm>
          <a:off x="1061965" y="2930025"/>
          <a:ext cx="4734071" cy="2743200"/>
        </p:xfrm>
        <a:graphic>
          <a:graphicData uri="http://schemas.openxmlformats.org/drawingml/2006/table">
            <a:tbl>
              <a:tblPr firstRow="1" bandRow="1">
                <a:tableStyleId>{5C22544A-7EE6-4342-B048-85BDC9FD1C3A}</a:tableStyleId>
              </a:tblPr>
              <a:tblGrid>
                <a:gridCol w="1230072">
                  <a:extLst>
                    <a:ext uri="{9D8B030D-6E8A-4147-A177-3AD203B41FA5}">
                      <a16:colId xmlns="" xmlns:a16="http://schemas.microsoft.com/office/drawing/2014/main" val="20000"/>
                    </a:ext>
                  </a:extLst>
                </a:gridCol>
                <a:gridCol w="2616492">
                  <a:extLst>
                    <a:ext uri="{9D8B030D-6E8A-4147-A177-3AD203B41FA5}">
                      <a16:colId xmlns="" xmlns:a16="http://schemas.microsoft.com/office/drawing/2014/main" val="20001"/>
                    </a:ext>
                  </a:extLst>
                </a:gridCol>
                <a:gridCol w="887507">
                  <a:extLst>
                    <a:ext uri="{9D8B030D-6E8A-4147-A177-3AD203B41FA5}">
                      <a16:colId xmlns="" xmlns:a16="http://schemas.microsoft.com/office/drawing/2014/main" val="20002"/>
                    </a:ext>
                  </a:extLst>
                </a:gridCol>
              </a:tblGrid>
              <a:tr h="370840">
                <a:tc>
                  <a:txBody>
                    <a:bodyPr/>
                    <a:lstStyle/>
                    <a:p>
                      <a:pPr algn="ctr"/>
                      <a:r>
                        <a:rPr lang="fr-FR" sz="1400" baseline="0" dirty="0">
                          <a:latin typeface="Calibri" pitchFamily="34" charset="0"/>
                          <a:cs typeface="Calibri" pitchFamily="34" charset="0"/>
                        </a:rPr>
                        <a:t>Numéro de</a:t>
                      </a:r>
                    </a:p>
                    <a:p>
                      <a:pPr algn="ctr"/>
                      <a:r>
                        <a:rPr lang="fr-FR" sz="1400" baseline="0" dirty="0">
                          <a:latin typeface="Calibri" pitchFamily="34" charset="0"/>
                          <a:cs typeface="Calibri" pitchFamily="34" charset="0"/>
                        </a:rPr>
                        <a:t>l’</a:t>
                      </a:r>
                      <a:r>
                        <a:rPr lang="fr-FR" sz="1400" dirty="0">
                          <a:latin typeface="Calibri" pitchFamily="34" charset="0"/>
                          <a:cs typeface="Calibri" pitchFamily="34" charset="0"/>
                        </a:rPr>
                        <a:t>activité</a:t>
                      </a:r>
                    </a:p>
                  </a:txBody>
                  <a:tcPr anchor="ctr"/>
                </a:tc>
                <a:tc>
                  <a:txBody>
                    <a:bodyPr/>
                    <a:lstStyle/>
                    <a:p>
                      <a:pPr algn="ctr"/>
                      <a:r>
                        <a:rPr lang="fr-FR" sz="1400" dirty="0">
                          <a:latin typeface="Calibri" pitchFamily="34" charset="0"/>
                          <a:cs typeface="Calibri" pitchFamily="34" charset="0"/>
                        </a:rPr>
                        <a:t>Nom</a:t>
                      </a:r>
                    </a:p>
                  </a:txBody>
                  <a:tcPr anchor="ctr"/>
                </a:tc>
                <a:tc>
                  <a:txBody>
                    <a:bodyPr/>
                    <a:lstStyle/>
                    <a:p>
                      <a:pPr algn="ctr"/>
                      <a:r>
                        <a:rPr lang="fr-FR" sz="1400" dirty="0">
                          <a:latin typeface="Calibri" pitchFamily="34" charset="0"/>
                          <a:cs typeface="Calibri" pitchFamily="34" charset="0"/>
                        </a:rPr>
                        <a:t>Pages</a:t>
                      </a:r>
                    </a:p>
                  </a:txBody>
                  <a:tcPr anchor="ctr"/>
                </a:tc>
                <a:extLst>
                  <a:ext uri="{0D108BD9-81ED-4DB2-BD59-A6C34878D82A}">
                    <a16:rowId xmlns="" xmlns:a16="http://schemas.microsoft.com/office/drawing/2014/main" val="10000"/>
                  </a:ext>
                </a:extLst>
              </a:tr>
              <a:tr h="370840">
                <a:tc>
                  <a:txBody>
                    <a:bodyPr/>
                    <a:lstStyle/>
                    <a:p>
                      <a:pPr algn="ctr"/>
                      <a:r>
                        <a:rPr lang="fr-FR" sz="1200" dirty="0">
                          <a:latin typeface="Calibri" pitchFamily="34" charset="0"/>
                          <a:cs typeface="Calibri" pitchFamily="34" charset="0"/>
                        </a:rPr>
                        <a:t>1</a:t>
                      </a:r>
                    </a:p>
                  </a:txBody>
                  <a:tcPr anchor="ctr"/>
                </a:tc>
                <a:tc>
                  <a:txBody>
                    <a:bodyPr/>
                    <a:lstStyle/>
                    <a:p>
                      <a:pPr algn="l"/>
                      <a:r>
                        <a:rPr lang="fr-CA" sz="1200" dirty="0" smtClean="0">
                          <a:latin typeface="Calibri" pitchFamily="34" charset="0"/>
                          <a:cs typeface="Calibri" pitchFamily="34" charset="0"/>
                        </a:rPr>
                        <a:t>La boîte à bibittes</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6</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370840">
                <a:tc>
                  <a:txBody>
                    <a:bodyPr/>
                    <a:lstStyle/>
                    <a:p>
                      <a:pPr algn="ctr"/>
                      <a:r>
                        <a:rPr lang="fr-FR" sz="1200" dirty="0">
                          <a:latin typeface="Calibri" pitchFamily="34" charset="0"/>
                          <a:cs typeface="Calibri" pitchFamily="34" charset="0"/>
                        </a:rPr>
                        <a:t>2</a:t>
                      </a:r>
                    </a:p>
                  </a:txBody>
                  <a:tcPr anchor="ctr"/>
                </a:tc>
                <a:tc>
                  <a:txBody>
                    <a:bodyPr/>
                    <a:lstStyle/>
                    <a:p>
                      <a:pPr algn="l"/>
                      <a:r>
                        <a:rPr lang="fr-CA" sz="1200" dirty="0" smtClean="0">
                          <a:latin typeface="Calibri" pitchFamily="34" charset="0"/>
                          <a:cs typeface="Calibri" pitchFamily="34" charset="0"/>
                        </a:rPr>
                        <a:t>Identification des insectes</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7</a:t>
                      </a:r>
                      <a:endParaRPr lang="fr-CA" sz="1200" dirty="0">
                        <a:latin typeface="Calibri" pitchFamily="34" charset="0"/>
                        <a:cs typeface="Calibri" pitchFamily="34" charset="0"/>
                      </a:endParaRPr>
                    </a:p>
                  </a:txBody>
                  <a:tcPr anchor="ctr"/>
                </a:tc>
                <a:extLst>
                  <a:ext uri="{0D108BD9-81ED-4DB2-BD59-A6C34878D82A}">
                    <a16:rowId xmlns="" xmlns:a16="http://schemas.microsoft.com/office/drawing/2014/main" val="10001"/>
                  </a:ext>
                </a:extLst>
              </a:tr>
              <a:tr h="370840">
                <a:tc>
                  <a:txBody>
                    <a:bodyPr/>
                    <a:lstStyle/>
                    <a:p>
                      <a:pPr algn="ctr"/>
                      <a:r>
                        <a:rPr lang="fr-FR" sz="1200" dirty="0">
                          <a:latin typeface="Calibri" pitchFamily="34" charset="0"/>
                          <a:cs typeface="Calibri" pitchFamily="34" charset="0"/>
                        </a:rPr>
                        <a:t>3</a:t>
                      </a:r>
                    </a:p>
                  </a:txBody>
                  <a:tcPr anchor="ctr"/>
                </a:tc>
                <a:tc>
                  <a:txBody>
                    <a:bodyPr/>
                    <a:lstStyle/>
                    <a:p>
                      <a:pPr algn="l"/>
                      <a:r>
                        <a:rPr lang="fr-CA" sz="1200" dirty="0" smtClean="0">
                          <a:latin typeface="Calibri" pitchFamily="34" charset="0"/>
                          <a:cs typeface="Calibri" pitchFamily="34" charset="0"/>
                        </a:rPr>
                        <a:t>Mon insecte à moi</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8-9</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2"/>
                  </a:ext>
                </a:extLst>
              </a:tr>
              <a:tr h="370840">
                <a:tc>
                  <a:txBody>
                    <a:bodyPr/>
                    <a:lstStyle/>
                    <a:p>
                      <a:pPr algn="ctr"/>
                      <a:r>
                        <a:rPr lang="fr-CA" sz="1200" dirty="0" smtClean="0">
                          <a:latin typeface="Calibri" pitchFamily="34" charset="0"/>
                          <a:cs typeface="Calibri" pitchFamily="34" charset="0"/>
                        </a:rPr>
                        <a:t>4</a:t>
                      </a:r>
                      <a:endParaRPr lang="fr-FR" sz="1200" dirty="0">
                        <a:latin typeface="Calibri" pitchFamily="34" charset="0"/>
                        <a:cs typeface="Calibri" pitchFamily="34" charset="0"/>
                      </a:endParaRPr>
                    </a:p>
                  </a:txBody>
                  <a:tcPr anchor="ctr"/>
                </a:tc>
                <a:tc>
                  <a:txBody>
                    <a:bodyPr/>
                    <a:lstStyle/>
                    <a:p>
                      <a:pPr algn="l"/>
                      <a:r>
                        <a:rPr lang="fr-CA" sz="1200" dirty="0" smtClean="0">
                          <a:latin typeface="Calibri" pitchFamily="34" charset="0"/>
                          <a:cs typeface="Calibri" pitchFamily="34" charset="0"/>
                        </a:rPr>
                        <a:t>Les arthropodes</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10</a:t>
                      </a:r>
                      <a:endParaRPr lang="fr-FR" sz="1200" dirty="0">
                        <a:latin typeface="Calibri" pitchFamily="34" charset="0"/>
                        <a:cs typeface="Calibri" pitchFamily="34" charset="0"/>
                      </a:endParaRPr>
                    </a:p>
                  </a:txBody>
                  <a:tcPr anchor="ctr"/>
                </a:tc>
              </a:tr>
              <a:tr h="370840">
                <a:tc>
                  <a:txBody>
                    <a:bodyPr/>
                    <a:lstStyle/>
                    <a:p>
                      <a:pPr algn="ctr"/>
                      <a:r>
                        <a:rPr lang="fr-CA" sz="1200" dirty="0" smtClean="0">
                          <a:latin typeface="Calibri" pitchFamily="34" charset="0"/>
                          <a:cs typeface="Calibri" pitchFamily="34" charset="0"/>
                        </a:rPr>
                        <a:t>5</a:t>
                      </a:r>
                      <a:endParaRPr lang="fr-FR" sz="1200" dirty="0">
                        <a:latin typeface="Calibri" pitchFamily="34" charset="0"/>
                        <a:cs typeface="Calibri" pitchFamily="34" charset="0"/>
                      </a:endParaRPr>
                    </a:p>
                  </a:txBody>
                  <a:tcPr anchor="ctr"/>
                </a:tc>
                <a:tc>
                  <a:txBody>
                    <a:bodyPr/>
                    <a:lstStyle/>
                    <a:p>
                      <a:pPr algn="l"/>
                      <a:r>
                        <a:rPr lang="fr-CA" sz="1200" dirty="0" smtClean="0">
                          <a:latin typeface="Calibri" pitchFamily="34" charset="0"/>
                          <a:cs typeface="Calibri" pitchFamily="34" charset="0"/>
                        </a:rPr>
                        <a:t>La métamorphose</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11</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3"/>
                  </a:ext>
                </a:extLst>
              </a:tr>
              <a:tr h="370840">
                <a:tc>
                  <a:txBody>
                    <a:bodyPr/>
                    <a:lstStyle/>
                    <a:p>
                      <a:pPr algn="ctr"/>
                      <a:r>
                        <a:rPr lang="fr-CA" sz="1200" dirty="0" smtClean="0">
                          <a:latin typeface="Calibri" pitchFamily="34" charset="0"/>
                          <a:cs typeface="Calibri" pitchFamily="34" charset="0"/>
                        </a:rPr>
                        <a:t>6</a:t>
                      </a:r>
                      <a:endParaRPr lang="fr-FR" sz="1200" dirty="0">
                        <a:latin typeface="Calibri" pitchFamily="34" charset="0"/>
                        <a:cs typeface="Calibri" pitchFamily="34" charset="0"/>
                      </a:endParaRPr>
                    </a:p>
                  </a:txBody>
                  <a:tcPr anchor="ctr"/>
                </a:tc>
                <a:tc>
                  <a:txBody>
                    <a:bodyPr/>
                    <a:lstStyle/>
                    <a:p>
                      <a:pPr algn="l"/>
                      <a:r>
                        <a:rPr lang="fr-CA" sz="1200" dirty="0" smtClean="0">
                          <a:latin typeface="Calibri" pitchFamily="34" charset="0"/>
                          <a:cs typeface="Calibri" pitchFamily="34" charset="0"/>
                        </a:rPr>
                        <a:t>Le cycle du papillon</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r>
            </a:tbl>
          </a:graphicData>
        </a:graphic>
      </p:graphicFrame>
    </p:spTree>
    <p:extLst>
      <p:ext uri="{BB962C8B-B14F-4D97-AF65-F5344CB8AC3E}">
        <p14:creationId xmlns="" xmlns:p14="http://schemas.microsoft.com/office/powerpoint/2010/main" val="1497165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custDataLst>
              <p:tags r:id="rId1"/>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3" name="Title 3"/>
          <p:cNvSpPr txBox="1">
            <a:spLocks/>
          </p:cNvSpPr>
          <p:nvPr>
            <p:custDataLst>
              <p:tags r:id="rId2"/>
            </p:custDataLst>
          </p:nvPr>
        </p:nvSpPr>
        <p:spPr>
          <a:xfrm>
            <a:off x="264398" y="8428678"/>
            <a:ext cx="5469652" cy="43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1000" dirty="0" smtClean="0">
                <a:latin typeface="Times New Roman" pitchFamily="18" charset="0"/>
              </a:rPr>
              <a:t>Sources : </a:t>
            </a:r>
            <a:r>
              <a:rPr lang="fr-CA" sz="1000" dirty="0" err="1" smtClean="0">
                <a:latin typeface="Times New Roman" pitchFamily="18" charset="0"/>
              </a:rPr>
              <a:t>supercoloring.com</a:t>
            </a:r>
            <a:r>
              <a:rPr lang="fr-CA" sz="1000" dirty="0" smtClean="0">
                <a:latin typeface="Times New Roman" pitchFamily="18" charset="0"/>
              </a:rPr>
              <a:t>, </a:t>
            </a:r>
            <a:r>
              <a:rPr lang="fr-CA" sz="1000" dirty="0" err="1" smtClean="0">
                <a:latin typeface="Times New Roman" pitchFamily="18" charset="0"/>
              </a:rPr>
              <a:t>ecococcinelle.over-blog.com</a:t>
            </a:r>
            <a:r>
              <a:rPr lang="fr-CA" sz="1000" dirty="0" smtClean="0">
                <a:latin typeface="Times New Roman" pitchFamily="18" charset="0"/>
              </a:rPr>
              <a:t>, </a:t>
            </a:r>
            <a:r>
              <a:rPr lang="fr-FR" sz="1000" dirty="0" smtClean="0">
                <a:latin typeface="Times New Roman" pitchFamily="18" charset="0"/>
              </a:rPr>
              <a:t>tpecitronnelle1.e-monsite.com</a:t>
            </a:r>
            <a:r>
              <a:rPr lang="fr-CA" sz="1000" dirty="0" smtClean="0">
                <a:latin typeface="Times New Roman" pitchFamily="18" charset="0"/>
              </a:rPr>
              <a:t> </a:t>
            </a:r>
            <a:endParaRPr lang="fr-CA" sz="1000" dirty="0">
              <a:latin typeface="Times New Roman" pitchFamily="18" charset="0"/>
            </a:endParaRPr>
          </a:p>
        </p:txBody>
      </p:sp>
      <p:pic>
        <p:nvPicPr>
          <p:cNvPr id="8" name="Image 7" descr="Unknown-1.jpeg"/>
          <p:cNvPicPr>
            <a:picLocks noChangeAspect="1"/>
          </p:cNvPicPr>
          <p:nvPr>
            <p:custDataLst>
              <p:tags r:id="rId3"/>
            </p:custDataLst>
          </p:nvPr>
        </p:nvPicPr>
        <p:blipFill>
          <a:blip r:embed="rId9"/>
          <a:stretch>
            <a:fillRect/>
          </a:stretch>
        </p:blipFill>
        <p:spPr>
          <a:xfrm>
            <a:off x="557213" y="463550"/>
            <a:ext cx="3492500" cy="2324100"/>
          </a:xfrm>
          <a:prstGeom prst="rect">
            <a:avLst/>
          </a:prstGeom>
        </p:spPr>
      </p:pic>
      <p:pic>
        <p:nvPicPr>
          <p:cNvPr id="10" name="Image 9" descr="Unknown.png"/>
          <p:cNvPicPr>
            <a:picLocks noChangeAspect="1"/>
          </p:cNvPicPr>
          <p:nvPr>
            <p:custDataLst>
              <p:tags r:id="rId4"/>
            </p:custDataLst>
          </p:nvPr>
        </p:nvPicPr>
        <p:blipFill>
          <a:blip r:embed="rId10"/>
          <a:stretch>
            <a:fillRect/>
          </a:stretch>
        </p:blipFill>
        <p:spPr>
          <a:xfrm>
            <a:off x="4049713" y="2660650"/>
            <a:ext cx="2463800" cy="3302000"/>
          </a:xfrm>
          <a:prstGeom prst="rect">
            <a:avLst/>
          </a:prstGeom>
        </p:spPr>
      </p:pic>
      <p:pic>
        <p:nvPicPr>
          <p:cNvPr id="14" name="Image 13" descr="Unknown-5.jpeg"/>
          <p:cNvPicPr>
            <a:picLocks noChangeAspect="1"/>
          </p:cNvPicPr>
          <p:nvPr>
            <p:custDataLst>
              <p:tags r:id="rId5"/>
            </p:custDataLst>
          </p:nvPr>
        </p:nvPicPr>
        <p:blipFill>
          <a:blip r:embed="rId11"/>
          <a:stretch>
            <a:fillRect/>
          </a:stretch>
        </p:blipFill>
        <p:spPr>
          <a:xfrm>
            <a:off x="604838" y="5962650"/>
            <a:ext cx="3530600" cy="2298700"/>
          </a:xfrm>
          <a:prstGeom prst="rect">
            <a:avLst/>
          </a:prstGeom>
        </p:spPr>
      </p:pic>
      <p:sp>
        <p:nvSpPr>
          <p:cNvPr id="15" name="ZoneTexte 14"/>
          <p:cNvSpPr txBox="1"/>
          <p:nvPr>
            <p:custDataLst>
              <p:tags r:id="rId6"/>
            </p:custDataLst>
          </p:nvPr>
        </p:nvSpPr>
        <p:spPr>
          <a:xfrm>
            <a:off x="557213" y="3956903"/>
            <a:ext cx="3443639" cy="830997"/>
          </a:xfrm>
          <a:prstGeom prst="rect">
            <a:avLst/>
          </a:prstGeom>
          <a:noFill/>
        </p:spPr>
        <p:txBody>
          <a:bodyPr wrap="square" rtlCol="0">
            <a:spAutoFit/>
          </a:bodyPr>
          <a:lstStyle/>
          <a:p>
            <a:pPr algn="ctr"/>
            <a:r>
              <a:rPr lang="fr-FR" sz="2400" dirty="0" smtClean="0"/>
              <a:t>Le cycle de vie de </a:t>
            </a:r>
          </a:p>
          <a:p>
            <a:pPr algn="ctr"/>
            <a:r>
              <a:rPr lang="fr-FR" sz="2400" dirty="0" smtClean="0"/>
              <a:t>d’autres insectes</a:t>
            </a:r>
            <a:endParaRPr lang="fr-FR" sz="2400" dirty="0"/>
          </a:p>
        </p:txBody>
      </p:sp>
      <p:sp>
        <p:nvSpPr>
          <p:cNvPr id="11" name="Espace réservé du numéro de diapositive 1"/>
          <p:cNvSpPr>
            <a:spLocks noGrp="1"/>
          </p:cNvSpPr>
          <p:nvPr>
            <p:ph type="sldNum" sz="quarter" idx="12"/>
            <p:custDataLst>
              <p:tags r:id="rId7"/>
            </p:custDataLst>
          </p:nvPr>
        </p:nvSpPr>
        <p:spPr>
          <a:xfrm>
            <a:off x="4859547" y="8008203"/>
            <a:ext cx="1998453" cy="1135797"/>
          </a:xfrm>
        </p:spPr>
        <p:txBody>
          <a:bodyPr/>
          <a:lstStyle/>
          <a:p>
            <a:fld id="{027FB875-5C85-AB42-9DC5-178568A424B8}" type="slidenum">
              <a:rPr lang="en-US" smtClean="0"/>
              <a:pPr/>
              <a:t>50</a:t>
            </a:fld>
            <a:endParaRPr lang="en-US" dirty="0"/>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4983480" y="8008203"/>
            <a:ext cx="1874520" cy="1135797"/>
          </a:xfrm>
        </p:spPr>
        <p:txBody>
          <a:bodyPr/>
          <a:lstStyle/>
          <a:p>
            <a:fld id="{027FB875-5C85-AB42-9DC5-178568A424B8}" type="slidenum">
              <a:rPr lang="en-US" smtClean="0"/>
              <a:pPr/>
              <a:t>51</a:t>
            </a:fld>
            <a:endParaRPr lang="en-US" dirty="0"/>
          </a:p>
        </p:txBody>
      </p:sp>
      <p:sp>
        <p:nvSpPr>
          <p:cNvPr id="9" name="Rectangle 8"/>
          <p:cNvSpPr/>
          <p:nvPr>
            <p:custDataLst>
              <p:tags r:id="rId2"/>
            </p:custDataLst>
          </p:nvPr>
        </p:nvSpPr>
        <p:spPr>
          <a:xfrm>
            <a:off x="230894" y="222024"/>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ZoneTexte 11"/>
          <p:cNvSpPr txBox="1"/>
          <p:nvPr>
            <p:custDataLst>
              <p:tags r:id="rId3"/>
            </p:custDataLst>
          </p:nvPr>
        </p:nvSpPr>
        <p:spPr>
          <a:xfrm>
            <a:off x="230894" y="431800"/>
            <a:ext cx="6393992" cy="553998"/>
          </a:xfrm>
          <a:prstGeom prst="rect">
            <a:avLst/>
          </a:prstGeom>
          <a:noFill/>
        </p:spPr>
        <p:txBody>
          <a:bodyPr wrap="square" rtlCol="0">
            <a:spAutoFit/>
          </a:bodyPr>
          <a:lstStyle/>
          <a:p>
            <a:pPr algn="ctr"/>
            <a:r>
              <a:rPr lang="fr-FR" sz="3000" dirty="0" smtClean="0">
                <a:latin typeface="+mj-lt"/>
                <a:cs typeface="Times" pitchFamily="18" charset="0"/>
              </a:rPr>
              <a:t>Vidéos sur la métamorphose</a:t>
            </a:r>
            <a:endParaRPr lang="fr-FR" sz="3000" dirty="0">
              <a:latin typeface="+mj-lt"/>
              <a:cs typeface="Times" pitchFamily="18" charset="0"/>
            </a:endParaRPr>
          </a:p>
        </p:txBody>
      </p:sp>
      <p:sp>
        <p:nvSpPr>
          <p:cNvPr id="6" name="ZoneTexte 5"/>
          <p:cNvSpPr txBox="1"/>
          <p:nvPr>
            <p:custDataLst>
              <p:tags r:id="rId4"/>
            </p:custDataLst>
          </p:nvPr>
        </p:nvSpPr>
        <p:spPr>
          <a:xfrm>
            <a:off x="230894" y="1910399"/>
            <a:ext cx="6393992" cy="6740306"/>
          </a:xfrm>
          <a:prstGeom prst="rect">
            <a:avLst/>
          </a:prstGeom>
          <a:noFill/>
        </p:spPr>
        <p:txBody>
          <a:bodyPr wrap="square" rtlCol="0">
            <a:spAutoFit/>
          </a:bodyPr>
          <a:lstStyle/>
          <a:p>
            <a:pPr algn="ctr"/>
            <a:r>
              <a:rPr lang="fr-FR" sz="2400" dirty="0" smtClean="0"/>
              <a:t>Le cycle de vie du papillon (2 min) :</a:t>
            </a:r>
          </a:p>
          <a:p>
            <a:pPr algn="ctr"/>
            <a:r>
              <a:rPr lang="fr-FR" sz="2400" dirty="0" smtClean="0">
                <a:hlinkClick r:id="rId6"/>
              </a:rPr>
              <a:t>https://www.youtube.com/watch?v=bOKmCH8d0as</a:t>
            </a:r>
            <a:endParaRPr lang="fr-FR" sz="2400" dirty="0" smtClean="0"/>
          </a:p>
          <a:p>
            <a:pPr algn="ctr"/>
            <a:endParaRPr lang="fr-FR" sz="2400" dirty="0" smtClean="0"/>
          </a:p>
          <a:p>
            <a:pPr algn="ctr"/>
            <a:r>
              <a:rPr lang="fr-FR" sz="2400" dirty="0" smtClean="0"/>
              <a:t>Métamorphoses du monarque (3 min) :</a:t>
            </a:r>
          </a:p>
          <a:p>
            <a:pPr algn="ctr"/>
            <a:endParaRPr lang="fr-FR" sz="2400" dirty="0" smtClean="0"/>
          </a:p>
          <a:p>
            <a:pPr algn="ctr"/>
            <a:r>
              <a:rPr lang="fr-FR" sz="2400" dirty="0" smtClean="0">
                <a:hlinkClick r:id="rId7"/>
              </a:rPr>
              <a:t>https://www.youtube.com/watch?v=ogHjj1i4_zE</a:t>
            </a:r>
            <a:endParaRPr lang="fr-FR" sz="2400" dirty="0" smtClean="0"/>
          </a:p>
          <a:p>
            <a:pPr algn="ctr"/>
            <a:r>
              <a:rPr lang="fr-FR" sz="2400" dirty="0" smtClean="0"/>
              <a:t> </a:t>
            </a:r>
          </a:p>
          <a:p>
            <a:pPr algn="ctr"/>
            <a:r>
              <a:rPr lang="fr-FR" sz="2400" dirty="0" smtClean="0"/>
              <a:t>De nymphe à moustique (20 sec) :</a:t>
            </a:r>
          </a:p>
          <a:p>
            <a:pPr algn="ctr"/>
            <a:r>
              <a:rPr lang="fr-FR" sz="2400" dirty="0" smtClean="0">
                <a:hlinkClick r:id="rId8"/>
              </a:rPr>
              <a:t>https://www.youtube.com/watch?v=_hRT5G8UCqY</a:t>
            </a:r>
            <a:endParaRPr lang="fr-FR" sz="2400" dirty="0" smtClean="0"/>
          </a:p>
          <a:p>
            <a:pPr algn="ctr"/>
            <a:endParaRPr lang="fr-FR" sz="2400" dirty="0" smtClean="0"/>
          </a:p>
          <a:p>
            <a:pPr algn="ctr"/>
            <a:r>
              <a:rPr lang="fr-FR" sz="2400" dirty="0" smtClean="0"/>
              <a:t>Cycle de vie de la coccinelle (3 min) :</a:t>
            </a:r>
          </a:p>
          <a:p>
            <a:pPr algn="ctr"/>
            <a:r>
              <a:rPr lang="fr-FR" sz="2400" dirty="0" smtClean="0">
                <a:hlinkClick r:id="rId9"/>
              </a:rPr>
              <a:t>https://www.youtube.com/watch?v=wqddneGYkc4</a:t>
            </a:r>
            <a:endParaRPr lang="fr-FR" sz="2400" dirty="0" smtClean="0"/>
          </a:p>
          <a:p>
            <a:pPr algn="ctr"/>
            <a:endParaRPr lang="fr-FR" sz="2400" dirty="0" smtClean="0"/>
          </a:p>
          <a:p>
            <a:pPr algn="ctr"/>
            <a:endParaRPr lang="fr-FR" sz="2400" dirty="0" smtClean="0"/>
          </a:p>
          <a:p>
            <a:pPr algn="ctr"/>
            <a:endParaRPr lang="fr-FR" sz="2400" dirty="0" smtClean="0"/>
          </a:p>
          <a:p>
            <a:pPr algn="ctr"/>
            <a:endParaRPr lang="fr-FR" sz="2400" dirty="0"/>
          </a:p>
        </p:txBody>
      </p:sp>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137476" y="1493520"/>
            <a:ext cx="4583048" cy="871396"/>
          </a:xfrm>
        </p:spPr>
        <p:txBody>
          <a:bodyPr/>
          <a:lstStyle/>
          <a:p>
            <a:r>
              <a:rPr lang="en-US" sz="3000" dirty="0" smtClean="0">
                <a:latin typeface="+mj-lt"/>
              </a:rPr>
              <a:t>Fiches </a:t>
            </a:r>
            <a:r>
              <a:rPr lang="en-US" sz="3000" dirty="0" err="1" smtClean="0">
                <a:latin typeface="+mj-lt"/>
              </a:rPr>
              <a:t>d’activité</a:t>
            </a:r>
            <a:r>
              <a:rPr lang="en-US" sz="3000" dirty="0" smtClean="0">
                <a:latin typeface="+mj-lt"/>
              </a:rPr>
              <a:t> </a:t>
            </a:r>
            <a:r>
              <a:rPr lang="en-US" sz="3000" dirty="0" err="1" smtClean="0">
                <a:latin typeface="+mj-lt"/>
              </a:rPr>
              <a:t>imprimées</a:t>
            </a:r>
            <a:endParaRPr lang="en-US" sz="3000" dirty="0">
              <a:latin typeface="+mj-lt"/>
            </a:endParaRPr>
          </a:p>
        </p:txBody>
      </p:sp>
      <p:sp>
        <p:nvSpPr>
          <p:cNvPr id="2" name="Espace réservé du numéro de diapositive 1"/>
          <p:cNvSpPr>
            <a:spLocks noGrp="1"/>
          </p:cNvSpPr>
          <p:nvPr>
            <p:ph type="sldNum" sz="quarter" idx="12"/>
            <p:custDataLst>
              <p:tags r:id="rId2"/>
            </p:custDataLst>
          </p:nvPr>
        </p:nvSpPr>
        <p:spPr>
          <a:xfrm>
            <a:off x="4859547" y="8008203"/>
            <a:ext cx="1998453" cy="1135797"/>
          </a:xfrm>
        </p:spPr>
        <p:txBody>
          <a:bodyPr/>
          <a:lstStyle/>
          <a:p>
            <a:fld id="{027FB875-5C85-AB42-9DC5-178568A424B8}" type="slidenum">
              <a:rPr lang="en-US" smtClean="0"/>
              <a:pPr/>
              <a:t>52</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 xmlns:p14="http://schemas.microsoft.com/office/powerpoint/2010/main" xmlns:mv="urn:schemas-microsoft-com:mac:vml" xmlns:mc="http://schemas.openxmlformats.org/markup-compatibility/2006" val="2819390189"/>
              </p:ext>
            </p:extLst>
          </p:nvPr>
        </p:nvGraphicFramePr>
        <p:xfrm>
          <a:off x="759415" y="2804160"/>
          <a:ext cx="5374793" cy="111252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xmlns:mv="urn:schemas-microsoft-com:mac:vml" xmlns:mc="http://schemas.openxmlformats.org/markup-compatibility/2006" val="20000"/>
                    </a:ext>
                  </a:extLst>
                </a:gridCol>
                <a:gridCol w="3436087">
                  <a:extLst>
                    <a:ext uri="{9D8B030D-6E8A-4147-A177-3AD203B41FA5}">
                      <a16:colId xmlns:a16="http://schemas.microsoft.com/office/drawing/2014/main" xmlns="" xmlns:mv="urn:schemas-microsoft-com:mac:vml" xmlns:mc="http://schemas.openxmlformats.org/markup-compatibility/2006" val="20001"/>
                    </a:ext>
                  </a:extLst>
                </a:gridCol>
                <a:gridCol w="657261">
                  <a:extLst>
                    <a:ext uri="{9D8B030D-6E8A-4147-A177-3AD203B41FA5}">
                      <a16:colId xmlns:a16="http://schemas.microsoft.com/office/drawing/2014/main" xmlns="" xmlns:mv="urn:schemas-microsoft-com:mac:vml" xmlns:mc="http://schemas.openxmlformats.org/markup-compatibility/2006" val="20002"/>
                    </a:ext>
                  </a:extLst>
                </a:gridCol>
              </a:tblGrid>
              <a:tr h="370840">
                <a:tc>
                  <a:txBody>
                    <a:bodyPr/>
                    <a:lstStyle/>
                    <a:p>
                      <a:pPr algn="ctr"/>
                      <a:r>
                        <a:rPr lang="fr-FR" sz="1400" baseline="0" dirty="0" smtClean="0">
                          <a:latin typeface="+mj-lt"/>
                        </a:rPr>
                        <a:t>Fiche</a:t>
                      </a:r>
                      <a:endParaRPr lang="fr-FR" sz="1400" dirty="0">
                        <a:latin typeface="+mj-lt"/>
                      </a:endParaRPr>
                    </a:p>
                  </a:txBody>
                  <a:tcPr anchor="ctr"/>
                </a:tc>
                <a:tc>
                  <a:txBody>
                    <a:bodyPr/>
                    <a:lstStyle/>
                    <a:p>
                      <a:pPr algn="ctr"/>
                      <a:r>
                        <a:rPr lang="fr-FR" sz="1400" dirty="0" smtClean="0">
                          <a:latin typeface="+mj-lt"/>
                        </a:rPr>
                        <a:t>Nom</a:t>
                      </a:r>
                      <a:endParaRPr lang="fr-FR" sz="1400" dirty="0">
                        <a:latin typeface="+mj-lt"/>
                      </a:endParaRPr>
                    </a:p>
                  </a:txBody>
                  <a:tcPr anchor="ctr"/>
                </a:tc>
                <a:tc>
                  <a:txBody>
                    <a:bodyPr/>
                    <a:lstStyle/>
                    <a:p>
                      <a:pPr algn="ctr"/>
                      <a:r>
                        <a:rPr lang="fr-FR" sz="1400" dirty="0" smtClean="0">
                          <a:latin typeface="+mj-lt"/>
                        </a:rPr>
                        <a:t>Page</a:t>
                      </a:r>
                      <a:endParaRPr lang="fr-FR" sz="1400" dirty="0">
                        <a:latin typeface="+mj-lt"/>
                      </a:endParaRPr>
                    </a:p>
                  </a:txBody>
                  <a:tcPr anchor="ctr"/>
                </a:tc>
                <a:extLst>
                  <a:ext uri="{0D108BD9-81ED-4DB2-BD59-A6C34878D82A}">
                    <a16:rowId xmlns:a16="http://schemas.microsoft.com/office/drawing/2014/main" xmlns="" xmlns:mv="urn:schemas-microsoft-com:mac:vml" xmlns:mc="http://schemas.openxmlformats.org/markup-compatibility/2006" val="10000"/>
                  </a:ext>
                </a:extLst>
              </a:tr>
              <a:tr h="370840">
                <a:tc>
                  <a:txBody>
                    <a:bodyPr/>
                    <a:lstStyle/>
                    <a:p>
                      <a:pPr algn="ctr"/>
                      <a:r>
                        <a:rPr lang="fr-CA" sz="1200" dirty="0" smtClean="0">
                          <a:latin typeface="+mj-lt"/>
                        </a:rPr>
                        <a:t>A</a:t>
                      </a:r>
                      <a:endParaRPr lang="fr-FR" sz="1200" dirty="0">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latin typeface="+mj-lt"/>
                        </a:rPr>
                        <a:t>Mon insecte à moi</a:t>
                      </a:r>
                      <a:endParaRPr lang="fr-FR" sz="1200" dirty="0" smtClean="0">
                        <a:latin typeface="+mj-lt"/>
                      </a:endParaRPr>
                    </a:p>
                  </a:txBody>
                  <a:tcPr anchor="ctr"/>
                </a:tc>
                <a:tc>
                  <a:txBody>
                    <a:bodyPr/>
                    <a:lstStyle/>
                    <a:p>
                      <a:pPr algn="ctr"/>
                      <a:r>
                        <a:rPr lang="fr-CA" sz="1200" dirty="0" smtClean="0">
                          <a:latin typeface="+mj-lt"/>
                        </a:rPr>
                        <a:t>01</a:t>
                      </a:r>
                      <a:endParaRPr lang="fr-FR" sz="1200" dirty="0">
                        <a:latin typeface="+mj-lt"/>
                      </a:endParaRPr>
                    </a:p>
                  </a:txBody>
                  <a:tcPr anchor="ctr"/>
                </a:tc>
                <a:extLst>
                  <a:ext uri="{0D108BD9-81ED-4DB2-BD59-A6C34878D82A}">
                    <a16:rowId xmlns:a16="http://schemas.microsoft.com/office/drawing/2014/main" xmlns="" xmlns:mv="urn:schemas-microsoft-com:mac:vml" xmlns:mc="http://schemas.openxmlformats.org/markup-compatibility/2006" val="10001"/>
                  </a:ext>
                </a:extLst>
              </a:tr>
              <a:tr h="370840">
                <a:tc>
                  <a:txBody>
                    <a:bodyPr/>
                    <a:lstStyle/>
                    <a:p>
                      <a:pPr algn="ctr"/>
                      <a:r>
                        <a:rPr lang="fr-CA" sz="1200" dirty="0" smtClean="0">
                          <a:latin typeface="+mj-lt"/>
                        </a:rPr>
                        <a:t>B</a:t>
                      </a:r>
                      <a:endParaRPr lang="fr-FR" sz="1200" dirty="0">
                        <a:latin typeface="+mj-lt"/>
                      </a:endParaRPr>
                    </a:p>
                  </a:txBody>
                  <a:tcPr anchor="ctr"/>
                </a:tc>
                <a:tc>
                  <a:txBody>
                    <a:bodyPr/>
                    <a:lstStyle/>
                    <a:p>
                      <a:r>
                        <a:rPr lang="fr-CA" sz="1200" dirty="0" smtClean="0">
                          <a:latin typeface="+mj-lt"/>
                        </a:rPr>
                        <a:t>Le jeu des arthropodes</a:t>
                      </a:r>
                      <a:endParaRPr lang="fr-FR" sz="1200" dirty="0">
                        <a:latin typeface="+mj-lt"/>
                      </a:endParaRPr>
                    </a:p>
                  </a:txBody>
                  <a:tcPr anchor="ctr"/>
                </a:tc>
                <a:tc>
                  <a:txBody>
                    <a:bodyPr/>
                    <a:lstStyle/>
                    <a:p>
                      <a:pPr algn="ctr"/>
                      <a:r>
                        <a:rPr lang="fr-CA" sz="1200" dirty="0" smtClean="0">
                          <a:latin typeface="+mj-lt"/>
                        </a:rPr>
                        <a:t>02</a:t>
                      </a:r>
                      <a:endParaRPr lang="fr-FR" sz="1200" dirty="0">
                        <a:latin typeface="+mj-lt"/>
                      </a:endParaRPr>
                    </a:p>
                  </a:txBody>
                  <a:tcPr anchor="ctr"/>
                </a:tc>
              </a:tr>
            </a:tbl>
          </a:graphicData>
        </a:graphic>
      </p:graphicFrame>
    </p:spTree>
    <p:extLst>
      <p:ext uri="{BB962C8B-B14F-4D97-AF65-F5344CB8AC3E}">
        <p14:creationId xmlns="" xmlns:p14="http://schemas.microsoft.com/office/powerpoint/2010/main" xmlns:mv="urn:schemas-microsoft-com:mac:vml" xmlns:mc="http://schemas.openxmlformats.org/markup-compatibility/2006" val="20933420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 12" descr="Fiches d'activité - Insectes_Page_1.jpg"/>
          <p:cNvPicPr>
            <a:picLocks noChangeAspect="1"/>
          </p:cNvPicPr>
          <p:nvPr/>
        </p:nvPicPr>
        <p:blipFill>
          <a:blip r:embed="rId2"/>
          <a:stretch>
            <a:fillRect/>
          </a:stretch>
        </p:blipFill>
        <p:spPr>
          <a:xfrm>
            <a:off x="0" y="135337"/>
            <a:ext cx="6858000" cy="8873325"/>
          </a:xfrm>
          <a:prstGeom prst="rect">
            <a:avLst/>
          </a:prstGeom>
        </p:spPr>
      </p:pic>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Image 34" descr="Fiches d'activité - Insectes_Page_2.jpg"/>
          <p:cNvPicPr>
            <a:picLocks noChangeAspect="1"/>
          </p:cNvPicPr>
          <p:nvPr/>
        </p:nvPicPr>
        <p:blipFill>
          <a:blip r:embed="rId2"/>
          <a:stretch>
            <a:fillRect/>
          </a:stretch>
        </p:blipFill>
        <p:spPr>
          <a:xfrm>
            <a:off x="0" y="135337"/>
            <a:ext cx="6858000" cy="8873325"/>
          </a:xfrm>
          <a:prstGeom prst="rect">
            <a:avLst/>
          </a:prstGeom>
        </p:spPr>
      </p:pic>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777167" y="1190050"/>
            <a:ext cx="5029398" cy="7911096"/>
          </a:xfrm>
          <a:noFill/>
          <a:ln>
            <a:solidFill>
              <a:srgbClr val="002060"/>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lgn="just">
              <a:spcBef>
                <a:spcPts val="600"/>
              </a:spcBef>
              <a:buNone/>
            </a:pPr>
            <a:r>
              <a:rPr lang="fr-FR" sz="2400" i="1" dirty="0">
                <a:latin typeface="+mj-lt"/>
                <a:cs typeface="Times New Roman" panose="02020603050405020304" pitchFamily="18" charset="0"/>
              </a:rPr>
              <a:t>Vue d’ensemble</a:t>
            </a:r>
          </a:p>
          <a:p>
            <a:pPr marL="0" indent="0" algn="just">
              <a:spcBef>
                <a:spcPts val="600"/>
              </a:spcBef>
              <a:buNone/>
            </a:pPr>
            <a:r>
              <a:rPr lang="fr-FR" sz="1200" dirty="0">
                <a:latin typeface="+mj-lt"/>
                <a:cs typeface="Times New Roman" panose="02020603050405020304" pitchFamily="18" charset="0"/>
              </a:rPr>
              <a:t>Les élèves </a:t>
            </a:r>
            <a:r>
              <a:rPr lang="fr-FR" sz="1200" dirty="0" smtClean="0">
                <a:latin typeface="+mj-lt"/>
                <a:cs typeface="Times New Roman" panose="02020603050405020304" pitchFamily="18" charset="0"/>
              </a:rPr>
              <a:t>explorent le contenu de leur boîte à bibittes. Toutes les bestioles sont identifiées. La question de découverte : est-ce que toutes ces bibittes sont des </a:t>
            </a:r>
            <a:r>
              <a:rPr lang="fr-FR" sz="1200" i="1" dirty="0" smtClean="0">
                <a:latin typeface="+mj-lt"/>
                <a:cs typeface="Times New Roman" panose="02020603050405020304" pitchFamily="18" charset="0"/>
              </a:rPr>
              <a:t>insectes</a:t>
            </a:r>
            <a:r>
              <a:rPr lang="fr-FR" sz="1200" dirty="0" smtClean="0">
                <a:latin typeface="+mj-lt"/>
                <a:cs typeface="Times New Roman" panose="02020603050405020304" pitchFamily="18" charset="0"/>
              </a:rPr>
              <a:t> ? Hypothèses en plénière.</a:t>
            </a:r>
            <a:endParaRPr lang="fr-FR" sz="1200" dirty="0">
              <a:latin typeface="+mj-lt"/>
              <a:cs typeface="Times New Roman" panose="02020603050405020304" pitchFamily="18" charset="0"/>
            </a:endParaRPr>
          </a:p>
          <a:p>
            <a:pPr marL="0" indent="0" algn="just">
              <a:spcBef>
                <a:spcPts val="600"/>
              </a:spcBef>
              <a:buNone/>
            </a:pPr>
            <a:r>
              <a:rPr lang="fr-FR" sz="2400" i="1" dirty="0" smtClean="0">
                <a:latin typeface="+mj-lt"/>
                <a:cs typeface="Times New Roman" panose="02020603050405020304" pitchFamily="18" charset="0"/>
              </a:rPr>
              <a:t>Déroulement </a:t>
            </a:r>
            <a:r>
              <a:rPr lang="fr-FR" sz="2400" i="1" dirty="0">
                <a:latin typeface="+mj-lt"/>
                <a:cs typeface="Times New Roman" panose="02020603050405020304" pitchFamily="18" charset="0"/>
              </a:rPr>
              <a:t>de </a:t>
            </a:r>
            <a:r>
              <a:rPr lang="fr-FR" sz="2400" i="1" dirty="0" smtClean="0">
                <a:latin typeface="+mj-lt"/>
                <a:cs typeface="Times New Roman" panose="02020603050405020304" pitchFamily="18" charset="0"/>
              </a:rPr>
              <a:t>l’activité</a:t>
            </a:r>
          </a:p>
          <a:p>
            <a:pPr marL="0" indent="0" algn="ctr">
              <a:spcBef>
                <a:spcPts val="600"/>
              </a:spcBef>
              <a:buNone/>
            </a:pPr>
            <a:r>
              <a:rPr lang="fr-CA" sz="1200" b="1" dirty="0" smtClean="0">
                <a:latin typeface="+mj-lt"/>
              </a:rPr>
              <a:t>Attention ! Avant de commencer, il est important de retirer les chenilles des trousses de bestioles. Mettre de côté, en prévision de l’activité 5.</a:t>
            </a:r>
          </a:p>
          <a:p>
            <a:pPr marL="0" indent="0" algn="just">
              <a:spcBef>
                <a:spcPts val="600"/>
              </a:spcBef>
              <a:buNone/>
            </a:pPr>
            <a:r>
              <a:rPr lang="fr-CA" sz="1400" b="1" dirty="0" smtClean="0">
                <a:latin typeface="+mj-lt"/>
              </a:rPr>
              <a:t>Découverte des bibittes</a:t>
            </a:r>
          </a:p>
          <a:p>
            <a:pPr marL="228600" indent="-228600" algn="just">
              <a:spcBef>
                <a:spcPts val="600"/>
              </a:spcBef>
              <a:buFont typeface="+mj-lt"/>
              <a:buAutoNum type="arabicPeriod"/>
            </a:pPr>
            <a:r>
              <a:rPr lang="fr-CA" sz="1200" dirty="0" smtClean="0">
                <a:latin typeface="+mj-lt"/>
              </a:rPr>
              <a:t>Former les équipes et distribuer les trousses de bestioles.</a:t>
            </a:r>
          </a:p>
          <a:p>
            <a:pPr marL="228600" indent="-228600" algn="just">
              <a:spcBef>
                <a:spcPts val="600"/>
              </a:spcBef>
              <a:buFont typeface="+mj-lt"/>
              <a:buAutoNum type="arabicPeriod"/>
            </a:pPr>
            <a:r>
              <a:rPr lang="fr-CA" sz="1200" b="1" dirty="0" smtClean="0">
                <a:latin typeface="+mj-lt"/>
              </a:rPr>
              <a:t>Allouer quelques minutes d’exploration libre. </a:t>
            </a:r>
            <a:r>
              <a:rPr lang="fr-CA" sz="1200" dirty="0" smtClean="0">
                <a:latin typeface="+mj-lt"/>
              </a:rPr>
              <a:t>Laisser les élèves sortir les bestioles de la boîte et jouer un peu avec.</a:t>
            </a:r>
          </a:p>
          <a:p>
            <a:pPr marL="228600" indent="-228600" algn="just">
              <a:spcBef>
                <a:spcPts val="600"/>
              </a:spcBef>
              <a:buFont typeface="+mj-lt"/>
              <a:buAutoNum type="arabicPeriod"/>
            </a:pPr>
            <a:r>
              <a:rPr lang="fr-CA" sz="1200" b="1" dirty="0" smtClean="0">
                <a:latin typeface="+mj-lt"/>
              </a:rPr>
              <a:t>En plénière, demander aux élèves d’identifier les bestioles qu’ils connaissent. </a:t>
            </a:r>
            <a:r>
              <a:rPr lang="fr-CA" sz="1200" dirty="0" smtClean="0">
                <a:latin typeface="+mj-lt"/>
              </a:rPr>
              <a:t>(voir encadré). Au fur et à mesure, on remet les bestioles identifiées dans la boîte.</a:t>
            </a:r>
          </a:p>
          <a:p>
            <a:pPr marL="228600" indent="-228600" algn="just">
              <a:spcBef>
                <a:spcPts val="600"/>
              </a:spcBef>
              <a:buFont typeface="+mj-lt"/>
              <a:buAutoNum type="arabicPeriod"/>
            </a:pPr>
            <a:r>
              <a:rPr lang="fr-CA" sz="1200" b="1" dirty="0" smtClean="0">
                <a:latin typeface="+mj-lt"/>
              </a:rPr>
              <a:t>Présenter très brièvement les bestioles qui n’auront pas été reconnues</a:t>
            </a:r>
            <a:r>
              <a:rPr lang="fr-CA" sz="1200" dirty="0" smtClean="0">
                <a:latin typeface="+mj-lt"/>
              </a:rPr>
              <a:t>. Fournir le nom mais sans en dire plus.</a:t>
            </a:r>
          </a:p>
          <a:p>
            <a:pPr marL="0" indent="0" algn="just">
              <a:spcBef>
                <a:spcPts val="600"/>
              </a:spcBef>
              <a:buNone/>
            </a:pPr>
            <a:r>
              <a:rPr lang="fr-CA" sz="1400" b="1" dirty="0" smtClean="0">
                <a:latin typeface="+mj-lt"/>
              </a:rPr>
              <a:t>Question de découverte et hypothèses</a:t>
            </a:r>
          </a:p>
          <a:p>
            <a:pPr marL="0" indent="0" algn="just">
              <a:spcBef>
                <a:spcPts val="600"/>
              </a:spcBef>
              <a:buNone/>
            </a:pPr>
            <a:r>
              <a:rPr lang="fr-CA" sz="1200" dirty="0" smtClean="0">
                <a:latin typeface="+mj-lt"/>
              </a:rPr>
              <a:t>Demander aux enfants si tous ces jouets représentent des insectes ou s’il y en a parmi ces bestioles qui ne sont </a:t>
            </a:r>
            <a:r>
              <a:rPr lang="fr-CA" sz="1200" i="1" dirty="0" smtClean="0">
                <a:latin typeface="+mj-lt"/>
              </a:rPr>
              <a:t>pas </a:t>
            </a:r>
            <a:r>
              <a:rPr lang="fr-CA" sz="1200" dirty="0" smtClean="0">
                <a:latin typeface="+mj-lt"/>
              </a:rPr>
              <a:t>des insectes. </a:t>
            </a:r>
          </a:p>
          <a:p>
            <a:pPr marL="360000" indent="-360000" algn="just">
              <a:spcBef>
                <a:spcPts val="600"/>
              </a:spcBef>
              <a:buFont typeface="Arial" pitchFamily="34" charset="0"/>
              <a:buChar char="•"/>
            </a:pPr>
            <a:r>
              <a:rPr lang="fr-CA" sz="1200" b="1" dirty="0" smtClean="0">
                <a:latin typeface="+mj-lt"/>
              </a:rPr>
              <a:t>Laisser aux équipes un peu de temps pour discuter. </a:t>
            </a:r>
            <a:r>
              <a:rPr lang="fr-CA" sz="1200" dirty="0" smtClean="0">
                <a:latin typeface="+mj-lt"/>
              </a:rPr>
              <a:t>Leur demander de mettre de côté les bestioles qui selon eux ne sont pas des insectes. </a:t>
            </a:r>
          </a:p>
          <a:p>
            <a:pPr marL="360000" indent="-360000" algn="just">
              <a:spcBef>
                <a:spcPts val="600"/>
              </a:spcBef>
              <a:buFont typeface="Arial" pitchFamily="34" charset="0"/>
              <a:buChar char="•"/>
            </a:pPr>
            <a:r>
              <a:rPr lang="fr-CA" sz="1200" b="1" dirty="0" smtClean="0">
                <a:latin typeface="+mj-lt"/>
              </a:rPr>
              <a:t>Faire un retour en groupe. </a:t>
            </a:r>
            <a:r>
              <a:rPr lang="fr-CA" sz="1200" dirty="0" smtClean="0">
                <a:latin typeface="+mj-lt"/>
              </a:rPr>
              <a:t>À chaque élève qui lève la main, demander </a:t>
            </a:r>
            <a:r>
              <a:rPr lang="fr-CA" sz="1200" i="1" dirty="0" smtClean="0">
                <a:latin typeface="+mj-lt"/>
              </a:rPr>
              <a:t>pourquoi </a:t>
            </a:r>
            <a:r>
              <a:rPr lang="fr-CA" sz="1200" dirty="0" smtClean="0">
                <a:latin typeface="+mj-lt"/>
              </a:rPr>
              <a:t>il pense que telle ou telle bestiole est ou n’est pas un insecte.</a:t>
            </a:r>
          </a:p>
          <a:p>
            <a:pPr marL="0" lvl="0" indent="0" algn="just">
              <a:spcBef>
                <a:spcPts val="600"/>
              </a:spcBef>
              <a:buFont typeface="Arial" panose="020B0604020202020204" pitchFamily="34" charset="0"/>
              <a:buNone/>
            </a:pPr>
            <a:r>
              <a:rPr lang="fr-CA" sz="1200" dirty="0" smtClean="0">
                <a:solidFill>
                  <a:prstClr val="black"/>
                </a:solidFill>
                <a:latin typeface="+mj-lt"/>
              </a:rPr>
              <a:t>L’</a:t>
            </a:r>
            <a:r>
              <a:rPr lang="fr-CA" sz="1200" dirty="0" err="1" smtClean="0">
                <a:solidFill>
                  <a:prstClr val="black"/>
                </a:solidFill>
                <a:latin typeface="+mj-lt"/>
              </a:rPr>
              <a:t>enseignant.e</a:t>
            </a:r>
            <a:r>
              <a:rPr lang="fr-CA" sz="1200" dirty="0" smtClean="0">
                <a:solidFill>
                  <a:prstClr val="black"/>
                </a:solidFill>
                <a:latin typeface="+mj-lt"/>
              </a:rPr>
              <a:t> ne doit pas commenter ni juger les idées initiales des élèves (les valider ou les infirmer). Les élèves doivent se sentir libres de raisonner et de s’exprimer. </a:t>
            </a:r>
          </a:p>
          <a:p>
            <a:pPr marL="0" lvl="0" indent="0" algn="just">
              <a:spcBef>
                <a:spcPts val="600"/>
              </a:spcBef>
              <a:buFont typeface="Arial" panose="020B0604020202020204" pitchFamily="34" charset="0"/>
              <a:buNone/>
            </a:pPr>
            <a:r>
              <a:rPr lang="fr-CA" sz="1200" dirty="0" smtClean="0">
                <a:solidFill>
                  <a:prstClr val="black"/>
                </a:solidFill>
                <a:latin typeface="+mj-lt"/>
              </a:rPr>
              <a:t>Par contre, on peut poser des questions pour aider les élèves à clarifier leurs pensées, ou reformuler pour voir si l'on a bien compris. </a:t>
            </a:r>
          </a:p>
          <a:p>
            <a:pPr marL="0" lvl="0" indent="0" algn="just">
              <a:spcBef>
                <a:spcPts val="600"/>
              </a:spcBef>
              <a:buFont typeface="Arial" panose="020B0604020202020204" pitchFamily="34" charset="0"/>
              <a:buNone/>
            </a:pPr>
            <a:r>
              <a:rPr lang="fr-CA" sz="1200" dirty="0" smtClean="0">
                <a:solidFill>
                  <a:prstClr val="black"/>
                </a:solidFill>
                <a:latin typeface="+mj-lt"/>
              </a:rPr>
              <a:t>Aussi, on peut inviter les </a:t>
            </a:r>
            <a:r>
              <a:rPr lang="fr-CA" sz="1200" i="1" dirty="0" smtClean="0">
                <a:solidFill>
                  <a:prstClr val="black"/>
                </a:solidFill>
                <a:latin typeface="+mj-lt"/>
              </a:rPr>
              <a:t>autres</a:t>
            </a:r>
            <a:r>
              <a:rPr lang="fr-CA" sz="1200" dirty="0" smtClean="0">
                <a:solidFill>
                  <a:prstClr val="black"/>
                </a:solidFill>
                <a:latin typeface="+mj-lt"/>
              </a:rPr>
              <a:t> élèves à commenter. « Êtes-vous d’accord avec cette idée ? Pensez-vous qu’on devrait y apporter des précisions ? etc. »</a:t>
            </a:r>
          </a:p>
          <a:p>
            <a:pPr marL="360000" indent="-360000" algn="just">
              <a:spcBef>
                <a:spcPts val="600"/>
              </a:spcBef>
              <a:buNone/>
            </a:pPr>
            <a:endParaRPr lang="fr-CA" sz="1200" dirty="0" smtClean="0">
              <a:latin typeface="+mj-lt"/>
            </a:endParaRPr>
          </a:p>
          <a:p>
            <a:pPr marL="0" indent="0" algn="just">
              <a:spcBef>
                <a:spcPts val="600"/>
              </a:spcBef>
              <a:buNone/>
            </a:pPr>
            <a:endParaRPr lang="fr-FR" sz="1200" dirty="0">
              <a:latin typeface="+mj-lt"/>
              <a:cs typeface="Times New Roman" panose="02020603050405020304" pitchFamily="18" charset="0"/>
            </a:endParaRPr>
          </a:p>
        </p:txBody>
      </p:sp>
      <p:graphicFrame>
        <p:nvGraphicFramePr>
          <p:cNvPr id="7" name="Tableau 16">
            <a:extLst>
              <a:ext uri="{FF2B5EF4-FFF2-40B4-BE49-F238E27FC236}">
                <a16:creationId xmlns="" xmlns:a16="http://schemas.microsoft.com/office/drawing/2014/main" id="{648C24D5-670D-435F-AF6A-B47A6B50629D}"/>
              </a:ext>
            </a:extLst>
          </p:cNvPr>
          <p:cNvGraphicFramePr>
            <a:graphicFrameLocks noGrp="1"/>
          </p:cNvGraphicFramePr>
          <p:nvPr>
            <p:custDataLst>
              <p:tags r:id="rId2"/>
            </p:custDataLst>
            <p:extLst>
              <p:ext uri="{D42A27DB-BD31-4B8C-83A1-F6EECF244321}">
                <p14:modId xmlns="" xmlns:p14="http://schemas.microsoft.com/office/powerpoint/2010/main" val="2452777559"/>
              </p:ext>
            </p:extLst>
          </p:nvPr>
        </p:nvGraphicFramePr>
        <p:xfrm>
          <a:off x="43957" y="1190050"/>
          <a:ext cx="1670543" cy="335280"/>
        </p:xfrm>
        <a:graphic>
          <a:graphicData uri="http://schemas.openxmlformats.org/drawingml/2006/table">
            <a:tbl>
              <a:tblPr firstRow="1" bandRow="1">
                <a:tableStyleId>{22838BEF-8BB2-4498-84A7-C5851F593DF1}</a:tableStyleId>
              </a:tblPr>
              <a:tblGrid>
                <a:gridCol w="1670543">
                  <a:extLst>
                    <a:ext uri="{9D8B030D-6E8A-4147-A177-3AD203B41FA5}">
                      <a16:colId xmlns="" xmlns:a16="http://schemas.microsoft.com/office/drawing/2014/main" val="20000"/>
                    </a:ext>
                  </a:extLst>
                </a:gridCol>
              </a:tblGrid>
              <a:tr h="321370">
                <a:tc>
                  <a:txBody>
                    <a:bodyPr/>
                    <a:lstStyle/>
                    <a:p>
                      <a:endParaRPr lang="fr-FR" sz="200" dirty="0">
                        <a:latin typeface="Calibri" pitchFamily="34" charset="0"/>
                        <a:cs typeface="Calibri" pitchFamily="34" charset="0"/>
                      </a:endParaRPr>
                    </a:p>
                    <a:p>
                      <a:r>
                        <a:rPr lang="fr-FR" sz="1400" dirty="0">
                          <a:latin typeface="Calibri" pitchFamily="34" charset="0"/>
                          <a:cs typeface="Calibri" pitchFamily="34" charset="0"/>
                        </a:rPr>
                        <a:t>Durée :  </a:t>
                      </a:r>
                      <a:r>
                        <a:rPr lang="fr-FR" sz="1400" b="0" dirty="0" smtClean="0">
                          <a:latin typeface="Calibri" pitchFamily="34" charset="0"/>
                          <a:cs typeface="Calibri" pitchFamily="34" charset="0"/>
                        </a:rPr>
                        <a:t>15 </a:t>
                      </a:r>
                      <a:r>
                        <a:rPr lang="fr-FR" sz="1400" b="0" baseline="0" dirty="0" smtClean="0">
                          <a:latin typeface="Calibri" pitchFamily="34" charset="0"/>
                          <a:cs typeface="Calibri" pitchFamily="34" charset="0"/>
                        </a:rPr>
                        <a:t>minutes</a:t>
                      </a:r>
                      <a:endParaRPr lang="fr-FR" sz="1400" b="0" i="0" dirty="0">
                        <a:solidFill>
                          <a:schemeClr val="tx1"/>
                        </a:solidFill>
                        <a:latin typeface="Calibri" pitchFamily="34" charset="0"/>
                        <a:cs typeface="Calibri" pitchFamily="34" charset="0"/>
                      </a:endParaRPr>
                    </a:p>
                  </a:txBody>
                  <a:tcPr anchor="ct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graphicFrame>
        <p:nvGraphicFramePr>
          <p:cNvPr id="8" name="Espace réservé du contenu 5">
            <a:extLst>
              <a:ext uri="{FF2B5EF4-FFF2-40B4-BE49-F238E27FC236}">
                <a16:creationId xmlns="" xmlns:a16="http://schemas.microsoft.com/office/drawing/2014/main" id="{3B8F5062-45E2-46EF-B148-01239DBE67DE}"/>
              </a:ext>
            </a:extLst>
          </p:cNvPr>
          <p:cNvGraphicFramePr>
            <a:graphicFrameLocks/>
          </p:cNvGraphicFramePr>
          <p:nvPr>
            <p:custDataLst>
              <p:tags r:id="rId3"/>
            </p:custDataLst>
            <p:extLst>
              <p:ext uri="{D42A27DB-BD31-4B8C-83A1-F6EECF244321}">
                <p14:modId xmlns="" xmlns:p14="http://schemas.microsoft.com/office/powerpoint/2010/main" val="2523752058"/>
              </p:ext>
            </p:extLst>
          </p:nvPr>
        </p:nvGraphicFramePr>
        <p:xfrm>
          <a:off x="43957" y="1635865"/>
          <a:ext cx="1670543" cy="1791069"/>
        </p:xfrm>
        <a:graphic>
          <a:graphicData uri="http://schemas.openxmlformats.org/drawingml/2006/table">
            <a:tbl>
              <a:tblPr firstRow="1" bandRow="1">
                <a:tableStyleId>{5C22544A-7EE6-4342-B048-85BDC9FD1C3A}</a:tableStyleId>
              </a:tblPr>
              <a:tblGrid>
                <a:gridCol w="340101">
                  <a:extLst>
                    <a:ext uri="{9D8B030D-6E8A-4147-A177-3AD203B41FA5}">
                      <a16:colId xmlns="" xmlns:a16="http://schemas.microsoft.com/office/drawing/2014/main" val="20000"/>
                    </a:ext>
                  </a:extLst>
                </a:gridCol>
                <a:gridCol w="1330442">
                  <a:extLst>
                    <a:ext uri="{9D8B030D-6E8A-4147-A177-3AD203B41FA5}">
                      <a16:colId xmlns="" xmlns:a16="http://schemas.microsoft.com/office/drawing/2014/main" val="20001"/>
                    </a:ext>
                  </a:extLst>
                </a:gridCol>
              </a:tblGrid>
              <a:tr h="297549">
                <a:tc gridSpan="2">
                  <a:txBody>
                    <a:bodyPr/>
                    <a:lstStyle/>
                    <a:p>
                      <a:pPr algn="ctr"/>
                      <a:r>
                        <a:rPr lang="fr-FR" sz="1400" dirty="0">
                          <a:latin typeface="Calibri" pitchFamily="34" charset="0"/>
                          <a:cs typeface="Calibri" pitchFamily="34" charset="0"/>
                        </a:rPr>
                        <a:t>Matériel</a:t>
                      </a:r>
                      <a:r>
                        <a:rPr lang="fr-FR" sz="1400" baseline="0" dirty="0">
                          <a:latin typeface="Calibri" pitchFamily="34" charset="0"/>
                          <a:cs typeface="Calibri" pitchFamily="34" charset="0"/>
                        </a:rPr>
                        <a:t> nécessaire</a:t>
                      </a:r>
                      <a:endParaRPr lang="fr-FR" sz="1400" dirty="0">
                        <a:latin typeface="Calibri" pitchFamily="34" charset="0"/>
                        <a:cs typeface="Calibri" pitchFamily="34" charset="0"/>
                      </a:endParaRPr>
                    </a:p>
                  </a:txBody>
                  <a:tcPr/>
                </a:tc>
                <a:tc hMerge="1">
                  <a:txBody>
                    <a:bodyPr/>
                    <a:lstStyle/>
                    <a:p>
                      <a:endParaRPr lang="fr-CA"/>
                    </a:p>
                  </a:txBody>
                  <a:tcPr/>
                </a:tc>
                <a:extLst>
                  <a:ext uri="{0D108BD9-81ED-4DB2-BD59-A6C34878D82A}">
                    <a16:rowId xmlns="" xmlns:a16="http://schemas.microsoft.com/office/drawing/2014/main" val="10000"/>
                  </a:ext>
                </a:extLst>
              </a:tr>
              <a:tr h="29754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Calibri" pitchFamily="34" charset="0"/>
                          <a:cs typeface="Calibri" pitchFamily="34" charset="0"/>
                        </a:rPr>
                        <a:t>Par</a:t>
                      </a:r>
                      <a:r>
                        <a:rPr lang="fr-FR" sz="1200" b="1" baseline="0" dirty="0" smtClean="0">
                          <a:latin typeface="Calibri" pitchFamily="34" charset="0"/>
                          <a:cs typeface="Calibri" pitchFamily="34" charset="0"/>
                        </a:rPr>
                        <a:t> équipe de 2</a:t>
                      </a:r>
                      <a:endParaRPr lang="fr-FR" sz="1200" b="1" dirty="0">
                        <a:latin typeface="Calibri" pitchFamily="34" charset="0"/>
                        <a:cs typeface="Calibri" pitchFamily="34" charset="0"/>
                      </a:endParaRPr>
                    </a:p>
                  </a:txBody>
                  <a:tcPr/>
                </a:tc>
                <a:tc hMerge="1">
                  <a:txBody>
                    <a:bodyPr/>
                    <a:lstStyle/>
                    <a:p>
                      <a:endParaRPr lang="fr-CA"/>
                    </a:p>
                  </a:txBody>
                  <a:tcPr/>
                </a:tc>
                <a:extLst>
                  <a:ext uri="{0D108BD9-81ED-4DB2-BD59-A6C34878D82A}">
                    <a16:rowId xmlns="" xmlns:a16="http://schemas.microsoft.com/office/drawing/2014/main" val="10001"/>
                  </a:ext>
                </a:extLst>
              </a:tr>
              <a:tr h="279557">
                <a:tc>
                  <a:txBody>
                    <a:bodyPr/>
                    <a:lstStyle/>
                    <a:p>
                      <a:pPr algn="ctr"/>
                      <a:r>
                        <a:rPr lang="fr-FR" sz="1200" dirty="0">
                          <a:latin typeface="Calibri" pitchFamily="34" charset="0"/>
                          <a:cs typeface="Calibri" pitchFamily="34" charset="0"/>
                        </a:rPr>
                        <a:t>1</a:t>
                      </a:r>
                    </a:p>
                    <a:p>
                      <a:pPr algn="ctr"/>
                      <a:endParaRPr lang="fr-FR" sz="1200" dirty="0">
                        <a:latin typeface="Calibri" pitchFamily="34" charset="0"/>
                        <a:cs typeface="Calibri" pitchFamily="34" charset="0"/>
                      </a:endParaRPr>
                    </a:p>
                  </a:txBody>
                  <a:tcPr/>
                </a:tc>
                <a:tc>
                  <a:txBody>
                    <a:bodyPr/>
                    <a:lstStyle/>
                    <a:p>
                      <a:pPr algn="l"/>
                      <a:r>
                        <a:rPr lang="fr-FR" sz="1200" kern="1200" dirty="0" smtClean="0">
                          <a:latin typeface="Calibri" pitchFamily="34" charset="0"/>
                          <a:cs typeface="Calibri" pitchFamily="34" charset="0"/>
                        </a:rPr>
                        <a:t>Trousse</a:t>
                      </a:r>
                      <a:r>
                        <a:rPr lang="fr-FR" sz="1200" kern="1200" baseline="0" dirty="0" smtClean="0">
                          <a:latin typeface="Calibri" pitchFamily="34" charset="0"/>
                          <a:cs typeface="Calibri" pitchFamily="34" charset="0"/>
                        </a:rPr>
                        <a:t> de bestioles</a:t>
                      </a:r>
                    </a:p>
                    <a:p>
                      <a:pPr algn="l"/>
                      <a:r>
                        <a:rPr lang="fr-CA" sz="1200" kern="1200" baseline="0" dirty="0" smtClean="0">
                          <a:latin typeface="Calibri" pitchFamily="34" charset="0"/>
                          <a:cs typeface="Calibri" pitchFamily="34" charset="0"/>
                        </a:rPr>
                        <a:t>(</a:t>
                      </a:r>
                      <a:r>
                        <a:rPr lang="fr-FR" sz="1200" i="1" dirty="0" smtClean="0">
                          <a:latin typeface="Calibri" pitchFamily="34" charset="0"/>
                          <a:cs typeface="Calibri" pitchFamily="34" charset="0"/>
                        </a:rPr>
                        <a:t>en ayant pris soin de retirer la chenille de chaque trousse)</a:t>
                      </a:r>
                      <a:endParaRPr lang="fr-FR" sz="1200" kern="1200" dirty="0">
                        <a:latin typeface="Calibri" pitchFamily="34" charset="0"/>
                        <a:cs typeface="Calibri" pitchFamily="34" charset="0"/>
                      </a:endParaRPr>
                    </a:p>
                  </a:txBody>
                  <a:tcPr/>
                </a:tc>
                <a:extLst>
                  <a:ext uri="{0D108BD9-81ED-4DB2-BD59-A6C34878D82A}">
                    <a16:rowId xmlns="" xmlns:a16="http://schemas.microsoft.com/office/drawing/2014/main" val="10002"/>
                  </a:ext>
                </a:extLst>
              </a:tr>
            </a:tbl>
          </a:graphicData>
        </a:graphic>
      </p:graphicFrame>
      <p:sp>
        <p:nvSpPr>
          <p:cNvPr id="15" name="Title 3"/>
          <p:cNvSpPr txBox="1">
            <a:spLocks/>
          </p:cNvSpPr>
          <p:nvPr>
            <p:custDataLst>
              <p:tags r:id="rId4"/>
            </p:custDataLst>
          </p:nvPr>
        </p:nvSpPr>
        <p:spPr>
          <a:xfrm>
            <a:off x="10254" y="0"/>
            <a:ext cx="5872386" cy="106070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smtClean="0">
                <a:ln>
                  <a:noFill/>
                </a:ln>
                <a:solidFill>
                  <a:prstClr val="black"/>
                </a:solidFill>
                <a:effectLst/>
                <a:uLnTx/>
                <a:uFillTx/>
                <a:cs typeface="Calibri" pitchFamily="34" charset="0"/>
              </a:rPr>
              <a:t>Amorce</a:t>
            </a:r>
          </a:p>
          <a:p>
            <a:pPr lvl="0" algn="l">
              <a:defRPr/>
            </a:pPr>
            <a:r>
              <a:rPr lang="fr-CA" sz="2400" dirty="0" smtClean="0">
                <a:cs typeface="Calibri" pitchFamily="34" charset="0"/>
              </a:rPr>
              <a:t>1. La boîte à bibittes</a:t>
            </a:r>
            <a:endParaRPr kumimoji="0" lang="fr-CA" sz="2400" b="0" u="none" strike="noStrike" kern="1200" cap="none" spc="0" normalizeH="0" baseline="0" noProof="0" dirty="0">
              <a:ln>
                <a:noFill/>
              </a:ln>
              <a:solidFill>
                <a:prstClr val="black"/>
              </a:solidFill>
              <a:effectLst/>
              <a:uLnTx/>
              <a:uFillTx/>
              <a:cs typeface="Calibri" pitchFamily="34" charset="0"/>
            </a:endParaRPr>
          </a:p>
        </p:txBody>
      </p:sp>
      <p:sp>
        <p:nvSpPr>
          <p:cNvPr id="12" name="Rectangle 11"/>
          <p:cNvSpPr/>
          <p:nvPr>
            <p:custDataLst>
              <p:tags r:id="rId5"/>
            </p:custDataLst>
          </p:nvPr>
        </p:nvSpPr>
        <p:spPr>
          <a:xfrm>
            <a:off x="43957" y="3482340"/>
            <a:ext cx="1670543" cy="3739485"/>
          </a:xfrm>
          <a:prstGeom prst="rect">
            <a:avLst/>
          </a:prstGeom>
          <a:solidFill>
            <a:schemeClr val="accent1">
              <a:lumMod val="60000"/>
              <a:lumOff val="40000"/>
            </a:schemeClr>
          </a:solidFill>
          <a:ln>
            <a:solidFill>
              <a:srgbClr val="002060"/>
            </a:solidFill>
          </a:ln>
        </p:spPr>
        <p:txBody>
          <a:bodyPr wrap="square">
            <a:spAutoFit/>
          </a:bodyPr>
          <a:lstStyle/>
          <a:p>
            <a:pPr algn="ctr">
              <a:spcBef>
                <a:spcPts val="600"/>
              </a:spcBef>
            </a:pPr>
            <a:r>
              <a:rPr lang="fr-FR" sz="1400" b="1" dirty="0" smtClean="0">
                <a:latin typeface="+mj-lt"/>
              </a:rPr>
              <a:t>Bestioles ou insectes ?</a:t>
            </a:r>
          </a:p>
          <a:p>
            <a:pPr>
              <a:spcBef>
                <a:spcPts val="600"/>
              </a:spcBef>
            </a:pPr>
            <a:r>
              <a:rPr lang="fr-FR" sz="1200" dirty="0" smtClean="0">
                <a:latin typeface="+mj-lt"/>
              </a:rPr>
              <a:t>Attention, le choix des mots est important ! L’objectif de cette activité étant d’</a:t>
            </a:r>
            <a:r>
              <a:rPr lang="fr-FR" sz="1200" dirty="0" err="1" smtClean="0">
                <a:latin typeface="+mj-lt"/>
              </a:rPr>
              <a:t>ap-prendre</a:t>
            </a:r>
            <a:r>
              <a:rPr lang="fr-FR" sz="1200" dirty="0" smtClean="0">
                <a:latin typeface="+mj-lt"/>
              </a:rPr>
              <a:t> à distinguer entre les insectes et les autres petites bibittes, il est nécessaire de commencer par utiliser le mot </a:t>
            </a:r>
            <a:r>
              <a:rPr lang="fr-FR" sz="1200" i="1" dirty="0" smtClean="0">
                <a:latin typeface="+mj-lt"/>
              </a:rPr>
              <a:t>bestioles</a:t>
            </a:r>
            <a:r>
              <a:rPr lang="fr-FR" sz="1200" dirty="0" smtClean="0">
                <a:latin typeface="+mj-lt"/>
              </a:rPr>
              <a:t> (ou bibittes), en parlant des jouets en plastique. Il ne faut pas induire les enfants en erreur en parlant d’insectes alors que certaines des créatures n’en sont </a:t>
            </a:r>
            <a:r>
              <a:rPr lang="fr-FR" sz="1200" i="1" dirty="0" smtClean="0">
                <a:latin typeface="+mj-lt"/>
              </a:rPr>
              <a:t>pas</a:t>
            </a:r>
            <a:r>
              <a:rPr lang="fr-FR" sz="1200" dirty="0" smtClean="0">
                <a:latin typeface="+mj-lt"/>
              </a:rPr>
              <a:t>.</a:t>
            </a:r>
            <a:endParaRPr lang="fr-FR" sz="1200" dirty="0">
              <a:latin typeface="+mj-lt"/>
            </a:endParaRPr>
          </a:p>
        </p:txBody>
      </p:sp>
      <p:sp>
        <p:nvSpPr>
          <p:cNvPr id="16" name="Rectangle 15"/>
          <p:cNvSpPr/>
          <p:nvPr>
            <p:custDataLst>
              <p:tags r:id="rId6"/>
            </p:custDataLst>
          </p:nvPr>
        </p:nvSpPr>
        <p:spPr>
          <a:xfrm>
            <a:off x="43957" y="8347093"/>
            <a:ext cx="6762608" cy="938719"/>
          </a:xfrm>
          <a:prstGeom prst="rect">
            <a:avLst/>
          </a:prstGeom>
          <a:solidFill>
            <a:schemeClr val="accent1">
              <a:lumMod val="60000"/>
              <a:lumOff val="40000"/>
            </a:schemeClr>
          </a:solidFill>
          <a:ln>
            <a:solidFill>
              <a:srgbClr val="002060"/>
            </a:solidFill>
          </a:ln>
        </p:spPr>
        <p:txBody>
          <a:bodyPr wrap="square">
            <a:spAutoFit/>
          </a:bodyPr>
          <a:lstStyle/>
          <a:p>
            <a:pPr algn="ctr">
              <a:spcBef>
                <a:spcPts val="600"/>
              </a:spcBef>
            </a:pPr>
            <a:r>
              <a:rPr lang="fr-FR" sz="1400" b="1" dirty="0" smtClean="0">
                <a:latin typeface="+mj-lt"/>
              </a:rPr>
              <a:t>Liste des bestioles en question</a:t>
            </a:r>
          </a:p>
          <a:p>
            <a:pPr algn="just">
              <a:spcBef>
                <a:spcPts val="600"/>
              </a:spcBef>
            </a:pPr>
            <a:r>
              <a:rPr lang="fr-FR" sz="1200" dirty="0" smtClean="0">
                <a:latin typeface="+mj-lt"/>
              </a:rPr>
              <a:t>En plus de la chenille, on trouve dans chaque trousse : 1 mouche, 1 araignée, 1 fourmi, 1 sauterelle, 1 mante religieuse, 1 blatte (cafard, coquerelle), 1 libellule, 1 grillon, 1 plécoptère , 1 </a:t>
            </a:r>
            <a:r>
              <a:rPr lang="fr-FR" sz="1200" dirty="0" err="1" smtClean="0">
                <a:latin typeface="+mj-lt"/>
              </a:rPr>
              <a:t>centipède</a:t>
            </a:r>
            <a:r>
              <a:rPr lang="fr-FR" sz="1200" dirty="0" smtClean="0">
                <a:latin typeface="+mj-lt"/>
              </a:rPr>
              <a:t> et 1 scorpion.</a:t>
            </a:r>
            <a:endParaRPr lang="fr-FR" sz="1200" dirty="0">
              <a:latin typeface="+mj-lt"/>
            </a:endParaRPr>
          </a:p>
        </p:txBody>
      </p:sp>
      <p:sp>
        <p:nvSpPr>
          <p:cNvPr id="2" name="Espace réservé du numéro de diapositive 1"/>
          <p:cNvSpPr>
            <a:spLocks noGrp="1"/>
          </p:cNvSpPr>
          <p:nvPr>
            <p:ph type="sldNum" sz="quarter" idx="12"/>
            <p:custDataLst>
              <p:tags r:id="rId7"/>
            </p:custDataLst>
          </p:nvPr>
        </p:nvSpPr>
        <p:spPr>
          <a:xfrm>
            <a:off x="5501576" y="7992963"/>
            <a:ext cx="1356424" cy="1135797"/>
          </a:xfrm>
        </p:spPr>
        <p:txBody>
          <a:bodyPr/>
          <a:lstStyle/>
          <a:p>
            <a:fld id="{027FB875-5C85-AB42-9DC5-178568A424B8}" type="slidenum">
              <a:rPr lang="fr-CA" smtClean="0"/>
              <a:pPr/>
              <a:t>6</a:t>
            </a:fld>
            <a:endParaRPr lang="fr-CA" dirty="0"/>
          </a:p>
        </p:txBody>
      </p:sp>
      <p:pic>
        <p:nvPicPr>
          <p:cNvPr id="10" name="Image 9" descr="Cover_3 - Insectes-02.png"/>
          <p:cNvPicPr>
            <a:picLocks noChangeAspect="1"/>
          </p:cNvPicPr>
          <p:nvPr/>
        </p:nvPicPr>
        <p:blipFill>
          <a:blip r:embed="rId9"/>
          <a:stretch>
            <a:fillRect/>
          </a:stretch>
        </p:blipFill>
        <p:spPr>
          <a:xfrm>
            <a:off x="4450080" y="-525900"/>
            <a:ext cx="2606160" cy="2606160"/>
          </a:xfrm>
          <a:prstGeom prst="rect">
            <a:avLst/>
          </a:prstGeom>
        </p:spPr>
      </p:pic>
    </p:spTree>
    <p:extLst>
      <p:ext uri="{BB962C8B-B14F-4D97-AF65-F5344CB8AC3E}">
        <p14:creationId xmlns="" xmlns:p14="http://schemas.microsoft.com/office/powerpoint/2010/main" val="1634480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777167" y="1190050"/>
            <a:ext cx="5029398" cy="7847270"/>
          </a:xfrm>
          <a:noFill/>
          <a:ln>
            <a:solidFill>
              <a:srgbClr val="002060"/>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lgn="just">
              <a:spcBef>
                <a:spcPts val="600"/>
              </a:spcBef>
              <a:buNone/>
            </a:pPr>
            <a:r>
              <a:rPr lang="fr-FR" sz="2400" i="1" dirty="0">
                <a:latin typeface="+mj-lt"/>
                <a:cs typeface="Times New Roman" panose="02020603050405020304" pitchFamily="18" charset="0"/>
              </a:rPr>
              <a:t>Vue d’ensemble</a:t>
            </a:r>
          </a:p>
          <a:p>
            <a:pPr marL="0" indent="0" algn="just">
              <a:spcBef>
                <a:spcPts val="600"/>
              </a:spcBef>
              <a:buNone/>
            </a:pPr>
            <a:r>
              <a:rPr lang="fr-FR" sz="1200" dirty="0" smtClean="0">
                <a:latin typeface="+mj-lt"/>
                <a:cs typeface="Times New Roman" panose="02020603050405020304" pitchFamily="18" charset="0"/>
              </a:rPr>
              <a:t>Différents tris des bestioles permettent de découvrir les caractéristiques des insectes. Le retour sur certains tris est facilité par des photos et vidéos (TBI).</a:t>
            </a:r>
          </a:p>
          <a:p>
            <a:pPr marL="0" indent="0" algn="just">
              <a:spcBef>
                <a:spcPts val="600"/>
              </a:spcBef>
              <a:buNone/>
            </a:pPr>
            <a:endParaRPr lang="fr-FR" sz="1200" dirty="0">
              <a:latin typeface="+mj-lt"/>
              <a:cs typeface="Times New Roman" panose="02020603050405020304" pitchFamily="18" charset="0"/>
            </a:endParaRPr>
          </a:p>
          <a:p>
            <a:pPr marL="0" indent="0" algn="just">
              <a:spcBef>
                <a:spcPts val="600"/>
              </a:spcBef>
              <a:buNone/>
            </a:pPr>
            <a:r>
              <a:rPr lang="fr-FR" sz="2400" i="1" dirty="0" smtClean="0">
                <a:latin typeface="+mj-lt"/>
                <a:cs typeface="Times New Roman" panose="02020603050405020304" pitchFamily="18" charset="0"/>
              </a:rPr>
              <a:t>Déroulement </a:t>
            </a:r>
            <a:r>
              <a:rPr lang="fr-FR" sz="2400" i="1" dirty="0">
                <a:latin typeface="+mj-lt"/>
                <a:cs typeface="Times New Roman" panose="02020603050405020304" pitchFamily="18" charset="0"/>
              </a:rPr>
              <a:t>de l’activité</a:t>
            </a:r>
            <a:endParaRPr lang="fr-FR" sz="1200" dirty="0">
              <a:latin typeface="+mj-lt"/>
              <a:cs typeface="Times New Roman" panose="02020603050405020304" pitchFamily="18" charset="0"/>
            </a:endParaRPr>
          </a:p>
          <a:p>
            <a:pPr marL="228600" lvl="0" indent="-228600" algn="just">
              <a:spcBef>
                <a:spcPts val="600"/>
              </a:spcBef>
              <a:buFont typeface="+mj-lt"/>
              <a:buAutoNum type="arabicPeriod"/>
            </a:pPr>
            <a:r>
              <a:rPr lang="fr-CA" sz="1200" dirty="0" smtClean="0">
                <a:solidFill>
                  <a:prstClr val="black"/>
                </a:solidFill>
                <a:latin typeface="+mj-lt"/>
                <a:cs typeface="Times New Roman" pitchFamily="18" charset="0"/>
              </a:rPr>
              <a:t>Tri selon le nombre de pattes (10 minutes)</a:t>
            </a:r>
          </a:p>
          <a:p>
            <a:pPr marL="228600" lvl="0" indent="-228600" algn="just">
              <a:spcBef>
                <a:spcPts val="600"/>
              </a:spcBef>
              <a:buFont typeface="+mj-lt"/>
              <a:buAutoNum type="arabicPeriod"/>
            </a:pPr>
            <a:r>
              <a:rPr lang="fr-CA" sz="1200" dirty="0" smtClean="0">
                <a:solidFill>
                  <a:prstClr val="black"/>
                </a:solidFill>
                <a:latin typeface="+mj-lt"/>
                <a:cs typeface="Times New Roman" pitchFamily="18" charset="0"/>
              </a:rPr>
              <a:t>Tri selon la présence d’ailes (10 minutes)</a:t>
            </a:r>
          </a:p>
          <a:p>
            <a:pPr marL="228600" lvl="0" indent="-228600" algn="just">
              <a:spcBef>
                <a:spcPts val="600"/>
              </a:spcBef>
              <a:buFont typeface="+mj-lt"/>
              <a:buAutoNum type="arabicPeriod"/>
            </a:pPr>
            <a:r>
              <a:rPr lang="fr-CA" sz="1200" dirty="0" smtClean="0">
                <a:solidFill>
                  <a:prstClr val="black"/>
                </a:solidFill>
                <a:latin typeface="+mj-lt"/>
                <a:cs typeface="Times New Roman" pitchFamily="18" charset="0"/>
              </a:rPr>
              <a:t>Tri selon les parties du corps (10 minutes)</a:t>
            </a:r>
          </a:p>
          <a:p>
            <a:pPr marL="228600" lvl="0" indent="-228600" algn="just">
              <a:spcBef>
                <a:spcPts val="600"/>
              </a:spcBef>
              <a:buNone/>
            </a:pPr>
            <a:endParaRPr lang="fr-CA" sz="1200" dirty="0" smtClean="0">
              <a:solidFill>
                <a:prstClr val="black"/>
              </a:solidFill>
              <a:latin typeface="+mj-lt"/>
              <a:cs typeface="Times New Roman" pitchFamily="18" charset="0"/>
            </a:endParaRPr>
          </a:p>
          <a:p>
            <a:pPr marL="0" indent="0" algn="just">
              <a:spcBef>
                <a:spcPts val="600"/>
              </a:spcBef>
              <a:buNone/>
            </a:pPr>
            <a:r>
              <a:rPr lang="fr-CA" sz="2400" i="1" dirty="0" smtClean="0">
                <a:latin typeface="+mj-lt"/>
              </a:rPr>
              <a:t>Tri selon le nombre de pattes</a:t>
            </a:r>
          </a:p>
          <a:p>
            <a:pPr marL="0" indent="0" algn="ctr">
              <a:spcBef>
                <a:spcPts val="600"/>
              </a:spcBef>
              <a:buNone/>
            </a:pPr>
            <a:r>
              <a:rPr lang="fr-CA" sz="1200" b="1" i="1" dirty="0" smtClean="0">
                <a:latin typeface="+mj-lt"/>
              </a:rPr>
              <a:t>« Effectivement, certaines de ces bestioles ne sont pas des insectes. Pour découvrir lesquelles (et apprendre comment reconnaître un insecte), nous allons procéder à différents tris. »</a:t>
            </a:r>
          </a:p>
          <a:p>
            <a:pPr marL="360000" indent="-360000" algn="just">
              <a:spcBef>
                <a:spcPts val="600"/>
              </a:spcBef>
              <a:buFont typeface="Arial" pitchFamily="34" charset="0"/>
              <a:buChar char="•"/>
            </a:pPr>
            <a:r>
              <a:rPr lang="fr-CA" sz="1200" b="1" dirty="0" smtClean="0">
                <a:latin typeface="+mj-lt"/>
              </a:rPr>
              <a:t>Demander aux équipes de classer les bestioles selon le nombre de pattes qu’elles possèdent. </a:t>
            </a:r>
            <a:r>
              <a:rPr lang="fr-CA" sz="1200" dirty="0" smtClean="0">
                <a:latin typeface="+mj-lt"/>
              </a:rPr>
              <a:t>Ils doivent faire des tas au milieu de la table.</a:t>
            </a:r>
          </a:p>
          <a:p>
            <a:pPr marL="360000" indent="-360000" algn="just">
              <a:spcBef>
                <a:spcPts val="600"/>
              </a:spcBef>
              <a:buFont typeface="Arial" pitchFamily="34" charset="0"/>
              <a:buChar char="•"/>
            </a:pPr>
            <a:r>
              <a:rPr lang="fr-CA" sz="1200" b="1" dirty="0" smtClean="0">
                <a:latin typeface="+mj-lt"/>
              </a:rPr>
              <a:t>Faire un retour en plénière. </a:t>
            </a:r>
          </a:p>
          <a:p>
            <a:pPr marL="360000" indent="-360000" algn="just">
              <a:spcBef>
                <a:spcPts val="600"/>
              </a:spcBef>
              <a:buNone/>
            </a:pPr>
            <a:r>
              <a:rPr lang="fr-CA" sz="1400" b="1" dirty="0" smtClean="0">
                <a:latin typeface="+mj-lt"/>
              </a:rPr>
              <a:t>Solution</a:t>
            </a:r>
          </a:p>
          <a:p>
            <a:pPr marL="0" indent="0" algn="just">
              <a:spcBef>
                <a:spcPts val="600"/>
              </a:spcBef>
              <a:buNone/>
            </a:pPr>
            <a:r>
              <a:rPr lang="fr-CA" sz="1200" dirty="0" smtClean="0">
                <a:latin typeface="+mj-lt"/>
              </a:rPr>
              <a:t>Le nombre de pattes est la façon la plus simple de distinguer un insecte d’une autre bestiole, car seuls les insectes possèdent 6 pattes. Parmi les jouets, les élèves auront vu que trois d’entre eux possèdent </a:t>
            </a:r>
            <a:r>
              <a:rPr lang="fr-CA" sz="1200" i="1" dirty="0" smtClean="0">
                <a:latin typeface="+mj-lt"/>
              </a:rPr>
              <a:t>plus </a:t>
            </a:r>
            <a:r>
              <a:rPr lang="fr-CA" sz="1200" dirty="0" smtClean="0">
                <a:latin typeface="+mj-lt"/>
              </a:rPr>
              <a:t>que 6 pattes : </a:t>
            </a:r>
            <a:r>
              <a:rPr lang="fr-CA" sz="1200" b="1" dirty="0" smtClean="0">
                <a:latin typeface="+mj-lt"/>
              </a:rPr>
              <a:t>l’araignée</a:t>
            </a:r>
            <a:r>
              <a:rPr lang="fr-CA" sz="1200" dirty="0" smtClean="0">
                <a:latin typeface="+mj-lt"/>
              </a:rPr>
              <a:t> et le </a:t>
            </a:r>
            <a:r>
              <a:rPr lang="fr-CA" sz="1200" b="1" dirty="0" smtClean="0">
                <a:latin typeface="+mj-lt"/>
              </a:rPr>
              <a:t>scorpion</a:t>
            </a:r>
            <a:r>
              <a:rPr lang="fr-CA" sz="1200" dirty="0" smtClean="0">
                <a:latin typeface="+mj-lt"/>
              </a:rPr>
              <a:t> en ont 8 (voir encadré) tandis que le </a:t>
            </a:r>
            <a:r>
              <a:rPr lang="fr-CA" sz="1200" b="1" dirty="0" err="1" smtClean="0">
                <a:latin typeface="+mj-lt"/>
              </a:rPr>
              <a:t>centipède</a:t>
            </a:r>
            <a:r>
              <a:rPr lang="fr-CA" sz="1200" dirty="0" smtClean="0">
                <a:latin typeface="+mj-lt"/>
              </a:rPr>
              <a:t> en a 32 !</a:t>
            </a:r>
          </a:p>
          <a:p>
            <a:pPr marL="0" indent="0" algn="just">
              <a:spcBef>
                <a:spcPts val="600"/>
              </a:spcBef>
              <a:buNone/>
            </a:pPr>
            <a:r>
              <a:rPr lang="fr-CA" sz="1200" dirty="0" smtClean="0">
                <a:latin typeface="+mj-lt"/>
              </a:rPr>
              <a:t>Ces trois créatures ne sont pas des insectes, mais il est inutile d’insister sur le nom des familles auxquelles elles appartiennent, puisque ce sujet sera abordé lors de l’activité 4.</a:t>
            </a:r>
          </a:p>
          <a:p>
            <a:pPr marL="0" indent="0" algn="just">
              <a:spcBef>
                <a:spcPts val="600"/>
              </a:spcBef>
              <a:buNone/>
            </a:pPr>
            <a:endParaRPr lang="fr-CA" sz="1200" dirty="0" smtClean="0">
              <a:latin typeface="+mj-lt"/>
            </a:endParaRPr>
          </a:p>
          <a:p>
            <a:pPr marL="0" indent="0" algn="just">
              <a:spcBef>
                <a:spcPts val="600"/>
              </a:spcBef>
              <a:buNone/>
            </a:pPr>
            <a:r>
              <a:rPr lang="fr-CA" sz="2400" i="1" dirty="0" smtClean="0">
                <a:latin typeface="+mj-lt"/>
              </a:rPr>
              <a:t>Tri selon la présence d’ailes</a:t>
            </a:r>
            <a:endParaRPr lang="fr-CA" sz="1200" b="1" i="1" dirty="0" smtClean="0">
              <a:latin typeface="+mj-lt"/>
            </a:endParaRPr>
          </a:p>
          <a:p>
            <a:pPr marL="360000" indent="-360000" algn="just">
              <a:spcBef>
                <a:spcPts val="600"/>
              </a:spcBef>
              <a:buFont typeface="Arial" pitchFamily="34" charset="0"/>
              <a:buChar char="•"/>
            </a:pPr>
            <a:r>
              <a:rPr lang="fr-CA" sz="1200" b="1" dirty="0" smtClean="0">
                <a:latin typeface="+mj-lt"/>
              </a:rPr>
              <a:t>Demander aux équipes de classer les bestioles selon qu’elles ont des ailes ou non. </a:t>
            </a:r>
            <a:r>
              <a:rPr lang="fr-CA" sz="1200" dirty="0" smtClean="0">
                <a:latin typeface="+mj-lt"/>
              </a:rPr>
              <a:t>Ils doivent faire des tas au milieu de la table.</a:t>
            </a:r>
          </a:p>
          <a:p>
            <a:pPr marL="360000" indent="-360000" algn="just">
              <a:spcBef>
                <a:spcPts val="600"/>
              </a:spcBef>
              <a:buFont typeface="Arial" pitchFamily="34" charset="0"/>
              <a:buChar char="•"/>
            </a:pPr>
            <a:r>
              <a:rPr lang="fr-CA" sz="1200" b="1" dirty="0" smtClean="0">
                <a:latin typeface="+mj-lt"/>
              </a:rPr>
              <a:t>Pour faire le retour, voir ensemble la fiche TBI-1. </a:t>
            </a:r>
            <a:r>
              <a:rPr lang="fr-CA" sz="1200" dirty="0" smtClean="0">
                <a:latin typeface="+mj-lt"/>
              </a:rPr>
              <a:t>Les équipes pourront corriger leur tri au fur et à mesure.</a:t>
            </a:r>
            <a:endParaRPr lang="fr-CA" sz="1200" dirty="0">
              <a:latin typeface="+mj-lt"/>
              <a:cs typeface="Times New Roman" panose="02020603050405020304" pitchFamily="18" charset="0"/>
            </a:endParaRPr>
          </a:p>
        </p:txBody>
      </p:sp>
      <p:sp>
        <p:nvSpPr>
          <p:cNvPr id="2" name="Espace réservé du numéro de diapositive 1"/>
          <p:cNvSpPr>
            <a:spLocks noGrp="1"/>
          </p:cNvSpPr>
          <p:nvPr>
            <p:ph type="sldNum" sz="quarter" idx="12"/>
            <p:custDataLst>
              <p:tags r:id="rId2"/>
            </p:custDataLst>
          </p:nvPr>
        </p:nvSpPr>
        <p:spPr>
          <a:xfrm>
            <a:off x="5501576" y="7992963"/>
            <a:ext cx="1356424" cy="1135797"/>
          </a:xfrm>
        </p:spPr>
        <p:txBody>
          <a:bodyPr/>
          <a:lstStyle/>
          <a:p>
            <a:fld id="{027FB875-5C85-AB42-9DC5-178568A424B8}" type="slidenum">
              <a:rPr lang="fr-CA" smtClean="0"/>
              <a:pPr/>
              <a:t>7</a:t>
            </a:fld>
            <a:endParaRPr lang="fr-CA" dirty="0"/>
          </a:p>
        </p:txBody>
      </p:sp>
      <p:graphicFrame>
        <p:nvGraphicFramePr>
          <p:cNvPr id="7" name="Tableau 16">
            <a:extLst>
              <a:ext uri="{FF2B5EF4-FFF2-40B4-BE49-F238E27FC236}">
                <a16:creationId xmlns="" xmlns:a16="http://schemas.microsoft.com/office/drawing/2014/main" id="{648C24D5-670D-435F-AF6A-B47A6B50629D}"/>
              </a:ext>
            </a:extLst>
          </p:cNvPr>
          <p:cNvGraphicFramePr>
            <a:graphicFrameLocks noGrp="1"/>
          </p:cNvGraphicFramePr>
          <p:nvPr>
            <p:custDataLst>
              <p:tags r:id="rId3"/>
            </p:custDataLst>
            <p:extLst>
              <p:ext uri="{D42A27DB-BD31-4B8C-83A1-F6EECF244321}">
                <p14:modId xmlns="" xmlns:p14="http://schemas.microsoft.com/office/powerpoint/2010/main" val="2452777559"/>
              </p:ext>
            </p:extLst>
          </p:nvPr>
        </p:nvGraphicFramePr>
        <p:xfrm>
          <a:off x="43957" y="1190050"/>
          <a:ext cx="1670543" cy="335280"/>
        </p:xfrm>
        <a:graphic>
          <a:graphicData uri="http://schemas.openxmlformats.org/drawingml/2006/table">
            <a:tbl>
              <a:tblPr firstRow="1" bandRow="1">
                <a:tableStyleId>{22838BEF-8BB2-4498-84A7-C5851F593DF1}</a:tableStyleId>
              </a:tblPr>
              <a:tblGrid>
                <a:gridCol w="1670543">
                  <a:extLst>
                    <a:ext uri="{9D8B030D-6E8A-4147-A177-3AD203B41FA5}">
                      <a16:colId xmlns="" xmlns:a16="http://schemas.microsoft.com/office/drawing/2014/main" val="20000"/>
                    </a:ext>
                  </a:extLst>
                </a:gridCol>
              </a:tblGrid>
              <a:tr h="321370">
                <a:tc>
                  <a:txBody>
                    <a:bodyPr/>
                    <a:lstStyle/>
                    <a:p>
                      <a:endParaRPr lang="fr-FR" sz="200" dirty="0">
                        <a:latin typeface="+mj-lt"/>
                      </a:endParaRPr>
                    </a:p>
                    <a:p>
                      <a:pPr algn="ctr"/>
                      <a:r>
                        <a:rPr lang="fr-FR" sz="1400" dirty="0">
                          <a:latin typeface="+mj-lt"/>
                          <a:cs typeface="Times New Roman" panose="02020603050405020304" pitchFamily="18" charset="0"/>
                        </a:rPr>
                        <a:t>Durée :  </a:t>
                      </a:r>
                      <a:r>
                        <a:rPr lang="fr-FR" sz="1400" b="0" dirty="0" smtClean="0">
                          <a:latin typeface="+mj-lt"/>
                          <a:cs typeface="Times New Roman" panose="02020603050405020304" pitchFamily="18" charset="0"/>
                        </a:rPr>
                        <a:t>30 </a:t>
                      </a:r>
                      <a:r>
                        <a:rPr lang="fr-FR" sz="1400" b="0" baseline="0" dirty="0" smtClean="0">
                          <a:latin typeface="+mj-lt"/>
                          <a:cs typeface="Times New Roman" panose="02020603050405020304" pitchFamily="18" charset="0"/>
                        </a:rPr>
                        <a:t>minutes</a:t>
                      </a:r>
                      <a:endParaRPr lang="fr-FR" sz="1400" b="0" i="0" dirty="0">
                        <a:solidFill>
                          <a:schemeClr val="tx1"/>
                        </a:solidFill>
                        <a:latin typeface="+mj-lt"/>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graphicFrame>
        <p:nvGraphicFramePr>
          <p:cNvPr id="8" name="Espace réservé du contenu 5">
            <a:extLst>
              <a:ext uri="{FF2B5EF4-FFF2-40B4-BE49-F238E27FC236}">
                <a16:creationId xmlns="" xmlns:a16="http://schemas.microsoft.com/office/drawing/2014/main" id="{3B8F5062-45E2-46EF-B148-01239DBE67DE}"/>
              </a:ext>
            </a:extLst>
          </p:cNvPr>
          <p:cNvGraphicFramePr>
            <a:graphicFrameLocks/>
          </p:cNvGraphicFramePr>
          <p:nvPr>
            <p:custDataLst>
              <p:tags r:id="rId4"/>
            </p:custDataLst>
            <p:extLst>
              <p:ext uri="{D42A27DB-BD31-4B8C-83A1-F6EECF244321}">
                <p14:modId xmlns="" xmlns:p14="http://schemas.microsoft.com/office/powerpoint/2010/main" val="2523752058"/>
              </p:ext>
            </p:extLst>
          </p:nvPr>
        </p:nvGraphicFramePr>
        <p:xfrm>
          <a:off x="43957" y="1635865"/>
          <a:ext cx="1670543" cy="2350183"/>
        </p:xfrm>
        <a:graphic>
          <a:graphicData uri="http://schemas.openxmlformats.org/drawingml/2006/table">
            <a:tbl>
              <a:tblPr firstRow="1" bandRow="1">
                <a:tableStyleId>{5C22544A-7EE6-4342-B048-85BDC9FD1C3A}</a:tableStyleId>
              </a:tblPr>
              <a:tblGrid>
                <a:gridCol w="340101">
                  <a:extLst>
                    <a:ext uri="{9D8B030D-6E8A-4147-A177-3AD203B41FA5}">
                      <a16:colId xmlns="" xmlns:a16="http://schemas.microsoft.com/office/drawing/2014/main" val="20000"/>
                    </a:ext>
                  </a:extLst>
                </a:gridCol>
                <a:gridCol w="1330442">
                  <a:extLst>
                    <a:ext uri="{9D8B030D-6E8A-4147-A177-3AD203B41FA5}">
                      <a16:colId xmlns="" xmlns:a16="http://schemas.microsoft.com/office/drawing/2014/main" val="20001"/>
                    </a:ext>
                  </a:extLst>
                </a:gridCol>
              </a:tblGrid>
              <a:tr h="297549">
                <a:tc gridSpan="2">
                  <a:txBody>
                    <a:bodyPr/>
                    <a:lstStyle/>
                    <a:p>
                      <a:pPr algn="ctr"/>
                      <a:r>
                        <a:rPr lang="fr-FR" sz="1400" dirty="0">
                          <a:latin typeface="+mj-lt"/>
                          <a:cs typeface="Times" pitchFamily="18" charset="0"/>
                        </a:rPr>
                        <a:t>Matériel</a:t>
                      </a:r>
                      <a:r>
                        <a:rPr lang="fr-FR" sz="1400" baseline="0" dirty="0">
                          <a:latin typeface="+mj-lt"/>
                          <a:cs typeface="Times" pitchFamily="18" charset="0"/>
                        </a:rPr>
                        <a:t> nécessaire</a:t>
                      </a:r>
                      <a:endParaRPr lang="fr-FR" sz="1400" dirty="0">
                        <a:latin typeface="+mj-lt"/>
                        <a:cs typeface="Times" pitchFamily="18" charset="0"/>
                      </a:endParaRPr>
                    </a:p>
                  </a:txBody>
                  <a:tcPr/>
                </a:tc>
                <a:tc hMerge="1">
                  <a:txBody>
                    <a:bodyPr/>
                    <a:lstStyle/>
                    <a:p>
                      <a:endParaRPr lang="fr-CA"/>
                    </a:p>
                  </a:txBody>
                  <a:tcPr/>
                </a:tc>
                <a:extLst>
                  <a:ext uri="{0D108BD9-81ED-4DB2-BD59-A6C34878D82A}">
                    <a16:rowId xmlns="" xmlns:a16="http://schemas.microsoft.com/office/drawing/2014/main" val="10000"/>
                  </a:ext>
                </a:extLst>
              </a:tr>
              <a:tr h="29754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mj-lt"/>
                          <a:cs typeface="Times" pitchFamily="18" charset="0"/>
                        </a:rPr>
                        <a:t>Par</a:t>
                      </a:r>
                      <a:r>
                        <a:rPr lang="fr-FR" sz="1200" b="1" baseline="0" dirty="0" smtClean="0">
                          <a:latin typeface="+mj-lt"/>
                          <a:cs typeface="Times" pitchFamily="18" charset="0"/>
                        </a:rPr>
                        <a:t> équipe de 2</a:t>
                      </a:r>
                      <a:endParaRPr lang="fr-FR" sz="1200" b="1" dirty="0">
                        <a:latin typeface="+mj-lt"/>
                        <a:cs typeface="Times" pitchFamily="18" charset="0"/>
                      </a:endParaRPr>
                    </a:p>
                  </a:txBody>
                  <a:tcPr/>
                </a:tc>
                <a:tc hMerge="1">
                  <a:txBody>
                    <a:bodyPr/>
                    <a:lstStyle/>
                    <a:p>
                      <a:endParaRPr lang="fr-CA"/>
                    </a:p>
                  </a:txBody>
                  <a:tcPr/>
                </a:tc>
                <a:extLst>
                  <a:ext uri="{0D108BD9-81ED-4DB2-BD59-A6C34878D82A}">
                    <a16:rowId xmlns="" xmlns:a16="http://schemas.microsoft.com/office/drawing/2014/main" val="10001"/>
                  </a:ext>
                </a:extLst>
              </a:tr>
              <a:tr h="279557">
                <a:tc>
                  <a:txBody>
                    <a:bodyPr/>
                    <a:lstStyle/>
                    <a:p>
                      <a:pPr algn="ctr"/>
                      <a:r>
                        <a:rPr lang="fr-FR" sz="1200" dirty="0">
                          <a:latin typeface="+mj-lt"/>
                          <a:cs typeface="Times" pitchFamily="18" charset="0"/>
                        </a:rPr>
                        <a:t>1</a:t>
                      </a:r>
                    </a:p>
                    <a:p>
                      <a:pPr algn="ctr"/>
                      <a:endParaRPr lang="fr-FR" sz="1200" dirty="0">
                        <a:latin typeface="+mj-lt"/>
                        <a:cs typeface="Times" pitchFamily="18" charset="0"/>
                      </a:endParaRPr>
                    </a:p>
                  </a:txBody>
                  <a:tcPr/>
                </a:tc>
                <a:tc>
                  <a:txBody>
                    <a:bodyPr/>
                    <a:lstStyle/>
                    <a:p>
                      <a:pPr algn="l"/>
                      <a:r>
                        <a:rPr lang="fr-FR" sz="1200" kern="1200" dirty="0" smtClean="0">
                          <a:latin typeface="+mj-lt"/>
                          <a:cs typeface="Times" pitchFamily="18" charset="0"/>
                        </a:rPr>
                        <a:t>Trousse</a:t>
                      </a:r>
                      <a:r>
                        <a:rPr lang="fr-FR" sz="1200" kern="1200" baseline="0" dirty="0" smtClean="0">
                          <a:latin typeface="+mj-lt"/>
                          <a:cs typeface="Times" pitchFamily="18" charset="0"/>
                        </a:rPr>
                        <a:t> de bestioles</a:t>
                      </a:r>
                    </a:p>
                    <a:p>
                      <a:pPr algn="l"/>
                      <a:r>
                        <a:rPr lang="fr-CA" sz="1200" kern="1200" baseline="0" dirty="0" smtClean="0">
                          <a:latin typeface="+mj-lt"/>
                          <a:cs typeface="Times" pitchFamily="18" charset="0"/>
                        </a:rPr>
                        <a:t>(</a:t>
                      </a:r>
                      <a:r>
                        <a:rPr lang="fr-FR" sz="1200" i="1" dirty="0" smtClean="0">
                          <a:latin typeface="+mj-lt"/>
                        </a:rPr>
                        <a:t>en ayant pris soin de retirer la chenille de chaque trousse)</a:t>
                      </a:r>
                      <a:endParaRPr lang="fr-FR" sz="1200" kern="1200" dirty="0">
                        <a:latin typeface="+mj-lt"/>
                        <a:cs typeface="Times" pitchFamily="18" charset="0"/>
                      </a:endParaRPr>
                    </a:p>
                  </a:txBody>
                  <a:tcPr/>
                </a:tc>
                <a:extLst>
                  <a:ext uri="{0D108BD9-81ED-4DB2-BD59-A6C34878D82A}">
                    <a16:rowId xmlns="" xmlns:a16="http://schemas.microsoft.com/office/drawing/2014/main" val="10002"/>
                  </a:ext>
                </a:extLst>
              </a:tr>
              <a:tr h="279557">
                <a:tc gridSpan="2">
                  <a:txBody>
                    <a:bodyPr/>
                    <a:lstStyle/>
                    <a:p>
                      <a:pPr algn="ctr"/>
                      <a:r>
                        <a:rPr lang="fr-CA" sz="1200" b="1" dirty="0" smtClean="0">
                          <a:latin typeface="+mj-lt"/>
                          <a:cs typeface="Times" pitchFamily="18" charset="0"/>
                        </a:rPr>
                        <a:t>Pour l’</a:t>
                      </a:r>
                      <a:r>
                        <a:rPr lang="fr-CA" sz="1200" b="1" dirty="0" err="1" smtClean="0">
                          <a:latin typeface="+mj-lt"/>
                          <a:cs typeface="Times" pitchFamily="18" charset="0"/>
                        </a:rPr>
                        <a:t>enseignant.e</a:t>
                      </a:r>
                      <a:endParaRPr lang="fr-FR" sz="1200" b="1" dirty="0">
                        <a:latin typeface="+mj-lt"/>
                        <a:cs typeface="Times" pitchFamily="18" charset="0"/>
                      </a:endParaRPr>
                    </a:p>
                  </a:txBody>
                  <a:tcPr/>
                </a:tc>
                <a:tc hMerge="1">
                  <a:txBody>
                    <a:bodyPr/>
                    <a:lstStyle/>
                    <a:p>
                      <a:pPr algn="l"/>
                      <a:endParaRPr lang="fr-FR" sz="1200" kern="1200" dirty="0">
                        <a:latin typeface="Times" pitchFamily="18" charset="0"/>
                        <a:cs typeface="Times" pitchFamily="18" charset="0"/>
                      </a:endParaRPr>
                    </a:p>
                  </a:txBody>
                  <a:tcPr/>
                </a:tc>
              </a:tr>
              <a:tr h="279557">
                <a:tc gridSpan="2">
                  <a:txBody>
                    <a:bodyPr/>
                    <a:lstStyle/>
                    <a:p>
                      <a:pPr algn="l"/>
                      <a:r>
                        <a:rPr lang="fr-CA" sz="1200" dirty="0" smtClean="0">
                          <a:latin typeface="+mj-lt"/>
                          <a:cs typeface="Times" pitchFamily="18" charset="0"/>
                          <a:hlinkClick r:id="rId8" action="ppaction://hlinksldjump"/>
                        </a:rPr>
                        <a:t>Fiches</a:t>
                      </a:r>
                      <a:r>
                        <a:rPr lang="fr-CA" sz="1200" baseline="0" dirty="0" smtClean="0">
                          <a:latin typeface="+mj-lt"/>
                          <a:cs typeface="Times" pitchFamily="18" charset="0"/>
                          <a:hlinkClick r:id="rId8" action="ppaction://hlinksldjump"/>
                        </a:rPr>
                        <a:t> TBI-1 et 2</a:t>
                      </a:r>
                      <a:endParaRPr lang="fr-FR" sz="1200" dirty="0">
                        <a:latin typeface="+mj-lt"/>
                        <a:cs typeface="Times" pitchFamily="18" charset="0"/>
                      </a:endParaRPr>
                    </a:p>
                  </a:txBody>
                  <a:tcPr/>
                </a:tc>
                <a:tc hMerge="1">
                  <a:txBody>
                    <a:bodyPr/>
                    <a:lstStyle/>
                    <a:p>
                      <a:pPr algn="l"/>
                      <a:endParaRPr lang="fr-FR" sz="1200" kern="1200" dirty="0">
                        <a:latin typeface="Times" pitchFamily="18" charset="0"/>
                        <a:cs typeface="Times" pitchFamily="18" charset="0"/>
                      </a:endParaRPr>
                    </a:p>
                  </a:txBody>
                  <a:tcPr/>
                </a:tc>
              </a:tr>
            </a:tbl>
          </a:graphicData>
        </a:graphic>
      </p:graphicFrame>
      <p:sp>
        <p:nvSpPr>
          <p:cNvPr id="15" name="Title 3"/>
          <p:cNvSpPr txBox="1">
            <a:spLocks/>
          </p:cNvSpPr>
          <p:nvPr>
            <p:custDataLst>
              <p:tags r:id="rId5"/>
            </p:custDataLst>
          </p:nvPr>
        </p:nvSpPr>
        <p:spPr>
          <a:xfrm>
            <a:off x="10254" y="0"/>
            <a:ext cx="5872386" cy="106070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smtClean="0">
                <a:ln>
                  <a:noFill/>
                </a:ln>
                <a:solidFill>
                  <a:prstClr val="black"/>
                </a:solidFill>
                <a:effectLst/>
                <a:uLnTx/>
                <a:uFillTx/>
                <a:cs typeface="Times" pitchFamily="18" charset="0"/>
              </a:rPr>
              <a:t>Réalisation</a:t>
            </a:r>
          </a:p>
          <a:p>
            <a:pPr lvl="0" algn="l">
              <a:defRPr/>
            </a:pPr>
            <a:r>
              <a:rPr lang="fr-CA" sz="2400" dirty="0" smtClean="0">
                <a:cs typeface="Times" pitchFamily="18" charset="0"/>
              </a:rPr>
              <a:t>2. Identification des insectes</a:t>
            </a:r>
            <a:endParaRPr kumimoji="0" lang="fr-CA" sz="2400" b="0" u="none" strike="noStrike" kern="1200" cap="none" spc="0" normalizeH="0" baseline="0" noProof="0" dirty="0">
              <a:ln>
                <a:noFill/>
              </a:ln>
              <a:solidFill>
                <a:prstClr val="black"/>
              </a:solidFill>
              <a:effectLst/>
              <a:uLnTx/>
              <a:uFillTx/>
              <a:cs typeface="Times" pitchFamily="18" charset="0"/>
            </a:endParaRPr>
          </a:p>
        </p:txBody>
      </p:sp>
      <p:sp>
        <p:nvSpPr>
          <p:cNvPr id="12" name="Rectangle 11"/>
          <p:cNvSpPr/>
          <p:nvPr>
            <p:custDataLst>
              <p:tags r:id="rId6"/>
            </p:custDataLst>
          </p:nvPr>
        </p:nvSpPr>
        <p:spPr>
          <a:xfrm>
            <a:off x="43957" y="4107329"/>
            <a:ext cx="1670543" cy="4632037"/>
          </a:xfrm>
          <a:prstGeom prst="rect">
            <a:avLst/>
          </a:prstGeom>
          <a:solidFill>
            <a:schemeClr val="accent1">
              <a:lumMod val="60000"/>
              <a:lumOff val="40000"/>
            </a:schemeClr>
          </a:solidFill>
          <a:ln>
            <a:solidFill>
              <a:srgbClr val="002060"/>
            </a:solidFill>
          </a:ln>
        </p:spPr>
        <p:txBody>
          <a:bodyPr wrap="square">
            <a:spAutoFit/>
          </a:bodyPr>
          <a:lstStyle/>
          <a:p>
            <a:pPr algn="ctr">
              <a:spcBef>
                <a:spcPts val="600"/>
              </a:spcBef>
            </a:pPr>
            <a:r>
              <a:rPr lang="fr-FR" sz="1400" b="1" dirty="0" smtClean="0">
                <a:latin typeface="+mj-lt"/>
              </a:rPr>
              <a:t>Les pinces du scorpion</a:t>
            </a:r>
          </a:p>
          <a:p>
            <a:pPr>
              <a:spcBef>
                <a:spcPts val="600"/>
              </a:spcBef>
            </a:pPr>
            <a:r>
              <a:rPr lang="fr-FR" sz="1200" dirty="0" smtClean="0">
                <a:latin typeface="+mj-lt"/>
              </a:rPr>
              <a:t>Le scorpion jouet a 8 pattes seulement si on compte les pinces. En réalité, les deux pinces du scorpion ne lui servent pas à se déplacer. Ce ne sont donc pas des pattes. </a:t>
            </a:r>
          </a:p>
          <a:p>
            <a:pPr>
              <a:spcBef>
                <a:spcPts val="600"/>
              </a:spcBef>
            </a:pPr>
            <a:r>
              <a:rPr lang="fr-FR" sz="1200" dirty="0" smtClean="0">
                <a:latin typeface="+mj-lt"/>
              </a:rPr>
              <a:t>Les pinces du scorpion sont des </a:t>
            </a:r>
            <a:r>
              <a:rPr lang="fr-FR" sz="1200" i="1" dirty="0" smtClean="0">
                <a:latin typeface="+mj-lt"/>
              </a:rPr>
              <a:t>pédipalpes</a:t>
            </a:r>
            <a:r>
              <a:rPr lang="fr-FR" sz="1200" dirty="0" smtClean="0">
                <a:latin typeface="+mj-lt"/>
              </a:rPr>
              <a:t>, des appendices qui font  partie de la bouche ! Elles s’apparentent donc aux </a:t>
            </a:r>
            <a:r>
              <a:rPr lang="fr-FR" sz="1200" i="1" dirty="0" smtClean="0">
                <a:latin typeface="+mj-lt"/>
              </a:rPr>
              <a:t>mandibules </a:t>
            </a:r>
            <a:r>
              <a:rPr lang="fr-FR" sz="1200" dirty="0" smtClean="0">
                <a:latin typeface="+mj-lt"/>
              </a:rPr>
              <a:t>des crustacés et des insectes.</a:t>
            </a:r>
          </a:p>
          <a:p>
            <a:pPr>
              <a:spcBef>
                <a:spcPts val="600"/>
              </a:spcBef>
            </a:pPr>
            <a:r>
              <a:rPr lang="fr-FR" sz="1200" dirty="0" smtClean="0">
                <a:latin typeface="+mj-lt"/>
              </a:rPr>
              <a:t>Ainsi, il manque 2 </a:t>
            </a:r>
            <a:r>
              <a:rPr lang="fr-FR" sz="1200" i="1" dirty="0" smtClean="0">
                <a:latin typeface="+mj-lt"/>
              </a:rPr>
              <a:t>vraies</a:t>
            </a:r>
            <a:r>
              <a:rPr lang="fr-FR" sz="1200" dirty="0" smtClean="0">
                <a:latin typeface="+mj-lt"/>
              </a:rPr>
              <a:t> pattes au scorpion en plastique, puisqu’il en a bel et bien 8.</a:t>
            </a:r>
          </a:p>
        </p:txBody>
      </p:sp>
      <p:pic>
        <p:nvPicPr>
          <p:cNvPr id="10" name="Image 9" descr="Cover_3 - Insectes-02.png"/>
          <p:cNvPicPr>
            <a:picLocks noChangeAspect="1"/>
          </p:cNvPicPr>
          <p:nvPr/>
        </p:nvPicPr>
        <p:blipFill>
          <a:blip r:embed="rId9"/>
          <a:stretch>
            <a:fillRect/>
          </a:stretch>
        </p:blipFill>
        <p:spPr>
          <a:xfrm>
            <a:off x="4450080" y="-525900"/>
            <a:ext cx="2606160" cy="2606160"/>
          </a:xfrm>
          <a:prstGeom prst="rect">
            <a:avLst/>
          </a:prstGeom>
        </p:spPr>
      </p:pic>
    </p:spTree>
    <p:extLst>
      <p:ext uri="{BB962C8B-B14F-4D97-AF65-F5344CB8AC3E}">
        <p14:creationId xmlns="" xmlns:p14="http://schemas.microsoft.com/office/powerpoint/2010/main" val="1634480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53340" y="1190050"/>
            <a:ext cx="6751320" cy="7847270"/>
          </a:xfrm>
          <a:noFill/>
          <a:ln>
            <a:solidFill>
              <a:srgbClr val="002060"/>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lgn="just">
              <a:spcBef>
                <a:spcPts val="600"/>
              </a:spcBef>
              <a:buNone/>
            </a:pPr>
            <a:r>
              <a:rPr lang="fr-CA" sz="1400" b="1" dirty="0" smtClean="0">
                <a:latin typeface="+mj-lt"/>
              </a:rPr>
              <a:t>Solution</a:t>
            </a:r>
          </a:p>
          <a:p>
            <a:pPr marL="360000" indent="-360000" algn="just">
              <a:spcBef>
                <a:spcPts val="600"/>
              </a:spcBef>
              <a:buFont typeface="Arial" pitchFamily="34" charset="0"/>
              <a:buChar char="•"/>
            </a:pPr>
            <a:r>
              <a:rPr lang="fr-CA" sz="1200" b="1" dirty="0" smtClean="0">
                <a:latin typeface="+mj-lt"/>
              </a:rPr>
              <a:t>Les ailes sont un excellent indicateur, puisque </a:t>
            </a:r>
            <a:r>
              <a:rPr lang="fr-CA" sz="1200" b="1" i="1" dirty="0" smtClean="0">
                <a:latin typeface="+mj-lt"/>
              </a:rPr>
              <a:t>toutes les bestioles qui ont des ailes sont des insectes</a:t>
            </a:r>
            <a:r>
              <a:rPr lang="fr-CA" sz="1200" b="1" dirty="0" smtClean="0">
                <a:latin typeface="+mj-lt"/>
              </a:rPr>
              <a:t>.</a:t>
            </a:r>
            <a:r>
              <a:rPr lang="fr-CA" sz="1200" dirty="0" smtClean="0">
                <a:latin typeface="+mj-lt"/>
              </a:rPr>
              <a:t> Les ailes peuvent cependant être </a:t>
            </a:r>
            <a:r>
              <a:rPr lang="fr-CA" sz="1200" i="1" dirty="0" smtClean="0">
                <a:latin typeface="+mj-lt"/>
              </a:rPr>
              <a:t>cachées </a:t>
            </a:r>
            <a:r>
              <a:rPr lang="fr-CA" sz="1200" dirty="0" smtClean="0">
                <a:latin typeface="+mj-lt"/>
              </a:rPr>
              <a:t>sous la carapace  Les photos montrent que par exemple, la </a:t>
            </a:r>
            <a:r>
              <a:rPr lang="fr-CA" sz="1200" b="1" dirty="0" smtClean="0">
                <a:latin typeface="+mj-lt"/>
              </a:rPr>
              <a:t>blatte</a:t>
            </a:r>
            <a:r>
              <a:rPr lang="fr-CA" sz="1200" dirty="0" smtClean="0">
                <a:latin typeface="+mj-lt"/>
              </a:rPr>
              <a:t>, le </a:t>
            </a:r>
            <a:r>
              <a:rPr lang="fr-CA" sz="1200" b="1" dirty="0" smtClean="0">
                <a:latin typeface="+mj-lt"/>
              </a:rPr>
              <a:t>grillon</a:t>
            </a:r>
            <a:r>
              <a:rPr lang="fr-CA" sz="1200" dirty="0" smtClean="0">
                <a:latin typeface="+mj-lt"/>
              </a:rPr>
              <a:t>, la </a:t>
            </a:r>
            <a:r>
              <a:rPr lang="fr-CA" sz="1200" b="1" dirty="0" smtClean="0">
                <a:latin typeface="+mj-lt"/>
              </a:rPr>
              <a:t>sauterelle</a:t>
            </a:r>
            <a:r>
              <a:rPr lang="fr-CA" sz="1200" dirty="0" smtClean="0">
                <a:latin typeface="+mj-lt"/>
              </a:rPr>
              <a:t> et la </a:t>
            </a:r>
            <a:r>
              <a:rPr lang="fr-CA" sz="1200" b="1" dirty="0" smtClean="0">
                <a:latin typeface="+mj-lt"/>
              </a:rPr>
              <a:t>mante religieuse </a:t>
            </a:r>
            <a:r>
              <a:rPr lang="fr-CA" sz="1200" dirty="0" smtClean="0">
                <a:latin typeface="+mj-lt"/>
              </a:rPr>
              <a:t>possèdent tous des ailes. </a:t>
            </a:r>
          </a:p>
          <a:p>
            <a:pPr marL="0" indent="0" algn="just">
              <a:spcBef>
                <a:spcPts val="600"/>
              </a:spcBef>
              <a:buNone/>
            </a:pPr>
            <a:r>
              <a:rPr lang="fr-FR" sz="1200" dirty="0" smtClean="0">
                <a:latin typeface="+mj-lt"/>
              </a:rPr>
              <a:t>Si on regarde les insectes en plastique de près, on verra que les ailes repliées sur le dos peuvent être identifiées à leurs rainures.</a:t>
            </a:r>
          </a:p>
          <a:p>
            <a:pPr marL="360000" indent="-360000" algn="just">
              <a:spcBef>
                <a:spcPts val="600"/>
              </a:spcBef>
              <a:buFont typeface="Arial" pitchFamily="34" charset="0"/>
              <a:buChar char="•"/>
            </a:pPr>
            <a:r>
              <a:rPr lang="fr-CA" sz="1200" b="1" dirty="0" smtClean="0">
                <a:latin typeface="+mj-lt"/>
              </a:rPr>
              <a:t>Par contre, ce ne sont pas tous les insectes qui ont des ailes ! </a:t>
            </a:r>
            <a:r>
              <a:rPr lang="fr-CA" sz="1200" dirty="0" smtClean="0">
                <a:latin typeface="+mj-lt"/>
              </a:rPr>
              <a:t>Par exemple, les </a:t>
            </a:r>
            <a:r>
              <a:rPr lang="fr-CA" sz="1200" b="1" dirty="0" smtClean="0">
                <a:latin typeface="+mj-lt"/>
              </a:rPr>
              <a:t>poux</a:t>
            </a:r>
            <a:r>
              <a:rPr lang="fr-CA" sz="1200" dirty="0" smtClean="0">
                <a:latin typeface="+mj-lt"/>
              </a:rPr>
              <a:t> n’ont pas d’ailes mais ce sont bien des insectes. Dans le cas de la </a:t>
            </a:r>
            <a:r>
              <a:rPr lang="fr-CA" sz="1200" b="1" dirty="0" smtClean="0">
                <a:latin typeface="+mj-lt"/>
              </a:rPr>
              <a:t>fourmi</a:t>
            </a:r>
            <a:r>
              <a:rPr lang="fr-CA" sz="1200" dirty="0" smtClean="0">
                <a:latin typeface="+mj-lt"/>
              </a:rPr>
              <a:t>, ce ne sont que les </a:t>
            </a:r>
            <a:r>
              <a:rPr lang="fr-CA" sz="1200" i="1" dirty="0" smtClean="0">
                <a:latin typeface="+mj-lt"/>
              </a:rPr>
              <a:t>femelles </a:t>
            </a:r>
            <a:r>
              <a:rPr lang="fr-CA" sz="1200" dirty="0" smtClean="0">
                <a:latin typeface="+mj-lt"/>
              </a:rPr>
              <a:t>qui n’ont pas d’ailes. Les mâles en ont, ainsi que la reine – mais cette dernière peut perdre ses ailes en cours de route !</a:t>
            </a:r>
          </a:p>
          <a:p>
            <a:pPr marL="0" indent="0" algn="just">
              <a:spcBef>
                <a:spcPts val="600"/>
              </a:spcBef>
              <a:buNone/>
            </a:pPr>
            <a:r>
              <a:rPr lang="fr-FR" sz="1200" dirty="0" smtClean="0">
                <a:latin typeface="+mj-lt"/>
              </a:rPr>
              <a:t>La conclusion est donc que si la bestiole a des ailes, c’est un insecte. Si elle n’a </a:t>
            </a:r>
            <a:r>
              <a:rPr lang="fr-FR" sz="1200" i="1" dirty="0" smtClean="0">
                <a:latin typeface="+mj-lt"/>
              </a:rPr>
              <a:t>pas </a:t>
            </a:r>
            <a:r>
              <a:rPr lang="fr-FR" sz="1200" dirty="0" smtClean="0">
                <a:latin typeface="+mj-lt"/>
              </a:rPr>
              <a:t>d’ailes, c’est </a:t>
            </a:r>
            <a:r>
              <a:rPr lang="fr-FR" sz="1200" i="1" dirty="0" smtClean="0">
                <a:latin typeface="+mj-lt"/>
              </a:rPr>
              <a:t>peut-être </a:t>
            </a:r>
            <a:r>
              <a:rPr lang="fr-FR" sz="1200" dirty="0" smtClean="0">
                <a:latin typeface="+mj-lt"/>
              </a:rPr>
              <a:t>un insecte. Il faut alors se fier à d’autres critères.</a:t>
            </a:r>
          </a:p>
          <a:p>
            <a:pPr marL="0" indent="0" algn="just">
              <a:spcBef>
                <a:spcPts val="600"/>
              </a:spcBef>
              <a:buNone/>
            </a:pPr>
            <a:endParaRPr lang="fr-FR" sz="1200" dirty="0" smtClean="0">
              <a:latin typeface="+mj-lt"/>
            </a:endParaRPr>
          </a:p>
          <a:p>
            <a:pPr marL="0" indent="0" algn="just">
              <a:spcBef>
                <a:spcPts val="600"/>
              </a:spcBef>
              <a:buNone/>
            </a:pPr>
            <a:r>
              <a:rPr lang="fr-CA" sz="2400" i="1" dirty="0" smtClean="0">
                <a:latin typeface="+mj-lt"/>
              </a:rPr>
              <a:t>Tri selon le nombre de parties (sections) du corps</a:t>
            </a:r>
            <a:endParaRPr lang="fr-CA" sz="1200" b="1" i="1" dirty="0" smtClean="0">
              <a:latin typeface="+mj-lt"/>
            </a:endParaRPr>
          </a:p>
          <a:p>
            <a:pPr marL="360000" indent="-360000" algn="just">
              <a:spcBef>
                <a:spcPts val="600"/>
              </a:spcBef>
              <a:buFont typeface="Arial" pitchFamily="34" charset="0"/>
              <a:buChar char="•"/>
            </a:pPr>
            <a:r>
              <a:rPr lang="fr-CA" sz="1200" b="1" dirty="0" smtClean="0">
                <a:latin typeface="+mj-lt"/>
              </a:rPr>
              <a:t>Pour aider les élèves à faire ce tri, donner l’exemple de la fourmi, dont les parties sont les plus faciles à identifier</a:t>
            </a:r>
            <a:r>
              <a:rPr lang="fr-CA" sz="1200" dirty="0" smtClean="0">
                <a:latin typeface="+mj-lt"/>
              </a:rPr>
              <a:t>. En dehors des pattes et des antennes (qui sont des membres/appendices), le corps de la fourmi compte </a:t>
            </a:r>
            <a:r>
              <a:rPr lang="fr-CA" sz="1200" u="sng" dirty="0" smtClean="0">
                <a:latin typeface="+mj-lt"/>
              </a:rPr>
              <a:t>trois</a:t>
            </a:r>
            <a:r>
              <a:rPr lang="fr-CA" sz="1200" dirty="0" smtClean="0">
                <a:latin typeface="+mj-lt"/>
              </a:rPr>
              <a:t> parties : la tête, le thorax et l’abdomen.</a:t>
            </a:r>
          </a:p>
          <a:p>
            <a:pPr marL="360000" indent="-360000" algn="just">
              <a:spcBef>
                <a:spcPts val="600"/>
              </a:spcBef>
              <a:buFont typeface="Arial" pitchFamily="34" charset="0"/>
              <a:buChar char="•"/>
            </a:pPr>
            <a:r>
              <a:rPr lang="fr-CA" sz="1200" b="1" dirty="0" smtClean="0">
                <a:latin typeface="+mj-lt"/>
              </a:rPr>
              <a:t>Demander aux équipes de classer les </a:t>
            </a:r>
            <a:r>
              <a:rPr lang="fr-CA" sz="1200" b="1" i="1" dirty="0" smtClean="0">
                <a:latin typeface="+mj-lt"/>
              </a:rPr>
              <a:t>autres</a:t>
            </a:r>
            <a:r>
              <a:rPr lang="fr-CA" sz="1200" b="1" dirty="0" smtClean="0">
                <a:latin typeface="+mj-lt"/>
              </a:rPr>
              <a:t> bestioles selon de parties (sections) qui composent leur corps. </a:t>
            </a:r>
            <a:r>
              <a:rPr lang="fr-CA" sz="1200" dirty="0" smtClean="0">
                <a:latin typeface="+mj-lt"/>
              </a:rPr>
              <a:t>Ils doivent faire des tas au milieu de la table.</a:t>
            </a:r>
          </a:p>
          <a:p>
            <a:pPr marL="0" indent="0" algn="just">
              <a:spcBef>
                <a:spcPts val="600"/>
              </a:spcBef>
              <a:buNone/>
            </a:pPr>
            <a:r>
              <a:rPr lang="fr-CA" sz="1200" i="1" dirty="0" smtClean="0">
                <a:latin typeface="+mj-lt"/>
              </a:rPr>
              <a:t>Ce tri est beaucoup plus difficile. Cet exercice d’observation est tout de même intéressant. Un truc important : dans certains cas, il sera plus facile d’identifier les parties du corps </a:t>
            </a:r>
            <a:r>
              <a:rPr lang="fr-CA" sz="1200" b="1" i="1" dirty="0" smtClean="0">
                <a:latin typeface="+mj-lt"/>
              </a:rPr>
              <a:t>en retournant la bestiole à l’envers.</a:t>
            </a:r>
          </a:p>
          <a:p>
            <a:pPr marL="360000" indent="-360000" algn="just">
              <a:spcBef>
                <a:spcPts val="600"/>
              </a:spcBef>
              <a:buFont typeface="Arial" pitchFamily="34" charset="0"/>
              <a:buChar char="•"/>
            </a:pPr>
            <a:r>
              <a:rPr lang="fr-CA" sz="1200" b="1" dirty="0" smtClean="0">
                <a:latin typeface="+mj-lt"/>
              </a:rPr>
              <a:t>Pour faire le retour, voir ensemble la fiche TBI-2. </a:t>
            </a:r>
            <a:r>
              <a:rPr lang="fr-CA" sz="1200" dirty="0" smtClean="0">
                <a:latin typeface="+mj-lt"/>
              </a:rPr>
              <a:t>Les équipes pourront corriger leur tri au fur et à mesure.</a:t>
            </a:r>
          </a:p>
          <a:p>
            <a:pPr marL="0" indent="0">
              <a:spcBef>
                <a:spcPts val="600"/>
              </a:spcBef>
              <a:buNone/>
            </a:pPr>
            <a:r>
              <a:rPr lang="fr-FR" sz="1400" b="1" dirty="0" smtClean="0">
                <a:solidFill>
                  <a:schemeClr val="tx1"/>
                </a:solidFill>
                <a:latin typeface="+mj-lt"/>
              </a:rPr>
              <a:t>Solution</a:t>
            </a:r>
            <a:endParaRPr lang="fr-FR" sz="1200" dirty="0" smtClean="0">
              <a:solidFill>
                <a:schemeClr val="tx1"/>
              </a:solidFill>
              <a:latin typeface="+mj-lt"/>
            </a:endParaRPr>
          </a:p>
          <a:p>
            <a:pPr marL="0" indent="0" algn="just">
              <a:spcBef>
                <a:spcPts val="600"/>
              </a:spcBef>
              <a:buNone/>
            </a:pPr>
            <a:r>
              <a:rPr lang="fr-FR" sz="1200" dirty="0" smtClean="0">
                <a:solidFill>
                  <a:schemeClr val="tx1"/>
                </a:solidFill>
                <a:latin typeface="+mj-lt"/>
              </a:rPr>
              <a:t>Il faudra s’aider de photos et de schémas pour voir que tous les insectes sont constitués des mêmes trois parties : la tête (sur laquelle sont attachées les antennes), le thorax (sur lequel sont attachées les pattes et les ailes) ainsi que  l’abdomen.</a:t>
            </a:r>
          </a:p>
          <a:p>
            <a:pPr marL="0" indent="0" algn="just">
              <a:spcBef>
                <a:spcPts val="600"/>
              </a:spcBef>
              <a:buNone/>
            </a:pPr>
            <a:r>
              <a:rPr lang="fr-FR" sz="1200" dirty="0" smtClean="0">
                <a:solidFill>
                  <a:schemeClr val="tx1"/>
                </a:solidFill>
                <a:latin typeface="+mj-lt"/>
              </a:rPr>
              <a:t>Le corps du </a:t>
            </a:r>
            <a:r>
              <a:rPr lang="fr-FR" sz="1200" dirty="0" err="1" smtClean="0">
                <a:solidFill>
                  <a:schemeClr val="tx1"/>
                </a:solidFill>
                <a:latin typeface="+mj-lt"/>
              </a:rPr>
              <a:t>centipède</a:t>
            </a:r>
            <a:r>
              <a:rPr lang="fr-FR" sz="1200" dirty="0" smtClean="0">
                <a:solidFill>
                  <a:schemeClr val="tx1"/>
                </a:solidFill>
                <a:latin typeface="+mj-lt"/>
              </a:rPr>
              <a:t> est constitué de </a:t>
            </a:r>
            <a:r>
              <a:rPr lang="fr-FR" sz="1200" i="1" dirty="0" smtClean="0">
                <a:solidFill>
                  <a:schemeClr val="tx1"/>
                </a:solidFill>
                <a:latin typeface="+mj-lt"/>
              </a:rPr>
              <a:t>nombreux </a:t>
            </a:r>
            <a:r>
              <a:rPr lang="fr-FR" sz="1200" dirty="0" smtClean="0">
                <a:solidFill>
                  <a:schemeClr val="tx1"/>
                </a:solidFill>
                <a:latin typeface="+mj-lt"/>
              </a:rPr>
              <a:t>segments (un par paire de pattes), tandis que les arachnides en ont deux, puisque la tête et le thorax ne font qu’un; c’est le céphalothorax. (Chez le scorpion, la queue est en réalité une simple extension de l’abdomen, et non une partie à part entière.)</a:t>
            </a:r>
          </a:p>
          <a:p>
            <a:pPr marL="360000" indent="-360000" algn="just">
              <a:spcBef>
                <a:spcPts val="600"/>
              </a:spcBef>
              <a:buNone/>
            </a:pPr>
            <a:endParaRPr lang="fr-FR" sz="1200" dirty="0" smtClean="0">
              <a:latin typeface="+mj-lt"/>
            </a:endParaRPr>
          </a:p>
          <a:p>
            <a:pPr marL="360000" indent="-360000" algn="just">
              <a:spcBef>
                <a:spcPts val="600"/>
              </a:spcBef>
              <a:buNone/>
            </a:pPr>
            <a:endParaRPr lang="fr-CA" sz="1200" dirty="0" smtClean="0">
              <a:latin typeface="+mj-lt"/>
            </a:endParaRPr>
          </a:p>
        </p:txBody>
      </p:sp>
      <p:sp>
        <p:nvSpPr>
          <p:cNvPr id="2" name="Espace réservé du numéro de diapositive 1"/>
          <p:cNvSpPr>
            <a:spLocks noGrp="1"/>
          </p:cNvSpPr>
          <p:nvPr>
            <p:ph type="sldNum" sz="quarter" idx="12"/>
            <p:custDataLst>
              <p:tags r:id="rId2"/>
            </p:custDataLst>
          </p:nvPr>
        </p:nvSpPr>
        <p:spPr>
          <a:xfrm>
            <a:off x="5501576" y="7992963"/>
            <a:ext cx="1356424" cy="1135797"/>
          </a:xfrm>
        </p:spPr>
        <p:txBody>
          <a:bodyPr/>
          <a:lstStyle/>
          <a:p>
            <a:fld id="{027FB875-5C85-AB42-9DC5-178568A424B8}" type="slidenum">
              <a:rPr lang="fr-CA" smtClean="0"/>
              <a:pPr/>
              <a:t>8</a:t>
            </a:fld>
            <a:endParaRPr lang="fr-CA" dirty="0"/>
          </a:p>
        </p:txBody>
      </p:sp>
      <p:sp>
        <p:nvSpPr>
          <p:cNvPr id="15" name="Title 3"/>
          <p:cNvSpPr txBox="1">
            <a:spLocks/>
          </p:cNvSpPr>
          <p:nvPr>
            <p:custDataLst>
              <p:tags r:id="rId3"/>
            </p:custDataLst>
          </p:nvPr>
        </p:nvSpPr>
        <p:spPr>
          <a:xfrm>
            <a:off x="10254" y="0"/>
            <a:ext cx="5872386" cy="106070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smtClean="0">
                <a:ln>
                  <a:noFill/>
                </a:ln>
                <a:solidFill>
                  <a:prstClr val="black"/>
                </a:solidFill>
                <a:effectLst/>
                <a:uLnTx/>
                <a:uFillTx/>
                <a:cs typeface="Times" pitchFamily="18" charset="0"/>
              </a:rPr>
              <a:t>Réalisation</a:t>
            </a:r>
          </a:p>
          <a:p>
            <a:pPr lvl="0" algn="l">
              <a:defRPr/>
            </a:pPr>
            <a:r>
              <a:rPr lang="fr-CA" sz="2400" dirty="0" smtClean="0">
                <a:cs typeface="Times" pitchFamily="18" charset="0"/>
              </a:rPr>
              <a:t>2. Identification des insectes </a:t>
            </a:r>
            <a:r>
              <a:rPr lang="fr-CA" sz="1800" dirty="0" smtClean="0">
                <a:cs typeface="Times" pitchFamily="18" charset="0"/>
              </a:rPr>
              <a:t>(suite)</a:t>
            </a:r>
            <a:endParaRPr kumimoji="0" lang="fr-CA" sz="2400" b="0" u="none" strike="noStrike" kern="1200" cap="none" spc="0" normalizeH="0" baseline="0" noProof="0" dirty="0">
              <a:ln>
                <a:noFill/>
              </a:ln>
              <a:solidFill>
                <a:prstClr val="black"/>
              </a:solidFill>
              <a:effectLst/>
              <a:uLnTx/>
              <a:uFillTx/>
              <a:cs typeface="Times" pitchFamily="18" charset="0"/>
            </a:endParaRPr>
          </a:p>
        </p:txBody>
      </p:sp>
      <p:pic>
        <p:nvPicPr>
          <p:cNvPr id="6" name="Image 5" descr="Cover_3 - Insectes-02.png"/>
          <p:cNvPicPr>
            <a:picLocks noChangeAspect="1"/>
          </p:cNvPicPr>
          <p:nvPr/>
        </p:nvPicPr>
        <p:blipFill>
          <a:blip r:embed="rId5"/>
          <a:stretch>
            <a:fillRect/>
          </a:stretch>
        </p:blipFill>
        <p:spPr>
          <a:xfrm>
            <a:off x="4450080" y="-525900"/>
            <a:ext cx="2606160" cy="2606160"/>
          </a:xfrm>
          <a:prstGeom prst="rect">
            <a:avLst/>
          </a:prstGeom>
        </p:spPr>
      </p:pic>
    </p:spTree>
    <p:extLst>
      <p:ext uri="{BB962C8B-B14F-4D97-AF65-F5344CB8AC3E}">
        <p14:creationId xmlns="" xmlns:p14="http://schemas.microsoft.com/office/powerpoint/2010/main" val="1634480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777167" y="1190050"/>
            <a:ext cx="5029398" cy="7847270"/>
          </a:xfrm>
          <a:noFill/>
          <a:ln>
            <a:solidFill>
              <a:srgbClr val="002060"/>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lgn="just">
              <a:spcBef>
                <a:spcPts val="600"/>
              </a:spcBef>
              <a:buNone/>
            </a:pPr>
            <a:r>
              <a:rPr lang="fr-FR" sz="2400" i="1" dirty="0">
                <a:latin typeface="+mj-lt"/>
                <a:cs typeface="Times New Roman" panose="02020603050405020304" pitchFamily="18" charset="0"/>
              </a:rPr>
              <a:t>Vue d’ensemble</a:t>
            </a:r>
          </a:p>
          <a:p>
            <a:pPr marL="0" indent="0" algn="just">
              <a:spcBef>
                <a:spcPts val="600"/>
              </a:spcBef>
              <a:buNone/>
            </a:pPr>
            <a:r>
              <a:rPr lang="fr-FR" sz="1200" dirty="0" smtClean="0">
                <a:latin typeface="+mj-lt"/>
                <a:cs typeface="Times New Roman" panose="02020603050405020304" pitchFamily="18" charset="0"/>
              </a:rPr>
              <a:t>Activité de renforcement qui consiste à dessiner un insecte et à en identifier les parties.</a:t>
            </a:r>
          </a:p>
          <a:p>
            <a:pPr marL="0" indent="0" algn="just">
              <a:spcBef>
                <a:spcPts val="600"/>
              </a:spcBef>
              <a:buNone/>
            </a:pPr>
            <a:endParaRPr lang="fr-FR" sz="1200" dirty="0">
              <a:latin typeface="+mj-lt"/>
              <a:cs typeface="Times New Roman" panose="02020603050405020304" pitchFamily="18" charset="0"/>
            </a:endParaRPr>
          </a:p>
          <a:p>
            <a:pPr marL="0" indent="0" algn="just">
              <a:spcBef>
                <a:spcPts val="600"/>
              </a:spcBef>
              <a:buNone/>
            </a:pPr>
            <a:r>
              <a:rPr lang="fr-FR" sz="2400" i="1" dirty="0" smtClean="0">
                <a:latin typeface="+mj-lt"/>
                <a:cs typeface="Times New Roman" panose="02020603050405020304" pitchFamily="18" charset="0"/>
              </a:rPr>
              <a:t>Déroulement </a:t>
            </a:r>
            <a:r>
              <a:rPr lang="fr-FR" sz="2400" i="1" dirty="0">
                <a:latin typeface="+mj-lt"/>
                <a:cs typeface="Times New Roman" panose="02020603050405020304" pitchFamily="18" charset="0"/>
              </a:rPr>
              <a:t>de l’activité</a:t>
            </a:r>
            <a:endParaRPr lang="fr-FR" sz="1200" dirty="0">
              <a:latin typeface="+mj-lt"/>
              <a:cs typeface="Times New Roman" panose="02020603050405020304" pitchFamily="18" charset="0"/>
            </a:endParaRPr>
          </a:p>
          <a:p>
            <a:pPr marL="228600" indent="-228600" algn="just">
              <a:spcBef>
                <a:spcPts val="600"/>
              </a:spcBef>
              <a:buFont typeface="+mj-lt"/>
              <a:buAutoNum type="arabicPeriod"/>
            </a:pPr>
            <a:r>
              <a:rPr lang="fr-CA" sz="1200" dirty="0" smtClean="0">
                <a:latin typeface="+mj-lt"/>
              </a:rPr>
              <a:t>Ramasser les trousses de bestioles et distribuer la fiche d’activité A.</a:t>
            </a:r>
          </a:p>
          <a:p>
            <a:pPr marL="228600" indent="-228600" algn="just">
              <a:spcBef>
                <a:spcPts val="600"/>
              </a:spcBef>
              <a:buFont typeface="+mj-lt"/>
              <a:buAutoNum type="arabicPeriod"/>
            </a:pPr>
            <a:r>
              <a:rPr lang="fr-CA" sz="1200" dirty="0" smtClean="0">
                <a:latin typeface="+mj-lt"/>
              </a:rPr>
              <a:t>Inviter les enfants à dessiner un insecte. Ce peut-être un insecte réel ou il peut être complètement inventé. L’important, c’est que l’insecte présente toutes les caractéristiques voulues :</a:t>
            </a:r>
          </a:p>
          <a:p>
            <a:pPr marL="810850" lvl="1" indent="-360000" algn="just">
              <a:buFontTx/>
              <a:buChar char="-"/>
            </a:pPr>
            <a:r>
              <a:rPr lang="fr-CA" sz="1200" dirty="0" smtClean="0">
                <a:latin typeface="+mj-lt"/>
              </a:rPr>
              <a:t>Une tête avec des antennes (et des yeux et une bouche !)</a:t>
            </a:r>
          </a:p>
          <a:p>
            <a:pPr marL="810850" lvl="1" indent="-360000" algn="just">
              <a:buFontTx/>
              <a:buChar char="-"/>
            </a:pPr>
            <a:r>
              <a:rPr lang="fr-CA" sz="1200" dirty="0" smtClean="0">
                <a:latin typeface="+mj-lt"/>
              </a:rPr>
              <a:t>Un thorax avec 6 pattes (et peut-être des ailes).</a:t>
            </a:r>
          </a:p>
          <a:p>
            <a:pPr marL="810850" lvl="1" indent="-360000" algn="just">
              <a:buFontTx/>
              <a:buChar char="-"/>
            </a:pPr>
            <a:r>
              <a:rPr lang="fr-CA" sz="1200" dirty="0" smtClean="0">
                <a:latin typeface="+mj-lt"/>
              </a:rPr>
              <a:t>Un abdomen.</a:t>
            </a:r>
          </a:p>
          <a:p>
            <a:pPr marL="360000" lvl="1" indent="-360000" algn="just">
              <a:buFont typeface="Wingdings" pitchFamily="2" charset="2"/>
              <a:buChar char="Ø"/>
            </a:pPr>
            <a:r>
              <a:rPr lang="fr-CA" sz="1200" dirty="0" smtClean="0">
                <a:latin typeface="+mj-lt"/>
              </a:rPr>
              <a:t>Pour aider les élèves à se rappeler du nom des parties du corps, ainsi que pour voir comment les identifier, on peut afficher au TBI une des pages de la fiche TBI-2, par exemple celle de la fourmi. </a:t>
            </a:r>
          </a:p>
          <a:p>
            <a:pPr marL="360000" lvl="1" indent="-360000" algn="just">
              <a:buFont typeface="Wingdings" pitchFamily="2" charset="2"/>
              <a:buChar char="Ø"/>
            </a:pPr>
            <a:r>
              <a:rPr lang="fr-CA" sz="1200" dirty="0" smtClean="0">
                <a:latin typeface="+mj-lt"/>
              </a:rPr>
              <a:t>Les élèves dessinent au crayon mine. Ils pourront ajouter de la couleur sur approbation de l’</a:t>
            </a:r>
            <a:r>
              <a:rPr lang="fr-CA" sz="1200" dirty="0" err="1" smtClean="0">
                <a:latin typeface="+mj-lt"/>
              </a:rPr>
              <a:t>enseignant.e</a:t>
            </a:r>
            <a:r>
              <a:rPr lang="fr-CA" sz="1200" dirty="0" smtClean="0">
                <a:latin typeface="+mj-lt"/>
              </a:rPr>
              <a:t>, et si le temps le permet.</a:t>
            </a:r>
          </a:p>
          <a:p>
            <a:pPr marL="228600" lvl="0" indent="-228600" algn="just">
              <a:spcBef>
                <a:spcPts val="600"/>
              </a:spcBef>
              <a:buNone/>
            </a:pPr>
            <a:endParaRPr lang="fr-CA" sz="1200" dirty="0" smtClean="0">
              <a:solidFill>
                <a:prstClr val="black"/>
              </a:solidFill>
              <a:latin typeface="+mj-lt"/>
              <a:cs typeface="Times New Roman" pitchFamily="18" charset="0"/>
            </a:endParaRPr>
          </a:p>
        </p:txBody>
      </p:sp>
      <p:graphicFrame>
        <p:nvGraphicFramePr>
          <p:cNvPr id="7" name="Tableau 16">
            <a:extLst>
              <a:ext uri="{FF2B5EF4-FFF2-40B4-BE49-F238E27FC236}">
                <a16:creationId xmlns="" xmlns:a16="http://schemas.microsoft.com/office/drawing/2014/main" id="{648C24D5-670D-435F-AF6A-B47A6B50629D}"/>
              </a:ext>
            </a:extLst>
          </p:cNvPr>
          <p:cNvGraphicFramePr>
            <a:graphicFrameLocks noGrp="1"/>
          </p:cNvGraphicFramePr>
          <p:nvPr>
            <p:custDataLst>
              <p:tags r:id="rId2"/>
            </p:custDataLst>
            <p:extLst>
              <p:ext uri="{D42A27DB-BD31-4B8C-83A1-F6EECF244321}">
                <p14:modId xmlns="" xmlns:p14="http://schemas.microsoft.com/office/powerpoint/2010/main" val="2452777559"/>
              </p:ext>
            </p:extLst>
          </p:nvPr>
        </p:nvGraphicFramePr>
        <p:xfrm>
          <a:off x="43957" y="1190050"/>
          <a:ext cx="1670543" cy="335280"/>
        </p:xfrm>
        <a:graphic>
          <a:graphicData uri="http://schemas.openxmlformats.org/drawingml/2006/table">
            <a:tbl>
              <a:tblPr firstRow="1" bandRow="1">
                <a:tableStyleId>{22838BEF-8BB2-4498-84A7-C5851F593DF1}</a:tableStyleId>
              </a:tblPr>
              <a:tblGrid>
                <a:gridCol w="1670543">
                  <a:extLst>
                    <a:ext uri="{9D8B030D-6E8A-4147-A177-3AD203B41FA5}">
                      <a16:colId xmlns="" xmlns:a16="http://schemas.microsoft.com/office/drawing/2014/main" val="20000"/>
                    </a:ext>
                  </a:extLst>
                </a:gridCol>
              </a:tblGrid>
              <a:tr h="321370">
                <a:tc>
                  <a:txBody>
                    <a:bodyPr/>
                    <a:lstStyle/>
                    <a:p>
                      <a:pPr algn="ctr"/>
                      <a:endParaRPr lang="fr-FR" sz="200" dirty="0">
                        <a:latin typeface="+mj-lt"/>
                      </a:endParaRPr>
                    </a:p>
                    <a:p>
                      <a:pPr algn="ctr"/>
                      <a:r>
                        <a:rPr lang="fr-FR" sz="1400" dirty="0">
                          <a:latin typeface="+mj-lt"/>
                          <a:cs typeface="Times New Roman" panose="02020603050405020304" pitchFamily="18" charset="0"/>
                        </a:rPr>
                        <a:t>Durée :  </a:t>
                      </a:r>
                      <a:r>
                        <a:rPr lang="fr-FR" sz="1400" b="0" dirty="0" smtClean="0">
                          <a:latin typeface="+mj-lt"/>
                          <a:cs typeface="Times New Roman" panose="02020603050405020304" pitchFamily="18" charset="0"/>
                        </a:rPr>
                        <a:t>15 </a:t>
                      </a:r>
                      <a:r>
                        <a:rPr lang="fr-FR" sz="1400" b="0" baseline="0" dirty="0" smtClean="0">
                          <a:latin typeface="+mj-lt"/>
                          <a:cs typeface="Times New Roman" panose="02020603050405020304" pitchFamily="18" charset="0"/>
                        </a:rPr>
                        <a:t>minutes</a:t>
                      </a:r>
                      <a:endParaRPr lang="fr-FR" sz="1400" b="0" i="0" dirty="0">
                        <a:solidFill>
                          <a:schemeClr val="tx1"/>
                        </a:solidFill>
                        <a:latin typeface="+mj-lt"/>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 xmlns:a16="http://schemas.microsoft.com/office/drawing/2014/main" val="10000"/>
                  </a:ext>
                </a:extLst>
              </a:tr>
            </a:tbl>
          </a:graphicData>
        </a:graphic>
      </p:graphicFrame>
      <p:graphicFrame>
        <p:nvGraphicFramePr>
          <p:cNvPr id="8" name="Espace réservé du contenu 5">
            <a:extLst>
              <a:ext uri="{FF2B5EF4-FFF2-40B4-BE49-F238E27FC236}">
                <a16:creationId xmlns="" xmlns:a16="http://schemas.microsoft.com/office/drawing/2014/main" id="{3B8F5062-45E2-46EF-B148-01239DBE67DE}"/>
              </a:ext>
            </a:extLst>
          </p:cNvPr>
          <p:cNvGraphicFramePr>
            <a:graphicFrameLocks/>
          </p:cNvGraphicFramePr>
          <p:nvPr>
            <p:custDataLst>
              <p:tags r:id="rId3"/>
            </p:custDataLst>
            <p:extLst>
              <p:ext uri="{D42A27DB-BD31-4B8C-83A1-F6EECF244321}">
                <p14:modId xmlns="" xmlns:p14="http://schemas.microsoft.com/office/powerpoint/2010/main" val="2523752058"/>
              </p:ext>
            </p:extLst>
          </p:nvPr>
        </p:nvGraphicFramePr>
        <p:xfrm>
          <a:off x="43957" y="1635865"/>
          <a:ext cx="1670543" cy="1394829"/>
        </p:xfrm>
        <a:graphic>
          <a:graphicData uri="http://schemas.openxmlformats.org/drawingml/2006/table">
            <a:tbl>
              <a:tblPr firstRow="1" bandRow="1">
                <a:tableStyleId>{5C22544A-7EE6-4342-B048-85BDC9FD1C3A}</a:tableStyleId>
              </a:tblPr>
              <a:tblGrid>
                <a:gridCol w="340101">
                  <a:extLst>
                    <a:ext uri="{9D8B030D-6E8A-4147-A177-3AD203B41FA5}">
                      <a16:colId xmlns="" xmlns:a16="http://schemas.microsoft.com/office/drawing/2014/main" val="20000"/>
                    </a:ext>
                  </a:extLst>
                </a:gridCol>
                <a:gridCol w="1330442">
                  <a:extLst>
                    <a:ext uri="{9D8B030D-6E8A-4147-A177-3AD203B41FA5}">
                      <a16:colId xmlns="" xmlns:a16="http://schemas.microsoft.com/office/drawing/2014/main" val="20001"/>
                    </a:ext>
                  </a:extLst>
                </a:gridCol>
              </a:tblGrid>
              <a:tr h="297549">
                <a:tc gridSpan="2">
                  <a:txBody>
                    <a:bodyPr/>
                    <a:lstStyle/>
                    <a:p>
                      <a:pPr algn="ctr"/>
                      <a:r>
                        <a:rPr lang="fr-FR" sz="1400" dirty="0">
                          <a:latin typeface="+mj-lt"/>
                          <a:cs typeface="Times" pitchFamily="18" charset="0"/>
                        </a:rPr>
                        <a:t>Matériel</a:t>
                      </a:r>
                      <a:r>
                        <a:rPr lang="fr-FR" sz="1400" baseline="0" dirty="0">
                          <a:latin typeface="+mj-lt"/>
                          <a:cs typeface="Times" pitchFamily="18" charset="0"/>
                        </a:rPr>
                        <a:t> nécessaire</a:t>
                      </a:r>
                      <a:endParaRPr lang="fr-FR" sz="1400" dirty="0">
                        <a:latin typeface="+mj-lt"/>
                        <a:cs typeface="Times" pitchFamily="18" charset="0"/>
                      </a:endParaRPr>
                    </a:p>
                  </a:txBody>
                  <a:tcPr/>
                </a:tc>
                <a:tc hMerge="1">
                  <a:txBody>
                    <a:bodyPr/>
                    <a:lstStyle/>
                    <a:p>
                      <a:endParaRPr lang="fr-CA"/>
                    </a:p>
                  </a:txBody>
                  <a:tcPr/>
                </a:tc>
                <a:extLst>
                  <a:ext uri="{0D108BD9-81ED-4DB2-BD59-A6C34878D82A}">
                    <a16:rowId xmlns="" xmlns:a16="http://schemas.microsoft.com/office/drawing/2014/main" val="10000"/>
                  </a:ext>
                </a:extLst>
              </a:tr>
              <a:tr h="29754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mj-lt"/>
                          <a:cs typeface="Times" pitchFamily="18" charset="0"/>
                        </a:rPr>
                        <a:t>Par</a:t>
                      </a:r>
                      <a:r>
                        <a:rPr lang="fr-FR" sz="1200" b="1" baseline="0" dirty="0" smtClean="0">
                          <a:latin typeface="+mj-lt"/>
                          <a:cs typeface="Times" pitchFamily="18" charset="0"/>
                        </a:rPr>
                        <a:t> élève</a:t>
                      </a:r>
                      <a:endParaRPr lang="fr-FR" sz="1200" b="1" dirty="0">
                        <a:latin typeface="+mj-lt"/>
                        <a:cs typeface="Times" pitchFamily="18" charset="0"/>
                      </a:endParaRPr>
                    </a:p>
                  </a:txBody>
                  <a:tcPr/>
                </a:tc>
                <a:tc hMerge="1">
                  <a:txBody>
                    <a:bodyPr/>
                    <a:lstStyle/>
                    <a:p>
                      <a:endParaRPr lang="fr-CA"/>
                    </a:p>
                  </a:txBody>
                  <a:tcPr/>
                </a:tc>
                <a:extLst>
                  <a:ext uri="{0D108BD9-81ED-4DB2-BD59-A6C34878D82A}">
                    <a16:rowId xmlns="" xmlns:a16="http://schemas.microsoft.com/office/drawing/2014/main" val="10001"/>
                  </a:ext>
                </a:extLst>
              </a:tr>
              <a:tr h="279557">
                <a:tc>
                  <a:txBody>
                    <a:bodyPr/>
                    <a:lstStyle/>
                    <a:p>
                      <a:pPr algn="ctr"/>
                      <a:r>
                        <a:rPr lang="fr-FR" sz="1200" dirty="0">
                          <a:latin typeface="+mj-lt"/>
                          <a:cs typeface="Times" pitchFamily="18" charset="0"/>
                        </a:rPr>
                        <a:t>1</a:t>
                      </a:r>
                    </a:p>
                    <a:p>
                      <a:pPr algn="ctr"/>
                      <a:endParaRPr lang="fr-FR" sz="1200" dirty="0">
                        <a:latin typeface="+mj-lt"/>
                        <a:cs typeface="Times" pitchFamily="18" charset="0"/>
                      </a:endParaRPr>
                    </a:p>
                  </a:txBody>
                  <a:tcPr/>
                </a:tc>
                <a:tc>
                  <a:txBody>
                    <a:bodyPr/>
                    <a:lstStyle/>
                    <a:p>
                      <a:pPr algn="l">
                        <a:spcBef>
                          <a:spcPts val="600"/>
                        </a:spcBef>
                      </a:pPr>
                      <a:r>
                        <a:rPr lang="fr-CA" sz="1200" kern="1200" dirty="0" smtClean="0">
                          <a:latin typeface="+mj-lt"/>
                          <a:cs typeface="Times" pitchFamily="18" charset="0"/>
                          <a:hlinkClick r:id="rId8" action="ppaction://hlinksldjump"/>
                        </a:rPr>
                        <a:t>Fiche imprimée</a:t>
                      </a:r>
                      <a:r>
                        <a:rPr lang="fr-CA" sz="1200" kern="1200" baseline="0" dirty="0" smtClean="0">
                          <a:latin typeface="+mj-lt"/>
                          <a:cs typeface="Times" pitchFamily="18" charset="0"/>
                          <a:hlinkClick r:id="rId8" action="ppaction://hlinksldjump"/>
                        </a:rPr>
                        <a:t> A</a:t>
                      </a:r>
                      <a:endParaRPr lang="fr-CA" sz="1200" kern="1200" baseline="0" dirty="0" smtClean="0">
                        <a:latin typeface="+mj-lt"/>
                        <a:cs typeface="Times" pitchFamily="18" charset="0"/>
                      </a:endParaRPr>
                    </a:p>
                    <a:p>
                      <a:pPr algn="l">
                        <a:spcBef>
                          <a:spcPts val="600"/>
                        </a:spcBef>
                      </a:pPr>
                      <a:r>
                        <a:rPr lang="fr-CA" sz="1200" kern="1200" baseline="0" dirty="0" smtClean="0">
                          <a:latin typeface="+mj-lt"/>
                          <a:cs typeface="Times" pitchFamily="18" charset="0"/>
                        </a:rPr>
                        <a:t>Crayon et efface</a:t>
                      </a:r>
                    </a:p>
                    <a:p>
                      <a:pPr algn="l">
                        <a:spcBef>
                          <a:spcPts val="600"/>
                        </a:spcBef>
                      </a:pPr>
                      <a:r>
                        <a:rPr lang="fr-CA" sz="1200" kern="1200" baseline="0" dirty="0" smtClean="0">
                          <a:latin typeface="+mj-lt"/>
                          <a:cs typeface="Times" pitchFamily="18" charset="0"/>
                        </a:rPr>
                        <a:t>Crayons couleur</a:t>
                      </a:r>
                      <a:endParaRPr lang="fr-FR" sz="1200" kern="1200" dirty="0">
                        <a:latin typeface="+mj-lt"/>
                        <a:cs typeface="Times" pitchFamily="18" charset="0"/>
                      </a:endParaRPr>
                    </a:p>
                  </a:txBody>
                  <a:tcPr/>
                </a:tc>
                <a:extLst>
                  <a:ext uri="{0D108BD9-81ED-4DB2-BD59-A6C34878D82A}">
                    <a16:rowId xmlns="" xmlns:a16="http://schemas.microsoft.com/office/drawing/2014/main" val="10002"/>
                  </a:ext>
                </a:extLst>
              </a:tr>
            </a:tbl>
          </a:graphicData>
        </a:graphic>
      </p:graphicFrame>
      <p:sp>
        <p:nvSpPr>
          <p:cNvPr id="15" name="Title 3"/>
          <p:cNvSpPr txBox="1">
            <a:spLocks/>
          </p:cNvSpPr>
          <p:nvPr>
            <p:custDataLst>
              <p:tags r:id="rId4"/>
            </p:custDataLst>
          </p:nvPr>
        </p:nvSpPr>
        <p:spPr>
          <a:xfrm>
            <a:off x="10254" y="0"/>
            <a:ext cx="5872386" cy="106070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smtClean="0">
                <a:ln>
                  <a:noFill/>
                </a:ln>
                <a:solidFill>
                  <a:prstClr val="black"/>
                </a:solidFill>
                <a:effectLst/>
                <a:uLnTx/>
                <a:uFillTx/>
                <a:cs typeface="Times" pitchFamily="18" charset="0"/>
              </a:rPr>
              <a:t>Réalisation</a:t>
            </a:r>
          </a:p>
          <a:p>
            <a:pPr lvl="0" algn="l">
              <a:defRPr/>
            </a:pPr>
            <a:r>
              <a:rPr lang="fr-CA" sz="2400" dirty="0" smtClean="0">
                <a:cs typeface="Times" pitchFamily="18" charset="0"/>
              </a:rPr>
              <a:t>3. Mon insecte à moi</a:t>
            </a:r>
            <a:endParaRPr kumimoji="0" lang="fr-CA" sz="2400" b="0" u="none" strike="noStrike" kern="1200" cap="none" spc="0" normalizeH="0" baseline="0" noProof="0" dirty="0">
              <a:ln>
                <a:noFill/>
              </a:ln>
              <a:solidFill>
                <a:prstClr val="black"/>
              </a:solidFill>
              <a:effectLst/>
              <a:uLnTx/>
              <a:uFillTx/>
              <a:cs typeface="Times" pitchFamily="18" charset="0"/>
            </a:endParaRPr>
          </a:p>
        </p:txBody>
      </p:sp>
      <p:sp>
        <p:nvSpPr>
          <p:cNvPr id="12" name="Rectangle 11"/>
          <p:cNvSpPr/>
          <p:nvPr>
            <p:custDataLst>
              <p:tags r:id="rId5"/>
            </p:custDataLst>
          </p:nvPr>
        </p:nvSpPr>
        <p:spPr>
          <a:xfrm>
            <a:off x="43957" y="5631329"/>
            <a:ext cx="6762608" cy="2908489"/>
          </a:xfrm>
          <a:prstGeom prst="rect">
            <a:avLst/>
          </a:prstGeom>
          <a:solidFill>
            <a:schemeClr val="accent1">
              <a:lumMod val="60000"/>
              <a:lumOff val="40000"/>
            </a:schemeClr>
          </a:solidFill>
          <a:ln>
            <a:solidFill>
              <a:srgbClr val="002060"/>
            </a:solidFill>
          </a:ln>
        </p:spPr>
        <p:txBody>
          <a:bodyPr wrap="square">
            <a:spAutoFit/>
          </a:bodyPr>
          <a:lstStyle/>
          <a:p>
            <a:pPr algn="ctr">
              <a:spcBef>
                <a:spcPts val="600"/>
              </a:spcBef>
            </a:pPr>
            <a:r>
              <a:rPr lang="fr-FR" sz="1400" b="1" dirty="0" smtClean="0">
                <a:latin typeface="+mj-lt"/>
                <a:cs typeface="Times" pitchFamily="18" charset="0"/>
              </a:rPr>
              <a:t>Zone vocabulaire</a:t>
            </a:r>
          </a:p>
          <a:p>
            <a:pPr marL="360000" indent="-360000" algn="just">
              <a:spcBef>
                <a:spcPts val="600"/>
              </a:spcBef>
              <a:buFont typeface="Arial" pitchFamily="34" charset="0"/>
              <a:buChar char="•"/>
            </a:pPr>
            <a:r>
              <a:rPr lang="fr-CA" sz="1200" b="1" dirty="0" smtClean="0">
                <a:latin typeface="+mj-lt"/>
                <a:cs typeface="Times" pitchFamily="18" charset="0"/>
              </a:rPr>
              <a:t>Thorax</a:t>
            </a:r>
            <a:r>
              <a:rPr lang="fr-CA" sz="1200" dirty="0" smtClean="0">
                <a:latin typeface="+mj-lt"/>
                <a:cs typeface="Times" pitchFamily="18" charset="0"/>
              </a:rPr>
              <a:t> : </a:t>
            </a:r>
            <a:r>
              <a:rPr lang="fr-FR" sz="1200" dirty="0" smtClean="0">
                <a:latin typeface="+mj-lt"/>
                <a:cs typeface="Times" pitchFamily="18" charset="0"/>
              </a:rPr>
              <a:t>Seconde partie du corps des insectes, portant les organes locomoteurs (pattes, ailes).</a:t>
            </a:r>
            <a:endParaRPr lang="fr-CA" sz="1200" dirty="0" smtClean="0">
              <a:latin typeface="+mj-lt"/>
              <a:cs typeface="Times" pitchFamily="18" charset="0"/>
            </a:endParaRPr>
          </a:p>
          <a:p>
            <a:pPr marL="360000" indent="-360000" algn="just">
              <a:spcBef>
                <a:spcPts val="600"/>
              </a:spcBef>
              <a:buFont typeface="Arial" pitchFamily="34" charset="0"/>
              <a:buChar char="•"/>
            </a:pPr>
            <a:r>
              <a:rPr lang="fr-CA" sz="1200" b="1" dirty="0" smtClean="0">
                <a:latin typeface="+mj-lt"/>
                <a:cs typeface="Times" pitchFamily="18" charset="0"/>
              </a:rPr>
              <a:t>Abdomen</a:t>
            </a:r>
            <a:r>
              <a:rPr lang="fr-CA" sz="1200" dirty="0" smtClean="0">
                <a:latin typeface="+mj-lt"/>
                <a:cs typeface="Times" pitchFamily="18" charset="0"/>
              </a:rPr>
              <a:t> :</a:t>
            </a:r>
            <a:r>
              <a:rPr lang="fr-FR" sz="1200" dirty="0" smtClean="0">
                <a:latin typeface="+mj-lt"/>
                <a:cs typeface="Times" pitchFamily="18" charset="0"/>
              </a:rPr>
              <a:t> Partie arrière du corps des insectes.  À l'intérieur de l’abdomen peut se trouver une partie des organes importants comme l’appareil digestif, le système respiratoire, le système excréteur ou les organes reproducteurs. </a:t>
            </a:r>
            <a:endParaRPr lang="fr-CA" sz="1200" dirty="0" smtClean="0">
              <a:latin typeface="+mj-lt"/>
              <a:cs typeface="Times" pitchFamily="18" charset="0"/>
            </a:endParaRPr>
          </a:p>
          <a:p>
            <a:pPr marL="360000" indent="-360000" algn="just">
              <a:spcBef>
                <a:spcPts val="600"/>
              </a:spcBef>
              <a:buFont typeface="Arial" pitchFamily="34" charset="0"/>
              <a:buChar char="•"/>
            </a:pPr>
            <a:r>
              <a:rPr lang="fr-CA" sz="1200" b="1" dirty="0" smtClean="0">
                <a:latin typeface="+mj-lt"/>
                <a:cs typeface="Times" pitchFamily="18" charset="0"/>
              </a:rPr>
              <a:t>Mandibules</a:t>
            </a:r>
            <a:r>
              <a:rPr lang="fr-CA" sz="1200" dirty="0" smtClean="0">
                <a:latin typeface="+mj-lt"/>
                <a:cs typeface="Times" pitchFamily="18" charset="0"/>
              </a:rPr>
              <a:t> : </a:t>
            </a:r>
            <a:r>
              <a:rPr lang="fr-FR" sz="1200" cap="all" dirty="0" smtClean="0">
                <a:latin typeface="+mj-lt"/>
                <a:cs typeface="Times" pitchFamily="18" charset="0"/>
              </a:rPr>
              <a:t> P</a:t>
            </a:r>
            <a:r>
              <a:rPr lang="fr-FR" sz="1200" dirty="0" smtClean="0">
                <a:latin typeface="+mj-lt"/>
                <a:cs typeface="Times" pitchFamily="18" charset="0"/>
              </a:rPr>
              <a:t>ièces buccales de </a:t>
            </a:r>
            <a:r>
              <a:rPr lang="fr-FR" sz="1200" i="1" dirty="0" smtClean="0">
                <a:latin typeface="+mj-lt"/>
                <a:cs typeface="Times" pitchFamily="18" charset="0"/>
              </a:rPr>
              <a:t>certains</a:t>
            </a:r>
            <a:r>
              <a:rPr lang="fr-FR" sz="1200" dirty="0" smtClean="0">
                <a:latin typeface="+mj-lt"/>
                <a:cs typeface="Times" pitchFamily="18" charset="0"/>
              </a:rPr>
              <a:t> insectes, servant à prendre et à broyer la nourriture. Des insectes piqueurs, </a:t>
            </a:r>
            <a:r>
              <a:rPr lang="fr-FR" sz="1200" dirty="0" err="1" smtClean="0">
                <a:latin typeface="+mj-lt"/>
                <a:cs typeface="Times" pitchFamily="18" charset="0"/>
              </a:rPr>
              <a:t>siphonneurs</a:t>
            </a:r>
            <a:r>
              <a:rPr lang="fr-FR" sz="1200" dirty="0" smtClean="0">
                <a:latin typeface="+mj-lt"/>
                <a:cs typeface="Times" pitchFamily="18" charset="0"/>
              </a:rPr>
              <a:t> ou </a:t>
            </a:r>
            <a:r>
              <a:rPr lang="fr-FR" sz="1200" dirty="0" err="1" smtClean="0">
                <a:latin typeface="+mj-lt"/>
                <a:cs typeface="Times" pitchFamily="18" charset="0"/>
              </a:rPr>
              <a:t>épongeurs</a:t>
            </a:r>
            <a:r>
              <a:rPr lang="fr-FR" sz="1200" dirty="0" smtClean="0">
                <a:latin typeface="+mj-lt"/>
                <a:cs typeface="Times" pitchFamily="18" charset="0"/>
              </a:rPr>
              <a:t> n’ont pas besoin de mandibules.</a:t>
            </a:r>
            <a:endParaRPr lang="fr-CA" sz="1200" dirty="0" smtClean="0">
              <a:latin typeface="+mj-lt"/>
              <a:cs typeface="Times" pitchFamily="18" charset="0"/>
            </a:endParaRPr>
          </a:p>
          <a:p>
            <a:pPr marL="360000" indent="-360000" algn="just">
              <a:spcBef>
                <a:spcPts val="600"/>
              </a:spcBef>
              <a:buFont typeface="Arial" pitchFamily="34" charset="0"/>
              <a:buChar char="•"/>
            </a:pPr>
            <a:r>
              <a:rPr lang="fr-CA" sz="1200" b="1" dirty="0" smtClean="0">
                <a:latin typeface="+mj-lt"/>
                <a:cs typeface="Times" pitchFamily="18" charset="0"/>
              </a:rPr>
              <a:t>Antennes</a:t>
            </a:r>
            <a:r>
              <a:rPr lang="fr-CA" sz="1200" dirty="0" smtClean="0">
                <a:latin typeface="+mj-lt"/>
                <a:cs typeface="Times" pitchFamily="18" charset="0"/>
              </a:rPr>
              <a:t> :</a:t>
            </a:r>
            <a:r>
              <a:rPr lang="fr-FR" sz="1200" dirty="0" smtClean="0">
                <a:latin typeface="+mj-lt"/>
                <a:cs typeface="Times" pitchFamily="18" charset="0"/>
              </a:rPr>
              <a:t> Organes sensoriels portés sur la tête des insectes. Elles servent surtout pour l'odorat mais aussi parfois pour le toucher et le goût. Elles peuvent détecter les mouvements et l'orientation, les odeurs, le son, l'humidité et une variété de signaux chimiques. Elles peuvent également servir de moyen de communication pour l'accouplement ou encore de moyen de défense.</a:t>
            </a:r>
          </a:p>
          <a:p>
            <a:pPr marL="360000" indent="-360000" algn="just">
              <a:spcBef>
                <a:spcPts val="600"/>
              </a:spcBef>
            </a:pPr>
            <a:r>
              <a:rPr lang="fr-CA" sz="1200" dirty="0" smtClean="0">
                <a:latin typeface="+mj-lt"/>
                <a:cs typeface="Times" pitchFamily="18" charset="0"/>
              </a:rPr>
              <a:t>N.b. </a:t>
            </a:r>
            <a:r>
              <a:rPr lang="fr-FR" sz="1200" dirty="0" smtClean="0">
                <a:latin typeface="+mj-lt"/>
                <a:cs typeface="Times" pitchFamily="18" charset="0"/>
              </a:rPr>
              <a:t>On retrouve une grande variabilité et de nombreuses adaptations dans la composition des parties du corps de l'insecte, en particulier les ailes, les pattes, les antennes et les pièces buccales.</a:t>
            </a:r>
          </a:p>
        </p:txBody>
      </p:sp>
      <p:sp>
        <p:nvSpPr>
          <p:cNvPr id="2" name="Espace réservé du numéro de diapositive 1"/>
          <p:cNvSpPr>
            <a:spLocks noGrp="1"/>
          </p:cNvSpPr>
          <p:nvPr>
            <p:ph type="sldNum" sz="quarter" idx="12"/>
            <p:custDataLst>
              <p:tags r:id="rId6"/>
            </p:custDataLst>
          </p:nvPr>
        </p:nvSpPr>
        <p:spPr>
          <a:xfrm>
            <a:off x="5501576" y="7992963"/>
            <a:ext cx="1356424" cy="1135797"/>
          </a:xfrm>
        </p:spPr>
        <p:txBody>
          <a:bodyPr/>
          <a:lstStyle/>
          <a:p>
            <a:fld id="{027FB875-5C85-AB42-9DC5-178568A424B8}" type="slidenum">
              <a:rPr lang="fr-CA" smtClean="0"/>
              <a:pPr/>
              <a:t>9</a:t>
            </a:fld>
            <a:endParaRPr lang="fr-CA" dirty="0"/>
          </a:p>
        </p:txBody>
      </p:sp>
      <p:pic>
        <p:nvPicPr>
          <p:cNvPr id="10" name="Image 9" descr="Cover_3 - Insectes-02.png"/>
          <p:cNvPicPr>
            <a:picLocks noChangeAspect="1"/>
          </p:cNvPicPr>
          <p:nvPr/>
        </p:nvPicPr>
        <p:blipFill>
          <a:blip r:embed="rId9"/>
          <a:stretch>
            <a:fillRect/>
          </a:stretch>
        </p:blipFill>
        <p:spPr>
          <a:xfrm>
            <a:off x="4450080" y="-525900"/>
            <a:ext cx="2606160" cy="2606160"/>
          </a:xfrm>
          <a:prstGeom prst="rect">
            <a:avLst/>
          </a:prstGeom>
        </p:spPr>
      </p:pic>
    </p:spTree>
    <p:extLst>
      <p:ext uri="{BB962C8B-B14F-4D97-AF65-F5344CB8AC3E}">
        <p14:creationId xmlns="" xmlns:p14="http://schemas.microsoft.com/office/powerpoint/2010/main" val="16344800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7"/>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8"/>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7"/>
</p:tagLst>
</file>

<file path=ppt/tags/tag146.xml><?xml version="1.0" encoding="utf-8"?>
<p:tagLst xmlns:a="http://schemas.openxmlformats.org/drawingml/2006/main" xmlns:r="http://schemas.openxmlformats.org/officeDocument/2006/relationships" xmlns:p="http://schemas.openxmlformats.org/presentationml/2006/main">
  <p:tag name="NUM" val="8"/>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7"/>
</p:tagLst>
</file>

<file path=ppt/tags/tag154.xml><?xml version="1.0" encoding="utf-8"?>
<p:tagLst xmlns:a="http://schemas.openxmlformats.org/drawingml/2006/main" xmlns:r="http://schemas.openxmlformats.org/officeDocument/2006/relationships" xmlns:p="http://schemas.openxmlformats.org/presentationml/2006/main">
  <p:tag name="NUM" val="8"/>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7"/>
</p:tagLst>
</file>

<file path=ppt/tags/tag162.xml><?xml version="1.0" encoding="utf-8"?>
<p:tagLst xmlns:a="http://schemas.openxmlformats.org/drawingml/2006/main" xmlns:r="http://schemas.openxmlformats.org/officeDocument/2006/relationships" xmlns:p="http://schemas.openxmlformats.org/presentationml/2006/main">
  <p:tag name="NUM" val="8"/>
</p:tagLst>
</file>

<file path=ppt/tags/tag163.xml><?xml version="1.0" encoding="utf-8"?>
<p:tagLst xmlns:a="http://schemas.openxmlformats.org/drawingml/2006/main" xmlns:r="http://schemas.openxmlformats.org/officeDocument/2006/relationships" xmlns:p="http://schemas.openxmlformats.org/presentationml/2006/main">
  <p:tag name="NUM" val="9"/>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7"/>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6"/>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7"/>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7"/>
</p:tagLst>
</file>

<file path=ppt/tags/tag198.xml><?xml version="1.0" encoding="utf-8"?>
<p:tagLst xmlns:a="http://schemas.openxmlformats.org/drawingml/2006/main" xmlns:r="http://schemas.openxmlformats.org/officeDocument/2006/relationships" xmlns:p="http://schemas.openxmlformats.org/presentationml/2006/main">
  <p:tag name="NUM" val="8"/>
</p:tagLst>
</file>

<file path=ppt/tags/tag19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00.xml><?xml version="1.0" encoding="utf-8"?>
<p:tagLst xmlns:a="http://schemas.openxmlformats.org/drawingml/2006/main" xmlns:r="http://schemas.openxmlformats.org/officeDocument/2006/relationships" xmlns:p="http://schemas.openxmlformats.org/presentationml/2006/main">
  <p:tag name="NUM" val="10"/>
</p:tagLst>
</file>

<file path=ppt/tags/tag201.xml><?xml version="1.0" encoding="utf-8"?>
<p:tagLst xmlns:a="http://schemas.openxmlformats.org/drawingml/2006/main" xmlns:r="http://schemas.openxmlformats.org/officeDocument/2006/relationships" xmlns:p="http://schemas.openxmlformats.org/presentationml/2006/main">
  <p:tag name="NUM" val="11"/>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6"/>
</p:tagLst>
</file>

<file path=ppt/tags/tag208.xml><?xml version="1.0" encoding="utf-8"?>
<p:tagLst xmlns:a="http://schemas.openxmlformats.org/drawingml/2006/main" xmlns:r="http://schemas.openxmlformats.org/officeDocument/2006/relationships" xmlns:p="http://schemas.openxmlformats.org/presentationml/2006/main">
  <p:tag name="NUM" val="7"/>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7"/>
</p:tagLst>
</file>

<file path=ppt/tags/tag216.xml><?xml version="1.0" encoding="utf-8"?>
<p:tagLst xmlns:a="http://schemas.openxmlformats.org/drawingml/2006/main" xmlns:r="http://schemas.openxmlformats.org/officeDocument/2006/relationships" xmlns:p="http://schemas.openxmlformats.org/presentationml/2006/main">
  <p:tag name="NUM" val="8"/>
</p:tagLst>
</file>

<file path=ppt/tags/tag217.xml><?xml version="1.0" encoding="utf-8"?>
<p:tagLst xmlns:a="http://schemas.openxmlformats.org/drawingml/2006/main" xmlns:r="http://schemas.openxmlformats.org/officeDocument/2006/relationships" xmlns:p="http://schemas.openxmlformats.org/presentationml/2006/main">
  <p:tag name="NUM" val="9"/>
</p:tagLst>
</file>

<file path=ppt/tags/tag218.xml><?xml version="1.0" encoding="utf-8"?>
<p:tagLst xmlns:a="http://schemas.openxmlformats.org/drawingml/2006/main" xmlns:r="http://schemas.openxmlformats.org/officeDocument/2006/relationships" xmlns:p="http://schemas.openxmlformats.org/presentationml/2006/main">
  <p:tag name="NUM" val="10"/>
</p:tagLst>
</file>

<file path=ppt/tags/tag219.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20.xml><?xml version="1.0" encoding="utf-8"?>
<p:tagLst xmlns:a="http://schemas.openxmlformats.org/drawingml/2006/main" xmlns:r="http://schemas.openxmlformats.org/officeDocument/2006/relationships" xmlns:p="http://schemas.openxmlformats.org/presentationml/2006/main">
  <p:tag name="NUM" val="12"/>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5"/>
</p:tagLst>
</file>

<file path=ppt/tags/tag233.xml><?xml version="1.0" encoding="utf-8"?>
<p:tagLst xmlns:a="http://schemas.openxmlformats.org/drawingml/2006/main" xmlns:r="http://schemas.openxmlformats.org/officeDocument/2006/relationships" xmlns:p="http://schemas.openxmlformats.org/presentationml/2006/main">
  <p:tag name="NUM" val="6"/>
</p:tagLst>
</file>

<file path=ppt/tags/tag234.xml><?xml version="1.0" encoding="utf-8"?>
<p:tagLst xmlns:a="http://schemas.openxmlformats.org/drawingml/2006/main" xmlns:r="http://schemas.openxmlformats.org/officeDocument/2006/relationships" xmlns:p="http://schemas.openxmlformats.org/presentationml/2006/main">
  <p:tag name="NUM" val="7"/>
</p:tagLst>
</file>

<file path=ppt/tags/tag235.xml><?xml version="1.0" encoding="utf-8"?>
<p:tagLst xmlns:a="http://schemas.openxmlformats.org/drawingml/2006/main" xmlns:r="http://schemas.openxmlformats.org/officeDocument/2006/relationships" xmlns:p="http://schemas.openxmlformats.org/presentationml/2006/main">
  <p:tag name="NUM" val="8"/>
</p:tagLst>
</file>

<file path=ppt/tags/tag236.xml><?xml version="1.0" encoding="utf-8"?>
<p:tagLst xmlns:a="http://schemas.openxmlformats.org/drawingml/2006/main" xmlns:r="http://schemas.openxmlformats.org/officeDocument/2006/relationships" xmlns:p="http://schemas.openxmlformats.org/presentationml/2006/main">
  <p:tag name="NUM" val="9"/>
</p:tagLst>
</file>

<file path=ppt/tags/tag237.xml><?xml version="1.0" encoding="utf-8"?>
<p:tagLst xmlns:a="http://schemas.openxmlformats.org/drawingml/2006/main" xmlns:r="http://schemas.openxmlformats.org/officeDocument/2006/relationships" xmlns:p="http://schemas.openxmlformats.org/presentationml/2006/main">
  <p:tag name="NUM" val="10"/>
</p:tagLst>
</file>

<file path=ppt/tags/tag238.xml><?xml version="1.0" encoding="utf-8"?>
<p:tagLst xmlns:a="http://schemas.openxmlformats.org/drawingml/2006/main" xmlns:r="http://schemas.openxmlformats.org/officeDocument/2006/relationships" xmlns:p="http://schemas.openxmlformats.org/presentationml/2006/main">
  <p:tag name="NUM" val="11"/>
</p:tagLst>
</file>

<file path=ppt/tags/tag239.xml><?xml version="1.0" encoding="utf-8"?>
<p:tagLst xmlns:a="http://schemas.openxmlformats.org/drawingml/2006/main" xmlns:r="http://schemas.openxmlformats.org/officeDocument/2006/relationships" xmlns:p="http://schemas.openxmlformats.org/presentationml/2006/main">
  <p:tag name="NUM" val="1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4"/>
</p:tagLst>
</file>

<file path=ppt/tags/tag244.xml><?xml version="1.0" encoding="utf-8"?>
<p:tagLst xmlns:a="http://schemas.openxmlformats.org/drawingml/2006/main" xmlns:r="http://schemas.openxmlformats.org/officeDocument/2006/relationships" xmlns:p="http://schemas.openxmlformats.org/presentationml/2006/main">
  <p:tag name="NUM" val="5"/>
</p:tagLst>
</file>

<file path=ppt/tags/tag245.xml><?xml version="1.0" encoding="utf-8"?>
<p:tagLst xmlns:a="http://schemas.openxmlformats.org/drawingml/2006/main" xmlns:r="http://schemas.openxmlformats.org/officeDocument/2006/relationships" xmlns:p="http://schemas.openxmlformats.org/presentationml/2006/main">
  <p:tag name="NUM" val="6"/>
</p:tagLst>
</file>

<file path=ppt/tags/tag246.xml><?xml version="1.0" encoding="utf-8"?>
<p:tagLst xmlns:a="http://schemas.openxmlformats.org/drawingml/2006/main" xmlns:r="http://schemas.openxmlformats.org/officeDocument/2006/relationships" xmlns:p="http://schemas.openxmlformats.org/presentationml/2006/main">
  <p:tag name="NUM" val="7"/>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6"/>
</p:tagLst>
</file>

<file path=ppt/tags/tag253.xml><?xml version="1.0" encoding="utf-8"?>
<p:tagLst xmlns:a="http://schemas.openxmlformats.org/drawingml/2006/main" xmlns:r="http://schemas.openxmlformats.org/officeDocument/2006/relationships" xmlns:p="http://schemas.openxmlformats.org/presentationml/2006/main">
  <p:tag name="NUM" val="7"/>
</p:tagLst>
</file>

<file path=ppt/tags/tag254.xml><?xml version="1.0" encoding="utf-8"?>
<p:tagLst xmlns:a="http://schemas.openxmlformats.org/drawingml/2006/main" xmlns:r="http://schemas.openxmlformats.org/officeDocument/2006/relationships" xmlns:p="http://schemas.openxmlformats.org/presentationml/2006/main">
  <p:tag name="NUM" val="8"/>
</p:tagLst>
</file>

<file path=ppt/tags/tag255.xml><?xml version="1.0" encoding="utf-8"?>
<p:tagLst xmlns:a="http://schemas.openxmlformats.org/drawingml/2006/main" xmlns:r="http://schemas.openxmlformats.org/officeDocument/2006/relationships" xmlns:p="http://schemas.openxmlformats.org/presentationml/2006/main">
  <p:tag name="NUM" val="9"/>
</p:tagLst>
</file>

<file path=ppt/tags/tag256.xml><?xml version="1.0" encoding="utf-8"?>
<p:tagLst xmlns:a="http://schemas.openxmlformats.org/drawingml/2006/main" xmlns:r="http://schemas.openxmlformats.org/officeDocument/2006/relationships" xmlns:p="http://schemas.openxmlformats.org/presentationml/2006/main">
  <p:tag name="NUM" val="10"/>
</p:tagLst>
</file>

<file path=ppt/tags/tag257.xml><?xml version="1.0" encoding="utf-8"?>
<p:tagLst xmlns:a="http://schemas.openxmlformats.org/drawingml/2006/main" xmlns:r="http://schemas.openxmlformats.org/officeDocument/2006/relationships" xmlns:p="http://schemas.openxmlformats.org/presentationml/2006/main">
  <p:tag name="NUM" val="11"/>
</p:tagLst>
</file>

<file path=ppt/tags/tag258.xml><?xml version="1.0" encoding="utf-8"?>
<p:tagLst xmlns:a="http://schemas.openxmlformats.org/drawingml/2006/main" xmlns:r="http://schemas.openxmlformats.org/officeDocument/2006/relationships" xmlns:p="http://schemas.openxmlformats.org/presentationml/2006/main">
  <p:tag name="NUM" val="12"/>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5"/>
</p:tagLst>
</file>

<file path=ppt/tags/tag264.xml><?xml version="1.0" encoding="utf-8"?>
<p:tagLst xmlns:a="http://schemas.openxmlformats.org/drawingml/2006/main" xmlns:r="http://schemas.openxmlformats.org/officeDocument/2006/relationships" xmlns:p="http://schemas.openxmlformats.org/presentationml/2006/main">
  <p:tag name="NUM" val="6"/>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7"/>
</p:tagLst>
</file>

<file path=ppt/tags/tag272.xml><?xml version="1.0" encoding="utf-8"?>
<p:tagLst xmlns:a="http://schemas.openxmlformats.org/drawingml/2006/main" xmlns:r="http://schemas.openxmlformats.org/officeDocument/2006/relationships" xmlns:p="http://schemas.openxmlformats.org/presentationml/2006/main">
  <p:tag name="NUM" val="8"/>
</p:tagLst>
</file>

<file path=ppt/tags/tag273.xml><?xml version="1.0" encoding="utf-8"?>
<p:tagLst xmlns:a="http://schemas.openxmlformats.org/drawingml/2006/main" xmlns:r="http://schemas.openxmlformats.org/officeDocument/2006/relationships" xmlns:p="http://schemas.openxmlformats.org/presentationml/2006/main">
  <p:tag name="NUM" val="9"/>
</p:tagLst>
</file>

<file path=ppt/tags/tag274.xml><?xml version="1.0" encoding="utf-8"?>
<p:tagLst xmlns:a="http://schemas.openxmlformats.org/drawingml/2006/main" xmlns:r="http://schemas.openxmlformats.org/officeDocument/2006/relationships" xmlns:p="http://schemas.openxmlformats.org/presentationml/2006/main">
  <p:tag name="NUM" val="10"/>
</p:tagLst>
</file>

<file path=ppt/tags/tag275.xml><?xml version="1.0" encoding="utf-8"?>
<p:tagLst xmlns:a="http://schemas.openxmlformats.org/drawingml/2006/main" xmlns:r="http://schemas.openxmlformats.org/officeDocument/2006/relationships" xmlns:p="http://schemas.openxmlformats.org/presentationml/2006/main">
  <p:tag name="NUM" val="11"/>
</p:tagLst>
</file>

<file path=ppt/tags/tag276.xml><?xml version="1.0" encoding="utf-8"?>
<p:tagLst xmlns:a="http://schemas.openxmlformats.org/drawingml/2006/main" xmlns:r="http://schemas.openxmlformats.org/officeDocument/2006/relationships" xmlns:p="http://schemas.openxmlformats.org/presentationml/2006/main">
  <p:tag name="NUM" val="12"/>
</p:tagLst>
</file>

<file path=ppt/tags/tag277.xml><?xml version="1.0" encoding="utf-8"?>
<p:tagLst xmlns:a="http://schemas.openxmlformats.org/drawingml/2006/main" xmlns:r="http://schemas.openxmlformats.org/officeDocument/2006/relationships" xmlns:p="http://schemas.openxmlformats.org/presentationml/2006/main">
  <p:tag name="NUM" val="13"/>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5"/>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2"/>
</p:tagLst>
</file>

<file path=ppt/tags/tag285.xml><?xml version="1.0" encoding="utf-8"?>
<p:tagLst xmlns:a="http://schemas.openxmlformats.org/drawingml/2006/main" xmlns:r="http://schemas.openxmlformats.org/officeDocument/2006/relationships" xmlns:p="http://schemas.openxmlformats.org/presentationml/2006/main">
  <p:tag name="NUM" val="3"/>
</p:tagLst>
</file>

<file path=ppt/tags/tag286.xml><?xml version="1.0" encoding="utf-8"?>
<p:tagLst xmlns:a="http://schemas.openxmlformats.org/drawingml/2006/main" xmlns:r="http://schemas.openxmlformats.org/officeDocument/2006/relationships" xmlns:p="http://schemas.openxmlformats.org/presentationml/2006/main">
  <p:tag name="NUM" val="4"/>
</p:tagLst>
</file>

<file path=ppt/tags/tag287.xml><?xml version="1.0" encoding="utf-8"?>
<p:tagLst xmlns:a="http://schemas.openxmlformats.org/drawingml/2006/main" xmlns:r="http://schemas.openxmlformats.org/officeDocument/2006/relationships" xmlns:p="http://schemas.openxmlformats.org/presentationml/2006/main">
  <p:tag name="NUM" val="5"/>
</p:tagLst>
</file>

<file path=ppt/tags/tag288.xml><?xml version="1.0" encoding="utf-8"?>
<p:tagLst xmlns:a="http://schemas.openxmlformats.org/drawingml/2006/main" xmlns:r="http://schemas.openxmlformats.org/officeDocument/2006/relationships" xmlns:p="http://schemas.openxmlformats.org/presentationml/2006/main">
  <p:tag name="NUM" val="6"/>
</p:tagLst>
</file>

<file path=ppt/tags/tag289.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8"/>
</p:tagLst>
</file>

<file path=ppt/tags/tag291.xml><?xml version="1.0" encoding="utf-8"?>
<p:tagLst xmlns:a="http://schemas.openxmlformats.org/drawingml/2006/main" xmlns:r="http://schemas.openxmlformats.org/officeDocument/2006/relationships" xmlns:p="http://schemas.openxmlformats.org/presentationml/2006/main">
  <p:tag name="NUM" val="9"/>
</p:tagLst>
</file>

<file path=ppt/tags/tag292.xml><?xml version="1.0" encoding="utf-8"?>
<p:tagLst xmlns:a="http://schemas.openxmlformats.org/drawingml/2006/main" xmlns:r="http://schemas.openxmlformats.org/officeDocument/2006/relationships" xmlns:p="http://schemas.openxmlformats.org/presentationml/2006/main">
  <p:tag name="NUM" val="10"/>
</p:tagLst>
</file>

<file path=ppt/tags/tag293.xml><?xml version="1.0" encoding="utf-8"?>
<p:tagLst xmlns:a="http://schemas.openxmlformats.org/drawingml/2006/main" xmlns:r="http://schemas.openxmlformats.org/officeDocument/2006/relationships" xmlns:p="http://schemas.openxmlformats.org/presentationml/2006/main">
  <p:tag name="NUM" val="11"/>
</p:tagLst>
</file>

<file path=ppt/tags/tag294.xml><?xml version="1.0" encoding="utf-8"?>
<p:tagLst xmlns:a="http://schemas.openxmlformats.org/drawingml/2006/main" xmlns:r="http://schemas.openxmlformats.org/officeDocument/2006/relationships" xmlns:p="http://schemas.openxmlformats.org/presentationml/2006/main">
  <p:tag name="NUM" val="12"/>
</p:tagLst>
</file>

<file path=ppt/tags/tag295.xml><?xml version="1.0" encoding="utf-8"?>
<p:tagLst xmlns:a="http://schemas.openxmlformats.org/drawingml/2006/main" xmlns:r="http://schemas.openxmlformats.org/officeDocument/2006/relationships" xmlns:p="http://schemas.openxmlformats.org/presentationml/2006/main">
  <p:tag name="NUM" val="13"/>
</p:tagLst>
</file>

<file path=ppt/tags/tag296.xml><?xml version="1.0" encoding="utf-8"?>
<p:tagLst xmlns:a="http://schemas.openxmlformats.org/drawingml/2006/main" xmlns:r="http://schemas.openxmlformats.org/officeDocument/2006/relationships" xmlns:p="http://schemas.openxmlformats.org/presentationml/2006/main">
  <p:tag name="NUM" val="14"/>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NUM" val="4"/>
</p:tagLst>
</file>

<file path=ppt/tags/tag301.xml><?xml version="1.0" encoding="utf-8"?>
<p:tagLst xmlns:a="http://schemas.openxmlformats.org/drawingml/2006/main" xmlns:r="http://schemas.openxmlformats.org/officeDocument/2006/relationships" xmlns:p="http://schemas.openxmlformats.org/presentationml/2006/main">
  <p:tag name="NUM" val="5"/>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3"/>
</p:tagLst>
</file>

<file path=ppt/tags/tag305.xml><?xml version="1.0" encoding="utf-8"?>
<p:tagLst xmlns:a="http://schemas.openxmlformats.org/drawingml/2006/main" xmlns:r="http://schemas.openxmlformats.org/officeDocument/2006/relationships" xmlns:p="http://schemas.openxmlformats.org/presentationml/2006/main">
  <p:tag name="NUM" val="4"/>
</p:tagLst>
</file>

<file path=ppt/tags/tag306.xml><?xml version="1.0" encoding="utf-8"?>
<p:tagLst xmlns:a="http://schemas.openxmlformats.org/drawingml/2006/main" xmlns:r="http://schemas.openxmlformats.org/officeDocument/2006/relationships" xmlns:p="http://schemas.openxmlformats.org/presentationml/2006/main">
  <p:tag name="NUM" val="5"/>
</p:tagLst>
</file>

<file path=ppt/tags/tag307.xml><?xml version="1.0" encoding="utf-8"?>
<p:tagLst xmlns:a="http://schemas.openxmlformats.org/drawingml/2006/main" xmlns:r="http://schemas.openxmlformats.org/officeDocument/2006/relationships" xmlns:p="http://schemas.openxmlformats.org/presentationml/2006/main">
  <p:tag name="NUM" val="6"/>
</p:tagLst>
</file>

<file path=ppt/tags/tag308.xml><?xml version="1.0" encoding="utf-8"?>
<p:tagLst xmlns:a="http://schemas.openxmlformats.org/drawingml/2006/main" xmlns:r="http://schemas.openxmlformats.org/officeDocument/2006/relationships" xmlns:p="http://schemas.openxmlformats.org/presentationml/2006/main">
  <p:tag name="NUM" val="7"/>
</p:tagLst>
</file>

<file path=ppt/tags/tag309.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10.xml><?xml version="1.0" encoding="utf-8"?>
<p:tagLst xmlns:a="http://schemas.openxmlformats.org/drawingml/2006/main" xmlns:r="http://schemas.openxmlformats.org/officeDocument/2006/relationships" xmlns:p="http://schemas.openxmlformats.org/presentationml/2006/main">
  <p:tag name="NUM" val="9"/>
</p:tagLst>
</file>

<file path=ppt/tags/tag311.xml><?xml version="1.0" encoding="utf-8"?>
<p:tagLst xmlns:a="http://schemas.openxmlformats.org/drawingml/2006/main" xmlns:r="http://schemas.openxmlformats.org/officeDocument/2006/relationships" xmlns:p="http://schemas.openxmlformats.org/presentationml/2006/main">
  <p:tag name="NUM" val="10"/>
</p:tagLst>
</file>

<file path=ppt/tags/tag312.xml><?xml version="1.0" encoding="utf-8"?>
<p:tagLst xmlns:a="http://schemas.openxmlformats.org/drawingml/2006/main" xmlns:r="http://schemas.openxmlformats.org/officeDocument/2006/relationships" xmlns:p="http://schemas.openxmlformats.org/presentationml/2006/main">
  <p:tag name="NUM" val="11"/>
</p:tagLst>
</file>

<file path=ppt/tags/tag313.xml><?xml version="1.0" encoding="utf-8"?>
<p:tagLst xmlns:a="http://schemas.openxmlformats.org/drawingml/2006/main" xmlns:r="http://schemas.openxmlformats.org/officeDocument/2006/relationships" xmlns:p="http://schemas.openxmlformats.org/presentationml/2006/main">
  <p:tag name="NUM" val="12"/>
</p:tagLst>
</file>

<file path=ppt/tags/tag314.xml><?xml version="1.0" encoding="utf-8"?>
<p:tagLst xmlns:a="http://schemas.openxmlformats.org/drawingml/2006/main" xmlns:r="http://schemas.openxmlformats.org/officeDocument/2006/relationships" xmlns:p="http://schemas.openxmlformats.org/presentationml/2006/main">
  <p:tag name="NUM" val="13"/>
</p:tagLst>
</file>

<file path=ppt/tags/tag315.xml><?xml version="1.0" encoding="utf-8"?>
<p:tagLst xmlns:a="http://schemas.openxmlformats.org/drawingml/2006/main" xmlns:r="http://schemas.openxmlformats.org/officeDocument/2006/relationships" xmlns:p="http://schemas.openxmlformats.org/presentationml/2006/main">
  <p:tag name="NUM" val="14"/>
</p:tagLst>
</file>

<file path=ppt/tags/tag316.xml><?xml version="1.0" encoding="utf-8"?>
<p:tagLst xmlns:a="http://schemas.openxmlformats.org/drawingml/2006/main" xmlns:r="http://schemas.openxmlformats.org/officeDocument/2006/relationships" xmlns:p="http://schemas.openxmlformats.org/presentationml/2006/main">
  <p:tag name="NUM" val="15"/>
</p:tagLst>
</file>

<file path=ppt/tags/tag317.xml><?xml version="1.0" encoding="utf-8"?>
<p:tagLst xmlns:a="http://schemas.openxmlformats.org/drawingml/2006/main" xmlns:r="http://schemas.openxmlformats.org/officeDocument/2006/relationships" xmlns:p="http://schemas.openxmlformats.org/presentationml/2006/main">
  <p:tag name="NUM" val="1"/>
</p:tagLst>
</file>

<file path=ppt/tags/tag318.xml><?xml version="1.0" encoding="utf-8"?>
<p:tagLst xmlns:a="http://schemas.openxmlformats.org/drawingml/2006/main" xmlns:r="http://schemas.openxmlformats.org/officeDocument/2006/relationships" xmlns:p="http://schemas.openxmlformats.org/presentationml/2006/main">
  <p:tag name="NUM" val="2"/>
</p:tagLst>
</file>

<file path=ppt/tags/tag319.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4"/>
</p:tagLst>
</file>

<file path=ppt/tags/tag321.xml><?xml version="1.0" encoding="utf-8"?>
<p:tagLst xmlns:a="http://schemas.openxmlformats.org/drawingml/2006/main" xmlns:r="http://schemas.openxmlformats.org/officeDocument/2006/relationships" xmlns:p="http://schemas.openxmlformats.org/presentationml/2006/main">
  <p:tag name="NUM" val="5"/>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NUM" val="3"/>
</p:tagLst>
</file>

<file path=ppt/tags/tag325.xml><?xml version="1.0" encoding="utf-8"?>
<p:tagLst xmlns:a="http://schemas.openxmlformats.org/drawingml/2006/main" xmlns:r="http://schemas.openxmlformats.org/officeDocument/2006/relationships" xmlns:p="http://schemas.openxmlformats.org/presentationml/2006/main">
  <p:tag name="NUM" val="4"/>
</p:tagLst>
</file>

<file path=ppt/tags/tag326.xml><?xml version="1.0" encoding="utf-8"?>
<p:tagLst xmlns:a="http://schemas.openxmlformats.org/drawingml/2006/main" xmlns:r="http://schemas.openxmlformats.org/officeDocument/2006/relationships" xmlns:p="http://schemas.openxmlformats.org/presentationml/2006/main">
  <p:tag name="NUM" val="5"/>
</p:tagLst>
</file>

<file path=ppt/tags/tag327.xml><?xml version="1.0" encoding="utf-8"?>
<p:tagLst xmlns:a="http://schemas.openxmlformats.org/drawingml/2006/main" xmlns:r="http://schemas.openxmlformats.org/officeDocument/2006/relationships" xmlns:p="http://schemas.openxmlformats.org/presentationml/2006/main">
  <p:tag name="NUM" val="6"/>
</p:tagLst>
</file>

<file path=ppt/tags/tag328.xml><?xml version="1.0" encoding="utf-8"?>
<p:tagLst xmlns:a="http://schemas.openxmlformats.org/drawingml/2006/main" xmlns:r="http://schemas.openxmlformats.org/officeDocument/2006/relationships" xmlns:p="http://schemas.openxmlformats.org/presentationml/2006/main">
  <p:tag name="NUM" val="7"/>
</p:tagLst>
</file>

<file path=ppt/tags/tag329.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9"/>
</p:tagLst>
</file>

<file path=ppt/tags/tag331.xml><?xml version="1.0" encoding="utf-8"?>
<p:tagLst xmlns:a="http://schemas.openxmlformats.org/drawingml/2006/main" xmlns:r="http://schemas.openxmlformats.org/officeDocument/2006/relationships" xmlns:p="http://schemas.openxmlformats.org/presentationml/2006/main">
  <p:tag name="NUM" val="10"/>
</p:tagLst>
</file>

<file path=ppt/tags/tag332.xml><?xml version="1.0" encoding="utf-8"?>
<p:tagLst xmlns:a="http://schemas.openxmlformats.org/drawingml/2006/main" xmlns:r="http://schemas.openxmlformats.org/officeDocument/2006/relationships" xmlns:p="http://schemas.openxmlformats.org/presentationml/2006/main">
  <p:tag name="NUM" val="11"/>
</p:tagLst>
</file>

<file path=ppt/tags/tag333.xml><?xml version="1.0" encoding="utf-8"?>
<p:tagLst xmlns:a="http://schemas.openxmlformats.org/drawingml/2006/main" xmlns:r="http://schemas.openxmlformats.org/officeDocument/2006/relationships" xmlns:p="http://schemas.openxmlformats.org/presentationml/2006/main">
  <p:tag name="NUM" val="12"/>
</p:tagLst>
</file>

<file path=ppt/tags/tag334.xml><?xml version="1.0" encoding="utf-8"?>
<p:tagLst xmlns:a="http://schemas.openxmlformats.org/drawingml/2006/main" xmlns:r="http://schemas.openxmlformats.org/officeDocument/2006/relationships" xmlns:p="http://schemas.openxmlformats.org/presentationml/2006/main">
  <p:tag name="NUM" val="13"/>
</p:tagLst>
</file>

<file path=ppt/tags/tag335.xml><?xml version="1.0" encoding="utf-8"?>
<p:tagLst xmlns:a="http://schemas.openxmlformats.org/drawingml/2006/main" xmlns:r="http://schemas.openxmlformats.org/officeDocument/2006/relationships" xmlns:p="http://schemas.openxmlformats.org/presentationml/2006/main">
  <p:tag name="NUM" val="14"/>
</p:tagLst>
</file>

<file path=ppt/tags/tag336.xml><?xml version="1.0" encoding="utf-8"?>
<p:tagLst xmlns:a="http://schemas.openxmlformats.org/drawingml/2006/main" xmlns:r="http://schemas.openxmlformats.org/officeDocument/2006/relationships" xmlns:p="http://schemas.openxmlformats.org/presentationml/2006/main">
  <p:tag name="NUM" val="15"/>
</p:tagLst>
</file>

<file path=ppt/tags/tag337.xml><?xml version="1.0" encoding="utf-8"?>
<p:tagLst xmlns:a="http://schemas.openxmlformats.org/drawingml/2006/main" xmlns:r="http://schemas.openxmlformats.org/officeDocument/2006/relationships" xmlns:p="http://schemas.openxmlformats.org/presentationml/2006/main">
  <p:tag name="NUM" val="16"/>
</p:tagLst>
</file>

<file path=ppt/tags/tag338.xml><?xml version="1.0" encoding="utf-8"?>
<p:tagLst xmlns:a="http://schemas.openxmlformats.org/drawingml/2006/main" xmlns:r="http://schemas.openxmlformats.org/officeDocument/2006/relationships" xmlns:p="http://schemas.openxmlformats.org/presentationml/2006/main">
  <p:tag name="NUM" val="1"/>
</p:tagLst>
</file>

<file path=ppt/tags/tag339.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3"/>
</p:tagLst>
</file>

<file path=ppt/tags/tag341.xml><?xml version="1.0" encoding="utf-8"?>
<p:tagLst xmlns:a="http://schemas.openxmlformats.org/drawingml/2006/main" xmlns:r="http://schemas.openxmlformats.org/officeDocument/2006/relationships" xmlns:p="http://schemas.openxmlformats.org/presentationml/2006/main">
  <p:tag name="NUM" val="4"/>
</p:tagLst>
</file>

<file path=ppt/tags/tag342.xml><?xml version="1.0" encoding="utf-8"?>
<p:tagLst xmlns:a="http://schemas.openxmlformats.org/drawingml/2006/main" xmlns:r="http://schemas.openxmlformats.org/officeDocument/2006/relationships" xmlns:p="http://schemas.openxmlformats.org/presentationml/2006/main">
  <p:tag name="NUM" val="5"/>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3"/>
</p:tagLst>
</file>

<file path=ppt/tags/tag346.xml><?xml version="1.0" encoding="utf-8"?>
<p:tagLst xmlns:a="http://schemas.openxmlformats.org/drawingml/2006/main" xmlns:r="http://schemas.openxmlformats.org/officeDocument/2006/relationships" xmlns:p="http://schemas.openxmlformats.org/presentationml/2006/main">
  <p:tag name="NUM" val="4"/>
</p:tagLst>
</file>

<file path=ppt/tags/tag347.xml><?xml version="1.0" encoding="utf-8"?>
<p:tagLst xmlns:a="http://schemas.openxmlformats.org/drawingml/2006/main" xmlns:r="http://schemas.openxmlformats.org/officeDocument/2006/relationships" xmlns:p="http://schemas.openxmlformats.org/presentationml/2006/main">
  <p:tag name="NUM" val="5"/>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50.xml><?xml version="1.0" encoding="utf-8"?>
<p:tagLst xmlns:a="http://schemas.openxmlformats.org/drawingml/2006/main" xmlns:r="http://schemas.openxmlformats.org/officeDocument/2006/relationships" xmlns:p="http://schemas.openxmlformats.org/presentationml/2006/main">
  <p:tag name="NUM" val="3"/>
</p:tagLst>
</file>

<file path=ppt/tags/tag351.xml><?xml version="1.0" encoding="utf-8"?>
<p:tagLst xmlns:a="http://schemas.openxmlformats.org/drawingml/2006/main" xmlns:r="http://schemas.openxmlformats.org/officeDocument/2006/relationships" xmlns:p="http://schemas.openxmlformats.org/presentationml/2006/main">
  <p:tag name="NUM" val="4"/>
</p:tagLst>
</file>

<file path=ppt/tags/tag352.xml><?xml version="1.0" encoding="utf-8"?>
<p:tagLst xmlns:a="http://schemas.openxmlformats.org/drawingml/2006/main" xmlns:r="http://schemas.openxmlformats.org/officeDocument/2006/relationships" xmlns:p="http://schemas.openxmlformats.org/presentationml/2006/main">
  <p:tag name="NUM" val="5"/>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4"/>
</p:tagLst>
</file>

<file path=ppt/tags/tag357.xml><?xml version="1.0" encoding="utf-8"?>
<p:tagLst xmlns:a="http://schemas.openxmlformats.org/drawingml/2006/main" xmlns:r="http://schemas.openxmlformats.org/officeDocument/2006/relationships" xmlns:p="http://schemas.openxmlformats.org/presentationml/2006/main">
  <p:tag name="NUM" val="5"/>
</p:tagLst>
</file>

<file path=ppt/tags/tag358.xml><?xml version="1.0" encoding="utf-8"?>
<p:tagLst xmlns:a="http://schemas.openxmlformats.org/drawingml/2006/main" xmlns:r="http://schemas.openxmlformats.org/officeDocument/2006/relationships" xmlns:p="http://schemas.openxmlformats.org/presentationml/2006/main">
  <p:tag name="NUM" val="6"/>
</p:tagLst>
</file>

<file path=ppt/tags/tag359.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60.xml><?xml version="1.0" encoding="utf-8"?>
<p:tagLst xmlns:a="http://schemas.openxmlformats.org/drawingml/2006/main" xmlns:r="http://schemas.openxmlformats.org/officeDocument/2006/relationships" xmlns:p="http://schemas.openxmlformats.org/presentationml/2006/main">
  <p:tag name="NUM" val="1"/>
</p:tagLst>
</file>

<file path=ppt/tags/tag361.xml><?xml version="1.0" encoding="utf-8"?>
<p:tagLst xmlns:a="http://schemas.openxmlformats.org/drawingml/2006/main" xmlns:r="http://schemas.openxmlformats.org/officeDocument/2006/relationships" xmlns:p="http://schemas.openxmlformats.org/presentationml/2006/main">
  <p:tag name="NUM" val="2"/>
</p:tagLst>
</file>

<file path=ppt/tags/tag362.xml><?xml version="1.0" encoding="utf-8"?>
<p:tagLst xmlns:a="http://schemas.openxmlformats.org/drawingml/2006/main" xmlns:r="http://schemas.openxmlformats.org/officeDocument/2006/relationships" xmlns:p="http://schemas.openxmlformats.org/presentationml/2006/main">
  <p:tag name="NUM" val="3"/>
</p:tagLst>
</file>

<file path=ppt/tags/tag363.xml><?xml version="1.0" encoding="utf-8"?>
<p:tagLst xmlns:a="http://schemas.openxmlformats.org/drawingml/2006/main" xmlns:r="http://schemas.openxmlformats.org/officeDocument/2006/relationships" xmlns:p="http://schemas.openxmlformats.org/presentationml/2006/main">
  <p:tag name="NUM" val="4"/>
</p:tagLst>
</file>

<file path=ppt/tags/tag364.xml><?xml version="1.0" encoding="utf-8"?>
<p:tagLst xmlns:a="http://schemas.openxmlformats.org/drawingml/2006/main" xmlns:r="http://schemas.openxmlformats.org/officeDocument/2006/relationships" xmlns:p="http://schemas.openxmlformats.org/presentationml/2006/main">
  <p:tag name="NUM" val="1"/>
</p:tagLst>
</file>

<file path=ppt/tags/tag365.xml><?xml version="1.0" encoding="utf-8"?>
<p:tagLst xmlns:a="http://schemas.openxmlformats.org/drawingml/2006/main" xmlns:r="http://schemas.openxmlformats.org/officeDocument/2006/relationships" xmlns:p="http://schemas.openxmlformats.org/presentationml/2006/main">
  <p:tag name="NUM" val="2"/>
</p:tagLst>
</file>

<file path=ppt/tags/tag36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6841</TotalTime>
  <Words>3247</Words>
  <Application>Microsoft Office PowerPoint</Application>
  <PresentationFormat>Format US (216 x 279 mm)</PresentationFormat>
  <Paragraphs>554</Paragraphs>
  <Slides>54</Slides>
  <Notes>5</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Inkwell</vt:lpstr>
      <vt:lpstr>Diapositive 1</vt:lpstr>
      <vt:lpstr>Table des matières</vt:lpstr>
      <vt:lpstr>Séquence d’enseignement</vt:lpstr>
      <vt:lpstr>Insectes (2e année) – Matériel </vt:lpstr>
      <vt:lpstr>Description des activités </vt:lpstr>
      <vt:lpstr>Diapositive 6</vt:lpstr>
      <vt:lpstr>Diapositive 7</vt:lpstr>
      <vt:lpstr>Diapositive 8</vt:lpstr>
      <vt:lpstr>Diapositive 9</vt:lpstr>
      <vt:lpstr>Diapositive 10</vt:lpstr>
      <vt:lpstr>Diapositive 11</vt:lpstr>
      <vt:lpstr>Diapositive 12</vt:lpstr>
      <vt:lpstr>Fiches d’activité TBI</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Fiches d’activité imprimées</vt:lpstr>
      <vt:lpstr>Diapositive 53</vt:lpstr>
      <vt:lpstr>Diapositive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327</cp:revision>
  <dcterms:created xsi:type="dcterms:W3CDTF">2016-06-29T18:23:36Z</dcterms:created>
  <dcterms:modified xsi:type="dcterms:W3CDTF">2023-03-02T19:44:52Z</dcterms:modified>
</cp:coreProperties>
</file>