
<file path=[Content_Types].xml><?xml version="1.0" encoding="utf-8"?>
<Types xmlns="http://schemas.openxmlformats.org/package/2006/content-types">
  <Override PartName="/ppt/slideLayouts/slideLayout39.xml" ContentType="application/vnd.openxmlformats-officedocument.presentationml.slideLayout+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 id="2147483918" r:id="rId2"/>
  </p:sldMasterIdLst>
  <p:notesMasterIdLst>
    <p:notesMasterId r:id="rId20"/>
  </p:notesMasterIdLst>
  <p:handoutMasterIdLst>
    <p:handoutMasterId r:id="rId21"/>
  </p:handoutMasterIdLst>
  <p:sldIdLst>
    <p:sldId id="256" r:id="rId3"/>
    <p:sldId id="498" r:id="rId4"/>
    <p:sldId id="532" r:id="rId5"/>
    <p:sldId id="259" r:id="rId6"/>
    <p:sldId id="502" r:id="rId7"/>
    <p:sldId id="260" r:id="rId8"/>
    <p:sldId id="527" r:id="rId9"/>
    <p:sldId id="275" r:id="rId10"/>
    <p:sldId id="496" r:id="rId11"/>
    <p:sldId id="529" r:id="rId12"/>
    <p:sldId id="504" r:id="rId13"/>
    <p:sldId id="530" r:id="rId14"/>
    <p:sldId id="525" r:id="rId15"/>
    <p:sldId id="531" r:id="rId16"/>
    <p:sldId id="526" r:id="rId17"/>
    <p:sldId id="402" r:id="rId18"/>
    <p:sldId id="524" r:id="rId19"/>
  </p:sldIdLst>
  <p:sldSz cx="6858000" cy="9144000" type="letter"/>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Premières pages" id="{D2AD702A-35D9-409E-9C17-D1A058A4CFF2}">
          <p14:sldIdLst>
            <p14:sldId id="256"/>
            <p14:sldId id="498"/>
            <p14:sldId id="528"/>
            <p14:sldId id="259"/>
            <p14:sldId id="502"/>
            <p14:sldId id="260"/>
            <p14:sldId id="527"/>
            <p14:sldId id="275"/>
            <p14:sldId id="496"/>
            <p14:sldId id="529"/>
            <p14:sldId id="504"/>
            <p14:sldId id="530"/>
            <p14:sldId id="525"/>
            <p14:sldId id="531"/>
            <p14:sldId id="526"/>
            <p14:sldId id="402"/>
            <p14:sldId id="524"/>
          </p14:sldIdLst>
        </p14:section>
      </p14:sectionLst>
    </p:ex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DEBCC"/>
    <a:srgbClr val="E5E5E5"/>
    <a:srgbClr val="EDF6F7"/>
    <a:srgbClr val="A9FF53"/>
    <a:srgbClr val="66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989" autoAdjust="0"/>
    <p:restoredTop sz="36957" autoAdjust="0"/>
  </p:normalViewPr>
  <p:slideViewPr>
    <p:cSldViewPr snapToGrid="0" snapToObjects="1">
      <p:cViewPr>
        <p:scale>
          <a:sx n="100" d="100"/>
          <a:sy n="100" d="100"/>
        </p:scale>
        <p:origin x="-1622" y="1181"/>
      </p:cViewPr>
      <p:guideLst>
        <p:guide orient="horz" pos="2880"/>
        <p:guide pos="2160"/>
      </p:guideLst>
    </p:cSldViewPr>
  </p:slideViewPr>
  <p:outlineViewPr>
    <p:cViewPr>
      <p:scale>
        <a:sx n="33" d="100"/>
        <a:sy n="33" d="100"/>
      </p:scale>
      <p:origin x="0" y="78468"/>
    </p:cViewPr>
  </p:outlineViewPr>
  <p:notesTextViewPr>
    <p:cViewPr>
      <p:scale>
        <a:sx n="100" d="100"/>
        <a:sy n="100" d="100"/>
      </p:scale>
      <p:origin x="0" y="0"/>
    </p:cViewPr>
  </p:notesTextViewPr>
  <p:sorterViewPr>
    <p:cViewPr>
      <p:scale>
        <a:sx n="100" d="100"/>
        <a:sy n="100" d="100"/>
      </p:scale>
      <p:origin x="0" y="13296"/>
    </p:cViewPr>
  </p:sorterViewPr>
  <p:notesViewPr>
    <p:cSldViewPr snapToGrid="0" snapToObjects="1">
      <p:cViewPr>
        <p:scale>
          <a:sx n="52" d="100"/>
          <a:sy n="52" d="100"/>
        </p:scale>
        <p:origin x="2862" y="72"/>
      </p:cViewPr>
      <p:guideLst>
        <p:guide orient="horz" pos="2928"/>
        <p:guide pos="216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fr-FR"/>
          </a:p>
        </p:txBody>
      </p:sp>
      <p:sp>
        <p:nvSpPr>
          <p:cNvPr id="3" name="Espace réservé de la date 2"/>
          <p:cNvSpPr>
            <a:spLocks noGrp="1"/>
          </p:cNvSpPr>
          <p:nvPr>
            <p:ph type="dt" sz="quarter" idx="1"/>
          </p:nvPr>
        </p:nvSpPr>
        <p:spPr>
          <a:xfrm>
            <a:off x="3898102" y="0"/>
            <a:ext cx="2982119" cy="464820"/>
          </a:xfrm>
          <a:prstGeom prst="rect">
            <a:avLst/>
          </a:prstGeom>
        </p:spPr>
        <p:txBody>
          <a:bodyPr vert="horz" lIns="92437" tIns="46219" rIns="92437" bIns="46219" rtlCol="0"/>
          <a:lstStyle>
            <a:lvl1pPr algn="r">
              <a:defRPr sz="1200"/>
            </a:lvl1pPr>
          </a:lstStyle>
          <a:p>
            <a:fld id="{EEDA5BFF-7705-5642-BD99-59DF111890FB}" type="datetimeFigureOut">
              <a:rPr lang="fr-FR" smtClean="0"/>
              <a:pPr/>
              <a:t>11/02/2021</a:t>
            </a:fld>
            <a:endParaRPr lang="fr-FR"/>
          </a:p>
        </p:txBody>
      </p:sp>
      <p:sp>
        <p:nvSpPr>
          <p:cNvPr id="4" name="Espace réservé du pied de page 3"/>
          <p:cNvSpPr>
            <a:spLocks noGrp="1"/>
          </p:cNvSpPr>
          <p:nvPr>
            <p:ph type="ftr" sz="quarter" idx="2"/>
          </p:nvPr>
        </p:nvSpPr>
        <p:spPr>
          <a:xfrm>
            <a:off x="0" y="8829967"/>
            <a:ext cx="2982119" cy="464820"/>
          </a:xfrm>
          <a:prstGeom prst="rect">
            <a:avLst/>
          </a:prstGeom>
        </p:spPr>
        <p:txBody>
          <a:bodyPr vert="horz" lIns="92437" tIns="46219" rIns="92437" bIns="4621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98102" y="8829967"/>
            <a:ext cx="2982119" cy="464820"/>
          </a:xfrm>
          <a:prstGeom prst="rect">
            <a:avLst/>
          </a:prstGeom>
        </p:spPr>
        <p:txBody>
          <a:bodyPr vert="horz" lIns="92437" tIns="46219" rIns="92437" bIns="46219"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 xmlns:p14="http://schemas.microsoft.com/office/powerpoint/2010/main"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fr-FR"/>
          </a:p>
        </p:txBody>
      </p:sp>
      <p:sp>
        <p:nvSpPr>
          <p:cNvPr id="3" name="Espace réservé de la date 2"/>
          <p:cNvSpPr>
            <a:spLocks noGrp="1"/>
          </p:cNvSpPr>
          <p:nvPr>
            <p:ph type="dt" idx="1"/>
          </p:nvPr>
        </p:nvSpPr>
        <p:spPr>
          <a:xfrm>
            <a:off x="3898102" y="0"/>
            <a:ext cx="2982119" cy="464820"/>
          </a:xfrm>
          <a:prstGeom prst="rect">
            <a:avLst/>
          </a:prstGeom>
        </p:spPr>
        <p:txBody>
          <a:bodyPr vert="horz" lIns="92437" tIns="46219" rIns="92437" bIns="46219" rtlCol="0"/>
          <a:lstStyle>
            <a:lvl1pPr algn="r">
              <a:defRPr sz="1200"/>
            </a:lvl1pPr>
          </a:lstStyle>
          <a:p>
            <a:fld id="{970ACE14-1FD2-674A-BBD0-0641EEBB04C6}" type="datetimeFigureOut">
              <a:rPr lang="fr-FR" smtClean="0"/>
              <a:pPr/>
              <a:t>11/02/2021</a:t>
            </a:fld>
            <a:endParaRPr lang="fr-FR"/>
          </a:p>
        </p:txBody>
      </p:sp>
      <p:sp>
        <p:nvSpPr>
          <p:cNvPr id="4" name="Espace réservé de l'image des diapositives 3"/>
          <p:cNvSpPr>
            <a:spLocks noGrp="1" noRot="1" noChangeAspect="1"/>
          </p:cNvSpPr>
          <p:nvPr>
            <p:ph type="sldImg" idx="2"/>
          </p:nvPr>
        </p:nvSpPr>
        <p:spPr>
          <a:xfrm>
            <a:off x="2133600" y="696913"/>
            <a:ext cx="2614613" cy="3486150"/>
          </a:xfrm>
          <a:prstGeom prst="rect">
            <a:avLst/>
          </a:prstGeom>
          <a:noFill/>
          <a:ln w="12700">
            <a:solidFill>
              <a:prstClr val="black"/>
            </a:solidFill>
          </a:ln>
        </p:spPr>
        <p:txBody>
          <a:bodyPr vert="horz" lIns="92437" tIns="46219" rIns="92437" bIns="46219" rtlCol="0" anchor="ctr"/>
          <a:lstStyle/>
          <a:p>
            <a:endParaRPr lang="fr-FR"/>
          </a:p>
        </p:txBody>
      </p:sp>
      <p:sp>
        <p:nvSpPr>
          <p:cNvPr id="5" name="Espace réservé des commentaires 4"/>
          <p:cNvSpPr>
            <a:spLocks noGrp="1"/>
          </p:cNvSpPr>
          <p:nvPr>
            <p:ph type="body" sz="quarter" idx="3"/>
          </p:nvPr>
        </p:nvSpPr>
        <p:spPr>
          <a:xfrm>
            <a:off x="688182" y="4415791"/>
            <a:ext cx="5505450" cy="4183380"/>
          </a:xfrm>
          <a:prstGeom prst="rect">
            <a:avLst/>
          </a:prstGeom>
        </p:spPr>
        <p:txBody>
          <a:bodyPr vert="horz" lIns="92437" tIns="46219" rIns="92437" bIns="46219"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829967"/>
            <a:ext cx="2982119" cy="464820"/>
          </a:xfrm>
          <a:prstGeom prst="rect">
            <a:avLst/>
          </a:prstGeom>
        </p:spPr>
        <p:txBody>
          <a:bodyPr vert="horz" lIns="92437" tIns="46219" rIns="92437" bIns="4621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98102" y="8829967"/>
            <a:ext cx="2982119" cy="464820"/>
          </a:xfrm>
          <a:prstGeom prst="rect">
            <a:avLst/>
          </a:prstGeom>
        </p:spPr>
        <p:txBody>
          <a:bodyPr vert="horz" lIns="92437" tIns="46219" rIns="92437" bIns="46219"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 xmlns:p14="http://schemas.microsoft.com/office/powerpoint/2010/main"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79CC1-2BD1-5343-98AF-522C5D9C17DB}" type="slidenum">
              <a:rPr lang="fr-FR" smtClean="0"/>
              <a:pPr/>
              <a:t>1</a:t>
            </a:fld>
            <a:endParaRPr lang="fr-FR"/>
          </a:p>
        </p:txBody>
      </p:sp>
    </p:spTree>
    <p:extLst>
      <p:ext uri="{BB962C8B-B14F-4D97-AF65-F5344CB8AC3E}">
        <p14:creationId xmlns="" xmlns:p14="http://schemas.microsoft.com/office/powerpoint/2010/main" val="220078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79CC1-2BD1-5343-98AF-522C5D9C17DB}" type="slidenum">
              <a:rPr lang="fr-FR" smtClean="0"/>
              <a:pPr/>
              <a:t>3</a:t>
            </a:fld>
            <a:endParaRPr lang="fr-FR"/>
          </a:p>
        </p:txBody>
      </p:sp>
    </p:spTree>
    <p:extLst>
      <p:ext uri="{BB962C8B-B14F-4D97-AF65-F5344CB8AC3E}">
        <p14:creationId xmlns="" xmlns:p14="http://schemas.microsoft.com/office/powerpoint/2010/main" val="76095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79CC1-2BD1-5343-98AF-522C5D9C17DB}" type="slidenum">
              <a:rPr lang="fr-FR" smtClean="0"/>
              <a:pPr/>
              <a:t>4</a:t>
            </a:fld>
            <a:endParaRPr lang="fr-FR"/>
          </a:p>
        </p:txBody>
      </p:sp>
    </p:spTree>
    <p:extLst>
      <p:ext uri="{BB962C8B-B14F-4D97-AF65-F5344CB8AC3E}">
        <p14:creationId xmlns="" xmlns:p14="http://schemas.microsoft.com/office/powerpoint/2010/main" val="3015242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6</a:t>
            </a:fld>
            <a:endParaRPr lang="fr-FR"/>
          </a:p>
        </p:txBody>
      </p:sp>
    </p:spTree>
    <p:extLst>
      <p:ext uri="{BB962C8B-B14F-4D97-AF65-F5344CB8AC3E}">
        <p14:creationId xmlns="" xmlns:p14="http://schemas.microsoft.com/office/powerpoint/2010/main" val="360964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7</a:t>
            </a:fld>
            <a:endParaRPr lang="fr-FR"/>
          </a:p>
        </p:txBody>
      </p:sp>
    </p:spTree>
    <p:extLst>
      <p:ext uri="{BB962C8B-B14F-4D97-AF65-F5344CB8AC3E}">
        <p14:creationId xmlns="" xmlns:p14="http://schemas.microsoft.com/office/powerpoint/2010/main" val="360964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9</a:t>
            </a:fld>
            <a:endParaRPr lang="fr-FR"/>
          </a:p>
        </p:txBody>
      </p:sp>
    </p:spTree>
    <p:extLst>
      <p:ext uri="{BB962C8B-B14F-4D97-AF65-F5344CB8AC3E}">
        <p14:creationId xmlns="" xmlns:p14="http://schemas.microsoft.com/office/powerpoint/2010/main" val="360964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10</a:t>
            </a:fld>
            <a:endParaRPr lang="fr-FR"/>
          </a:p>
        </p:txBody>
      </p:sp>
    </p:spTree>
    <p:extLst>
      <p:ext uri="{BB962C8B-B14F-4D97-AF65-F5344CB8AC3E}">
        <p14:creationId xmlns="" xmlns:p14="http://schemas.microsoft.com/office/powerpoint/2010/main" val="360964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Calibri"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pPr/>
              <a:t>2021-02-11</a:t>
            </a:fld>
            <a:endParaRPr lang="en-US"/>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pPr/>
              <a:t>2021-02-11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pPr/>
              <a:t>2021-02-11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pPr/>
              <a:t>2021-02-11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pPr/>
              <a:t>2021-02-11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pPr/>
              <a:t>2021-02-11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pPr/>
              <a:t>2021-02-11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pPr/>
              <a:t>2021-02-11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pPr/>
              <a:t>2021-02-11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pPr/>
              <a:t>2021-02-11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pPr/>
              <a:t>2021-02-11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pPr/>
              <a:t>2021-02-11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pPr/>
              <a:t>2021-02-11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Calibri"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7EDE1ED0-DCF6-4E6A-A87C-035CA7CE7752}" type="datetime1">
              <a:rPr lang="fr-CA" smtClean="0">
                <a:solidFill>
                  <a:prstClr val="black"/>
                </a:solidFill>
              </a:rPr>
              <a:pPr/>
              <a:t>2021-02-11</a:t>
            </a:fld>
            <a:endParaRPr lang="en-US">
              <a:solidFill>
                <a:prstClr val="black"/>
              </a:solidFill>
            </a:endParaRPr>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solidFill>
                <a:prstClr val="black"/>
              </a:solidFill>
            </a:endParaRPr>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solidFill>
                  <a:prstClr val="black"/>
                </a:solidFill>
              </a:rPr>
              <a:pPr/>
              <a:t>‹N°›</a:t>
            </a:fld>
            <a:endParaRPr lang="en-US">
              <a:solidFill>
                <a:prstClr val="black"/>
              </a:solidFill>
            </a:endParaRPr>
          </a:p>
        </p:txBody>
      </p:sp>
    </p:spTree>
    <p:extLst>
      <p:ext uri="{BB962C8B-B14F-4D97-AF65-F5344CB8AC3E}">
        <p14:creationId xmlns="" xmlns:p14="http://schemas.microsoft.com/office/powerpoint/2010/main" val="160981387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B09F7A4A-FB3E-48DC-9360-56491228BE8B}" type="datetime1">
              <a:rPr lang="fr-CA" smtClean="0">
                <a:solidFill>
                  <a:prstClr val="black"/>
                </a:solidFill>
              </a:rPr>
              <a:pPr/>
              <a:t>2021-02-11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1525979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8398644F-586E-44A4-BAB1-4C9A830AA084}" type="datetime1">
              <a:rPr lang="fr-CA" smtClean="0">
                <a:solidFill>
                  <a:prstClr val="black"/>
                </a:solidFill>
              </a:rPr>
              <a:pPr/>
              <a:t>2021-02-11</a:t>
            </a:fld>
            <a:endParaRPr lang="en-US">
              <a:solidFill>
                <a:prstClr val="black"/>
              </a:solidFill>
            </a:endParaRPr>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solidFill>
                <a:prstClr val="black"/>
              </a:solidFill>
            </a:endParaRPr>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solidFill>
                  <a:prstClr val="black"/>
                </a:solidFill>
              </a:rPr>
              <a:pPr/>
              <a:t>‹N°›</a:t>
            </a:fld>
            <a:endParaRPr lang="en-US">
              <a:solidFill>
                <a:prstClr val="black"/>
              </a:solidFill>
            </a:endParaRPr>
          </a:p>
        </p:txBody>
      </p:sp>
    </p:spTree>
    <p:extLst>
      <p:ext uri="{BB962C8B-B14F-4D97-AF65-F5344CB8AC3E}">
        <p14:creationId xmlns="" xmlns:p14="http://schemas.microsoft.com/office/powerpoint/2010/main" val="74501792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Calibri"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40B01ECA-7DD5-47DB-9E45-7519CE4C5A16}" type="datetime1">
              <a:rPr lang="fr-CA" smtClean="0">
                <a:solidFill>
                  <a:prstClr val="black"/>
                </a:solidFill>
              </a:rPr>
              <a:pPr/>
              <a:t>2021-02-11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287556361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C7A3A2A2-4AA7-4CF7-9CA2-7C48484B54FA}" type="datetime1">
              <a:rPr lang="fr-CA" smtClean="0">
                <a:solidFill>
                  <a:prstClr val="black"/>
                </a:solidFill>
              </a:rPr>
              <a:pPr/>
              <a:t>2021-02-11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276227367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EF90A7A8-B547-4E9B-9560-92960DE8BD4E}" type="datetime1">
              <a:rPr lang="fr-CA" smtClean="0">
                <a:solidFill>
                  <a:prstClr val="black"/>
                </a:solidFill>
              </a:rPr>
              <a:pPr/>
              <a:t>2021-02-11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3782387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3AC5471-381B-41D7-9F9A-E00606C9DF6F}" type="datetime1">
              <a:rPr lang="fr-CA" smtClean="0">
                <a:solidFill>
                  <a:prstClr val="black"/>
                </a:solidFill>
              </a:rPr>
              <a:pPr/>
              <a:t>2021-02-11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1055073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828B39B7-3671-4D81-955D-66644B360011}" type="datetime1">
              <a:rPr lang="fr-CA" smtClean="0">
                <a:solidFill>
                  <a:prstClr val="black"/>
                </a:solidFill>
              </a:rPr>
              <a:pPr/>
              <a:t>2021-02-11</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pic>
        <p:nvPicPr>
          <p:cNvPr id="11" name="Picture 10"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1" y="2529387"/>
            <a:ext cx="2421731" cy="190500"/>
          </a:xfrm>
          <a:prstGeom prst="rect">
            <a:avLst/>
          </a:prstGeom>
        </p:spPr>
      </p:pic>
    </p:spTree>
    <p:extLst>
      <p:ext uri="{BB962C8B-B14F-4D97-AF65-F5344CB8AC3E}">
        <p14:creationId xmlns="" xmlns:p14="http://schemas.microsoft.com/office/powerpoint/2010/main" val="860005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02ACF8F9-D2CA-47AE-95E4-40A172C44C52}" type="datetime1">
              <a:rPr lang="fr-CA" smtClean="0">
                <a:solidFill>
                  <a:prstClr val="black"/>
                </a:solidFill>
              </a:rPr>
              <a:pPr/>
              <a:t>2021-02-11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 xmlns:p14="http://schemas.microsoft.com/office/powerpoint/2010/main" val="248368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pPr/>
              <a:t>2021-02-11</a:t>
            </a:fld>
            <a:endParaRPr lang="en-US"/>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A4A39D84-6843-490E-882F-7912CDF50092}" type="datetime1">
              <a:rPr lang="fr-CA" smtClean="0">
                <a:solidFill>
                  <a:prstClr val="black"/>
                </a:solidFill>
              </a:rPr>
              <a:pPr/>
              <a:t>2021-02-11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 xmlns:p14="http://schemas.microsoft.com/office/powerpoint/2010/main" val="3412438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8D61CD2-298D-4EA2-8616-7DCFEB982D2A}" type="datetime1">
              <a:rPr lang="fr-CA" smtClean="0">
                <a:solidFill>
                  <a:prstClr val="black"/>
                </a:solidFill>
              </a:rPr>
              <a:pPr/>
              <a:t>2021-02-11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 xmlns:p14="http://schemas.microsoft.com/office/powerpoint/2010/main" val="3224418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E5E0B29B-CFAB-4C24-81EB-5D3B7168350C}" type="datetime1">
              <a:rPr lang="fr-CA" smtClean="0">
                <a:solidFill>
                  <a:prstClr val="black"/>
                </a:solidFill>
              </a:rPr>
              <a:pPr/>
              <a:t>2021-02-11</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3811419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EDDD1-A34E-406C-B4FA-C9990548F6ED}" type="datetime1">
              <a:rPr lang="fr-CA" smtClean="0">
                <a:solidFill>
                  <a:prstClr val="black"/>
                </a:solidFill>
              </a:rPr>
              <a:pPr/>
              <a:t>2021-02-11</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3633239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4AD618C2-A69D-40E9-B2AA-7226F34BFB4D}" type="datetime1">
              <a:rPr lang="fr-CA" smtClean="0">
                <a:solidFill>
                  <a:prstClr val="black"/>
                </a:solidFill>
              </a:rPr>
              <a:pPr/>
              <a:t>2021-02-11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3828534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61CD6DEA-3230-492C-B32E-7EBCCA4788B4}" type="datetime1">
              <a:rPr lang="fr-CA" smtClean="0">
                <a:solidFill>
                  <a:prstClr val="black"/>
                </a:solidFill>
              </a:rPr>
              <a:pPr/>
              <a:t>2021-02-11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 xmlns:p14="http://schemas.microsoft.com/office/powerpoint/2010/main" val="3004751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8EA222DA-8092-419A-A6C0-336C35F52CDD}" type="datetime1">
              <a:rPr lang="fr-CA" smtClean="0">
                <a:solidFill>
                  <a:prstClr val="black"/>
                </a:solidFill>
              </a:rPr>
              <a:pPr/>
              <a:t>2021-02-11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5416651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EC7CE284-C6C5-4556-929C-DE87F896D046}" type="datetime1">
              <a:rPr lang="fr-CA" smtClean="0">
                <a:solidFill>
                  <a:prstClr val="black"/>
                </a:solidFill>
              </a:rPr>
              <a:pPr/>
              <a:t>2021-02-11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 xmlns:p14="http://schemas.microsoft.com/office/powerpoint/2010/main" val="1394347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00E32FD-C276-4656-B121-316911BF5116}" type="datetime1">
              <a:rPr lang="fr-CA" smtClean="0">
                <a:solidFill>
                  <a:prstClr val="black"/>
                </a:solidFill>
              </a:rPr>
              <a:pPr/>
              <a:t>2021-02-11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3098665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D58128EA-7FC9-4F95-9201-9845850BF9D1}" type="datetime1">
              <a:rPr lang="fr-CA" smtClean="0">
                <a:solidFill>
                  <a:prstClr val="black"/>
                </a:solidFill>
              </a:rPr>
              <a:pPr/>
              <a:t>2021-02-11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29024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Calibri"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pPr/>
              <a:t>2021-02-11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FED5489D-A2A2-4192-ADBA-7ECD8A17D76F}" type="datetime1">
              <a:rPr lang="fr-CA" smtClean="0">
                <a:solidFill>
                  <a:prstClr val="black"/>
                </a:solidFill>
              </a:rPr>
              <a:pPr/>
              <a:t>2021-02-11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391278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pPr/>
              <a:t>2021-02-11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pPr/>
              <a:t>2021-02-11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pPr/>
              <a:t>2021-02-11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pPr/>
              <a:t>2021-02-11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FB875-5C85-AB42-9DC5-178568A424B8}" type="slidenum">
              <a:rPr lang="en-US" smtClean="0"/>
              <a:pPr/>
              <a:t>‹N°›</a:t>
            </a:fld>
            <a:endParaRPr lang="en-US"/>
          </a:p>
        </p:txBody>
      </p:sp>
      <p:pic>
        <p:nvPicPr>
          <p:cNvPr id="11" name="Picture 10"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1" y="2529387"/>
            <a:ext cx="2421731" cy="190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pPr/>
              <a:t>2021-02-11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8.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7.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pPr/>
              <a:t>2021-02-11</a:t>
            </a:fld>
            <a:endParaRPr lang="en-US"/>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hf hdr="0" ftr="0" dt="0"/>
  <p:txStyles>
    <p:titleStyle>
      <a:lvl1pPr algn="ctr" defTabSz="914400" rtl="0" eaLnBrk="1" latinLnBrk="0" hangingPunct="1">
        <a:spcBef>
          <a:spcPct val="0"/>
        </a:spcBef>
        <a:buNone/>
        <a:defRPr sz="4600" kern="1200">
          <a:solidFill>
            <a:schemeClr val="tx1"/>
          </a:solidFill>
          <a:latin typeface="Calibri" pitchFamily="34"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Calibri" pitchFamily="34"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Calibri" pitchFamily="34"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Calibri" pitchFamily="34"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D0C53D31-65A9-48EA-A201-0BE1F3FE6E4A}" type="datetime1">
              <a:rPr lang="fr-CA" smtClean="0">
                <a:solidFill>
                  <a:prstClr val="black"/>
                </a:solidFill>
              </a:rPr>
              <a:pPr/>
              <a:t>2021-02-11</a:t>
            </a:fld>
            <a:endParaRPr lang="en-US">
              <a:solidFill>
                <a:prstClr val="black"/>
              </a:solidFill>
            </a:endParaRPr>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solidFill>
                <a:prstClr val="black"/>
              </a:solidFill>
            </a:endParaRPr>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241192466"/>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Lst>
  <p:hf hdr="0" ftr="0" dt="0"/>
  <p:txStyles>
    <p:titleStyle>
      <a:lvl1pPr algn="ctr" defTabSz="914400" rtl="0" eaLnBrk="1" latinLnBrk="0" hangingPunct="1">
        <a:spcBef>
          <a:spcPct val="0"/>
        </a:spcBef>
        <a:buNone/>
        <a:defRPr sz="4600" kern="1200">
          <a:solidFill>
            <a:schemeClr val="tx1"/>
          </a:solidFill>
          <a:latin typeface="Calibri" pitchFamily="34"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Calibri" pitchFamily="34"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Calibri" pitchFamily="34"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Calibri" pitchFamily="34"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image" Target="../media/image11.png"/><Relationship Id="rId4" Type="http://schemas.openxmlformats.org/officeDocument/2006/relationships/tags" Target="../tags/tag41.xml"/><Relationship Id="rId9"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7.xml"/><Relationship Id="rId7"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TFNzNVLv9PU" TargetMode="External"/><Relationship Id="rId3" Type="http://schemas.openxmlformats.org/officeDocument/2006/relationships/tags" Target="../tags/tag53.xml"/><Relationship Id="rId7" Type="http://schemas.openxmlformats.org/officeDocument/2006/relationships/slideLayout" Target="../slideLayouts/slideLayout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11.png"/><Relationship Id="rId5" Type="http://schemas.openxmlformats.org/officeDocument/2006/relationships/tags" Target="../tags/tag55.xml"/><Relationship Id="rId10" Type="http://schemas.openxmlformats.org/officeDocument/2006/relationships/hyperlink" Target="https://www.youtube.com/watch?v=jX9pskbKSw0" TargetMode="External"/><Relationship Id="rId4" Type="http://schemas.openxmlformats.org/officeDocument/2006/relationships/tags" Target="../tags/tag54.xml"/><Relationship Id="rId9" Type="http://schemas.openxmlformats.org/officeDocument/2006/relationships/hyperlink" Target="https://www.youtube.com/watch?v=HMlnyROZAe8" TargetMode="External"/></Relationships>
</file>

<file path=ppt/slides/_rels/slide13.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1.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hyperlink" Target="http://saintexmontluel.over-blog.com/2016/12/situation-probleme-la-queue-d-ysengrin.html" TargetMode="External"/><Relationship Id="rId5" Type="http://schemas.openxmlformats.org/officeDocument/2006/relationships/hyperlink" Target="https://roman-de-renart.blogspot.com/2009/08/la-peche-aux-anguilles-ysengrin-pris.html" TargetMode="Externa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1.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7.xml"/><Relationship Id="rId5" Type="http://schemas.openxmlformats.org/officeDocument/2006/relationships/tags" Target="../tags/tag64.xml"/><Relationship Id="rId4" Type="http://schemas.openxmlformats.org/officeDocument/2006/relationships/tags" Target="../tags/tag63.xml"/></Relationships>
</file>

<file path=ppt/slides/_rels/slide15.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notesSlide" Target="../notesSlides/notesSlide2.xml"/><Relationship Id="rId4" Type="http://schemas.openxmlformats.org/officeDocument/2006/relationships/tags" Target="../tags/tag6.xml"/><Relationship Id="rId9"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tags" Target="../tags/tag19.xml"/><Relationship Id="rId7" Type="http://schemas.openxmlformats.org/officeDocument/2006/relationships/notesSlide" Target="../notesSlides/notesSlide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25.xml"/></Relationships>
</file>

<file path=ppt/slides/_rels/slide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tags" Target="../tags/tag28.xml"/><Relationship Id="rId7"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4.xml"/><Relationship Id="rId7"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 1" descr="Cover_1-Les_états_de_la_matière_Resize-01.jpg"/>
          <p:cNvPicPr>
            <a:picLocks noChangeAspect="1"/>
          </p:cNvPicPr>
          <p:nvPr/>
        </p:nvPicPr>
        <p:blipFill>
          <a:blip r:embed="rId3"/>
          <a:stretch>
            <a:fillRect/>
          </a:stretch>
        </p:blipFill>
        <p:spPr>
          <a:xfrm>
            <a:off x="0" y="2031"/>
            <a:ext cx="6858000" cy="9139938"/>
          </a:xfrm>
          <a:prstGeom prst="rect">
            <a:avLst/>
          </a:prstGeom>
        </p:spPr>
      </p:pic>
    </p:spTree>
    <p:extLst>
      <p:ext uri="{BB962C8B-B14F-4D97-AF65-F5344CB8AC3E}">
        <p14:creationId xmlns="" xmlns:p14="http://schemas.microsoft.com/office/powerpoint/2010/main" val="537720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ZoneTexte 5"/>
          <p:cNvSpPr txBox="1"/>
          <p:nvPr>
            <p:custDataLst>
              <p:tags r:id="rId1"/>
            </p:custDataLst>
          </p:nvPr>
        </p:nvSpPr>
        <p:spPr>
          <a:xfrm>
            <a:off x="1866900" y="1293748"/>
            <a:ext cx="4933950" cy="784830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fr-CA" sz="2400" i="1" dirty="0" smtClean="0">
                <a:latin typeface="Calibri" pitchFamily="34" charset="0"/>
                <a:cs typeface="Calibri" pitchFamily="34" charset="0"/>
              </a:rPr>
              <a:t>Tableau </a:t>
            </a:r>
            <a:endParaRPr lang="fr-CA" sz="2400" i="1" dirty="0" smtClean="0">
              <a:latin typeface="Calibri" pitchFamily="34" charset="0"/>
              <a:cs typeface="Calibri" pitchFamily="34" charset="0"/>
            </a:endParaRPr>
          </a:p>
          <a:p>
            <a:pPr algn="just"/>
            <a:r>
              <a:rPr lang="fr-CA" sz="2400" i="1" dirty="0" smtClean="0">
                <a:latin typeface="Calibri" pitchFamily="34" charset="0"/>
                <a:cs typeface="Calibri" pitchFamily="34" charset="0"/>
              </a:rPr>
              <a:t>des </a:t>
            </a:r>
            <a:r>
              <a:rPr lang="fr-CA" sz="2400" i="1" dirty="0" smtClean="0">
                <a:latin typeface="Calibri" pitchFamily="34" charset="0"/>
                <a:cs typeface="Calibri" pitchFamily="34" charset="0"/>
              </a:rPr>
              <a:t>caractéristiques de la matière</a:t>
            </a:r>
            <a:endParaRPr lang="fr-CA" sz="2400" i="1" dirty="0">
              <a:latin typeface="Calibri" pitchFamily="34" charset="0"/>
              <a:cs typeface="Calibri" pitchFamily="34" charset="0"/>
            </a:endParaRPr>
          </a:p>
          <a:p>
            <a:pPr algn="just">
              <a:spcBef>
                <a:spcPts val="600"/>
              </a:spcBef>
            </a:pPr>
            <a:r>
              <a:rPr lang="fr-CA" sz="1200" dirty="0" smtClean="0">
                <a:latin typeface="Calibri" pitchFamily="34" charset="0"/>
                <a:cs typeface="Calibri" pitchFamily="34" charset="0"/>
              </a:rPr>
              <a:t>Pour résumer l’ensemble des observations précédentes, recréer le tableau suivant, avec l’aide des élèves. Il n’est pas absolument nécessaire d’entrer dans le détails des notes :</a:t>
            </a:r>
          </a:p>
          <a:p>
            <a:pPr algn="just">
              <a:spcBef>
                <a:spcPts val="600"/>
              </a:spcBef>
            </a:pPr>
            <a:endParaRPr lang="fr-CA" sz="1200" dirty="0" smtClean="0">
              <a:latin typeface="Calibri" pitchFamily="34" charset="0"/>
              <a:cs typeface="Calibri" pitchFamily="34" charset="0"/>
            </a:endParaRPr>
          </a:p>
          <a:p>
            <a:pPr algn="just">
              <a:spcBef>
                <a:spcPts val="600"/>
              </a:spcBef>
            </a:pPr>
            <a:endParaRPr lang="fr-CA" sz="1200" dirty="0" smtClean="0">
              <a:latin typeface="Calibri" pitchFamily="34" charset="0"/>
              <a:cs typeface="Calibri" pitchFamily="34" charset="0"/>
            </a:endParaRPr>
          </a:p>
          <a:p>
            <a:pPr algn="just">
              <a:spcBef>
                <a:spcPts val="600"/>
              </a:spcBef>
            </a:pPr>
            <a:endParaRPr lang="fr-CA" sz="1200" dirty="0">
              <a:latin typeface="Calibri" pitchFamily="34" charset="0"/>
              <a:cs typeface="Calibri" pitchFamily="34" charset="0"/>
            </a:endParaRPr>
          </a:p>
          <a:p>
            <a:pPr algn="just">
              <a:spcBef>
                <a:spcPts val="600"/>
              </a:spcBef>
            </a:pPr>
            <a:endParaRPr lang="fr-CA" sz="1200" dirty="0" smtClean="0">
              <a:latin typeface="Calibri" pitchFamily="34" charset="0"/>
              <a:cs typeface="Calibri" pitchFamily="34" charset="0"/>
            </a:endParaRPr>
          </a:p>
          <a:p>
            <a:pPr algn="just">
              <a:spcBef>
                <a:spcPts val="600"/>
              </a:spcBef>
            </a:pPr>
            <a:endParaRPr lang="fr-CA" sz="1200" dirty="0">
              <a:latin typeface="Calibri" pitchFamily="34" charset="0"/>
              <a:cs typeface="Calibri" pitchFamily="34" charset="0"/>
            </a:endParaRPr>
          </a:p>
          <a:p>
            <a:pPr algn="just">
              <a:spcBef>
                <a:spcPts val="600"/>
              </a:spcBef>
            </a:pPr>
            <a:endParaRPr lang="fr-CA" sz="1200" dirty="0" smtClean="0">
              <a:latin typeface="Calibri" pitchFamily="34" charset="0"/>
              <a:cs typeface="Calibri" pitchFamily="34" charset="0"/>
            </a:endParaRPr>
          </a:p>
          <a:p>
            <a:pPr algn="just">
              <a:spcBef>
                <a:spcPts val="600"/>
              </a:spcBef>
            </a:pPr>
            <a:endParaRPr lang="fr-CA" sz="1200" dirty="0">
              <a:latin typeface="Calibri" pitchFamily="34" charset="0"/>
              <a:cs typeface="Calibri" pitchFamily="34" charset="0"/>
            </a:endParaRPr>
          </a:p>
          <a:p>
            <a:pPr algn="just">
              <a:spcBef>
                <a:spcPts val="600"/>
              </a:spcBef>
            </a:pPr>
            <a:endParaRPr lang="fr-CA" sz="1200" dirty="0" smtClean="0">
              <a:latin typeface="Calibri" pitchFamily="34" charset="0"/>
              <a:cs typeface="Calibri" pitchFamily="34" charset="0"/>
            </a:endParaRPr>
          </a:p>
          <a:p>
            <a:pPr algn="just">
              <a:spcBef>
                <a:spcPts val="600"/>
              </a:spcBef>
            </a:pPr>
            <a:endParaRPr lang="fr-CA" sz="1200" dirty="0">
              <a:latin typeface="Calibri" pitchFamily="34" charset="0"/>
              <a:cs typeface="Calibri" pitchFamily="34" charset="0"/>
            </a:endParaRPr>
          </a:p>
          <a:p>
            <a:pPr algn="just">
              <a:spcBef>
                <a:spcPts val="600"/>
              </a:spcBef>
            </a:pPr>
            <a:endParaRPr lang="fr-CA" sz="1200" dirty="0" smtClean="0">
              <a:latin typeface="Calibri" pitchFamily="34" charset="0"/>
              <a:cs typeface="Calibri" pitchFamily="34" charset="0"/>
            </a:endParaRPr>
          </a:p>
          <a:p>
            <a:pPr algn="just">
              <a:spcBef>
                <a:spcPts val="600"/>
              </a:spcBef>
            </a:pPr>
            <a:endParaRPr lang="fr-CA" sz="1200" dirty="0" smtClean="0">
              <a:latin typeface="Calibri" pitchFamily="34" charset="0"/>
              <a:cs typeface="Calibri" pitchFamily="34" charset="0"/>
            </a:endParaRPr>
          </a:p>
          <a:p>
            <a:pPr algn="just">
              <a:spcBef>
                <a:spcPts val="600"/>
              </a:spcBef>
            </a:pPr>
            <a:endParaRPr lang="fr-CA" sz="1200" dirty="0" smtClean="0">
              <a:latin typeface="Calibri" pitchFamily="34" charset="0"/>
              <a:cs typeface="Calibri" pitchFamily="34" charset="0"/>
            </a:endParaRPr>
          </a:p>
          <a:p>
            <a:pPr algn="just">
              <a:spcBef>
                <a:spcPts val="600"/>
              </a:spcBef>
            </a:pPr>
            <a:endParaRPr lang="fr-CA" sz="1200" i="1" dirty="0" smtClean="0">
              <a:latin typeface="Calibri" pitchFamily="34" charset="0"/>
              <a:cs typeface="Calibri" pitchFamily="34" charset="0"/>
            </a:endParaRPr>
          </a:p>
          <a:p>
            <a:pPr algn="just">
              <a:spcBef>
                <a:spcPts val="600"/>
              </a:spcBef>
            </a:pPr>
            <a:r>
              <a:rPr lang="fr-CA" sz="2400" i="1" dirty="0" smtClean="0">
                <a:latin typeface="Calibri" pitchFamily="34" charset="0"/>
                <a:cs typeface="Calibri" pitchFamily="34" charset="0"/>
              </a:rPr>
              <a:t>Ballons d’exception </a:t>
            </a:r>
            <a:r>
              <a:rPr lang="fr-CA" dirty="0" smtClean="0">
                <a:latin typeface="Calibri" pitchFamily="34" charset="0"/>
                <a:cs typeface="Calibri" pitchFamily="34" charset="0"/>
              </a:rPr>
              <a:t>(optionnel)</a:t>
            </a:r>
            <a:endParaRPr lang="fr-CA" sz="2400" i="1" dirty="0" smtClean="0">
              <a:latin typeface="Calibri" pitchFamily="34" charset="0"/>
              <a:cs typeface="Calibri" pitchFamily="34" charset="0"/>
            </a:endParaRPr>
          </a:p>
          <a:p>
            <a:pPr algn="just">
              <a:spcBef>
                <a:spcPts val="600"/>
              </a:spcBef>
            </a:pPr>
            <a:r>
              <a:rPr lang="fr-CA" sz="1200" dirty="0" smtClean="0">
                <a:latin typeface="Calibri" pitchFamily="34" charset="0"/>
                <a:cs typeface="Calibri" pitchFamily="34" charset="0"/>
              </a:rPr>
              <a:t>À la discrétion de l’</a:t>
            </a:r>
            <a:r>
              <a:rPr lang="fr-CA" sz="1200" dirty="0" err="1" smtClean="0">
                <a:latin typeface="Calibri" pitchFamily="34" charset="0"/>
                <a:cs typeface="Calibri" pitchFamily="34" charset="0"/>
              </a:rPr>
              <a:t>enseignant.e</a:t>
            </a:r>
            <a:r>
              <a:rPr lang="fr-CA" sz="1200" dirty="0" smtClean="0">
                <a:latin typeface="Calibri" pitchFamily="34" charset="0"/>
                <a:cs typeface="Calibri" pitchFamily="34" charset="0"/>
              </a:rPr>
              <a:t>, distribuer aux équipes les ballons remplis de sable. Procéder comme pour les autres ballons :</a:t>
            </a:r>
          </a:p>
          <a:p>
            <a:pPr marL="228600" indent="-228600" algn="just">
              <a:spcBef>
                <a:spcPts val="600"/>
              </a:spcBef>
              <a:buFont typeface="+mj-lt"/>
              <a:buAutoNum type="arabicPeriod"/>
            </a:pPr>
            <a:r>
              <a:rPr lang="fr-CA" sz="1200" dirty="0" smtClean="0">
                <a:latin typeface="Calibri" pitchFamily="34" charset="0"/>
                <a:cs typeface="Calibri" pitchFamily="34" charset="0"/>
              </a:rPr>
              <a:t>Temps d’observation.</a:t>
            </a:r>
          </a:p>
          <a:p>
            <a:pPr marL="228600" indent="-228600" algn="just">
              <a:spcBef>
                <a:spcPts val="600"/>
              </a:spcBef>
              <a:buFont typeface="+mj-lt"/>
              <a:buAutoNum type="arabicPeriod"/>
            </a:pPr>
            <a:r>
              <a:rPr lang="fr-CA" sz="1200" dirty="0" smtClean="0">
                <a:latin typeface="Calibri" pitchFamily="34" charset="0"/>
                <a:cs typeface="Calibri" pitchFamily="34" charset="0"/>
              </a:rPr>
              <a:t>Les élèves décrivent le ballon.</a:t>
            </a:r>
          </a:p>
          <a:p>
            <a:pPr marL="228600" indent="-228600" algn="just">
              <a:spcBef>
                <a:spcPts val="600"/>
              </a:spcBef>
              <a:buFont typeface="+mj-lt"/>
              <a:buAutoNum type="arabicPeriod"/>
            </a:pPr>
            <a:r>
              <a:rPr lang="fr-CA" sz="1200" dirty="0" smtClean="0">
                <a:latin typeface="Calibri" pitchFamily="34" charset="0"/>
                <a:cs typeface="Calibri" pitchFamily="34" charset="0"/>
              </a:rPr>
              <a:t>Comparaison avec le tableau des caractéristiques.</a:t>
            </a:r>
            <a:endParaRPr lang="fr-CA" sz="1200" dirty="0">
              <a:latin typeface="Calibri" pitchFamily="34" charset="0"/>
              <a:cs typeface="Calibri" pitchFamily="34" charset="0"/>
            </a:endParaRPr>
          </a:p>
          <a:p>
            <a:pPr algn="just">
              <a:spcBef>
                <a:spcPts val="600"/>
              </a:spcBef>
            </a:pPr>
            <a:r>
              <a:rPr lang="fr-CA" sz="1200" dirty="0" smtClean="0">
                <a:latin typeface="Calibri" pitchFamily="34" charset="0"/>
                <a:cs typeface="Calibri" pitchFamily="34" charset="0"/>
              </a:rPr>
              <a:t>Le sable change facilement de forme. À certains égards, il se comporte </a:t>
            </a:r>
            <a:r>
              <a:rPr lang="fr-CA" sz="1200" i="1" dirty="0" smtClean="0">
                <a:latin typeface="Calibri" pitchFamily="34" charset="0"/>
                <a:cs typeface="Calibri" pitchFamily="34" charset="0"/>
              </a:rPr>
              <a:t>presque</a:t>
            </a:r>
            <a:r>
              <a:rPr lang="fr-CA" sz="1200" dirty="0" smtClean="0">
                <a:latin typeface="Calibri" pitchFamily="34" charset="0"/>
                <a:cs typeface="Calibri" pitchFamily="34" charset="0"/>
              </a:rPr>
              <a:t> comme un liquide. Est-ce à dire qu’il ne s’agit pas un solide ? </a:t>
            </a:r>
          </a:p>
          <a:p>
            <a:pPr algn="just">
              <a:spcBef>
                <a:spcPts val="600"/>
              </a:spcBef>
            </a:pPr>
            <a:r>
              <a:rPr lang="fr-CA" sz="1200" dirty="0" smtClean="0">
                <a:latin typeface="Calibri" pitchFamily="34" charset="0"/>
                <a:cs typeface="Calibri" pitchFamily="34" charset="0"/>
              </a:rPr>
              <a:t>Le sable, c’est de la roche. C’est un solide. Par contre, les morceaux de roches sont tellement petits qu’une multitude de ces petites particules se comporte </a:t>
            </a:r>
            <a:r>
              <a:rPr lang="fr-CA" sz="1200" i="1" dirty="0" smtClean="0">
                <a:latin typeface="Calibri" pitchFamily="34" charset="0"/>
                <a:cs typeface="Calibri" pitchFamily="34" charset="0"/>
              </a:rPr>
              <a:t>un peu </a:t>
            </a:r>
            <a:r>
              <a:rPr lang="fr-CA" sz="1200" dirty="0" smtClean="0">
                <a:latin typeface="Calibri" pitchFamily="34" charset="0"/>
                <a:cs typeface="Calibri" pitchFamily="34" charset="0"/>
              </a:rPr>
              <a:t>comme un fluide.</a:t>
            </a:r>
          </a:p>
        </p:txBody>
      </p:sp>
      <p:graphicFrame>
        <p:nvGraphicFramePr>
          <p:cNvPr id="8" name="Espace réservé du contenu 5"/>
          <p:cNvGraphicFramePr>
            <a:graphicFrameLocks noGrp="1"/>
          </p:cNvGraphicFramePr>
          <p:nvPr>
            <p:ph sz="half" idx="1"/>
            <p:custDataLst>
              <p:tags r:id="rId2"/>
            </p:custDataLst>
            <p:extLst>
              <p:ext uri="{D42A27DB-BD31-4B8C-83A1-F6EECF244321}">
                <p14:modId xmlns="" xmlns:p14="http://schemas.microsoft.com/office/powerpoint/2010/main" val="1459618620"/>
              </p:ext>
            </p:extLst>
          </p:nvPr>
        </p:nvGraphicFramePr>
        <p:xfrm>
          <a:off x="70534" y="1281161"/>
          <a:ext cx="1748741" cy="1060084"/>
        </p:xfrm>
        <a:graphic>
          <a:graphicData uri="http://schemas.openxmlformats.org/drawingml/2006/table">
            <a:tbl>
              <a:tblPr firstRow="1" bandRow="1">
                <a:tableStyleId>{5C22544A-7EE6-4342-B048-85BDC9FD1C3A}</a:tableStyleId>
              </a:tblPr>
              <a:tblGrid>
                <a:gridCol w="240646">
                  <a:extLst>
                    <a:ext uri="{9D8B030D-6E8A-4147-A177-3AD203B41FA5}">
                      <a16:colId xmlns="" xmlns:a16="http://schemas.microsoft.com/office/drawing/2014/main" val="20000"/>
                    </a:ext>
                  </a:extLst>
                </a:gridCol>
                <a:gridCol w="1508095">
                  <a:extLst>
                    <a:ext uri="{9D8B030D-6E8A-4147-A177-3AD203B41FA5}">
                      <a16:colId xmlns="" xmlns:a16="http://schemas.microsoft.com/office/drawing/2014/main" val="20001"/>
                    </a:ext>
                  </a:extLst>
                </a:gridCol>
              </a:tblGrid>
              <a:tr h="287789">
                <a:tc gridSpan="2">
                  <a:txBody>
                    <a:bodyPr/>
                    <a:lstStyle/>
                    <a:p>
                      <a:pPr algn="ctr"/>
                      <a:r>
                        <a:rPr lang="fr-FR" sz="1400" dirty="0" smtClean="0">
                          <a:latin typeface="Calibri" pitchFamily="34" charset="0"/>
                        </a:rPr>
                        <a:t>Matériel</a:t>
                      </a:r>
                      <a:r>
                        <a:rPr lang="fr-FR" sz="1400" baseline="0" dirty="0" smtClean="0">
                          <a:latin typeface="Calibri" pitchFamily="34" charset="0"/>
                        </a:rPr>
                        <a:t> facultatif</a:t>
                      </a:r>
                      <a:endParaRPr lang="fr-FR" sz="1400" dirty="0">
                        <a:latin typeface="Calibri" pitchFamily="34" charset="0"/>
                      </a:endParaRPr>
                    </a:p>
                  </a:txBody>
                  <a:tcPr>
                    <a:solidFill>
                      <a:schemeClr val="accent1">
                        <a:lumMod val="75000"/>
                      </a:schemeClr>
                    </a:solidFill>
                  </a:tcPr>
                </a:tc>
                <a:tc hMerge="1">
                  <a:txBody>
                    <a:bodyPr/>
                    <a:lstStyle/>
                    <a:p>
                      <a:endParaRPr lang="fr-FR"/>
                    </a:p>
                  </a:txBody>
                  <a:tcPr/>
                </a:tc>
                <a:extLst>
                  <a:ext uri="{0D108BD9-81ED-4DB2-BD59-A6C34878D82A}">
                    <a16:rowId xmlns="" xmlns:a16="http://schemas.microsoft.com/office/drawing/2014/main" val="10000"/>
                  </a:ext>
                </a:extLst>
              </a:tr>
              <a:tr h="259010">
                <a:tc gridSpan="2">
                  <a:txBody>
                    <a:bodyPr/>
                    <a:lstStyle/>
                    <a:p>
                      <a:pPr algn="ctr"/>
                      <a:r>
                        <a:rPr lang="fr-FR" sz="1200" b="1" dirty="0" smtClean="0">
                          <a:latin typeface="Calibri" pitchFamily="34" charset="0"/>
                        </a:rPr>
                        <a:t>Par équipe de 2</a:t>
                      </a:r>
                      <a:endParaRPr lang="fr-FR" sz="1200" b="1" dirty="0">
                        <a:latin typeface="Calibri" pitchFamily="34" charset="0"/>
                      </a:endParaRPr>
                    </a:p>
                  </a:txBody>
                  <a:tcPr>
                    <a:solidFill>
                      <a:schemeClr val="accent1">
                        <a:lumMod val="60000"/>
                        <a:lumOff val="40000"/>
                      </a:schemeClr>
                    </a:solidFill>
                  </a:tcPr>
                </a:tc>
                <a:tc hMerge="1">
                  <a:txBody>
                    <a:bodyPr/>
                    <a:lstStyle/>
                    <a:p>
                      <a:pPr algn="l"/>
                      <a:endParaRPr lang="fr-FR" sz="1600" dirty="0">
                        <a:latin typeface="Times New Roman" pitchFamily="18" charset="0"/>
                      </a:endParaRPr>
                    </a:p>
                  </a:txBody>
                  <a:tcPr marL="121793" marR="121793" marT="60897" marB="60897"/>
                </a:tc>
                <a:extLst>
                  <a:ext uri="{0D108BD9-81ED-4DB2-BD59-A6C34878D82A}">
                    <a16:rowId xmlns="" xmlns:a16="http://schemas.microsoft.com/office/drawing/2014/main" val="10001"/>
                  </a:ext>
                </a:extLst>
              </a:tr>
              <a:tr h="480964">
                <a:tc>
                  <a:txBody>
                    <a:bodyPr/>
                    <a:lstStyle/>
                    <a:p>
                      <a:pPr algn="ctr"/>
                      <a:r>
                        <a:rPr lang="fr-FR" sz="1200" dirty="0" smtClean="0">
                          <a:latin typeface="Calibri" pitchFamily="34" charset="0"/>
                        </a:rPr>
                        <a:t>1</a:t>
                      </a:r>
                      <a:endParaRPr lang="fr-FR" sz="1200" dirty="0">
                        <a:latin typeface="Calibri" pitchFamily="34" charset="0"/>
                      </a:endParaRPr>
                    </a:p>
                    <a:p>
                      <a:pPr algn="ctr"/>
                      <a:endParaRPr lang="fr-FR" sz="1200" dirty="0">
                        <a:latin typeface="Calibri" pitchFamily="34" charset="0"/>
                      </a:endParaRPr>
                    </a:p>
                  </a:txBody>
                  <a:tcPr>
                    <a:solidFill>
                      <a:schemeClr val="accent1">
                        <a:lumMod val="20000"/>
                        <a:lumOff val="80000"/>
                      </a:schemeClr>
                    </a:solidFill>
                  </a:tcPr>
                </a:tc>
                <a:tc>
                  <a:txBody>
                    <a:bodyPr/>
                    <a:lstStyle/>
                    <a:p>
                      <a:pPr algn="l"/>
                      <a:r>
                        <a:rPr lang="fr-FR" sz="1200" b="0" dirty="0" smtClean="0">
                          <a:latin typeface="Calibri" pitchFamily="34" charset="0"/>
                        </a:rPr>
                        <a:t>Ballon</a:t>
                      </a:r>
                      <a:r>
                        <a:rPr lang="fr-FR" sz="1200" b="0" baseline="0" dirty="0" smtClean="0">
                          <a:latin typeface="Calibri" pitchFamily="34" charset="0"/>
                        </a:rPr>
                        <a:t> rempli de sable</a:t>
                      </a:r>
                    </a:p>
                  </a:txBody>
                  <a:tcPr>
                    <a:solidFill>
                      <a:schemeClr val="accent1">
                        <a:lumMod val="20000"/>
                        <a:lumOff val="80000"/>
                      </a:schemeClr>
                    </a:solidFill>
                  </a:tcPr>
                </a:tc>
                <a:extLst>
                  <a:ext uri="{0D108BD9-81ED-4DB2-BD59-A6C34878D82A}">
                    <a16:rowId xmlns="" xmlns:a16="http://schemas.microsoft.com/office/drawing/2014/main" val="10002"/>
                  </a:ext>
                </a:extLst>
              </a:tr>
            </a:tbl>
          </a:graphicData>
        </a:graphic>
      </p:graphicFrame>
      <p:sp>
        <p:nvSpPr>
          <p:cNvPr id="2" name="Espace réservé du numéro de diapositive 1"/>
          <p:cNvSpPr>
            <a:spLocks noGrp="1"/>
          </p:cNvSpPr>
          <p:nvPr>
            <p:ph type="sldNum" sz="quarter" idx="12"/>
            <p:custDataLst>
              <p:tags r:id="rId3"/>
            </p:custDataLst>
          </p:nvPr>
        </p:nvSpPr>
        <p:spPr>
          <a:xfrm>
            <a:off x="5162550" y="8008203"/>
            <a:ext cx="1695450" cy="1135797"/>
          </a:xfrm>
        </p:spPr>
        <p:txBody>
          <a:bodyPr/>
          <a:lstStyle/>
          <a:p>
            <a:fld id="{027FB875-5C85-AB42-9DC5-178568A424B8}" type="slidenum">
              <a:rPr lang="en-US" b="1" smtClean="0">
                <a:cs typeface="Calibri" pitchFamily="34" charset="0"/>
              </a:rPr>
              <a:pPr/>
              <a:t>10</a:t>
            </a:fld>
            <a:endParaRPr lang="en-US" b="1" dirty="0">
              <a:cs typeface="Calibri" pitchFamily="34" charset="0"/>
            </a:endParaRPr>
          </a:p>
        </p:txBody>
      </p:sp>
      <p:graphicFrame>
        <p:nvGraphicFramePr>
          <p:cNvPr id="4" name="Tableau 3"/>
          <p:cNvGraphicFramePr>
            <a:graphicFrameLocks noGrp="1"/>
          </p:cNvGraphicFramePr>
          <p:nvPr>
            <p:custDataLst>
              <p:tags r:id="rId4"/>
            </p:custDataLst>
            <p:extLst>
              <p:ext uri="{D42A27DB-BD31-4B8C-83A1-F6EECF244321}">
                <p14:modId xmlns="" xmlns:p14="http://schemas.microsoft.com/office/powerpoint/2010/main" val="243501573"/>
              </p:ext>
            </p:extLst>
          </p:nvPr>
        </p:nvGraphicFramePr>
        <p:xfrm>
          <a:off x="0" y="2980849"/>
          <a:ext cx="6858000" cy="1154750"/>
        </p:xfrm>
        <a:graphic>
          <a:graphicData uri="http://schemas.openxmlformats.org/drawingml/2006/table">
            <a:tbl>
              <a:tblPr firstRow="1" firstCol="1" bandRow="1">
                <a:tableStyleId>{5C22544A-7EE6-4342-B048-85BDC9FD1C3A}</a:tableStyleId>
              </a:tblPr>
              <a:tblGrid>
                <a:gridCol w="3429717"/>
                <a:gridCol w="1117201"/>
                <a:gridCol w="1214661"/>
                <a:gridCol w="1096421"/>
              </a:tblGrid>
              <a:tr h="174001">
                <a:tc>
                  <a:txBody>
                    <a:bodyPr/>
                    <a:lstStyle/>
                    <a:p>
                      <a:pPr algn="ctr">
                        <a:lnSpc>
                          <a:spcPct val="115000"/>
                        </a:lnSpc>
                        <a:spcAft>
                          <a:spcPts val="0"/>
                        </a:spcAft>
                      </a:pPr>
                      <a:r>
                        <a:rPr lang="fr-CA" sz="1400" b="1" dirty="0" smtClean="0">
                          <a:solidFill>
                            <a:schemeClr val="bg1"/>
                          </a:solidFill>
                          <a:effectLst/>
                          <a:latin typeface="Calibri" pitchFamily="34" charset="0"/>
                          <a:cs typeface="Calibri" pitchFamily="34" charset="0"/>
                        </a:rPr>
                        <a:t>Caractéristique</a:t>
                      </a:r>
                      <a:r>
                        <a:rPr lang="fr-CA" sz="1400" b="0" dirty="0">
                          <a:solidFill>
                            <a:schemeClr val="tx1"/>
                          </a:solidFill>
                          <a:effectLst/>
                          <a:latin typeface="Calibri" pitchFamily="34" charset="0"/>
                          <a:cs typeface="Calibri" pitchFamily="34" charset="0"/>
                        </a:rPr>
                        <a:t> </a:t>
                      </a:r>
                      <a:endParaRPr lang="en-US" sz="1400" b="0" dirty="0">
                        <a:solidFill>
                          <a:schemeClr val="tx1"/>
                        </a:solidFill>
                        <a:effectLst/>
                        <a:latin typeface="Calibri" pitchFamily="34" charset="0"/>
                        <a:ea typeface="Calibri"/>
                        <a:cs typeface="Calibri" pitchFamily="34" charset="0"/>
                      </a:endParaRPr>
                    </a:p>
                  </a:txBody>
                  <a:tcPr marL="61898" marR="61898" marT="0" marB="0"/>
                </a:tc>
                <a:tc>
                  <a:txBody>
                    <a:bodyPr/>
                    <a:lstStyle/>
                    <a:p>
                      <a:pPr algn="ctr">
                        <a:lnSpc>
                          <a:spcPct val="115000"/>
                        </a:lnSpc>
                        <a:spcAft>
                          <a:spcPts val="0"/>
                        </a:spcAft>
                      </a:pPr>
                      <a:r>
                        <a:rPr lang="fr-CA" sz="1400" dirty="0">
                          <a:effectLst/>
                          <a:latin typeface="Calibri" pitchFamily="34" charset="0"/>
                          <a:cs typeface="Calibri" pitchFamily="34" charset="0"/>
                        </a:rPr>
                        <a:t>Solide</a:t>
                      </a:r>
                      <a:endParaRPr lang="en-US" sz="1400" dirty="0">
                        <a:effectLst/>
                        <a:latin typeface="Calibri" pitchFamily="34" charset="0"/>
                        <a:ea typeface="Calibri"/>
                        <a:cs typeface="Calibri" pitchFamily="34" charset="0"/>
                      </a:endParaRPr>
                    </a:p>
                  </a:txBody>
                  <a:tcPr marL="61898" marR="61898" marT="0" marB="0"/>
                </a:tc>
                <a:tc>
                  <a:txBody>
                    <a:bodyPr/>
                    <a:lstStyle/>
                    <a:p>
                      <a:pPr algn="ctr">
                        <a:lnSpc>
                          <a:spcPct val="115000"/>
                        </a:lnSpc>
                        <a:spcAft>
                          <a:spcPts val="0"/>
                        </a:spcAft>
                      </a:pPr>
                      <a:r>
                        <a:rPr lang="fr-CA" sz="1400" dirty="0">
                          <a:effectLst/>
                          <a:latin typeface="Calibri" pitchFamily="34" charset="0"/>
                          <a:cs typeface="Calibri" pitchFamily="34" charset="0"/>
                        </a:rPr>
                        <a:t>Liquide</a:t>
                      </a:r>
                      <a:endParaRPr lang="en-US" sz="1400" dirty="0">
                        <a:effectLst/>
                        <a:latin typeface="Calibri" pitchFamily="34" charset="0"/>
                        <a:ea typeface="Calibri"/>
                        <a:cs typeface="Calibri" pitchFamily="34" charset="0"/>
                      </a:endParaRPr>
                    </a:p>
                  </a:txBody>
                  <a:tcPr marL="61898" marR="61898" marT="0" marB="0"/>
                </a:tc>
                <a:tc>
                  <a:txBody>
                    <a:bodyPr/>
                    <a:lstStyle/>
                    <a:p>
                      <a:pPr algn="ctr">
                        <a:lnSpc>
                          <a:spcPct val="115000"/>
                        </a:lnSpc>
                        <a:spcAft>
                          <a:spcPts val="0"/>
                        </a:spcAft>
                      </a:pPr>
                      <a:r>
                        <a:rPr lang="fr-CA" sz="1400" dirty="0">
                          <a:effectLst/>
                          <a:latin typeface="Calibri" pitchFamily="34" charset="0"/>
                          <a:cs typeface="Calibri" pitchFamily="34" charset="0"/>
                        </a:rPr>
                        <a:t>Gaz</a:t>
                      </a:r>
                      <a:endParaRPr lang="en-US" sz="1400" dirty="0">
                        <a:effectLst/>
                        <a:latin typeface="Calibri" pitchFamily="34" charset="0"/>
                        <a:ea typeface="Calibri"/>
                        <a:cs typeface="Calibri" pitchFamily="34" charset="0"/>
                      </a:endParaRPr>
                    </a:p>
                  </a:txBody>
                  <a:tcPr marL="61898" marR="61898" marT="0" marB="0"/>
                </a:tc>
              </a:tr>
              <a:tr h="174001">
                <a:tc>
                  <a:txBody>
                    <a:bodyPr/>
                    <a:lstStyle/>
                    <a:p>
                      <a:pPr>
                        <a:lnSpc>
                          <a:spcPct val="115000"/>
                        </a:lnSpc>
                        <a:spcAft>
                          <a:spcPts val="0"/>
                        </a:spcAft>
                      </a:pPr>
                      <a:r>
                        <a:rPr lang="fr-CA" sz="1400" b="0" dirty="0">
                          <a:solidFill>
                            <a:schemeClr val="tx1"/>
                          </a:solidFill>
                          <a:effectLst/>
                          <a:latin typeface="Calibri" pitchFamily="34" charset="0"/>
                          <a:cs typeface="Calibri" pitchFamily="34" charset="0"/>
                        </a:rPr>
                        <a:t>Est-ce que ça occupe un </a:t>
                      </a:r>
                      <a:r>
                        <a:rPr lang="fr-CA" sz="1400" b="1" dirty="0">
                          <a:solidFill>
                            <a:schemeClr val="tx1"/>
                          </a:solidFill>
                          <a:effectLst/>
                          <a:latin typeface="Calibri" pitchFamily="34" charset="0"/>
                          <a:cs typeface="Calibri" pitchFamily="34" charset="0"/>
                        </a:rPr>
                        <a:t>espace</a:t>
                      </a:r>
                      <a:r>
                        <a:rPr lang="fr-CA" sz="1400" b="0" dirty="0">
                          <a:solidFill>
                            <a:schemeClr val="tx1"/>
                          </a:solidFill>
                          <a:effectLst/>
                          <a:latin typeface="Calibri" pitchFamily="34" charset="0"/>
                          <a:cs typeface="Calibri" pitchFamily="34" charset="0"/>
                        </a:rPr>
                        <a:t> ?</a:t>
                      </a:r>
                      <a:endParaRPr lang="en-US" sz="1400" b="0" dirty="0">
                        <a:solidFill>
                          <a:schemeClr val="tx1"/>
                        </a:solidFill>
                        <a:effectLst/>
                        <a:latin typeface="Calibri" pitchFamily="34" charset="0"/>
                        <a:ea typeface="Calibri"/>
                        <a:cs typeface="Calibri" pitchFamily="34" charset="0"/>
                      </a:endParaRPr>
                    </a:p>
                  </a:txBody>
                  <a:tcPr marL="61898" marR="61898" marT="0" marB="0">
                    <a:solidFill>
                      <a:schemeClr val="bg2"/>
                    </a:solidFill>
                  </a:tcPr>
                </a:tc>
                <a:tc>
                  <a:txBody>
                    <a:bodyPr/>
                    <a:lstStyle/>
                    <a:p>
                      <a:pPr algn="ctr">
                        <a:lnSpc>
                          <a:spcPct val="115000"/>
                        </a:lnSpc>
                        <a:spcAft>
                          <a:spcPts val="0"/>
                        </a:spcAft>
                      </a:pPr>
                      <a:r>
                        <a:rPr lang="fr-CA" sz="1400" dirty="0">
                          <a:solidFill>
                            <a:srgbClr val="FF0000"/>
                          </a:solidFill>
                          <a:effectLst/>
                          <a:latin typeface="Calibri" pitchFamily="34" charset="0"/>
                          <a:cs typeface="Calibri" pitchFamily="34" charset="0"/>
                        </a:rPr>
                        <a:t>Oui</a:t>
                      </a:r>
                      <a:endParaRPr lang="en-US" sz="1400" dirty="0">
                        <a:solidFill>
                          <a:srgbClr val="FF0000"/>
                        </a:solidFill>
                        <a:effectLst/>
                        <a:latin typeface="Calibri" pitchFamily="34" charset="0"/>
                        <a:ea typeface="Calibri"/>
                        <a:cs typeface="Calibri" pitchFamily="34" charset="0"/>
                      </a:endParaRPr>
                    </a:p>
                  </a:txBody>
                  <a:tcPr marL="61898" marR="61898" marT="0" marB="0"/>
                </a:tc>
                <a:tc>
                  <a:txBody>
                    <a:bodyPr/>
                    <a:lstStyle/>
                    <a:p>
                      <a:pPr algn="ctr">
                        <a:lnSpc>
                          <a:spcPct val="115000"/>
                        </a:lnSpc>
                        <a:spcAft>
                          <a:spcPts val="0"/>
                        </a:spcAft>
                      </a:pPr>
                      <a:r>
                        <a:rPr lang="fr-CA" sz="1400" dirty="0">
                          <a:solidFill>
                            <a:srgbClr val="FF0000"/>
                          </a:solidFill>
                          <a:effectLst/>
                          <a:latin typeface="Calibri" pitchFamily="34" charset="0"/>
                          <a:cs typeface="Calibri" pitchFamily="34" charset="0"/>
                        </a:rPr>
                        <a:t>Oui</a:t>
                      </a:r>
                      <a:endParaRPr lang="en-US" sz="1400" dirty="0">
                        <a:solidFill>
                          <a:srgbClr val="FF0000"/>
                        </a:solidFill>
                        <a:effectLst/>
                        <a:latin typeface="Calibri" pitchFamily="34" charset="0"/>
                        <a:ea typeface="Calibri"/>
                        <a:cs typeface="Calibri" pitchFamily="34" charset="0"/>
                      </a:endParaRPr>
                    </a:p>
                  </a:txBody>
                  <a:tcPr marL="61898" marR="61898" marT="0" marB="0"/>
                </a:tc>
                <a:tc>
                  <a:txBody>
                    <a:bodyPr/>
                    <a:lstStyle/>
                    <a:p>
                      <a:pPr algn="ctr">
                        <a:lnSpc>
                          <a:spcPct val="115000"/>
                        </a:lnSpc>
                        <a:spcAft>
                          <a:spcPts val="0"/>
                        </a:spcAft>
                      </a:pPr>
                      <a:r>
                        <a:rPr lang="fr-CA" sz="1400" dirty="0">
                          <a:solidFill>
                            <a:srgbClr val="FF0000"/>
                          </a:solidFill>
                          <a:effectLst/>
                          <a:latin typeface="Calibri" pitchFamily="34" charset="0"/>
                          <a:cs typeface="Calibri" pitchFamily="34" charset="0"/>
                        </a:rPr>
                        <a:t>Oui</a:t>
                      </a:r>
                      <a:endParaRPr lang="en-US" sz="1400" dirty="0">
                        <a:solidFill>
                          <a:srgbClr val="FF0000"/>
                        </a:solidFill>
                        <a:effectLst/>
                        <a:latin typeface="Calibri" pitchFamily="34" charset="0"/>
                        <a:ea typeface="Calibri"/>
                        <a:cs typeface="Calibri" pitchFamily="34" charset="0"/>
                      </a:endParaRPr>
                    </a:p>
                  </a:txBody>
                  <a:tcPr marL="61898" marR="61898" marT="0" marB="0"/>
                </a:tc>
              </a:tr>
              <a:tr h="174001">
                <a:tc>
                  <a:txBody>
                    <a:bodyPr/>
                    <a:lstStyle/>
                    <a:p>
                      <a:pPr>
                        <a:lnSpc>
                          <a:spcPct val="115000"/>
                        </a:lnSpc>
                        <a:spcAft>
                          <a:spcPts val="0"/>
                        </a:spcAft>
                      </a:pPr>
                      <a:r>
                        <a:rPr lang="fr-CA" sz="1400" b="0" dirty="0">
                          <a:solidFill>
                            <a:schemeClr val="tx1"/>
                          </a:solidFill>
                          <a:effectLst/>
                          <a:latin typeface="Calibri" pitchFamily="34" charset="0"/>
                          <a:cs typeface="Calibri" pitchFamily="34" charset="0"/>
                        </a:rPr>
                        <a:t>Est-ce que c’est </a:t>
                      </a:r>
                      <a:r>
                        <a:rPr lang="fr-CA" sz="1400" b="1" dirty="0">
                          <a:solidFill>
                            <a:schemeClr val="tx1"/>
                          </a:solidFill>
                          <a:effectLst/>
                          <a:latin typeface="Calibri" pitchFamily="34" charset="0"/>
                          <a:cs typeface="Calibri" pitchFamily="34" charset="0"/>
                        </a:rPr>
                        <a:t>lourd</a:t>
                      </a:r>
                      <a:r>
                        <a:rPr lang="fr-CA" sz="1400" b="0" dirty="0">
                          <a:solidFill>
                            <a:schemeClr val="tx1"/>
                          </a:solidFill>
                          <a:effectLst/>
                          <a:latin typeface="Calibri" pitchFamily="34" charset="0"/>
                          <a:cs typeface="Calibri" pitchFamily="34" charset="0"/>
                        </a:rPr>
                        <a:t> ?</a:t>
                      </a:r>
                      <a:endParaRPr lang="en-US" sz="1400" b="0" dirty="0">
                        <a:solidFill>
                          <a:schemeClr val="tx1"/>
                        </a:solidFill>
                        <a:effectLst/>
                        <a:latin typeface="Calibri" pitchFamily="34" charset="0"/>
                        <a:ea typeface="Calibri"/>
                        <a:cs typeface="Calibri" pitchFamily="34" charset="0"/>
                      </a:endParaRPr>
                    </a:p>
                  </a:txBody>
                  <a:tcPr marL="61898" marR="61898" marT="0" marB="0">
                    <a:solidFill>
                      <a:schemeClr val="bg2"/>
                    </a:solidFill>
                  </a:tcPr>
                </a:tc>
                <a:tc>
                  <a:txBody>
                    <a:bodyPr/>
                    <a:lstStyle/>
                    <a:p>
                      <a:pPr algn="ctr">
                        <a:lnSpc>
                          <a:spcPct val="115000"/>
                        </a:lnSpc>
                        <a:spcAft>
                          <a:spcPts val="0"/>
                        </a:spcAft>
                      </a:pPr>
                      <a:r>
                        <a:rPr lang="fr-CA" sz="1400" dirty="0" smtClean="0">
                          <a:solidFill>
                            <a:srgbClr val="FF0000"/>
                          </a:solidFill>
                          <a:effectLst/>
                          <a:latin typeface="Calibri" pitchFamily="34" charset="0"/>
                          <a:cs typeface="Calibri" pitchFamily="34" charset="0"/>
                        </a:rPr>
                        <a:t>Oui</a:t>
                      </a:r>
                      <a:endParaRPr lang="en-US" sz="1000" dirty="0">
                        <a:solidFill>
                          <a:srgbClr val="FF0000"/>
                        </a:solidFill>
                        <a:effectLst/>
                        <a:latin typeface="Calibri" pitchFamily="34" charset="0"/>
                        <a:ea typeface="Calibri"/>
                        <a:cs typeface="Calibri" pitchFamily="34" charset="0"/>
                      </a:endParaRPr>
                    </a:p>
                  </a:txBody>
                  <a:tcPr marL="61898" marR="61898" marT="0" marB="0"/>
                </a:tc>
                <a:tc>
                  <a:txBody>
                    <a:bodyPr/>
                    <a:lstStyle/>
                    <a:p>
                      <a:pPr algn="ctr">
                        <a:lnSpc>
                          <a:spcPct val="115000"/>
                        </a:lnSpc>
                        <a:spcAft>
                          <a:spcPts val="0"/>
                        </a:spcAft>
                      </a:pPr>
                      <a:r>
                        <a:rPr lang="fr-CA" sz="1400" dirty="0">
                          <a:solidFill>
                            <a:srgbClr val="FF0000"/>
                          </a:solidFill>
                          <a:effectLst/>
                          <a:latin typeface="Calibri" pitchFamily="34" charset="0"/>
                          <a:cs typeface="Calibri" pitchFamily="34" charset="0"/>
                        </a:rPr>
                        <a:t>Oui</a:t>
                      </a:r>
                      <a:endParaRPr lang="en-US" sz="1400" dirty="0">
                        <a:solidFill>
                          <a:srgbClr val="FF0000"/>
                        </a:solidFill>
                        <a:effectLst/>
                        <a:latin typeface="Calibri" pitchFamily="34" charset="0"/>
                        <a:ea typeface="Calibri"/>
                        <a:cs typeface="Calibri" pitchFamily="34" charset="0"/>
                      </a:endParaRPr>
                    </a:p>
                  </a:txBody>
                  <a:tcPr marL="61898" marR="61898" marT="0" marB="0"/>
                </a:tc>
                <a:tc>
                  <a:txBody>
                    <a:bodyPr/>
                    <a:lstStyle/>
                    <a:p>
                      <a:pPr algn="ctr">
                        <a:lnSpc>
                          <a:spcPct val="115000"/>
                        </a:lnSpc>
                        <a:spcAft>
                          <a:spcPts val="0"/>
                        </a:spcAft>
                      </a:pPr>
                      <a:r>
                        <a:rPr lang="fr-CA" sz="1400" dirty="0" smtClean="0">
                          <a:solidFill>
                            <a:srgbClr val="FF0000"/>
                          </a:solidFill>
                          <a:effectLst/>
                          <a:latin typeface="Calibri" pitchFamily="34" charset="0"/>
                          <a:cs typeface="Calibri" pitchFamily="34" charset="0"/>
                        </a:rPr>
                        <a:t>Non</a:t>
                      </a:r>
                      <a:r>
                        <a:rPr lang="fr-CA" sz="1000" dirty="0" smtClean="0">
                          <a:solidFill>
                            <a:srgbClr val="FF0000"/>
                          </a:solidFill>
                          <a:effectLst/>
                          <a:latin typeface="Calibri" pitchFamily="34" charset="0"/>
                          <a:cs typeface="Calibri" pitchFamily="34" charset="0"/>
                        </a:rPr>
                        <a:t> (1)</a:t>
                      </a:r>
                      <a:endParaRPr lang="en-US" sz="1000" dirty="0">
                        <a:solidFill>
                          <a:srgbClr val="FF0000"/>
                        </a:solidFill>
                        <a:effectLst/>
                        <a:latin typeface="Calibri" pitchFamily="34" charset="0"/>
                        <a:ea typeface="Calibri"/>
                        <a:cs typeface="Calibri" pitchFamily="34" charset="0"/>
                      </a:endParaRPr>
                    </a:p>
                  </a:txBody>
                  <a:tcPr marL="61898" marR="61898" marT="0" marB="0"/>
                </a:tc>
              </a:tr>
              <a:tr h="174001">
                <a:tc>
                  <a:txBody>
                    <a:bodyPr/>
                    <a:lstStyle/>
                    <a:p>
                      <a:pPr>
                        <a:lnSpc>
                          <a:spcPct val="115000"/>
                        </a:lnSpc>
                        <a:spcAft>
                          <a:spcPts val="0"/>
                        </a:spcAft>
                      </a:pPr>
                      <a:r>
                        <a:rPr lang="fr-CA" sz="1400" b="0" dirty="0">
                          <a:solidFill>
                            <a:schemeClr val="tx1"/>
                          </a:solidFill>
                          <a:effectLst/>
                          <a:latin typeface="Calibri" pitchFamily="34" charset="0"/>
                          <a:cs typeface="Calibri" pitchFamily="34" charset="0"/>
                        </a:rPr>
                        <a:t>Est-ce que ça change facilement de </a:t>
                      </a:r>
                      <a:r>
                        <a:rPr lang="fr-CA" sz="1400" b="1" dirty="0">
                          <a:solidFill>
                            <a:schemeClr val="tx1"/>
                          </a:solidFill>
                          <a:effectLst/>
                          <a:latin typeface="Calibri" pitchFamily="34" charset="0"/>
                          <a:cs typeface="Calibri" pitchFamily="34" charset="0"/>
                        </a:rPr>
                        <a:t>forme</a:t>
                      </a:r>
                      <a:r>
                        <a:rPr lang="fr-CA" sz="1400" b="0" dirty="0">
                          <a:solidFill>
                            <a:schemeClr val="tx1"/>
                          </a:solidFill>
                          <a:effectLst/>
                          <a:latin typeface="Calibri" pitchFamily="34" charset="0"/>
                          <a:cs typeface="Calibri" pitchFamily="34" charset="0"/>
                        </a:rPr>
                        <a:t> ?</a:t>
                      </a:r>
                      <a:endParaRPr lang="en-US" sz="1400" b="0" dirty="0">
                        <a:solidFill>
                          <a:schemeClr val="tx1"/>
                        </a:solidFill>
                        <a:effectLst/>
                        <a:latin typeface="Calibri" pitchFamily="34" charset="0"/>
                        <a:ea typeface="Calibri"/>
                        <a:cs typeface="Calibri" pitchFamily="34" charset="0"/>
                      </a:endParaRPr>
                    </a:p>
                  </a:txBody>
                  <a:tcPr marL="61898" marR="61898" marT="0" marB="0">
                    <a:solidFill>
                      <a:schemeClr val="bg2"/>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CA" sz="1400" dirty="0" smtClean="0">
                          <a:solidFill>
                            <a:srgbClr val="FF0000"/>
                          </a:solidFill>
                          <a:effectLst/>
                          <a:latin typeface="Calibri" pitchFamily="34" charset="0"/>
                          <a:cs typeface="Calibri" pitchFamily="34" charset="0"/>
                        </a:rPr>
                        <a:t>Non</a:t>
                      </a:r>
                      <a:r>
                        <a:rPr kumimoji="0" lang="fr-CA" sz="10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 (2)</a:t>
                      </a:r>
                      <a:endParaRPr kumimoji="0" lang="en-US" sz="1000" b="0" i="0" u="none" strike="noStrike" kern="1200" cap="none" spc="0" normalizeH="0" baseline="0" noProof="0" dirty="0" smtClean="0">
                        <a:ln>
                          <a:noFill/>
                        </a:ln>
                        <a:solidFill>
                          <a:srgbClr val="FF0000"/>
                        </a:solidFill>
                        <a:effectLst/>
                        <a:uLnTx/>
                        <a:uFillTx/>
                        <a:latin typeface="Calibri" pitchFamily="34" charset="0"/>
                        <a:ea typeface="Calibri"/>
                        <a:cs typeface="Calibri" pitchFamily="34" charset="0"/>
                      </a:endParaRPr>
                    </a:p>
                  </a:txBody>
                  <a:tcPr marL="61898" marR="61898" marT="0" marB="0"/>
                </a:tc>
                <a:tc>
                  <a:txBody>
                    <a:bodyPr/>
                    <a:lstStyle/>
                    <a:p>
                      <a:pPr algn="ctr">
                        <a:lnSpc>
                          <a:spcPct val="115000"/>
                        </a:lnSpc>
                        <a:spcAft>
                          <a:spcPts val="0"/>
                        </a:spcAft>
                      </a:pPr>
                      <a:r>
                        <a:rPr lang="fr-CA" sz="1400" dirty="0">
                          <a:solidFill>
                            <a:srgbClr val="FF0000"/>
                          </a:solidFill>
                          <a:effectLst/>
                          <a:latin typeface="Calibri" pitchFamily="34" charset="0"/>
                          <a:cs typeface="Calibri" pitchFamily="34" charset="0"/>
                        </a:rPr>
                        <a:t>Oui</a:t>
                      </a:r>
                      <a:endParaRPr lang="en-US" sz="1400" dirty="0">
                        <a:solidFill>
                          <a:srgbClr val="FF0000"/>
                        </a:solidFill>
                        <a:effectLst/>
                        <a:latin typeface="Calibri" pitchFamily="34" charset="0"/>
                        <a:ea typeface="Calibri"/>
                        <a:cs typeface="Calibri" pitchFamily="34" charset="0"/>
                      </a:endParaRPr>
                    </a:p>
                  </a:txBody>
                  <a:tcPr marL="61898" marR="61898" marT="0" marB="0"/>
                </a:tc>
                <a:tc>
                  <a:txBody>
                    <a:bodyPr/>
                    <a:lstStyle/>
                    <a:p>
                      <a:pPr algn="ctr">
                        <a:lnSpc>
                          <a:spcPct val="115000"/>
                        </a:lnSpc>
                        <a:spcAft>
                          <a:spcPts val="0"/>
                        </a:spcAft>
                      </a:pPr>
                      <a:r>
                        <a:rPr lang="fr-CA" sz="1400" dirty="0">
                          <a:solidFill>
                            <a:srgbClr val="FF0000"/>
                          </a:solidFill>
                          <a:effectLst/>
                          <a:latin typeface="Calibri" pitchFamily="34" charset="0"/>
                          <a:cs typeface="Calibri" pitchFamily="34" charset="0"/>
                        </a:rPr>
                        <a:t>Oui</a:t>
                      </a:r>
                      <a:endParaRPr lang="en-US" sz="1400" dirty="0">
                        <a:solidFill>
                          <a:srgbClr val="FF0000"/>
                        </a:solidFill>
                        <a:effectLst/>
                        <a:latin typeface="Calibri" pitchFamily="34" charset="0"/>
                        <a:ea typeface="Calibri"/>
                        <a:cs typeface="Calibri" pitchFamily="34" charset="0"/>
                      </a:endParaRPr>
                    </a:p>
                  </a:txBody>
                  <a:tcPr marL="61898" marR="61898" marT="0" marB="0"/>
                </a:tc>
              </a:tr>
              <a:tr h="174001">
                <a:tc>
                  <a:txBody>
                    <a:bodyPr/>
                    <a:lstStyle/>
                    <a:p>
                      <a:pPr>
                        <a:lnSpc>
                          <a:spcPct val="115000"/>
                        </a:lnSpc>
                        <a:spcAft>
                          <a:spcPts val="0"/>
                        </a:spcAft>
                      </a:pPr>
                      <a:r>
                        <a:rPr lang="fr-CA" sz="1400" b="0" dirty="0">
                          <a:solidFill>
                            <a:schemeClr val="tx1"/>
                          </a:solidFill>
                          <a:effectLst/>
                          <a:latin typeface="Calibri" pitchFamily="34" charset="0"/>
                          <a:cs typeface="Calibri" pitchFamily="34" charset="0"/>
                        </a:rPr>
                        <a:t>Est-ce que c’est </a:t>
                      </a:r>
                      <a:r>
                        <a:rPr lang="fr-CA" sz="1400" b="1" dirty="0">
                          <a:solidFill>
                            <a:schemeClr val="tx1"/>
                          </a:solidFill>
                          <a:effectLst/>
                          <a:latin typeface="Calibri" pitchFamily="34" charset="0"/>
                          <a:cs typeface="Calibri" pitchFamily="34" charset="0"/>
                        </a:rPr>
                        <a:t>visible</a:t>
                      </a:r>
                      <a:r>
                        <a:rPr lang="fr-CA" sz="1400" b="0" dirty="0">
                          <a:solidFill>
                            <a:schemeClr val="tx1"/>
                          </a:solidFill>
                          <a:effectLst/>
                          <a:latin typeface="Calibri" pitchFamily="34" charset="0"/>
                          <a:cs typeface="Calibri" pitchFamily="34" charset="0"/>
                        </a:rPr>
                        <a:t> ?</a:t>
                      </a:r>
                      <a:endParaRPr lang="en-US" sz="1400" b="0" dirty="0">
                        <a:solidFill>
                          <a:schemeClr val="tx1"/>
                        </a:solidFill>
                        <a:effectLst/>
                        <a:latin typeface="Calibri" pitchFamily="34" charset="0"/>
                        <a:ea typeface="Calibri"/>
                        <a:cs typeface="Calibri" pitchFamily="34" charset="0"/>
                      </a:endParaRPr>
                    </a:p>
                  </a:txBody>
                  <a:tcPr marL="61898" marR="61898" marT="0" marB="0">
                    <a:solidFill>
                      <a:schemeClr val="bg2"/>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CA" sz="1400" dirty="0" smtClean="0">
                          <a:solidFill>
                            <a:srgbClr val="FF0000"/>
                          </a:solidFill>
                          <a:effectLst/>
                          <a:latin typeface="Calibri" pitchFamily="34" charset="0"/>
                          <a:cs typeface="Calibri" pitchFamily="34" charset="0"/>
                        </a:rPr>
                        <a:t>Oui</a:t>
                      </a:r>
                      <a:r>
                        <a:rPr kumimoji="0" lang="fr-CA" sz="10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 (3)</a:t>
                      </a:r>
                      <a:endParaRPr kumimoji="0" lang="en-US" sz="1000" b="0" i="0" u="none" strike="noStrike" kern="1200" cap="none" spc="0" normalizeH="0" baseline="0" noProof="0" dirty="0">
                        <a:ln>
                          <a:noFill/>
                        </a:ln>
                        <a:solidFill>
                          <a:srgbClr val="FF0000"/>
                        </a:solidFill>
                        <a:effectLst/>
                        <a:uLnTx/>
                        <a:uFillTx/>
                        <a:latin typeface="Calibri" pitchFamily="34" charset="0"/>
                        <a:ea typeface="Calibri"/>
                        <a:cs typeface="Calibri" pitchFamily="34" charset="0"/>
                      </a:endParaRPr>
                    </a:p>
                  </a:txBody>
                  <a:tcPr marL="61898" marR="61898"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CA" sz="1400" dirty="0" smtClean="0">
                          <a:solidFill>
                            <a:srgbClr val="FF0000"/>
                          </a:solidFill>
                          <a:effectLst/>
                          <a:latin typeface="Calibri" pitchFamily="34" charset="0"/>
                          <a:cs typeface="Calibri" pitchFamily="34" charset="0"/>
                        </a:rPr>
                        <a:t>Oui</a:t>
                      </a:r>
                      <a:r>
                        <a:rPr kumimoji="0" lang="fr-CA" sz="10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 (4)</a:t>
                      </a:r>
                      <a:endParaRPr lang="en-US" sz="1400" dirty="0">
                        <a:solidFill>
                          <a:srgbClr val="FF0000"/>
                        </a:solidFill>
                        <a:effectLst/>
                        <a:latin typeface="Calibri" pitchFamily="34" charset="0"/>
                        <a:ea typeface="Calibri"/>
                        <a:cs typeface="Calibri" pitchFamily="34" charset="0"/>
                      </a:endParaRPr>
                    </a:p>
                  </a:txBody>
                  <a:tcPr marL="61898" marR="61898"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CA" sz="1400" dirty="0" smtClean="0">
                          <a:solidFill>
                            <a:srgbClr val="FF0000"/>
                          </a:solidFill>
                          <a:effectLst/>
                          <a:latin typeface="Calibri" pitchFamily="34" charset="0"/>
                          <a:cs typeface="Calibri" pitchFamily="34" charset="0"/>
                        </a:rPr>
                        <a:t>Non</a:t>
                      </a:r>
                      <a:r>
                        <a:rPr kumimoji="0" lang="fr-CA" sz="10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 (5)</a:t>
                      </a:r>
                      <a:endParaRPr kumimoji="0" lang="en-US" sz="1000" b="0" i="0" u="none" strike="noStrike" kern="1200" cap="none" spc="0" normalizeH="0" baseline="0" noProof="0" dirty="0">
                        <a:ln>
                          <a:noFill/>
                        </a:ln>
                        <a:solidFill>
                          <a:srgbClr val="FF0000"/>
                        </a:solidFill>
                        <a:effectLst/>
                        <a:uLnTx/>
                        <a:uFillTx/>
                        <a:latin typeface="Calibri" pitchFamily="34" charset="0"/>
                        <a:ea typeface="Calibri"/>
                        <a:cs typeface="Calibri" pitchFamily="34" charset="0"/>
                      </a:endParaRPr>
                    </a:p>
                  </a:txBody>
                  <a:tcPr marL="61898" marR="61898" marT="0" marB="0"/>
                </a:tc>
              </a:tr>
            </a:tbl>
          </a:graphicData>
        </a:graphic>
      </p:graphicFrame>
      <p:sp>
        <p:nvSpPr>
          <p:cNvPr id="11" name="ZoneTexte 10"/>
          <p:cNvSpPr txBox="1"/>
          <p:nvPr>
            <p:custDataLst>
              <p:tags r:id="rId5"/>
            </p:custDataLst>
          </p:nvPr>
        </p:nvSpPr>
        <p:spPr>
          <a:xfrm>
            <a:off x="3822" y="4238878"/>
            <a:ext cx="6854178" cy="1677382"/>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Aft>
                <a:spcPts val="600"/>
              </a:spcAft>
            </a:pPr>
            <a:r>
              <a:rPr lang="fr-CA" sz="1400" b="1" dirty="0" smtClean="0">
                <a:latin typeface="Calibri" pitchFamily="34" charset="0"/>
                <a:cs typeface="Calibri" pitchFamily="34" charset="0"/>
              </a:rPr>
              <a:t>Notes</a:t>
            </a:r>
            <a:endParaRPr lang="fr-CA" sz="1200" dirty="0" smtClean="0">
              <a:latin typeface="Calibri" pitchFamily="34" charset="0"/>
              <a:cs typeface="Calibri" pitchFamily="34" charset="0"/>
            </a:endParaRPr>
          </a:p>
          <a:p>
            <a:pPr marL="228600" indent="-228600" algn="just">
              <a:buFont typeface="+mj-lt"/>
              <a:buAutoNum type="arabicPeriod"/>
            </a:pPr>
            <a:r>
              <a:rPr lang="fr-CA" sz="1200" dirty="0" smtClean="0">
                <a:latin typeface="Calibri" pitchFamily="34" charset="0"/>
                <a:cs typeface="Calibri" pitchFamily="34" charset="0"/>
              </a:rPr>
              <a:t>Les gaz ne sont pas lourds, mais ça ne veut pas dire qu’ils n’ont pas de masse du tout. On peut dire des gaz qu’ils sont très </a:t>
            </a:r>
            <a:r>
              <a:rPr lang="fr-CA" sz="1200" dirty="0" err="1" smtClean="0">
                <a:latin typeface="Calibri" pitchFamily="34" charset="0"/>
                <a:cs typeface="Calibri" pitchFamily="34" charset="0"/>
              </a:rPr>
              <a:t>très</a:t>
            </a:r>
            <a:r>
              <a:rPr lang="fr-CA" sz="1200" dirty="0" smtClean="0">
                <a:latin typeface="Calibri" pitchFamily="34" charset="0"/>
                <a:cs typeface="Calibri" pitchFamily="34" charset="0"/>
              </a:rPr>
              <a:t> légers, ou que comparés aux solides et liquides ils ne pèsent </a:t>
            </a:r>
            <a:r>
              <a:rPr lang="fr-CA" sz="1200" i="1" dirty="0" smtClean="0">
                <a:latin typeface="Calibri" pitchFamily="34" charset="0"/>
                <a:cs typeface="Calibri" pitchFamily="34" charset="0"/>
              </a:rPr>
              <a:t>presque</a:t>
            </a:r>
            <a:r>
              <a:rPr lang="fr-CA" sz="1200" dirty="0" smtClean="0">
                <a:latin typeface="Calibri" pitchFamily="34" charset="0"/>
                <a:cs typeface="Calibri" pitchFamily="34" charset="0"/>
              </a:rPr>
              <a:t> rien.</a:t>
            </a:r>
          </a:p>
          <a:p>
            <a:pPr marL="228600" indent="-228600" algn="just">
              <a:buFont typeface="+mj-lt"/>
              <a:buAutoNum type="arabicPeriod"/>
            </a:pPr>
            <a:r>
              <a:rPr lang="fr-CA" sz="1200" dirty="0" smtClean="0">
                <a:latin typeface="Calibri" pitchFamily="34" charset="0"/>
                <a:cs typeface="Calibri" pitchFamily="34" charset="0"/>
              </a:rPr>
              <a:t>Ce n’est pas toujours tout à fait vrai. Un exemple d’exception est donné dans la section suivante.</a:t>
            </a:r>
          </a:p>
          <a:p>
            <a:pPr marL="228600" indent="-228600" algn="just">
              <a:buFont typeface="+mj-lt"/>
              <a:buAutoNum type="arabicPeriod"/>
            </a:pPr>
            <a:r>
              <a:rPr lang="fr-CA" sz="1200" dirty="0" smtClean="0">
                <a:latin typeface="Calibri" pitchFamily="34" charset="0"/>
                <a:cs typeface="Calibri" pitchFamily="34" charset="0"/>
              </a:rPr>
              <a:t>Exemples de cas limites : vitre, glace, plastique transparent.</a:t>
            </a:r>
          </a:p>
          <a:p>
            <a:pPr marL="228600" indent="-228600" algn="just">
              <a:buFont typeface="+mj-lt"/>
              <a:buAutoNum type="arabicPeriod"/>
            </a:pPr>
            <a:r>
              <a:rPr lang="fr-CA" sz="1200" dirty="0" smtClean="0">
                <a:latin typeface="Calibri" pitchFamily="34" charset="0"/>
                <a:cs typeface="Calibri" pitchFamily="34" charset="0"/>
              </a:rPr>
              <a:t>Exemples de cas limites : eau, alcool pur.</a:t>
            </a:r>
          </a:p>
          <a:p>
            <a:pPr marL="228600" indent="-228600" algn="just">
              <a:buFont typeface="+mj-lt"/>
              <a:buAutoNum type="arabicPeriod"/>
            </a:pPr>
            <a:r>
              <a:rPr lang="fr-CA" sz="1200" dirty="0" smtClean="0">
                <a:latin typeface="Calibri" pitchFamily="34" charset="0"/>
                <a:cs typeface="Calibri" pitchFamily="34" charset="0"/>
              </a:rPr>
              <a:t>En laboratoire, on trouve des gaz colorés. Par exemple, le chlore gazeux, lorsque concentré, a une couleur vert-jaune. (Voir aussi vidéo de gaz d’iode dans la section suivante.)</a:t>
            </a:r>
          </a:p>
        </p:txBody>
      </p:sp>
      <p:sp>
        <p:nvSpPr>
          <p:cNvPr id="10" name="Rectangle 9"/>
          <p:cNvSpPr/>
          <p:nvPr>
            <p:custDataLst>
              <p:tags r:id="rId6"/>
            </p:custDataLst>
          </p:nvPr>
        </p:nvSpPr>
        <p:spPr>
          <a:xfrm>
            <a:off x="71414" y="6188330"/>
            <a:ext cx="1728811" cy="2831544"/>
          </a:xfrm>
          <a:prstGeom prst="rect">
            <a:avLst/>
          </a:prstGeom>
          <a:solidFill>
            <a:schemeClr val="accent1">
              <a:lumMod val="60000"/>
              <a:lumOff val="40000"/>
              <a:alpha val="51000"/>
            </a:schemeClr>
          </a:solidFill>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ts val="600"/>
              </a:spcBef>
            </a:pPr>
            <a:r>
              <a:rPr lang="fr-CA" sz="1400" b="1" dirty="0" smtClean="0">
                <a:latin typeface="Calibri" pitchFamily="34" charset="0"/>
              </a:rPr>
              <a:t>Autres solides mous</a:t>
            </a:r>
            <a:endParaRPr lang="fr-CA" sz="1400" b="1" dirty="0">
              <a:latin typeface="Calibri" pitchFamily="34" charset="0"/>
            </a:endParaRPr>
          </a:p>
          <a:p>
            <a:pPr>
              <a:spcBef>
                <a:spcPts val="600"/>
              </a:spcBef>
            </a:pPr>
            <a:r>
              <a:rPr lang="fr-CA" sz="1200" dirty="0" smtClean="0">
                <a:latin typeface="Calibri" pitchFamily="34" charset="0"/>
              </a:rPr>
              <a:t>Le cas échéant, </a:t>
            </a:r>
            <a:r>
              <a:rPr lang="fr-CA" sz="1200" dirty="0" err="1" smtClean="0">
                <a:latin typeface="Calibri" pitchFamily="34" charset="0"/>
              </a:rPr>
              <a:t>deman-der</a:t>
            </a:r>
            <a:r>
              <a:rPr lang="fr-CA" sz="1200" dirty="0" smtClean="0">
                <a:latin typeface="Calibri" pitchFamily="34" charset="0"/>
              </a:rPr>
              <a:t> aux élèves de nommer des solides qui ne sont pas si durs que ça. Des exemples :</a:t>
            </a:r>
          </a:p>
          <a:p>
            <a:pPr marL="171450" indent="-171450">
              <a:spcBef>
                <a:spcPts val="600"/>
              </a:spcBef>
              <a:buFont typeface="Arial" pitchFamily="34" charset="0"/>
              <a:buChar char="•"/>
            </a:pPr>
            <a:r>
              <a:rPr lang="fr-CA" sz="1200" dirty="0" smtClean="0">
                <a:latin typeface="Calibri" pitchFamily="34" charset="0"/>
              </a:rPr>
              <a:t>Rembourrage (ouate)</a:t>
            </a:r>
          </a:p>
          <a:p>
            <a:pPr marL="171450" indent="-171450">
              <a:spcBef>
                <a:spcPts val="600"/>
              </a:spcBef>
              <a:buFont typeface="Arial" pitchFamily="34" charset="0"/>
              <a:buChar char="•"/>
            </a:pPr>
            <a:r>
              <a:rPr lang="fr-CA" sz="1200" dirty="0" smtClean="0">
                <a:latin typeface="Calibri" pitchFamily="34" charset="0"/>
              </a:rPr>
              <a:t>Poudres, farines</a:t>
            </a:r>
          </a:p>
          <a:p>
            <a:pPr>
              <a:spcBef>
                <a:spcPts val="600"/>
              </a:spcBef>
            </a:pPr>
            <a:r>
              <a:rPr lang="fr-CA" sz="1200" dirty="0" smtClean="0">
                <a:latin typeface="Calibri" pitchFamily="34" charset="0"/>
              </a:rPr>
              <a:t>Dans le cas de purées, de mousses, de gels, il ne faut pas oublier qu’il y a de l’eau (ou autre liquide) dans le mélange.</a:t>
            </a:r>
            <a:endParaRPr lang="fr-CA" sz="600" dirty="0" smtClean="0">
              <a:latin typeface="Calibri" pitchFamily="34" charset="0"/>
            </a:endParaRPr>
          </a:p>
        </p:txBody>
      </p:sp>
      <p:pic>
        <p:nvPicPr>
          <p:cNvPr id="14" name="Image 13" descr="Cover_1-Les_états_de_la_matière.png"/>
          <p:cNvPicPr>
            <a:picLocks noChangeAspect="1"/>
          </p:cNvPicPr>
          <p:nvPr/>
        </p:nvPicPr>
        <p:blipFill>
          <a:blip r:embed="rId10"/>
          <a:stretch>
            <a:fillRect/>
          </a:stretch>
        </p:blipFill>
        <p:spPr>
          <a:xfrm>
            <a:off x="4747260" y="-310898"/>
            <a:ext cx="2110740" cy="2110740"/>
          </a:xfrm>
          <a:prstGeom prst="rect">
            <a:avLst/>
          </a:prstGeom>
        </p:spPr>
      </p:pic>
      <p:sp>
        <p:nvSpPr>
          <p:cNvPr id="13" name="Title 3"/>
          <p:cNvSpPr>
            <a:spLocks noGrp="1"/>
          </p:cNvSpPr>
          <p:nvPr>
            <p:ph type="title"/>
            <p:custDataLst>
              <p:tags r:id="rId7"/>
            </p:custDataLst>
          </p:nvPr>
        </p:nvSpPr>
        <p:spPr>
          <a:xfrm>
            <a:off x="3822" y="1905"/>
            <a:ext cx="5962638" cy="996315"/>
          </a:xfrm>
        </p:spPr>
        <p:txBody>
          <a:bodyPr/>
          <a:lstStyle/>
          <a:p>
            <a:pPr algn="l"/>
            <a:r>
              <a:rPr lang="en-US" sz="3000" dirty="0" err="1" smtClean="0">
                <a:cs typeface="Calibri" pitchFamily="34" charset="0"/>
              </a:rPr>
              <a:t>Réalisation</a:t>
            </a:r>
            <a:r>
              <a:rPr lang="en-US" sz="1800" dirty="0">
                <a:cs typeface="Calibri" pitchFamily="34" charset="0"/>
              </a:rPr>
              <a:t/>
            </a:r>
            <a:br>
              <a:rPr lang="en-US" sz="1800" dirty="0">
                <a:cs typeface="Calibri" pitchFamily="34" charset="0"/>
              </a:rPr>
            </a:br>
            <a:r>
              <a:rPr lang="en-US" sz="2400" dirty="0">
                <a:cs typeface="Calibri" pitchFamily="34" charset="0"/>
              </a:rPr>
              <a:t>3</a:t>
            </a:r>
            <a:r>
              <a:rPr lang="en-US" sz="2400" dirty="0" smtClean="0">
                <a:cs typeface="Calibri" pitchFamily="34" charset="0"/>
              </a:rPr>
              <a:t>. Les </a:t>
            </a:r>
            <a:r>
              <a:rPr lang="en-US" sz="2400" dirty="0" err="1" smtClean="0">
                <a:cs typeface="Calibri" pitchFamily="34" charset="0"/>
              </a:rPr>
              <a:t>caractéristiques</a:t>
            </a:r>
            <a:r>
              <a:rPr lang="en-US" sz="2400" dirty="0" smtClean="0">
                <a:cs typeface="Calibri" pitchFamily="34" charset="0"/>
              </a:rPr>
              <a:t> de la </a:t>
            </a:r>
            <a:r>
              <a:rPr lang="en-US" sz="2400" dirty="0" err="1" smtClean="0">
                <a:cs typeface="Calibri" pitchFamily="34" charset="0"/>
              </a:rPr>
              <a:t>matière</a:t>
            </a:r>
            <a:r>
              <a:rPr lang="en-US" sz="2400" dirty="0" smtClean="0">
                <a:cs typeface="Calibri" pitchFamily="34" charset="0"/>
              </a:rPr>
              <a:t> </a:t>
            </a:r>
            <a:r>
              <a:rPr lang="en-US" sz="1800" dirty="0" smtClean="0">
                <a:cs typeface="Calibri" pitchFamily="34" charset="0"/>
              </a:rPr>
              <a:t>(suite)</a:t>
            </a:r>
            <a:endParaRPr lang="en-US" sz="1800" i="1" dirty="0">
              <a:cs typeface="Calibri" pitchFamily="34" charset="0"/>
            </a:endParaRPr>
          </a:p>
        </p:txBody>
      </p:sp>
    </p:spTree>
    <p:extLst>
      <p:ext uri="{BB962C8B-B14F-4D97-AF65-F5344CB8AC3E}">
        <p14:creationId xmlns="" xmlns:p14="http://schemas.microsoft.com/office/powerpoint/2010/main" val="2284556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a:spLocks noGrp="1"/>
          </p:cNvSpPr>
          <p:nvPr>
            <p:ph sz="half" idx="1"/>
            <p:custDataLst>
              <p:tags r:id="rId1"/>
            </p:custDataLst>
          </p:nvPr>
        </p:nvSpPr>
        <p:spPr>
          <a:xfrm>
            <a:off x="1828800" y="1299210"/>
            <a:ext cx="4972157" cy="7639050"/>
          </a:xfrm>
          <a:noFill/>
          <a:ln>
            <a:solidFill>
              <a:schemeClr val="accent1"/>
            </a:solidFill>
          </a:ln>
        </p:spPr>
        <p:style>
          <a:lnRef idx="2">
            <a:schemeClr val="accent5"/>
          </a:lnRef>
          <a:fillRef idx="1">
            <a:schemeClr val="lt1"/>
          </a:fillRef>
          <a:effectRef idx="0">
            <a:schemeClr val="accent5"/>
          </a:effectRef>
          <a:fontRef idx="minor">
            <a:schemeClr val="dk1"/>
          </a:fontRef>
        </p:style>
        <p:txBody>
          <a:bodyPr>
            <a:noAutofit/>
          </a:bodyPr>
          <a:lstStyle/>
          <a:p>
            <a:pPr marL="0" lvl="0" indent="0" algn="just" defTabSz="457200">
              <a:spcBef>
                <a:spcPts val="600"/>
              </a:spcBef>
              <a:spcAft>
                <a:spcPts val="600"/>
              </a:spcAft>
              <a:buSzTx/>
              <a:buNone/>
            </a:pPr>
            <a:r>
              <a:rPr lang="fr-CA" sz="2400" i="1" dirty="0">
                <a:solidFill>
                  <a:prstClr val="black"/>
                </a:solidFill>
                <a:latin typeface="Calibri" pitchFamily="34" charset="0"/>
                <a:cs typeface="Calibri" pitchFamily="34" charset="0"/>
              </a:rPr>
              <a:t>Vue d’ensemble</a:t>
            </a:r>
          </a:p>
          <a:p>
            <a:pPr marL="0" lvl="0" indent="0" algn="just" defTabSz="457200">
              <a:spcBef>
                <a:spcPts val="600"/>
              </a:spcBef>
              <a:buSzTx/>
              <a:buNone/>
            </a:pPr>
            <a:r>
              <a:rPr lang="fr-CA" sz="1200" dirty="0" smtClean="0">
                <a:solidFill>
                  <a:prstClr val="black"/>
                </a:solidFill>
                <a:latin typeface="Calibri" pitchFamily="34" charset="0"/>
                <a:cs typeface="Calibri" pitchFamily="34" charset="0"/>
              </a:rPr>
              <a:t>Pour voir comment la matière peut passer d’un état à l’autre, on prend l’exemple de l’eau.</a:t>
            </a:r>
          </a:p>
          <a:p>
            <a:pPr marL="228600" lvl="0" indent="-228600" algn="just" defTabSz="457200">
              <a:spcBef>
                <a:spcPts val="600"/>
              </a:spcBef>
              <a:buSzTx/>
              <a:buFont typeface="+mj-lt"/>
              <a:buAutoNum type="arabicPeriod"/>
            </a:pPr>
            <a:r>
              <a:rPr lang="fr-CA" sz="1200" dirty="0" smtClean="0">
                <a:solidFill>
                  <a:prstClr val="black"/>
                </a:solidFill>
                <a:latin typeface="Calibri" pitchFamily="34" charset="0"/>
                <a:cs typeface="Calibri" pitchFamily="34" charset="0"/>
              </a:rPr>
              <a:t>Lecture de l’histoire d’Ysengrin, qui se retrouve la queue coincée dans la glace. (10 minutes)</a:t>
            </a:r>
          </a:p>
          <a:p>
            <a:pPr marL="228600" lvl="0" indent="-228600" algn="just" defTabSz="457200">
              <a:spcBef>
                <a:spcPts val="600"/>
              </a:spcBef>
              <a:buSzTx/>
              <a:buFont typeface="+mj-lt"/>
              <a:buAutoNum type="arabicPeriod"/>
            </a:pPr>
            <a:r>
              <a:rPr lang="fr-CA" sz="1200" dirty="0" smtClean="0">
                <a:solidFill>
                  <a:prstClr val="black"/>
                </a:solidFill>
                <a:latin typeface="Calibri" pitchFamily="34" charset="0"/>
                <a:cs typeface="Calibri" pitchFamily="34" charset="0"/>
              </a:rPr>
              <a:t>Démonstration qui permet de recréer l’histoire d’Ysengrin. (5 minutes)</a:t>
            </a:r>
          </a:p>
          <a:p>
            <a:pPr marL="228600" lvl="0" indent="-228600" algn="just" defTabSz="457200">
              <a:spcBef>
                <a:spcPts val="600"/>
              </a:spcBef>
              <a:buSzTx/>
              <a:buFont typeface="+mj-lt"/>
              <a:buAutoNum type="arabicPeriod"/>
            </a:pPr>
            <a:r>
              <a:rPr lang="fr-CA" sz="1200" dirty="0" smtClean="0">
                <a:solidFill>
                  <a:prstClr val="black"/>
                </a:solidFill>
                <a:latin typeface="Calibri" pitchFamily="34" charset="0"/>
                <a:cs typeface="Calibri" pitchFamily="34" charset="0"/>
              </a:rPr>
              <a:t>Avec la </a:t>
            </a:r>
            <a:r>
              <a:rPr lang="fr-CA" sz="1200" dirty="0">
                <a:solidFill>
                  <a:prstClr val="black"/>
                </a:solidFill>
                <a:latin typeface="Calibri" pitchFamily="34" charset="0"/>
                <a:cs typeface="Calibri" pitchFamily="34" charset="0"/>
              </a:rPr>
              <a:t>c</a:t>
            </a:r>
            <a:r>
              <a:rPr lang="fr-CA" sz="1200" dirty="0" smtClean="0">
                <a:solidFill>
                  <a:prstClr val="black"/>
                </a:solidFill>
                <a:latin typeface="Calibri" pitchFamily="34" charset="0"/>
                <a:cs typeface="Calibri" pitchFamily="34" charset="0"/>
              </a:rPr>
              <a:t>asserole, transformation de la glace (solide) en eau (liquide) puis en vapeur (gaz). (20 minutes)</a:t>
            </a:r>
          </a:p>
          <a:p>
            <a:pPr marL="228600" lvl="0" indent="-228600" algn="just" defTabSz="457200">
              <a:spcBef>
                <a:spcPts val="600"/>
              </a:spcBef>
              <a:buSzTx/>
              <a:buFont typeface="+mj-lt"/>
              <a:buAutoNum type="arabicPeriod"/>
            </a:pPr>
            <a:r>
              <a:rPr lang="fr-CA" sz="1200" dirty="0" smtClean="0">
                <a:solidFill>
                  <a:prstClr val="black"/>
                </a:solidFill>
                <a:latin typeface="Calibri" pitchFamily="34" charset="0"/>
                <a:cs typeface="Calibri" pitchFamily="34" charset="0"/>
              </a:rPr>
              <a:t>Pendant la fonte de la glace, découverte de d’autres exemples de changement d’état.</a:t>
            </a:r>
          </a:p>
          <a:p>
            <a:pPr marL="228600" lvl="0" indent="-228600" algn="just" defTabSz="457200">
              <a:spcBef>
                <a:spcPts val="600"/>
              </a:spcBef>
              <a:buSzTx/>
              <a:buNone/>
            </a:pPr>
            <a:endParaRPr lang="fr-CA" sz="1200" dirty="0" smtClean="0">
              <a:solidFill>
                <a:prstClr val="black"/>
              </a:solidFill>
              <a:latin typeface="Calibri" pitchFamily="34" charset="0"/>
              <a:cs typeface="Calibri" pitchFamily="34" charset="0"/>
            </a:endParaRPr>
          </a:p>
          <a:p>
            <a:pPr marL="0" lvl="0" indent="0" algn="just" defTabSz="457200">
              <a:spcBef>
                <a:spcPts val="600"/>
              </a:spcBef>
              <a:spcAft>
                <a:spcPts val="600"/>
              </a:spcAft>
              <a:buSzTx/>
              <a:buNone/>
            </a:pPr>
            <a:r>
              <a:rPr lang="fr-CA" sz="2400" i="1" dirty="0" smtClean="0">
                <a:solidFill>
                  <a:prstClr val="black"/>
                </a:solidFill>
                <a:latin typeface="Calibri" pitchFamily="34" charset="0"/>
                <a:cs typeface="Calibri" pitchFamily="34" charset="0"/>
              </a:rPr>
              <a:t>Préparatifs</a:t>
            </a:r>
          </a:p>
          <a:p>
            <a:pPr lvl="0" algn="just" defTabSz="457200">
              <a:spcBef>
                <a:spcPts val="600"/>
              </a:spcBef>
              <a:spcAft>
                <a:spcPts val="600"/>
              </a:spcAft>
              <a:buSzTx/>
              <a:buFont typeface="Arial" pitchFamily="34" charset="0"/>
              <a:buChar char="•"/>
            </a:pPr>
            <a:r>
              <a:rPr lang="fr-CA" sz="1200" dirty="0" smtClean="0">
                <a:solidFill>
                  <a:prstClr val="black"/>
                </a:solidFill>
                <a:latin typeface="Calibri" pitchFamily="34" charset="0"/>
                <a:cs typeface="Calibri" pitchFamily="34" charset="0"/>
              </a:rPr>
              <a:t>La veille de l’activité, l’</a:t>
            </a:r>
            <a:r>
              <a:rPr lang="fr-CA" sz="1200" dirty="0" err="1" smtClean="0">
                <a:solidFill>
                  <a:prstClr val="black"/>
                </a:solidFill>
                <a:latin typeface="Calibri" pitchFamily="34" charset="0"/>
                <a:cs typeface="Calibri" pitchFamily="34" charset="0"/>
              </a:rPr>
              <a:t>enseignant.e</a:t>
            </a:r>
            <a:r>
              <a:rPr lang="fr-CA" sz="1200" dirty="0" smtClean="0">
                <a:solidFill>
                  <a:prstClr val="black"/>
                </a:solidFill>
                <a:latin typeface="Calibri" pitchFamily="34" charset="0"/>
                <a:cs typeface="Calibri" pitchFamily="34" charset="0"/>
              </a:rPr>
              <a:t> aura préparé les glaçons.</a:t>
            </a:r>
          </a:p>
          <a:p>
            <a:pPr lvl="0" algn="just" defTabSz="457200">
              <a:spcBef>
                <a:spcPts val="600"/>
              </a:spcBef>
              <a:spcAft>
                <a:spcPts val="600"/>
              </a:spcAft>
              <a:buSzTx/>
              <a:buFont typeface="Arial" pitchFamily="34" charset="0"/>
              <a:buChar char="•"/>
            </a:pPr>
            <a:r>
              <a:rPr lang="fr-CA" sz="1200" dirty="0" smtClean="0">
                <a:solidFill>
                  <a:prstClr val="black"/>
                </a:solidFill>
                <a:latin typeface="Calibri" pitchFamily="34" charset="0"/>
                <a:cs typeface="Calibri" pitchFamily="34" charset="0"/>
              </a:rPr>
              <a:t>Dans un des compartiments du bac à glaçon, déposer un morceau de ficelle (5-10 cm) de manière à ce qu’elle soit emprisonnée dans la glace.</a:t>
            </a:r>
          </a:p>
          <a:p>
            <a:pPr marL="0" lvl="0" indent="0" algn="just" defTabSz="457200">
              <a:spcBef>
                <a:spcPts val="600"/>
              </a:spcBef>
              <a:spcAft>
                <a:spcPts val="600"/>
              </a:spcAft>
              <a:buSzTx/>
              <a:buNone/>
            </a:pPr>
            <a:r>
              <a:rPr lang="fr-CA" sz="2400" i="1" dirty="0" smtClean="0">
                <a:solidFill>
                  <a:prstClr val="black"/>
                </a:solidFill>
                <a:latin typeface="Calibri" pitchFamily="34" charset="0"/>
                <a:cs typeface="Calibri" pitchFamily="34" charset="0"/>
              </a:rPr>
              <a:t>L’histoire d’Ysengrin</a:t>
            </a:r>
            <a:endParaRPr lang="fr-CA" sz="2400" i="1" dirty="0">
              <a:solidFill>
                <a:prstClr val="black"/>
              </a:solidFill>
              <a:latin typeface="Calibri" pitchFamily="34" charset="0"/>
              <a:cs typeface="Calibri" pitchFamily="34" charset="0"/>
            </a:endParaRPr>
          </a:p>
          <a:p>
            <a:pPr lvl="0" algn="just" defTabSz="457200">
              <a:spcBef>
                <a:spcPts val="600"/>
              </a:spcBef>
              <a:buSzTx/>
              <a:buFont typeface="Arial" pitchFamily="34" charset="0"/>
              <a:buChar char="•"/>
            </a:pPr>
            <a:r>
              <a:rPr lang="fr-CA" sz="1200" dirty="0" smtClean="0">
                <a:solidFill>
                  <a:prstClr val="black"/>
                </a:solidFill>
                <a:latin typeface="Calibri" pitchFamily="34" charset="0"/>
                <a:cs typeface="Calibri" pitchFamily="34" charset="0"/>
              </a:rPr>
              <a:t>Expliquer d’abord qui sont les personnages (le loup est bête et méchant, le renard est rusé) et le contexte de l’histoire (elle date du temps des chevaliers).</a:t>
            </a:r>
          </a:p>
          <a:p>
            <a:pPr lvl="0" algn="just" defTabSz="457200">
              <a:spcBef>
                <a:spcPts val="600"/>
              </a:spcBef>
              <a:buSzTx/>
              <a:buFont typeface="Arial" pitchFamily="34" charset="0"/>
              <a:buChar char="•"/>
            </a:pPr>
            <a:r>
              <a:rPr lang="fr-CA" sz="1200" dirty="0" smtClean="0">
                <a:solidFill>
                  <a:prstClr val="black"/>
                </a:solidFill>
                <a:latin typeface="Calibri" pitchFamily="34" charset="0"/>
                <a:cs typeface="Calibri" pitchFamily="34" charset="0"/>
              </a:rPr>
              <a:t>Le texte se trouve à la page 13.</a:t>
            </a:r>
          </a:p>
          <a:p>
            <a:pPr lvl="0" algn="just" defTabSz="457200">
              <a:spcBef>
                <a:spcPts val="600"/>
              </a:spcBef>
              <a:buSzTx/>
              <a:buNone/>
            </a:pPr>
            <a:endParaRPr lang="fr-CA" sz="1200" dirty="0" smtClean="0">
              <a:solidFill>
                <a:prstClr val="black"/>
              </a:solidFill>
              <a:latin typeface="Calibri" pitchFamily="34" charset="0"/>
              <a:cs typeface="Calibri" pitchFamily="34" charset="0"/>
            </a:endParaRPr>
          </a:p>
          <a:p>
            <a:pPr marL="0" lvl="0" indent="0" algn="just" defTabSz="457200">
              <a:spcBef>
                <a:spcPts val="600"/>
              </a:spcBef>
              <a:buSzTx/>
              <a:buNone/>
            </a:pPr>
            <a:r>
              <a:rPr lang="fr-CA" sz="1400" b="1" dirty="0" smtClean="0">
                <a:solidFill>
                  <a:prstClr val="black"/>
                </a:solidFill>
                <a:latin typeface="Calibri" pitchFamily="34" charset="0"/>
                <a:cs typeface="Calibri" pitchFamily="34" charset="0"/>
              </a:rPr>
              <a:t>Retour sur l’histoire</a:t>
            </a:r>
          </a:p>
          <a:p>
            <a:pPr marL="0" lvl="0" indent="0" algn="ctr" defTabSz="457200">
              <a:spcBef>
                <a:spcPts val="600"/>
              </a:spcBef>
              <a:buSzTx/>
              <a:buNone/>
            </a:pPr>
            <a:r>
              <a:rPr lang="fr-CA" sz="1200" b="1" i="1" dirty="0" smtClean="0">
                <a:solidFill>
                  <a:prstClr val="black"/>
                </a:solidFill>
                <a:latin typeface="Calibri" pitchFamily="34" charset="0"/>
                <a:cs typeface="Calibri" pitchFamily="34" charset="0"/>
              </a:rPr>
              <a:t>« Pourquoi Ysengrin a-t-il été emprisonné ? Que s’est-il passé avec l’eau qui était dans le trou ? » </a:t>
            </a:r>
            <a:r>
              <a:rPr lang="fr-CA" sz="1200" dirty="0" smtClean="0">
                <a:solidFill>
                  <a:prstClr val="black"/>
                </a:solidFill>
                <a:latin typeface="Calibri" pitchFamily="34" charset="0"/>
                <a:cs typeface="Calibri" pitchFamily="34" charset="0"/>
              </a:rPr>
              <a:t>Elle s’est transformée en glace.</a:t>
            </a:r>
          </a:p>
          <a:p>
            <a:pPr marL="0" lvl="0" indent="0" algn="ctr" defTabSz="457200">
              <a:spcBef>
                <a:spcPts val="600"/>
              </a:spcBef>
              <a:buSzTx/>
              <a:buNone/>
            </a:pPr>
            <a:r>
              <a:rPr lang="fr-CA" sz="1200" b="1" i="1" dirty="0" smtClean="0">
                <a:solidFill>
                  <a:prstClr val="black"/>
                </a:solidFill>
                <a:latin typeface="Calibri" pitchFamily="34" charset="0"/>
                <a:cs typeface="Calibri" pitchFamily="34" charset="0"/>
              </a:rPr>
              <a:t>« La glace, est-ce que c’est encore de l’eau ? » </a:t>
            </a:r>
            <a:r>
              <a:rPr lang="fr-CA" sz="1200" dirty="0" smtClean="0">
                <a:solidFill>
                  <a:prstClr val="black"/>
                </a:solidFill>
                <a:latin typeface="Calibri" pitchFamily="34" charset="0"/>
                <a:cs typeface="Calibri" pitchFamily="34" charset="0"/>
              </a:rPr>
              <a:t>Oui, elle a seulement changé d’état (nouvelles caractéristiques).</a:t>
            </a:r>
          </a:p>
          <a:p>
            <a:pPr marL="0" lvl="0" indent="0" algn="ctr" defTabSz="457200">
              <a:spcBef>
                <a:spcPts val="600"/>
              </a:spcBef>
              <a:buSzTx/>
              <a:buNone/>
            </a:pPr>
            <a:r>
              <a:rPr lang="fr-CA" sz="1200" b="1" i="1" dirty="0" smtClean="0">
                <a:solidFill>
                  <a:prstClr val="black"/>
                </a:solidFill>
                <a:latin typeface="Calibri" pitchFamily="34" charset="0"/>
                <a:cs typeface="Calibri" pitchFamily="34" charset="0"/>
              </a:rPr>
              <a:t>« Quelles autres formes peut prendre l’eau ? » </a:t>
            </a:r>
            <a:r>
              <a:rPr lang="fr-CA" sz="1200" dirty="0" smtClean="0">
                <a:solidFill>
                  <a:prstClr val="black"/>
                </a:solidFill>
                <a:latin typeface="Calibri" pitchFamily="34" charset="0"/>
                <a:cs typeface="Calibri" pitchFamily="34" charset="0"/>
              </a:rPr>
              <a:t>Neige, gadoue, etc.</a:t>
            </a:r>
            <a:endParaRPr lang="fr-CA" sz="1200" dirty="0">
              <a:solidFill>
                <a:prstClr val="black"/>
              </a:solidFill>
              <a:latin typeface="Calibri" pitchFamily="34" charset="0"/>
              <a:cs typeface="Calibri" pitchFamily="34" charset="0"/>
            </a:endParaRPr>
          </a:p>
          <a:p>
            <a:pPr marL="0" lvl="0" indent="0" algn="just" defTabSz="457200">
              <a:spcBef>
                <a:spcPts val="600"/>
              </a:spcBef>
              <a:buSzTx/>
              <a:buNone/>
            </a:pPr>
            <a:endParaRPr lang="fr-CA" sz="1200" dirty="0" smtClean="0">
              <a:solidFill>
                <a:prstClr val="black"/>
              </a:solidFill>
              <a:latin typeface="Calibri" pitchFamily="34" charset="0"/>
              <a:cs typeface="Calibri" pitchFamily="34" charset="0"/>
            </a:endParaRPr>
          </a:p>
        </p:txBody>
      </p:sp>
      <p:sp>
        <p:nvSpPr>
          <p:cNvPr id="2" name="Espace réservé du numéro de diapositive 1"/>
          <p:cNvSpPr>
            <a:spLocks noGrp="1"/>
          </p:cNvSpPr>
          <p:nvPr>
            <p:ph type="sldNum" sz="quarter" idx="12"/>
            <p:custDataLst>
              <p:tags r:id="rId2"/>
            </p:custDataLst>
          </p:nvPr>
        </p:nvSpPr>
        <p:spPr>
          <a:xfrm>
            <a:off x="5736291" y="8008203"/>
            <a:ext cx="1112292" cy="1135797"/>
          </a:xfrm>
        </p:spPr>
        <p:txBody>
          <a:bodyPr/>
          <a:lstStyle/>
          <a:p>
            <a:fld id="{027FB875-5C85-AB42-9DC5-178568A424B8}" type="slidenum">
              <a:rPr lang="fr-CA" smtClean="0"/>
              <a:pPr/>
              <a:t>11</a:t>
            </a:fld>
            <a:endParaRPr lang="fr-CA" dirty="0"/>
          </a:p>
        </p:txBody>
      </p:sp>
      <p:sp>
        <p:nvSpPr>
          <p:cNvPr id="16" name="Title 3"/>
          <p:cNvSpPr txBox="1">
            <a:spLocks/>
          </p:cNvSpPr>
          <p:nvPr>
            <p:custDataLst>
              <p:tags r:id="rId3"/>
            </p:custDataLst>
          </p:nvPr>
        </p:nvSpPr>
        <p:spPr>
          <a:xfrm>
            <a:off x="0" y="0"/>
            <a:ext cx="6165742" cy="9980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itchFamily="34" charset="0"/>
              </a:rPr>
              <a:t>Réalisation</a:t>
            </a:r>
          </a:p>
          <a:p>
            <a:pPr algn="l"/>
            <a:r>
              <a:rPr lang="fr-CA" sz="2400" dirty="0" smtClean="0">
                <a:latin typeface="Calibri" pitchFamily="34" charset="0"/>
                <a:cs typeface="Calibri" pitchFamily="34" charset="0"/>
              </a:rPr>
              <a:t>4. Changements d’états</a:t>
            </a:r>
            <a:endParaRPr lang="fr-CA" sz="2400" dirty="0">
              <a:latin typeface="Calibri" pitchFamily="34" charset="0"/>
              <a:cs typeface="Calibri" pitchFamily="34" charset="0"/>
            </a:endParaRPr>
          </a:p>
        </p:txBody>
      </p:sp>
      <p:graphicFrame>
        <p:nvGraphicFramePr>
          <p:cNvPr id="10" name="Tableau 9"/>
          <p:cNvGraphicFramePr>
            <a:graphicFrameLocks noGrp="1"/>
          </p:cNvGraphicFramePr>
          <p:nvPr>
            <p:custDataLst>
              <p:tags r:id="rId4"/>
            </p:custDataLst>
            <p:extLst>
              <p:ext uri="{D42A27DB-BD31-4B8C-83A1-F6EECF244321}">
                <p14:modId xmlns="" xmlns:p14="http://schemas.microsoft.com/office/powerpoint/2010/main" val="1104691491"/>
              </p:ext>
            </p:extLst>
          </p:nvPr>
        </p:nvGraphicFramePr>
        <p:xfrm>
          <a:off x="99929" y="1290987"/>
          <a:ext cx="1652671" cy="304800"/>
        </p:xfrm>
        <a:graphic>
          <a:graphicData uri="http://schemas.openxmlformats.org/drawingml/2006/table">
            <a:tbl>
              <a:tblPr firstRow="1" bandRow="1">
                <a:tableStyleId>{5C22544A-7EE6-4342-B048-85BDC9FD1C3A}</a:tableStyleId>
              </a:tblPr>
              <a:tblGrid>
                <a:gridCol w="1652671">
                  <a:extLst>
                    <a:ext uri="{9D8B030D-6E8A-4147-A177-3AD203B41FA5}">
                      <a16:colId xmlns="" xmlns:a16="http://schemas.microsoft.com/office/drawing/2014/main" val="20000"/>
                    </a:ext>
                  </a:extLst>
                </a:gridCol>
              </a:tblGrid>
              <a:tr h="260382">
                <a:tc>
                  <a:txBody>
                    <a:bodyPr/>
                    <a:lstStyle/>
                    <a:p>
                      <a:pPr algn="ctr"/>
                      <a:r>
                        <a:rPr lang="fr-FR" sz="1400" b="1" i="0" dirty="0">
                          <a:solidFill>
                            <a:schemeClr val="tx1"/>
                          </a:solidFill>
                          <a:effectLst/>
                          <a:latin typeface="Calibri" pitchFamily="34" charset="0"/>
                        </a:rPr>
                        <a:t>Durée </a:t>
                      </a:r>
                      <a:r>
                        <a:rPr lang="fr-FR" sz="1400" b="1" i="0" dirty="0" smtClean="0">
                          <a:solidFill>
                            <a:schemeClr val="tx1"/>
                          </a:solidFill>
                          <a:effectLst/>
                          <a:latin typeface="Calibri" pitchFamily="34" charset="0"/>
                        </a:rPr>
                        <a:t>:</a:t>
                      </a:r>
                      <a:r>
                        <a:rPr lang="fr-FR" sz="1400" b="1" i="0" baseline="0" dirty="0" smtClean="0">
                          <a:solidFill>
                            <a:schemeClr val="tx1"/>
                          </a:solidFill>
                          <a:effectLst/>
                          <a:latin typeface="Calibri" pitchFamily="34" charset="0"/>
                        </a:rPr>
                        <a:t> </a:t>
                      </a:r>
                      <a:r>
                        <a:rPr lang="fr-FR" sz="1400" b="0" i="0" dirty="0" smtClean="0">
                          <a:solidFill>
                            <a:schemeClr val="tx1"/>
                          </a:solidFill>
                          <a:latin typeface="Calibri" pitchFamily="34" charset="0"/>
                        </a:rPr>
                        <a:t>35 minutes</a:t>
                      </a:r>
                      <a:endParaRPr lang="fr-FR" sz="1400" b="0" i="0" dirty="0">
                        <a:solidFill>
                          <a:schemeClr val="tx1"/>
                        </a:solidFill>
                        <a:latin typeface="Calibri" pitchFamily="34" charset="0"/>
                      </a:endParaRPr>
                    </a:p>
                  </a:txBody>
                  <a:tcPr>
                    <a:solidFill>
                      <a:schemeClr val="accent1">
                        <a:lumMod val="40000"/>
                        <a:lumOff val="60000"/>
                      </a:schemeClr>
                    </a:solidFill>
                  </a:tcPr>
                </a:tc>
                <a:extLst>
                  <a:ext uri="{0D108BD9-81ED-4DB2-BD59-A6C34878D82A}">
                    <a16:rowId xmlns="" xmlns:a16="http://schemas.microsoft.com/office/drawing/2014/main" val="10000"/>
                  </a:ext>
                </a:extLst>
              </a:tr>
            </a:tbl>
          </a:graphicData>
        </a:graphic>
      </p:graphicFrame>
      <p:graphicFrame>
        <p:nvGraphicFramePr>
          <p:cNvPr id="12" name="Espace réservé du contenu 5"/>
          <p:cNvGraphicFramePr>
            <a:graphicFrameLocks noGrp="1"/>
          </p:cNvGraphicFramePr>
          <p:nvPr>
            <p:ph sz="half" idx="1"/>
            <p:custDataLst>
              <p:tags r:id="rId5"/>
            </p:custDataLst>
            <p:extLst>
              <p:ext uri="{D42A27DB-BD31-4B8C-83A1-F6EECF244321}">
                <p14:modId xmlns="" xmlns:p14="http://schemas.microsoft.com/office/powerpoint/2010/main" val="2654591476"/>
              </p:ext>
            </p:extLst>
          </p:nvPr>
        </p:nvGraphicFramePr>
        <p:xfrm>
          <a:off x="82658" y="1658270"/>
          <a:ext cx="1669942" cy="1950720"/>
        </p:xfrm>
        <a:graphic>
          <a:graphicData uri="http://schemas.openxmlformats.org/drawingml/2006/table">
            <a:tbl>
              <a:tblPr firstRow="1" bandRow="1">
                <a:tableStyleId>{5C22544A-7EE6-4342-B048-85BDC9FD1C3A}</a:tableStyleId>
              </a:tblPr>
              <a:tblGrid>
                <a:gridCol w="258683">
                  <a:extLst>
                    <a:ext uri="{9D8B030D-6E8A-4147-A177-3AD203B41FA5}">
                      <a16:colId xmlns="" xmlns:a16="http://schemas.microsoft.com/office/drawing/2014/main" val="20000"/>
                    </a:ext>
                  </a:extLst>
                </a:gridCol>
                <a:gridCol w="1411259">
                  <a:extLst>
                    <a:ext uri="{9D8B030D-6E8A-4147-A177-3AD203B41FA5}">
                      <a16:colId xmlns="" xmlns:a16="http://schemas.microsoft.com/office/drawing/2014/main" val="20001"/>
                    </a:ext>
                  </a:extLst>
                </a:gridCol>
              </a:tblGrid>
              <a:tr h="276327">
                <a:tc gridSpan="2">
                  <a:txBody>
                    <a:bodyPr/>
                    <a:lstStyle/>
                    <a:p>
                      <a:pPr algn="ctr"/>
                      <a:r>
                        <a:rPr lang="fr-FR" sz="1400" dirty="0" smtClean="0">
                          <a:latin typeface="Calibri" pitchFamily="34" charset="0"/>
                        </a:rPr>
                        <a:t>Matériel</a:t>
                      </a:r>
                      <a:r>
                        <a:rPr lang="fr-FR" sz="1400" baseline="0" dirty="0" smtClean="0">
                          <a:latin typeface="Calibri" pitchFamily="34" charset="0"/>
                        </a:rPr>
                        <a:t> </a:t>
                      </a:r>
                      <a:r>
                        <a:rPr lang="fr-FR" sz="1400" baseline="0" dirty="0">
                          <a:latin typeface="Calibri" pitchFamily="34" charset="0"/>
                        </a:rPr>
                        <a:t>nécessaire</a:t>
                      </a:r>
                      <a:endParaRPr lang="fr-FR" sz="1400" dirty="0">
                        <a:latin typeface="Calibri" pitchFamily="34" charset="0"/>
                      </a:endParaRPr>
                    </a:p>
                  </a:txBody>
                  <a:tcPr>
                    <a:solidFill>
                      <a:schemeClr val="accent1">
                        <a:lumMod val="75000"/>
                      </a:schemeClr>
                    </a:solidFill>
                  </a:tcPr>
                </a:tc>
                <a:tc hMerge="1">
                  <a:txBody>
                    <a:bodyPr/>
                    <a:lstStyle/>
                    <a:p>
                      <a:endParaRPr lang="fr-FR"/>
                    </a:p>
                  </a:txBody>
                  <a:tcPr/>
                </a:tc>
                <a:extLst>
                  <a:ext uri="{0D108BD9-81ED-4DB2-BD59-A6C34878D82A}">
                    <a16:rowId xmlns="" xmlns:a16="http://schemas.microsoft.com/office/drawing/2014/main" val="10000"/>
                  </a:ext>
                </a:extLst>
              </a:tr>
              <a:tr h="248694">
                <a:tc gridSpan="2">
                  <a:txBody>
                    <a:bodyPr/>
                    <a:lstStyle/>
                    <a:p>
                      <a:pPr algn="ctr"/>
                      <a:r>
                        <a:rPr lang="fr-FR" sz="1200" b="1" dirty="0" smtClean="0">
                          <a:latin typeface="Calibri" pitchFamily="34" charset="0"/>
                        </a:rPr>
                        <a:t>Pour</a:t>
                      </a:r>
                      <a:r>
                        <a:rPr lang="fr-FR" sz="1200" b="1" baseline="0" dirty="0" smtClean="0">
                          <a:latin typeface="Calibri" pitchFamily="34" charset="0"/>
                        </a:rPr>
                        <a:t> l’enseignant</a:t>
                      </a:r>
                      <a:endParaRPr lang="fr-FR" sz="1200" b="1" dirty="0">
                        <a:latin typeface="Calibri" pitchFamily="34" charset="0"/>
                      </a:endParaRPr>
                    </a:p>
                  </a:txBody>
                  <a:tcPr>
                    <a:solidFill>
                      <a:schemeClr val="accent1">
                        <a:lumMod val="60000"/>
                        <a:lumOff val="40000"/>
                      </a:schemeClr>
                    </a:solidFill>
                  </a:tcPr>
                </a:tc>
                <a:tc hMerge="1">
                  <a:txBody>
                    <a:bodyPr/>
                    <a:lstStyle/>
                    <a:p>
                      <a:pPr algn="l"/>
                      <a:endParaRPr lang="fr-FR" sz="1600" dirty="0">
                        <a:latin typeface="Times New Roman" pitchFamily="18" charset="0"/>
                      </a:endParaRPr>
                    </a:p>
                  </a:txBody>
                  <a:tcPr marL="121793" marR="121793" marT="60897" marB="60897"/>
                </a:tc>
                <a:extLst>
                  <a:ext uri="{0D108BD9-81ED-4DB2-BD59-A6C34878D82A}">
                    <a16:rowId xmlns="" xmlns:a16="http://schemas.microsoft.com/office/drawing/2014/main" val="10001"/>
                  </a:ext>
                </a:extLst>
              </a:tr>
              <a:tr h="309515">
                <a:tc>
                  <a:txBody>
                    <a:bodyPr/>
                    <a:lstStyle/>
                    <a:p>
                      <a:pPr algn="ctr"/>
                      <a:r>
                        <a:rPr lang="fr-FR" sz="1200" dirty="0" smtClean="0">
                          <a:latin typeface="Calibri" pitchFamily="34" charset="0"/>
                        </a:rPr>
                        <a:t>1</a:t>
                      </a:r>
                    </a:p>
                    <a:p>
                      <a:pPr algn="ctr"/>
                      <a:r>
                        <a:rPr lang="fr-FR" sz="1200" dirty="0" smtClean="0">
                          <a:latin typeface="Calibri" pitchFamily="34" charset="0"/>
                        </a:rPr>
                        <a:t>1</a:t>
                      </a:r>
                    </a:p>
                    <a:p>
                      <a:pPr algn="ctr"/>
                      <a:r>
                        <a:rPr lang="fr-FR" sz="1200" dirty="0" smtClean="0">
                          <a:latin typeface="Calibri" pitchFamily="34" charset="0"/>
                        </a:rPr>
                        <a:t>1</a:t>
                      </a:r>
                    </a:p>
                    <a:p>
                      <a:pPr algn="ctr"/>
                      <a:r>
                        <a:rPr lang="fr-FR" sz="1200" dirty="0" smtClean="0">
                          <a:latin typeface="Calibri" pitchFamily="34" charset="0"/>
                        </a:rPr>
                        <a:t>1</a:t>
                      </a:r>
                    </a:p>
                  </a:txBody>
                  <a:tcPr>
                    <a:solidFill>
                      <a:schemeClr val="accent1">
                        <a:lumMod val="20000"/>
                        <a:lumOff val="80000"/>
                      </a:schemeClr>
                    </a:solidFill>
                  </a:tcPr>
                </a:tc>
                <a:tc>
                  <a:txBody>
                    <a:bodyPr/>
                    <a:lstStyle/>
                    <a:p>
                      <a:pPr algn="l"/>
                      <a:r>
                        <a:rPr lang="fr-FR" sz="1200" b="0" dirty="0" smtClean="0">
                          <a:latin typeface="Calibri" pitchFamily="34" charset="0"/>
                        </a:rPr>
                        <a:t>Bac à glaçon</a:t>
                      </a:r>
                    </a:p>
                    <a:p>
                      <a:pPr algn="l"/>
                      <a:r>
                        <a:rPr lang="fr-FR" sz="1200" b="0" dirty="0" smtClean="0">
                          <a:latin typeface="Calibri" pitchFamily="34" charset="0"/>
                        </a:rPr>
                        <a:t>Casserole</a:t>
                      </a:r>
                    </a:p>
                    <a:p>
                      <a:pPr algn="l"/>
                      <a:r>
                        <a:rPr lang="fr-FR" sz="1200" b="0" dirty="0" smtClean="0">
                          <a:latin typeface="Calibri" pitchFamily="34" charset="0"/>
                        </a:rPr>
                        <a:t>Élément chauffant</a:t>
                      </a:r>
                    </a:p>
                    <a:p>
                      <a:pPr algn="l"/>
                      <a:r>
                        <a:rPr lang="fr-FR" sz="1200" b="0" dirty="0" smtClean="0">
                          <a:latin typeface="Calibri" pitchFamily="34" charset="0"/>
                        </a:rPr>
                        <a:t>Assiette</a:t>
                      </a:r>
                      <a:r>
                        <a:rPr lang="fr-FR" sz="1200" b="0" baseline="0" dirty="0" smtClean="0">
                          <a:latin typeface="Calibri" pitchFamily="34" charset="0"/>
                        </a:rPr>
                        <a:t> en aluminium</a:t>
                      </a:r>
                      <a:endParaRPr lang="fr-FR" sz="1200" b="0" dirty="0" smtClean="0">
                        <a:latin typeface="Calibri" pitchFamily="34" charset="0"/>
                      </a:endParaRPr>
                    </a:p>
                    <a:p>
                      <a:pPr algn="l"/>
                      <a:r>
                        <a:rPr lang="fr-FR" sz="1200" b="0" baseline="0" dirty="0" smtClean="0">
                          <a:latin typeface="Calibri" pitchFamily="34" charset="0"/>
                        </a:rPr>
                        <a:t>Ficelle</a:t>
                      </a:r>
                    </a:p>
                    <a:p>
                      <a:pPr algn="l"/>
                      <a:r>
                        <a:rPr lang="fr-FR" sz="1200" b="0" baseline="0" dirty="0" smtClean="0">
                          <a:latin typeface="Calibri" pitchFamily="34" charset="0"/>
                        </a:rPr>
                        <a:t>Beurre (facultatif)</a:t>
                      </a:r>
                      <a:endParaRPr lang="fr-FR" sz="1200" baseline="0" dirty="0" smtClean="0">
                        <a:latin typeface="Calibri" pitchFamily="34" charset="0"/>
                      </a:endParaRPr>
                    </a:p>
                  </a:txBody>
                  <a:tcPr>
                    <a:solidFill>
                      <a:schemeClr val="accent1">
                        <a:lumMod val="20000"/>
                        <a:lumOff val="80000"/>
                      </a:schemeClr>
                    </a:solidFill>
                  </a:tcPr>
                </a:tc>
                <a:extLst>
                  <a:ext uri="{0D108BD9-81ED-4DB2-BD59-A6C34878D82A}">
                    <a16:rowId xmlns="" xmlns:a16="http://schemas.microsoft.com/office/drawing/2014/main" val="10002"/>
                  </a:ext>
                </a:extLst>
              </a:tr>
            </a:tbl>
          </a:graphicData>
        </a:graphic>
      </p:graphicFrame>
      <p:sp>
        <p:nvSpPr>
          <p:cNvPr id="8" name="Rectangle 7"/>
          <p:cNvSpPr/>
          <p:nvPr>
            <p:custDataLst>
              <p:tags r:id="rId6"/>
            </p:custDataLst>
          </p:nvPr>
        </p:nvSpPr>
        <p:spPr>
          <a:xfrm>
            <a:off x="52364" y="5444996"/>
            <a:ext cx="1709761" cy="3493264"/>
          </a:xfrm>
          <a:prstGeom prst="rect">
            <a:avLst/>
          </a:prstGeom>
          <a:solidFill>
            <a:schemeClr val="accent1">
              <a:lumMod val="60000"/>
              <a:lumOff val="40000"/>
              <a:alpha val="51000"/>
            </a:schemeClr>
          </a:solidFill>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ts val="600"/>
              </a:spcBef>
            </a:pPr>
            <a:r>
              <a:rPr lang="fr-CA" sz="1400" b="1" dirty="0" smtClean="0">
                <a:latin typeface="Calibri" pitchFamily="34" charset="0"/>
              </a:rPr>
              <a:t>Et la vapeur ?</a:t>
            </a:r>
            <a:endParaRPr lang="fr-CA" sz="1400" b="1" dirty="0">
              <a:latin typeface="Calibri" pitchFamily="34" charset="0"/>
            </a:endParaRPr>
          </a:p>
          <a:p>
            <a:pPr>
              <a:spcBef>
                <a:spcPts val="600"/>
              </a:spcBef>
            </a:pPr>
            <a:r>
              <a:rPr lang="fr-CA" sz="1200" dirty="0">
                <a:latin typeface="Calibri" pitchFamily="34" charset="0"/>
              </a:rPr>
              <a:t>Si </a:t>
            </a:r>
            <a:r>
              <a:rPr lang="fr-CA" sz="1200" dirty="0" smtClean="0">
                <a:latin typeface="Calibri" pitchFamily="34" charset="0"/>
              </a:rPr>
              <a:t>personne ne mentionne </a:t>
            </a:r>
            <a:r>
              <a:rPr lang="fr-CA" sz="1200" dirty="0">
                <a:latin typeface="Calibri" pitchFamily="34" charset="0"/>
              </a:rPr>
              <a:t>la vapeur pendant </a:t>
            </a:r>
            <a:r>
              <a:rPr lang="fr-CA" sz="1200" dirty="0" smtClean="0">
                <a:latin typeface="Calibri" pitchFamily="34" charset="0"/>
              </a:rPr>
              <a:t>le retour sur l’histoire d’Ysengrin, on peut passer sous silence le fait que ce 3</a:t>
            </a:r>
            <a:r>
              <a:rPr lang="fr-CA" sz="1200" baseline="30000" dirty="0" smtClean="0">
                <a:latin typeface="Calibri" pitchFamily="34" charset="0"/>
              </a:rPr>
              <a:t>e</a:t>
            </a:r>
            <a:r>
              <a:rPr lang="fr-CA" sz="1200" dirty="0" smtClean="0">
                <a:latin typeface="Calibri" pitchFamily="34" charset="0"/>
              </a:rPr>
              <a:t> état de l’eau a </a:t>
            </a:r>
            <a:r>
              <a:rPr lang="fr-CA" sz="1200" dirty="0">
                <a:latin typeface="Calibri" pitchFamily="34" charset="0"/>
              </a:rPr>
              <a:t>été </a:t>
            </a:r>
            <a:r>
              <a:rPr lang="fr-CA" sz="1200" dirty="0" smtClean="0">
                <a:latin typeface="Calibri" pitchFamily="34" charset="0"/>
              </a:rPr>
              <a:t>mentionné lors de </a:t>
            </a:r>
            <a:r>
              <a:rPr lang="fr-CA" sz="1200" dirty="0">
                <a:latin typeface="Calibri" pitchFamily="34" charset="0"/>
              </a:rPr>
              <a:t>l’activité </a:t>
            </a:r>
            <a:r>
              <a:rPr lang="fr-CA" sz="1200" dirty="0" smtClean="0">
                <a:latin typeface="Calibri" pitchFamily="34" charset="0"/>
              </a:rPr>
              <a:t>2.</a:t>
            </a:r>
          </a:p>
          <a:p>
            <a:pPr>
              <a:spcBef>
                <a:spcPts val="600"/>
              </a:spcBef>
            </a:pPr>
            <a:r>
              <a:rPr lang="fr-CA" sz="1200" dirty="0" smtClean="0">
                <a:latin typeface="Calibri" pitchFamily="34" charset="0"/>
              </a:rPr>
              <a:t>On se sert plutôt de cet oubli pour introduite l’activité suivante :</a:t>
            </a:r>
          </a:p>
          <a:p>
            <a:pPr algn="ctr">
              <a:spcBef>
                <a:spcPts val="600"/>
              </a:spcBef>
            </a:pPr>
            <a:r>
              <a:rPr lang="fr-CA" sz="1200" b="1" i="1" dirty="0" smtClean="0">
                <a:latin typeface="Calibri" pitchFamily="34" charset="0"/>
              </a:rPr>
              <a:t>« L’eau peut aussi prendre une </a:t>
            </a:r>
            <a:r>
              <a:rPr lang="fr-CA" sz="1200" b="1" dirty="0" smtClean="0">
                <a:latin typeface="Calibri" pitchFamily="34" charset="0"/>
              </a:rPr>
              <a:t>autre</a:t>
            </a:r>
            <a:r>
              <a:rPr lang="fr-CA" sz="1200" b="1" i="1" dirty="0" smtClean="0">
                <a:latin typeface="Calibri" pitchFamily="34" charset="0"/>
              </a:rPr>
              <a:t> forme. Nous allons faire une petite expérience pour le découvrir. »</a:t>
            </a:r>
          </a:p>
        </p:txBody>
      </p:sp>
      <p:pic>
        <p:nvPicPr>
          <p:cNvPr id="13" name="Image 12" descr="Cover_1-Les_états_de_la_matière.png"/>
          <p:cNvPicPr>
            <a:picLocks noChangeAspect="1"/>
          </p:cNvPicPr>
          <p:nvPr/>
        </p:nvPicPr>
        <p:blipFill>
          <a:blip r:embed="rId8"/>
          <a:stretch>
            <a:fillRect/>
          </a:stretch>
        </p:blipFill>
        <p:spPr>
          <a:xfrm>
            <a:off x="4747260" y="-310898"/>
            <a:ext cx="2110740" cy="2110740"/>
          </a:xfrm>
          <a:prstGeom prst="rect">
            <a:avLst/>
          </a:prstGeom>
        </p:spPr>
      </p:pic>
    </p:spTree>
    <p:extLst>
      <p:ext uri="{BB962C8B-B14F-4D97-AF65-F5344CB8AC3E}">
        <p14:creationId xmlns="" xmlns:p14="http://schemas.microsoft.com/office/powerpoint/2010/main" val="3888036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a:spLocks noGrp="1"/>
          </p:cNvSpPr>
          <p:nvPr>
            <p:ph sz="half" idx="1"/>
            <p:custDataLst>
              <p:tags r:id="rId1"/>
            </p:custDataLst>
          </p:nvPr>
        </p:nvSpPr>
        <p:spPr>
          <a:xfrm>
            <a:off x="1819275" y="1306829"/>
            <a:ext cx="4972157" cy="7699445"/>
          </a:xfrm>
          <a:noFill/>
          <a:ln>
            <a:solidFill>
              <a:schemeClr val="accent1"/>
            </a:solidFill>
          </a:ln>
        </p:spPr>
        <p:style>
          <a:lnRef idx="2">
            <a:schemeClr val="accent5"/>
          </a:lnRef>
          <a:fillRef idx="1">
            <a:schemeClr val="lt1"/>
          </a:fillRef>
          <a:effectRef idx="0">
            <a:schemeClr val="accent5"/>
          </a:effectRef>
          <a:fontRef idx="minor">
            <a:schemeClr val="dk1"/>
          </a:fontRef>
        </p:style>
        <p:txBody>
          <a:bodyPr>
            <a:noAutofit/>
          </a:bodyPr>
          <a:lstStyle/>
          <a:p>
            <a:pPr marL="0" lvl="0" indent="0" algn="just" defTabSz="457200">
              <a:spcBef>
                <a:spcPts val="600"/>
              </a:spcBef>
              <a:spcAft>
                <a:spcPts val="600"/>
              </a:spcAft>
              <a:buSzTx/>
              <a:buNone/>
            </a:pPr>
            <a:r>
              <a:rPr lang="fr-CA" sz="2400" i="1" dirty="0" smtClean="0">
                <a:solidFill>
                  <a:prstClr val="black"/>
                </a:solidFill>
                <a:latin typeface="Calibri" pitchFamily="34" charset="0"/>
                <a:cs typeface="Calibri" pitchFamily="34" charset="0"/>
              </a:rPr>
              <a:t>La queue d’Ysengrin</a:t>
            </a:r>
          </a:p>
          <a:p>
            <a:pPr marL="0" lvl="0" indent="0" algn="just" defTabSz="457200">
              <a:spcBef>
                <a:spcPts val="600"/>
              </a:spcBef>
              <a:spcAft>
                <a:spcPts val="600"/>
              </a:spcAft>
              <a:buSzTx/>
              <a:buNone/>
            </a:pPr>
            <a:r>
              <a:rPr lang="fr-CA" sz="1200" dirty="0" smtClean="0">
                <a:solidFill>
                  <a:prstClr val="black"/>
                </a:solidFill>
                <a:latin typeface="Calibri" pitchFamily="34" charset="0"/>
                <a:cs typeface="Calibri" pitchFamily="34" charset="0"/>
              </a:rPr>
              <a:t>Avant de mettre en place l’expérience suivante, commencer par montrer le glaçon avec une ficelle emprisonnée.</a:t>
            </a:r>
          </a:p>
          <a:p>
            <a:pPr marL="0" lvl="0" indent="0" algn="ctr" defTabSz="457200">
              <a:spcBef>
                <a:spcPts val="600"/>
              </a:spcBef>
              <a:spcAft>
                <a:spcPts val="600"/>
              </a:spcAft>
              <a:buSzTx/>
              <a:buNone/>
            </a:pPr>
            <a:r>
              <a:rPr lang="fr-CA" sz="1200" b="1" i="1" dirty="0" smtClean="0">
                <a:solidFill>
                  <a:prstClr val="black"/>
                </a:solidFill>
                <a:latin typeface="Calibri" pitchFamily="34" charset="0"/>
                <a:cs typeface="Calibri" pitchFamily="34" charset="0"/>
              </a:rPr>
              <a:t>« À quoi cela vous fait-il penser ? »</a:t>
            </a:r>
          </a:p>
          <a:p>
            <a:pPr marL="0" lvl="0" indent="0" algn="ctr" defTabSz="457200">
              <a:spcBef>
                <a:spcPts val="600"/>
              </a:spcBef>
              <a:spcAft>
                <a:spcPts val="600"/>
              </a:spcAft>
              <a:buSzTx/>
              <a:buNone/>
            </a:pPr>
            <a:r>
              <a:rPr lang="fr-CA" sz="1200" b="1" i="1" dirty="0" smtClean="0">
                <a:solidFill>
                  <a:prstClr val="black"/>
                </a:solidFill>
                <a:latin typeface="Calibri" pitchFamily="34" charset="0"/>
                <a:cs typeface="Calibri" pitchFamily="34" charset="0"/>
              </a:rPr>
              <a:t>« Comment ai-je fait pour emprisonner la ficelle dans la glace ? »</a:t>
            </a:r>
          </a:p>
          <a:p>
            <a:pPr marL="0" lvl="0" indent="0" algn="just" defTabSz="457200">
              <a:spcBef>
                <a:spcPts val="600"/>
              </a:spcBef>
              <a:spcAft>
                <a:spcPts val="600"/>
              </a:spcAft>
              <a:buSzTx/>
              <a:buNone/>
            </a:pPr>
            <a:r>
              <a:rPr lang="fr-CA" sz="2400" i="1" dirty="0" smtClean="0">
                <a:solidFill>
                  <a:prstClr val="black"/>
                </a:solidFill>
                <a:latin typeface="Calibri" pitchFamily="34" charset="0"/>
                <a:cs typeface="Calibri" pitchFamily="34" charset="0"/>
              </a:rPr>
              <a:t>Transformation de la glace</a:t>
            </a:r>
          </a:p>
          <a:p>
            <a:pPr marL="0" lvl="0" indent="0" algn="just" defTabSz="457200">
              <a:spcBef>
                <a:spcPts val="600"/>
              </a:spcBef>
              <a:spcAft>
                <a:spcPts val="600"/>
              </a:spcAft>
              <a:buSzTx/>
              <a:buNone/>
            </a:pPr>
            <a:r>
              <a:rPr lang="fr-CA" sz="1200" dirty="0" smtClean="0">
                <a:solidFill>
                  <a:prstClr val="black"/>
                </a:solidFill>
                <a:latin typeface="Calibri" pitchFamily="34" charset="0"/>
                <a:cs typeface="Calibri" pitchFamily="34" charset="0"/>
              </a:rPr>
              <a:t>Avec la casserole et l’élément chauffant, l’eau va passer de l’état solide (glace) à l’état liquide, puis de l’état liquide à l’état gazeux (vapeur).</a:t>
            </a:r>
          </a:p>
          <a:p>
            <a:pPr marL="228600" lvl="0" indent="-228600" algn="just" defTabSz="457200">
              <a:spcBef>
                <a:spcPts val="600"/>
              </a:spcBef>
              <a:spcAft>
                <a:spcPts val="600"/>
              </a:spcAft>
              <a:buSzTx/>
              <a:buFont typeface="+mj-lt"/>
              <a:buAutoNum type="arabicPeriod"/>
            </a:pPr>
            <a:r>
              <a:rPr lang="fr-CA" sz="1200" dirty="0" smtClean="0">
                <a:solidFill>
                  <a:prstClr val="black"/>
                </a:solidFill>
                <a:latin typeface="Calibri" pitchFamily="34" charset="0"/>
                <a:cs typeface="Calibri" pitchFamily="34" charset="0"/>
              </a:rPr>
              <a:t>Distribuer un glaçon par équipe de 2.</a:t>
            </a:r>
          </a:p>
          <a:p>
            <a:pPr marL="228600" lvl="0" indent="-228600" algn="just" defTabSz="457200">
              <a:spcBef>
                <a:spcPts val="600"/>
              </a:spcBef>
              <a:spcAft>
                <a:spcPts val="600"/>
              </a:spcAft>
              <a:buSzTx/>
              <a:buFont typeface="+mj-lt"/>
              <a:buAutoNum type="arabicPeriod"/>
            </a:pPr>
            <a:r>
              <a:rPr lang="fr-CA" sz="1200" dirty="0" smtClean="0">
                <a:solidFill>
                  <a:prstClr val="black"/>
                </a:solidFill>
                <a:latin typeface="Calibri" pitchFamily="34" charset="0"/>
                <a:cs typeface="Calibri" pitchFamily="34" charset="0"/>
              </a:rPr>
              <a:t>Demander aux élèves de classer le glaçon à l’aide du tableau des caractéristiques de la matière. Il s’agit d’un solide (voir encart sur la glace).</a:t>
            </a:r>
          </a:p>
          <a:p>
            <a:pPr marL="228600" lvl="0" indent="-228600" algn="just" defTabSz="457200">
              <a:spcBef>
                <a:spcPts val="600"/>
              </a:spcBef>
              <a:spcAft>
                <a:spcPts val="600"/>
              </a:spcAft>
              <a:buSzTx/>
              <a:buFont typeface="+mj-lt"/>
              <a:buAutoNum type="arabicPeriod"/>
            </a:pPr>
            <a:r>
              <a:rPr lang="fr-CA" sz="1200" dirty="0" smtClean="0">
                <a:solidFill>
                  <a:prstClr val="black"/>
                </a:solidFill>
                <a:latin typeface="Calibri" pitchFamily="34" charset="0"/>
                <a:cs typeface="Calibri" pitchFamily="34" charset="0"/>
              </a:rPr>
              <a:t>Mettre tous les glaçons dans la casserole.</a:t>
            </a:r>
          </a:p>
          <a:p>
            <a:pPr marL="0" lvl="0" indent="0" algn="ctr" defTabSz="457200">
              <a:spcBef>
                <a:spcPts val="600"/>
              </a:spcBef>
              <a:spcAft>
                <a:spcPts val="600"/>
              </a:spcAft>
              <a:buSzTx/>
              <a:buNone/>
            </a:pPr>
            <a:r>
              <a:rPr lang="fr-CA" sz="1200" b="1" i="1" dirty="0" smtClean="0">
                <a:solidFill>
                  <a:prstClr val="black"/>
                </a:solidFill>
                <a:latin typeface="Calibri" pitchFamily="34" charset="0"/>
                <a:cs typeface="Calibri" pitchFamily="34" charset="0"/>
              </a:rPr>
              <a:t>« Que se passera-t-il si on fait chauffer les glaçons ? » </a:t>
            </a:r>
            <a:r>
              <a:rPr lang="fr-CA" sz="1200" dirty="0" smtClean="0">
                <a:solidFill>
                  <a:prstClr val="black"/>
                </a:solidFill>
                <a:latin typeface="Calibri" pitchFamily="34" charset="0"/>
                <a:cs typeface="Calibri" pitchFamily="34" charset="0"/>
              </a:rPr>
              <a:t>Réponse : Ils vont fondre (passer de l’état solide à liquide).</a:t>
            </a:r>
          </a:p>
          <a:p>
            <a:pPr marL="0" lvl="0" indent="0" algn="ctr" defTabSz="457200">
              <a:spcBef>
                <a:spcPts val="600"/>
              </a:spcBef>
              <a:spcAft>
                <a:spcPts val="600"/>
              </a:spcAft>
              <a:buSzTx/>
              <a:buNone/>
            </a:pPr>
            <a:r>
              <a:rPr lang="fr-CA" sz="1200" b="1" i="1" dirty="0" smtClean="0">
                <a:solidFill>
                  <a:prstClr val="black"/>
                </a:solidFill>
                <a:latin typeface="Calibri" pitchFamily="34" charset="0"/>
                <a:cs typeface="Calibri" pitchFamily="34" charset="0"/>
              </a:rPr>
              <a:t>« Et si on continue de chauffer l’eau ? » </a:t>
            </a:r>
            <a:r>
              <a:rPr lang="fr-CA" sz="1200" dirty="0" smtClean="0">
                <a:solidFill>
                  <a:prstClr val="black"/>
                </a:solidFill>
                <a:latin typeface="Calibri" pitchFamily="34" charset="0"/>
                <a:cs typeface="Calibri" pitchFamily="34" charset="0"/>
              </a:rPr>
              <a:t>Réponse </a:t>
            </a:r>
            <a:r>
              <a:rPr lang="fr-CA" sz="1200" dirty="0">
                <a:solidFill>
                  <a:prstClr val="black"/>
                </a:solidFill>
                <a:latin typeface="Calibri" pitchFamily="34" charset="0"/>
                <a:cs typeface="Calibri" pitchFamily="34" charset="0"/>
              </a:rPr>
              <a:t>: Elle </a:t>
            </a:r>
            <a:r>
              <a:rPr lang="fr-CA" sz="1200" dirty="0" smtClean="0">
                <a:solidFill>
                  <a:prstClr val="black"/>
                </a:solidFill>
                <a:latin typeface="Calibri" pitchFamily="34" charset="0"/>
                <a:cs typeface="Calibri" pitchFamily="34" charset="0"/>
              </a:rPr>
              <a:t>va </a:t>
            </a:r>
            <a:r>
              <a:rPr lang="fr-CA" sz="1200" i="1" dirty="0" smtClean="0">
                <a:solidFill>
                  <a:prstClr val="black"/>
                </a:solidFill>
                <a:latin typeface="Calibri" pitchFamily="34" charset="0"/>
                <a:cs typeface="Calibri" pitchFamily="34" charset="0"/>
              </a:rPr>
              <a:t>bouillir</a:t>
            </a:r>
            <a:r>
              <a:rPr lang="fr-CA" sz="1200" dirty="0" smtClean="0">
                <a:solidFill>
                  <a:prstClr val="black"/>
                </a:solidFill>
                <a:latin typeface="Calibri" pitchFamily="34" charset="0"/>
                <a:cs typeface="Calibri" pitchFamily="34" charset="0"/>
              </a:rPr>
              <a:t> et se transformer en vapeur (liquide à gazeux). Voir encart sur la vapeur.</a:t>
            </a:r>
          </a:p>
          <a:p>
            <a:pPr marL="0" lvl="0" indent="0" algn="ctr" defTabSz="457200">
              <a:spcBef>
                <a:spcPts val="600"/>
              </a:spcBef>
              <a:spcAft>
                <a:spcPts val="600"/>
              </a:spcAft>
              <a:buSzTx/>
              <a:buNone/>
            </a:pPr>
            <a:r>
              <a:rPr lang="fr-CA" sz="1200" b="1" i="1" dirty="0" smtClean="0">
                <a:solidFill>
                  <a:prstClr val="black"/>
                </a:solidFill>
                <a:latin typeface="Calibri" pitchFamily="34" charset="0"/>
                <a:cs typeface="Calibri" pitchFamily="34" charset="0"/>
              </a:rPr>
              <a:t>« Donc qu’est-ce que ça prend pour que la matière passe d’un état à l’autre? »</a:t>
            </a:r>
            <a:r>
              <a:rPr lang="fr-CA" sz="1200" b="1" i="1" dirty="0">
                <a:solidFill>
                  <a:prstClr val="black"/>
                </a:solidFill>
                <a:latin typeface="Calibri" pitchFamily="34" charset="0"/>
                <a:cs typeface="Calibri" pitchFamily="34" charset="0"/>
              </a:rPr>
              <a:t> </a:t>
            </a:r>
            <a:r>
              <a:rPr lang="fr-CA" sz="1200" dirty="0" smtClean="0">
                <a:solidFill>
                  <a:prstClr val="black"/>
                </a:solidFill>
                <a:latin typeface="Calibri" pitchFamily="34" charset="0"/>
                <a:cs typeface="Calibri" pitchFamily="34" charset="0"/>
              </a:rPr>
              <a:t>Réponse : De la </a:t>
            </a:r>
            <a:r>
              <a:rPr lang="fr-CA" sz="1200" i="1" dirty="0" smtClean="0">
                <a:solidFill>
                  <a:prstClr val="black"/>
                </a:solidFill>
                <a:latin typeface="Calibri" pitchFamily="34" charset="0"/>
                <a:cs typeface="Calibri" pitchFamily="34" charset="0"/>
              </a:rPr>
              <a:t>chaleur</a:t>
            </a:r>
            <a:r>
              <a:rPr lang="fr-CA" sz="1200" dirty="0" smtClean="0">
                <a:solidFill>
                  <a:prstClr val="black"/>
                </a:solidFill>
                <a:latin typeface="Calibri" pitchFamily="34" charset="0"/>
                <a:cs typeface="Calibri" pitchFamily="34" charset="0"/>
              </a:rPr>
              <a:t>.</a:t>
            </a:r>
          </a:p>
          <a:p>
            <a:pPr marL="0" lvl="0" indent="0" defTabSz="457200">
              <a:spcBef>
                <a:spcPts val="600"/>
              </a:spcBef>
              <a:spcAft>
                <a:spcPts val="600"/>
              </a:spcAft>
              <a:buSzTx/>
              <a:buNone/>
            </a:pPr>
            <a:r>
              <a:rPr lang="fr-CA" sz="2400" i="1" dirty="0" smtClean="0">
                <a:solidFill>
                  <a:prstClr val="black"/>
                </a:solidFill>
                <a:latin typeface="Calibri" pitchFamily="34" charset="0"/>
                <a:cs typeface="Calibri" pitchFamily="34" charset="0"/>
              </a:rPr>
              <a:t>D’autres changements d’état</a:t>
            </a:r>
          </a:p>
          <a:p>
            <a:pPr marL="0" lvl="0" indent="0" algn="just" defTabSz="457200">
              <a:spcBef>
                <a:spcPts val="600"/>
              </a:spcBef>
              <a:spcAft>
                <a:spcPts val="600"/>
              </a:spcAft>
              <a:buSzTx/>
              <a:buNone/>
            </a:pPr>
            <a:r>
              <a:rPr lang="fr-CA" sz="1200" dirty="0" smtClean="0">
                <a:solidFill>
                  <a:prstClr val="black"/>
                </a:solidFill>
                <a:latin typeface="Calibri" pitchFamily="34" charset="0"/>
                <a:cs typeface="Calibri" pitchFamily="34" charset="0"/>
              </a:rPr>
              <a:t>Pendant que ça chauffe, profiter de ce temps pour expliquer que </a:t>
            </a:r>
            <a:r>
              <a:rPr lang="fr-CA" sz="1200" i="1" dirty="0" smtClean="0">
                <a:solidFill>
                  <a:prstClr val="black"/>
                </a:solidFill>
                <a:latin typeface="Calibri" pitchFamily="34" charset="0"/>
                <a:cs typeface="Calibri" pitchFamily="34" charset="0"/>
              </a:rPr>
              <a:t>toutes</a:t>
            </a:r>
            <a:r>
              <a:rPr lang="fr-CA" sz="1200" dirty="0" smtClean="0">
                <a:solidFill>
                  <a:prstClr val="black"/>
                </a:solidFill>
                <a:latin typeface="Calibri" pitchFamily="34" charset="0"/>
                <a:cs typeface="Calibri" pitchFamily="34" charset="0"/>
              </a:rPr>
              <a:t> les matières peuvent changer d’état. La différence, d’une matière à l’autre, c’est simplement la </a:t>
            </a:r>
            <a:r>
              <a:rPr lang="fr-CA" sz="1200" i="1" dirty="0" smtClean="0">
                <a:solidFill>
                  <a:prstClr val="black"/>
                </a:solidFill>
                <a:latin typeface="Calibri" pitchFamily="34" charset="0"/>
                <a:cs typeface="Calibri" pitchFamily="34" charset="0"/>
              </a:rPr>
              <a:t>quantité de chaleur requise</a:t>
            </a:r>
            <a:r>
              <a:rPr lang="fr-CA" sz="1200" dirty="0" smtClean="0">
                <a:solidFill>
                  <a:prstClr val="black"/>
                </a:solidFill>
                <a:latin typeface="Calibri" pitchFamily="34" charset="0"/>
                <a:cs typeface="Calibri" pitchFamily="34" charset="0"/>
              </a:rPr>
              <a:t>. Des exemples :</a:t>
            </a:r>
          </a:p>
          <a:p>
            <a:pPr marL="0" lvl="0" indent="0" algn="just" defTabSz="457200">
              <a:spcBef>
                <a:spcPts val="600"/>
              </a:spcBef>
              <a:buSzTx/>
              <a:buNone/>
            </a:pPr>
            <a:r>
              <a:rPr lang="fr-CA" sz="1200" dirty="0" smtClean="0">
                <a:solidFill>
                  <a:prstClr val="black"/>
                </a:solidFill>
                <a:latin typeface="Calibri" pitchFamily="34" charset="0"/>
                <a:cs typeface="Calibri" pitchFamily="34" charset="0"/>
              </a:rPr>
              <a:t>Lave (roche en fusion</a:t>
            </a:r>
            <a:r>
              <a:rPr lang="fr-CA" sz="1200" dirty="0">
                <a:solidFill>
                  <a:prstClr val="black"/>
                </a:solidFill>
                <a:latin typeface="Calibri" pitchFamily="34" charset="0"/>
                <a:cs typeface="Calibri" pitchFamily="34" charset="0"/>
              </a:rPr>
              <a:t>) : </a:t>
            </a:r>
            <a:r>
              <a:rPr lang="fr-CA" sz="1200" dirty="0">
                <a:solidFill>
                  <a:prstClr val="black"/>
                </a:solidFill>
                <a:latin typeface="Calibri" pitchFamily="34" charset="0"/>
                <a:cs typeface="Calibri" pitchFamily="34" charset="0"/>
                <a:hlinkClick r:id="rId8"/>
              </a:rPr>
              <a:t>https://</a:t>
            </a:r>
            <a:r>
              <a:rPr lang="fr-CA" sz="1200" dirty="0" smtClean="0">
                <a:solidFill>
                  <a:prstClr val="black"/>
                </a:solidFill>
                <a:latin typeface="Calibri" pitchFamily="34" charset="0"/>
                <a:cs typeface="Calibri" pitchFamily="34" charset="0"/>
                <a:hlinkClick r:id="rId8"/>
              </a:rPr>
              <a:t>www.youtube.com/watch?v=TFNzNVLv9PU</a:t>
            </a:r>
            <a:endParaRPr lang="fr-CA" sz="1200" dirty="0" smtClean="0">
              <a:solidFill>
                <a:prstClr val="black"/>
              </a:solidFill>
              <a:latin typeface="Calibri" pitchFamily="34" charset="0"/>
              <a:cs typeface="Calibri" pitchFamily="34" charset="0"/>
            </a:endParaRPr>
          </a:p>
          <a:p>
            <a:pPr marL="0" lvl="0" indent="0" algn="just" defTabSz="457200">
              <a:spcBef>
                <a:spcPts val="600"/>
              </a:spcBef>
              <a:buSzTx/>
              <a:buNone/>
            </a:pPr>
            <a:r>
              <a:rPr lang="fr-CA" sz="1200" dirty="0" smtClean="0">
                <a:solidFill>
                  <a:prstClr val="black"/>
                </a:solidFill>
                <a:latin typeface="Calibri" pitchFamily="34" charset="0"/>
                <a:cs typeface="Calibri" pitchFamily="34" charset="0"/>
              </a:rPr>
              <a:t>Métal en fusion </a:t>
            </a:r>
            <a:r>
              <a:rPr lang="fr-CA" sz="1200" dirty="0">
                <a:solidFill>
                  <a:prstClr val="black"/>
                </a:solidFill>
                <a:latin typeface="Calibri" pitchFamily="34" charset="0"/>
                <a:cs typeface="Calibri" pitchFamily="34" charset="0"/>
              </a:rPr>
              <a:t>: </a:t>
            </a:r>
            <a:r>
              <a:rPr lang="fr-CA" sz="1200" dirty="0">
                <a:solidFill>
                  <a:prstClr val="black"/>
                </a:solidFill>
                <a:latin typeface="Calibri" pitchFamily="34" charset="0"/>
                <a:cs typeface="Calibri" pitchFamily="34" charset="0"/>
                <a:hlinkClick r:id="rId9"/>
              </a:rPr>
              <a:t>https://</a:t>
            </a:r>
            <a:r>
              <a:rPr lang="fr-CA" sz="1200" dirty="0" smtClean="0">
                <a:solidFill>
                  <a:prstClr val="black"/>
                </a:solidFill>
                <a:latin typeface="Calibri" pitchFamily="34" charset="0"/>
                <a:cs typeface="Calibri" pitchFamily="34" charset="0"/>
                <a:hlinkClick r:id="rId9"/>
              </a:rPr>
              <a:t>www.youtube.com/watch?v=HMlnyROZAe8</a:t>
            </a:r>
            <a:endParaRPr lang="fr-CA" sz="1200" dirty="0" smtClean="0">
              <a:solidFill>
                <a:prstClr val="black"/>
              </a:solidFill>
              <a:latin typeface="Calibri" pitchFamily="34" charset="0"/>
              <a:cs typeface="Calibri" pitchFamily="34" charset="0"/>
            </a:endParaRPr>
          </a:p>
          <a:p>
            <a:pPr marL="0" lvl="0" indent="0" algn="just" defTabSz="457200">
              <a:spcBef>
                <a:spcPts val="600"/>
              </a:spcBef>
              <a:buSzTx/>
              <a:buNone/>
            </a:pPr>
            <a:r>
              <a:rPr lang="fr-CA" sz="1200" dirty="0" smtClean="0">
                <a:solidFill>
                  <a:prstClr val="black"/>
                </a:solidFill>
                <a:latin typeface="Calibri" pitchFamily="34" charset="0"/>
                <a:cs typeface="Calibri" pitchFamily="34" charset="0"/>
              </a:rPr>
              <a:t>Sublimation </a:t>
            </a:r>
            <a:r>
              <a:rPr lang="fr-CA" sz="1200" dirty="0">
                <a:solidFill>
                  <a:prstClr val="black"/>
                </a:solidFill>
                <a:latin typeface="Calibri" pitchFamily="34" charset="0"/>
                <a:cs typeface="Calibri" pitchFamily="34" charset="0"/>
              </a:rPr>
              <a:t>de l’iode : </a:t>
            </a:r>
            <a:r>
              <a:rPr lang="fr-CA" sz="1200" dirty="0">
                <a:solidFill>
                  <a:prstClr val="black"/>
                </a:solidFill>
                <a:latin typeface="Calibri" pitchFamily="34" charset="0"/>
                <a:cs typeface="Calibri" pitchFamily="34" charset="0"/>
                <a:hlinkClick r:id="rId10"/>
              </a:rPr>
              <a:t>https://</a:t>
            </a:r>
            <a:r>
              <a:rPr lang="fr-CA" sz="1200" dirty="0" smtClean="0">
                <a:solidFill>
                  <a:prstClr val="black"/>
                </a:solidFill>
                <a:latin typeface="Calibri" pitchFamily="34" charset="0"/>
                <a:cs typeface="Calibri" pitchFamily="34" charset="0"/>
                <a:hlinkClick r:id="rId10"/>
              </a:rPr>
              <a:t>www.youtube.com/watch?v=jX9pskbKSw0</a:t>
            </a:r>
            <a:endParaRPr lang="fr-CA" sz="1200" dirty="0" smtClean="0">
              <a:solidFill>
                <a:prstClr val="black"/>
              </a:solidFill>
              <a:latin typeface="Calibri" pitchFamily="34" charset="0"/>
              <a:cs typeface="Calibri" pitchFamily="34" charset="0"/>
            </a:endParaRPr>
          </a:p>
        </p:txBody>
      </p:sp>
      <p:sp>
        <p:nvSpPr>
          <p:cNvPr id="2" name="Espace réservé du numéro de diapositive 1"/>
          <p:cNvSpPr>
            <a:spLocks noGrp="1"/>
          </p:cNvSpPr>
          <p:nvPr>
            <p:ph type="sldNum" sz="quarter" idx="12"/>
            <p:custDataLst>
              <p:tags r:id="rId2"/>
            </p:custDataLst>
          </p:nvPr>
        </p:nvSpPr>
        <p:spPr>
          <a:xfrm>
            <a:off x="5736291" y="8008203"/>
            <a:ext cx="1112292" cy="1135797"/>
          </a:xfrm>
        </p:spPr>
        <p:txBody>
          <a:bodyPr/>
          <a:lstStyle/>
          <a:p>
            <a:fld id="{027FB875-5C85-AB42-9DC5-178568A424B8}" type="slidenum">
              <a:rPr lang="fr-CA" smtClean="0"/>
              <a:pPr/>
              <a:t>12</a:t>
            </a:fld>
            <a:endParaRPr lang="fr-CA" dirty="0"/>
          </a:p>
        </p:txBody>
      </p:sp>
      <p:sp>
        <p:nvSpPr>
          <p:cNvPr id="16" name="Title 3"/>
          <p:cNvSpPr txBox="1">
            <a:spLocks/>
          </p:cNvSpPr>
          <p:nvPr>
            <p:custDataLst>
              <p:tags r:id="rId3"/>
            </p:custDataLst>
          </p:nvPr>
        </p:nvSpPr>
        <p:spPr>
          <a:xfrm>
            <a:off x="0" y="0"/>
            <a:ext cx="6165742" cy="9980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itchFamily="34" charset="0"/>
              </a:rPr>
              <a:t>Réalisation</a:t>
            </a:r>
          </a:p>
          <a:p>
            <a:pPr algn="l"/>
            <a:r>
              <a:rPr lang="fr-CA" sz="2400" dirty="0" smtClean="0">
                <a:latin typeface="Calibri" pitchFamily="34" charset="0"/>
                <a:cs typeface="Calibri" pitchFamily="34" charset="0"/>
              </a:rPr>
              <a:t>4. Changements d’états </a:t>
            </a:r>
            <a:r>
              <a:rPr lang="fr-CA" sz="1800" dirty="0" smtClean="0">
                <a:latin typeface="Calibri" pitchFamily="34" charset="0"/>
                <a:cs typeface="Calibri" pitchFamily="34" charset="0"/>
              </a:rPr>
              <a:t>(suite)</a:t>
            </a:r>
            <a:endParaRPr lang="fr-CA" sz="2400" dirty="0">
              <a:latin typeface="Calibri" pitchFamily="34" charset="0"/>
              <a:cs typeface="Calibri" pitchFamily="34" charset="0"/>
            </a:endParaRPr>
          </a:p>
        </p:txBody>
      </p:sp>
      <p:sp>
        <p:nvSpPr>
          <p:cNvPr id="9" name="Rectangle 8"/>
          <p:cNvSpPr/>
          <p:nvPr>
            <p:custDataLst>
              <p:tags r:id="rId4"/>
            </p:custDataLst>
          </p:nvPr>
        </p:nvSpPr>
        <p:spPr>
          <a:xfrm>
            <a:off x="42837" y="1302003"/>
            <a:ext cx="1709761" cy="2893100"/>
          </a:xfrm>
          <a:prstGeom prst="rect">
            <a:avLst/>
          </a:prstGeom>
          <a:solidFill>
            <a:schemeClr val="accent1">
              <a:lumMod val="60000"/>
              <a:lumOff val="40000"/>
              <a:alpha val="51000"/>
            </a:schemeClr>
          </a:solidFill>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ts val="600"/>
              </a:spcBef>
            </a:pPr>
            <a:r>
              <a:rPr lang="fr-CA" sz="1400" b="1" dirty="0" smtClean="0">
                <a:latin typeface="Calibri" pitchFamily="34" charset="0"/>
              </a:rPr>
              <a:t>Glace pas très lourde ?</a:t>
            </a:r>
            <a:endParaRPr lang="fr-CA" sz="1400" b="1" dirty="0">
              <a:latin typeface="Calibri" pitchFamily="34" charset="0"/>
            </a:endParaRPr>
          </a:p>
          <a:p>
            <a:pPr>
              <a:spcBef>
                <a:spcPts val="600"/>
              </a:spcBef>
            </a:pPr>
            <a:r>
              <a:rPr lang="fr-CA" sz="1200" dirty="0">
                <a:latin typeface="Calibri" pitchFamily="34" charset="0"/>
              </a:rPr>
              <a:t>Si </a:t>
            </a:r>
            <a:r>
              <a:rPr lang="fr-CA" sz="1200" dirty="0" smtClean="0">
                <a:latin typeface="Calibri" pitchFamily="34" charset="0"/>
              </a:rPr>
              <a:t>en réfléchissant aux caractéristiques du glaçon, un élève remarque qu’il n’est pas très massif, faire remarquer que c’est parce qu’il est très petit.</a:t>
            </a:r>
          </a:p>
          <a:p>
            <a:pPr>
              <a:spcBef>
                <a:spcPts val="600"/>
              </a:spcBef>
            </a:pPr>
            <a:r>
              <a:rPr lang="fr-CA" sz="1200" dirty="0" smtClean="0">
                <a:latin typeface="Calibri" pitchFamily="34" charset="0"/>
              </a:rPr>
              <a:t>Pour les convaincre, mettre tous les glaçons dans l’assiette d’aluminium et leur faire sentir le poids. </a:t>
            </a:r>
            <a:endParaRPr lang="fr-CA" sz="1200" b="1" i="1" dirty="0" smtClean="0">
              <a:latin typeface="Calibri" pitchFamily="34" charset="0"/>
            </a:endParaRPr>
          </a:p>
        </p:txBody>
      </p:sp>
      <p:sp>
        <p:nvSpPr>
          <p:cNvPr id="14" name="Rectangle 13"/>
          <p:cNvSpPr/>
          <p:nvPr>
            <p:custDataLst>
              <p:tags r:id="rId5"/>
            </p:custDataLst>
          </p:nvPr>
        </p:nvSpPr>
        <p:spPr>
          <a:xfrm>
            <a:off x="42839" y="7067282"/>
            <a:ext cx="1709761" cy="1938992"/>
          </a:xfrm>
          <a:prstGeom prst="rect">
            <a:avLst/>
          </a:prstGeom>
          <a:solidFill>
            <a:schemeClr val="accent1">
              <a:lumMod val="60000"/>
              <a:lumOff val="40000"/>
              <a:alpha val="51000"/>
            </a:schemeClr>
          </a:solidFill>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ts val="600"/>
              </a:spcBef>
            </a:pPr>
            <a:r>
              <a:rPr lang="fr-CA" sz="1400" b="1" dirty="0" smtClean="0">
                <a:latin typeface="Calibri" pitchFamily="34" charset="0"/>
              </a:rPr>
              <a:t>Le beurre</a:t>
            </a:r>
            <a:endParaRPr lang="fr-CA" sz="1400" b="1" dirty="0">
              <a:latin typeface="Calibri" pitchFamily="34" charset="0"/>
            </a:endParaRPr>
          </a:p>
          <a:p>
            <a:pPr>
              <a:spcBef>
                <a:spcPts val="600"/>
              </a:spcBef>
            </a:pPr>
            <a:r>
              <a:rPr lang="fr-CA" sz="1200" dirty="0" smtClean="0">
                <a:latin typeface="Calibri" pitchFamily="34" charset="0"/>
              </a:rPr>
              <a:t>À la discrétion de l’</a:t>
            </a:r>
            <a:r>
              <a:rPr lang="fr-CA" sz="1200" dirty="0" err="1" smtClean="0">
                <a:latin typeface="Calibri" pitchFamily="34" charset="0"/>
              </a:rPr>
              <a:t>enseignant.e</a:t>
            </a:r>
            <a:r>
              <a:rPr lang="fr-CA" sz="1200" dirty="0" smtClean="0">
                <a:latin typeface="Calibri" pitchFamily="34" charset="0"/>
              </a:rPr>
              <a:t>, montrer le changement d’état du beurre. </a:t>
            </a:r>
          </a:p>
          <a:p>
            <a:pPr>
              <a:spcBef>
                <a:spcPts val="600"/>
              </a:spcBef>
            </a:pPr>
            <a:r>
              <a:rPr lang="fr-CA" sz="1200" dirty="0" smtClean="0">
                <a:latin typeface="Calibri" pitchFamily="34" charset="0"/>
              </a:rPr>
              <a:t>Utiliser l’assiette d’</a:t>
            </a:r>
            <a:r>
              <a:rPr lang="fr-CA" sz="1200" dirty="0" err="1" smtClean="0">
                <a:latin typeface="Calibri" pitchFamily="34" charset="0"/>
              </a:rPr>
              <a:t>alu-minium</a:t>
            </a:r>
            <a:r>
              <a:rPr lang="fr-CA" sz="1200" dirty="0" smtClean="0">
                <a:latin typeface="Calibri" pitchFamily="34" charset="0"/>
              </a:rPr>
              <a:t> pour faire fondre le beurre avec la vapeur de la casserole.</a:t>
            </a:r>
          </a:p>
        </p:txBody>
      </p:sp>
      <p:sp>
        <p:nvSpPr>
          <p:cNvPr id="15" name="Rectangle 14"/>
          <p:cNvSpPr/>
          <p:nvPr>
            <p:custDataLst>
              <p:tags r:id="rId6"/>
            </p:custDataLst>
          </p:nvPr>
        </p:nvSpPr>
        <p:spPr>
          <a:xfrm>
            <a:off x="42839" y="4290353"/>
            <a:ext cx="1709761" cy="2677656"/>
          </a:xfrm>
          <a:prstGeom prst="rect">
            <a:avLst/>
          </a:prstGeom>
          <a:solidFill>
            <a:schemeClr val="accent1">
              <a:lumMod val="60000"/>
              <a:lumOff val="40000"/>
              <a:alpha val="51000"/>
            </a:schemeClr>
          </a:solidFill>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ts val="600"/>
              </a:spcBef>
            </a:pPr>
            <a:r>
              <a:rPr lang="fr-CA" sz="1400" b="1" dirty="0" smtClean="0">
                <a:latin typeface="Calibri" pitchFamily="34" charset="0"/>
              </a:rPr>
              <a:t>La vapeur</a:t>
            </a:r>
            <a:endParaRPr lang="fr-CA" sz="1400" b="1" dirty="0">
              <a:latin typeface="Calibri" pitchFamily="34" charset="0"/>
            </a:endParaRPr>
          </a:p>
          <a:p>
            <a:pPr>
              <a:spcBef>
                <a:spcPts val="600"/>
              </a:spcBef>
            </a:pPr>
            <a:r>
              <a:rPr lang="fr-CA" sz="1200" dirty="0">
                <a:solidFill>
                  <a:prstClr val="black"/>
                </a:solidFill>
                <a:latin typeface="Calibri" pitchFamily="34" charset="0"/>
                <a:cs typeface="Calibri" pitchFamily="34" charset="0"/>
              </a:rPr>
              <a:t>La preuve </a:t>
            </a:r>
            <a:r>
              <a:rPr lang="fr-CA" sz="1200" dirty="0" smtClean="0">
                <a:solidFill>
                  <a:prstClr val="black"/>
                </a:solidFill>
                <a:latin typeface="Calibri" pitchFamily="34" charset="0"/>
                <a:cs typeface="Calibri" pitchFamily="34" charset="0"/>
              </a:rPr>
              <a:t>que la vapeur est bel et bien de l’eau : si on laisse bouillir l’eau, le </a:t>
            </a:r>
            <a:r>
              <a:rPr lang="fr-CA" sz="1200" dirty="0">
                <a:solidFill>
                  <a:prstClr val="black"/>
                </a:solidFill>
                <a:latin typeface="Calibri" pitchFamily="34" charset="0"/>
                <a:cs typeface="Calibri" pitchFamily="34" charset="0"/>
              </a:rPr>
              <a:t>niveau de l’eau dans la casserole va baisser, jusqu’à </a:t>
            </a:r>
            <a:r>
              <a:rPr lang="fr-CA" sz="1200" dirty="0" smtClean="0">
                <a:solidFill>
                  <a:prstClr val="black"/>
                </a:solidFill>
                <a:latin typeface="Calibri" pitchFamily="34" charset="0"/>
                <a:cs typeface="Calibri" pitchFamily="34" charset="0"/>
              </a:rPr>
              <a:t>évaporation </a:t>
            </a:r>
            <a:r>
              <a:rPr lang="fr-CA" sz="1200" dirty="0">
                <a:solidFill>
                  <a:prstClr val="black"/>
                </a:solidFill>
                <a:latin typeface="Calibri" pitchFamily="34" charset="0"/>
                <a:cs typeface="Calibri" pitchFamily="34" charset="0"/>
              </a:rPr>
              <a:t>totale de </a:t>
            </a:r>
            <a:r>
              <a:rPr lang="fr-CA" sz="1200" dirty="0" smtClean="0">
                <a:solidFill>
                  <a:prstClr val="black"/>
                </a:solidFill>
                <a:latin typeface="Calibri" pitchFamily="34" charset="0"/>
                <a:cs typeface="Calibri" pitchFamily="34" charset="0"/>
              </a:rPr>
              <a:t>l’eau.</a:t>
            </a:r>
          </a:p>
          <a:p>
            <a:pPr>
              <a:spcBef>
                <a:spcPts val="600"/>
              </a:spcBef>
            </a:pPr>
            <a:r>
              <a:rPr lang="fr-CA" sz="1200" dirty="0" smtClean="0">
                <a:solidFill>
                  <a:prstClr val="black"/>
                </a:solidFill>
                <a:latin typeface="Calibri" pitchFamily="34" charset="0"/>
                <a:cs typeface="Calibri" pitchFamily="34" charset="0"/>
              </a:rPr>
              <a:t>L’eau n’est pas disparue; elle s’est simplement transformée en vapeur (qui est invisible dans l’air).</a:t>
            </a:r>
            <a:endParaRPr lang="fr-CA" sz="1200" dirty="0" smtClean="0">
              <a:latin typeface="Calibri" pitchFamily="34" charset="0"/>
            </a:endParaRPr>
          </a:p>
        </p:txBody>
      </p:sp>
      <p:pic>
        <p:nvPicPr>
          <p:cNvPr id="12" name="Image 11" descr="Cover_1-Les_états_de_la_matière.png"/>
          <p:cNvPicPr>
            <a:picLocks noChangeAspect="1"/>
          </p:cNvPicPr>
          <p:nvPr/>
        </p:nvPicPr>
        <p:blipFill>
          <a:blip r:embed="rId11"/>
          <a:stretch>
            <a:fillRect/>
          </a:stretch>
        </p:blipFill>
        <p:spPr>
          <a:xfrm>
            <a:off x="4747260" y="-310898"/>
            <a:ext cx="2110740" cy="2110740"/>
          </a:xfrm>
          <a:prstGeom prst="rect">
            <a:avLst/>
          </a:prstGeom>
        </p:spPr>
      </p:pic>
    </p:spTree>
    <p:extLst>
      <p:ext uri="{BB962C8B-B14F-4D97-AF65-F5344CB8AC3E}">
        <p14:creationId xmlns="" xmlns:p14="http://schemas.microsoft.com/office/powerpoint/2010/main" val="3385030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a:spLocks noGrp="1"/>
          </p:cNvSpPr>
          <p:nvPr>
            <p:ph sz="half" idx="1"/>
            <p:custDataLst>
              <p:tags r:id="rId1"/>
            </p:custDataLst>
          </p:nvPr>
        </p:nvSpPr>
        <p:spPr>
          <a:xfrm>
            <a:off x="101709" y="1305845"/>
            <a:ext cx="6651624" cy="7548595"/>
          </a:xfrm>
          <a:ln>
            <a:solidFill>
              <a:schemeClr val="accent1"/>
            </a:solidFill>
          </a:ln>
        </p:spPr>
        <p:style>
          <a:lnRef idx="2">
            <a:schemeClr val="accent5"/>
          </a:lnRef>
          <a:fillRef idx="1">
            <a:schemeClr val="lt1"/>
          </a:fillRef>
          <a:effectRef idx="0">
            <a:schemeClr val="accent5"/>
          </a:effectRef>
          <a:fontRef idx="minor">
            <a:schemeClr val="dk1"/>
          </a:fontRef>
        </p:style>
        <p:txBody>
          <a:bodyPr>
            <a:noAutofit/>
          </a:bodyPr>
          <a:lstStyle/>
          <a:p>
            <a:pPr marL="0" lvl="0" indent="0" algn="just" defTabSz="457200">
              <a:spcBef>
                <a:spcPts val="600"/>
              </a:spcBef>
              <a:spcAft>
                <a:spcPts val="600"/>
              </a:spcAft>
              <a:buSzTx/>
              <a:buNone/>
            </a:pPr>
            <a:r>
              <a:rPr lang="fr-CA" sz="2400" i="1" dirty="0" smtClean="0">
                <a:solidFill>
                  <a:prstClr val="black"/>
                </a:solidFill>
                <a:latin typeface="Calibri" pitchFamily="34" charset="0"/>
                <a:cs typeface="Calibri" pitchFamily="34" charset="0"/>
              </a:rPr>
              <a:t>La pêche aux anguilles</a:t>
            </a:r>
            <a:endParaRPr lang="fr-CA" sz="2400" i="1" dirty="0">
              <a:solidFill>
                <a:prstClr val="black"/>
              </a:solidFill>
              <a:latin typeface="Calibri" pitchFamily="34" charset="0"/>
              <a:cs typeface="Calibri" pitchFamily="34" charset="0"/>
            </a:endParaRPr>
          </a:p>
          <a:p>
            <a:pPr marL="0" lvl="0" indent="0" algn="just" defTabSz="457200">
              <a:spcBef>
                <a:spcPts val="600"/>
              </a:spcBef>
              <a:buSzTx/>
              <a:buNone/>
            </a:pPr>
            <a:r>
              <a:rPr lang="fr-CA" sz="1200" dirty="0" smtClean="0">
                <a:solidFill>
                  <a:prstClr val="black"/>
                </a:solidFill>
                <a:latin typeface="Calibri" pitchFamily="34" charset="0"/>
                <a:cs typeface="Calibri" pitchFamily="34" charset="0"/>
              </a:rPr>
              <a:t>Texte original et </a:t>
            </a:r>
            <a:r>
              <a:rPr lang="fr-CA" sz="1200" dirty="0">
                <a:solidFill>
                  <a:prstClr val="black"/>
                </a:solidFill>
                <a:latin typeface="Calibri" pitchFamily="34" charset="0"/>
                <a:cs typeface="Calibri" pitchFamily="34" charset="0"/>
              </a:rPr>
              <a:t>adaptation moderne : </a:t>
            </a:r>
            <a:r>
              <a:rPr lang="fr-CA" sz="1200" dirty="0">
                <a:solidFill>
                  <a:prstClr val="black"/>
                </a:solidFill>
                <a:latin typeface="Calibri" pitchFamily="34" charset="0"/>
                <a:cs typeface="Calibri" pitchFamily="34" charset="0"/>
                <a:hlinkClick r:id="rId5"/>
              </a:rPr>
              <a:t>https://</a:t>
            </a:r>
            <a:r>
              <a:rPr lang="fr-CA" sz="1200" dirty="0" smtClean="0">
                <a:solidFill>
                  <a:prstClr val="black"/>
                </a:solidFill>
                <a:latin typeface="Calibri" pitchFamily="34" charset="0"/>
                <a:cs typeface="Calibri" pitchFamily="34" charset="0"/>
                <a:hlinkClick r:id="rId5"/>
              </a:rPr>
              <a:t>roman-de-renart.blogspot.com/2009/08/la-peche-aux-anguilles-ysengrin-pris.html</a:t>
            </a:r>
            <a:endParaRPr lang="fr-CA" sz="1200" dirty="0" smtClean="0">
              <a:solidFill>
                <a:prstClr val="black"/>
              </a:solidFill>
              <a:latin typeface="Calibri" pitchFamily="34" charset="0"/>
              <a:cs typeface="Calibri" pitchFamily="34" charset="0"/>
            </a:endParaRPr>
          </a:p>
          <a:p>
            <a:pPr marL="0" lvl="0" indent="0" algn="just" defTabSz="457200">
              <a:spcBef>
                <a:spcPts val="600"/>
              </a:spcBef>
              <a:buSzTx/>
              <a:buNone/>
            </a:pPr>
            <a:r>
              <a:rPr lang="fr-CA" sz="1200" dirty="0" smtClean="0">
                <a:solidFill>
                  <a:prstClr val="black"/>
                </a:solidFill>
                <a:latin typeface="Calibri" pitchFamily="34" charset="0"/>
                <a:cs typeface="Calibri" pitchFamily="34" charset="0"/>
              </a:rPr>
              <a:t>Version pour le premier cycle (adapté de </a:t>
            </a:r>
            <a:r>
              <a:rPr lang="fr-CA" sz="1200" dirty="0">
                <a:solidFill>
                  <a:prstClr val="black"/>
                </a:solidFill>
                <a:latin typeface="Calibri" pitchFamily="34" charset="0"/>
                <a:cs typeface="Calibri" pitchFamily="34" charset="0"/>
              </a:rPr>
              <a:t>: </a:t>
            </a:r>
            <a:r>
              <a:rPr lang="fr-CA" sz="1200" dirty="0">
                <a:solidFill>
                  <a:prstClr val="black"/>
                </a:solidFill>
                <a:latin typeface="Calibri" pitchFamily="34" charset="0"/>
                <a:cs typeface="Calibri" pitchFamily="34" charset="0"/>
                <a:hlinkClick r:id="rId6"/>
              </a:rPr>
              <a:t>http://</a:t>
            </a:r>
            <a:r>
              <a:rPr lang="fr-CA" sz="1200" dirty="0" smtClean="0">
                <a:solidFill>
                  <a:prstClr val="black"/>
                </a:solidFill>
                <a:latin typeface="Calibri" pitchFamily="34" charset="0"/>
                <a:cs typeface="Calibri" pitchFamily="34" charset="0"/>
                <a:hlinkClick r:id="rId6"/>
              </a:rPr>
              <a:t>saintexmontluel.over-blog.com/2016/12/situation-probleme-la-queue-d-ysengrin.html</a:t>
            </a:r>
            <a:r>
              <a:rPr lang="fr-CA" sz="1200" dirty="0" smtClean="0">
                <a:solidFill>
                  <a:prstClr val="black"/>
                </a:solidFill>
                <a:latin typeface="Calibri" pitchFamily="34" charset="0"/>
                <a:cs typeface="Calibri" pitchFamily="34" charset="0"/>
              </a:rPr>
              <a:t> ) :</a:t>
            </a:r>
          </a:p>
          <a:p>
            <a:pPr marL="0" lvl="0" indent="0" algn="just" defTabSz="457200">
              <a:spcBef>
                <a:spcPts val="600"/>
              </a:spcBef>
              <a:buSzTx/>
              <a:buNone/>
            </a:pPr>
            <a:endParaRPr lang="fr-CA" sz="1200" dirty="0">
              <a:solidFill>
                <a:prstClr val="black"/>
              </a:solidFill>
              <a:latin typeface="Calibri" pitchFamily="34" charset="0"/>
              <a:cs typeface="Calibri" pitchFamily="34" charset="0"/>
            </a:endParaRPr>
          </a:p>
          <a:p>
            <a:pPr marL="0" indent="0" algn="just">
              <a:spcBef>
                <a:spcPts val="600"/>
              </a:spcBef>
              <a:buNone/>
            </a:pPr>
            <a:r>
              <a:rPr lang="fr-FR" sz="1200" b="1" i="1" dirty="0">
                <a:latin typeface="Calibri" pitchFamily="34" charset="0"/>
                <a:cs typeface="Calibri" pitchFamily="34" charset="0"/>
              </a:rPr>
              <a:t>C'est l'hiver. Par une </a:t>
            </a:r>
            <a:r>
              <a:rPr lang="fr-FR" sz="1200" b="1" i="1" dirty="0" smtClean="0">
                <a:latin typeface="Calibri" pitchFamily="34" charset="0"/>
                <a:cs typeface="Calibri" pitchFamily="34" charset="0"/>
              </a:rPr>
              <a:t>nuit très froide, </a:t>
            </a:r>
            <a:r>
              <a:rPr lang="fr-FR" sz="1200" b="1" i="1" dirty="0">
                <a:latin typeface="Calibri" pitchFamily="34" charset="0"/>
                <a:cs typeface="Calibri" pitchFamily="34" charset="0"/>
              </a:rPr>
              <a:t>Ysengrin le loup et maître Renard se promènent au bord </a:t>
            </a:r>
            <a:r>
              <a:rPr lang="fr-FR" sz="1200" b="1" i="1" dirty="0" smtClean="0">
                <a:latin typeface="Calibri" pitchFamily="34" charset="0"/>
                <a:cs typeface="Calibri" pitchFamily="34" charset="0"/>
              </a:rPr>
              <a:t>d'un lac glacé. Soudain</a:t>
            </a:r>
            <a:r>
              <a:rPr lang="fr-FR" sz="1200" b="1" i="1" dirty="0">
                <a:latin typeface="Calibri" pitchFamily="34" charset="0"/>
                <a:cs typeface="Calibri" pitchFamily="34" charset="0"/>
              </a:rPr>
              <a:t>, ils aperçoivent un seau posé à côté d'un trou creusé dans la glace</a:t>
            </a:r>
            <a:r>
              <a:rPr lang="fr-FR" sz="1200" b="1" i="1" dirty="0" smtClean="0">
                <a:latin typeface="Calibri" pitchFamily="34" charset="0"/>
                <a:cs typeface="Calibri" pitchFamily="34" charset="0"/>
              </a:rPr>
              <a:t>.</a:t>
            </a:r>
          </a:p>
          <a:p>
            <a:pPr marL="0" indent="0" algn="just">
              <a:spcBef>
                <a:spcPts val="600"/>
              </a:spcBef>
              <a:buNone/>
            </a:pPr>
            <a:r>
              <a:rPr lang="fr-FR" sz="1200" b="1" i="1" dirty="0" smtClean="0">
                <a:latin typeface="Calibri" pitchFamily="34" charset="0"/>
                <a:cs typeface="Calibri" pitchFamily="34" charset="0"/>
              </a:rPr>
              <a:t>« Regardez, </a:t>
            </a:r>
            <a:r>
              <a:rPr lang="fr-FR" sz="1200" b="1" i="1" dirty="0">
                <a:latin typeface="Calibri" pitchFamily="34" charset="0"/>
                <a:cs typeface="Calibri" pitchFamily="34" charset="0"/>
              </a:rPr>
              <a:t>Maître </a:t>
            </a:r>
            <a:r>
              <a:rPr lang="fr-FR" sz="1200" b="1" i="1" dirty="0" smtClean="0">
                <a:latin typeface="Calibri" pitchFamily="34" charset="0"/>
                <a:cs typeface="Calibri" pitchFamily="34" charset="0"/>
              </a:rPr>
              <a:t>Renard ! » dit Ysengrin. « Les paysans ont fait un trou dans la glace, et voici le seau avec lequel ils pêchent des poissons. Si seulement nous avions une corde, nous pourrions faire descendre le seau dans le trou et attraper plein de délicieux poissons. »</a:t>
            </a:r>
          </a:p>
          <a:p>
            <a:pPr marL="0" indent="0" algn="just">
              <a:spcBef>
                <a:spcPts val="600"/>
              </a:spcBef>
              <a:buNone/>
            </a:pPr>
            <a:r>
              <a:rPr lang="fr-FR" sz="1200" b="1" i="1" dirty="0" smtClean="0">
                <a:latin typeface="Calibri" pitchFamily="34" charset="0"/>
                <a:cs typeface="Calibri" pitchFamily="34" charset="0"/>
              </a:rPr>
              <a:t>En entendant cela, maître Renard se dit qu’il pourrait profiter de l’occasion pour jouer un tour au méchant</a:t>
            </a:r>
            <a:r>
              <a:rPr lang="fr-CA" sz="1200" b="1" i="1" dirty="0" smtClean="0">
                <a:latin typeface="Calibri" pitchFamily="34" charset="0"/>
                <a:cs typeface="Calibri" pitchFamily="34" charset="0"/>
              </a:rPr>
              <a:t> Ysengrin</a:t>
            </a:r>
            <a:r>
              <a:rPr lang="fr-FR" sz="1200" b="1" i="1" dirty="0" smtClean="0">
                <a:latin typeface="Calibri" pitchFamily="34" charset="0"/>
                <a:cs typeface="Calibri" pitchFamily="34" charset="0"/>
              </a:rPr>
              <a:t>... </a:t>
            </a:r>
          </a:p>
          <a:p>
            <a:pPr marL="0" indent="0" algn="just">
              <a:spcBef>
                <a:spcPts val="600"/>
              </a:spcBef>
              <a:buNone/>
            </a:pPr>
            <a:r>
              <a:rPr lang="fr-FR" sz="1200" b="1" i="1" dirty="0" smtClean="0">
                <a:latin typeface="Calibri" pitchFamily="34" charset="0"/>
                <a:cs typeface="Calibri" pitchFamily="34" charset="0"/>
              </a:rPr>
              <a:t>« J’ai </a:t>
            </a:r>
            <a:r>
              <a:rPr lang="fr-FR" sz="1200" b="1" i="1" dirty="0">
                <a:latin typeface="Calibri" pitchFamily="34" charset="0"/>
                <a:cs typeface="Calibri" pitchFamily="34" charset="0"/>
              </a:rPr>
              <a:t>une idée ! </a:t>
            </a:r>
            <a:r>
              <a:rPr lang="fr-FR" sz="1200" b="1" i="1" dirty="0" smtClean="0">
                <a:latin typeface="Calibri" pitchFamily="34" charset="0"/>
                <a:cs typeface="Calibri" pitchFamily="34" charset="0"/>
              </a:rPr>
              <a:t>» dit Renard à Ysengrin. </a:t>
            </a:r>
            <a:r>
              <a:rPr lang="fr-FR" sz="1200" b="1" i="1" dirty="0">
                <a:latin typeface="Calibri" pitchFamily="34" charset="0"/>
                <a:cs typeface="Calibri" pitchFamily="34" charset="0"/>
              </a:rPr>
              <a:t>« Nous pourrions attacher le seau au bout de </a:t>
            </a:r>
            <a:r>
              <a:rPr lang="fr-FR" sz="1200" b="1" i="1" dirty="0" smtClean="0">
                <a:latin typeface="Calibri" pitchFamily="34" charset="0"/>
                <a:cs typeface="Calibri" pitchFamily="34" charset="0"/>
              </a:rPr>
              <a:t>ta queue</a:t>
            </a:r>
            <a:r>
              <a:rPr lang="fr-FR" sz="1200" b="1" i="1" dirty="0">
                <a:latin typeface="Calibri" pitchFamily="34" charset="0"/>
                <a:cs typeface="Calibri" pitchFamily="34" charset="0"/>
              </a:rPr>
              <a:t>, et </a:t>
            </a:r>
            <a:r>
              <a:rPr lang="fr-FR" sz="1200" b="1" i="1" dirty="0" smtClean="0">
                <a:latin typeface="Calibri" pitchFamily="34" charset="0"/>
                <a:cs typeface="Calibri" pitchFamily="34" charset="0"/>
              </a:rPr>
              <a:t>nous en </a:t>
            </a:r>
            <a:r>
              <a:rPr lang="fr-FR" sz="1200" b="1" i="1" dirty="0">
                <a:latin typeface="Calibri" pitchFamily="34" charset="0"/>
                <a:cs typeface="Calibri" pitchFamily="34" charset="0"/>
              </a:rPr>
              <a:t>servir comme une corde. </a:t>
            </a:r>
            <a:r>
              <a:rPr lang="fr-FR" sz="1200" b="1" i="1" dirty="0" smtClean="0">
                <a:latin typeface="Calibri" pitchFamily="34" charset="0"/>
                <a:cs typeface="Calibri" pitchFamily="34" charset="0"/>
              </a:rPr>
              <a:t>»</a:t>
            </a:r>
          </a:p>
          <a:p>
            <a:pPr marL="0" indent="0" algn="just">
              <a:spcBef>
                <a:spcPts val="600"/>
              </a:spcBef>
              <a:buNone/>
            </a:pPr>
            <a:r>
              <a:rPr lang="fr-FR" sz="1200" b="1" i="1" dirty="0" smtClean="0">
                <a:latin typeface="Calibri" pitchFamily="34" charset="0"/>
                <a:cs typeface="Calibri" pitchFamily="34" charset="0"/>
              </a:rPr>
              <a:t>« Vous croyez ? » répond </a:t>
            </a:r>
            <a:r>
              <a:rPr lang="fr-FR" sz="1200" b="1" i="1" dirty="0">
                <a:latin typeface="Calibri" pitchFamily="34" charset="0"/>
                <a:cs typeface="Calibri" pitchFamily="34" charset="0"/>
              </a:rPr>
              <a:t>Ysengrin . </a:t>
            </a:r>
          </a:p>
          <a:p>
            <a:pPr marL="0" indent="0" algn="just">
              <a:spcBef>
                <a:spcPts val="600"/>
              </a:spcBef>
              <a:buNone/>
            </a:pPr>
            <a:r>
              <a:rPr lang="fr-FR" sz="1200" b="1" i="1" dirty="0" smtClean="0">
                <a:latin typeface="Calibri" pitchFamily="34" charset="0"/>
                <a:cs typeface="Calibri" pitchFamily="34" charset="0"/>
              </a:rPr>
              <a:t>« Mais bien sûr ! Assieds-toi sur la glace, juste à </a:t>
            </a:r>
            <a:r>
              <a:rPr lang="fr-FR" sz="1200" b="1" i="1" dirty="0">
                <a:latin typeface="Calibri" pitchFamily="34" charset="0"/>
                <a:cs typeface="Calibri" pitchFamily="34" charset="0"/>
              </a:rPr>
              <a:t>côté </a:t>
            </a:r>
            <a:r>
              <a:rPr lang="fr-FR" sz="1200" b="1" i="1" dirty="0" smtClean="0">
                <a:latin typeface="Calibri" pitchFamily="34" charset="0"/>
                <a:cs typeface="Calibri" pitchFamily="34" charset="0"/>
              </a:rPr>
              <a:t>du trou. </a:t>
            </a:r>
            <a:r>
              <a:rPr lang="fr-FR" sz="1200" b="1" i="1" dirty="0">
                <a:latin typeface="Calibri" pitchFamily="34" charset="0"/>
                <a:cs typeface="Calibri" pitchFamily="34" charset="0"/>
              </a:rPr>
              <a:t>J'attache le seau à ta queue et je le plonge dans l'eau. </a:t>
            </a:r>
            <a:r>
              <a:rPr lang="fr-FR" sz="1200" b="1" i="1" dirty="0" smtClean="0">
                <a:latin typeface="Calibri" pitchFamily="34" charset="0"/>
                <a:cs typeface="Calibri" pitchFamily="34" charset="0"/>
              </a:rPr>
              <a:t>Surtout, ne </a:t>
            </a:r>
            <a:r>
              <a:rPr lang="fr-FR" sz="1200" b="1" i="1" dirty="0">
                <a:latin typeface="Calibri" pitchFamily="34" charset="0"/>
                <a:cs typeface="Calibri" pitchFamily="34" charset="0"/>
              </a:rPr>
              <a:t>bouge pas… </a:t>
            </a:r>
            <a:r>
              <a:rPr lang="fr-FR" sz="1200" b="1" i="1" dirty="0" smtClean="0">
                <a:latin typeface="Calibri" pitchFamily="34" charset="0"/>
                <a:cs typeface="Calibri" pitchFamily="34" charset="0"/>
              </a:rPr>
              <a:t>Si tu es patient, le </a:t>
            </a:r>
            <a:r>
              <a:rPr lang="fr-FR" sz="1200" b="1" i="1" dirty="0">
                <a:latin typeface="Calibri" pitchFamily="34" charset="0"/>
                <a:cs typeface="Calibri" pitchFamily="34" charset="0"/>
              </a:rPr>
              <a:t>seau </a:t>
            </a:r>
            <a:r>
              <a:rPr lang="fr-FR" sz="1200" b="1" i="1" dirty="0" smtClean="0">
                <a:latin typeface="Calibri" pitchFamily="34" charset="0"/>
                <a:cs typeface="Calibri" pitchFamily="34" charset="0"/>
              </a:rPr>
              <a:t>se remplira de </a:t>
            </a:r>
            <a:r>
              <a:rPr lang="fr-FR" sz="1200" b="1" i="1" dirty="0">
                <a:latin typeface="Calibri" pitchFamily="34" charset="0"/>
                <a:cs typeface="Calibri" pitchFamily="34" charset="0"/>
              </a:rPr>
              <a:t>poissons</a:t>
            </a:r>
            <a:r>
              <a:rPr lang="fr-FR" sz="1200" b="1" i="1" dirty="0" smtClean="0">
                <a:latin typeface="Calibri" pitchFamily="34" charset="0"/>
                <a:cs typeface="Calibri" pitchFamily="34" charset="0"/>
              </a:rPr>
              <a:t>. »</a:t>
            </a:r>
          </a:p>
          <a:p>
            <a:pPr marL="0" indent="0" algn="just">
              <a:spcBef>
                <a:spcPts val="600"/>
              </a:spcBef>
              <a:buNone/>
            </a:pPr>
            <a:r>
              <a:rPr lang="fr-FR" sz="1200" b="1" i="1" dirty="0" smtClean="0">
                <a:latin typeface="Calibri" pitchFamily="34" charset="0"/>
                <a:cs typeface="Calibri" pitchFamily="34" charset="0"/>
              </a:rPr>
              <a:t>Le </a:t>
            </a:r>
            <a:r>
              <a:rPr lang="fr-FR" sz="1200" b="1" i="1" dirty="0">
                <a:latin typeface="Calibri" pitchFamily="34" charset="0"/>
                <a:cs typeface="Calibri" pitchFamily="34" charset="0"/>
              </a:rPr>
              <a:t>loup se laisse faire, pensant </a:t>
            </a:r>
            <a:r>
              <a:rPr lang="fr-FR" sz="1200" b="1" i="1" dirty="0" smtClean="0">
                <a:latin typeface="Calibri" pitchFamily="34" charset="0"/>
                <a:cs typeface="Calibri" pitchFamily="34" charset="0"/>
              </a:rPr>
              <a:t>au bon repas </a:t>
            </a:r>
            <a:r>
              <a:rPr lang="fr-FR" sz="1200" b="1" i="1" dirty="0">
                <a:latin typeface="Calibri" pitchFamily="34" charset="0"/>
                <a:cs typeface="Calibri" pitchFamily="34" charset="0"/>
              </a:rPr>
              <a:t>qui </a:t>
            </a:r>
            <a:r>
              <a:rPr lang="fr-FR" sz="1200" b="1" i="1" dirty="0" smtClean="0">
                <a:latin typeface="Calibri" pitchFamily="34" charset="0"/>
                <a:cs typeface="Calibri" pitchFamily="34" charset="0"/>
              </a:rPr>
              <a:t>l'attend. Pendant </a:t>
            </a:r>
            <a:r>
              <a:rPr lang="fr-FR" sz="1200" b="1" i="1" dirty="0">
                <a:latin typeface="Calibri" pitchFamily="34" charset="0"/>
                <a:cs typeface="Calibri" pitchFamily="34" charset="0"/>
              </a:rPr>
              <a:t>ce temps, le renard s'installe à l'abri d'un buisson.  Des heures passent. Assis sur la glace, Ysengrin a froid. Il commence à perdre patience.</a:t>
            </a:r>
          </a:p>
          <a:p>
            <a:pPr marL="0" indent="0" algn="just">
              <a:spcBef>
                <a:spcPts val="600"/>
              </a:spcBef>
              <a:buNone/>
            </a:pPr>
            <a:r>
              <a:rPr lang="fr-FR" sz="1200" b="1" i="1" dirty="0">
                <a:latin typeface="Calibri" pitchFamily="34" charset="0"/>
                <a:cs typeface="Calibri" pitchFamily="34" charset="0"/>
              </a:rPr>
              <a:t>Renard lui dit de loin : </a:t>
            </a:r>
            <a:r>
              <a:rPr lang="fr-FR" sz="1200" b="1" i="1" dirty="0" smtClean="0">
                <a:latin typeface="Calibri" pitchFamily="34" charset="0"/>
                <a:cs typeface="Calibri" pitchFamily="34" charset="0"/>
              </a:rPr>
              <a:t>« Ne bougez </a:t>
            </a:r>
            <a:r>
              <a:rPr lang="fr-FR" sz="1200" b="1" i="1" dirty="0">
                <a:latin typeface="Calibri" pitchFamily="34" charset="0"/>
                <a:cs typeface="Calibri" pitchFamily="34" charset="0"/>
              </a:rPr>
              <a:t>pas ! Les poissons remontent toujours après minuit ! C'est pour bientôt </a:t>
            </a:r>
            <a:r>
              <a:rPr lang="fr-FR" sz="1200" b="1" i="1" dirty="0" smtClean="0">
                <a:latin typeface="Calibri" pitchFamily="34" charset="0"/>
                <a:cs typeface="Calibri" pitchFamily="34" charset="0"/>
              </a:rPr>
              <a:t>! » </a:t>
            </a:r>
          </a:p>
          <a:p>
            <a:pPr marL="0" indent="0" algn="just">
              <a:spcBef>
                <a:spcPts val="600"/>
              </a:spcBef>
              <a:buNone/>
            </a:pPr>
            <a:r>
              <a:rPr lang="fr-FR" sz="1200" b="1" i="1" dirty="0" smtClean="0">
                <a:latin typeface="Calibri" pitchFamily="34" charset="0"/>
                <a:cs typeface="Calibri" pitchFamily="34" charset="0"/>
              </a:rPr>
              <a:t>Ysengrin </a:t>
            </a:r>
            <a:r>
              <a:rPr lang="fr-FR" sz="1200" b="1" i="1" dirty="0">
                <a:latin typeface="Calibri" pitchFamily="34" charset="0"/>
                <a:cs typeface="Calibri" pitchFamily="34" charset="0"/>
              </a:rPr>
              <a:t>patiente. Il ne s'aperçoit pas que la glace est en train de se reformer autour de sa queue.  </a:t>
            </a:r>
          </a:p>
          <a:p>
            <a:pPr marL="0" indent="0" algn="just">
              <a:spcBef>
                <a:spcPts val="600"/>
              </a:spcBef>
              <a:buNone/>
            </a:pPr>
            <a:r>
              <a:rPr lang="fr-FR" sz="1200" b="1" i="1" dirty="0" smtClean="0">
                <a:latin typeface="Calibri" pitchFamily="34" charset="0"/>
                <a:cs typeface="Calibri" pitchFamily="34" charset="0"/>
              </a:rPr>
              <a:t>Quand le </a:t>
            </a:r>
            <a:r>
              <a:rPr lang="fr-FR" sz="1200" b="1" i="1" dirty="0">
                <a:latin typeface="Calibri" pitchFamily="34" charset="0"/>
                <a:cs typeface="Calibri" pitchFamily="34" charset="0"/>
              </a:rPr>
              <a:t>matin </a:t>
            </a:r>
            <a:r>
              <a:rPr lang="fr-FR" sz="1200" b="1" i="1" dirty="0" smtClean="0">
                <a:latin typeface="Calibri" pitchFamily="34" charset="0"/>
                <a:cs typeface="Calibri" pitchFamily="34" charset="0"/>
              </a:rPr>
              <a:t>arrive, </a:t>
            </a:r>
            <a:r>
              <a:rPr lang="fr-FR" sz="1200" b="1" i="1" dirty="0">
                <a:latin typeface="Calibri" pitchFamily="34" charset="0"/>
                <a:cs typeface="Calibri" pitchFamily="34" charset="0"/>
              </a:rPr>
              <a:t>Ysengrin décide de tirer le seau </a:t>
            </a:r>
            <a:r>
              <a:rPr lang="fr-FR" sz="1200" b="1" i="1" dirty="0" smtClean="0">
                <a:latin typeface="Calibri" pitchFamily="34" charset="0"/>
                <a:cs typeface="Calibri" pitchFamily="34" charset="0"/>
              </a:rPr>
              <a:t>en dehors de </a:t>
            </a:r>
            <a:r>
              <a:rPr lang="fr-FR" sz="1200" b="1" i="1" dirty="0">
                <a:latin typeface="Calibri" pitchFamily="34" charset="0"/>
                <a:cs typeface="Calibri" pitchFamily="34" charset="0"/>
              </a:rPr>
              <a:t>l'eau. Mais… impossible ! La glace s'est </a:t>
            </a:r>
            <a:r>
              <a:rPr lang="fr-FR" sz="1200" b="1" i="1" dirty="0" smtClean="0">
                <a:latin typeface="Calibri" pitchFamily="34" charset="0"/>
                <a:cs typeface="Calibri" pitchFamily="34" charset="0"/>
              </a:rPr>
              <a:t>complètement refermée </a:t>
            </a:r>
            <a:r>
              <a:rPr lang="fr-FR" sz="1200" b="1" i="1" dirty="0">
                <a:latin typeface="Calibri" pitchFamily="34" charset="0"/>
                <a:cs typeface="Calibri" pitchFamily="34" charset="0"/>
              </a:rPr>
              <a:t>sur sa </a:t>
            </a:r>
            <a:r>
              <a:rPr lang="fr-FR" sz="1200" b="1" i="1" dirty="0" smtClean="0">
                <a:latin typeface="Calibri" pitchFamily="34" charset="0"/>
                <a:cs typeface="Calibri" pitchFamily="34" charset="0"/>
              </a:rPr>
              <a:t>queue ! Ysengrin ne peut pas voir derrière lui, alors il </a:t>
            </a:r>
            <a:r>
              <a:rPr lang="fr-FR" sz="1200" b="1" i="1" dirty="0">
                <a:latin typeface="Calibri" pitchFamily="34" charset="0"/>
                <a:cs typeface="Calibri" pitchFamily="34" charset="0"/>
              </a:rPr>
              <a:t>croit que le seau est </a:t>
            </a:r>
            <a:r>
              <a:rPr lang="fr-FR" sz="1200" b="1" i="1" dirty="0" smtClean="0">
                <a:latin typeface="Calibri" pitchFamily="34" charset="0"/>
                <a:cs typeface="Calibri" pitchFamily="34" charset="0"/>
              </a:rPr>
              <a:t>plein </a:t>
            </a:r>
            <a:r>
              <a:rPr lang="fr-FR" sz="1200" b="1" i="1" dirty="0">
                <a:latin typeface="Calibri" pitchFamily="34" charset="0"/>
                <a:cs typeface="Calibri" pitchFamily="34" charset="0"/>
              </a:rPr>
              <a:t>de </a:t>
            </a:r>
            <a:r>
              <a:rPr lang="fr-FR" sz="1200" b="1" i="1" dirty="0" smtClean="0">
                <a:latin typeface="Calibri" pitchFamily="34" charset="0"/>
                <a:cs typeface="Calibri" pitchFamily="34" charset="0"/>
              </a:rPr>
              <a:t>poissons tellement il est lourd. Il tire, </a:t>
            </a:r>
            <a:r>
              <a:rPr lang="fr-FR" sz="1200" b="1" i="1" dirty="0">
                <a:latin typeface="Calibri" pitchFamily="34" charset="0"/>
                <a:cs typeface="Calibri" pitchFamily="34" charset="0"/>
              </a:rPr>
              <a:t>il </a:t>
            </a:r>
            <a:r>
              <a:rPr lang="fr-FR" sz="1200" b="1" i="1" dirty="0" smtClean="0">
                <a:latin typeface="Calibri" pitchFamily="34" charset="0"/>
                <a:cs typeface="Calibri" pitchFamily="34" charset="0"/>
              </a:rPr>
              <a:t>tire encore, </a:t>
            </a:r>
            <a:r>
              <a:rPr lang="fr-FR" sz="1200" b="1" i="1" dirty="0">
                <a:latin typeface="Calibri" pitchFamily="34" charset="0"/>
                <a:cs typeface="Calibri" pitchFamily="34" charset="0"/>
              </a:rPr>
              <a:t>mais rien ne vient ! Il est prisonnier de la </a:t>
            </a:r>
            <a:r>
              <a:rPr lang="fr-FR" sz="1200" b="1" i="1" dirty="0" smtClean="0">
                <a:latin typeface="Calibri" pitchFamily="34" charset="0"/>
                <a:cs typeface="Calibri" pitchFamily="34" charset="0"/>
              </a:rPr>
              <a:t>glace. Quand </a:t>
            </a:r>
            <a:r>
              <a:rPr lang="fr-FR" sz="1200" b="1" i="1" dirty="0">
                <a:latin typeface="Calibri" pitchFamily="34" charset="0"/>
                <a:cs typeface="Calibri" pitchFamily="34" charset="0"/>
              </a:rPr>
              <a:t>il voit Maître Renard en train de rire, Ysengrin comprend qu'il a été trompé</a:t>
            </a:r>
            <a:r>
              <a:rPr lang="fr-FR" sz="1200" b="1" i="1" dirty="0" smtClean="0">
                <a:latin typeface="Calibri" pitchFamily="34" charset="0"/>
                <a:cs typeface="Calibri" pitchFamily="34" charset="0"/>
              </a:rPr>
              <a:t>.</a:t>
            </a:r>
          </a:p>
          <a:p>
            <a:pPr marL="0" indent="0" algn="just">
              <a:spcBef>
                <a:spcPts val="600"/>
              </a:spcBef>
              <a:buNone/>
            </a:pPr>
            <a:r>
              <a:rPr lang="fr-FR" sz="1200" b="1" i="1" dirty="0" smtClean="0">
                <a:latin typeface="Calibri" pitchFamily="34" charset="0"/>
                <a:cs typeface="Calibri" pitchFamily="34" charset="0"/>
              </a:rPr>
              <a:t>À </a:t>
            </a:r>
            <a:r>
              <a:rPr lang="fr-FR" sz="1200" b="1" i="1" dirty="0">
                <a:latin typeface="Calibri" pitchFamily="34" charset="0"/>
                <a:cs typeface="Calibri" pitchFamily="34" charset="0"/>
              </a:rPr>
              <a:t>ce moment, on entend des cris. C'est le seigneur du château qui chasse avec ses gardes. Voyant Ysengrin, il hurle : </a:t>
            </a:r>
            <a:r>
              <a:rPr lang="fr-FR" sz="1200" b="1" i="1" dirty="0" smtClean="0">
                <a:latin typeface="Calibri" pitchFamily="34" charset="0"/>
                <a:cs typeface="Calibri" pitchFamily="34" charset="0"/>
              </a:rPr>
              <a:t>« Au </a:t>
            </a:r>
            <a:r>
              <a:rPr lang="fr-FR" sz="1200" b="1" i="1" dirty="0">
                <a:latin typeface="Calibri" pitchFamily="34" charset="0"/>
                <a:cs typeface="Calibri" pitchFamily="34" charset="0"/>
              </a:rPr>
              <a:t>loup ! Au loup </a:t>
            </a:r>
            <a:r>
              <a:rPr lang="fr-FR" sz="1200" b="1" i="1" dirty="0" smtClean="0">
                <a:latin typeface="Calibri" pitchFamily="34" charset="0"/>
                <a:cs typeface="Calibri" pitchFamily="34" charset="0"/>
              </a:rPr>
              <a:t>! » Le </a:t>
            </a:r>
            <a:r>
              <a:rPr lang="fr-FR" sz="1200" b="1" i="1" dirty="0">
                <a:latin typeface="Calibri" pitchFamily="34" charset="0"/>
                <a:cs typeface="Calibri" pitchFamily="34" charset="0"/>
              </a:rPr>
              <a:t>seigneur s'approche, brandissant une longue épée. Il </a:t>
            </a:r>
            <a:r>
              <a:rPr lang="fr-FR" sz="1200" b="1" i="1" dirty="0" smtClean="0">
                <a:latin typeface="Calibri" pitchFamily="34" charset="0"/>
                <a:cs typeface="Calibri" pitchFamily="34" charset="0"/>
              </a:rPr>
              <a:t>veut frapper Ysengrin, mais </a:t>
            </a:r>
            <a:r>
              <a:rPr lang="fr-FR" sz="1200" b="1" i="1" dirty="0">
                <a:latin typeface="Calibri" pitchFamily="34" charset="0"/>
                <a:cs typeface="Calibri" pitchFamily="34" charset="0"/>
              </a:rPr>
              <a:t>il glisse sur la glace. L'épée, au lieu de tuer le loup, coupe sa queue </a:t>
            </a:r>
            <a:r>
              <a:rPr lang="fr-FR" sz="1200" b="1" i="1" dirty="0" smtClean="0">
                <a:latin typeface="Calibri" pitchFamily="34" charset="0"/>
                <a:cs typeface="Calibri" pitchFamily="34" charset="0"/>
              </a:rPr>
              <a:t>toute nette! Ysengrin </a:t>
            </a:r>
            <a:r>
              <a:rPr lang="fr-FR" sz="1200" b="1" i="1" dirty="0">
                <a:latin typeface="Calibri" pitchFamily="34" charset="0"/>
                <a:cs typeface="Calibri" pitchFamily="34" charset="0"/>
              </a:rPr>
              <a:t>peut enfin </a:t>
            </a:r>
            <a:r>
              <a:rPr lang="fr-FR" sz="1200" b="1" i="1" dirty="0" smtClean="0">
                <a:latin typeface="Calibri" pitchFamily="34" charset="0"/>
                <a:cs typeface="Calibri" pitchFamily="34" charset="0"/>
              </a:rPr>
              <a:t>s'échapper</a:t>
            </a:r>
            <a:r>
              <a:rPr lang="fr-FR" sz="1200" b="1" i="1" dirty="0">
                <a:latin typeface="Calibri" pitchFamily="34" charset="0"/>
                <a:cs typeface="Calibri" pitchFamily="34" charset="0"/>
              </a:rPr>
              <a:t>, </a:t>
            </a:r>
            <a:r>
              <a:rPr lang="fr-FR" sz="1200" b="1" i="1" dirty="0" smtClean="0">
                <a:latin typeface="Calibri" pitchFamily="34" charset="0"/>
                <a:cs typeface="Calibri" pitchFamily="34" charset="0"/>
              </a:rPr>
              <a:t>mais en </a:t>
            </a:r>
            <a:r>
              <a:rPr lang="fr-FR" sz="1200" b="1" i="1" dirty="0">
                <a:latin typeface="Calibri" pitchFamily="34" charset="0"/>
                <a:cs typeface="Calibri" pitchFamily="34" charset="0"/>
              </a:rPr>
              <a:t>abandonnant sa </a:t>
            </a:r>
            <a:r>
              <a:rPr lang="fr-FR" sz="1200" b="1" i="1" dirty="0" smtClean="0">
                <a:latin typeface="Calibri" pitchFamily="34" charset="0"/>
                <a:cs typeface="Calibri" pitchFamily="34" charset="0"/>
              </a:rPr>
              <a:t>queue dans la glace.</a:t>
            </a:r>
            <a:endParaRPr lang="fr-CA" sz="1200" b="1" i="1" dirty="0" smtClean="0">
              <a:solidFill>
                <a:prstClr val="black"/>
              </a:solidFill>
              <a:latin typeface="Calibri" pitchFamily="34" charset="0"/>
              <a:cs typeface="Calibri" pitchFamily="34" charset="0"/>
            </a:endParaRPr>
          </a:p>
          <a:p>
            <a:pPr marL="0" lvl="0" indent="0" algn="just" defTabSz="457200">
              <a:spcBef>
                <a:spcPts val="600"/>
              </a:spcBef>
              <a:buSzTx/>
              <a:buNone/>
            </a:pPr>
            <a:endParaRPr lang="fr-CA" sz="1200" dirty="0" smtClean="0">
              <a:solidFill>
                <a:prstClr val="black"/>
              </a:solidFill>
              <a:latin typeface="Calibri" pitchFamily="34" charset="0"/>
              <a:cs typeface="Calibri" pitchFamily="34" charset="0"/>
            </a:endParaRPr>
          </a:p>
        </p:txBody>
      </p:sp>
      <p:sp>
        <p:nvSpPr>
          <p:cNvPr id="2" name="Espace réservé du numéro de diapositive 1"/>
          <p:cNvSpPr>
            <a:spLocks noGrp="1"/>
          </p:cNvSpPr>
          <p:nvPr>
            <p:ph type="sldNum" sz="quarter" idx="12"/>
            <p:custDataLst>
              <p:tags r:id="rId2"/>
            </p:custDataLst>
          </p:nvPr>
        </p:nvSpPr>
        <p:spPr>
          <a:xfrm>
            <a:off x="5267325" y="8008203"/>
            <a:ext cx="1581258" cy="1135797"/>
          </a:xfrm>
        </p:spPr>
        <p:txBody>
          <a:bodyPr/>
          <a:lstStyle/>
          <a:p>
            <a:fld id="{027FB875-5C85-AB42-9DC5-178568A424B8}" type="slidenum">
              <a:rPr lang="fr-CA" smtClean="0"/>
              <a:pPr/>
              <a:t>13</a:t>
            </a:fld>
            <a:endParaRPr lang="fr-CA" dirty="0"/>
          </a:p>
        </p:txBody>
      </p:sp>
      <p:sp>
        <p:nvSpPr>
          <p:cNvPr id="16" name="Title 3"/>
          <p:cNvSpPr txBox="1">
            <a:spLocks/>
          </p:cNvSpPr>
          <p:nvPr>
            <p:custDataLst>
              <p:tags r:id="rId3"/>
            </p:custDataLst>
          </p:nvPr>
        </p:nvSpPr>
        <p:spPr>
          <a:xfrm>
            <a:off x="0" y="0"/>
            <a:ext cx="6165742" cy="9980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itchFamily="34" charset="0"/>
              </a:rPr>
              <a:t>Réalisation</a:t>
            </a:r>
          </a:p>
          <a:p>
            <a:pPr algn="l"/>
            <a:r>
              <a:rPr lang="fr-CA" sz="2400" dirty="0" smtClean="0">
                <a:latin typeface="Calibri" pitchFamily="34" charset="0"/>
                <a:cs typeface="Calibri" pitchFamily="34" charset="0"/>
              </a:rPr>
              <a:t>4. Changements d’états </a:t>
            </a:r>
            <a:r>
              <a:rPr lang="fr-CA" sz="1800" dirty="0" smtClean="0">
                <a:latin typeface="Calibri" pitchFamily="34" charset="0"/>
                <a:cs typeface="Calibri" pitchFamily="34" charset="0"/>
              </a:rPr>
              <a:t>(suite)</a:t>
            </a:r>
            <a:endParaRPr lang="fr-CA" sz="2400" dirty="0">
              <a:latin typeface="Calibri" pitchFamily="34" charset="0"/>
              <a:cs typeface="Calibri" pitchFamily="34" charset="0"/>
            </a:endParaRPr>
          </a:p>
        </p:txBody>
      </p:sp>
      <p:pic>
        <p:nvPicPr>
          <p:cNvPr id="6" name="Image 5" descr="Cover_1-Les_états_de_la_matière.png"/>
          <p:cNvPicPr>
            <a:picLocks noChangeAspect="1"/>
          </p:cNvPicPr>
          <p:nvPr/>
        </p:nvPicPr>
        <p:blipFill>
          <a:blip r:embed="rId7"/>
          <a:stretch>
            <a:fillRect/>
          </a:stretch>
        </p:blipFill>
        <p:spPr>
          <a:xfrm>
            <a:off x="4747260" y="-310898"/>
            <a:ext cx="2110740" cy="2110740"/>
          </a:xfrm>
          <a:prstGeom prst="rect">
            <a:avLst/>
          </a:prstGeom>
        </p:spPr>
      </p:pic>
    </p:spTree>
    <p:extLst>
      <p:ext uri="{BB962C8B-B14F-4D97-AF65-F5344CB8AC3E}">
        <p14:creationId xmlns="" xmlns:p14="http://schemas.microsoft.com/office/powerpoint/2010/main" val="4259567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a:spLocks noGrp="1"/>
          </p:cNvSpPr>
          <p:nvPr>
            <p:ph sz="half" idx="1"/>
            <p:custDataLst>
              <p:tags r:id="rId1"/>
            </p:custDataLst>
          </p:nvPr>
        </p:nvSpPr>
        <p:spPr>
          <a:xfrm>
            <a:off x="1828800" y="1299209"/>
            <a:ext cx="4972157" cy="7730491"/>
          </a:xfrm>
          <a:noFill/>
          <a:ln>
            <a:solidFill>
              <a:schemeClr val="accent1"/>
            </a:solidFill>
          </a:ln>
        </p:spPr>
        <p:style>
          <a:lnRef idx="2">
            <a:schemeClr val="accent5"/>
          </a:lnRef>
          <a:fillRef idx="1">
            <a:schemeClr val="lt1"/>
          </a:fillRef>
          <a:effectRef idx="0">
            <a:schemeClr val="accent5"/>
          </a:effectRef>
          <a:fontRef idx="minor">
            <a:schemeClr val="dk1"/>
          </a:fontRef>
        </p:style>
        <p:txBody>
          <a:bodyPr>
            <a:noAutofit/>
          </a:bodyPr>
          <a:lstStyle/>
          <a:p>
            <a:pPr marL="0" lvl="0" indent="0" algn="just" defTabSz="457200">
              <a:spcBef>
                <a:spcPts val="600"/>
              </a:spcBef>
              <a:spcAft>
                <a:spcPts val="600"/>
              </a:spcAft>
              <a:buSzTx/>
              <a:buNone/>
            </a:pPr>
            <a:r>
              <a:rPr lang="fr-CA" sz="2400" i="1" dirty="0">
                <a:solidFill>
                  <a:prstClr val="black"/>
                </a:solidFill>
                <a:latin typeface="Calibri" pitchFamily="34" charset="0"/>
                <a:cs typeface="Calibri" pitchFamily="34" charset="0"/>
              </a:rPr>
              <a:t>Vue d’ensemble</a:t>
            </a:r>
          </a:p>
          <a:p>
            <a:pPr marL="0" lvl="0" indent="0" algn="just" defTabSz="457200">
              <a:spcBef>
                <a:spcPts val="600"/>
              </a:spcBef>
              <a:buSzTx/>
              <a:buNone/>
            </a:pPr>
            <a:r>
              <a:rPr lang="fr-CA" sz="1200" dirty="0" smtClean="0">
                <a:solidFill>
                  <a:prstClr val="black"/>
                </a:solidFill>
                <a:latin typeface="Calibri" pitchFamily="34" charset="0"/>
                <a:cs typeface="Calibri" pitchFamily="34" charset="0"/>
              </a:rPr>
              <a:t>Expérience qui consiste à mettre 2 glaçons dans deux sacs de plastique (type sac à sandwich), et à accrocher les sacs dans une fenêtre (si du soleil entre par cette fenêtre) ou au-dessus d’une source de chaleur (calorifère).</a:t>
            </a:r>
          </a:p>
          <a:p>
            <a:pPr marL="0" lvl="0" indent="0" algn="just" defTabSz="457200">
              <a:spcBef>
                <a:spcPts val="600"/>
              </a:spcBef>
              <a:spcAft>
                <a:spcPts val="600"/>
              </a:spcAft>
              <a:buSzTx/>
              <a:buNone/>
            </a:pPr>
            <a:r>
              <a:rPr lang="fr-CA" sz="2400" i="1" dirty="0" smtClean="0">
                <a:solidFill>
                  <a:prstClr val="black"/>
                </a:solidFill>
                <a:latin typeface="Calibri" pitchFamily="34" charset="0"/>
                <a:cs typeface="Calibri" pitchFamily="34" charset="0"/>
              </a:rPr>
              <a:t>Déroulement de l’activité</a:t>
            </a:r>
          </a:p>
          <a:p>
            <a:pPr lvl="0" algn="just" defTabSz="457200">
              <a:spcBef>
                <a:spcPts val="600"/>
              </a:spcBef>
              <a:spcAft>
                <a:spcPts val="600"/>
              </a:spcAft>
              <a:buSzTx/>
              <a:buFont typeface="+mj-lt"/>
              <a:buAutoNum type="arabicPeriod"/>
            </a:pPr>
            <a:r>
              <a:rPr lang="fr-CA" sz="1200" dirty="0" smtClean="0">
                <a:solidFill>
                  <a:prstClr val="black"/>
                </a:solidFill>
                <a:latin typeface="Calibri" pitchFamily="34" charset="0"/>
                <a:cs typeface="Calibri" pitchFamily="34" charset="0"/>
              </a:rPr>
              <a:t>Mettre en place l’expérience devant les élèves.</a:t>
            </a:r>
          </a:p>
          <a:p>
            <a:pPr lvl="0" algn="just" defTabSz="457200">
              <a:spcBef>
                <a:spcPts val="600"/>
              </a:spcBef>
              <a:spcAft>
                <a:spcPts val="600"/>
              </a:spcAft>
              <a:buSzTx/>
              <a:buFont typeface="+mj-lt"/>
              <a:buAutoNum type="arabicPeriod"/>
            </a:pPr>
            <a:r>
              <a:rPr lang="fr-CA" sz="1200" dirty="0" smtClean="0">
                <a:solidFill>
                  <a:prstClr val="black"/>
                </a:solidFill>
                <a:latin typeface="Calibri" pitchFamily="34" charset="0"/>
                <a:cs typeface="Calibri" pitchFamily="34" charset="0"/>
              </a:rPr>
              <a:t>Un des deux sacs va rester ouvert, tandis que l’autre sera fermé hermétiquement.</a:t>
            </a:r>
          </a:p>
          <a:p>
            <a:pPr lvl="0" algn="just" defTabSz="457200">
              <a:spcBef>
                <a:spcPts val="600"/>
              </a:spcBef>
              <a:spcAft>
                <a:spcPts val="600"/>
              </a:spcAft>
              <a:buSzTx/>
              <a:buFont typeface="+mj-lt"/>
              <a:buAutoNum type="arabicPeriod"/>
            </a:pPr>
            <a:r>
              <a:rPr lang="fr-CA" sz="1200" dirty="0" smtClean="0">
                <a:solidFill>
                  <a:prstClr val="black"/>
                </a:solidFill>
                <a:latin typeface="Calibri" pitchFamily="34" charset="0"/>
                <a:cs typeface="Calibri" pitchFamily="34" charset="0"/>
              </a:rPr>
              <a:t>Demander aux élèves d’émettre une hypothèse sur ce qui va se passer avec les glaçons si on attend très longtemps (des heures, voir des jours) :</a:t>
            </a:r>
          </a:p>
          <a:p>
            <a:pPr lvl="2" algn="just" defTabSz="457200">
              <a:spcAft>
                <a:spcPts val="600"/>
              </a:spcAft>
              <a:buSzTx/>
              <a:buFont typeface="Arial" pitchFamily="34" charset="0"/>
              <a:buChar char="•"/>
            </a:pPr>
            <a:r>
              <a:rPr lang="fr-CA" sz="1200" dirty="0" smtClean="0">
                <a:solidFill>
                  <a:prstClr val="black"/>
                </a:solidFill>
                <a:latin typeface="Calibri" pitchFamily="34" charset="0"/>
                <a:cs typeface="Calibri" pitchFamily="34" charset="0"/>
              </a:rPr>
              <a:t>Dans le cas de la glace dans le sac ouvert.</a:t>
            </a:r>
          </a:p>
          <a:p>
            <a:pPr lvl="2" algn="just" defTabSz="457200">
              <a:spcAft>
                <a:spcPts val="600"/>
              </a:spcAft>
              <a:buSzTx/>
              <a:buFont typeface="Arial" pitchFamily="34" charset="0"/>
              <a:buChar char="•"/>
            </a:pPr>
            <a:r>
              <a:rPr lang="fr-CA" sz="1200" dirty="0" smtClean="0">
                <a:solidFill>
                  <a:prstClr val="black"/>
                </a:solidFill>
                <a:latin typeface="Calibri" pitchFamily="34" charset="0"/>
                <a:cs typeface="Calibri" pitchFamily="34" charset="0"/>
              </a:rPr>
              <a:t>Dans le cas de la glace dans le sac fermé.</a:t>
            </a:r>
          </a:p>
          <a:p>
            <a:pPr marL="0" lvl="0" indent="0" algn="just" defTabSz="457200">
              <a:spcBef>
                <a:spcPts val="600"/>
              </a:spcBef>
              <a:buSzTx/>
              <a:buNone/>
            </a:pPr>
            <a:r>
              <a:rPr lang="fr-CA" sz="1400" b="1" dirty="0" smtClean="0">
                <a:solidFill>
                  <a:prstClr val="black"/>
                </a:solidFill>
                <a:latin typeface="Calibri" pitchFamily="34" charset="0"/>
                <a:cs typeface="Calibri" pitchFamily="34" charset="0"/>
              </a:rPr>
              <a:t>Résultats attendus</a:t>
            </a:r>
          </a:p>
          <a:p>
            <a:pPr lvl="0" algn="just" defTabSz="457200">
              <a:spcBef>
                <a:spcPts val="600"/>
              </a:spcBef>
              <a:buSzTx/>
              <a:buFont typeface="Arial" pitchFamily="34" charset="0"/>
              <a:buChar char="•"/>
            </a:pPr>
            <a:r>
              <a:rPr lang="fr-CA" sz="1200" dirty="0" smtClean="0">
                <a:solidFill>
                  <a:prstClr val="black"/>
                </a:solidFill>
                <a:latin typeface="Calibri" pitchFamily="34" charset="0"/>
                <a:cs typeface="Calibri" pitchFamily="34" charset="0"/>
              </a:rPr>
              <a:t>Dans le sac ouvert, le glaçon va fondre, puis éventuellement l’eau va « disparaître », parce qu’évaporée.</a:t>
            </a:r>
          </a:p>
          <a:p>
            <a:pPr lvl="0" algn="just" defTabSz="457200">
              <a:spcBef>
                <a:spcPts val="600"/>
              </a:spcBef>
              <a:buSzTx/>
              <a:buFont typeface="Arial" pitchFamily="34" charset="0"/>
              <a:buChar char="•"/>
            </a:pPr>
            <a:r>
              <a:rPr lang="fr-CA" sz="1200" dirty="0" smtClean="0">
                <a:solidFill>
                  <a:prstClr val="black"/>
                </a:solidFill>
                <a:latin typeface="Calibri" pitchFamily="34" charset="0"/>
                <a:cs typeface="Calibri" pitchFamily="34" charset="0"/>
              </a:rPr>
              <a:t>Dans le sac fermé, le glaçon va fondre mais l’eau va rester emprisonnée dans le sac. En plein soleil, une partie de cette eau va cependant s’évaporer puis se condenser en fines gouttelettes, dans le haut du sac.</a:t>
            </a:r>
          </a:p>
          <a:p>
            <a:pPr lvl="0" algn="just" defTabSz="457200">
              <a:spcBef>
                <a:spcPts val="600"/>
              </a:spcBef>
              <a:buSzTx/>
              <a:buFont typeface="Arial" pitchFamily="34" charset="0"/>
              <a:buChar char="•"/>
            </a:pPr>
            <a:endParaRPr lang="fr-CA" sz="1200" dirty="0" smtClean="0">
              <a:solidFill>
                <a:prstClr val="black"/>
              </a:solidFill>
              <a:latin typeface="Calibri" pitchFamily="34" charset="0"/>
              <a:cs typeface="Calibri" pitchFamily="34" charset="0"/>
            </a:endParaRPr>
          </a:p>
          <a:p>
            <a:pPr marL="0" lvl="0" indent="0" algn="just" defTabSz="457200">
              <a:spcBef>
                <a:spcPts val="600"/>
              </a:spcBef>
              <a:buSzTx/>
              <a:buNone/>
            </a:pPr>
            <a:r>
              <a:rPr lang="fr-CA" sz="1400" b="1" dirty="0" smtClean="0">
                <a:solidFill>
                  <a:prstClr val="black"/>
                </a:solidFill>
                <a:latin typeface="Calibri" pitchFamily="34" charset="0"/>
                <a:cs typeface="Calibri" pitchFamily="34" charset="0"/>
              </a:rPr>
              <a:t>Pour prouver l’évaporation partielle dans le deuxième sac</a:t>
            </a:r>
          </a:p>
          <a:p>
            <a:pPr marL="228600" lvl="0" indent="-228600" algn="just" defTabSz="457200">
              <a:spcBef>
                <a:spcPts val="600"/>
              </a:spcBef>
              <a:buSzTx/>
              <a:buFont typeface="+mj-lt"/>
              <a:buAutoNum type="arabicPeriod"/>
            </a:pPr>
            <a:r>
              <a:rPr lang="fr-CA" sz="1200" dirty="0" smtClean="0">
                <a:solidFill>
                  <a:prstClr val="black"/>
                </a:solidFill>
                <a:latin typeface="Calibri" pitchFamily="34" charset="0"/>
                <a:cs typeface="Calibri" pitchFamily="34" charset="0"/>
              </a:rPr>
              <a:t>Souffler dans le sac avant de le sceller, pour s’assurer que beaucoup d’air a été emprisonné avec le glaçon.</a:t>
            </a:r>
          </a:p>
          <a:p>
            <a:pPr marL="228600" lvl="0" indent="-228600" algn="just" defTabSz="457200">
              <a:spcBef>
                <a:spcPts val="600"/>
              </a:spcBef>
              <a:buSzTx/>
              <a:buFont typeface="+mj-lt"/>
              <a:buAutoNum type="arabicPeriod"/>
            </a:pPr>
            <a:r>
              <a:rPr lang="fr-CA" sz="1200" dirty="0" smtClean="0">
                <a:solidFill>
                  <a:prstClr val="black"/>
                </a:solidFill>
                <a:latin typeface="Calibri" pitchFamily="34" charset="0"/>
                <a:cs typeface="Calibri" pitchFamily="34" charset="0"/>
              </a:rPr>
              <a:t>Coller le sac avec un </a:t>
            </a:r>
            <a:r>
              <a:rPr lang="fr-CA" sz="1200" i="1" dirty="0" smtClean="0">
                <a:solidFill>
                  <a:prstClr val="black"/>
                </a:solidFill>
                <a:latin typeface="Calibri" pitchFamily="34" charset="0"/>
                <a:cs typeface="Calibri" pitchFamily="34" charset="0"/>
              </a:rPr>
              <a:t>angle</a:t>
            </a:r>
            <a:r>
              <a:rPr lang="fr-CA" sz="1200" dirty="0" smtClean="0">
                <a:solidFill>
                  <a:prstClr val="black"/>
                </a:solidFill>
                <a:latin typeface="Calibri" pitchFamily="34" charset="0"/>
                <a:cs typeface="Calibri" pitchFamily="34" charset="0"/>
              </a:rPr>
              <a:t>, de manière à ce que l’eau du glaçon s’accumule dans un </a:t>
            </a:r>
            <a:r>
              <a:rPr lang="fr-CA" sz="1200" i="1" dirty="0" smtClean="0">
                <a:solidFill>
                  <a:prstClr val="black"/>
                </a:solidFill>
                <a:latin typeface="Calibri" pitchFamily="34" charset="0"/>
                <a:cs typeface="Calibri" pitchFamily="34" charset="0"/>
              </a:rPr>
              <a:t>coin</a:t>
            </a:r>
            <a:r>
              <a:rPr lang="fr-CA" sz="1200" dirty="0" smtClean="0">
                <a:solidFill>
                  <a:prstClr val="black"/>
                </a:solidFill>
                <a:latin typeface="Calibri" pitchFamily="34" charset="0"/>
                <a:cs typeface="Calibri" pitchFamily="34" charset="0"/>
              </a:rPr>
              <a:t> du sac.</a:t>
            </a:r>
          </a:p>
          <a:p>
            <a:pPr marL="228600" lvl="0" indent="-228600" algn="just" defTabSz="457200">
              <a:spcBef>
                <a:spcPts val="600"/>
              </a:spcBef>
              <a:buSzTx/>
              <a:buFont typeface="+mj-lt"/>
              <a:buAutoNum type="arabicPeriod"/>
            </a:pPr>
            <a:r>
              <a:rPr lang="fr-CA" sz="1200" dirty="0" smtClean="0">
                <a:solidFill>
                  <a:prstClr val="black"/>
                </a:solidFill>
                <a:latin typeface="Calibri" pitchFamily="34" charset="0"/>
                <a:cs typeface="Calibri" pitchFamily="34" charset="0"/>
              </a:rPr>
              <a:t>Avec un marqueur, faire un trait là où se trouve le niveau de l’eau, immédiatement après la fonte.</a:t>
            </a:r>
          </a:p>
          <a:p>
            <a:pPr marL="228600" lvl="0" indent="-228600" algn="just" defTabSz="457200">
              <a:spcBef>
                <a:spcPts val="600"/>
              </a:spcBef>
              <a:buSzTx/>
              <a:buFont typeface="+mj-lt"/>
              <a:buAutoNum type="arabicPeriod"/>
            </a:pPr>
            <a:r>
              <a:rPr lang="fr-CA" sz="1200" dirty="0" smtClean="0">
                <a:solidFill>
                  <a:prstClr val="black"/>
                </a:solidFill>
                <a:latin typeface="Calibri" pitchFamily="34" charset="0"/>
                <a:cs typeface="Calibri" pitchFamily="34" charset="0"/>
              </a:rPr>
              <a:t>Comparer avec le niveau de l’eau après quelques heures d’évaporation au soleil.</a:t>
            </a:r>
          </a:p>
        </p:txBody>
      </p:sp>
      <p:sp>
        <p:nvSpPr>
          <p:cNvPr id="2" name="Espace réservé du numéro de diapositive 1"/>
          <p:cNvSpPr>
            <a:spLocks noGrp="1"/>
          </p:cNvSpPr>
          <p:nvPr>
            <p:ph type="sldNum" sz="quarter" idx="12"/>
            <p:custDataLst>
              <p:tags r:id="rId2"/>
            </p:custDataLst>
          </p:nvPr>
        </p:nvSpPr>
        <p:spPr>
          <a:xfrm>
            <a:off x="4953000" y="8008203"/>
            <a:ext cx="1895583" cy="1135797"/>
          </a:xfrm>
        </p:spPr>
        <p:txBody>
          <a:bodyPr/>
          <a:lstStyle/>
          <a:p>
            <a:fld id="{027FB875-5C85-AB42-9DC5-178568A424B8}" type="slidenum">
              <a:rPr lang="fr-CA" smtClean="0"/>
              <a:pPr/>
              <a:t>14</a:t>
            </a:fld>
            <a:endParaRPr lang="fr-CA" dirty="0"/>
          </a:p>
        </p:txBody>
      </p:sp>
      <p:sp>
        <p:nvSpPr>
          <p:cNvPr id="16" name="Title 3"/>
          <p:cNvSpPr txBox="1">
            <a:spLocks/>
          </p:cNvSpPr>
          <p:nvPr>
            <p:custDataLst>
              <p:tags r:id="rId3"/>
            </p:custDataLst>
          </p:nvPr>
        </p:nvSpPr>
        <p:spPr>
          <a:xfrm>
            <a:off x="0" y="0"/>
            <a:ext cx="6165742" cy="9980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itchFamily="34" charset="0"/>
              </a:rPr>
              <a:t>Intégration des acquis</a:t>
            </a:r>
          </a:p>
          <a:p>
            <a:pPr algn="l"/>
            <a:r>
              <a:rPr lang="fr-CA" sz="2400" dirty="0">
                <a:latin typeface="Calibri" pitchFamily="34" charset="0"/>
                <a:cs typeface="Calibri" pitchFamily="34" charset="0"/>
              </a:rPr>
              <a:t>5</a:t>
            </a:r>
            <a:r>
              <a:rPr lang="fr-CA" sz="2400" dirty="0" smtClean="0">
                <a:latin typeface="Calibri" pitchFamily="34" charset="0"/>
                <a:cs typeface="Calibri" pitchFamily="34" charset="0"/>
              </a:rPr>
              <a:t>. Évaporation dans un sac</a:t>
            </a:r>
            <a:endParaRPr lang="fr-CA" sz="2400" dirty="0">
              <a:latin typeface="Calibri" pitchFamily="34" charset="0"/>
              <a:cs typeface="Calibri" pitchFamily="34" charset="0"/>
            </a:endParaRPr>
          </a:p>
        </p:txBody>
      </p:sp>
      <p:graphicFrame>
        <p:nvGraphicFramePr>
          <p:cNvPr id="10" name="Tableau 9"/>
          <p:cNvGraphicFramePr>
            <a:graphicFrameLocks noGrp="1"/>
          </p:cNvGraphicFramePr>
          <p:nvPr>
            <p:custDataLst>
              <p:tags r:id="rId4"/>
            </p:custDataLst>
            <p:extLst>
              <p:ext uri="{D42A27DB-BD31-4B8C-83A1-F6EECF244321}">
                <p14:modId xmlns="" xmlns:p14="http://schemas.microsoft.com/office/powerpoint/2010/main" val="2547451799"/>
              </p:ext>
            </p:extLst>
          </p:nvPr>
        </p:nvGraphicFramePr>
        <p:xfrm>
          <a:off x="61829" y="1283367"/>
          <a:ext cx="1652671" cy="304800"/>
        </p:xfrm>
        <a:graphic>
          <a:graphicData uri="http://schemas.openxmlformats.org/drawingml/2006/table">
            <a:tbl>
              <a:tblPr firstRow="1" bandRow="1">
                <a:tableStyleId>{5C22544A-7EE6-4342-B048-85BDC9FD1C3A}</a:tableStyleId>
              </a:tblPr>
              <a:tblGrid>
                <a:gridCol w="1652671">
                  <a:extLst>
                    <a:ext uri="{9D8B030D-6E8A-4147-A177-3AD203B41FA5}">
                      <a16:colId xmlns="" xmlns:a16="http://schemas.microsoft.com/office/drawing/2014/main" val="20000"/>
                    </a:ext>
                  </a:extLst>
                </a:gridCol>
              </a:tblGrid>
              <a:tr h="260382">
                <a:tc>
                  <a:txBody>
                    <a:bodyPr/>
                    <a:lstStyle/>
                    <a:p>
                      <a:pPr algn="ctr"/>
                      <a:r>
                        <a:rPr lang="fr-FR" sz="1400" b="1" i="0" dirty="0">
                          <a:solidFill>
                            <a:schemeClr val="tx1"/>
                          </a:solidFill>
                          <a:effectLst/>
                          <a:latin typeface="Calibri" pitchFamily="34" charset="0"/>
                        </a:rPr>
                        <a:t>Durée </a:t>
                      </a:r>
                      <a:r>
                        <a:rPr lang="fr-FR" sz="1400" b="1" i="0" dirty="0" smtClean="0">
                          <a:solidFill>
                            <a:schemeClr val="tx1"/>
                          </a:solidFill>
                          <a:effectLst/>
                          <a:latin typeface="Calibri" pitchFamily="34" charset="0"/>
                        </a:rPr>
                        <a:t>:</a:t>
                      </a:r>
                      <a:r>
                        <a:rPr lang="fr-FR" sz="1400" b="1" i="0" baseline="0" dirty="0" smtClean="0">
                          <a:solidFill>
                            <a:schemeClr val="tx1"/>
                          </a:solidFill>
                          <a:effectLst/>
                          <a:latin typeface="Calibri" pitchFamily="34" charset="0"/>
                        </a:rPr>
                        <a:t> </a:t>
                      </a:r>
                      <a:r>
                        <a:rPr lang="fr-FR" sz="1400" b="0" i="0" dirty="0" smtClean="0">
                          <a:solidFill>
                            <a:schemeClr val="tx1"/>
                          </a:solidFill>
                          <a:latin typeface="Calibri" pitchFamily="34" charset="0"/>
                        </a:rPr>
                        <a:t>10 minutes</a:t>
                      </a:r>
                      <a:endParaRPr lang="fr-FR" sz="1400" b="0" i="0" dirty="0">
                        <a:solidFill>
                          <a:schemeClr val="tx1"/>
                        </a:solidFill>
                        <a:latin typeface="Calibri" pitchFamily="34" charset="0"/>
                      </a:endParaRPr>
                    </a:p>
                  </a:txBody>
                  <a:tcPr>
                    <a:solidFill>
                      <a:schemeClr val="accent1">
                        <a:lumMod val="40000"/>
                        <a:lumOff val="60000"/>
                      </a:schemeClr>
                    </a:solidFill>
                  </a:tcPr>
                </a:tc>
                <a:extLst>
                  <a:ext uri="{0D108BD9-81ED-4DB2-BD59-A6C34878D82A}">
                    <a16:rowId xmlns="" xmlns:a16="http://schemas.microsoft.com/office/drawing/2014/main" val="10000"/>
                  </a:ext>
                </a:extLst>
              </a:tr>
            </a:tbl>
          </a:graphicData>
        </a:graphic>
      </p:graphicFrame>
      <p:graphicFrame>
        <p:nvGraphicFramePr>
          <p:cNvPr id="12" name="Espace réservé du contenu 5"/>
          <p:cNvGraphicFramePr>
            <a:graphicFrameLocks noGrp="1"/>
          </p:cNvGraphicFramePr>
          <p:nvPr>
            <p:ph sz="half" idx="1"/>
            <p:custDataLst>
              <p:tags r:id="rId5"/>
            </p:custDataLst>
            <p:extLst>
              <p:ext uri="{D42A27DB-BD31-4B8C-83A1-F6EECF244321}">
                <p14:modId xmlns="" xmlns:p14="http://schemas.microsoft.com/office/powerpoint/2010/main" val="1687484104"/>
              </p:ext>
            </p:extLst>
          </p:nvPr>
        </p:nvGraphicFramePr>
        <p:xfrm>
          <a:off x="44558" y="1650650"/>
          <a:ext cx="1669942" cy="1219200"/>
        </p:xfrm>
        <a:graphic>
          <a:graphicData uri="http://schemas.openxmlformats.org/drawingml/2006/table">
            <a:tbl>
              <a:tblPr firstRow="1" bandRow="1">
                <a:tableStyleId>{5C22544A-7EE6-4342-B048-85BDC9FD1C3A}</a:tableStyleId>
              </a:tblPr>
              <a:tblGrid>
                <a:gridCol w="258683">
                  <a:extLst>
                    <a:ext uri="{9D8B030D-6E8A-4147-A177-3AD203B41FA5}">
                      <a16:colId xmlns="" xmlns:a16="http://schemas.microsoft.com/office/drawing/2014/main" val="20000"/>
                    </a:ext>
                  </a:extLst>
                </a:gridCol>
                <a:gridCol w="1411259">
                  <a:extLst>
                    <a:ext uri="{9D8B030D-6E8A-4147-A177-3AD203B41FA5}">
                      <a16:colId xmlns="" xmlns:a16="http://schemas.microsoft.com/office/drawing/2014/main" val="20001"/>
                    </a:ext>
                  </a:extLst>
                </a:gridCol>
              </a:tblGrid>
              <a:tr h="276327">
                <a:tc gridSpan="2">
                  <a:txBody>
                    <a:bodyPr/>
                    <a:lstStyle/>
                    <a:p>
                      <a:pPr algn="ctr"/>
                      <a:r>
                        <a:rPr lang="fr-FR" sz="1400" dirty="0" smtClean="0">
                          <a:latin typeface="Calibri" pitchFamily="34" charset="0"/>
                        </a:rPr>
                        <a:t>Matériel</a:t>
                      </a:r>
                      <a:r>
                        <a:rPr lang="fr-FR" sz="1400" baseline="0" dirty="0" smtClean="0">
                          <a:latin typeface="Calibri" pitchFamily="34" charset="0"/>
                        </a:rPr>
                        <a:t> </a:t>
                      </a:r>
                      <a:r>
                        <a:rPr lang="fr-FR" sz="1400" baseline="0" dirty="0">
                          <a:latin typeface="Calibri" pitchFamily="34" charset="0"/>
                        </a:rPr>
                        <a:t>nécessaire</a:t>
                      </a:r>
                      <a:endParaRPr lang="fr-FR" sz="1400" dirty="0">
                        <a:latin typeface="Calibri" pitchFamily="34" charset="0"/>
                      </a:endParaRPr>
                    </a:p>
                  </a:txBody>
                  <a:tcPr>
                    <a:solidFill>
                      <a:schemeClr val="accent1">
                        <a:lumMod val="75000"/>
                      </a:schemeClr>
                    </a:solidFill>
                  </a:tcPr>
                </a:tc>
                <a:tc hMerge="1">
                  <a:txBody>
                    <a:bodyPr/>
                    <a:lstStyle/>
                    <a:p>
                      <a:endParaRPr lang="fr-FR"/>
                    </a:p>
                  </a:txBody>
                  <a:tcPr/>
                </a:tc>
                <a:extLst>
                  <a:ext uri="{0D108BD9-81ED-4DB2-BD59-A6C34878D82A}">
                    <a16:rowId xmlns="" xmlns:a16="http://schemas.microsoft.com/office/drawing/2014/main" val="10000"/>
                  </a:ext>
                </a:extLst>
              </a:tr>
              <a:tr h="248694">
                <a:tc gridSpan="2">
                  <a:txBody>
                    <a:bodyPr/>
                    <a:lstStyle/>
                    <a:p>
                      <a:pPr algn="ctr"/>
                      <a:r>
                        <a:rPr lang="fr-FR" sz="1200" b="1" dirty="0" smtClean="0">
                          <a:latin typeface="Calibri" pitchFamily="34" charset="0"/>
                        </a:rPr>
                        <a:t>Pour</a:t>
                      </a:r>
                      <a:r>
                        <a:rPr lang="fr-FR" sz="1200" b="1" baseline="0" dirty="0" smtClean="0">
                          <a:latin typeface="Calibri" pitchFamily="34" charset="0"/>
                        </a:rPr>
                        <a:t> l’enseignant</a:t>
                      </a:r>
                      <a:endParaRPr lang="fr-FR" sz="1200" b="1" dirty="0">
                        <a:latin typeface="Calibri" pitchFamily="34" charset="0"/>
                      </a:endParaRPr>
                    </a:p>
                  </a:txBody>
                  <a:tcPr>
                    <a:solidFill>
                      <a:schemeClr val="accent1">
                        <a:lumMod val="60000"/>
                        <a:lumOff val="40000"/>
                      </a:schemeClr>
                    </a:solidFill>
                  </a:tcPr>
                </a:tc>
                <a:tc hMerge="1">
                  <a:txBody>
                    <a:bodyPr/>
                    <a:lstStyle/>
                    <a:p>
                      <a:pPr algn="l"/>
                      <a:endParaRPr lang="fr-FR" sz="1600" dirty="0">
                        <a:latin typeface="Times New Roman" pitchFamily="18" charset="0"/>
                      </a:endParaRPr>
                    </a:p>
                  </a:txBody>
                  <a:tcPr marL="121793" marR="121793" marT="60897" marB="60897"/>
                </a:tc>
                <a:extLst>
                  <a:ext uri="{0D108BD9-81ED-4DB2-BD59-A6C34878D82A}">
                    <a16:rowId xmlns="" xmlns:a16="http://schemas.microsoft.com/office/drawing/2014/main" val="10001"/>
                  </a:ext>
                </a:extLst>
              </a:tr>
              <a:tr h="309515">
                <a:tc>
                  <a:txBody>
                    <a:bodyPr/>
                    <a:lstStyle/>
                    <a:p>
                      <a:pPr algn="ctr"/>
                      <a:r>
                        <a:rPr lang="fr-FR" sz="1200" dirty="0" smtClean="0">
                          <a:latin typeface="Calibri" pitchFamily="34" charset="0"/>
                        </a:rPr>
                        <a:t>2</a:t>
                      </a:r>
                    </a:p>
                    <a:p>
                      <a:pPr algn="ctr"/>
                      <a:r>
                        <a:rPr lang="fr-FR" sz="1200" dirty="0" smtClean="0">
                          <a:latin typeface="Calibri" pitchFamily="34" charset="0"/>
                        </a:rPr>
                        <a:t>2</a:t>
                      </a:r>
                    </a:p>
                  </a:txBody>
                  <a:tcPr>
                    <a:solidFill>
                      <a:schemeClr val="accent1">
                        <a:lumMod val="20000"/>
                        <a:lumOff val="80000"/>
                      </a:schemeClr>
                    </a:solidFill>
                  </a:tcPr>
                </a:tc>
                <a:tc>
                  <a:txBody>
                    <a:bodyPr/>
                    <a:lstStyle/>
                    <a:p>
                      <a:pPr algn="l"/>
                      <a:r>
                        <a:rPr lang="fr-FR" sz="1200" b="0" dirty="0" smtClean="0">
                          <a:latin typeface="Calibri" pitchFamily="34" charset="0"/>
                        </a:rPr>
                        <a:t>Sacs de plastique</a:t>
                      </a:r>
                    </a:p>
                    <a:p>
                      <a:pPr algn="l"/>
                      <a:r>
                        <a:rPr lang="fr-FR" sz="1200" b="0" dirty="0" smtClean="0">
                          <a:latin typeface="Calibri" pitchFamily="34" charset="0"/>
                        </a:rPr>
                        <a:t>Glaçons</a:t>
                      </a:r>
                    </a:p>
                    <a:p>
                      <a:pPr algn="l"/>
                      <a:r>
                        <a:rPr lang="fr-FR" sz="1200" b="0" dirty="0" smtClean="0">
                          <a:latin typeface="Calibri" pitchFamily="34" charset="0"/>
                        </a:rPr>
                        <a:t>Ruban adhésif</a:t>
                      </a:r>
                      <a:endParaRPr lang="fr-FR" sz="1200" baseline="0" dirty="0" smtClean="0">
                        <a:latin typeface="Calibri" pitchFamily="34" charset="0"/>
                      </a:endParaRPr>
                    </a:p>
                  </a:txBody>
                  <a:tcPr>
                    <a:solidFill>
                      <a:schemeClr val="accent1">
                        <a:lumMod val="20000"/>
                        <a:lumOff val="80000"/>
                      </a:schemeClr>
                    </a:solidFill>
                  </a:tcPr>
                </a:tc>
                <a:extLst>
                  <a:ext uri="{0D108BD9-81ED-4DB2-BD59-A6C34878D82A}">
                    <a16:rowId xmlns="" xmlns:a16="http://schemas.microsoft.com/office/drawing/2014/main" val="10002"/>
                  </a:ext>
                </a:extLst>
              </a:tr>
            </a:tbl>
          </a:graphicData>
        </a:graphic>
      </p:graphicFrame>
      <p:pic>
        <p:nvPicPr>
          <p:cNvPr id="9" name="Image 8" descr="Cover_1-Les_états_de_la_matière.png"/>
          <p:cNvPicPr>
            <a:picLocks noChangeAspect="1"/>
          </p:cNvPicPr>
          <p:nvPr/>
        </p:nvPicPr>
        <p:blipFill>
          <a:blip r:embed="rId7"/>
          <a:stretch>
            <a:fillRect/>
          </a:stretch>
        </p:blipFill>
        <p:spPr>
          <a:xfrm>
            <a:off x="4747260" y="-310898"/>
            <a:ext cx="2110740" cy="2110740"/>
          </a:xfrm>
          <a:prstGeom prst="rect">
            <a:avLst/>
          </a:prstGeom>
        </p:spPr>
      </p:pic>
    </p:spTree>
    <p:extLst>
      <p:ext uri="{BB962C8B-B14F-4D97-AF65-F5344CB8AC3E}">
        <p14:creationId xmlns="" xmlns:p14="http://schemas.microsoft.com/office/powerpoint/2010/main" val="2828646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272090" y="7996788"/>
            <a:ext cx="1585910" cy="1135797"/>
          </a:xfrm>
        </p:spPr>
        <p:txBody>
          <a:bodyPr/>
          <a:lstStyle/>
          <a:p>
            <a:fld id="{027FB875-5C85-AB42-9DC5-178568A424B8}" type="slidenum">
              <a:rPr lang="en-US" smtClean="0"/>
              <a:pPr/>
              <a:t>15</a:t>
            </a:fld>
            <a:endParaRPr lang="en-US" dirty="0"/>
          </a:p>
        </p:txBody>
      </p:sp>
      <p:graphicFrame>
        <p:nvGraphicFramePr>
          <p:cNvPr id="5" name="Tableau 4"/>
          <p:cNvGraphicFramePr>
            <a:graphicFrameLocks noGrp="1"/>
          </p:cNvGraphicFramePr>
          <p:nvPr>
            <p:custDataLst>
              <p:tags r:id="rId2"/>
            </p:custDataLst>
            <p:extLst>
              <p:ext uri="{D42A27DB-BD31-4B8C-83A1-F6EECF244321}">
                <p14:modId xmlns="" xmlns:p14="http://schemas.microsoft.com/office/powerpoint/2010/main" val="4218045812"/>
              </p:ext>
            </p:extLst>
          </p:nvPr>
        </p:nvGraphicFramePr>
        <p:xfrm>
          <a:off x="921546" y="2819400"/>
          <a:ext cx="5014908" cy="1259840"/>
        </p:xfrm>
        <a:graphic>
          <a:graphicData uri="http://schemas.openxmlformats.org/drawingml/2006/table">
            <a:tbl>
              <a:tblPr firstRow="1" bandRow="1">
                <a:tableStyleId>{5C22544A-7EE6-4342-B048-85BDC9FD1C3A}</a:tableStyleId>
              </a:tblPr>
              <a:tblGrid>
                <a:gridCol w="1258647"/>
                <a:gridCol w="2999691">
                  <a:extLst>
                    <a:ext uri="{9D8B030D-6E8A-4147-A177-3AD203B41FA5}">
                      <a16:colId xmlns="" xmlns:a16="http://schemas.microsoft.com/office/drawing/2014/main" val="20001"/>
                    </a:ext>
                  </a:extLst>
                </a:gridCol>
                <a:gridCol w="756570">
                  <a:extLst>
                    <a:ext uri="{9D8B030D-6E8A-4147-A177-3AD203B41FA5}">
                      <a16:colId xmlns="" xmlns:a16="http://schemas.microsoft.com/office/drawing/2014/main" val="20002"/>
                    </a:ext>
                  </a:extLst>
                </a:gridCol>
              </a:tblGrid>
              <a:tr h="370840">
                <a:tc>
                  <a:txBody>
                    <a:bodyPr/>
                    <a:lstStyle/>
                    <a:p>
                      <a:pPr algn="ctr"/>
                      <a:r>
                        <a:rPr lang="fr-FR" sz="1400" baseline="0" dirty="0" smtClean="0">
                          <a:latin typeface="Calibri" pitchFamily="34" charset="0"/>
                        </a:rPr>
                        <a:t>Identification</a:t>
                      </a:r>
                    </a:p>
                    <a:p>
                      <a:pPr algn="ctr"/>
                      <a:r>
                        <a:rPr lang="fr-FR" sz="1400" baseline="0" dirty="0" smtClean="0">
                          <a:latin typeface="Calibri" pitchFamily="34" charset="0"/>
                        </a:rPr>
                        <a:t>de la fiche</a:t>
                      </a:r>
                      <a:endParaRPr lang="fr-FR" sz="1400" dirty="0">
                        <a:latin typeface="Calibri" pitchFamily="34" charset="0"/>
                      </a:endParaRPr>
                    </a:p>
                  </a:txBody>
                  <a:tcPr anchor="ctr"/>
                </a:tc>
                <a:tc>
                  <a:txBody>
                    <a:bodyPr/>
                    <a:lstStyle/>
                    <a:p>
                      <a:pPr algn="ctr"/>
                      <a:r>
                        <a:rPr lang="fr-FR" sz="1400" dirty="0" smtClean="0">
                          <a:latin typeface="Calibri" pitchFamily="34" charset="0"/>
                        </a:rPr>
                        <a:t>Nom</a:t>
                      </a:r>
                      <a:endParaRPr lang="fr-FR" sz="1400" dirty="0">
                        <a:latin typeface="Calibri" pitchFamily="34" charset="0"/>
                      </a:endParaRPr>
                    </a:p>
                  </a:txBody>
                  <a:tcPr anchor="ctr"/>
                </a:tc>
                <a:tc>
                  <a:txBody>
                    <a:bodyPr/>
                    <a:lstStyle/>
                    <a:p>
                      <a:pPr algn="ctr"/>
                      <a:r>
                        <a:rPr lang="fr-FR" sz="1400" dirty="0" smtClean="0">
                          <a:latin typeface="Calibri" pitchFamily="34" charset="0"/>
                        </a:rPr>
                        <a:t>Pages</a:t>
                      </a:r>
                      <a:endParaRPr lang="fr-FR" sz="1400" dirty="0">
                        <a:latin typeface="Calibri" pitchFamily="34" charset="0"/>
                      </a:endParaRPr>
                    </a:p>
                  </a:txBody>
                  <a:tcPr anchor="ctr"/>
                </a:tc>
                <a:extLst>
                  <a:ext uri="{0D108BD9-81ED-4DB2-BD59-A6C34878D82A}">
                    <a16:rowId xmlns="" xmlns:a16="http://schemas.microsoft.com/office/drawing/2014/main" val="10000"/>
                  </a:ext>
                </a:extLst>
              </a:tr>
              <a:tr h="370840">
                <a:tc>
                  <a:txBody>
                    <a:bodyPr/>
                    <a:lstStyle/>
                    <a:p>
                      <a:pPr algn="ctr"/>
                      <a:r>
                        <a:rPr lang="fr-FR" sz="1200" dirty="0" smtClean="0">
                          <a:latin typeface="Calibri" pitchFamily="34" charset="0"/>
                        </a:rPr>
                        <a:t>A</a:t>
                      </a:r>
                      <a:endParaRPr lang="fr-FR" sz="1200" dirty="0">
                        <a:latin typeface="Calibri" pitchFamily="34" charset="0"/>
                      </a:endParaRPr>
                    </a:p>
                  </a:txBody>
                  <a:tcPr anchor="ctr"/>
                </a:tc>
                <a:tc>
                  <a:txBody>
                    <a:bodyPr/>
                    <a:lstStyle/>
                    <a:p>
                      <a:r>
                        <a:rPr lang="fr-FR" sz="1200" dirty="0" smtClean="0">
                          <a:latin typeface="Calibri" pitchFamily="34" charset="0"/>
                        </a:rPr>
                        <a:t>Matière, pas matière</a:t>
                      </a:r>
                      <a:endParaRPr lang="fr-FR" sz="1200" dirty="0">
                        <a:latin typeface="Calibri" pitchFamily="34" charset="0"/>
                      </a:endParaRPr>
                    </a:p>
                  </a:txBody>
                  <a:tcPr anchor="ctr"/>
                </a:tc>
                <a:tc>
                  <a:txBody>
                    <a:bodyPr/>
                    <a:lstStyle/>
                    <a:p>
                      <a:pPr algn="ctr"/>
                      <a:r>
                        <a:rPr lang="fr-FR" sz="1200" dirty="0" smtClean="0">
                          <a:solidFill>
                            <a:schemeClr val="tx1"/>
                          </a:solidFill>
                          <a:latin typeface="Calibri" pitchFamily="34" charset="0"/>
                        </a:rPr>
                        <a:t>01</a:t>
                      </a:r>
                      <a:endParaRPr lang="fr-FR" sz="1200" dirty="0">
                        <a:solidFill>
                          <a:schemeClr val="tx1"/>
                        </a:solidFill>
                        <a:latin typeface="Calibri" pitchFamily="34" charset="0"/>
                      </a:endParaRPr>
                    </a:p>
                  </a:txBody>
                  <a:tcPr anchor="ctr"/>
                </a:tc>
                <a:extLst>
                  <a:ext uri="{0D108BD9-81ED-4DB2-BD59-A6C34878D82A}">
                    <a16:rowId xmlns="" xmlns:a16="http://schemas.microsoft.com/office/drawing/2014/main" val="10001"/>
                  </a:ext>
                </a:extLst>
              </a:tr>
              <a:tr h="370840">
                <a:tc>
                  <a:txBody>
                    <a:bodyPr/>
                    <a:lstStyle/>
                    <a:p>
                      <a:pPr algn="ctr"/>
                      <a:r>
                        <a:rPr lang="fr-FR" sz="1200" dirty="0" smtClean="0">
                          <a:latin typeface="Calibri" pitchFamily="34" charset="0"/>
                        </a:rPr>
                        <a:t>B</a:t>
                      </a:r>
                      <a:endParaRPr lang="fr-FR" sz="1200" dirty="0">
                        <a:latin typeface="Calibri" pitchFamily="34" charset="0"/>
                      </a:endParaRPr>
                    </a:p>
                  </a:txBody>
                  <a:tcPr anchor="ctr"/>
                </a:tc>
                <a:tc>
                  <a:txBody>
                    <a:bodyPr/>
                    <a:lstStyle/>
                    <a:p>
                      <a:r>
                        <a:rPr lang="fr-FR" sz="1200" dirty="0" smtClean="0">
                          <a:latin typeface="Calibri" pitchFamily="34" charset="0"/>
                        </a:rPr>
                        <a:t>Les</a:t>
                      </a:r>
                      <a:r>
                        <a:rPr lang="fr-FR" sz="1200" baseline="0" dirty="0" smtClean="0">
                          <a:latin typeface="Calibri" pitchFamily="34" charset="0"/>
                        </a:rPr>
                        <a:t> trois états de la matière</a:t>
                      </a:r>
                      <a:endParaRPr lang="fr-FR" sz="1200" dirty="0">
                        <a:latin typeface="Calibri" pitchFamily="34" charset="0"/>
                      </a:endParaRPr>
                    </a:p>
                  </a:txBody>
                  <a:tcPr anchor="ctr"/>
                </a:tc>
                <a:tc>
                  <a:txBody>
                    <a:bodyPr/>
                    <a:lstStyle/>
                    <a:p>
                      <a:pPr algn="ctr"/>
                      <a:r>
                        <a:rPr lang="fr-FR" sz="1200" dirty="0" smtClean="0">
                          <a:solidFill>
                            <a:schemeClr val="tx1"/>
                          </a:solidFill>
                          <a:latin typeface="Calibri" pitchFamily="34" charset="0"/>
                        </a:rPr>
                        <a:t>02</a:t>
                      </a:r>
                      <a:endParaRPr lang="fr-FR" sz="1200" dirty="0">
                        <a:solidFill>
                          <a:schemeClr val="tx1"/>
                        </a:solidFill>
                        <a:latin typeface="Calibri" pitchFamily="34" charset="0"/>
                      </a:endParaRPr>
                    </a:p>
                  </a:txBody>
                  <a:tcPr anchor="ctr"/>
                </a:tc>
                <a:extLst>
                  <a:ext uri="{0D108BD9-81ED-4DB2-BD59-A6C34878D82A}">
                    <a16:rowId xmlns="" xmlns:a16="http://schemas.microsoft.com/office/drawing/2014/main" val="10003"/>
                  </a:ext>
                </a:extLst>
              </a:tr>
            </a:tbl>
          </a:graphicData>
        </a:graphic>
      </p:graphicFrame>
      <p:sp>
        <p:nvSpPr>
          <p:cNvPr id="7" name="ZoneTexte 6"/>
          <p:cNvSpPr txBox="1"/>
          <p:nvPr>
            <p:custDataLst>
              <p:tags r:id="rId3"/>
            </p:custDataLst>
          </p:nvPr>
        </p:nvSpPr>
        <p:spPr>
          <a:xfrm>
            <a:off x="2019800" y="1752600"/>
            <a:ext cx="2743059" cy="553998"/>
          </a:xfrm>
          <a:prstGeom prst="rect">
            <a:avLst/>
          </a:prstGeom>
          <a:noFill/>
        </p:spPr>
        <p:txBody>
          <a:bodyPr wrap="none" rtlCol="0">
            <a:spAutoFit/>
          </a:bodyPr>
          <a:lstStyle/>
          <a:p>
            <a:r>
              <a:rPr lang="fr-CA" sz="3000" dirty="0" smtClean="0">
                <a:latin typeface="Calibri" pitchFamily="34" charset="0"/>
                <a:cs typeface="Calibri" pitchFamily="34" charset="0"/>
              </a:rPr>
              <a:t>Fiches d’activité</a:t>
            </a:r>
            <a:endParaRPr lang="fr-CA" sz="3000" dirty="0">
              <a:latin typeface="Calibri" pitchFamily="34" charset="0"/>
              <a:cs typeface="Calibri" pitchFamily="34" charset="0"/>
            </a:endParaRPr>
          </a:p>
        </p:txBody>
      </p:sp>
    </p:spTree>
    <p:extLst>
      <p:ext uri="{BB962C8B-B14F-4D97-AF65-F5344CB8AC3E}">
        <p14:creationId xmlns="" xmlns:p14="http://schemas.microsoft.com/office/powerpoint/2010/main" val="3643994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descr="Fiches d'activité - Les états de la matière.jpg"/>
          <p:cNvPicPr>
            <a:picLocks noChangeAspect="1"/>
          </p:cNvPicPr>
          <p:nvPr/>
        </p:nvPicPr>
        <p:blipFill>
          <a:blip r:embed="rId2"/>
          <a:stretch>
            <a:fillRect/>
          </a:stretch>
        </p:blipFill>
        <p:spPr>
          <a:xfrm>
            <a:off x="0" y="134470"/>
            <a:ext cx="6858000" cy="8875059"/>
          </a:xfrm>
          <a:prstGeom prst="rect">
            <a:avLst/>
          </a:prstGeom>
        </p:spPr>
      </p:pic>
    </p:spTree>
    <p:extLst>
      <p:ext uri="{BB962C8B-B14F-4D97-AF65-F5344CB8AC3E}">
        <p14:creationId xmlns="" xmlns:p14="http://schemas.microsoft.com/office/powerpoint/2010/main" val="2188681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descr="Fiches d'activité - Les états de la matière2.jpg"/>
          <p:cNvPicPr>
            <a:picLocks noChangeAspect="1"/>
          </p:cNvPicPr>
          <p:nvPr/>
        </p:nvPicPr>
        <p:blipFill>
          <a:blip r:embed="rId2"/>
          <a:stretch>
            <a:fillRect/>
          </a:stretch>
        </p:blipFill>
        <p:spPr>
          <a:xfrm>
            <a:off x="0" y="134470"/>
            <a:ext cx="6858000" cy="8875059"/>
          </a:xfrm>
          <a:prstGeom prst="rect">
            <a:avLst/>
          </a:prstGeom>
        </p:spPr>
      </p:pic>
    </p:spTree>
    <p:extLst>
      <p:ext uri="{BB962C8B-B14F-4D97-AF65-F5344CB8AC3E}">
        <p14:creationId xmlns="" xmlns:p14="http://schemas.microsoft.com/office/powerpoint/2010/main" val="3408917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87640" y="1554479"/>
            <a:ext cx="4274057" cy="760095"/>
          </a:xfrm>
        </p:spPr>
        <p:txBody>
          <a:bodyPr/>
          <a:lstStyle/>
          <a:p>
            <a:r>
              <a:rPr lang="en-US" sz="3000" dirty="0" smtClean="0">
                <a:cs typeface="Calibri" pitchFamily="34" charset="0"/>
              </a:rPr>
              <a:t>Table des </a:t>
            </a:r>
            <a:r>
              <a:rPr lang="en-US" sz="3000" dirty="0" err="1" smtClean="0">
                <a:cs typeface="Calibri" pitchFamily="34" charset="0"/>
              </a:rPr>
              <a:t>matières</a:t>
            </a:r>
            <a:endParaRPr lang="en-US" sz="3000" dirty="0">
              <a:cs typeface="Calibri" pitchFamily="34" charset="0"/>
            </a:endParaRPr>
          </a:p>
        </p:txBody>
      </p:sp>
      <p:graphicFrame>
        <p:nvGraphicFramePr>
          <p:cNvPr id="5" name="Tableau 4"/>
          <p:cNvGraphicFramePr>
            <a:graphicFrameLocks noGrp="1"/>
          </p:cNvGraphicFramePr>
          <p:nvPr>
            <p:custDataLst>
              <p:tags r:id="rId2"/>
            </p:custDataLst>
            <p:extLst>
              <p:ext uri="{D42A27DB-BD31-4B8C-83A1-F6EECF244321}">
                <p14:modId xmlns="" xmlns:p14="http://schemas.microsoft.com/office/powerpoint/2010/main" val="3303551687"/>
              </p:ext>
            </p:extLst>
          </p:nvPr>
        </p:nvGraphicFramePr>
        <p:xfrm>
          <a:off x="737272" y="2762874"/>
          <a:ext cx="5374793" cy="1483360"/>
        </p:xfrm>
        <a:graphic>
          <a:graphicData uri="http://schemas.openxmlformats.org/drawingml/2006/table">
            <a:tbl>
              <a:tblPr firstRow="1" bandRow="1">
                <a:tableStyleId>{69CF1AB2-1976-4502-BF36-3FF5EA218861}</a:tableStyleId>
              </a:tblPr>
              <a:tblGrid>
                <a:gridCol w="4717532">
                  <a:extLst>
                    <a:ext uri="{9D8B030D-6E8A-4147-A177-3AD203B41FA5}">
                      <a16:colId xmlns:a16="http://schemas.microsoft.com/office/drawing/2014/main" xmlns="" val="20000"/>
                    </a:ext>
                  </a:extLst>
                </a:gridCol>
                <a:gridCol w="657261">
                  <a:extLst>
                    <a:ext uri="{9D8B030D-6E8A-4147-A177-3AD203B41FA5}">
                      <a16:colId xmlns:a16="http://schemas.microsoft.com/office/drawing/2014/main" xmlns="" val="20002"/>
                    </a:ext>
                  </a:extLst>
                </a:gridCol>
              </a:tblGrid>
              <a:tr h="370840">
                <a:tc>
                  <a:txBody>
                    <a:bodyPr/>
                    <a:lstStyle/>
                    <a:p>
                      <a:r>
                        <a:rPr lang="fr-FR" sz="1600" b="0" dirty="0" smtClean="0">
                          <a:latin typeface="Calibri" pitchFamily="34" charset="0"/>
                        </a:rPr>
                        <a:t>Présentation de la situation d’apprentissage</a:t>
                      </a:r>
                      <a:endParaRPr lang="fr-FR" sz="1600" b="0" dirty="0">
                        <a:latin typeface="Calibri" pitchFamily="34" charset="0"/>
                      </a:endParaRPr>
                    </a:p>
                  </a:txBody>
                  <a:tcPr anchor="ctr">
                    <a:solidFill>
                      <a:schemeClr val="accent1">
                        <a:lumMod val="20000"/>
                        <a:lumOff val="80000"/>
                      </a:schemeClr>
                    </a:solidFill>
                  </a:tcPr>
                </a:tc>
                <a:tc>
                  <a:txBody>
                    <a:bodyPr/>
                    <a:lstStyle/>
                    <a:p>
                      <a:pPr algn="ctr"/>
                      <a:r>
                        <a:rPr lang="fr-FR" sz="1600" b="0" dirty="0" smtClean="0">
                          <a:latin typeface="Calibri" pitchFamily="34" charset="0"/>
                        </a:rPr>
                        <a:t>p.3</a:t>
                      </a:r>
                      <a:endParaRPr lang="fr-FR" sz="1600" b="0" dirty="0">
                        <a:latin typeface="Calibri"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01"/>
                  </a:ext>
                </a:extLst>
              </a:tr>
              <a:tr h="370840">
                <a:tc>
                  <a:txBody>
                    <a:bodyPr/>
                    <a:lstStyle/>
                    <a:p>
                      <a:r>
                        <a:rPr lang="fr-FR" sz="1600" b="0" dirty="0" smtClean="0">
                          <a:latin typeface="Calibri" pitchFamily="34" charset="0"/>
                        </a:rPr>
                        <a:t>Séquence d’enseignement</a:t>
                      </a:r>
                      <a:endParaRPr lang="fr-FR" sz="1600" b="0" dirty="0">
                        <a:latin typeface="Calibri" pitchFamily="34" charset="0"/>
                      </a:endParaRPr>
                    </a:p>
                  </a:txBody>
                  <a:tcPr anchor="ctr">
                    <a:solidFill>
                      <a:schemeClr val="accent1">
                        <a:lumMod val="40000"/>
                        <a:lumOff val="60000"/>
                      </a:schemeClr>
                    </a:solidFill>
                  </a:tcPr>
                </a:tc>
                <a:tc>
                  <a:txBody>
                    <a:bodyPr/>
                    <a:lstStyle/>
                    <a:p>
                      <a:pPr algn="ctr"/>
                      <a:r>
                        <a:rPr lang="fr-FR" sz="1600" b="0" dirty="0" smtClean="0">
                          <a:latin typeface="Calibri" pitchFamily="34" charset="0"/>
                        </a:rPr>
                        <a:t>p.4</a:t>
                      </a:r>
                      <a:endParaRPr lang="fr-FR" sz="1600" b="0" dirty="0">
                        <a:latin typeface="Calibri" pitchFamily="34" charset="0"/>
                      </a:endParaRPr>
                    </a:p>
                  </a:txBody>
                  <a:tcPr anchor="ctr">
                    <a:solidFill>
                      <a:schemeClr val="accent1">
                        <a:lumMod val="40000"/>
                        <a:lumOff val="60000"/>
                      </a:schemeClr>
                    </a:solidFill>
                  </a:tcPr>
                </a:tc>
                <a:extLst>
                  <a:ext uri="{0D108BD9-81ED-4DB2-BD59-A6C34878D82A}">
                    <a16:rowId xmlns:a16="http://schemas.microsoft.com/office/drawing/2014/main" xmlns="" val="10002"/>
                  </a:ext>
                </a:extLst>
              </a:tr>
              <a:tr h="370840">
                <a:tc>
                  <a:txBody>
                    <a:bodyPr/>
                    <a:lstStyle/>
                    <a:p>
                      <a:r>
                        <a:rPr lang="fr-FR" sz="1600" b="0" dirty="0" smtClean="0">
                          <a:latin typeface="Calibri" pitchFamily="34" charset="0"/>
                        </a:rPr>
                        <a:t>Description</a:t>
                      </a:r>
                      <a:r>
                        <a:rPr lang="fr-FR" sz="1600" b="0" baseline="0" dirty="0" smtClean="0">
                          <a:latin typeface="Calibri" pitchFamily="34" charset="0"/>
                        </a:rPr>
                        <a:t> des activités</a:t>
                      </a:r>
                      <a:endParaRPr lang="fr-FR" sz="1600" b="0" dirty="0">
                        <a:latin typeface="Calibri" pitchFamily="34" charset="0"/>
                      </a:endParaRPr>
                    </a:p>
                  </a:txBody>
                  <a:tcPr anchor="ctr">
                    <a:solidFill>
                      <a:schemeClr val="accent1">
                        <a:lumMod val="20000"/>
                        <a:lumOff val="80000"/>
                      </a:schemeClr>
                    </a:solidFill>
                  </a:tcPr>
                </a:tc>
                <a:tc>
                  <a:txBody>
                    <a:bodyPr/>
                    <a:lstStyle/>
                    <a:p>
                      <a:pPr algn="ctr"/>
                      <a:r>
                        <a:rPr lang="fr-FR" sz="1600" b="0" dirty="0" smtClean="0">
                          <a:latin typeface="Calibri" pitchFamily="34" charset="0"/>
                        </a:rPr>
                        <a:t>p.5</a:t>
                      </a:r>
                      <a:endParaRPr lang="fr-FR" sz="1600" b="0" dirty="0">
                        <a:latin typeface="Calibri"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03"/>
                  </a:ext>
                </a:extLst>
              </a:tr>
              <a:tr h="370840">
                <a:tc>
                  <a:txBody>
                    <a:bodyPr/>
                    <a:lstStyle/>
                    <a:p>
                      <a:r>
                        <a:rPr lang="fr-FR" sz="1600" b="0" dirty="0" smtClean="0">
                          <a:latin typeface="Calibri" pitchFamily="34" charset="0"/>
                        </a:rPr>
                        <a:t>Fiches d’activité</a:t>
                      </a:r>
                      <a:endParaRPr lang="fr-FR" sz="1600" b="0" dirty="0">
                        <a:latin typeface="Calibri" pitchFamily="34" charset="0"/>
                      </a:endParaRPr>
                    </a:p>
                  </a:txBody>
                  <a:tcPr anchor="ctr">
                    <a:solidFill>
                      <a:schemeClr val="accent1">
                        <a:lumMod val="40000"/>
                        <a:lumOff val="60000"/>
                      </a:schemeClr>
                    </a:solidFill>
                  </a:tcPr>
                </a:tc>
                <a:tc>
                  <a:txBody>
                    <a:bodyPr/>
                    <a:lstStyle/>
                    <a:p>
                      <a:pPr algn="ctr"/>
                      <a:r>
                        <a:rPr lang="fr-FR" sz="1600" b="0" dirty="0" smtClean="0">
                          <a:latin typeface="Calibri" pitchFamily="34" charset="0"/>
                        </a:rPr>
                        <a:t>p.15</a:t>
                      </a:r>
                      <a:endParaRPr lang="fr-FR" sz="1600" b="0" dirty="0">
                        <a:latin typeface="Calibri" pitchFamily="34" charset="0"/>
                      </a:endParaRPr>
                    </a:p>
                  </a:txBody>
                  <a:tcPr anchor="ctr">
                    <a:solidFill>
                      <a:schemeClr val="accent1">
                        <a:lumMod val="40000"/>
                        <a:lumOff val="6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 xmlns:p14="http://schemas.microsoft.com/office/powerpoint/2010/main" val="184521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53340" y="1158240"/>
            <a:ext cx="7010400" cy="940295"/>
          </a:xfrm>
        </p:spPr>
        <p:txBody>
          <a:bodyPr/>
          <a:lstStyle/>
          <a:p>
            <a:r>
              <a:rPr lang="en-US" sz="3000" dirty="0" err="1" smtClean="0">
                <a:cs typeface="Calibri" pitchFamily="34" charset="0"/>
              </a:rPr>
              <a:t>Présentation</a:t>
            </a:r>
            <a:r>
              <a:rPr lang="en-US" sz="3000" dirty="0" smtClean="0">
                <a:cs typeface="Calibri" pitchFamily="34" charset="0"/>
              </a:rPr>
              <a:t> </a:t>
            </a:r>
            <a:br>
              <a:rPr lang="en-US" sz="3000" dirty="0" smtClean="0">
                <a:cs typeface="Calibri" pitchFamily="34" charset="0"/>
              </a:rPr>
            </a:br>
            <a:r>
              <a:rPr lang="en-US" sz="3000" dirty="0" smtClean="0">
                <a:cs typeface="Calibri" pitchFamily="34" charset="0"/>
              </a:rPr>
              <a:t>de la situation </a:t>
            </a:r>
            <a:r>
              <a:rPr lang="en-US" sz="3000" dirty="0" err="1" smtClean="0">
                <a:cs typeface="Calibri" pitchFamily="34" charset="0"/>
              </a:rPr>
              <a:t>d’apprentissage</a:t>
            </a:r>
            <a:endParaRPr lang="en-US" sz="3000" dirty="0">
              <a:cs typeface="Calibri" pitchFamily="34" charset="0"/>
            </a:endParaRPr>
          </a:p>
        </p:txBody>
      </p:sp>
      <p:sp>
        <p:nvSpPr>
          <p:cNvPr id="16" name="Content Placeholder 4"/>
          <p:cNvSpPr>
            <a:spLocks noGrp="1"/>
          </p:cNvSpPr>
          <p:nvPr>
            <p:ph sz="half" idx="1"/>
            <p:custDataLst>
              <p:tags r:id="rId2"/>
            </p:custDataLst>
          </p:nvPr>
        </p:nvSpPr>
        <p:spPr>
          <a:xfrm>
            <a:off x="66917" y="2719565"/>
            <a:ext cx="6705466" cy="1371600"/>
          </a:xfrm>
          <a:ln>
            <a:noFill/>
          </a:ln>
        </p:spPr>
        <p:txBody>
          <a:bodyPr>
            <a:normAutofit/>
          </a:bodyPr>
          <a:lstStyle/>
          <a:p>
            <a:pPr marL="0" indent="0">
              <a:lnSpc>
                <a:spcPct val="120000"/>
              </a:lnSpc>
              <a:spcBef>
                <a:spcPts val="0"/>
              </a:spcBef>
              <a:buNone/>
            </a:pPr>
            <a:endParaRPr lang="en-US" sz="1200" dirty="0" smtClean="0">
              <a:cs typeface="Calibri" pitchFamily="34" charset="0"/>
            </a:endParaRPr>
          </a:p>
          <a:p>
            <a:pPr marL="0" indent="0">
              <a:lnSpc>
                <a:spcPct val="120000"/>
              </a:lnSpc>
              <a:spcBef>
                <a:spcPts val="0"/>
              </a:spcBef>
              <a:buNone/>
            </a:pPr>
            <a:endParaRPr lang="en-US" sz="1200" dirty="0" smtClean="0">
              <a:cs typeface="Calibri" pitchFamily="34" charset="0"/>
            </a:endParaRPr>
          </a:p>
          <a:p>
            <a:pPr marL="0" indent="0">
              <a:lnSpc>
                <a:spcPct val="120000"/>
              </a:lnSpc>
              <a:spcBef>
                <a:spcPts val="0"/>
              </a:spcBef>
              <a:buFontTx/>
              <a:buChar char="-"/>
            </a:pPr>
            <a:endParaRPr lang="en-US" sz="1200" dirty="0">
              <a:cs typeface="Calibri" pitchFamily="34" charset="0"/>
            </a:endParaRPr>
          </a:p>
          <a:p>
            <a:pPr marL="0" indent="0">
              <a:lnSpc>
                <a:spcPct val="110000"/>
              </a:lnSpc>
              <a:spcBef>
                <a:spcPts val="0"/>
              </a:spcBef>
              <a:buNone/>
            </a:pPr>
            <a:endParaRPr lang="en-US" sz="1200" dirty="0">
              <a:solidFill>
                <a:schemeClr val="lt1"/>
              </a:solidFill>
              <a:cs typeface="Calibri" pitchFamily="34" charset="0"/>
            </a:endParaRPr>
          </a:p>
          <a:p>
            <a:pPr marL="0" indent="0">
              <a:lnSpc>
                <a:spcPct val="120000"/>
              </a:lnSpc>
              <a:spcBef>
                <a:spcPts val="0"/>
              </a:spcBef>
              <a:buFontTx/>
              <a:buChar char="-"/>
            </a:pPr>
            <a:endParaRPr lang="fr-FR" sz="1100" dirty="0" smtClean="0">
              <a:cs typeface="Calibri" pitchFamily="34" charset="0"/>
            </a:endParaRPr>
          </a:p>
          <a:p>
            <a:pPr marL="0" indent="0">
              <a:spcBef>
                <a:spcPts val="0"/>
              </a:spcBef>
              <a:buNone/>
            </a:pPr>
            <a:endParaRPr lang="en-CA" sz="1100" dirty="0">
              <a:solidFill>
                <a:srgbClr val="00B0F0"/>
              </a:solidFill>
              <a:cs typeface="Calibri" pitchFamily="34" charset="0"/>
            </a:endParaRPr>
          </a:p>
          <a:p>
            <a:pPr marL="0" indent="0">
              <a:spcBef>
                <a:spcPts val="0"/>
              </a:spcBef>
              <a:buNone/>
            </a:pPr>
            <a:endParaRPr lang="fr-CA" sz="1100" dirty="0">
              <a:solidFill>
                <a:srgbClr val="00B0F0"/>
              </a:solidFill>
              <a:cs typeface="Calibri" pitchFamily="34" charset="0"/>
            </a:endParaRPr>
          </a:p>
          <a:p>
            <a:pPr marL="0" indent="0">
              <a:spcBef>
                <a:spcPts val="0"/>
              </a:spcBef>
              <a:buNone/>
            </a:pPr>
            <a:endParaRPr lang="en-US" sz="1100" dirty="0">
              <a:solidFill>
                <a:srgbClr val="00B0F0"/>
              </a:solidFill>
              <a:cs typeface="Calibri" pitchFamily="34" charset="0"/>
            </a:endParaRPr>
          </a:p>
        </p:txBody>
      </p:sp>
      <p:graphicFrame>
        <p:nvGraphicFramePr>
          <p:cNvPr id="17" name="Tableau 16"/>
          <p:cNvGraphicFramePr>
            <a:graphicFrameLocks noGrp="1"/>
          </p:cNvGraphicFramePr>
          <p:nvPr>
            <p:custDataLst>
              <p:tags r:id="rId3"/>
            </p:custDataLst>
            <p:extLst>
              <p:ext uri="{D42A27DB-BD31-4B8C-83A1-F6EECF244321}">
                <p14:modId xmlns="" xmlns:p14="http://schemas.microsoft.com/office/powerpoint/2010/main" val="3697851204"/>
              </p:ext>
            </p:extLst>
          </p:nvPr>
        </p:nvGraphicFramePr>
        <p:xfrm>
          <a:off x="133484" y="4637872"/>
          <a:ext cx="6602596" cy="2009778"/>
        </p:xfrm>
        <a:graphic>
          <a:graphicData uri="http://schemas.openxmlformats.org/drawingml/2006/table">
            <a:tbl>
              <a:tblPr firstRow="1" bandRow="1">
                <a:tableStyleId>{5C22544A-7EE6-4342-B048-85BDC9FD1C3A}</a:tableStyleId>
              </a:tblPr>
              <a:tblGrid>
                <a:gridCol w="743940">
                  <a:extLst>
                    <a:ext uri="{9D8B030D-6E8A-4147-A177-3AD203B41FA5}">
                      <a16:colId xmlns="" xmlns:a16="http://schemas.microsoft.com/office/drawing/2014/main" val="20000"/>
                    </a:ext>
                  </a:extLst>
                </a:gridCol>
                <a:gridCol w="656936">
                  <a:extLst>
                    <a:ext uri="{9D8B030D-6E8A-4147-A177-3AD203B41FA5}">
                      <a16:colId xmlns="" xmlns:a16="http://schemas.microsoft.com/office/drawing/2014/main" val="20001"/>
                    </a:ext>
                  </a:extLst>
                </a:gridCol>
                <a:gridCol w="5201720">
                  <a:extLst>
                    <a:ext uri="{9D8B030D-6E8A-4147-A177-3AD203B41FA5}">
                      <a16:colId xmlns="" xmlns:a16="http://schemas.microsoft.com/office/drawing/2014/main" val="1162429543"/>
                    </a:ext>
                  </a:extLst>
                </a:gridCol>
              </a:tblGrid>
              <a:tr h="333378">
                <a:tc gridSpan="3">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fr-CA" sz="1400" kern="1200" dirty="0">
                          <a:latin typeface="Calibri" pitchFamily="34" charset="0"/>
                          <a:cs typeface="Calibri" pitchFamily="34" charset="0"/>
                        </a:rPr>
                        <a:t>Références à la PDA </a:t>
                      </a:r>
                      <a:r>
                        <a:rPr lang="fr-CA" sz="1400" kern="1200" dirty="0" smtClean="0">
                          <a:latin typeface="Calibri" pitchFamily="34" charset="0"/>
                          <a:cs typeface="Calibri" pitchFamily="34" charset="0"/>
                        </a:rPr>
                        <a:t>sciences </a:t>
                      </a:r>
                      <a:endParaRPr lang="fr-CA" sz="1400" b="1" kern="1200" dirty="0">
                        <a:solidFill>
                          <a:schemeClr val="lt1"/>
                        </a:solidFill>
                        <a:latin typeface="Calibri"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CA"/>
                    </a:p>
                  </a:txBody>
                  <a:tcPr/>
                </a:tc>
                <a:tc hMerge="1">
                  <a:txBody>
                    <a:bodyPr/>
                    <a:lstStyle/>
                    <a:p>
                      <a:endParaRPr lang="fr-CA" sz="1200" dirty="0"/>
                    </a:p>
                  </a:txBody>
                  <a:tcPr/>
                </a:tc>
                <a:extLst>
                  <a:ext uri="{0D108BD9-81ED-4DB2-BD59-A6C34878D82A}">
                    <a16:rowId xmlns="" xmlns:a16="http://schemas.microsoft.com/office/drawing/2014/main" val="96572545"/>
                  </a:ext>
                </a:extLst>
              </a:tr>
              <a:tr h="1005037">
                <a:tc>
                  <a:txBody>
                    <a:bodyPr/>
                    <a:lstStyle/>
                    <a:p>
                      <a:pPr algn="ctr">
                        <a:spcBef>
                          <a:spcPts val="600"/>
                        </a:spcBef>
                      </a:pPr>
                      <a:r>
                        <a:rPr lang="fr-CA" sz="1200" b="1" dirty="0" smtClean="0">
                          <a:ln>
                            <a:noFill/>
                          </a:ln>
                          <a:solidFill>
                            <a:schemeClr val="bg1"/>
                          </a:solidFill>
                          <a:latin typeface="Calibri" pitchFamily="34" charset="0"/>
                          <a:cs typeface="Calibri" pitchFamily="34" charset="0"/>
                        </a:rPr>
                        <a:t>Univers matériel</a:t>
                      </a:r>
                    </a:p>
                    <a:p>
                      <a:pPr algn="ctr">
                        <a:spcBef>
                          <a:spcPts val="600"/>
                        </a:spcBef>
                      </a:pPr>
                      <a:r>
                        <a:rPr lang="fr-CA" sz="1200" b="1" dirty="0" smtClean="0">
                          <a:ln>
                            <a:noFill/>
                          </a:ln>
                          <a:solidFill>
                            <a:schemeClr val="bg1"/>
                          </a:solidFill>
                          <a:latin typeface="Calibri" pitchFamily="34" charset="0"/>
                          <a:cs typeface="Calibri" pitchFamily="34" charset="0"/>
                        </a:rPr>
                        <a:t>Cycle 1</a:t>
                      </a:r>
                      <a:endParaRPr lang="fr-CA" sz="1200" b="1" dirty="0">
                        <a:ln>
                          <a:noFill/>
                        </a:ln>
                        <a:solidFill>
                          <a:schemeClr val="bg1"/>
                        </a:solidFill>
                        <a:latin typeface="Calibri" pitchFamily="34" charset="0"/>
                        <a:cs typeface="Calibri"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Bef>
                          <a:spcPts val="600"/>
                        </a:spcBef>
                      </a:pPr>
                      <a:r>
                        <a:rPr lang="fr-CA" sz="1200" b="1" dirty="0" smtClean="0">
                          <a:ln>
                            <a:noFill/>
                          </a:ln>
                          <a:solidFill>
                            <a:schemeClr val="bg1"/>
                          </a:solidFill>
                          <a:latin typeface="Calibri" pitchFamily="34" charset="0"/>
                          <a:cs typeface="Calibri" pitchFamily="34" charset="0"/>
                        </a:rPr>
                        <a:t>A.</a:t>
                      </a:r>
                      <a:r>
                        <a:rPr lang="fr-CA" sz="1200" b="1" baseline="0" dirty="0" smtClean="0">
                          <a:ln>
                            <a:noFill/>
                          </a:ln>
                          <a:solidFill>
                            <a:schemeClr val="bg1"/>
                          </a:solidFill>
                          <a:latin typeface="Calibri" pitchFamily="34" charset="0"/>
                          <a:cs typeface="Calibri" pitchFamily="34" charset="0"/>
                        </a:rPr>
                        <a:t> Matière</a:t>
                      </a:r>
                      <a:endParaRPr lang="fr-CA" sz="1200" b="1" dirty="0">
                        <a:ln>
                          <a:noFill/>
                        </a:ln>
                        <a:solidFill>
                          <a:schemeClr val="bg1"/>
                        </a:solidFill>
                        <a:latin typeface="Calibri" pitchFamily="34" charset="0"/>
                        <a:cs typeface="Calibri"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spcBef>
                          <a:spcPts val="600"/>
                        </a:spcBef>
                      </a:pPr>
                      <a:r>
                        <a:rPr lang="fr-FR" sz="1200" b="0" kern="1200" baseline="0" dirty="0" smtClean="0">
                          <a:solidFill>
                            <a:schemeClr val="dk1"/>
                          </a:solidFill>
                          <a:latin typeface="Calibri" pitchFamily="34" charset="0"/>
                          <a:ea typeface="+mn-ea"/>
                          <a:cs typeface="Calibri" pitchFamily="34" charset="0"/>
                        </a:rPr>
                        <a:t>3. État solide, liquide, gazeux; changements d’état</a:t>
                      </a:r>
                    </a:p>
                    <a:p>
                      <a:pPr marL="228600" indent="-228600">
                        <a:spcBef>
                          <a:spcPts val="600"/>
                        </a:spcBef>
                        <a:buFont typeface="+mj-lt"/>
                        <a:buAutoNum type="alphaLcPeriod"/>
                      </a:pPr>
                      <a:r>
                        <a:rPr lang="fr-FR" sz="1200" b="0" kern="1200" baseline="0" dirty="0" smtClean="0">
                          <a:solidFill>
                            <a:schemeClr val="dk1"/>
                          </a:solidFill>
                          <a:latin typeface="Calibri" pitchFamily="34" charset="0"/>
                          <a:ea typeface="+mn-ea"/>
                          <a:cs typeface="Calibri" pitchFamily="34" charset="0"/>
                        </a:rPr>
                        <a:t>Distinguer trois états de la matière (solide, liquide, gazeux)</a:t>
                      </a:r>
                    </a:p>
                    <a:p>
                      <a:pPr marL="228600" indent="-228600">
                        <a:spcBef>
                          <a:spcPts val="600"/>
                        </a:spcBef>
                        <a:buFont typeface="+mj-lt"/>
                        <a:buAutoNum type="alphaLcPeriod"/>
                      </a:pPr>
                      <a:r>
                        <a:rPr lang="fr-FR" sz="1200" b="0" kern="1200" baseline="0" dirty="0" smtClean="0">
                          <a:solidFill>
                            <a:schemeClr val="dk1"/>
                          </a:solidFill>
                          <a:latin typeface="Calibri" pitchFamily="34" charset="0"/>
                          <a:ea typeface="+mn-ea"/>
                          <a:cs typeface="Calibri" pitchFamily="34" charset="0"/>
                        </a:rPr>
                        <a:t>Reconnaître l’eau sous l’état solide (glace, neige), liquide et gazeux (vapeur)</a:t>
                      </a:r>
                    </a:p>
                    <a:p>
                      <a:pPr marL="228600" indent="-228600">
                        <a:spcBef>
                          <a:spcPts val="600"/>
                        </a:spcBef>
                        <a:buFont typeface="+mj-lt"/>
                        <a:buAutoNum type="alphaLcPeriod"/>
                      </a:pPr>
                      <a:r>
                        <a:rPr lang="fr-FR" sz="1200" b="0" kern="1200" baseline="0" dirty="0" smtClean="0">
                          <a:solidFill>
                            <a:schemeClr val="dk1"/>
                          </a:solidFill>
                          <a:latin typeface="Calibri" pitchFamily="34" charset="0"/>
                          <a:ea typeface="+mn-ea"/>
                          <a:cs typeface="Calibri" pitchFamily="34" charset="0"/>
                        </a:rPr>
                        <a:t>Décrire les opérations à effectuer pour transformer l’eau d’un état à un autre (chauffer ou refroidir)</a:t>
                      </a:r>
                    </a:p>
                    <a:p>
                      <a:pPr marL="228600" indent="-228600">
                        <a:spcBef>
                          <a:spcPts val="600"/>
                        </a:spcBef>
                        <a:buFont typeface="+mj-lt"/>
                        <a:buAutoNum type="alphaLcPeriod"/>
                      </a:pPr>
                      <a:r>
                        <a:rPr lang="fr-FR" sz="1200" b="0" kern="1200" baseline="0" dirty="0" smtClean="0">
                          <a:solidFill>
                            <a:schemeClr val="dk1"/>
                          </a:solidFill>
                          <a:latin typeface="Calibri" pitchFamily="34" charset="0"/>
                          <a:ea typeface="+mn-ea"/>
                          <a:cs typeface="Calibri" pitchFamily="34" charset="0"/>
                        </a:rPr>
                        <a:t>Déterminer, dans son environnement, l’état de divers objets et substances (ex. : verre, air, lait, plastique)</a:t>
                      </a:r>
                      <a:endParaRPr lang="fr-CA" sz="1200" b="0" dirty="0" smtClean="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extLst>
                  <a:ext uri="{0D108BD9-81ED-4DB2-BD59-A6C34878D82A}">
                    <a16:rowId xmlns="" xmlns:a16="http://schemas.microsoft.com/office/drawing/2014/main" val="10005"/>
                  </a:ext>
                </a:extLst>
              </a:tr>
            </a:tbl>
          </a:graphicData>
        </a:graphic>
      </p:graphicFrame>
      <p:graphicFrame>
        <p:nvGraphicFramePr>
          <p:cNvPr id="10" name="Tableau 9"/>
          <p:cNvGraphicFramePr>
            <a:graphicFrameLocks noGrp="1"/>
          </p:cNvGraphicFramePr>
          <p:nvPr>
            <p:custDataLst>
              <p:tags r:id="rId4"/>
            </p:custDataLst>
          </p:nvPr>
        </p:nvGraphicFramePr>
        <p:xfrm>
          <a:off x="103005" y="2719565"/>
          <a:ext cx="6640695" cy="730250"/>
        </p:xfrm>
        <a:graphic>
          <a:graphicData uri="http://schemas.openxmlformats.org/drawingml/2006/table">
            <a:tbl>
              <a:tblPr firstRow="1" bandRow="1">
                <a:tableStyleId>{5C22544A-7EE6-4342-B048-85BDC9FD1C3A}</a:tableStyleId>
              </a:tblPr>
              <a:tblGrid>
                <a:gridCol w="6640695">
                  <a:extLst>
                    <a:ext uri="{9D8B030D-6E8A-4147-A177-3AD203B41FA5}">
                      <a16:colId xmlns="" xmlns:a16="http://schemas.microsoft.com/office/drawing/2014/main" val="20000"/>
                    </a:ext>
                  </a:extLst>
                </a:gridCol>
              </a:tblGrid>
              <a:tr h="21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Calibri" pitchFamily="34" charset="0"/>
                          <a:cs typeface="Calibri" pitchFamily="34" charset="0"/>
                        </a:rPr>
                        <a:t>Intention pédagogique</a:t>
                      </a:r>
                    </a:p>
                  </a:txBody>
                  <a:tcPr anchor="ctr"/>
                </a:tc>
                <a:extLst>
                  <a:ext uri="{0D108BD9-81ED-4DB2-BD59-A6C34878D82A}">
                    <a16:rowId xmlns="" xmlns:a16="http://schemas.microsoft.com/office/drawing/2014/main" val="10000"/>
                  </a:ext>
                </a:extLst>
              </a:tr>
              <a:tr h="425450">
                <a:tc>
                  <a:txBody>
                    <a:bodyPr/>
                    <a:lstStyle/>
                    <a:p>
                      <a:pPr marL="360000" indent="-360000" algn="just">
                        <a:lnSpc>
                          <a:spcPct val="100000"/>
                        </a:lnSpc>
                        <a:spcBef>
                          <a:spcPts val="600"/>
                        </a:spcBef>
                        <a:buFont typeface="Arial" pitchFamily="34" charset="0"/>
                        <a:buChar char="•"/>
                      </a:pPr>
                      <a:r>
                        <a:rPr lang="fr-CA" sz="1200" dirty="0" smtClean="0">
                          <a:latin typeface="Calibri" pitchFamily="34" charset="0"/>
                          <a:cs typeface="Calibri" pitchFamily="34" charset="0"/>
                        </a:rPr>
                        <a:t>Permettre aux élèves de découvrir les trois principaux états de la matière.</a:t>
                      </a:r>
                    </a:p>
                  </a:txBody>
                  <a:tcPr anchor="ctr"/>
                </a:tc>
                <a:extLst>
                  <a:ext uri="{0D108BD9-81ED-4DB2-BD59-A6C34878D82A}">
                    <a16:rowId xmlns="" xmlns:a16="http://schemas.microsoft.com/office/drawing/2014/main" val="10001"/>
                  </a:ext>
                </a:extLst>
              </a:tr>
            </a:tbl>
          </a:graphicData>
        </a:graphic>
      </p:graphicFrame>
      <p:graphicFrame>
        <p:nvGraphicFramePr>
          <p:cNvPr id="11" name="Tableau 10"/>
          <p:cNvGraphicFramePr>
            <a:graphicFrameLocks noGrp="1"/>
          </p:cNvGraphicFramePr>
          <p:nvPr>
            <p:custDataLst>
              <p:tags r:id="rId5"/>
            </p:custDataLst>
            <p:extLst>
              <p:ext uri="{D42A27DB-BD31-4B8C-83A1-F6EECF244321}">
                <p14:modId xmlns="" xmlns:p14="http://schemas.microsoft.com/office/powerpoint/2010/main" val="3870516760"/>
              </p:ext>
            </p:extLst>
          </p:nvPr>
        </p:nvGraphicFramePr>
        <p:xfrm>
          <a:off x="103005" y="3623310"/>
          <a:ext cx="6640695" cy="863600"/>
        </p:xfrm>
        <a:graphic>
          <a:graphicData uri="http://schemas.openxmlformats.org/drawingml/2006/table">
            <a:tbl>
              <a:tblPr firstRow="1" bandRow="1">
                <a:tableStyleId>{5C22544A-7EE6-4342-B048-85BDC9FD1C3A}</a:tableStyleId>
              </a:tblPr>
              <a:tblGrid>
                <a:gridCol w="6640695">
                  <a:extLst>
                    <a:ext uri="{9D8B030D-6E8A-4147-A177-3AD203B41FA5}">
                      <a16:colId xmlns="" xmlns:a16="http://schemas.microsoft.com/office/drawing/2014/main" val="20000"/>
                    </a:ext>
                  </a:extLst>
                </a:gridCol>
              </a:tblGrid>
              <a:tr h="212725">
                <a:tc>
                  <a:txBody>
                    <a:bodyPr/>
                    <a:lstStyle/>
                    <a:p>
                      <a:pPr>
                        <a:spcBef>
                          <a:spcPts val="600"/>
                        </a:spcBef>
                      </a:pPr>
                      <a:r>
                        <a:rPr lang="fr-FR" sz="1400" b="1" dirty="0" smtClean="0">
                          <a:latin typeface="Calibri" pitchFamily="34" charset="0"/>
                          <a:cs typeface="Calibri" pitchFamily="34" charset="0"/>
                        </a:rPr>
                        <a:t>Objectifs</a:t>
                      </a:r>
                      <a:endParaRPr lang="fr-FR" sz="1400" b="1" dirty="0">
                        <a:latin typeface="Calibri" pitchFamily="34" charset="0"/>
                        <a:cs typeface="Calibri" pitchFamily="34" charset="0"/>
                      </a:endParaRPr>
                    </a:p>
                  </a:txBody>
                  <a:tcPr anchor="ctr"/>
                </a:tc>
                <a:extLst>
                  <a:ext uri="{0D108BD9-81ED-4DB2-BD59-A6C34878D82A}">
                    <a16:rowId xmlns="" xmlns:a16="http://schemas.microsoft.com/office/drawing/2014/main" val="10000"/>
                  </a:ext>
                </a:extLst>
              </a:tr>
              <a:tr h="425450">
                <a:tc>
                  <a:txBody>
                    <a:bodyPr/>
                    <a:lstStyle/>
                    <a:p>
                      <a:pPr marL="0" indent="-360000">
                        <a:spcBef>
                          <a:spcPts val="800"/>
                        </a:spcBef>
                        <a:buFont typeface="Arial" pitchFamily="34" charset="0"/>
                        <a:buChar char="•"/>
                      </a:pPr>
                      <a:r>
                        <a:rPr lang="fr-CA" sz="1200" dirty="0" smtClean="0">
                          <a:latin typeface="Calibri" pitchFamily="34" charset="0"/>
                        </a:rPr>
                        <a:t>Visualiser les trois états de la matière.</a:t>
                      </a:r>
                    </a:p>
                    <a:p>
                      <a:pPr marL="0" indent="-360000">
                        <a:spcBef>
                          <a:spcPts val="800"/>
                        </a:spcBef>
                        <a:buFont typeface="Arial" pitchFamily="34" charset="0"/>
                        <a:buChar char="•"/>
                      </a:pPr>
                      <a:r>
                        <a:rPr lang="fr-CA" sz="1200" dirty="0" smtClean="0">
                          <a:latin typeface="Calibri" pitchFamily="34" charset="0"/>
                        </a:rPr>
                        <a:t>Identifier les 3 phases spécifiques à l’eau.</a:t>
                      </a:r>
                      <a:endParaRPr lang="fr-CA" sz="1200" i="1" dirty="0" smtClean="0">
                        <a:latin typeface="Calibri" pitchFamily="34" charset="0"/>
                      </a:endParaRPr>
                    </a:p>
                  </a:txBody>
                  <a:tcPr anchor="ctr"/>
                </a:tc>
                <a:extLst>
                  <a:ext uri="{0D108BD9-81ED-4DB2-BD59-A6C34878D82A}">
                    <a16:rowId xmlns="" xmlns:a16="http://schemas.microsoft.com/office/drawing/2014/main" val="10001"/>
                  </a:ext>
                </a:extLst>
              </a:tr>
            </a:tbl>
          </a:graphicData>
        </a:graphic>
      </p:graphicFrame>
      <p:sp>
        <p:nvSpPr>
          <p:cNvPr id="9" name="Rectangle 8"/>
          <p:cNvSpPr/>
          <p:nvPr>
            <p:custDataLst>
              <p:tags r:id="rId6"/>
            </p:custDataLst>
          </p:nvPr>
        </p:nvSpPr>
        <p:spPr>
          <a:xfrm>
            <a:off x="142876" y="6652260"/>
            <a:ext cx="6562725" cy="400110"/>
          </a:xfrm>
          <a:prstGeom prst="rect">
            <a:avLst/>
          </a:prstGeom>
        </p:spPr>
        <p:txBody>
          <a:bodyPr wrap="square">
            <a:spAutoFit/>
          </a:bodyPr>
          <a:lstStyle/>
          <a:p>
            <a:pPr algn="just"/>
            <a:r>
              <a:rPr lang="fr-CA" sz="1000" dirty="0" smtClean="0">
                <a:solidFill>
                  <a:schemeClr val="dk1"/>
                </a:solidFill>
                <a:latin typeface="Calibri" pitchFamily="34" charset="0"/>
                <a:cs typeface="Calibri" pitchFamily="34" charset="0"/>
              </a:rPr>
              <a:t>Ceci est une interprétation de la PDA fournie à titre indicatif. Par ailleurs, l'</a:t>
            </a:r>
            <a:r>
              <a:rPr lang="fr-CA" sz="1000" dirty="0" err="1" smtClean="0">
                <a:solidFill>
                  <a:schemeClr val="dk1"/>
                </a:solidFill>
                <a:latin typeface="Calibri" pitchFamily="34" charset="0"/>
                <a:cs typeface="Calibri" pitchFamily="34" charset="0"/>
              </a:rPr>
              <a:t>enseignant-e</a:t>
            </a:r>
            <a:r>
              <a:rPr lang="fr-CA" sz="1000" dirty="0" smtClean="0">
                <a:solidFill>
                  <a:schemeClr val="dk1"/>
                </a:solidFill>
                <a:latin typeface="Calibri" pitchFamily="34" charset="0"/>
                <a:cs typeface="Calibri" pitchFamily="34" charset="0"/>
              </a:rPr>
              <a:t> est la personne la mieux placée pour connaître le niveau de maîtrise des contenus par son groupe.</a:t>
            </a:r>
          </a:p>
        </p:txBody>
      </p:sp>
      <p:graphicFrame>
        <p:nvGraphicFramePr>
          <p:cNvPr id="12" name="Tableau 11">
            <a:extLst>
              <a:ext uri="{FF2B5EF4-FFF2-40B4-BE49-F238E27FC236}">
                <a16:creationId xmlns="" xmlns:a16="http://schemas.microsoft.com/office/drawing/2014/main" id="{24656E8D-C431-4DA5-86C5-6A7D561FECBB}"/>
              </a:ext>
            </a:extLst>
          </p:cNvPr>
          <p:cNvGraphicFramePr>
            <a:graphicFrameLocks noGrp="1"/>
          </p:cNvGraphicFramePr>
          <p:nvPr>
            <p:custDataLst>
              <p:tags r:id="rId7"/>
            </p:custDataLst>
            <p:extLst>
              <p:ext uri="{D42A27DB-BD31-4B8C-83A1-F6EECF244321}">
                <p14:modId xmlns="" xmlns:p14="http://schemas.microsoft.com/office/powerpoint/2010/main" val="4025878138"/>
              </p:ext>
            </p:extLst>
          </p:nvPr>
        </p:nvGraphicFramePr>
        <p:xfrm>
          <a:off x="148725" y="7216140"/>
          <a:ext cx="3177574" cy="675640"/>
        </p:xfrm>
        <a:graphic>
          <a:graphicData uri="http://schemas.openxmlformats.org/drawingml/2006/table">
            <a:tbl>
              <a:tblPr firstRow="1" bandRow="1">
                <a:tableStyleId>{5A111915-BE36-4E01-A7E5-04B1672EAD32}</a:tableStyleId>
              </a:tblPr>
              <a:tblGrid>
                <a:gridCol w="3177574">
                  <a:extLst>
                    <a:ext uri="{9D8B030D-6E8A-4147-A177-3AD203B41FA5}">
                      <a16:colId xmlns="" xmlns:a16="http://schemas.microsoft.com/office/drawing/2014/main" val="3363707056"/>
                    </a:ext>
                  </a:extLst>
                </a:gridCol>
              </a:tblGrid>
              <a:tr h="230626">
                <a:tc>
                  <a:txBody>
                    <a:bodyPr/>
                    <a:lstStyle/>
                    <a:p>
                      <a:pPr algn="ctr"/>
                      <a:r>
                        <a:rPr lang="fr-CA" sz="1400" dirty="0">
                          <a:latin typeface="Calibri" pitchFamily="34" charset="0"/>
                          <a:cs typeface="Calibri" pitchFamily="34" charset="0"/>
                        </a:rPr>
                        <a:t>Vocabulaire scientifique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891573495"/>
                  </a:ext>
                </a:extLst>
              </a:tr>
              <a:tr h="370840">
                <a:tc>
                  <a:txBody>
                    <a:bodyPr/>
                    <a:lstStyle/>
                    <a:p>
                      <a:r>
                        <a:rPr lang="fr-CA" sz="1200" kern="1200" dirty="0" smtClean="0">
                          <a:solidFill>
                            <a:schemeClr val="dk1"/>
                          </a:solidFill>
                          <a:latin typeface="Calibri" pitchFamily="34" charset="0"/>
                          <a:ea typeface="+mn-ea"/>
                          <a:cs typeface="Calibri" pitchFamily="34" charset="0"/>
                        </a:rPr>
                        <a:t>- </a:t>
                      </a:r>
                      <a:r>
                        <a:rPr lang="fr-CA" sz="1200" dirty="0" smtClean="0">
                          <a:latin typeface="Calibri" pitchFamily="34" charset="0"/>
                        </a:rPr>
                        <a:t>États liquide,</a:t>
                      </a:r>
                      <a:r>
                        <a:rPr lang="fr-CA" sz="1200" baseline="0" dirty="0" smtClean="0">
                          <a:latin typeface="Calibri" pitchFamily="34" charset="0"/>
                        </a:rPr>
                        <a:t> s</a:t>
                      </a:r>
                      <a:r>
                        <a:rPr lang="fr-CA" sz="1200" dirty="0" smtClean="0">
                          <a:latin typeface="Calibri" pitchFamily="34" charset="0"/>
                        </a:rPr>
                        <a:t>olide et gazeux</a:t>
                      </a:r>
                      <a:endParaRPr lang="fr-CA" sz="12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35673109"/>
                  </a:ext>
                </a:extLst>
              </a:tr>
            </a:tbl>
          </a:graphicData>
        </a:graphic>
      </p:graphicFrame>
      <p:sp>
        <p:nvSpPr>
          <p:cNvPr id="13" name="Espace réservé du numéro de diapositive 1"/>
          <p:cNvSpPr>
            <a:spLocks noGrp="1"/>
          </p:cNvSpPr>
          <p:nvPr>
            <p:ph type="sldNum" sz="quarter" idx="12"/>
            <p:custDataLst>
              <p:tags r:id="rId8"/>
            </p:custDataLst>
          </p:nvPr>
        </p:nvSpPr>
        <p:spPr>
          <a:xfrm>
            <a:off x="5745708" y="8008203"/>
            <a:ext cx="1112292" cy="1135797"/>
          </a:xfrm>
        </p:spPr>
        <p:txBody>
          <a:bodyPr/>
          <a:lstStyle/>
          <a:p>
            <a:fld id="{027FB875-5C85-AB42-9DC5-178568A424B8}" type="slidenum">
              <a:rPr lang="en-US" smtClean="0"/>
              <a:pPr/>
              <a:t>3</a:t>
            </a:fld>
            <a:endParaRPr lang="en-US" dirty="0"/>
          </a:p>
        </p:txBody>
      </p:sp>
    </p:spTree>
    <p:extLst>
      <p:ext uri="{BB962C8B-B14F-4D97-AF65-F5344CB8AC3E}">
        <p14:creationId xmlns="" xmlns:p14="http://schemas.microsoft.com/office/powerpoint/2010/main" val="2570005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120112" y="1543452"/>
            <a:ext cx="4625596" cy="697633"/>
          </a:xfrm>
        </p:spPr>
        <p:txBody>
          <a:bodyPr/>
          <a:lstStyle/>
          <a:p>
            <a:r>
              <a:rPr lang="en-US" sz="3000" dirty="0" err="1">
                <a:cs typeface="Calibri" pitchFamily="34" charset="0"/>
              </a:rPr>
              <a:t>Séquence</a:t>
            </a:r>
            <a:r>
              <a:rPr lang="en-US" sz="3000" dirty="0">
                <a:cs typeface="Calibri" pitchFamily="34" charset="0"/>
              </a:rPr>
              <a:t> </a:t>
            </a:r>
            <a:r>
              <a:rPr lang="en-US" sz="3000" dirty="0" err="1">
                <a:cs typeface="Calibri" pitchFamily="34" charset="0"/>
              </a:rPr>
              <a:t>d’enseignement</a:t>
            </a:r>
            <a:endParaRPr lang="en-US" sz="3000" dirty="0">
              <a:cs typeface="Calibri" pitchFamily="34" charset="0"/>
            </a:endParaRPr>
          </a:p>
        </p:txBody>
      </p:sp>
      <p:graphicFrame>
        <p:nvGraphicFramePr>
          <p:cNvPr id="6" name="Tableau 5"/>
          <p:cNvGraphicFramePr>
            <a:graphicFrameLocks noGrp="1"/>
          </p:cNvGraphicFramePr>
          <p:nvPr>
            <p:custDataLst>
              <p:tags r:id="rId2"/>
            </p:custDataLst>
            <p:extLst>
              <p:ext uri="{D42A27DB-BD31-4B8C-83A1-F6EECF244321}">
                <p14:modId xmlns="" xmlns:p14="http://schemas.microsoft.com/office/powerpoint/2010/main" val="1666932899"/>
              </p:ext>
            </p:extLst>
          </p:nvPr>
        </p:nvGraphicFramePr>
        <p:xfrm>
          <a:off x="344059" y="2735580"/>
          <a:ext cx="6169883" cy="4354945"/>
        </p:xfrm>
        <a:graphic>
          <a:graphicData uri="http://schemas.openxmlformats.org/drawingml/2006/table">
            <a:tbl>
              <a:tblPr firstRow="1" bandRow="1">
                <a:tableStyleId>{5C22544A-7EE6-4342-B048-85BDC9FD1C3A}</a:tableStyleId>
              </a:tblPr>
              <a:tblGrid>
                <a:gridCol w="1325721">
                  <a:extLst>
                    <a:ext uri="{9D8B030D-6E8A-4147-A177-3AD203B41FA5}">
                      <a16:colId xmlns="" xmlns:a16="http://schemas.microsoft.com/office/drawing/2014/main" val="20000"/>
                    </a:ext>
                  </a:extLst>
                </a:gridCol>
                <a:gridCol w="3450860">
                  <a:extLst>
                    <a:ext uri="{9D8B030D-6E8A-4147-A177-3AD203B41FA5}">
                      <a16:colId xmlns="" xmlns:a16="http://schemas.microsoft.com/office/drawing/2014/main" val="20001"/>
                    </a:ext>
                  </a:extLst>
                </a:gridCol>
                <a:gridCol w="601980"/>
                <a:gridCol w="791322"/>
              </a:tblGrid>
              <a:tr h="493148">
                <a:tc>
                  <a:txBody>
                    <a:bodyPr/>
                    <a:lstStyle/>
                    <a:p>
                      <a:pPr algn="ctr"/>
                      <a:r>
                        <a:rPr lang="fr-FR" sz="1400" dirty="0">
                          <a:latin typeface="Calibri" pitchFamily="34" charset="0"/>
                          <a:cs typeface="Calibri" pitchFamily="34" charset="0"/>
                        </a:rPr>
                        <a:t>Nom</a:t>
                      </a:r>
                    </a:p>
                  </a:txBody>
                  <a:tcPr anchor="ctr">
                    <a:solidFill>
                      <a:schemeClr val="accent1">
                        <a:lumMod val="75000"/>
                      </a:schemeClr>
                    </a:solidFill>
                  </a:tcPr>
                </a:tc>
                <a:tc>
                  <a:txBody>
                    <a:bodyPr/>
                    <a:lstStyle/>
                    <a:p>
                      <a:pPr algn="ctr"/>
                      <a:r>
                        <a:rPr lang="fr-FR" sz="1400" dirty="0">
                          <a:latin typeface="Calibri" pitchFamily="34" charset="0"/>
                          <a:cs typeface="Calibri" pitchFamily="34" charset="0"/>
                        </a:rPr>
                        <a:t>Description</a:t>
                      </a:r>
                    </a:p>
                  </a:txBody>
                  <a:tcPr anchor="ctr">
                    <a:solidFill>
                      <a:schemeClr val="accent1">
                        <a:lumMod val="75000"/>
                      </a:schemeClr>
                    </a:solidFill>
                  </a:tcPr>
                </a:tc>
                <a:tc>
                  <a:txBody>
                    <a:bodyPr/>
                    <a:lstStyle/>
                    <a:p>
                      <a:pPr algn="ctr"/>
                      <a:r>
                        <a:rPr lang="fr-FR" sz="1400" dirty="0">
                          <a:latin typeface="Calibri" pitchFamily="34" charset="0"/>
                          <a:cs typeface="Calibri" pitchFamily="34" charset="0"/>
                        </a:rPr>
                        <a:t>Durée</a:t>
                      </a:r>
                    </a:p>
                  </a:txBody>
                  <a:tcPr marL="36000" marR="36000" anchor="ctr">
                    <a:solidFill>
                      <a:schemeClr val="accent1">
                        <a:lumMod val="75000"/>
                      </a:schemeClr>
                    </a:solidFill>
                  </a:tcPr>
                </a:tc>
                <a:tc>
                  <a:txBody>
                    <a:bodyPr/>
                    <a:lstStyle/>
                    <a:p>
                      <a:pPr algn="ctr"/>
                      <a:r>
                        <a:rPr lang="fr-FR" sz="1400" dirty="0">
                          <a:latin typeface="Calibri" pitchFamily="34" charset="0"/>
                          <a:cs typeface="Calibri" pitchFamily="34" charset="0"/>
                        </a:rPr>
                        <a:t>Fiche</a:t>
                      </a:r>
                      <a:r>
                        <a:rPr lang="fr-FR" sz="1400" baseline="0" dirty="0">
                          <a:latin typeface="Calibri" pitchFamily="34" charset="0"/>
                          <a:cs typeface="Calibri" pitchFamily="34" charset="0"/>
                        </a:rPr>
                        <a:t> </a:t>
                      </a:r>
                      <a:r>
                        <a:rPr lang="fr-FR" sz="1400" baseline="0" dirty="0" smtClean="0">
                          <a:latin typeface="Calibri" pitchFamily="34" charset="0"/>
                          <a:cs typeface="Calibri" pitchFamily="34" charset="0"/>
                        </a:rPr>
                        <a:t>d’activité</a:t>
                      </a:r>
                      <a:endParaRPr lang="fr-FR" sz="1400" dirty="0">
                        <a:latin typeface="Calibri" pitchFamily="34" charset="0"/>
                        <a:cs typeface="Calibri" pitchFamily="34" charset="0"/>
                      </a:endParaRPr>
                    </a:p>
                  </a:txBody>
                  <a:tcPr marL="36000" marR="36000" anchor="ctr">
                    <a:solidFill>
                      <a:schemeClr val="accent1">
                        <a:lumMod val="75000"/>
                      </a:schemeClr>
                    </a:solidFill>
                  </a:tcPr>
                </a:tc>
                <a:extLst>
                  <a:ext uri="{0D108BD9-81ED-4DB2-BD59-A6C34878D82A}">
                    <a16:rowId xmlns="" xmlns:a16="http://schemas.microsoft.com/office/drawing/2014/main" val="10000"/>
                  </a:ext>
                </a:extLst>
              </a:tr>
              <a:tr h="295889">
                <a:tc gridSpan="4">
                  <a:txBody>
                    <a:bodyPr/>
                    <a:lstStyle/>
                    <a:p>
                      <a:pPr algn="ctr"/>
                      <a:r>
                        <a:rPr lang="fr-FR" sz="1200" b="1" dirty="0">
                          <a:latin typeface="Calibri" pitchFamily="34" charset="0"/>
                          <a:cs typeface="Calibri" pitchFamily="34" charset="0"/>
                        </a:rPr>
                        <a:t>AMORCE</a:t>
                      </a:r>
                    </a:p>
                  </a:txBody>
                  <a:tcPr>
                    <a:solidFill>
                      <a:schemeClr val="accent1">
                        <a:lumMod val="60000"/>
                        <a:lumOff val="40000"/>
                      </a:schemeClr>
                    </a:solidFill>
                  </a:tcPr>
                </a:tc>
                <a:tc hMerge="1">
                  <a:txBody>
                    <a:bodyPr/>
                    <a:lstStyle/>
                    <a:p>
                      <a:pPr algn="just"/>
                      <a:endParaRPr lang="fr-FR" sz="1100" dirty="0">
                        <a:latin typeface="Times New Roman" panose="02020603050405020304" pitchFamily="18" charset="0"/>
                        <a:cs typeface="Times New Roman" panose="02020603050405020304" pitchFamily="18" charset="0"/>
                      </a:endParaRP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1"/>
                  </a:ext>
                </a:extLst>
              </a:tr>
              <a:tr h="493148">
                <a:tc>
                  <a:txBody>
                    <a:bodyPr/>
                    <a:lstStyle/>
                    <a:p>
                      <a:pPr marL="228600" indent="-228600" algn="l">
                        <a:buFont typeface="+mj-lt"/>
                        <a:buAutoNum type="arabicPeriod"/>
                      </a:pPr>
                      <a:r>
                        <a:rPr lang="fr-FR" sz="1200" kern="1200" dirty="0" smtClean="0">
                          <a:solidFill>
                            <a:schemeClr val="dk1"/>
                          </a:solidFill>
                          <a:latin typeface="Calibri" pitchFamily="34" charset="0"/>
                          <a:ea typeface="+mn-ea"/>
                          <a:cs typeface="Calibri" pitchFamily="34" charset="0"/>
                        </a:rPr>
                        <a:t>C’est </a:t>
                      </a:r>
                      <a:r>
                        <a:rPr lang="fr-FR" sz="1200" kern="1200" dirty="0" smtClean="0">
                          <a:solidFill>
                            <a:schemeClr val="dk1"/>
                          </a:solidFill>
                          <a:latin typeface="Calibri" pitchFamily="34" charset="0"/>
                          <a:ea typeface="+mn-ea"/>
                          <a:cs typeface="Calibri" pitchFamily="34" charset="0"/>
                        </a:rPr>
                        <a:t>quoi la </a:t>
                      </a:r>
                      <a:r>
                        <a:rPr lang="fr-FR" sz="1200" kern="1200" dirty="0" smtClean="0">
                          <a:solidFill>
                            <a:schemeClr val="dk1"/>
                          </a:solidFill>
                          <a:latin typeface="Calibri" pitchFamily="34" charset="0"/>
                          <a:ea typeface="+mn-ea"/>
                          <a:cs typeface="Calibri" pitchFamily="34" charset="0"/>
                        </a:rPr>
                        <a:t>matière ?</a:t>
                      </a:r>
                      <a:endParaRPr lang="fr-FR" sz="1200" kern="1200" dirty="0">
                        <a:solidFill>
                          <a:schemeClr val="dk1"/>
                        </a:solidFill>
                        <a:latin typeface="Calibri" pitchFamily="34" charset="0"/>
                        <a:ea typeface="+mn-ea"/>
                        <a:cs typeface="Calibri" pitchFamily="34" charset="0"/>
                      </a:endParaRPr>
                    </a:p>
                  </a:txBody>
                  <a:tcPr anchor="ctr">
                    <a:solidFill>
                      <a:schemeClr val="accent1">
                        <a:lumMod val="20000"/>
                        <a:lumOff val="80000"/>
                      </a:schemeClr>
                    </a:solidFill>
                  </a:tcPr>
                </a:tc>
                <a:tc>
                  <a:txBody>
                    <a:bodyPr/>
                    <a:lstStyle/>
                    <a:p>
                      <a:pPr algn="just"/>
                      <a:r>
                        <a:rPr lang="fr-FR" sz="1200" dirty="0" smtClean="0">
                          <a:latin typeface="Calibri" pitchFamily="34" charset="0"/>
                          <a:cs typeface="Calibri" pitchFamily="34" charset="0"/>
                        </a:rPr>
                        <a:t>En démonstration, activité sur ce qui est de la matière et ce qui n’en est pas</a:t>
                      </a:r>
                      <a:endParaRPr lang="fr-FR" sz="1200" dirty="0">
                        <a:latin typeface="Calibri" pitchFamily="34" charset="0"/>
                        <a:cs typeface="Calibri" pitchFamily="34" charset="0"/>
                      </a:endParaRPr>
                    </a:p>
                  </a:txBody>
                  <a:tcPr>
                    <a:solidFill>
                      <a:schemeClr val="accent1">
                        <a:lumMod val="20000"/>
                        <a:lumOff val="80000"/>
                      </a:schemeClr>
                    </a:solidFill>
                  </a:tcPr>
                </a:tc>
                <a:tc>
                  <a:txBody>
                    <a:bodyPr/>
                    <a:lstStyle/>
                    <a:p>
                      <a:pPr algn="ctr"/>
                      <a:r>
                        <a:rPr lang="fr-FR" sz="1200" dirty="0" smtClean="0">
                          <a:solidFill>
                            <a:schemeClr val="tx1"/>
                          </a:solidFill>
                          <a:effectLst/>
                          <a:latin typeface="Calibri" pitchFamily="34" charset="0"/>
                          <a:cs typeface="Calibri" pitchFamily="34" charset="0"/>
                        </a:rPr>
                        <a:t>20 min</a:t>
                      </a:r>
                      <a:endParaRPr lang="fr-FR" sz="1200" dirty="0">
                        <a:solidFill>
                          <a:schemeClr val="tx1"/>
                        </a:solidFill>
                        <a:effectLst/>
                        <a:latin typeface="Calibri" pitchFamily="34" charset="0"/>
                        <a:cs typeface="Calibri" pitchFamily="34" charset="0"/>
                      </a:endParaRPr>
                    </a:p>
                  </a:txBody>
                  <a:tcPr anchor="ctr">
                    <a:solidFill>
                      <a:schemeClr val="accent1">
                        <a:lumMod val="20000"/>
                        <a:lumOff val="80000"/>
                      </a:schemeClr>
                    </a:solidFill>
                  </a:tcPr>
                </a:tc>
                <a:tc>
                  <a:txBody>
                    <a:bodyPr/>
                    <a:lstStyle/>
                    <a:p>
                      <a:pPr algn="ctr"/>
                      <a:r>
                        <a:rPr lang="fr-CA" sz="1200" dirty="0" smtClean="0">
                          <a:latin typeface="Calibri" pitchFamily="34" charset="0"/>
                          <a:cs typeface="Calibri" pitchFamily="34" charset="0"/>
                        </a:rPr>
                        <a:t>A</a:t>
                      </a:r>
                      <a:endParaRPr lang="en-US" sz="1200" dirty="0">
                        <a:latin typeface="Calibri" pitchFamily="34" charset="0"/>
                        <a:cs typeface="Calibri" pitchFamily="34" charset="0"/>
                      </a:endParaRPr>
                    </a:p>
                  </a:txBody>
                  <a:tcPr anchor="ctr">
                    <a:solidFill>
                      <a:schemeClr val="accent1">
                        <a:lumMod val="20000"/>
                        <a:lumOff val="80000"/>
                      </a:schemeClr>
                    </a:solidFill>
                  </a:tcPr>
                </a:tc>
                <a:extLst>
                  <a:ext uri="{0D108BD9-81ED-4DB2-BD59-A6C34878D82A}">
                    <a16:rowId xmlns="" xmlns:a16="http://schemas.microsoft.com/office/drawing/2014/main" val="10002"/>
                  </a:ext>
                </a:extLst>
              </a:tr>
              <a:tr h="295889">
                <a:tc gridSpan="4">
                  <a:txBody>
                    <a:bodyPr/>
                    <a:lstStyle/>
                    <a:p>
                      <a:pPr algn="ctr"/>
                      <a:r>
                        <a:rPr lang="fr-FR" sz="1200" b="1" kern="1200" dirty="0" smtClean="0">
                          <a:solidFill>
                            <a:schemeClr val="tx1"/>
                          </a:solidFill>
                          <a:latin typeface="Calibri" pitchFamily="34" charset="0"/>
                          <a:ea typeface="+mn-ea"/>
                          <a:cs typeface="Calibri" pitchFamily="34" charset="0"/>
                        </a:rPr>
                        <a:t>RÉALISATIONS</a:t>
                      </a:r>
                      <a:endParaRPr lang="fr-FR" sz="1200" b="1" kern="1200" dirty="0">
                        <a:solidFill>
                          <a:schemeClr val="tx1"/>
                        </a:solidFill>
                        <a:latin typeface="Calibri" pitchFamily="34" charset="0"/>
                        <a:ea typeface="+mn-ea"/>
                        <a:cs typeface="Calibri" pitchFamily="34" charset="0"/>
                      </a:endParaRPr>
                    </a:p>
                  </a:txBody>
                  <a:tcPr anchor="ctr">
                    <a:solidFill>
                      <a:schemeClr val="accent1">
                        <a:lumMod val="60000"/>
                        <a:lumOff val="40000"/>
                      </a:schemeClr>
                    </a:solidFill>
                  </a:tcPr>
                </a:tc>
                <a:tc hMerge="1">
                  <a:txBody>
                    <a:bodyPr/>
                    <a:lstStyle/>
                    <a:p>
                      <a:pPr algn="just"/>
                      <a:endParaRPr lang="fr-FR" sz="1100" dirty="0">
                        <a:latin typeface="Times New Roman" panose="02020603050405020304" pitchFamily="18" charset="0"/>
                        <a:cs typeface="Times New Roman" panose="02020603050405020304" pitchFamily="18" charset="0"/>
                      </a:endParaRP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3"/>
                  </a:ext>
                </a:extLst>
              </a:tr>
              <a:tr h="542693">
                <a:tc>
                  <a:txBody>
                    <a:bodyPr/>
                    <a:lstStyle/>
                    <a:p>
                      <a:pPr marL="228600" indent="-228600" algn="l">
                        <a:buFont typeface="+mj-lt"/>
                        <a:buAutoNum type="arabicPeriod" startAt="2"/>
                      </a:pPr>
                      <a:r>
                        <a:rPr lang="fr-CA" sz="1200" kern="1200" dirty="0" smtClean="0">
                          <a:solidFill>
                            <a:schemeClr val="dk1"/>
                          </a:solidFill>
                          <a:latin typeface="Calibri" pitchFamily="34" charset="0"/>
                          <a:ea typeface="+mn-ea"/>
                          <a:cs typeface="Calibri" pitchFamily="34" charset="0"/>
                        </a:rPr>
                        <a:t>Les </a:t>
                      </a:r>
                      <a:r>
                        <a:rPr lang="fr-CA" sz="1200" kern="1200" dirty="0" smtClean="0">
                          <a:solidFill>
                            <a:schemeClr val="dk1"/>
                          </a:solidFill>
                          <a:latin typeface="Calibri" pitchFamily="34" charset="0"/>
                          <a:ea typeface="+mn-ea"/>
                          <a:cs typeface="Calibri" pitchFamily="34" charset="0"/>
                        </a:rPr>
                        <a:t>trois</a:t>
                      </a:r>
                      <a:r>
                        <a:rPr lang="fr-CA" sz="1200" kern="1200" baseline="0" dirty="0" smtClean="0">
                          <a:solidFill>
                            <a:schemeClr val="dk1"/>
                          </a:solidFill>
                          <a:latin typeface="Calibri" pitchFamily="34" charset="0"/>
                          <a:ea typeface="+mn-ea"/>
                          <a:cs typeface="Calibri" pitchFamily="34" charset="0"/>
                        </a:rPr>
                        <a:t> états de la matière</a:t>
                      </a:r>
                      <a:endParaRPr lang="fr-CA" sz="1200" kern="1200" dirty="0">
                        <a:solidFill>
                          <a:schemeClr val="dk1"/>
                        </a:solidFill>
                        <a:latin typeface="Calibri" pitchFamily="34" charset="0"/>
                        <a:ea typeface="+mn-ea"/>
                        <a:cs typeface="Calibri" pitchFamily="34" charset="0"/>
                      </a:endParaRPr>
                    </a:p>
                  </a:txBody>
                  <a:tcPr anchor="ctr">
                    <a:solidFill>
                      <a:schemeClr val="accent1">
                        <a:lumMod val="20000"/>
                        <a:lumOff val="80000"/>
                      </a:schemeClr>
                    </a:solidFill>
                  </a:tcPr>
                </a:tc>
                <a:tc>
                  <a:txBody>
                    <a:bodyPr/>
                    <a:lstStyle/>
                    <a:p>
                      <a:pPr algn="just"/>
                      <a:r>
                        <a:rPr lang="fr-CA" sz="1200" dirty="0" smtClean="0">
                          <a:solidFill>
                            <a:schemeClr val="tx1"/>
                          </a:solidFill>
                          <a:latin typeface="Calibri" pitchFamily="34" charset="0"/>
                          <a:cs typeface="Calibri" pitchFamily="34" charset="0"/>
                        </a:rPr>
                        <a:t>Découverte des trois</a:t>
                      </a:r>
                      <a:r>
                        <a:rPr lang="fr-CA" sz="1200" baseline="0" dirty="0" smtClean="0">
                          <a:solidFill>
                            <a:schemeClr val="tx1"/>
                          </a:solidFill>
                          <a:latin typeface="Calibri" pitchFamily="34" charset="0"/>
                          <a:cs typeface="Calibri" pitchFamily="34" charset="0"/>
                        </a:rPr>
                        <a:t> états de la matière</a:t>
                      </a:r>
                      <a:r>
                        <a:rPr lang="fr-CA" sz="1200" dirty="0" smtClean="0">
                          <a:solidFill>
                            <a:schemeClr val="tx1"/>
                          </a:solidFill>
                          <a:latin typeface="Calibri" pitchFamily="34" charset="0"/>
                          <a:cs typeface="Calibri" pitchFamily="34" charset="0"/>
                        </a:rPr>
                        <a:t>. Activité de classification de différentes</a:t>
                      </a:r>
                      <a:r>
                        <a:rPr lang="fr-CA" sz="1200" baseline="0" dirty="0" smtClean="0">
                          <a:solidFill>
                            <a:schemeClr val="tx1"/>
                          </a:solidFill>
                          <a:latin typeface="Calibri" pitchFamily="34" charset="0"/>
                          <a:cs typeface="Calibri" pitchFamily="34" charset="0"/>
                        </a:rPr>
                        <a:t> matières, selon leur état.</a:t>
                      </a:r>
                      <a:endParaRPr lang="fr-FR" sz="1200" dirty="0">
                        <a:solidFill>
                          <a:schemeClr val="tx1"/>
                        </a:solidFill>
                        <a:latin typeface="Calibri" pitchFamily="34" charset="0"/>
                        <a:cs typeface="Calibri" pitchFamily="34" charset="0"/>
                      </a:endParaRPr>
                    </a:p>
                  </a:txBody>
                  <a:tcPr>
                    <a:solidFill>
                      <a:schemeClr val="accent1">
                        <a:lumMod val="20000"/>
                        <a:lumOff val="80000"/>
                      </a:schemeClr>
                    </a:solidFill>
                  </a:tcPr>
                </a:tc>
                <a:tc>
                  <a:txBody>
                    <a:bodyPr/>
                    <a:lstStyle/>
                    <a:p>
                      <a:pPr algn="ctr"/>
                      <a:r>
                        <a:rPr lang="fr-FR" sz="1200" dirty="0" smtClean="0">
                          <a:latin typeface="Calibri" pitchFamily="34" charset="0"/>
                          <a:cs typeface="Calibri" pitchFamily="34" charset="0"/>
                        </a:rPr>
                        <a:t>25 min</a:t>
                      </a:r>
                      <a:endParaRPr lang="fr-FR" sz="1200" dirty="0">
                        <a:latin typeface="Calibri" pitchFamily="34" charset="0"/>
                        <a:cs typeface="Calibri" pitchFamily="34" charset="0"/>
                      </a:endParaRPr>
                    </a:p>
                  </a:txBody>
                  <a:tcPr anchor="ctr">
                    <a:solidFill>
                      <a:schemeClr val="accent1">
                        <a:lumMod val="20000"/>
                        <a:lumOff val="80000"/>
                      </a:schemeClr>
                    </a:solidFill>
                  </a:tcPr>
                </a:tc>
                <a:tc>
                  <a:txBody>
                    <a:bodyPr/>
                    <a:lstStyle/>
                    <a:p>
                      <a:pPr algn="ctr"/>
                      <a:r>
                        <a:rPr lang="fr-FR" sz="1200" dirty="0" smtClean="0">
                          <a:latin typeface="Calibri" pitchFamily="34" charset="0"/>
                        </a:rPr>
                        <a:t>B</a:t>
                      </a:r>
                      <a:endParaRPr lang="fr-FR" sz="1200" dirty="0">
                        <a:latin typeface="Calibri" pitchFamily="34" charset="0"/>
                      </a:endParaRPr>
                    </a:p>
                  </a:txBody>
                  <a:tcPr anchor="ctr">
                    <a:solidFill>
                      <a:schemeClr val="accent1">
                        <a:lumMod val="20000"/>
                        <a:lumOff val="80000"/>
                      </a:schemeClr>
                    </a:solidFill>
                  </a:tcPr>
                </a:tc>
                <a:extLst>
                  <a:ext uri="{0D108BD9-81ED-4DB2-BD59-A6C34878D82A}">
                    <a16:rowId xmlns="" xmlns:a16="http://schemas.microsoft.com/office/drawing/2014/main" val="10004"/>
                  </a:ext>
                </a:extLst>
              </a:tr>
              <a:tr h="555734">
                <a:tc>
                  <a:txBody>
                    <a:bodyPr/>
                    <a:lstStyle/>
                    <a:p>
                      <a:pPr marL="228600" indent="-228600" algn="l">
                        <a:buFont typeface="+mj-lt"/>
                        <a:buAutoNum type="arabicPeriod" startAt="3"/>
                      </a:pPr>
                      <a:r>
                        <a:rPr lang="fr-CA" sz="1200" kern="1200" dirty="0" smtClean="0">
                          <a:solidFill>
                            <a:schemeClr val="dk1"/>
                          </a:solidFill>
                          <a:latin typeface="Calibri" pitchFamily="34" charset="0"/>
                          <a:ea typeface="+mn-ea"/>
                          <a:cs typeface="Calibri" pitchFamily="34" charset="0"/>
                        </a:rPr>
                        <a:t>Les</a:t>
                      </a:r>
                      <a:r>
                        <a:rPr lang="fr-CA" sz="1200" kern="1200" baseline="0" dirty="0" smtClean="0">
                          <a:solidFill>
                            <a:schemeClr val="dk1"/>
                          </a:solidFill>
                          <a:latin typeface="Calibri" pitchFamily="34" charset="0"/>
                          <a:ea typeface="+mn-ea"/>
                          <a:cs typeface="Calibri" pitchFamily="34" charset="0"/>
                        </a:rPr>
                        <a:t> </a:t>
                      </a:r>
                      <a:r>
                        <a:rPr lang="fr-CA" sz="1200" kern="1200" baseline="0" dirty="0" err="1" smtClean="0">
                          <a:solidFill>
                            <a:schemeClr val="dk1"/>
                          </a:solidFill>
                          <a:latin typeface="Calibri" pitchFamily="34" charset="0"/>
                          <a:ea typeface="+mn-ea"/>
                          <a:cs typeface="Calibri" pitchFamily="34" charset="0"/>
                        </a:rPr>
                        <a:t>caracté-ristiques</a:t>
                      </a:r>
                      <a:r>
                        <a:rPr lang="fr-CA" sz="1200" kern="1200" baseline="0" dirty="0" smtClean="0">
                          <a:solidFill>
                            <a:schemeClr val="dk1"/>
                          </a:solidFill>
                          <a:latin typeface="Calibri" pitchFamily="34" charset="0"/>
                          <a:ea typeface="+mn-ea"/>
                          <a:cs typeface="Calibri" pitchFamily="34" charset="0"/>
                        </a:rPr>
                        <a:t> </a:t>
                      </a:r>
                      <a:r>
                        <a:rPr lang="fr-CA" sz="1200" kern="1200" baseline="0" dirty="0" smtClean="0">
                          <a:solidFill>
                            <a:schemeClr val="dk1"/>
                          </a:solidFill>
                          <a:latin typeface="Calibri" pitchFamily="34" charset="0"/>
                          <a:ea typeface="+mn-ea"/>
                          <a:cs typeface="Calibri" pitchFamily="34" charset="0"/>
                        </a:rPr>
                        <a:t>de la matière</a:t>
                      </a:r>
                      <a:endParaRPr lang="fr-FR" sz="1200" kern="1200" dirty="0">
                        <a:solidFill>
                          <a:schemeClr val="dk1"/>
                        </a:solidFill>
                        <a:latin typeface="Calibri" pitchFamily="34" charset="0"/>
                        <a:ea typeface="+mn-ea"/>
                        <a:cs typeface="Calibri" pitchFamily="34" charset="0"/>
                      </a:endParaRPr>
                    </a:p>
                  </a:txBody>
                  <a:tcPr anchor="ctr">
                    <a:solidFill>
                      <a:schemeClr val="accent1">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CA" sz="1200" i="0" dirty="0" smtClean="0">
                          <a:solidFill>
                            <a:schemeClr val="tx1"/>
                          </a:solidFill>
                          <a:latin typeface="Calibri" pitchFamily="34" charset="0"/>
                          <a:cs typeface="Calibri" pitchFamily="34" charset="0"/>
                        </a:rPr>
                        <a:t>À partir de la manipulation de trois ballon, élaboration, en groupe, d’un tableau</a:t>
                      </a:r>
                      <a:r>
                        <a:rPr lang="fr-CA" sz="1200" i="0" baseline="0" dirty="0" smtClean="0">
                          <a:solidFill>
                            <a:schemeClr val="tx1"/>
                          </a:solidFill>
                          <a:latin typeface="Calibri" pitchFamily="34" charset="0"/>
                          <a:cs typeface="Calibri" pitchFamily="34" charset="0"/>
                        </a:rPr>
                        <a:t> montrant les caractéristiques des différents états</a:t>
                      </a:r>
                      <a:r>
                        <a:rPr lang="fr-CA" sz="1200" baseline="0" dirty="0" smtClean="0">
                          <a:solidFill>
                            <a:schemeClr val="tx1"/>
                          </a:solidFill>
                          <a:latin typeface="Calibri" pitchFamily="34" charset="0"/>
                          <a:cs typeface="Calibri" pitchFamily="34" charset="0"/>
                        </a:rPr>
                        <a:t>.</a:t>
                      </a:r>
                      <a:endParaRPr lang="fr-FR" sz="1200" i="0" dirty="0">
                        <a:solidFill>
                          <a:schemeClr val="tx1"/>
                        </a:solidFill>
                        <a:latin typeface="Calibri" pitchFamily="34" charset="0"/>
                        <a:cs typeface="Calibri" pitchFamily="34" charset="0"/>
                      </a:endParaRPr>
                    </a:p>
                  </a:txBody>
                  <a:tcPr>
                    <a:solidFill>
                      <a:schemeClr val="accent1">
                        <a:lumMod val="20000"/>
                        <a:lumOff val="80000"/>
                      </a:schemeClr>
                    </a:solidFill>
                  </a:tcPr>
                </a:tc>
                <a:tc>
                  <a:txBody>
                    <a:bodyPr/>
                    <a:lstStyle/>
                    <a:p>
                      <a:pPr algn="ctr"/>
                      <a:r>
                        <a:rPr lang="fr-FR" sz="1200" baseline="0" dirty="0" smtClean="0">
                          <a:latin typeface="Calibri" pitchFamily="34" charset="0"/>
                          <a:cs typeface="Calibri" pitchFamily="34" charset="0"/>
                        </a:rPr>
                        <a:t>45</a:t>
                      </a:r>
                    </a:p>
                    <a:p>
                      <a:pPr algn="ctr"/>
                      <a:r>
                        <a:rPr lang="fr-FR" sz="1200" baseline="0" dirty="0" smtClean="0">
                          <a:latin typeface="Calibri" pitchFamily="34" charset="0"/>
                          <a:cs typeface="Calibri" pitchFamily="34" charset="0"/>
                        </a:rPr>
                        <a:t>min</a:t>
                      </a:r>
                      <a:endParaRPr lang="fr-FR" sz="1200" dirty="0">
                        <a:latin typeface="Calibri" pitchFamily="34" charset="0"/>
                        <a:cs typeface="Calibri" pitchFamily="34" charset="0"/>
                      </a:endParaRPr>
                    </a:p>
                  </a:txBody>
                  <a:tcPr anchor="ctr">
                    <a:solidFill>
                      <a:schemeClr val="accent1">
                        <a:lumMod val="20000"/>
                        <a:lumOff val="80000"/>
                      </a:schemeClr>
                    </a:solidFill>
                  </a:tcPr>
                </a:tc>
                <a:tc>
                  <a:txBody>
                    <a:bodyPr/>
                    <a:lstStyle/>
                    <a:p>
                      <a:endParaRPr lang="fr-FR"/>
                    </a:p>
                  </a:txBody>
                  <a:tcPr anchor="ctr">
                    <a:solidFill>
                      <a:schemeClr val="accent1">
                        <a:lumMod val="20000"/>
                        <a:lumOff val="80000"/>
                      </a:schemeClr>
                    </a:solidFill>
                  </a:tcPr>
                </a:tc>
                <a:extLst>
                  <a:ext uri="{0D108BD9-81ED-4DB2-BD59-A6C34878D82A}">
                    <a16:rowId xmlns="" xmlns:a16="http://schemas.microsoft.com/office/drawing/2014/main" val="10005"/>
                  </a:ext>
                </a:extLst>
              </a:tr>
              <a:tr h="609600">
                <a:tc>
                  <a:txBody>
                    <a:bodyPr/>
                    <a:lstStyle/>
                    <a:p>
                      <a:pPr marL="228600" indent="-228600" algn="l">
                        <a:buFont typeface="+mj-lt"/>
                        <a:buAutoNum type="arabicPeriod" startAt="4"/>
                      </a:pPr>
                      <a:r>
                        <a:rPr lang="fr-CA" sz="1200" kern="1200" dirty="0" smtClean="0">
                          <a:solidFill>
                            <a:schemeClr val="dk1"/>
                          </a:solidFill>
                          <a:latin typeface="Calibri" pitchFamily="34" charset="0"/>
                          <a:ea typeface="+mn-ea"/>
                          <a:cs typeface="Calibri" pitchFamily="34" charset="0"/>
                        </a:rPr>
                        <a:t>Changements </a:t>
                      </a:r>
                      <a:r>
                        <a:rPr lang="fr-CA" sz="1200" kern="1200" dirty="0" smtClean="0">
                          <a:solidFill>
                            <a:schemeClr val="dk1"/>
                          </a:solidFill>
                          <a:latin typeface="Calibri" pitchFamily="34" charset="0"/>
                          <a:ea typeface="+mn-ea"/>
                          <a:cs typeface="Calibri" pitchFamily="34" charset="0"/>
                        </a:rPr>
                        <a:t>d’états</a:t>
                      </a:r>
                      <a:endParaRPr lang="fr-FR" sz="1200" kern="1200" dirty="0">
                        <a:solidFill>
                          <a:schemeClr val="dk1"/>
                        </a:solidFill>
                        <a:latin typeface="Calibri" pitchFamily="34" charset="0"/>
                        <a:ea typeface="+mn-ea"/>
                        <a:cs typeface="Calibri" pitchFamily="34" charset="0"/>
                      </a:endParaRPr>
                    </a:p>
                  </a:txBody>
                  <a:tcPr anchor="ctr">
                    <a:solidFill>
                      <a:schemeClr val="accent1">
                        <a:lumMod val="20000"/>
                        <a:lumOff val="80000"/>
                      </a:schemeClr>
                    </a:solidFill>
                  </a:tcPr>
                </a:tc>
                <a:tc>
                  <a:txBody>
                    <a:bodyPr/>
                    <a:lstStyle/>
                    <a:p>
                      <a:pPr algn="just"/>
                      <a:r>
                        <a:rPr lang="fr-CA" sz="1200" dirty="0" smtClean="0">
                          <a:solidFill>
                            <a:schemeClr val="tx1"/>
                          </a:solidFill>
                          <a:latin typeface="Calibri" pitchFamily="34" charset="0"/>
                          <a:cs typeface="Calibri" pitchFamily="34" charset="0"/>
                        </a:rPr>
                        <a:t>Exploration du passage d’un état de la matière à un autre, d’abord avec l’eau puis avec d’autres matières.</a:t>
                      </a:r>
                      <a:endParaRPr lang="fr-FR" sz="1200" dirty="0">
                        <a:solidFill>
                          <a:schemeClr val="tx1"/>
                        </a:solidFill>
                        <a:latin typeface="Calibri" pitchFamily="34" charset="0"/>
                        <a:cs typeface="Calibri" pitchFamily="34" charset="0"/>
                      </a:endParaRPr>
                    </a:p>
                  </a:txBody>
                  <a:tcPr>
                    <a:solidFill>
                      <a:schemeClr val="accent1">
                        <a:lumMod val="20000"/>
                        <a:lumOff val="80000"/>
                      </a:schemeClr>
                    </a:solidFill>
                  </a:tcPr>
                </a:tc>
                <a:tc>
                  <a:txBody>
                    <a:bodyPr/>
                    <a:lstStyle/>
                    <a:p>
                      <a:pPr algn="ctr"/>
                      <a:r>
                        <a:rPr lang="fr-FR" sz="1200" baseline="0" dirty="0" smtClean="0">
                          <a:latin typeface="Calibri" pitchFamily="34" charset="0"/>
                          <a:cs typeface="Calibri" pitchFamily="34" charset="0"/>
                        </a:rPr>
                        <a:t>35 min</a:t>
                      </a:r>
                      <a:endParaRPr lang="fr-FR" sz="1200" dirty="0">
                        <a:latin typeface="Calibri" pitchFamily="34" charset="0"/>
                        <a:cs typeface="Calibri" pitchFamily="34" charset="0"/>
                      </a:endParaRPr>
                    </a:p>
                  </a:txBody>
                  <a:tcPr anchor="ctr">
                    <a:solidFill>
                      <a:schemeClr val="accent1">
                        <a:lumMod val="20000"/>
                        <a:lumOff val="80000"/>
                      </a:schemeClr>
                    </a:solidFill>
                  </a:tcPr>
                </a:tc>
                <a:tc>
                  <a:txBody>
                    <a:bodyPr/>
                    <a:lstStyle/>
                    <a:p>
                      <a:endParaRPr lang="fr-FR"/>
                    </a:p>
                  </a:txBody>
                  <a:tcPr anchor="ctr">
                    <a:solidFill>
                      <a:schemeClr val="accent1">
                        <a:lumMod val="20000"/>
                        <a:lumOff val="80000"/>
                      </a:schemeClr>
                    </a:solidFill>
                  </a:tcPr>
                </a:tc>
                <a:extLst>
                  <a:ext uri="{0D108BD9-81ED-4DB2-BD59-A6C34878D82A}">
                    <a16:rowId xmlns="" xmlns:a16="http://schemas.microsoft.com/office/drawing/2014/main" val="10006"/>
                  </a:ext>
                </a:extLst>
              </a:tr>
              <a:tr h="307295">
                <a:tc gridSpan="4">
                  <a:txBody>
                    <a:bodyPr/>
                    <a:lstStyle/>
                    <a:p>
                      <a:pPr algn="ctr"/>
                      <a:r>
                        <a:rPr lang="fr-FR" sz="1200" b="1" kern="1200" baseline="0" dirty="0">
                          <a:solidFill>
                            <a:schemeClr val="tx1"/>
                          </a:solidFill>
                          <a:latin typeface="Calibri" pitchFamily="34" charset="0"/>
                          <a:ea typeface="+mn-ea"/>
                          <a:cs typeface="Calibri" pitchFamily="34" charset="0"/>
                        </a:rPr>
                        <a:t>INTÉGRATION DES ACQUIS</a:t>
                      </a:r>
                    </a:p>
                  </a:txBody>
                  <a:tcPr anchor="ctr">
                    <a:solidFill>
                      <a:schemeClr val="accent1">
                        <a:lumMod val="60000"/>
                        <a:lumOff val="40000"/>
                      </a:schemeClr>
                    </a:solidFill>
                  </a:tcPr>
                </a:tc>
                <a:tc hMerge="1">
                  <a:txBody>
                    <a:bodyPr/>
                    <a:lstStyle/>
                    <a:p>
                      <a:pPr algn="ctr"/>
                      <a:endParaRPr lang="fr-FR" sz="1200" dirty="0">
                        <a:latin typeface="Times New Roman" panose="02020603050405020304" pitchFamily="18" charset="0"/>
                        <a:cs typeface="Times New Roman" panose="02020603050405020304" pitchFamily="18" charset="0"/>
                      </a:endParaRP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9"/>
                  </a:ext>
                </a:extLst>
              </a:tr>
              <a:tr h="652191">
                <a:tc>
                  <a:txBody>
                    <a:bodyPr/>
                    <a:lstStyle/>
                    <a:p>
                      <a:pPr marL="228600" indent="-228600" algn="l">
                        <a:buFont typeface="+mj-lt"/>
                        <a:buAutoNum type="arabicPeriod" startAt="5"/>
                      </a:pPr>
                      <a:r>
                        <a:rPr lang="fr-FR" sz="1200" kern="1200" dirty="0" smtClean="0">
                          <a:solidFill>
                            <a:schemeClr val="dk1"/>
                          </a:solidFill>
                          <a:latin typeface="Calibri" pitchFamily="34" charset="0"/>
                          <a:ea typeface="+mn-ea"/>
                          <a:cs typeface="Calibri" pitchFamily="34" charset="0"/>
                        </a:rPr>
                        <a:t>Évaporation </a:t>
                      </a:r>
                      <a:r>
                        <a:rPr lang="fr-FR" sz="1200" kern="1200" dirty="0" smtClean="0">
                          <a:solidFill>
                            <a:schemeClr val="dk1"/>
                          </a:solidFill>
                          <a:latin typeface="Calibri" pitchFamily="34" charset="0"/>
                          <a:ea typeface="+mn-ea"/>
                          <a:cs typeface="Calibri" pitchFamily="34" charset="0"/>
                        </a:rPr>
                        <a:t>dans un sac</a:t>
                      </a:r>
                      <a:endParaRPr lang="fr-FR" sz="1200" kern="1200" dirty="0">
                        <a:solidFill>
                          <a:schemeClr val="dk1"/>
                        </a:solidFill>
                        <a:latin typeface="Calibri" pitchFamily="34" charset="0"/>
                        <a:ea typeface="+mn-ea"/>
                        <a:cs typeface="Calibri" pitchFamily="34" charset="0"/>
                      </a:endParaRPr>
                    </a:p>
                  </a:txBody>
                  <a:tcPr anchor="ctr">
                    <a:solidFill>
                      <a:schemeClr val="accent1">
                        <a:lumMod val="20000"/>
                        <a:lumOff val="80000"/>
                      </a:schemeClr>
                    </a:solidFill>
                  </a:tcPr>
                </a:tc>
                <a:tc>
                  <a:txBody>
                    <a:bodyPr/>
                    <a:lstStyle/>
                    <a:p>
                      <a:pPr algn="just"/>
                      <a:r>
                        <a:rPr lang="fr-FR" sz="1200" dirty="0" smtClean="0">
                          <a:latin typeface="Calibri" pitchFamily="34" charset="0"/>
                          <a:cs typeface="Calibri" pitchFamily="34" charset="0"/>
                        </a:rPr>
                        <a:t>Expérience en démonstration, où les élèves doivent prédire le résultat, à partir de ce qu’ils ont appris sur les changements d’état.</a:t>
                      </a:r>
                      <a:endParaRPr lang="fr-FR" sz="1200" dirty="0">
                        <a:latin typeface="Calibri" pitchFamily="34" charset="0"/>
                        <a:cs typeface="Calibri" pitchFamily="34" charset="0"/>
                      </a:endParaRPr>
                    </a:p>
                  </a:txBody>
                  <a:tcPr>
                    <a:solidFill>
                      <a:schemeClr val="accent1">
                        <a:lumMod val="20000"/>
                        <a:lumOff val="80000"/>
                      </a:schemeClr>
                    </a:solidFill>
                  </a:tcPr>
                </a:tc>
                <a:tc>
                  <a:txBody>
                    <a:bodyPr/>
                    <a:lstStyle/>
                    <a:p>
                      <a:pPr algn="ctr"/>
                      <a:r>
                        <a:rPr lang="fr-FR" sz="1200" baseline="0" dirty="0" smtClean="0">
                          <a:latin typeface="Calibri" pitchFamily="34" charset="0"/>
                          <a:cs typeface="Calibri" pitchFamily="34" charset="0"/>
                        </a:rPr>
                        <a:t>10</a:t>
                      </a:r>
                    </a:p>
                    <a:p>
                      <a:pPr algn="ctr"/>
                      <a:r>
                        <a:rPr lang="fr-FR" sz="1200" baseline="0" dirty="0" smtClean="0">
                          <a:latin typeface="Calibri" pitchFamily="34" charset="0"/>
                          <a:cs typeface="Calibri" pitchFamily="34" charset="0"/>
                        </a:rPr>
                        <a:t>min</a:t>
                      </a:r>
                      <a:endParaRPr lang="fr-FR" sz="1200" dirty="0">
                        <a:latin typeface="Calibri" pitchFamily="34" charset="0"/>
                        <a:cs typeface="Calibri" pitchFamily="34" charset="0"/>
                      </a:endParaRPr>
                    </a:p>
                  </a:txBody>
                  <a:tcPr anchor="ctr">
                    <a:solidFill>
                      <a:schemeClr val="accent1">
                        <a:lumMod val="20000"/>
                        <a:lumOff val="80000"/>
                      </a:schemeClr>
                    </a:solidFill>
                  </a:tcPr>
                </a:tc>
                <a:tc>
                  <a:txBody>
                    <a:bodyPr/>
                    <a:lstStyle/>
                    <a:p>
                      <a:endParaRPr lang="fr-FR" dirty="0"/>
                    </a:p>
                  </a:txBody>
                  <a:tcPr anchor="ctr">
                    <a:solidFill>
                      <a:schemeClr val="accent1">
                        <a:lumMod val="20000"/>
                        <a:lumOff val="80000"/>
                      </a:schemeClr>
                    </a:solidFill>
                  </a:tcPr>
                </a:tc>
                <a:extLst>
                  <a:ext uri="{0D108BD9-81ED-4DB2-BD59-A6C34878D82A}">
                    <a16:rowId xmlns="" xmlns:a16="http://schemas.microsoft.com/office/drawing/2014/main" val="10011"/>
                  </a:ext>
                </a:extLst>
              </a:tr>
            </a:tbl>
          </a:graphicData>
        </a:graphic>
      </p:graphicFrame>
      <p:sp>
        <p:nvSpPr>
          <p:cNvPr id="2" name="Espace réservé du numéro de diapositive 1"/>
          <p:cNvSpPr>
            <a:spLocks noGrp="1"/>
          </p:cNvSpPr>
          <p:nvPr>
            <p:ph type="sldNum" sz="quarter" idx="12"/>
            <p:custDataLst>
              <p:tags r:id="rId3"/>
            </p:custDataLst>
          </p:nvPr>
        </p:nvSpPr>
        <p:spPr>
          <a:xfrm>
            <a:off x="5745708" y="8008203"/>
            <a:ext cx="1112292" cy="1135797"/>
          </a:xfrm>
        </p:spPr>
        <p:txBody>
          <a:bodyPr/>
          <a:lstStyle/>
          <a:p>
            <a:fld id="{027FB875-5C85-AB42-9DC5-178568A424B8}" type="slidenum">
              <a:rPr lang="en-US" b="1" smtClean="0">
                <a:cs typeface="Calibri" pitchFamily="34" charset="0"/>
              </a:rPr>
              <a:pPr/>
              <a:t>4</a:t>
            </a:fld>
            <a:endParaRPr lang="en-US" b="1" dirty="0">
              <a:cs typeface="Calibri" pitchFamily="34" charset="0"/>
            </a:endParaRPr>
          </a:p>
        </p:txBody>
      </p:sp>
    </p:spTree>
    <p:extLst>
      <p:ext uri="{BB962C8B-B14F-4D97-AF65-F5344CB8AC3E}">
        <p14:creationId xmlns="" xmlns:p14="http://schemas.microsoft.com/office/powerpoint/2010/main" val="4232194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91972" y="1546859"/>
            <a:ext cx="4274057" cy="767715"/>
          </a:xfrm>
        </p:spPr>
        <p:txBody>
          <a:bodyPr/>
          <a:lstStyle/>
          <a:p>
            <a:r>
              <a:rPr lang="en-US" sz="3000" dirty="0" smtClean="0">
                <a:cs typeface="Calibri" pitchFamily="34" charset="0"/>
              </a:rPr>
              <a:t>Description des </a:t>
            </a:r>
            <a:r>
              <a:rPr lang="en-US" sz="3000" dirty="0" err="1" smtClean="0">
                <a:cs typeface="Calibri" pitchFamily="34" charset="0"/>
              </a:rPr>
              <a:t>activités</a:t>
            </a:r>
            <a:endParaRPr lang="en-US" sz="3000" dirty="0">
              <a:cs typeface="Calibri" pitchFamily="34" charset="0"/>
            </a:endParaRPr>
          </a:p>
        </p:txBody>
      </p:sp>
      <p:sp>
        <p:nvSpPr>
          <p:cNvPr id="3" name="Espace réservé du numéro de diapositive 2"/>
          <p:cNvSpPr>
            <a:spLocks noGrp="1"/>
          </p:cNvSpPr>
          <p:nvPr>
            <p:ph type="sldNum" sz="quarter" idx="12"/>
            <p:custDataLst>
              <p:tags r:id="rId2"/>
            </p:custDataLst>
          </p:nvPr>
        </p:nvSpPr>
        <p:spPr>
          <a:xfrm>
            <a:off x="5547974" y="8008203"/>
            <a:ext cx="1310026" cy="1135797"/>
          </a:xfrm>
        </p:spPr>
        <p:txBody>
          <a:bodyPr/>
          <a:lstStyle/>
          <a:p>
            <a:r>
              <a:rPr lang="fr-CA" dirty="0">
                <a:gradFill>
                  <a:gsLst>
                    <a:gs pos="0">
                      <a:prstClr val="black">
                        <a:alpha val="10000"/>
                      </a:prstClr>
                    </a:gs>
                    <a:gs pos="100000">
                      <a:prstClr val="black">
                        <a:alpha val="10000"/>
                      </a:prstClr>
                    </a:gs>
                  </a:gsLst>
                  <a:lin ang="5400000" scaled="0"/>
                </a:gradFill>
                <a:cs typeface="Calibri" pitchFamily="34" charset="0"/>
              </a:rPr>
              <a:t>5</a:t>
            </a:r>
            <a:endParaRPr lang="en-US" dirty="0">
              <a:gradFill>
                <a:gsLst>
                  <a:gs pos="0">
                    <a:prstClr val="black">
                      <a:alpha val="10000"/>
                    </a:prstClr>
                  </a:gs>
                  <a:gs pos="100000">
                    <a:prstClr val="black">
                      <a:alpha val="10000"/>
                    </a:prstClr>
                  </a:gs>
                </a:gsLst>
                <a:lin ang="5400000" scaled="0"/>
              </a:gradFill>
              <a:cs typeface="Calibri" pitchFamily="34" charset="0"/>
            </a:endParaRPr>
          </a:p>
        </p:txBody>
      </p:sp>
      <p:graphicFrame>
        <p:nvGraphicFramePr>
          <p:cNvPr id="5" name="Tableau 4"/>
          <p:cNvGraphicFramePr>
            <a:graphicFrameLocks noGrp="1"/>
          </p:cNvGraphicFramePr>
          <p:nvPr>
            <p:custDataLst>
              <p:tags r:id="rId3"/>
            </p:custDataLst>
            <p:extLst>
              <p:ext uri="{D42A27DB-BD31-4B8C-83A1-F6EECF244321}">
                <p14:modId xmlns="" xmlns:p14="http://schemas.microsoft.com/office/powerpoint/2010/main" val="4106307110"/>
              </p:ext>
            </p:extLst>
          </p:nvPr>
        </p:nvGraphicFramePr>
        <p:xfrm>
          <a:off x="737272" y="2762874"/>
          <a:ext cx="5374793" cy="1483360"/>
        </p:xfrm>
        <a:graphic>
          <a:graphicData uri="http://schemas.openxmlformats.org/drawingml/2006/table">
            <a:tbl>
              <a:tblPr firstRow="1" bandRow="1">
                <a:tableStyleId>{69CF1AB2-1976-4502-BF36-3FF5EA218861}</a:tableStyleId>
              </a:tblPr>
              <a:tblGrid>
                <a:gridCol w="4463378">
                  <a:extLst>
                    <a:ext uri="{9D8B030D-6E8A-4147-A177-3AD203B41FA5}">
                      <a16:colId xmlns:a16="http://schemas.microsoft.com/office/drawing/2014/main" xmlns="" val="20000"/>
                    </a:ext>
                  </a:extLst>
                </a:gridCol>
                <a:gridCol w="911415">
                  <a:extLst>
                    <a:ext uri="{9D8B030D-6E8A-4147-A177-3AD203B41FA5}">
                      <a16:colId xmlns:a16="http://schemas.microsoft.com/office/drawing/2014/main" xmlns=""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latin typeface="Calibri" pitchFamily="34" charset="0"/>
                        </a:rPr>
                        <a:t>1 - C’est quoi la matière ?</a:t>
                      </a:r>
                    </a:p>
                  </a:txBody>
                  <a:tcPr anchor="ctr">
                    <a:solidFill>
                      <a:schemeClr val="accent1">
                        <a:lumMod val="20000"/>
                        <a:lumOff val="80000"/>
                      </a:schemeClr>
                    </a:solidFill>
                  </a:tcPr>
                </a:tc>
                <a:tc>
                  <a:txBody>
                    <a:bodyPr/>
                    <a:lstStyle/>
                    <a:p>
                      <a:pPr algn="ctr"/>
                      <a:r>
                        <a:rPr lang="fr-FR" sz="1600" b="0" dirty="0" smtClean="0">
                          <a:latin typeface="Calibri" pitchFamily="34" charset="0"/>
                        </a:rPr>
                        <a:t>p.6</a:t>
                      </a:r>
                      <a:endParaRPr lang="fr-FR" sz="1600" b="0" dirty="0">
                        <a:latin typeface="Calibri"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01"/>
                  </a:ext>
                </a:extLst>
              </a:tr>
              <a:tr h="370840">
                <a:tc>
                  <a:txBody>
                    <a:bodyPr/>
                    <a:lstStyle/>
                    <a:p>
                      <a:r>
                        <a:rPr lang="fr-FR" sz="1600" dirty="0" smtClean="0">
                          <a:latin typeface="Calibri" pitchFamily="34" charset="0"/>
                        </a:rPr>
                        <a:t>2 - Les</a:t>
                      </a:r>
                      <a:r>
                        <a:rPr lang="fr-FR" sz="1600" baseline="0" dirty="0" smtClean="0">
                          <a:latin typeface="Calibri" pitchFamily="34" charset="0"/>
                        </a:rPr>
                        <a:t> trois états de la matière</a:t>
                      </a:r>
                      <a:endParaRPr lang="fr-FR" sz="1600" dirty="0">
                        <a:latin typeface="Calibri" pitchFamily="34" charset="0"/>
                      </a:endParaRPr>
                    </a:p>
                  </a:txBody>
                  <a:tcPr anchor="ctr">
                    <a:solidFill>
                      <a:schemeClr val="accent1">
                        <a:lumMod val="40000"/>
                        <a:lumOff val="60000"/>
                      </a:schemeClr>
                    </a:solidFill>
                  </a:tcPr>
                </a:tc>
                <a:tc>
                  <a:txBody>
                    <a:bodyPr/>
                    <a:lstStyle/>
                    <a:p>
                      <a:pPr algn="ctr"/>
                      <a:r>
                        <a:rPr lang="fr-FR" sz="1600" dirty="0" smtClean="0">
                          <a:latin typeface="Calibri" pitchFamily="34" charset="0"/>
                        </a:rPr>
                        <a:t>p.8</a:t>
                      </a:r>
                      <a:endParaRPr lang="fr-FR" sz="1600" dirty="0">
                        <a:latin typeface="Calibri" pitchFamily="34" charset="0"/>
                      </a:endParaRPr>
                    </a:p>
                  </a:txBody>
                  <a:tcPr anchor="ctr">
                    <a:solidFill>
                      <a:schemeClr val="accent1">
                        <a:lumMod val="40000"/>
                        <a:lumOff val="60000"/>
                      </a:schemeClr>
                    </a:solidFill>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latin typeface="Calibri" pitchFamily="34" charset="0"/>
                        </a:rPr>
                        <a:t>3 - Les caractéristiques de la matière</a:t>
                      </a:r>
                    </a:p>
                  </a:txBody>
                  <a:tcPr anchor="ctr">
                    <a:solidFill>
                      <a:schemeClr val="accent1">
                        <a:lumMod val="20000"/>
                        <a:lumOff val="80000"/>
                      </a:schemeClr>
                    </a:solidFill>
                  </a:tcPr>
                </a:tc>
                <a:tc>
                  <a:txBody>
                    <a:bodyPr/>
                    <a:lstStyle/>
                    <a:p>
                      <a:pPr algn="ctr"/>
                      <a:r>
                        <a:rPr lang="fr-FR" sz="1600" dirty="0" smtClean="0">
                          <a:latin typeface="Calibri" pitchFamily="34" charset="0"/>
                        </a:rPr>
                        <a:t>p.9</a:t>
                      </a:r>
                      <a:endParaRPr lang="fr-FR" sz="1600" dirty="0">
                        <a:latin typeface="Calibri"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latin typeface="Calibri" pitchFamily="34" charset="0"/>
                        </a:rPr>
                        <a:t>4 - Changements d’états</a:t>
                      </a:r>
                    </a:p>
                  </a:txBody>
                  <a:tcPr anchor="ctr">
                    <a:solidFill>
                      <a:schemeClr val="accent1">
                        <a:lumMod val="40000"/>
                        <a:lumOff val="60000"/>
                      </a:schemeClr>
                    </a:solidFill>
                  </a:tcPr>
                </a:tc>
                <a:tc>
                  <a:txBody>
                    <a:bodyPr/>
                    <a:lstStyle/>
                    <a:p>
                      <a:pPr algn="ctr"/>
                      <a:r>
                        <a:rPr lang="fr-FR" sz="1600" dirty="0" smtClean="0">
                          <a:latin typeface="Calibri" pitchFamily="34" charset="0"/>
                        </a:rPr>
                        <a:t>p.11</a:t>
                      </a:r>
                      <a:endParaRPr lang="fr-FR" sz="1600" dirty="0">
                        <a:latin typeface="Calibri" pitchFamily="34" charset="0"/>
                      </a:endParaRPr>
                    </a:p>
                  </a:txBody>
                  <a:tcPr anchor="ctr">
                    <a:solidFill>
                      <a:schemeClr val="accent1">
                        <a:lumMod val="40000"/>
                        <a:lumOff val="6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 xmlns:p14="http://schemas.microsoft.com/office/powerpoint/2010/main" val="10103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745708" y="8008203"/>
            <a:ext cx="1112292" cy="1135797"/>
          </a:xfrm>
        </p:spPr>
        <p:txBody>
          <a:bodyPr/>
          <a:lstStyle/>
          <a:p>
            <a:fld id="{027FB875-5C85-AB42-9DC5-178568A424B8}" type="slidenum">
              <a:rPr lang="en-US" b="1" smtClean="0">
                <a:cs typeface="Calibri" pitchFamily="34" charset="0"/>
              </a:rPr>
              <a:pPr/>
              <a:t>6</a:t>
            </a:fld>
            <a:endParaRPr lang="en-US" b="1" dirty="0">
              <a:cs typeface="Calibri" pitchFamily="34" charset="0"/>
            </a:endParaRPr>
          </a:p>
        </p:txBody>
      </p:sp>
      <p:graphicFrame>
        <p:nvGraphicFramePr>
          <p:cNvPr id="16" name="Tableau 15"/>
          <p:cNvGraphicFramePr>
            <a:graphicFrameLocks noGrp="1"/>
          </p:cNvGraphicFramePr>
          <p:nvPr>
            <p:custDataLst>
              <p:tags r:id="rId2"/>
            </p:custDataLst>
            <p:extLst>
              <p:ext uri="{D42A27DB-BD31-4B8C-83A1-F6EECF244321}">
                <p14:modId xmlns="" xmlns:p14="http://schemas.microsoft.com/office/powerpoint/2010/main" val="1275001096"/>
              </p:ext>
            </p:extLst>
          </p:nvPr>
        </p:nvGraphicFramePr>
        <p:xfrm>
          <a:off x="52365" y="1288781"/>
          <a:ext cx="1662136" cy="341900"/>
        </p:xfrm>
        <a:graphic>
          <a:graphicData uri="http://schemas.openxmlformats.org/drawingml/2006/table">
            <a:tbl>
              <a:tblPr firstRow="1" bandRow="1">
                <a:tableStyleId>{5C22544A-7EE6-4342-B048-85BDC9FD1C3A}</a:tableStyleId>
              </a:tblPr>
              <a:tblGrid>
                <a:gridCol w="1662136">
                  <a:extLst>
                    <a:ext uri="{9D8B030D-6E8A-4147-A177-3AD203B41FA5}">
                      <a16:colId xmlns="" xmlns:a16="http://schemas.microsoft.com/office/drawing/2014/main" val="20000"/>
                    </a:ext>
                  </a:extLst>
                </a:gridCol>
              </a:tblGrid>
              <a:tr h="341900">
                <a:tc>
                  <a:txBody>
                    <a:bodyPr/>
                    <a:lstStyle/>
                    <a:p>
                      <a:pPr algn="ctr"/>
                      <a:r>
                        <a:rPr lang="fr-FR" sz="1400" b="1" i="0" dirty="0" smtClean="0">
                          <a:solidFill>
                            <a:schemeClr val="tx1"/>
                          </a:solidFill>
                          <a:effectLst/>
                          <a:latin typeface="Calibri" pitchFamily="34" charset="0"/>
                        </a:rPr>
                        <a:t>Durée : </a:t>
                      </a:r>
                      <a:r>
                        <a:rPr lang="fr-FR" sz="1400" b="0" i="0" dirty="0" smtClean="0">
                          <a:solidFill>
                            <a:schemeClr val="tx1"/>
                          </a:solidFill>
                          <a:latin typeface="Calibri" pitchFamily="34" charset="0"/>
                        </a:rPr>
                        <a:t>20 minutes</a:t>
                      </a:r>
                      <a:endParaRPr lang="fr-FR" sz="1400" b="0" i="0" dirty="0">
                        <a:solidFill>
                          <a:schemeClr val="tx1"/>
                        </a:solidFill>
                        <a:latin typeface="Calibri" pitchFamily="34" charset="0"/>
                      </a:endParaRPr>
                    </a:p>
                  </a:txBody>
                  <a:tcPr anchor="ctr">
                    <a:solidFill>
                      <a:schemeClr val="accent1">
                        <a:lumMod val="40000"/>
                        <a:lumOff val="60000"/>
                      </a:schemeClr>
                    </a:solidFill>
                  </a:tcPr>
                </a:tc>
                <a:extLst>
                  <a:ext uri="{0D108BD9-81ED-4DB2-BD59-A6C34878D82A}">
                    <a16:rowId xmlns="" xmlns:a16="http://schemas.microsoft.com/office/drawing/2014/main" val="10000"/>
                  </a:ext>
                </a:extLst>
              </a:tr>
            </a:tbl>
          </a:graphicData>
        </a:graphic>
      </p:graphicFrame>
      <p:sp>
        <p:nvSpPr>
          <p:cNvPr id="6" name="ZoneTexte 5"/>
          <p:cNvSpPr txBox="1"/>
          <p:nvPr>
            <p:custDataLst>
              <p:tags r:id="rId3"/>
            </p:custDataLst>
          </p:nvPr>
        </p:nvSpPr>
        <p:spPr>
          <a:xfrm>
            <a:off x="1800226" y="1301115"/>
            <a:ext cx="4962524" cy="7632859"/>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ts val="600"/>
              </a:spcBef>
              <a:spcAft>
                <a:spcPts val="600"/>
              </a:spcAft>
            </a:pPr>
            <a:r>
              <a:rPr lang="fr-CA" sz="2400" i="1" dirty="0" smtClean="0">
                <a:solidFill>
                  <a:schemeClr val="tx1"/>
                </a:solidFill>
                <a:latin typeface="Calibri" pitchFamily="34" charset="0"/>
                <a:cs typeface="Calibri" pitchFamily="34" charset="0"/>
              </a:rPr>
              <a:t>Vue d’ensemble</a:t>
            </a:r>
            <a:endParaRPr lang="fr-CA" sz="2400" i="1" dirty="0">
              <a:solidFill>
                <a:schemeClr val="tx1"/>
              </a:solidFill>
              <a:latin typeface="Calibri" pitchFamily="34" charset="0"/>
              <a:cs typeface="Calibri" pitchFamily="34" charset="0"/>
            </a:endParaRPr>
          </a:p>
          <a:p>
            <a:pPr algn="just">
              <a:spcBef>
                <a:spcPts val="600"/>
              </a:spcBef>
            </a:pPr>
            <a:r>
              <a:rPr lang="fr-CA" sz="1200" dirty="0" smtClean="0">
                <a:latin typeface="Calibri" pitchFamily="34" charset="0"/>
                <a:cs typeface="Calibri" pitchFamily="34" charset="0"/>
              </a:rPr>
              <a:t>Une expérience, en démonstration, permettra de découvrir ce qui est de la matière et ce qui n’en est pas. Elle consiste à mettre des choses dans l’eau pour voir si le niveau change. Pour intégrer les acquis, une fiche d’activité est ensuite remplie.</a:t>
            </a:r>
          </a:p>
          <a:p>
            <a:pPr algn="just">
              <a:spcBef>
                <a:spcPts val="600"/>
              </a:spcBef>
            </a:pPr>
            <a:r>
              <a:rPr lang="fr-CA" sz="2400" i="1" dirty="0" smtClean="0">
                <a:solidFill>
                  <a:schemeClr val="tx1"/>
                </a:solidFill>
                <a:latin typeface="Calibri" pitchFamily="34" charset="0"/>
                <a:cs typeface="Calibri" pitchFamily="34" charset="0"/>
              </a:rPr>
              <a:t>Mise en situation</a:t>
            </a:r>
            <a:endParaRPr lang="fr-CA" sz="2400" i="1" dirty="0">
              <a:solidFill>
                <a:schemeClr val="tx1"/>
              </a:solidFill>
              <a:latin typeface="Calibri" pitchFamily="34" charset="0"/>
              <a:cs typeface="Calibri" pitchFamily="34" charset="0"/>
            </a:endParaRPr>
          </a:p>
          <a:p>
            <a:pPr marL="171450" indent="-171450" algn="just">
              <a:spcBef>
                <a:spcPts val="600"/>
              </a:spcBef>
              <a:buFont typeface="Arial" pitchFamily="34" charset="0"/>
              <a:buChar char="•"/>
            </a:pPr>
            <a:r>
              <a:rPr lang="fr-CA" sz="1200" dirty="0" smtClean="0">
                <a:latin typeface="Calibri" pitchFamily="34" charset="0"/>
                <a:cs typeface="Calibri" pitchFamily="34" charset="0"/>
              </a:rPr>
              <a:t>Questionner les enfants sur le mot « matière ». Qu’en savent-ils ? À quoi leur fait penser ce mot ? Qu’est-ce que ça veut dire ?</a:t>
            </a:r>
          </a:p>
          <a:p>
            <a:pPr marL="171450" indent="-171450" algn="just">
              <a:spcBef>
                <a:spcPts val="600"/>
              </a:spcBef>
              <a:buFont typeface="Arial" pitchFamily="34" charset="0"/>
              <a:buChar char="•"/>
            </a:pPr>
            <a:r>
              <a:rPr lang="fr-CA" sz="1200" dirty="0" smtClean="0">
                <a:latin typeface="Calibri" pitchFamily="34" charset="0"/>
                <a:cs typeface="Calibri" pitchFamily="34" charset="0"/>
              </a:rPr>
              <a:t>À ce stade, on offre une définition bien simple : la matière, c’est quelque chose qui a un </a:t>
            </a:r>
            <a:r>
              <a:rPr lang="fr-CA" sz="1200" i="1" dirty="0" smtClean="0">
                <a:latin typeface="Calibri" pitchFamily="34" charset="0"/>
                <a:cs typeface="Calibri" pitchFamily="34" charset="0"/>
              </a:rPr>
              <a:t>volume </a:t>
            </a:r>
            <a:r>
              <a:rPr lang="fr-CA" sz="1200" dirty="0" smtClean="0">
                <a:latin typeface="Calibri" pitchFamily="34" charset="0"/>
                <a:cs typeface="Calibri" pitchFamily="34" charset="0"/>
              </a:rPr>
              <a:t>(ça occupe l’espace) et une </a:t>
            </a:r>
            <a:r>
              <a:rPr lang="fr-CA" sz="1200" i="1" dirty="0" smtClean="0">
                <a:latin typeface="Calibri" pitchFamily="34" charset="0"/>
                <a:cs typeface="Calibri" pitchFamily="34" charset="0"/>
              </a:rPr>
              <a:t>masse </a:t>
            </a:r>
            <a:r>
              <a:rPr lang="fr-CA" sz="1200" dirty="0" smtClean="0">
                <a:latin typeface="Calibri" pitchFamily="34" charset="0"/>
                <a:cs typeface="Calibri" pitchFamily="34" charset="0"/>
              </a:rPr>
              <a:t>(ça pèse quelque chose). Donner 2-3 exemples concrets à partir de choses dans la classe.</a:t>
            </a:r>
          </a:p>
          <a:p>
            <a:pPr algn="ctr">
              <a:spcBef>
                <a:spcPts val="600"/>
              </a:spcBef>
            </a:pPr>
            <a:r>
              <a:rPr lang="fr-CA" sz="1200" b="1" i="1" dirty="0" smtClean="0">
                <a:latin typeface="Calibri" pitchFamily="34" charset="0"/>
                <a:cs typeface="Calibri" pitchFamily="34" charset="0"/>
              </a:rPr>
              <a:t>« Puisque la matière prend de la place, ça veut dire qu’elle peut </a:t>
            </a:r>
            <a:r>
              <a:rPr lang="fr-CA" sz="1200" b="1" i="1" dirty="0">
                <a:latin typeface="Calibri" pitchFamily="34" charset="0"/>
                <a:cs typeface="Calibri" pitchFamily="34" charset="0"/>
              </a:rPr>
              <a:t>faire </a:t>
            </a:r>
            <a:r>
              <a:rPr lang="fr-CA" sz="1200" b="1" i="1" dirty="0" smtClean="0">
                <a:latin typeface="Calibri" pitchFamily="34" charset="0"/>
                <a:cs typeface="Calibri" pitchFamily="34" charset="0"/>
              </a:rPr>
              <a:t>bouger/déplacer </a:t>
            </a:r>
            <a:r>
              <a:rPr lang="fr-CA" sz="1200" b="1" i="1" dirty="0">
                <a:latin typeface="Calibri" pitchFamily="34" charset="0"/>
                <a:cs typeface="Calibri" pitchFamily="34" charset="0"/>
              </a:rPr>
              <a:t>quelque chose </a:t>
            </a:r>
            <a:r>
              <a:rPr lang="fr-CA" sz="1200" b="1" i="1" dirty="0" smtClean="0">
                <a:latin typeface="Calibri" pitchFamily="34" charset="0"/>
                <a:cs typeface="Calibri" pitchFamily="34" charset="0"/>
              </a:rPr>
              <a:t>d’autre. C’est une bonne façon de voir si quelque chose est de la matière ou non : est-ce que cette chose est capable de faire bouger quelque chose d’autre ?  Nous allons découvrir cela avec de l’eau. »</a:t>
            </a:r>
            <a:endParaRPr lang="fr-CA" sz="1200" b="1" i="1" dirty="0">
              <a:latin typeface="Calibri" pitchFamily="34" charset="0"/>
              <a:cs typeface="Calibri" pitchFamily="34" charset="0"/>
            </a:endParaRPr>
          </a:p>
          <a:p>
            <a:pPr algn="just">
              <a:spcBef>
                <a:spcPts val="600"/>
              </a:spcBef>
            </a:pPr>
            <a:r>
              <a:rPr lang="fr-CA" sz="2400" i="1" dirty="0" smtClean="0">
                <a:latin typeface="Calibri" pitchFamily="34" charset="0"/>
                <a:cs typeface="Calibri" pitchFamily="34" charset="0"/>
              </a:rPr>
              <a:t>Expérience sur la matière</a:t>
            </a:r>
          </a:p>
          <a:p>
            <a:pPr marL="228600" indent="-228600" algn="just">
              <a:spcBef>
                <a:spcPts val="600"/>
              </a:spcBef>
              <a:buFont typeface="+mj-lt"/>
              <a:buAutoNum type="arabicPeriod"/>
            </a:pPr>
            <a:r>
              <a:rPr lang="fr-CA" sz="1200" b="1" dirty="0" smtClean="0">
                <a:latin typeface="Calibri" pitchFamily="34" charset="0"/>
                <a:cs typeface="Calibri" pitchFamily="34" charset="0"/>
              </a:rPr>
              <a:t>Rassembler tous les élèves autour du pichet à moitié rempli d’eau. </a:t>
            </a:r>
            <a:r>
              <a:rPr lang="fr-CA" sz="1200" dirty="0" smtClean="0">
                <a:latin typeface="Calibri" pitchFamily="34" charset="0"/>
                <a:cs typeface="Calibri" pitchFamily="34" charset="0"/>
              </a:rPr>
              <a:t>Pour que l’expérience fonctionne bien, les yeux des enfants doivent être à la hauteur du niveau d’eau. </a:t>
            </a:r>
            <a:r>
              <a:rPr lang="fr-CA" sz="1200" dirty="0">
                <a:latin typeface="Calibri" pitchFamily="34" charset="0"/>
                <a:cs typeface="Calibri" pitchFamily="34" charset="0"/>
              </a:rPr>
              <a:t>Par </a:t>
            </a:r>
            <a:r>
              <a:rPr lang="fr-CA" sz="1200" dirty="0" smtClean="0">
                <a:latin typeface="Calibri" pitchFamily="34" charset="0"/>
                <a:cs typeface="Calibri" pitchFamily="34" charset="0"/>
              </a:rPr>
              <a:t>exemple, poser le pot sur tabouret faire </a:t>
            </a:r>
            <a:r>
              <a:rPr lang="fr-CA" sz="1200" dirty="0">
                <a:latin typeface="Calibri" pitchFamily="34" charset="0"/>
                <a:cs typeface="Calibri" pitchFamily="34" charset="0"/>
              </a:rPr>
              <a:t>asseoir </a:t>
            </a:r>
            <a:r>
              <a:rPr lang="fr-CA" sz="1200" dirty="0" smtClean="0">
                <a:latin typeface="Calibri" pitchFamily="34" charset="0"/>
                <a:cs typeface="Calibri" pitchFamily="34" charset="0"/>
              </a:rPr>
              <a:t>les élèves par terre. </a:t>
            </a:r>
          </a:p>
          <a:p>
            <a:pPr marL="228600" indent="-228600" algn="just">
              <a:spcBef>
                <a:spcPts val="600"/>
              </a:spcBef>
              <a:buFont typeface="+mj-lt"/>
              <a:buAutoNum type="arabicPeriod"/>
            </a:pPr>
            <a:r>
              <a:rPr lang="fr-CA" sz="1200" b="1" dirty="0" smtClean="0">
                <a:latin typeface="Calibri" pitchFamily="34" charset="0"/>
                <a:cs typeface="Calibri" pitchFamily="34" charset="0"/>
              </a:rPr>
              <a:t>Avec un marqueur effaçable</a:t>
            </a:r>
            <a:r>
              <a:rPr lang="fr-CA" sz="1200" dirty="0" smtClean="0">
                <a:latin typeface="Calibri" pitchFamily="34" charset="0"/>
                <a:cs typeface="Calibri" pitchFamily="34" charset="0"/>
              </a:rPr>
              <a:t>, montrer aux élèves à quelle hauteur se situe l’eau, puis poser la question suivante :</a:t>
            </a:r>
          </a:p>
          <a:p>
            <a:pPr algn="just">
              <a:spcBef>
                <a:spcPts val="600"/>
              </a:spcBef>
            </a:pPr>
            <a:r>
              <a:rPr lang="fr-CA" sz="1200" b="1" i="1" dirty="0" smtClean="0">
                <a:latin typeface="Calibri" pitchFamily="34" charset="0"/>
                <a:cs typeface="Calibri" pitchFamily="34" charset="0"/>
              </a:rPr>
              <a:t>« Que se passera-t-il avec le niveau de l’eau si je plonge la roche dedans ? »</a:t>
            </a:r>
          </a:p>
          <a:p>
            <a:pPr algn="just">
              <a:spcBef>
                <a:spcPts val="600"/>
              </a:spcBef>
            </a:pPr>
            <a:r>
              <a:rPr lang="fr-CA" sz="1200" dirty="0" smtClean="0">
                <a:latin typeface="Calibri" pitchFamily="34" charset="0"/>
                <a:cs typeface="Calibri" pitchFamily="34" charset="0"/>
              </a:rPr>
              <a:t>(On peut faire un parallèle avec l’eau du bain; que se passe-t-il avec l’eau du bain quand je plonge dedans ? Le niveau monte.)</a:t>
            </a:r>
          </a:p>
          <a:p>
            <a:pPr marL="228600" indent="-228600" algn="just">
              <a:spcBef>
                <a:spcPts val="600"/>
              </a:spcBef>
              <a:buFont typeface="+mj-lt"/>
              <a:buAutoNum type="arabicPeriod" startAt="3"/>
            </a:pPr>
            <a:r>
              <a:rPr lang="fr-CA" sz="1200" b="1" dirty="0" smtClean="0">
                <a:latin typeface="Calibri" pitchFamily="34" charset="0"/>
                <a:cs typeface="Calibri" pitchFamily="34" charset="0"/>
              </a:rPr>
              <a:t>Faire l’expérience avec la roche</a:t>
            </a:r>
            <a:r>
              <a:rPr lang="fr-CA" sz="1200" dirty="0" smtClean="0">
                <a:latin typeface="Calibri" pitchFamily="34" charset="0"/>
                <a:cs typeface="Calibri" pitchFamily="34" charset="0"/>
              </a:rPr>
              <a:t>. Faire une nouvelle marque sur le pichet, pour montrer où se situe maintenant le niveau de l’eau.</a:t>
            </a:r>
          </a:p>
          <a:p>
            <a:pPr marL="228600" indent="-228600" algn="just">
              <a:spcBef>
                <a:spcPts val="600"/>
              </a:spcBef>
              <a:buFont typeface="+mj-lt"/>
              <a:buAutoNum type="arabicPeriod" startAt="3"/>
            </a:pPr>
            <a:r>
              <a:rPr lang="fr-CA" sz="1200" b="1" dirty="0" smtClean="0">
                <a:latin typeface="Calibri" pitchFamily="34" charset="0"/>
                <a:cs typeface="Calibri" pitchFamily="34" charset="0"/>
              </a:rPr>
              <a:t>Répéter l’expérience avec les autres objets</a:t>
            </a:r>
            <a:r>
              <a:rPr lang="fr-CA" sz="1200" dirty="0" smtClean="0">
                <a:latin typeface="Calibri" pitchFamily="34" charset="0"/>
                <a:cs typeface="Calibri" pitchFamily="34" charset="0"/>
              </a:rPr>
              <a:t>. À chaque fois, faire réfléchir les enfants en leur demandant d’émettre une hypothèse; est-ce que le niveau de l’eau va monter ou pas ? </a:t>
            </a:r>
          </a:p>
          <a:p>
            <a:pPr algn="just">
              <a:spcBef>
                <a:spcPts val="600"/>
              </a:spcBef>
            </a:pPr>
            <a:r>
              <a:rPr lang="fr-CA" sz="1200" dirty="0" smtClean="0">
                <a:latin typeface="Calibri" pitchFamily="34" charset="0"/>
                <a:cs typeface="Calibri" pitchFamily="34" charset="0"/>
              </a:rPr>
              <a:t>Voir page suivante pour l’ordre, ainsi que les résultats attendus.</a:t>
            </a:r>
            <a:endParaRPr lang="fr-CA" sz="1200" dirty="0">
              <a:latin typeface="Calibri" pitchFamily="34" charset="0"/>
              <a:cs typeface="Calibri" pitchFamily="34" charset="0"/>
            </a:endParaRPr>
          </a:p>
        </p:txBody>
      </p:sp>
      <p:sp>
        <p:nvSpPr>
          <p:cNvPr id="13" name="Title 3"/>
          <p:cNvSpPr>
            <a:spLocks noGrp="1"/>
          </p:cNvSpPr>
          <p:nvPr>
            <p:ph type="title"/>
            <p:custDataLst>
              <p:tags r:id="rId4"/>
            </p:custDataLst>
          </p:nvPr>
        </p:nvSpPr>
        <p:spPr>
          <a:xfrm>
            <a:off x="0" y="9525"/>
            <a:ext cx="4274057" cy="1009649"/>
          </a:xfrm>
        </p:spPr>
        <p:txBody>
          <a:bodyPr/>
          <a:lstStyle/>
          <a:p>
            <a:pPr algn="l"/>
            <a:r>
              <a:rPr lang="en-US" sz="3000" dirty="0" err="1">
                <a:cs typeface="Calibri" pitchFamily="34" charset="0"/>
              </a:rPr>
              <a:t>Amorce</a:t>
            </a:r>
            <a:r>
              <a:rPr lang="en-US" sz="3000" dirty="0">
                <a:cs typeface="Calibri" pitchFamily="34" charset="0"/>
              </a:rPr>
              <a:t/>
            </a:r>
            <a:br>
              <a:rPr lang="en-US" sz="3000" dirty="0">
                <a:cs typeface="Calibri" pitchFamily="34" charset="0"/>
              </a:rPr>
            </a:br>
            <a:r>
              <a:rPr lang="en-US" sz="2400" dirty="0" smtClean="0">
                <a:cs typeface="Calibri" pitchFamily="34" charset="0"/>
              </a:rPr>
              <a:t>1. </a:t>
            </a:r>
            <a:r>
              <a:rPr lang="en-US" sz="2400" dirty="0" err="1" smtClean="0">
                <a:cs typeface="Calibri" pitchFamily="34" charset="0"/>
              </a:rPr>
              <a:t>C’est</a:t>
            </a:r>
            <a:r>
              <a:rPr lang="en-US" sz="2400" dirty="0" smtClean="0">
                <a:cs typeface="Calibri" pitchFamily="34" charset="0"/>
              </a:rPr>
              <a:t> quoi la </a:t>
            </a:r>
            <a:r>
              <a:rPr lang="en-US" sz="2400" dirty="0" err="1" smtClean="0">
                <a:cs typeface="Calibri" pitchFamily="34" charset="0"/>
              </a:rPr>
              <a:t>matière</a:t>
            </a:r>
            <a:r>
              <a:rPr lang="en-US" sz="2400" dirty="0" smtClean="0">
                <a:cs typeface="Calibri" pitchFamily="34" charset="0"/>
              </a:rPr>
              <a:t> ?</a:t>
            </a:r>
            <a:endParaRPr lang="en-US" sz="2400" i="1" dirty="0">
              <a:cs typeface="Calibri" pitchFamily="34" charset="0"/>
            </a:endParaRPr>
          </a:p>
        </p:txBody>
      </p:sp>
      <p:graphicFrame>
        <p:nvGraphicFramePr>
          <p:cNvPr id="8" name="Espace réservé du contenu 5"/>
          <p:cNvGraphicFramePr>
            <a:graphicFrameLocks noGrp="1"/>
          </p:cNvGraphicFramePr>
          <p:nvPr>
            <p:ph sz="half" idx="1"/>
            <p:custDataLst>
              <p:tags r:id="rId5"/>
            </p:custDataLst>
            <p:extLst>
              <p:ext uri="{D42A27DB-BD31-4B8C-83A1-F6EECF244321}">
                <p14:modId xmlns="" xmlns:p14="http://schemas.microsoft.com/office/powerpoint/2010/main" val="432862847"/>
              </p:ext>
            </p:extLst>
          </p:nvPr>
        </p:nvGraphicFramePr>
        <p:xfrm>
          <a:off x="61889" y="1709785"/>
          <a:ext cx="1652611" cy="4693920"/>
        </p:xfrm>
        <a:graphic>
          <a:graphicData uri="http://schemas.openxmlformats.org/drawingml/2006/table">
            <a:tbl>
              <a:tblPr firstRow="1" bandRow="1">
                <a:tableStyleId>{5C22544A-7EE6-4342-B048-85BDC9FD1C3A}</a:tableStyleId>
              </a:tblPr>
              <a:tblGrid>
                <a:gridCol w="227418">
                  <a:extLst>
                    <a:ext uri="{9D8B030D-6E8A-4147-A177-3AD203B41FA5}">
                      <a16:colId xmlns="" xmlns:a16="http://schemas.microsoft.com/office/drawing/2014/main" val="20000"/>
                    </a:ext>
                  </a:extLst>
                </a:gridCol>
                <a:gridCol w="1425193">
                  <a:extLst>
                    <a:ext uri="{9D8B030D-6E8A-4147-A177-3AD203B41FA5}">
                      <a16:colId xmlns="" xmlns:a16="http://schemas.microsoft.com/office/drawing/2014/main" val="20001"/>
                    </a:ext>
                  </a:extLst>
                </a:gridCol>
              </a:tblGrid>
              <a:tr h="206467">
                <a:tc gridSpan="2">
                  <a:txBody>
                    <a:bodyPr/>
                    <a:lstStyle/>
                    <a:p>
                      <a:pPr algn="ctr"/>
                      <a:r>
                        <a:rPr lang="fr-FR" sz="1400" dirty="0">
                          <a:latin typeface="Calibri" pitchFamily="34" charset="0"/>
                        </a:rPr>
                        <a:t>Matériel</a:t>
                      </a:r>
                      <a:r>
                        <a:rPr lang="fr-FR" sz="1400" baseline="0" dirty="0">
                          <a:latin typeface="Calibri" pitchFamily="34" charset="0"/>
                        </a:rPr>
                        <a:t> nécessaire</a:t>
                      </a:r>
                      <a:endParaRPr lang="fr-FR" sz="1400" dirty="0">
                        <a:latin typeface="Calibri" pitchFamily="34" charset="0"/>
                      </a:endParaRPr>
                    </a:p>
                  </a:txBody>
                  <a:tcPr>
                    <a:solidFill>
                      <a:schemeClr val="accent1">
                        <a:lumMod val="75000"/>
                      </a:schemeClr>
                    </a:solidFill>
                  </a:tcPr>
                </a:tc>
                <a:tc hMerge="1">
                  <a:txBody>
                    <a:bodyPr/>
                    <a:lstStyle/>
                    <a:p>
                      <a:endParaRPr lang="fr-FR"/>
                    </a:p>
                  </a:txBody>
                  <a:tcPr/>
                </a:tc>
                <a:extLst>
                  <a:ext uri="{0D108BD9-81ED-4DB2-BD59-A6C34878D82A}">
                    <a16:rowId xmlns="" xmlns:a16="http://schemas.microsoft.com/office/drawing/2014/main" val="10000"/>
                  </a:ext>
                </a:extLst>
              </a:tr>
              <a:tr h="185820">
                <a:tc gridSpan="2">
                  <a:txBody>
                    <a:bodyPr/>
                    <a:lstStyle/>
                    <a:p>
                      <a:pPr algn="ctr"/>
                      <a:r>
                        <a:rPr lang="fr-FR" sz="1200" b="1" dirty="0" smtClean="0">
                          <a:latin typeface="Calibri" pitchFamily="34" charset="0"/>
                        </a:rPr>
                        <a:t>Pour l’</a:t>
                      </a:r>
                      <a:r>
                        <a:rPr lang="fr-FR" sz="1200" b="1" dirty="0" err="1" smtClean="0">
                          <a:latin typeface="Calibri" pitchFamily="34" charset="0"/>
                        </a:rPr>
                        <a:t>enseignant-e</a:t>
                      </a:r>
                      <a:endParaRPr lang="fr-FR" sz="1200" b="1" dirty="0">
                        <a:latin typeface="Calibri" pitchFamily="34" charset="0"/>
                      </a:endParaRPr>
                    </a:p>
                  </a:txBody>
                  <a:tcPr>
                    <a:solidFill>
                      <a:schemeClr val="accent1">
                        <a:lumMod val="60000"/>
                        <a:lumOff val="40000"/>
                      </a:schemeClr>
                    </a:solidFill>
                  </a:tcPr>
                </a:tc>
                <a:tc hMerge="1">
                  <a:txBody>
                    <a:bodyPr/>
                    <a:lstStyle/>
                    <a:p>
                      <a:pPr algn="l"/>
                      <a:endParaRPr lang="fr-FR" sz="1600" dirty="0">
                        <a:latin typeface="Times New Roman" pitchFamily="18" charset="0"/>
                      </a:endParaRPr>
                    </a:p>
                  </a:txBody>
                  <a:tcPr marL="121793" marR="121793" marT="60897" marB="60897"/>
                </a:tc>
                <a:extLst>
                  <a:ext uri="{0D108BD9-81ED-4DB2-BD59-A6C34878D82A}">
                    <a16:rowId xmlns="" xmlns:a16="http://schemas.microsoft.com/office/drawing/2014/main" val="10001"/>
                  </a:ext>
                </a:extLst>
              </a:tr>
              <a:tr h="433581">
                <a:tc>
                  <a:txBody>
                    <a:bodyPr/>
                    <a:lstStyle/>
                    <a:p>
                      <a:pPr algn="ctr"/>
                      <a:r>
                        <a:rPr lang="fr-FR" sz="1200" dirty="0">
                          <a:latin typeface="Calibri" pitchFamily="34" charset="0"/>
                        </a:rPr>
                        <a:t>1</a:t>
                      </a:r>
                    </a:p>
                    <a:p>
                      <a:pPr algn="ctr"/>
                      <a:endParaRPr lang="fr-FR" sz="1200" dirty="0">
                        <a:latin typeface="Calibri" pitchFamily="34" charset="0"/>
                      </a:endParaRPr>
                    </a:p>
                  </a:txBody>
                  <a:tcPr>
                    <a:solidFill>
                      <a:schemeClr val="accent1">
                        <a:lumMod val="20000"/>
                        <a:lumOff val="80000"/>
                      </a:schemeClr>
                    </a:solidFill>
                  </a:tcPr>
                </a:tc>
                <a:tc>
                  <a:txBody>
                    <a:bodyPr/>
                    <a:lstStyle/>
                    <a:p>
                      <a:pPr algn="l"/>
                      <a:r>
                        <a:rPr lang="fr-FR" sz="1200" dirty="0" smtClean="0">
                          <a:latin typeface="Calibri" pitchFamily="34" charset="0"/>
                        </a:rPr>
                        <a:t>Pichet, rempli</a:t>
                      </a:r>
                      <a:r>
                        <a:rPr lang="fr-FR" sz="1200" baseline="0" dirty="0" smtClean="0">
                          <a:latin typeface="Calibri" pitchFamily="34" charset="0"/>
                        </a:rPr>
                        <a:t> à moitié d’eau.</a:t>
                      </a:r>
                    </a:p>
                  </a:txBody>
                  <a:tcPr>
                    <a:solidFill>
                      <a:schemeClr val="accent1">
                        <a:lumMod val="20000"/>
                        <a:lumOff val="80000"/>
                      </a:schemeClr>
                    </a:solidFill>
                  </a:tcPr>
                </a:tc>
                <a:extLst>
                  <a:ext uri="{0D108BD9-81ED-4DB2-BD59-A6C34878D82A}">
                    <a16:rowId xmlns="" xmlns:a16="http://schemas.microsoft.com/office/drawing/2014/main" val="10002"/>
                  </a:ext>
                </a:extLst>
              </a:tr>
              <a:tr h="185820">
                <a:tc>
                  <a:txBody>
                    <a:bodyPr/>
                    <a:lstStyle/>
                    <a:p>
                      <a:pPr algn="ctr"/>
                      <a:r>
                        <a:rPr lang="fr-FR" sz="1200" dirty="0" smtClean="0">
                          <a:latin typeface="Calibri" pitchFamily="34" charset="0"/>
                        </a:rPr>
                        <a:t>1</a:t>
                      </a:r>
                      <a:endParaRPr lang="fr-FR" sz="1200" dirty="0">
                        <a:latin typeface="Calibri" pitchFamily="34" charset="0"/>
                      </a:endParaRPr>
                    </a:p>
                  </a:txBody>
                  <a:tcPr>
                    <a:solidFill>
                      <a:schemeClr val="accent1">
                        <a:lumMod val="20000"/>
                        <a:lumOff val="80000"/>
                      </a:schemeClr>
                    </a:solidFill>
                  </a:tcPr>
                </a:tc>
                <a:tc>
                  <a:txBody>
                    <a:bodyPr/>
                    <a:lstStyle/>
                    <a:p>
                      <a:pPr algn="l"/>
                      <a:r>
                        <a:rPr lang="fr-FR" sz="1200" baseline="0" dirty="0" smtClean="0">
                          <a:latin typeface="Calibri" pitchFamily="34" charset="0"/>
                        </a:rPr>
                        <a:t>Marqueur effaçable</a:t>
                      </a:r>
                    </a:p>
                  </a:txBody>
                  <a:tcPr>
                    <a:solidFill>
                      <a:schemeClr val="accent1">
                        <a:lumMod val="20000"/>
                        <a:lumOff val="80000"/>
                      </a:schemeClr>
                    </a:solidFill>
                  </a:tcPr>
                </a:tc>
              </a:tr>
              <a:tr h="185820">
                <a:tc>
                  <a:txBody>
                    <a:bodyPr/>
                    <a:lstStyle/>
                    <a:p>
                      <a:pPr algn="ctr"/>
                      <a:r>
                        <a:rPr lang="fr-FR" sz="1200" dirty="0" smtClean="0">
                          <a:latin typeface="Calibri" pitchFamily="34" charset="0"/>
                        </a:rPr>
                        <a:t>1</a:t>
                      </a:r>
                      <a:endParaRPr lang="fr-FR" sz="1200" dirty="0">
                        <a:latin typeface="Calibri" pitchFamily="34" charset="0"/>
                      </a:endParaRPr>
                    </a:p>
                  </a:txBody>
                  <a:tcPr>
                    <a:solidFill>
                      <a:schemeClr val="accent1">
                        <a:lumMod val="20000"/>
                        <a:lumOff val="80000"/>
                      </a:schemeClr>
                    </a:solidFill>
                  </a:tcPr>
                </a:tc>
                <a:tc>
                  <a:txBody>
                    <a:bodyPr/>
                    <a:lstStyle/>
                    <a:p>
                      <a:pPr algn="l"/>
                      <a:r>
                        <a:rPr lang="fr-FR" sz="1200" baseline="0" dirty="0" smtClean="0">
                          <a:latin typeface="Calibri" pitchFamily="34" charset="0"/>
                        </a:rPr>
                        <a:t>Roche</a:t>
                      </a:r>
                    </a:p>
                  </a:txBody>
                  <a:tcPr>
                    <a:solidFill>
                      <a:schemeClr val="accent1">
                        <a:lumMod val="20000"/>
                        <a:lumOff val="80000"/>
                      </a:schemeClr>
                    </a:solidFill>
                  </a:tcPr>
                </a:tc>
              </a:tr>
              <a:tr h="185820">
                <a:tc>
                  <a:txBody>
                    <a:bodyPr/>
                    <a:lstStyle/>
                    <a:p>
                      <a:pPr algn="ctr"/>
                      <a:r>
                        <a:rPr lang="fr-FR" sz="1200" dirty="0" smtClean="0">
                          <a:latin typeface="Calibri" pitchFamily="34" charset="0"/>
                        </a:rPr>
                        <a:t>1</a:t>
                      </a:r>
                      <a:endParaRPr lang="fr-FR" sz="1200" dirty="0">
                        <a:latin typeface="Calibri" pitchFamily="34" charset="0"/>
                      </a:endParaRPr>
                    </a:p>
                  </a:txBody>
                  <a:tcPr>
                    <a:solidFill>
                      <a:schemeClr val="accent1">
                        <a:lumMod val="20000"/>
                        <a:lumOff val="80000"/>
                      </a:schemeClr>
                    </a:solidFill>
                  </a:tcPr>
                </a:tc>
                <a:tc>
                  <a:txBody>
                    <a:bodyPr/>
                    <a:lstStyle/>
                    <a:p>
                      <a:pPr algn="l"/>
                      <a:r>
                        <a:rPr lang="fr-FR" sz="1200" baseline="0" dirty="0" smtClean="0">
                          <a:latin typeface="Calibri" pitchFamily="34" charset="0"/>
                        </a:rPr>
                        <a:t>Boule de pâte à modeler</a:t>
                      </a:r>
                    </a:p>
                  </a:txBody>
                  <a:tcPr>
                    <a:solidFill>
                      <a:schemeClr val="accent1">
                        <a:lumMod val="20000"/>
                        <a:lumOff val="80000"/>
                      </a:schemeClr>
                    </a:solidFill>
                  </a:tcPr>
                </a:tc>
              </a:tr>
              <a:tr h="185820">
                <a:tc>
                  <a:txBody>
                    <a:bodyPr/>
                    <a:lstStyle/>
                    <a:p>
                      <a:pPr algn="ctr"/>
                      <a:endParaRPr lang="fr-FR" sz="1200" dirty="0">
                        <a:latin typeface="Calibri" pitchFamily="34" charset="0"/>
                      </a:endParaRPr>
                    </a:p>
                  </a:txBody>
                  <a:tcPr>
                    <a:solidFill>
                      <a:schemeClr val="accent1">
                        <a:lumMod val="20000"/>
                        <a:lumOff val="80000"/>
                      </a:schemeClr>
                    </a:solidFill>
                  </a:tcPr>
                </a:tc>
                <a:tc>
                  <a:txBody>
                    <a:bodyPr/>
                    <a:lstStyle/>
                    <a:p>
                      <a:pPr algn="l"/>
                      <a:r>
                        <a:rPr lang="fr-FR" sz="1200" baseline="0" dirty="0" smtClean="0">
                          <a:latin typeface="Calibri" pitchFamily="34" charset="0"/>
                        </a:rPr>
                        <a:t>Savon liquide, ou sirop</a:t>
                      </a:r>
                    </a:p>
                  </a:txBody>
                  <a:tcPr>
                    <a:solidFill>
                      <a:schemeClr val="accent1">
                        <a:lumMod val="20000"/>
                        <a:lumOff val="80000"/>
                      </a:schemeClr>
                    </a:solidFill>
                  </a:tcPr>
                </a:tc>
              </a:tr>
              <a:tr h="185820">
                <a:tc>
                  <a:txBody>
                    <a:bodyPr/>
                    <a:lstStyle/>
                    <a:p>
                      <a:pPr algn="ctr"/>
                      <a:r>
                        <a:rPr lang="fr-FR" sz="1200" dirty="0" smtClean="0">
                          <a:latin typeface="Calibri" pitchFamily="34" charset="0"/>
                        </a:rPr>
                        <a:t>1</a:t>
                      </a:r>
                      <a:endParaRPr lang="fr-FR" sz="1200" dirty="0">
                        <a:latin typeface="Calibri" pitchFamily="34" charset="0"/>
                      </a:endParaRPr>
                    </a:p>
                  </a:txBody>
                  <a:tcPr>
                    <a:solidFill>
                      <a:schemeClr val="accent1">
                        <a:lumMod val="20000"/>
                        <a:lumOff val="80000"/>
                      </a:schemeClr>
                    </a:solidFill>
                  </a:tcPr>
                </a:tc>
                <a:tc>
                  <a:txBody>
                    <a:bodyPr/>
                    <a:lstStyle/>
                    <a:p>
                      <a:pPr algn="l"/>
                      <a:r>
                        <a:rPr lang="fr-FR" sz="1200" baseline="0" dirty="0" smtClean="0">
                          <a:latin typeface="Calibri" pitchFamily="34" charset="0"/>
                        </a:rPr>
                        <a:t>Paille</a:t>
                      </a:r>
                    </a:p>
                  </a:txBody>
                  <a:tcPr>
                    <a:solidFill>
                      <a:schemeClr val="accent1">
                        <a:lumMod val="20000"/>
                        <a:lumOff val="80000"/>
                      </a:schemeClr>
                    </a:solidFill>
                  </a:tcPr>
                </a:tc>
              </a:tr>
              <a:tr h="309700">
                <a:tc>
                  <a:txBody>
                    <a:bodyPr/>
                    <a:lstStyle/>
                    <a:p>
                      <a:pPr algn="ctr"/>
                      <a:r>
                        <a:rPr lang="fr-FR" sz="1200" dirty="0" smtClean="0">
                          <a:latin typeface="Calibri" pitchFamily="34" charset="0"/>
                        </a:rPr>
                        <a:t>1</a:t>
                      </a:r>
                      <a:endParaRPr lang="fr-FR" sz="1200" dirty="0">
                        <a:latin typeface="Calibri" pitchFamily="34" charset="0"/>
                      </a:endParaRPr>
                    </a:p>
                  </a:txBody>
                  <a:tcPr>
                    <a:solidFill>
                      <a:schemeClr val="accent1">
                        <a:lumMod val="20000"/>
                        <a:lumOff val="80000"/>
                      </a:schemeClr>
                    </a:solidFill>
                  </a:tcPr>
                </a:tc>
                <a:tc>
                  <a:txBody>
                    <a:bodyPr/>
                    <a:lstStyle/>
                    <a:p>
                      <a:pPr algn="l"/>
                      <a:r>
                        <a:rPr lang="fr-FR" sz="1200" baseline="0" dirty="0" smtClean="0">
                          <a:latin typeface="Calibri" pitchFamily="34" charset="0"/>
                        </a:rPr>
                        <a:t>Verre transparent, coupé</a:t>
                      </a:r>
                    </a:p>
                  </a:txBody>
                  <a:tcPr>
                    <a:solidFill>
                      <a:schemeClr val="accent1">
                        <a:lumMod val="20000"/>
                        <a:lumOff val="80000"/>
                      </a:schemeClr>
                    </a:solidFill>
                  </a:tcPr>
                </a:tc>
              </a:tr>
              <a:tr h="185820">
                <a:tc>
                  <a:txBody>
                    <a:bodyPr/>
                    <a:lstStyle/>
                    <a:p>
                      <a:pPr algn="ctr"/>
                      <a:r>
                        <a:rPr lang="fr-FR" sz="1200" dirty="0" smtClean="0">
                          <a:latin typeface="Calibri" pitchFamily="34" charset="0"/>
                        </a:rPr>
                        <a:t>1</a:t>
                      </a:r>
                      <a:endParaRPr lang="fr-FR" sz="1200" dirty="0">
                        <a:latin typeface="Calibri" pitchFamily="34" charset="0"/>
                      </a:endParaRPr>
                    </a:p>
                  </a:txBody>
                  <a:tcPr>
                    <a:solidFill>
                      <a:schemeClr val="accent1">
                        <a:lumMod val="20000"/>
                        <a:lumOff val="80000"/>
                      </a:schemeClr>
                    </a:solidFill>
                  </a:tcPr>
                </a:tc>
                <a:tc>
                  <a:txBody>
                    <a:bodyPr/>
                    <a:lstStyle/>
                    <a:p>
                      <a:pPr algn="l"/>
                      <a:r>
                        <a:rPr lang="fr-FR" sz="1200" baseline="0" dirty="0" smtClean="0">
                          <a:latin typeface="Calibri" pitchFamily="34" charset="0"/>
                        </a:rPr>
                        <a:t>Bouchon de liège</a:t>
                      </a:r>
                    </a:p>
                  </a:txBody>
                  <a:tcPr>
                    <a:solidFill>
                      <a:schemeClr val="accent1">
                        <a:lumMod val="20000"/>
                        <a:lumOff val="80000"/>
                      </a:schemeClr>
                    </a:solidFill>
                  </a:tcPr>
                </a:tc>
              </a:tr>
              <a:tr h="185820">
                <a:tc>
                  <a:txBody>
                    <a:bodyPr/>
                    <a:lstStyle/>
                    <a:p>
                      <a:pPr algn="ctr"/>
                      <a:r>
                        <a:rPr lang="fr-FR" sz="1200" dirty="0" smtClean="0">
                          <a:latin typeface="Calibri" pitchFamily="34" charset="0"/>
                        </a:rPr>
                        <a:t>1</a:t>
                      </a:r>
                      <a:endParaRPr lang="fr-FR" sz="1200" dirty="0">
                        <a:latin typeface="Calibri" pitchFamily="34" charset="0"/>
                      </a:endParaRPr>
                    </a:p>
                  </a:txBody>
                  <a:tcPr>
                    <a:solidFill>
                      <a:schemeClr val="accent1">
                        <a:lumMod val="20000"/>
                        <a:lumOff val="80000"/>
                      </a:schemeClr>
                    </a:solidFill>
                  </a:tcPr>
                </a:tc>
                <a:tc>
                  <a:txBody>
                    <a:bodyPr/>
                    <a:lstStyle/>
                    <a:p>
                      <a:pPr algn="l"/>
                      <a:r>
                        <a:rPr lang="fr-FR" sz="1200" baseline="0" dirty="0" smtClean="0">
                          <a:latin typeface="Calibri" pitchFamily="34" charset="0"/>
                        </a:rPr>
                        <a:t>Lampe de poche</a:t>
                      </a:r>
                    </a:p>
                  </a:txBody>
                  <a:tcPr>
                    <a:solidFill>
                      <a:schemeClr val="accent1">
                        <a:lumMod val="20000"/>
                        <a:lumOff val="80000"/>
                      </a:schemeClr>
                    </a:solidFill>
                  </a:tcPr>
                </a:tc>
              </a:tr>
              <a:tr h="185820">
                <a:tc>
                  <a:txBody>
                    <a:bodyPr/>
                    <a:lstStyle/>
                    <a:p>
                      <a:pPr algn="ctr"/>
                      <a:r>
                        <a:rPr lang="fr-FR" sz="1200" dirty="0" smtClean="0">
                          <a:latin typeface="Calibri" pitchFamily="34" charset="0"/>
                        </a:rPr>
                        <a:t>1</a:t>
                      </a:r>
                      <a:endParaRPr lang="fr-FR" sz="1200" dirty="0">
                        <a:latin typeface="Calibri" pitchFamily="34" charset="0"/>
                      </a:endParaRPr>
                    </a:p>
                  </a:txBody>
                  <a:tcPr>
                    <a:solidFill>
                      <a:schemeClr val="accent1">
                        <a:lumMod val="20000"/>
                        <a:lumOff val="80000"/>
                      </a:schemeClr>
                    </a:solidFill>
                  </a:tcPr>
                </a:tc>
                <a:tc>
                  <a:txBody>
                    <a:bodyPr/>
                    <a:lstStyle/>
                    <a:p>
                      <a:pPr algn="l"/>
                      <a:r>
                        <a:rPr lang="fr-FR" sz="1200" baseline="0" dirty="0" err="1" smtClean="0">
                          <a:latin typeface="Calibri" pitchFamily="34" charset="0"/>
                        </a:rPr>
                        <a:t>Gazou</a:t>
                      </a:r>
                      <a:r>
                        <a:rPr lang="fr-FR" sz="1200" baseline="0" dirty="0" smtClean="0">
                          <a:latin typeface="Calibri" pitchFamily="34" charset="0"/>
                        </a:rPr>
                        <a:t>/cloche/sifflet</a:t>
                      </a:r>
                    </a:p>
                  </a:txBody>
                  <a:tcPr>
                    <a:solidFill>
                      <a:schemeClr val="accent1">
                        <a:lumMod val="20000"/>
                        <a:lumOff val="80000"/>
                      </a:schemeClr>
                    </a:solidFill>
                  </a:tcPr>
                </a:tc>
              </a:tr>
              <a:tr h="309700">
                <a:tc>
                  <a:txBody>
                    <a:bodyPr/>
                    <a:lstStyle/>
                    <a:p>
                      <a:pPr algn="ctr"/>
                      <a:endParaRPr lang="fr-FR" sz="1200" dirty="0">
                        <a:latin typeface="Calibri" pitchFamily="34" charset="0"/>
                      </a:endParaRPr>
                    </a:p>
                  </a:txBody>
                  <a:tcPr>
                    <a:solidFill>
                      <a:schemeClr val="accent1">
                        <a:lumMod val="20000"/>
                        <a:lumOff val="80000"/>
                      </a:schemeClr>
                    </a:solidFill>
                  </a:tcPr>
                </a:tc>
                <a:tc>
                  <a:txBody>
                    <a:bodyPr/>
                    <a:lstStyle/>
                    <a:p>
                      <a:pPr algn="l"/>
                      <a:r>
                        <a:rPr lang="fr-FR" sz="1200" baseline="0" dirty="0" smtClean="0">
                          <a:latin typeface="Calibri" pitchFamily="34" charset="0"/>
                          <a:hlinkClick r:id="rId8" action="ppaction://hlinksldjump"/>
                        </a:rPr>
                        <a:t>Fiche d’activité A </a:t>
                      </a:r>
                      <a:r>
                        <a:rPr lang="fr-FR" sz="1200" baseline="0" dirty="0" smtClean="0">
                          <a:latin typeface="Calibri" pitchFamily="34" charset="0"/>
                        </a:rPr>
                        <a:t>(affichée au TBI)</a:t>
                      </a:r>
                    </a:p>
                  </a:txBody>
                  <a:tcPr>
                    <a:solidFill>
                      <a:schemeClr val="accent1">
                        <a:lumMod val="20000"/>
                        <a:lumOff val="80000"/>
                      </a:schemeClr>
                    </a:solidFill>
                  </a:tcPr>
                </a:tc>
              </a:tr>
            </a:tbl>
          </a:graphicData>
        </a:graphic>
      </p:graphicFrame>
      <p:pic>
        <p:nvPicPr>
          <p:cNvPr id="10" name="Image 9" descr="Cover_1-Les_états_de_la_matière.png"/>
          <p:cNvPicPr>
            <a:picLocks noChangeAspect="1"/>
          </p:cNvPicPr>
          <p:nvPr/>
        </p:nvPicPr>
        <p:blipFill>
          <a:blip r:embed="rId9"/>
          <a:stretch>
            <a:fillRect/>
          </a:stretch>
        </p:blipFill>
        <p:spPr>
          <a:xfrm>
            <a:off x="4747260" y="-310898"/>
            <a:ext cx="2110740" cy="2110740"/>
          </a:xfrm>
          <a:prstGeom prst="rect">
            <a:avLst/>
          </a:prstGeom>
        </p:spPr>
      </p:pic>
    </p:spTree>
    <p:extLst>
      <p:ext uri="{BB962C8B-B14F-4D97-AF65-F5344CB8AC3E}">
        <p14:creationId xmlns="" xmlns:p14="http://schemas.microsoft.com/office/powerpoint/2010/main" val="2950407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745708" y="8008203"/>
            <a:ext cx="1112292" cy="1135797"/>
          </a:xfrm>
        </p:spPr>
        <p:txBody>
          <a:bodyPr/>
          <a:lstStyle/>
          <a:p>
            <a:fld id="{027FB875-5C85-AB42-9DC5-178568A424B8}" type="slidenum">
              <a:rPr lang="en-US" b="1" smtClean="0">
                <a:cs typeface="Calibri" pitchFamily="34" charset="0"/>
              </a:rPr>
              <a:pPr/>
              <a:t>7</a:t>
            </a:fld>
            <a:endParaRPr lang="en-US" b="1" dirty="0">
              <a:cs typeface="Calibri" pitchFamily="34" charset="0"/>
            </a:endParaRPr>
          </a:p>
        </p:txBody>
      </p:sp>
      <p:sp>
        <p:nvSpPr>
          <p:cNvPr id="6" name="ZoneTexte 5"/>
          <p:cNvSpPr txBox="1"/>
          <p:nvPr>
            <p:custDataLst>
              <p:tags r:id="rId2"/>
            </p:custDataLst>
          </p:nvPr>
        </p:nvSpPr>
        <p:spPr>
          <a:xfrm>
            <a:off x="2657475" y="1293495"/>
            <a:ext cx="4105273" cy="655564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ts val="600"/>
              </a:spcBef>
              <a:spcAft>
                <a:spcPts val="600"/>
              </a:spcAft>
            </a:pPr>
            <a:r>
              <a:rPr lang="fr-CA" sz="1400" b="1" dirty="0" smtClean="0">
                <a:latin typeface="Calibri" pitchFamily="34" charset="0"/>
                <a:cs typeface="Calibri" pitchFamily="34" charset="0"/>
              </a:rPr>
              <a:t>Ordre des objets</a:t>
            </a:r>
          </a:p>
          <a:p>
            <a:pPr algn="just">
              <a:spcBef>
                <a:spcPts val="600"/>
              </a:spcBef>
              <a:spcAft>
                <a:spcPts val="600"/>
              </a:spcAft>
            </a:pPr>
            <a:r>
              <a:rPr lang="fr-CA" sz="1200" dirty="0" smtClean="0">
                <a:latin typeface="Calibri" pitchFamily="34" charset="0"/>
                <a:cs typeface="Calibri" pitchFamily="34" charset="0"/>
              </a:rPr>
              <a:t>L’essentiel est que l’air soit exploré </a:t>
            </a:r>
            <a:r>
              <a:rPr lang="fr-CA" sz="1200" i="1" dirty="0" smtClean="0">
                <a:latin typeface="Calibri" pitchFamily="34" charset="0"/>
                <a:cs typeface="Calibri" pitchFamily="34" charset="0"/>
              </a:rPr>
              <a:t>avant</a:t>
            </a:r>
            <a:r>
              <a:rPr lang="fr-CA" sz="1200" dirty="0" smtClean="0">
                <a:latin typeface="Calibri" pitchFamily="34" charset="0"/>
                <a:cs typeface="Calibri" pitchFamily="34" charset="0"/>
              </a:rPr>
              <a:t> le savon, sinon il y aura production de mousse, ce qui sème la confusion dans l’esprit des enfants. L’ordre pourrait donc être :</a:t>
            </a:r>
          </a:p>
          <a:p>
            <a:pPr algn="just">
              <a:spcBef>
                <a:spcPts val="600"/>
              </a:spcBef>
              <a:spcAft>
                <a:spcPts val="600"/>
              </a:spcAft>
            </a:pPr>
            <a:r>
              <a:rPr lang="fr-CA" sz="1200" b="1" dirty="0" smtClean="0">
                <a:latin typeface="Calibri" pitchFamily="34" charset="0"/>
                <a:cs typeface="Calibri" pitchFamily="34" charset="0"/>
              </a:rPr>
              <a:t>1-</a:t>
            </a:r>
            <a:r>
              <a:rPr lang="fr-CA" sz="1200" dirty="0" smtClean="0">
                <a:latin typeface="Calibri" pitchFamily="34" charset="0"/>
                <a:cs typeface="Calibri" pitchFamily="34" charset="0"/>
              </a:rPr>
              <a:t> Roche, </a:t>
            </a:r>
            <a:r>
              <a:rPr lang="fr-CA" sz="1200" b="1" dirty="0" smtClean="0">
                <a:latin typeface="Calibri" pitchFamily="34" charset="0"/>
                <a:cs typeface="Calibri" pitchFamily="34" charset="0"/>
              </a:rPr>
              <a:t>2</a:t>
            </a:r>
            <a:r>
              <a:rPr lang="fr-CA" sz="1200" dirty="0" smtClean="0">
                <a:latin typeface="Calibri" pitchFamily="34" charset="0"/>
                <a:cs typeface="Calibri" pitchFamily="34" charset="0"/>
              </a:rPr>
              <a:t>- Boule de pâte à modeler, </a:t>
            </a:r>
            <a:r>
              <a:rPr lang="fr-CA" sz="1200" b="1" dirty="0" smtClean="0">
                <a:latin typeface="Calibri" pitchFamily="34" charset="0"/>
                <a:cs typeface="Calibri" pitchFamily="34" charset="0"/>
              </a:rPr>
              <a:t>3</a:t>
            </a:r>
            <a:r>
              <a:rPr lang="fr-CA" sz="1200" dirty="0" smtClean="0">
                <a:latin typeface="Calibri" pitchFamily="34" charset="0"/>
                <a:cs typeface="Calibri" pitchFamily="34" charset="0"/>
              </a:rPr>
              <a:t>- Lumière (éclairer l’eau avec la lampe de poche), </a:t>
            </a:r>
            <a:r>
              <a:rPr lang="fr-CA" sz="1200" b="1" dirty="0" smtClean="0">
                <a:latin typeface="Calibri" pitchFamily="34" charset="0"/>
                <a:cs typeface="Calibri" pitchFamily="34" charset="0"/>
              </a:rPr>
              <a:t>4</a:t>
            </a:r>
            <a:r>
              <a:rPr lang="fr-CA" sz="1200" dirty="0" smtClean="0">
                <a:latin typeface="Calibri" pitchFamily="34" charset="0"/>
                <a:cs typeface="Calibri" pitchFamily="34" charset="0"/>
              </a:rPr>
              <a:t>- Verre/bouchon de liège/paille (voir encadré), </a:t>
            </a:r>
            <a:r>
              <a:rPr lang="fr-CA" sz="1200" b="1" dirty="0" smtClean="0">
                <a:latin typeface="Calibri" pitchFamily="34" charset="0"/>
                <a:cs typeface="Calibri" pitchFamily="34" charset="0"/>
              </a:rPr>
              <a:t>5</a:t>
            </a:r>
            <a:r>
              <a:rPr lang="fr-CA" sz="1200" dirty="0" smtClean="0">
                <a:latin typeface="Calibri" pitchFamily="34" charset="0"/>
                <a:cs typeface="Calibri" pitchFamily="34" charset="0"/>
              </a:rPr>
              <a:t>- Son/bruit (faire du bruit à côté de l’eau), </a:t>
            </a:r>
            <a:r>
              <a:rPr lang="fr-CA" sz="1200" b="1" dirty="0" smtClean="0">
                <a:latin typeface="Calibri" pitchFamily="34" charset="0"/>
                <a:cs typeface="Calibri" pitchFamily="34" charset="0"/>
              </a:rPr>
              <a:t>6</a:t>
            </a:r>
            <a:r>
              <a:rPr lang="fr-CA" sz="1200" dirty="0" smtClean="0">
                <a:latin typeface="Calibri" pitchFamily="34" charset="0"/>
                <a:cs typeface="Calibri" pitchFamily="34" charset="0"/>
              </a:rPr>
              <a:t>- Savon</a:t>
            </a:r>
            <a:endParaRPr lang="fr-CA" sz="1200" dirty="0">
              <a:latin typeface="Calibri" pitchFamily="34" charset="0"/>
              <a:cs typeface="Calibri" pitchFamily="34" charset="0"/>
            </a:endParaRPr>
          </a:p>
          <a:p>
            <a:pPr algn="just">
              <a:spcBef>
                <a:spcPts val="600"/>
              </a:spcBef>
              <a:spcAft>
                <a:spcPts val="600"/>
              </a:spcAft>
            </a:pPr>
            <a:r>
              <a:rPr lang="fr-CA" sz="1400" b="1" dirty="0" smtClean="0">
                <a:latin typeface="Calibri" pitchFamily="34" charset="0"/>
                <a:cs typeface="Calibri" pitchFamily="34" charset="0"/>
              </a:rPr>
              <a:t>Résultats attendus</a:t>
            </a:r>
          </a:p>
          <a:p>
            <a:pPr marL="171450" indent="-171450" algn="just">
              <a:spcBef>
                <a:spcPts val="600"/>
              </a:spcBef>
              <a:spcAft>
                <a:spcPts val="600"/>
              </a:spcAft>
              <a:buFont typeface="Arial" pitchFamily="34" charset="0"/>
              <a:buChar char="•"/>
            </a:pPr>
            <a:r>
              <a:rPr lang="fr-CA" sz="1200" b="1" dirty="0" smtClean="0">
                <a:latin typeface="Calibri" pitchFamily="34" charset="0"/>
                <a:cs typeface="Calibri" pitchFamily="34" charset="0"/>
              </a:rPr>
              <a:t>Feront changer le niveau de l’eau </a:t>
            </a:r>
            <a:r>
              <a:rPr lang="fr-CA" sz="1200" dirty="0" smtClean="0">
                <a:latin typeface="Calibri" pitchFamily="34" charset="0"/>
                <a:cs typeface="Calibri" pitchFamily="34" charset="0"/>
              </a:rPr>
              <a:t>: roche, boule de pâte à modeler, savon et air. Ces choses sont de la matière.</a:t>
            </a:r>
          </a:p>
          <a:p>
            <a:pPr marL="171450" indent="-171450" algn="just">
              <a:spcBef>
                <a:spcPts val="600"/>
              </a:spcBef>
              <a:spcAft>
                <a:spcPts val="600"/>
              </a:spcAft>
              <a:buFont typeface="Arial" pitchFamily="34" charset="0"/>
              <a:buChar char="•"/>
            </a:pPr>
            <a:r>
              <a:rPr lang="fr-CA" sz="1200" b="1" dirty="0" smtClean="0">
                <a:latin typeface="Calibri" pitchFamily="34" charset="0"/>
                <a:cs typeface="Calibri" pitchFamily="34" charset="0"/>
              </a:rPr>
              <a:t>Ne feront </a:t>
            </a:r>
            <a:r>
              <a:rPr lang="fr-CA" sz="1200" b="1" i="1" dirty="0" smtClean="0">
                <a:latin typeface="Calibri" pitchFamily="34" charset="0"/>
                <a:cs typeface="Calibri" pitchFamily="34" charset="0"/>
              </a:rPr>
              <a:t>pas</a:t>
            </a:r>
            <a:r>
              <a:rPr lang="fr-CA" sz="1200" b="1" dirty="0" smtClean="0">
                <a:latin typeface="Calibri" pitchFamily="34" charset="0"/>
                <a:cs typeface="Calibri" pitchFamily="34" charset="0"/>
              </a:rPr>
              <a:t> changer le niveau de l’eau </a:t>
            </a:r>
            <a:r>
              <a:rPr lang="fr-CA" sz="1200" dirty="0" smtClean="0">
                <a:latin typeface="Calibri" pitchFamily="34" charset="0"/>
                <a:cs typeface="Calibri" pitchFamily="34" charset="0"/>
              </a:rPr>
              <a:t>: le bruit/son, la lumière. Ces choses ne sont pas de la matière.</a:t>
            </a:r>
          </a:p>
          <a:p>
            <a:pPr algn="just">
              <a:spcBef>
                <a:spcPts val="600"/>
              </a:spcBef>
              <a:spcAft>
                <a:spcPts val="600"/>
              </a:spcAft>
            </a:pPr>
            <a:r>
              <a:rPr lang="fr-CA" sz="1200" dirty="0" err="1" smtClean="0">
                <a:latin typeface="Calibri" pitchFamily="34" charset="0"/>
                <a:cs typeface="Calibri" pitchFamily="34" charset="0"/>
              </a:rPr>
              <a:t>N.b.</a:t>
            </a:r>
            <a:r>
              <a:rPr lang="fr-CA" sz="1200" dirty="0" smtClean="0">
                <a:latin typeface="Calibri" pitchFamily="34" charset="0"/>
                <a:cs typeface="Calibri" pitchFamily="34" charset="0"/>
              </a:rPr>
              <a:t> Le bruit lui-même n’est pas de la matière, mais il a besoin de matière pour se propager. Le bruit est une </a:t>
            </a:r>
            <a:r>
              <a:rPr lang="fr-CA" sz="1200" i="1" dirty="0" smtClean="0">
                <a:latin typeface="Calibri" pitchFamily="34" charset="0"/>
                <a:cs typeface="Calibri" pitchFamily="34" charset="0"/>
              </a:rPr>
              <a:t>vibration</a:t>
            </a:r>
            <a:r>
              <a:rPr lang="fr-CA" sz="1200" dirty="0" smtClean="0">
                <a:latin typeface="Calibri" pitchFamily="34" charset="0"/>
                <a:cs typeface="Calibri" pitchFamily="34" charset="0"/>
              </a:rPr>
              <a:t> de la matière. De même, la lumière est capable d’interagir avec la matière, et ce même si le photon n’a pas de masse. Cependant, ces considérations scientifiques sont beaucoup trop avancées pour des élèves de 1</a:t>
            </a:r>
            <a:r>
              <a:rPr lang="fr-CA" sz="1200" baseline="30000" dirty="0" smtClean="0">
                <a:latin typeface="Calibri" pitchFamily="34" charset="0"/>
                <a:cs typeface="Calibri" pitchFamily="34" charset="0"/>
              </a:rPr>
              <a:t>e</a:t>
            </a:r>
            <a:r>
              <a:rPr lang="fr-CA" sz="1200" dirty="0" smtClean="0">
                <a:latin typeface="Calibri" pitchFamily="34" charset="0"/>
                <a:cs typeface="Calibri" pitchFamily="34" charset="0"/>
              </a:rPr>
              <a:t> année. Des exemples plus probants de ce qui n’est pas de la matière seront donnés dans la fiche d’activité A (amour, idée).</a:t>
            </a:r>
          </a:p>
          <a:p>
            <a:pPr lvl="0" algn="just">
              <a:spcBef>
                <a:spcPts val="600"/>
              </a:spcBef>
            </a:pPr>
            <a:r>
              <a:rPr lang="fr-CA" sz="2400" i="1" dirty="0" smtClean="0">
                <a:solidFill>
                  <a:prstClr val="black"/>
                </a:solidFill>
                <a:latin typeface="Calibri" pitchFamily="34" charset="0"/>
                <a:cs typeface="Calibri" pitchFamily="34" charset="0"/>
              </a:rPr>
              <a:t>Fiche d’activité</a:t>
            </a:r>
            <a:endParaRPr lang="fr-CA" sz="2400" i="1" dirty="0">
              <a:solidFill>
                <a:prstClr val="black"/>
              </a:solidFill>
              <a:latin typeface="Calibri" pitchFamily="34" charset="0"/>
              <a:cs typeface="Calibri" pitchFamily="34" charset="0"/>
            </a:endParaRPr>
          </a:p>
          <a:p>
            <a:pPr algn="just">
              <a:spcBef>
                <a:spcPts val="600"/>
              </a:spcBef>
            </a:pPr>
            <a:r>
              <a:rPr lang="fr-CA" sz="1200" dirty="0" smtClean="0">
                <a:latin typeface="Calibri" pitchFamily="34" charset="0"/>
                <a:cs typeface="Calibri" pitchFamily="34" charset="0"/>
              </a:rPr>
              <a:t>Pour conclure, on résume ce qu’on a appris en remplissant </a:t>
            </a:r>
            <a:r>
              <a:rPr lang="fr-CA" sz="1200" dirty="0">
                <a:latin typeface="Calibri" pitchFamily="34" charset="0"/>
                <a:cs typeface="Calibri" pitchFamily="34" charset="0"/>
              </a:rPr>
              <a:t>la fiche d’activité </a:t>
            </a:r>
            <a:r>
              <a:rPr lang="fr-CA" sz="1200" dirty="0" smtClean="0">
                <a:latin typeface="Calibri" pitchFamily="34" charset="0"/>
                <a:cs typeface="Calibri" pitchFamily="34" charset="0"/>
              </a:rPr>
              <a:t>A. Le plus simple est de remplir la fiche en plénière (au TBI), or si l’</a:t>
            </a:r>
            <a:r>
              <a:rPr lang="fr-CA" sz="1200" dirty="0" err="1" smtClean="0">
                <a:latin typeface="Calibri" pitchFamily="34" charset="0"/>
                <a:cs typeface="Calibri" pitchFamily="34" charset="0"/>
              </a:rPr>
              <a:t>enseignant.e</a:t>
            </a:r>
            <a:r>
              <a:rPr lang="fr-CA" sz="1200" dirty="0" smtClean="0">
                <a:latin typeface="Calibri" pitchFamily="34" charset="0"/>
                <a:cs typeface="Calibri" pitchFamily="34" charset="0"/>
              </a:rPr>
              <a:t> le désire, la fiche peut être imprimée et remplie individuellement.</a:t>
            </a:r>
          </a:p>
          <a:p>
            <a:pPr algn="just">
              <a:spcBef>
                <a:spcPts val="600"/>
              </a:spcBef>
            </a:pPr>
            <a:endParaRPr lang="fr-CA" sz="1200" dirty="0">
              <a:latin typeface="Calibri" pitchFamily="34" charset="0"/>
              <a:cs typeface="Calibri" pitchFamily="34" charset="0"/>
            </a:endParaRPr>
          </a:p>
        </p:txBody>
      </p:sp>
      <p:sp>
        <p:nvSpPr>
          <p:cNvPr id="13" name="Title 3"/>
          <p:cNvSpPr>
            <a:spLocks noGrp="1"/>
          </p:cNvSpPr>
          <p:nvPr>
            <p:ph type="title"/>
            <p:custDataLst>
              <p:tags r:id="rId3"/>
            </p:custDataLst>
          </p:nvPr>
        </p:nvSpPr>
        <p:spPr>
          <a:xfrm>
            <a:off x="0" y="9525"/>
            <a:ext cx="4274057" cy="1009649"/>
          </a:xfrm>
        </p:spPr>
        <p:txBody>
          <a:bodyPr/>
          <a:lstStyle/>
          <a:p>
            <a:pPr algn="l"/>
            <a:r>
              <a:rPr lang="en-US" sz="3000" dirty="0" err="1">
                <a:cs typeface="Calibri" pitchFamily="34" charset="0"/>
              </a:rPr>
              <a:t>Amorce</a:t>
            </a:r>
            <a:r>
              <a:rPr lang="en-US" sz="3000" dirty="0">
                <a:cs typeface="Calibri" pitchFamily="34" charset="0"/>
              </a:rPr>
              <a:t/>
            </a:r>
            <a:br>
              <a:rPr lang="en-US" sz="3000" dirty="0">
                <a:cs typeface="Calibri" pitchFamily="34" charset="0"/>
              </a:rPr>
            </a:br>
            <a:r>
              <a:rPr lang="en-US" sz="2400" dirty="0" smtClean="0">
                <a:cs typeface="Calibri" pitchFamily="34" charset="0"/>
              </a:rPr>
              <a:t>1. </a:t>
            </a:r>
            <a:r>
              <a:rPr lang="en-US" sz="2400" dirty="0" err="1" smtClean="0">
                <a:cs typeface="Calibri" pitchFamily="34" charset="0"/>
              </a:rPr>
              <a:t>C’est</a:t>
            </a:r>
            <a:r>
              <a:rPr lang="en-US" sz="2400" dirty="0" smtClean="0">
                <a:cs typeface="Calibri" pitchFamily="34" charset="0"/>
              </a:rPr>
              <a:t> quoi la </a:t>
            </a:r>
            <a:r>
              <a:rPr lang="en-US" sz="2400" dirty="0" err="1" smtClean="0">
                <a:cs typeface="Calibri" pitchFamily="34" charset="0"/>
              </a:rPr>
              <a:t>matière</a:t>
            </a:r>
            <a:r>
              <a:rPr lang="en-US" sz="2400" dirty="0" smtClean="0">
                <a:cs typeface="Calibri" pitchFamily="34" charset="0"/>
              </a:rPr>
              <a:t> ? </a:t>
            </a:r>
            <a:r>
              <a:rPr lang="en-US" sz="1800" dirty="0" smtClean="0">
                <a:cs typeface="Calibri" pitchFamily="34" charset="0"/>
              </a:rPr>
              <a:t>(suite)</a:t>
            </a:r>
            <a:endParaRPr lang="en-US" sz="1800" i="1" dirty="0">
              <a:cs typeface="Calibri" pitchFamily="34" charset="0"/>
            </a:endParaRPr>
          </a:p>
        </p:txBody>
      </p:sp>
      <p:sp>
        <p:nvSpPr>
          <p:cNvPr id="9" name="Rectangle 8"/>
          <p:cNvSpPr/>
          <p:nvPr>
            <p:custDataLst>
              <p:tags r:id="rId4"/>
            </p:custDataLst>
          </p:nvPr>
        </p:nvSpPr>
        <p:spPr>
          <a:xfrm>
            <a:off x="52364" y="1293495"/>
            <a:ext cx="2500335" cy="7663636"/>
          </a:xfrm>
          <a:prstGeom prst="rect">
            <a:avLst/>
          </a:prstGeom>
          <a:solidFill>
            <a:schemeClr val="accent1">
              <a:lumMod val="60000"/>
              <a:lumOff val="40000"/>
              <a:alpha val="51000"/>
            </a:schemeClr>
          </a:solidFill>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ts val="600"/>
              </a:spcBef>
            </a:pPr>
            <a:r>
              <a:rPr lang="fr-CA" sz="1400" b="1" dirty="0" smtClean="0">
                <a:latin typeface="Calibri" pitchFamily="34" charset="0"/>
              </a:rPr>
              <a:t>L’air</a:t>
            </a:r>
            <a:endParaRPr lang="fr-CA" sz="1400" b="1" dirty="0">
              <a:latin typeface="Calibri" pitchFamily="34" charset="0"/>
            </a:endParaRPr>
          </a:p>
          <a:p>
            <a:pPr algn="just">
              <a:spcBef>
                <a:spcPts val="600"/>
              </a:spcBef>
            </a:pPr>
            <a:r>
              <a:rPr lang="fr-CA" sz="1200" dirty="0" smtClean="0">
                <a:latin typeface="Calibri" pitchFamily="34" charset="0"/>
              </a:rPr>
              <a:t>Il est plus difficile mais néanmoins primordial de démontrer que l’air est de la matière. </a:t>
            </a:r>
          </a:p>
          <a:p>
            <a:pPr algn="just">
              <a:spcBef>
                <a:spcPts val="600"/>
              </a:spcBef>
            </a:pPr>
            <a:r>
              <a:rPr lang="fr-CA" sz="1200" dirty="0" smtClean="0">
                <a:latin typeface="Calibri" pitchFamily="34" charset="0"/>
              </a:rPr>
              <a:t>Procéder comme suit :</a:t>
            </a:r>
          </a:p>
          <a:p>
            <a:pPr marL="228600" indent="-228600" algn="just">
              <a:spcBef>
                <a:spcPts val="600"/>
              </a:spcBef>
              <a:buFont typeface="+mj-lt"/>
              <a:buAutoNum type="arabicPeriod"/>
            </a:pPr>
            <a:r>
              <a:rPr lang="fr-CA" sz="1200" dirty="0" smtClean="0">
                <a:latin typeface="Calibri" pitchFamily="34" charset="0"/>
              </a:rPr>
              <a:t>Submerger le verre de manière à ce qu’il se remplisse d’eau. Le niveau montera à peine, car le plastique du verre est très mince (peu de matière).</a:t>
            </a:r>
          </a:p>
          <a:p>
            <a:pPr marL="228600" indent="-228600" algn="just">
              <a:spcBef>
                <a:spcPts val="600"/>
              </a:spcBef>
              <a:buFont typeface="+mj-lt"/>
              <a:buAutoNum type="arabicPeriod"/>
            </a:pPr>
            <a:r>
              <a:rPr lang="fr-CA" sz="1200" dirty="0" smtClean="0">
                <a:latin typeface="Calibri" pitchFamily="34" charset="0"/>
              </a:rPr>
              <a:t>Submerger le verre à l’envers, et demander aux enfants d’expliquer pourquoi le niveau de l’eau monte (ce n’est pas à cause du verre lui-même !).</a:t>
            </a:r>
          </a:p>
          <a:p>
            <a:pPr marL="228600" indent="-228600" algn="just">
              <a:spcBef>
                <a:spcPts val="600"/>
              </a:spcBef>
              <a:buFont typeface="+mj-lt"/>
              <a:buAutoNum type="arabicPeriod"/>
            </a:pPr>
            <a:r>
              <a:rPr lang="fr-CA" sz="1200" dirty="0" smtClean="0">
                <a:latin typeface="Calibri" pitchFamily="34" charset="0"/>
              </a:rPr>
              <a:t>Répéter l’expérience en </a:t>
            </a:r>
            <a:r>
              <a:rPr lang="fr-CA" sz="1200" dirty="0" err="1" smtClean="0">
                <a:latin typeface="Calibri" pitchFamily="34" charset="0"/>
              </a:rPr>
              <a:t>empri-sonnant</a:t>
            </a:r>
            <a:r>
              <a:rPr lang="fr-CA" sz="1200" dirty="0" smtClean="0">
                <a:latin typeface="Calibri" pitchFamily="34" charset="0"/>
              </a:rPr>
              <a:t> le bouchon de liège dans le verre. Le bouchon aidera les enfants à comprendre ce qu’ils voient. (Un autre truc est de coincer un mouchoir au fond du verre; il restera bien au sec.)</a:t>
            </a:r>
          </a:p>
          <a:p>
            <a:pPr marL="228600" indent="-228600" algn="just">
              <a:spcBef>
                <a:spcPts val="600"/>
              </a:spcBef>
              <a:buFont typeface="+mj-lt"/>
              <a:buAutoNum type="arabicPeriod"/>
            </a:pPr>
            <a:r>
              <a:rPr lang="fr-CA" sz="1200" dirty="0" smtClean="0">
                <a:latin typeface="Calibri" pitchFamily="34" charset="0"/>
              </a:rPr>
              <a:t>Terminer en soufflant dans la paille. Le niveau de l’eau ne va pas monter, puisque l’air s’échappe au fur et à mesure, mais on voit bien que l’air fait bouger l’eau (</a:t>
            </a:r>
            <a:r>
              <a:rPr lang="fr-CA" sz="1200" dirty="0" err="1" smtClean="0">
                <a:latin typeface="Calibri" pitchFamily="34" charset="0"/>
              </a:rPr>
              <a:t>Bloup</a:t>
            </a:r>
            <a:r>
              <a:rPr lang="fr-CA" sz="1200" dirty="0" smtClean="0">
                <a:latin typeface="Calibri" pitchFamily="34" charset="0"/>
              </a:rPr>
              <a:t> ! </a:t>
            </a:r>
            <a:r>
              <a:rPr lang="fr-CA" sz="1200" dirty="0" err="1" smtClean="0">
                <a:latin typeface="Calibri" pitchFamily="34" charset="0"/>
              </a:rPr>
              <a:t>Bloup</a:t>
            </a:r>
            <a:r>
              <a:rPr lang="fr-CA" sz="1200" dirty="0" smtClean="0">
                <a:latin typeface="Calibri" pitchFamily="34" charset="0"/>
              </a:rPr>
              <a:t> !).</a:t>
            </a:r>
          </a:p>
          <a:p>
            <a:pPr algn="just">
              <a:spcBef>
                <a:spcPts val="600"/>
              </a:spcBef>
            </a:pPr>
            <a:r>
              <a:rPr lang="fr-CA" sz="1200" dirty="0" smtClean="0">
                <a:latin typeface="Calibri" pitchFamily="34" charset="0"/>
              </a:rPr>
              <a:t>Si les enfants ne sont pas convaincus, leur demander de souffler sur leur main, afin de sentir la pression de l’air; et/ou leur faire déplacer un petit morceau de papier en soufflant dessus; et/ou faire gonfler ses joues avec son souffle. Toutes ces démonstrations montrent que l’air, ce n’est pas rien, c’est de la </a:t>
            </a:r>
            <a:r>
              <a:rPr lang="fr-CA" sz="1200" i="1" dirty="0" smtClean="0">
                <a:latin typeface="Calibri" pitchFamily="34" charset="0"/>
              </a:rPr>
              <a:t>matière</a:t>
            </a:r>
            <a:r>
              <a:rPr lang="fr-CA" sz="1200" dirty="0" smtClean="0">
                <a:latin typeface="Calibri" pitchFamily="34" charset="0"/>
              </a:rPr>
              <a:t>.</a:t>
            </a:r>
          </a:p>
          <a:p>
            <a:pPr algn="just">
              <a:spcBef>
                <a:spcPts val="600"/>
              </a:spcBef>
            </a:pPr>
            <a:endParaRPr lang="fr-CA" sz="600" b="1" u="sng" dirty="0" smtClean="0">
              <a:latin typeface="Calibri" pitchFamily="34" charset="0"/>
            </a:endParaRPr>
          </a:p>
        </p:txBody>
      </p:sp>
      <p:pic>
        <p:nvPicPr>
          <p:cNvPr id="10" name="Image 9" descr="Cover_1-Les_états_de_la_matière.png"/>
          <p:cNvPicPr>
            <a:picLocks noChangeAspect="1"/>
          </p:cNvPicPr>
          <p:nvPr/>
        </p:nvPicPr>
        <p:blipFill>
          <a:blip r:embed="rId7"/>
          <a:stretch>
            <a:fillRect/>
          </a:stretch>
        </p:blipFill>
        <p:spPr>
          <a:xfrm>
            <a:off x="4747260" y="-310898"/>
            <a:ext cx="2110740" cy="2110740"/>
          </a:xfrm>
          <a:prstGeom prst="rect">
            <a:avLst/>
          </a:prstGeom>
        </p:spPr>
      </p:pic>
    </p:spTree>
    <p:extLst>
      <p:ext uri="{BB962C8B-B14F-4D97-AF65-F5344CB8AC3E}">
        <p14:creationId xmlns="" xmlns:p14="http://schemas.microsoft.com/office/powerpoint/2010/main" val="3299876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 name="Tableau 15"/>
          <p:cNvGraphicFramePr>
            <a:graphicFrameLocks noGrp="1"/>
          </p:cNvGraphicFramePr>
          <p:nvPr>
            <p:custDataLst>
              <p:tags r:id="rId1"/>
            </p:custDataLst>
            <p:extLst>
              <p:ext uri="{D42A27DB-BD31-4B8C-83A1-F6EECF244321}">
                <p14:modId xmlns="" xmlns:p14="http://schemas.microsoft.com/office/powerpoint/2010/main" val="1610412951"/>
              </p:ext>
            </p:extLst>
          </p:nvPr>
        </p:nvGraphicFramePr>
        <p:xfrm>
          <a:off x="66686" y="1278909"/>
          <a:ext cx="1714489" cy="335280"/>
        </p:xfrm>
        <a:graphic>
          <a:graphicData uri="http://schemas.openxmlformats.org/drawingml/2006/table">
            <a:tbl>
              <a:tblPr firstRow="1" bandRow="1">
                <a:tableStyleId>{5C22544A-7EE6-4342-B048-85BDC9FD1C3A}</a:tableStyleId>
              </a:tblPr>
              <a:tblGrid>
                <a:gridCol w="1714489">
                  <a:extLst>
                    <a:ext uri="{9D8B030D-6E8A-4147-A177-3AD203B41FA5}">
                      <a16:colId xmlns="" xmlns:a16="http://schemas.microsoft.com/office/drawing/2014/main" val="20000"/>
                    </a:ext>
                  </a:extLst>
                </a:gridCol>
              </a:tblGrid>
              <a:tr h="223539">
                <a:tc>
                  <a:txBody>
                    <a:bodyPr/>
                    <a:lstStyle/>
                    <a:p>
                      <a:endParaRPr lang="fr-FR" sz="200" b="0" i="0" dirty="0">
                        <a:solidFill>
                          <a:schemeClr val="tx1"/>
                        </a:solidFill>
                        <a:latin typeface="Calibri" pitchFamily="34" charset="0"/>
                      </a:endParaRPr>
                    </a:p>
                    <a:p>
                      <a:pPr algn="ctr"/>
                      <a:r>
                        <a:rPr lang="fr-FR" sz="1400" b="1" i="0" dirty="0" smtClean="0">
                          <a:solidFill>
                            <a:schemeClr val="tx1"/>
                          </a:solidFill>
                          <a:effectLst/>
                          <a:latin typeface="Calibri" pitchFamily="34" charset="0"/>
                        </a:rPr>
                        <a:t>Durée</a:t>
                      </a:r>
                      <a:r>
                        <a:rPr lang="fr-FR" sz="1400" b="1" i="0" baseline="0" dirty="0" smtClean="0">
                          <a:solidFill>
                            <a:schemeClr val="tx1"/>
                          </a:solidFill>
                          <a:effectLst/>
                          <a:latin typeface="Calibri" pitchFamily="34" charset="0"/>
                        </a:rPr>
                        <a:t> : </a:t>
                      </a:r>
                      <a:r>
                        <a:rPr lang="fr-FR" sz="1400" b="0" i="0" dirty="0" smtClean="0">
                          <a:solidFill>
                            <a:schemeClr val="tx1"/>
                          </a:solidFill>
                          <a:latin typeface="Calibri" pitchFamily="34" charset="0"/>
                        </a:rPr>
                        <a:t>25 minutes</a:t>
                      </a:r>
                      <a:endParaRPr lang="fr-FR" sz="1400" b="0" i="0" dirty="0">
                        <a:solidFill>
                          <a:schemeClr val="tx1"/>
                        </a:solidFill>
                        <a:latin typeface="Calibri" pitchFamily="34" charset="0"/>
                      </a:endParaRPr>
                    </a:p>
                  </a:txBody>
                  <a:tcPr>
                    <a:solidFill>
                      <a:schemeClr val="accent1">
                        <a:lumMod val="40000"/>
                        <a:lumOff val="60000"/>
                      </a:schemeClr>
                    </a:solidFill>
                  </a:tcPr>
                </a:tc>
                <a:extLst>
                  <a:ext uri="{0D108BD9-81ED-4DB2-BD59-A6C34878D82A}">
                    <a16:rowId xmlns="" xmlns:a16="http://schemas.microsoft.com/office/drawing/2014/main" val="10000"/>
                  </a:ext>
                </a:extLst>
              </a:tr>
            </a:tbl>
          </a:graphicData>
        </a:graphic>
      </p:graphicFrame>
      <p:sp>
        <p:nvSpPr>
          <p:cNvPr id="6" name="ZoneTexte 5"/>
          <p:cNvSpPr txBox="1"/>
          <p:nvPr>
            <p:custDataLst>
              <p:tags r:id="rId2"/>
            </p:custDataLst>
          </p:nvPr>
        </p:nvSpPr>
        <p:spPr>
          <a:xfrm>
            <a:off x="1866900" y="1299864"/>
            <a:ext cx="4895958" cy="4478149"/>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ts val="600"/>
              </a:spcBef>
              <a:spcAft>
                <a:spcPts val="600"/>
              </a:spcAft>
            </a:pPr>
            <a:r>
              <a:rPr lang="fr-CA" sz="2400" i="1" dirty="0" smtClean="0">
                <a:latin typeface="Calibri" pitchFamily="34" charset="0"/>
                <a:cs typeface="Calibri" pitchFamily="34" charset="0"/>
              </a:rPr>
              <a:t>Vue d’ensemble</a:t>
            </a:r>
            <a:endParaRPr lang="fr-CA" sz="2400" i="1" dirty="0">
              <a:latin typeface="Calibri" pitchFamily="34" charset="0"/>
              <a:cs typeface="Calibri" pitchFamily="34" charset="0"/>
            </a:endParaRPr>
          </a:p>
          <a:p>
            <a:pPr algn="just">
              <a:spcBef>
                <a:spcPts val="600"/>
              </a:spcBef>
            </a:pPr>
            <a:r>
              <a:rPr lang="fr-CA" sz="1200" dirty="0" smtClean="0">
                <a:latin typeface="Calibri" pitchFamily="34" charset="0"/>
                <a:cs typeface="Calibri" pitchFamily="34" charset="0"/>
              </a:rPr>
              <a:t>Présentation des trois états de la matière, et consolidation à l’aide d’une fiche d’activité.</a:t>
            </a:r>
          </a:p>
          <a:p>
            <a:pPr algn="just">
              <a:spcBef>
                <a:spcPts val="600"/>
              </a:spcBef>
            </a:pPr>
            <a:r>
              <a:rPr lang="fr-CA" sz="2400" i="1" dirty="0" smtClean="0">
                <a:latin typeface="Calibri" pitchFamily="34" charset="0"/>
                <a:cs typeface="Calibri" pitchFamily="34" charset="0"/>
              </a:rPr>
              <a:t>Déroulement de l’activité</a:t>
            </a:r>
          </a:p>
          <a:p>
            <a:pPr marL="228600" indent="-228600" algn="just">
              <a:spcBef>
                <a:spcPts val="600"/>
              </a:spcBef>
              <a:buFont typeface="+mj-lt"/>
              <a:buAutoNum type="arabicPeriod"/>
            </a:pPr>
            <a:r>
              <a:rPr lang="fr-CA" sz="1200" dirty="0" smtClean="0">
                <a:latin typeface="Calibri" pitchFamily="34" charset="0"/>
                <a:cs typeface="Calibri" pitchFamily="34" charset="0"/>
              </a:rPr>
              <a:t>Expliquer que toutes les sortes de matières qu’on trouve dans l’univers peuvent être divisées en trois catégories : les </a:t>
            </a:r>
            <a:r>
              <a:rPr lang="fr-CA" sz="1200" b="1" dirty="0" smtClean="0">
                <a:latin typeface="Calibri" pitchFamily="34" charset="0"/>
                <a:cs typeface="Calibri" pitchFamily="34" charset="0"/>
              </a:rPr>
              <a:t>solides</a:t>
            </a:r>
            <a:r>
              <a:rPr lang="fr-CA" sz="1200" dirty="0" smtClean="0">
                <a:latin typeface="Calibri" pitchFamily="34" charset="0"/>
                <a:cs typeface="Calibri" pitchFamily="34" charset="0"/>
              </a:rPr>
              <a:t>, les </a:t>
            </a:r>
            <a:r>
              <a:rPr lang="fr-CA" sz="1200" b="1" dirty="0" smtClean="0">
                <a:latin typeface="Calibri" pitchFamily="34" charset="0"/>
                <a:cs typeface="Calibri" pitchFamily="34" charset="0"/>
              </a:rPr>
              <a:t>liquides</a:t>
            </a:r>
            <a:r>
              <a:rPr lang="fr-CA" sz="1200" dirty="0" smtClean="0">
                <a:latin typeface="Calibri" pitchFamily="34" charset="0"/>
                <a:cs typeface="Calibri" pitchFamily="34" charset="0"/>
              </a:rPr>
              <a:t> et les </a:t>
            </a:r>
            <a:r>
              <a:rPr lang="fr-CA" sz="1200" b="1" dirty="0" smtClean="0">
                <a:latin typeface="Calibri" pitchFamily="34" charset="0"/>
                <a:cs typeface="Calibri" pitchFamily="34" charset="0"/>
              </a:rPr>
              <a:t>gaz;</a:t>
            </a:r>
            <a:r>
              <a:rPr lang="fr-CA" sz="1200" dirty="0" smtClean="0">
                <a:latin typeface="Calibri" pitchFamily="34" charset="0"/>
                <a:cs typeface="Calibri" pitchFamily="34" charset="0"/>
              </a:rPr>
              <a:t> </a:t>
            </a:r>
          </a:p>
          <a:p>
            <a:pPr marL="228600" indent="-228600" algn="just">
              <a:spcBef>
                <a:spcPts val="600"/>
              </a:spcBef>
              <a:buFont typeface="+mj-lt"/>
              <a:buAutoNum type="arabicPeriod"/>
            </a:pPr>
            <a:r>
              <a:rPr lang="fr-CA" sz="1200" dirty="0" smtClean="0">
                <a:latin typeface="Calibri" pitchFamily="34" charset="0"/>
                <a:cs typeface="Calibri" pitchFamily="34" charset="0"/>
              </a:rPr>
              <a:t>Écrire </a:t>
            </a:r>
            <a:r>
              <a:rPr lang="fr-CA" sz="1200" dirty="0">
                <a:latin typeface="Calibri" pitchFamily="34" charset="0"/>
                <a:cs typeface="Calibri" pitchFamily="34" charset="0"/>
              </a:rPr>
              <a:t>les mots </a:t>
            </a:r>
            <a:r>
              <a:rPr lang="fr-CA" sz="1200" dirty="0" smtClean="0">
                <a:latin typeface="Calibri" pitchFamily="34" charset="0"/>
                <a:cs typeface="Calibri" pitchFamily="34" charset="0"/>
              </a:rPr>
              <a:t>très clairement au tableau.</a:t>
            </a:r>
          </a:p>
          <a:p>
            <a:pPr marL="228600" indent="-228600" algn="just">
              <a:spcBef>
                <a:spcPts val="600"/>
              </a:spcBef>
              <a:buFont typeface="+mj-lt"/>
              <a:buAutoNum type="arabicPeriod"/>
            </a:pPr>
            <a:r>
              <a:rPr lang="fr-CA" sz="1200" dirty="0" smtClean="0">
                <a:latin typeface="Calibri" pitchFamily="34" charset="0"/>
                <a:cs typeface="Calibri" pitchFamily="34" charset="0"/>
              </a:rPr>
              <a:t>Sur la fiche d’activité B, les trois états de la matière sont représentés par la roche, le savon à vaisselle et l’air. </a:t>
            </a:r>
          </a:p>
          <a:p>
            <a:pPr marL="228600" indent="-228600" algn="just">
              <a:spcBef>
                <a:spcPts val="600"/>
              </a:spcBef>
              <a:buFont typeface="+mj-lt"/>
              <a:buAutoNum type="arabicPeriod"/>
            </a:pPr>
            <a:r>
              <a:rPr lang="fr-CA" sz="1200" dirty="0" smtClean="0">
                <a:latin typeface="Calibri" pitchFamily="34" charset="0"/>
                <a:cs typeface="Calibri" pitchFamily="34" charset="0"/>
              </a:rPr>
              <a:t>Demander à un élève : « </a:t>
            </a:r>
            <a:r>
              <a:rPr lang="fr-CA" sz="1200" b="1" i="1" dirty="0" smtClean="0">
                <a:latin typeface="Calibri" pitchFamily="34" charset="0"/>
                <a:cs typeface="Calibri" pitchFamily="34" charset="0"/>
              </a:rPr>
              <a:t>D’après toi, la roche est un solide, un liquide ou un gaz ? » </a:t>
            </a:r>
            <a:r>
              <a:rPr lang="fr-CA" sz="1200" dirty="0" smtClean="0">
                <a:latin typeface="Calibri" pitchFamily="34" charset="0"/>
                <a:cs typeface="Calibri" pitchFamily="34" charset="0"/>
              </a:rPr>
              <a:t>Poser la même question pour le savon à vaisselle et l’air. Au fur et à mesure, les élèves doivent identifier les trois cases sur la fiche d’activité.</a:t>
            </a:r>
            <a:endParaRPr lang="fr-CA" sz="1200" b="1" i="1" dirty="0" smtClean="0">
              <a:latin typeface="Calibri" pitchFamily="34" charset="0"/>
              <a:cs typeface="Calibri" pitchFamily="34" charset="0"/>
            </a:endParaRPr>
          </a:p>
          <a:p>
            <a:pPr marL="228600" indent="-228600" algn="just">
              <a:spcBef>
                <a:spcPts val="600"/>
              </a:spcBef>
              <a:buFont typeface="+mj-lt"/>
              <a:buAutoNum type="arabicPeriod"/>
            </a:pPr>
            <a:r>
              <a:rPr lang="fr-CA" sz="1200" dirty="0" smtClean="0">
                <a:latin typeface="Calibri" pitchFamily="34" charset="0"/>
                <a:cs typeface="Calibri" pitchFamily="34" charset="0"/>
              </a:rPr>
              <a:t>Ensuite, il faut découper chaque petit dessin et le coller dans la bonne case. Aider les élèves en identifiant chacune des choses qu’ils doivent classer.</a:t>
            </a:r>
          </a:p>
          <a:p>
            <a:pPr algn="just">
              <a:spcBef>
                <a:spcPts val="600"/>
              </a:spcBef>
            </a:pPr>
            <a:endParaRPr lang="fr-CA" sz="1200" b="1" dirty="0">
              <a:latin typeface="Calibri" pitchFamily="34" charset="0"/>
              <a:cs typeface="Calibri" pitchFamily="34" charset="0"/>
            </a:endParaRPr>
          </a:p>
        </p:txBody>
      </p:sp>
      <p:sp>
        <p:nvSpPr>
          <p:cNvPr id="13" name="Title 3"/>
          <p:cNvSpPr>
            <a:spLocks noGrp="1"/>
          </p:cNvSpPr>
          <p:nvPr>
            <p:ph type="title"/>
            <p:custDataLst>
              <p:tags r:id="rId3"/>
            </p:custDataLst>
          </p:nvPr>
        </p:nvSpPr>
        <p:spPr>
          <a:xfrm>
            <a:off x="0" y="-3122"/>
            <a:ext cx="4274057" cy="1021592"/>
          </a:xfrm>
        </p:spPr>
        <p:txBody>
          <a:bodyPr/>
          <a:lstStyle/>
          <a:p>
            <a:pPr algn="l"/>
            <a:r>
              <a:rPr lang="en-US" sz="3000" dirty="0" err="1">
                <a:cs typeface="Calibri" pitchFamily="34" charset="0"/>
              </a:rPr>
              <a:t>Réalisation</a:t>
            </a:r>
            <a:r>
              <a:rPr lang="en-US" sz="3000" i="1" dirty="0">
                <a:cs typeface="Calibri" pitchFamily="34" charset="0"/>
              </a:rPr>
              <a:t> </a:t>
            </a:r>
            <a:br>
              <a:rPr lang="en-US" sz="3000" i="1" dirty="0">
                <a:cs typeface="Calibri" pitchFamily="34" charset="0"/>
              </a:rPr>
            </a:br>
            <a:r>
              <a:rPr lang="en-US" sz="2400" dirty="0">
                <a:cs typeface="Calibri" pitchFamily="34" charset="0"/>
              </a:rPr>
              <a:t>2. Les </a:t>
            </a:r>
            <a:r>
              <a:rPr lang="en-US" sz="2400" dirty="0" err="1" smtClean="0">
                <a:cs typeface="Calibri" pitchFamily="34" charset="0"/>
              </a:rPr>
              <a:t>trois</a:t>
            </a:r>
            <a:r>
              <a:rPr lang="en-US" sz="2400" dirty="0" smtClean="0">
                <a:cs typeface="Calibri" pitchFamily="34" charset="0"/>
              </a:rPr>
              <a:t> </a:t>
            </a:r>
            <a:r>
              <a:rPr lang="en-US" sz="2400" dirty="0" err="1" smtClean="0">
                <a:cs typeface="Calibri" pitchFamily="34" charset="0"/>
              </a:rPr>
              <a:t>états</a:t>
            </a:r>
            <a:r>
              <a:rPr lang="en-US" sz="2400" dirty="0" smtClean="0">
                <a:cs typeface="Calibri" pitchFamily="34" charset="0"/>
              </a:rPr>
              <a:t> de la </a:t>
            </a:r>
            <a:r>
              <a:rPr lang="en-US" sz="2400" dirty="0" err="1" smtClean="0">
                <a:cs typeface="Calibri" pitchFamily="34" charset="0"/>
              </a:rPr>
              <a:t>matière</a:t>
            </a:r>
            <a:endParaRPr lang="en-US" sz="2400" i="1" dirty="0">
              <a:cs typeface="Calibri" pitchFamily="34" charset="0"/>
            </a:endParaRPr>
          </a:p>
        </p:txBody>
      </p:sp>
      <p:graphicFrame>
        <p:nvGraphicFramePr>
          <p:cNvPr id="10" name="Espace réservé du contenu 5"/>
          <p:cNvGraphicFramePr>
            <a:graphicFrameLocks noGrp="1"/>
          </p:cNvGraphicFramePr>
          <p:nvPr>
            <p:ph sz="half" idx="1"/>
            <p:custDataLst>
              <p:tags r:id="rId4"/>
            </p:custDataLst>
            <p:extLst>
              <p:ext uri="{D42A27DB-BD31-4B8C-83A1-F6EECF244321}">
                <p14:modId xmlns="" xmlns:p14="http://schemas.microsoft.com/office/powerpoint/2010/main" val="1915168602"/>
              </p:ext>
            </p:extLst>
          </p:nvPr>
        </p:nvGraphicFramePr>
        <p:xfrm>
          <a:off x="66686" y="1652289"/>
          <a:ext cx="1714489" cy="1219200"/>
        </p:xfrm>
        <a:graphic>
          <a:graphicData uri="http://schemas.openxmlformats.org/drawingml/2006/table">
            <a:tbl>
              <a:tblPr firstRow="1" bandRow="1">
                <a:tableStyleId>{5C22544A-7EE6-4342-B048-85BDC9FD1C3A}</a:tableStyleId>
              </a:tblPr>
              <a:tblGrid>
                <a:gridCol w="235933">
                  <a:extLst>
                    <a:ext uri="{9D8B030D-6E8A-4147-A177-3AD203B41FA5}">
                      <a16:colId xmlns="" xmlns:a16="http://schemas.microsoft.com/office/drawing/2014/main" val="20000"/>
                    </a:ext>
                  </a:extLst>
                </a:gridCol>
                <a:gridCol w="1478556">
                  <a:extLst>
                    <a:ext uri="{9D8B030D-6E8A-4147-A177-3AD203B41FA5}">
                      <a16:colId xmlns="" xmlns:a16="http://schemas.microsoft.com/office/drawing/2014/main" val="20001"/>
                    </a:ext>
                  </a:extLst>
                </a:gridCol>
              </a:tblGrid>
              <a:tr h="267374">
                <a:tc gridSpan="2">
                  <a:txBody>
                    <a:bodyPr/>
                    <a:lstStyle/>
                    <a:p>
                      <a:pPr algn="ctr"/>
                      <a:r>
                        <a:rPr lang="fr-FR" sz="1400" dirty="0">
                          <a:latin typeface="Calibri" pitchFamily="34" charset="0"/>
                        </a:rPr>
                        <a:t>Matériel</a:t>
                      </a:r>
                      <a:r>
                        <a:rPr lang="fr-FR" sz="1400" baseline="0" dirty="0">
                          <a:latin typeface="Calibri" pitchFamily="34" charset="0"/>
                        </a:rPr>
                        <a:t> nécessaire</a:t>
                      </a:r>
                      <a:endParaRPr lang="fr-FR" sz="1400" dirty="0">
                        <a:latin typeface="Calibri" pitchFamily="34" charset="0"/>
                      </a:endParaRPr>
                    </a:p>
                  </a:txBody>
                  <a:tcPr>
                    <a:solidFill>
                      <a:schemeClr val="accent1">
                        <a:lumMod val="75000"/>
                      </a:schemeClr>
                    </a:solidFill>
                  </a:tcPr>
                </a:tc>
                <a:tc hMerge="1">
                  <a:txBody>
                    <a:bodyPr/>
                    <a:lstStyle/>
                    <a:p>
                      <a:endParaRPr lang="fr-FR"/>
                    </a:p>
                  </a:txBody>
                  <a:tcPr/>
                </a:tc>
                <a:extLst>
                  <a:ext uri="{0D108BD9-81ED-4DB2-BD59-A6C34878D82A}">
                    <a16:rowId xmlns="" xmlns:a16="http://schemas.microsoft.com/office/drawing/2014/main" val="10000"/>
                  </a:ext>
                </a:extLst>
              </a:tr>
              <a:tr h="240637">
                <a:tc gridSpan="2">
                  <a:txBody>
                    <a:bodyPr/>
                    <a:lstStyle/>
                    <a:p>
                      <a:pPr algn="ctr"/>
                      <a:r>
                        <a:rPr lang="fr-FR" sz="1200" b="1" dirty="0">
                          <a:latin typeface="Calibri" pitchFamily="34" charset="0"/>
                        </a:rPr>
                        <a:t>Par </a:t>
                      </a:r>
                      <a:r>
                        <a:rPr lang="fr-FR" sz="1200" b="1" dirty="0" smtClean="0">
                          <a:latin typeface="Calibri" pitchFamily="34" charset="0"/>
                        </a:rPr>
                        <a:t>élève</a:t>
                      </a:r>
                      <a:endParaRPr lang="fr-FR" sz="1200" b="1" dirty="0">
                        <a:latin typeface="Calibri" pitchFamily="34" charset="0"/>
                      </a:endParaRPr>
                    </a:p>
                  </a:txBody>
                  <a:tcPr>
                    <a:solidFill>
                      <a:schemeClr val="accent1">
                        <a:lumMod val="60000"/>
                        <a:lumOff val="40000"/>
                      </a:schemeClr>
                    </a:solidFill>
                  </a:tcPr>
                </a:tc>
                <a:tc hMerge="1">
                  <a:txBody>
                    <a:bodyPr/>
                    <a:lstStyle/>
                    <a:p>
                      <a:pPr algn="l"/>
                      <a:endParaRPr lang="fr-FR" sz="1600" dirty="0">
                        <a:latin typeface="Times New Roman" pitchFamily="18" charset="0"/>
                      </a:endParaRPr>
                    </a:p>
                  </a:txBody>
                  <a:tcPr marL="121793" marR="121793" marT="60897" marB="60897"/>
                </a:tc>
                <a:extLst>
                  <a:ext uri="{0D108BD9-81ED-4DB2-BD59-A6C34878D82A}">
                    <a16:rowId xmlns="" xmlns:a16="http://schemas.microsoft.com/office/drawing/2014/main" val="10001"/>
                  </a:ext>
                </a:extLst>
              </a:tr>
              <a:tr h="636240">
                <a:tc>
                  <a:txBody>
                    <a:bodyPr/>
                    <a:lstStyle/>
                    <a:p>
                      <a:pPr algn="ctr"/>
                      <a:r>
                        <a:rPr lang="fr-FR" sz="1200" dirty="0">
                          <a:latin typeface="Calibri" pitchFamily="34" charset="0"/>
                        </a:rPr>
                        <a:t>1</a:t>
                      </a:r>
                    </a:p>
                    <a:p>
                      <a:pPr algn="ctr"/>
                      <a:r>
                        <a:rPr lang="fr-FR" sz="1200" dirty="0" smtClean="0">
                          <a:latin typeface="Calibri" pitchFamily="34" charset="0"/>
                        </a:rPr>
                        <a:t>1</a:t>
                      </a:r>
                      <a:endParaRPr lang="fr-FR" sz="1200" dirty="0">
                        <a:latin typeface="Calibri" pitchFamily="34" charset="0"/>
                      </a:endParaRPr>
                    </a:p>
                  </a:txBody>
                  <a:tcPr>
                    <a:solidFill>
                      <a:schemeClr val="accent1">
                        <a:lumMod val="20000"/>
                        <a:lumOff val="80000"/>
                      </a:schemeClr>
                    </a:solidFill>
                  </a:tcPr>
                </a:tc>
                <a:tc>
                  <a:txBody>
                    <a:bodyPr/>
                    <a:lstStyle/>
                    <a:p>
                      <a:pPr algn="l"/>
                      <a:r>
                        <a:rPr lang="fr-FR" sz="1200" dirty="0" smtClean="0">
                          <a:latin typeface="Calibri" pitchFamily="34" charset="0"/>
                          <a:hlinkClick r:id="rId8" action="ppaction://hlinksldjump"/>
                        </a:rPr>
                        <a:t>Fiche</a:t>
                      </a:r>
                      <a:r>
                        <a:rPr lang="fr-FR" sz="1200" baseline="0" dirty="0" smtClean="0">
                          <a:latin typeface="Calibri" pitchFamily="34" charset="0"/>
                          <a:hlinkClick r:id="rId8" action="ppaction://hlinksldjump"/>
                        </a:rPr>
                        <a:t> d’activité B</a:t>
                      </a:r>
                      <a:endParaRPr lang="fr-FR" sz="1200" baseline="0" dirty="0" smtClean="0">
                        <a:latin typeface="Calibri" pitchFamily="34" charset="0"/>
                      </a:endParaRPr>
                    </a:p>
                    <a:p>
                      <a:pPr algn="l"/>
                      <a:r>
                        <a:rPr lang="fr-FR" sz="1200" baseline="0" dirty="0" smtClean="0">
                          <a:latin typeface="Calibri" pitchFamily="34" charset="0"/>
                        </a:rPr>
                        <a:t>Paire de ciseaux</a:t>
                      </a:r>
                    </a:p>
                    <a:p>
                      <a:pPr algn="l"/>
                      <a:r>
                        <a:rPr lang="fr-FR" sz="1200" baseline="0" dirty="0" smtClean="0">
                          <a:latin typeface="Calibri" pitchFamily="34" charset="0"/>
                        </a:rPr>
                        <a:t>Colle</a:t>
                      </a:r>
                    </a:p>
                  </a:txBody>
                  <a:tcPr>
                    <a:solidFill>
                      <a:schemeClr val="accent1">
                        <a:lumMod val="20000"/>
                        <a:lumOff val="80000"/>
                      </a:schemeClr>
                    </a:solidFill>
                  </a:tcPr>
                </a:tc>
                <a:extLst>
                  <a:ext uri="{0D108BD9-81ED-4DB2-BD59-A6C34878D82A}">
                    <a16:rowId xmlns="" xmlns:a16="http://schemas.microsoft.com/office/drawing/2014/main" val="10002"/>
                  </a:ext>
                </a:extLst>
              </a:tr>
            </a:tbl>
          </a:graphicData>
        </a:graphic>
      </p:graphicFrame>
      <p:sp>
        <p:nvSpPr>
          <p:cNvPr id="2" name="Espace réservé du numéro de diapositive 1"/>
          <p:cNvSpPr>
            <a:spLocks noGrp="1"/>
          </p:cNvSpPr>
          <p:nvPr>
            <p:ph type="sldNum" sz="quarter" idx="12"/>
            <p:custDataLst>
              <p:tags r:id="rId5"/>
            </p:custDataLst>
          </p:nvPr>
        </p:nvSpPr>
        <p:spPr>
          <a:xfrm>
            <a:off x="5745708" y="8003991"/>
            <a:ext cx="1112292" cy="1135797"/>
          </a:xfrm>
        </p:spPr>
        <p:txBody>
          <a:bodyPr/>
          <a:lstStyle/>
          <a:p>
            <a:fld id="{027FB875-5C85-AB42-9DC5-178568A424B8}" type="slidenum">
              <a:rPr lang="en-US" b="1" smtClean="0">
                <a:cs typeface="Calibri" pitchFamily="34" charset="0"/>
              </a:rPr>
              <a:pPr/>
              <a:t>8</a:t>
            </a:fld>
            <a:endParaRPr lang="en-US" b="1" dirty="0">
              <a:cs typeface="Calibri" pitchFamily="34" charset="0"/>
            </a:endParaRPr>
          </a:p>
        </p:txBody>
      </p:sp>
      <p:sp>
        <p:nvSpPr>
          <p:cNvPr id="12" name="Rectangle 11"/>
          <p:cNvSpPr/>
          <p:nvPr>
            <p:custDataLst>
              <p:tags r:id="rId6"/>
            </p:custDataLst>
          </p:nvPr>
        </p:nvSpPr>
        <p:spPr>
          <a:xfrm>
            <a:off x="52363" y="2943225"/>
            <a:ext cx="1728811" cy="4231928"/>
          </a:xfrm>
          <a:prstGeom prst="rect">
            <a:avLst/>
          </a:prstGeom>
          <a:solidFill>
            <a:schemeClr val="accent1">
              <a:lumMod val="60000"/>
              <a:lumOff val="40000"/>
              <a:alpha val="51000"/>
            </a:schemeClr>
          </a:solidFill>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ts val="600"/>
              </a:spcBef>
            </a:pPr>
            <a:r>
              <a:rPr lang="fr-CA" sz="1400" b="1" dirty="0" smtClean="0">
                <a:latin typeface="Calibri" pitchFamily="34" charset="0"/>
              </a:rPr>
              <a:t>Mission vocabulaire</a:t>
            </a:r>
            <a:endParaRPr lang="fr-CA" sz="1400" b="1" dirty="0">
              <a:latin typeface="Calibri" pitchFamily="34" charset="0"/>
            </a:endParaRPr>
          </a:p>
          <a:p>
            <a:pPr>
              <a:spcBef>
                <a:spcPts val="600"/>
              </a:spcBef>
            </a:pPr>
            <a:r>
              <a:rPr lang="fr-CA" sz="1200" dirty="0" smtClean="0">
                <a:latin typeface="Calibri" pitchFamily="34" charset="0"/>
              </a:rPr>
              <a:t>Dans bien des activités de science, l’acquisition de nouveau vocabulaire représente un des objectifs principaux. C’est certainement le cas ici.</a:t>
            </a:r>
          </a:p>
          <a:p>
            <a:pPr>
              <a:spcBef>
                <a:spcPts val="600"/>
              </a:spcBef>
            </a:pPr>
            <a:r>
              <a:rPr lang="fr-CA" sz="1200" dirty="0" smtClean="0">
                <a:latin typeface="Calibri" pitchFamily="34" charset="0"/>
              </a:rPr>
              <a:t>Si la </a:t>
            </a:r>
            <a:r>
              <a:rPr lang="fr-CA" sz="1200" b="1" dirty="0" smtClean="0">
                <a:latin typeface="Calibri" pitchFamily="34" charset="0"/>
              </a:rPr>
              <a:t>matière</a:t>
            </a:r>
            <a:r>
              <a:rPr lang="fr-CA" sz="1200" dirty="0" smtClean="0">
                <a:latin typeface="Calibri" pitchFamily="34" charset="0"/>
              </a:rPr>
              <a:t> est un concept difficile à définir (plus difficile qu’il n’en paraît, du moins), on insistera plutôt sur les mots </a:t>
            </a:r>
            <a:r>
              <a:rPr lang="fr-CA" sz="1200" b="1" dirty="0" smtClean="0">
                <a:latin typeface="Calibri" pitchFamily="34" charset="0"/>
              </a:rPr>
              <a:t>solide</a:t>
            </a:r>
            <a:r>
              <a:rPr lang="fr-CA" sz="1200" dirty="0" smtClean="0">
                <a:latin typeface="Calibri" pitchFamily="34" charset="0"/>
              </a:rPr>
              <a:t>, </a:t>
            </a:r>
            <a:r>
              <a:rPr lang="fr-CA" sz="1200" b="1" dirty="0" smtClean="0">
                <a:latin typeface="Calibri" pitchFamily="34" charset="0"/>
              </a:rPr>
              <a:t>liquide</a:t>
            </a:r>
            <a:r>
              <a:rPr lang="fr-CA" sz="1200" dirty="0" smtClean="0">
                <a:latin typeface="Calibri" pitchFamily="34" charset="0"/>
              </a:rPr>
              <a:t> et </a:t>
            </a:r>
            <a:r>
              <a:rPr lang="fr-CA" sz="1200" b="1" dirty="0" smtClean="0">
                <a:latin typeface="Calibri" pitchFamily="34" charset="0"/>
              </a:rPr>
              <a:t>gaz</a:t>
            </a:r>
            <a:r>
              <a:rPr lang="fr-CA" sz="1200" dirty="0" smtClean="0">
                <a:latin typeface="Calibri" pitchFamily="34" charset="0"/>
              </a:rPr>
              <a:t> (ce dernier étant le plus difficile).</a:t>
            </a:r>
          </a:p>
          <a:p>
            <a:pPr>
              <a:spcBef>
                <a:spcPts val="600"/>
              </a:spcBef>
            </a:pPr>
            <a:r>
              <a:rPr lang="fr-CA" sz="1200" dirty="0" smtClean="0">
                <a:latin typeface="Calibri" pitchFamily="34" charset="0"/>
              </a:rPr>
              <a:t>Après, il sera toujours possible de définir la matière ainsi : l’ensemble des solides, des liquides et des gaz.</a:t>
            </a:r>
            <a:endParaRPr lang="fr-CA" sz="600" b="1" u="sng" dirty="0" smtClean="0">
              <a:latin typeface="Calibri" pitchFamily="34" charset="0"/>
            </a:endParaRPr>
          </a:p>
        </p:txBody>
      </p:sp>
      <p:pic>
        <p:nvPicPr>
          <p:cNvPr id="11" name="Image 10" descr="Cover_1-Les_états_de_la_matière.png"/>
          <p:cNvPicPr>
            <a:picLocks noChangeAspect="1"/>
          </p:cNvPicPr>
          <p:nvPr/>
        </p:nvPicPr>
        <p:blipFill>
          <a:blip r:embed="rId9"/>
          <a:stretch>
            <a:fillRect/>
          </a:stretch>
        </p:blipFill>
        <p:spPr>
          <a:xfrm>
            <a:off x="4747260" y="-310898"/>
            <a:ext cx="2110740" cy="2110740"/>
          </a:xfrm>
          <a:prstGeom prst="rect">
            <a:avLst/>
          </a:prstGeom>
        </p:spPr>
      </p:pic>
    </p:spTree>
    <p:extLst>
      <p:ext uri="{BB962C8B-B14F-4D97-AF65-F5344CB8AC3E}">
        <p14:creationId xmlns="" xmlns:p14="http://schemas.microsoft.com/office/powerpoint/2010/main" val="1537361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 name="Tableau 15"/>
          <p:cNvGraphicFramePr>
            <a:graphicFrameLocks noGrp="1"/>
          </p:cNvGraphicFramePr>
          <p:nvPr>
            <p:custDataLst>
              <p:tags r:id="rId1"/>
            </p:custDataLst>
            <p:extLst>
              <p:ext uri="{D42A27DB-BD31-4B8C-83A1-F6EECF244321}">
                <p14:modId xmlns="" xmlns:p14="http://schemas.microsoft.com/office/powerpoint/2010/main" val="301303706"/>
              </p:ext>
            </p:extLst>
          </p:nvPr>
        </p:nvGraphicFramePr>
        <p:xfrm>
          <a:off x="85737" y="1282827"/>
          <a:ext cx="1724013" cy="304800"/>
        </p:xfrm>
        <a:graphic>
          <a:graphicData uri="http://schemas.openxmlformats.org/drawingml/2006/table">
            <a:tbl>
              <a:tblPr firstRow="1" bandRow="1">
                <a:tableStyleId>{5C22544A-7EE6-4342-B048-85BDC9FD1C3A}</a:tableStyleId>
              </a:tblPr>
              <a:tblGrid>
                <a:gridCol w="1724013">
                  <a:extLst>
                    <a:ext uri="{9D8B030D-6E8A-4147-A177-3AD203B41FA5}">
                      <a16:colId xmlns="" xmlns:a16="http://schemas.microsoft.com/office/drawing/2014/main" val="20000"/>
                    </a:ext>
                  </a:extLst>
                </a:gridCol>
              </a:tblGrid>
              <a:tr h="244984">
                <a:tc>
                  <a:txBody>
                    <a:bodyPr/>
                    <a:lstStyle/>
                    <a:p>
                      <a:pPr algn="ctr"/>
                      <a:r>
                        <a:rPr lang="fr-FR" sz="1400" b="1" i="0" dirty="0" smtClean="0">
                          <a:solidFill>
                            <a:schemeClr val="tx1"/>
                          </a:solidFill>
                          <a:effectLst/>
                          <a:latin typeface="Calibri" pitchFamily="34" charset="0"/>
                        </a:rPr>
                        <a:t>Durée</a:t>
                      </a:r>
                      <a:r>
                        <a:rPr lang="fr-FR" sz="1400" b="1" i="0" baseline="0" dirty="0" smtClean="0">
                          <a:solidFill>
                            <a:schemeClr val="tx1"/>
                          </a:solidFill>
                          <a:effectLst/>
                          <a:latin typeface="Calibri" pitchFamily="34" charset="0"/>
                        </a:rPr>
                        <a:t> : </a:t>
                      </a:r>
                      <a:r>
                        <a:rPr lang="fr-FR" sz="1400" b="0" i="0" dirty="0" smtClean="0">
                          <a:solidFill>
                            <a:schemeClr val="tx1"/>
                          </a:solidFill>
                          <a:latin typeface="Calibri" pitchFamily="34" charset="0"/>
                        </a:rPr>
                        <a:t>25 minutes</a:t>
                      </a:r>
                      <a:endParaRPr lang="fr-FR" sz="1400" b="0" i="0" dirty="0">
                        <a:solidFill>
                          <a:schemeClr val="tx1"/>
                        </a:solidFill>
                        <a:latin typeface="Calibri" pitchFamily="34" charset="0"/>
                      </a:endParaRPr>
                    </a:p>
                  </a:txBody>
                  <a:tcPr>
                    <a:solidFill>
                      <a:schemeClr val="accent1">
                        <a:lumMod val="40000"/>
                        <a:lumOff val="60000"/>
                      </a:schemeClr>
                    </a:solidFill>
                  </a:tcPr>
                </a:tc>
                <a:extLst>
                  <a:ext uri="{0D108BD9-81ED-4DB2-BD59-A6C34878D82A}">
                    <a16:rowId xmlns="" xmlns:a16="http://schemas.microsoft.com/office/drawing/2014/main" val="10000"/>
                  </a:ext>
                </a:extLst>
              </a:tr>
            </a:tbl>
          </a:graphicData>
        </a:graphic>
      </p:graphicFrame>
      <p:sp>
        <p:nvSpPr>
          <p:cNvPr id="6" name="ZoneTexte 5"/>
          <p:cNvSpPr txBox="1"/>
          <p:nvPr>
            <p:custDataLst>
              <p:tags r:id="rId2"/>
            </p:custDataLst>
          </p:nvPr>
        </p:nvSpPr>
        <p:spPr>
          <a:xfrm>
            <a:off x="1866900" y="1301368"/>
            <a:ext cx="4933950" cy="6863417"/>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ts val="600"/>
              </a:spcBef>
              <a:spcAft>
                <a:spcPts val="600"/>
              </a:spcAft>
            </a:pPr>
            <a:r>
              <a:rPr lang="fr-CA" sz="2400" i="1" dirty="0">
                <a:latin typeface="Calibri" pitchFamily="34" charset="0"/>
                <a:cs typeface="Calibri" pitchFamily="34" charset="0"/>
              </a:rPr>
              <a:t>Vue d’ensemble</a:t>
            </a:r>
          </a:p>
          <a:p>
            <a:pPr algn="just">
              <a:spcBef>
                <a:spcPts val="600"/>
              </a:spcBef>
            </a:pPr>
            <a:r>
              <a:rPr lang="fr-CA" sz="1200" dirty="0" smtClean="0">
                <a:latin typeface="Calibri" pitchFamily="34" charset="0"/>
                <a:cs typeface="Calibri" pitchFamily="34" charset="0"/>
              </a:rPr>
              <a:t>En équipe de deux, les élèves manipulent des ballons identiques mais remplis de matières différentes (air, eau, ciment). Cela leur permet de découvrir certaines caractéristiques de la matière, selon son état.</a:t>
            </a:r>
          </a:p>
          <a:p>
            <a:pPr algn="just">
              <a:spcBef>
                <a:spcPts val="600"/>
              </a:spcBef>
            </a:pPr>
            <a:r>
              <a:rPr lang="fr-CA" sz="2400" i="1" dirty="0" smtClean="0">
                <a:latin typeface="Calibri" pitchFamily="34" charset="0"/>
                <a:cs typeface="Calibri" pitchFamily="34" charset="0"/>
              </a:rPr>
              <a:t>Déroulement de l’activité</a:t>
            </a:r>
          </a:p>
          <a:p>
            <a:pPr marL="228600" indent="-228600" algn="just">
              <a:spcBef>
                <a:spcPts val="600"/>
              </a:spcBef>
              <a:buFont typeface="+mj-lt"/>
              <a:buAutoNum type="arabicPeriod"/>
            </a:pPr>
            <a:r>
              <a:rPr lang="fr-CA" sz="1200" dirty="0" smtClean="0">
                <a:latin typeface="Calibri" pitchFamily="34" charset="0"/>
                <a:cs typeface="Calibri" pitchFamily="34" charset="0"/>
              </a:rPr>
              <a:t>Manipulation et  description des ballons (15 minutes)</a:t>
            </a:r>
          </a:p>
          <a:p>
            <a:pPr marL="228600" indent="-228600" algn="just">
              <a:spcBef>
                <a:spcPts val="600"/>
              </a:spcBef>
              <a:buFont typeface="+mj-lt"/>
              <a:buAutoNum type="arabicPeriod"/>
            </a:pPr>
            <a:r>
              <a:rPr lang="fr-CA" sz="1200" dirty="0" smtClean="0">
                <a:latin typeface="Calibri" pitchFamily="34" charset="0"/>
                <a:cs typeface="Calibri" pitchFamily="34" charset="0"/>
              </a:rPr>
              <a:t>Tableau des caractéristiques de la matière (10 minutes)</a:t>
            </a:r>
          </a:p>
          <a:p>
            <a:pPr algn="just">
              <a:spcBef>
                <a:spcPts val="600"/>
              </a:spcBef>
            </a:pPr>
            <a:r>
              <a:rPr lang="fr-CA" sz="2400" i="1" dirty="0" smtClean="0">
                <a:latin typeface="Calibri" pitchFamily="34" charset="0"/>
                <a:cs typeface="Calibri" pitchFamily="34" charset="0"/>
              </a:rPr>
              <a:t>Manipulation des ballons</a:t>
            </a:r>
          </a:p>
          <a:p>
            <a:pPr marL="171450" indent="-171450" algn="just">
              <a:spcBef>
                <a:spcPts val="600"/>
              </a:spcBef>
              <a:buFont typeface="Arial" pitchFamily="34" charset="0"/>
              <a:buChar char="•"/>
            </a:pPr>
            <a:r>
              <a:rPr lang="fr-CA" sz="1200" b="1" dirty="0" smtClean="0">
                <a:latin typeface="Calibri" pitchFamily="34" charset="0"/>
                <a:cs typeface="Calibri" pitchFamily="34" charset="0"/>
              </a:rPr>
              <a:t>Les élèves travaillent en équipe de deux</a:t>
            </a:r>
            <a:r>
              <a:rPr lang="fr-CA" sz="1200" dirty="0" smtClean="0">
                <a:latin typeface="Calibri" pitchFamily="34" charset="0"/>
                <a:cs typeface="Calibri" pitchFamily="34" charset="0"/>
              </a:rPr>
              <a:t>.</a:t>
            </a:r>
          </a:p>
          <a:p>
            <a:pPr marL="171450" indent="-171450" algn="just">
              <a:spcBef>
                <a:spcPts val="600"/>
              </a:spcBef>
              <a:buFont typeface="Arial" pitchFamily="34" charset="0"/>
              <a:buChar char="•"/>
            </a:pPr>
            <a:r>
              <a:rPr lang="fr-CA" sz="1200" b="1" dirty="0" smtClean="0">
                <a:latin typeface="Calibri" pitchFamily="34" charset="0"/>
                <a:cs typeface="Calibri" pitchFamily="34" charset="0"/>
              </a:rPr>
              <a:t>Les ballons sont présentés un à la fois. </a:t>
            </a:r>
            <a:r>
              <a:rPr lang="fr-CA" sz="1200" dirty="0" smtClean="0">
                <a:latin typeface="Calibri" pitchFamily="34" charset="0"/>
                <a:cs typeface="Calibri" pitchFamily="34" charset="0"/>
              </a:rPr>
              <a:t>Voir plus loin pour une suggestion d’ordre de présentation.</a:t>
            </a:r>
          </a:p>
          <a:p>
            <a:pPr marL="171450" indent="-171450" algn="just">
              <a:spcBef>
                <a:spcPts val="600"/>
              </a:spcBef>
              <a:buFont typeface="Arial" pitchFamily="34" charset="0"/>
              <a:buChar char="•"/>
            </a:pPr>
            <a:r>
              <a:rPr lang="fr-CA" sz="1200" b="1" dirty="0" smtClean="0">
                <a:latin typeface="Calibri" pitchFamily="34" charset="0"/>
                <a:cs typeface="Calibri" pitchFamily="34" charset="0"/>
              </a:rPr>
              <a:t>Pour chaque ballon, les élèves disposent d’une minute ou deux pour manipuler</a:t>
            </a:r>
            <a:r>
              <a:rPr lang="fr-CA" sz="1200" dirty="0" smtClean="0">
                <a:latin typeface="Calibri" pitchFamily="34" charset="0"/>
                <a:cs typeface="Calibri" pitchFamily="34" charset="0"/>
              </a:rPr>
              <a:t>. Ils doivent bien entendu y aller doucement !</a:t>
            </a:r>
          </a:p>
          <a:p>
            <a:pPr marL="171450" indent="-171450" algn="just">
              <a:spcBef>
                <a:spcPts val="600"/>
              </a:spcBef>
              <a:buFont typeface="Arial" pitchFamily="34" charset="0"/>
              <a:buChar char="•"/>
            </a:pPr>
            <a:r>
              <a:rPr lang="fr-CA" sz="1200" b="1" dirty="0" smtClean="0">
                <a:latin typeface="Calibri" pitchFamily="34" charset="0"/>
                <a:cs typeface="Calibri" pitchFamily="34" charset="0"/>
              </a:rPr>
              <a:t>Après cette brève manipulation, l’</a:t>
            </a:r>
            <a:r>
              <a:rPr lang="fr-CA" sz="1200" b="1" dirty="0" err="1" smtClean="0">
                <a:latin typeface="Calibri" pitchFamily="34" charset="0"/>
                <a:cs typeface="Calibri" pitchFamily="34" charset="0"/>
              </a:rPr>
              <a:t>enseignant.e</a:t>
            </a:r>
            <a:r>
              <a:rPr lang="fr-CA" sz="1200" b="1" dirty="0" smtClean="0">
                <a:latin typeface="Calibri" pitchFamily="34" charset="0"/>
                <a:cs typeface="Calibri" pitchFamily="34" charset="0"/>
              </a:rPr>
              <a:t> demande aux élèves de décrire le ballon</a:t>
            </a:r>
            <a:r>
              <a:rPr lang="fr-CA" sz="1200" dirty="0" smtClean="0">
                <a:latin typeface="Calibri" pitchFamily="34" charset="0"/>
                <a:cs typeface="Calibri" pitchFamily="34" charset="0"/>
              </a:rPr>
              <a:t>. L’objectif n’est pas d’essayer de deviner ce qu’il y a à l’intérieur, mais bien de trouver les mots pour décrire le ballon.</a:t>
            </a:r>
            <a:r>
              <a:rPr lang="fr-CA" sz="1200" dirty="0">
                <a:latin typeface="Calibri" pitchFamily="34" charset="0"/>
                <a:cs typeface="Calibri" pitchFamily="34" charset="0"/>
              </a:rPr>
              <a:t> </a:t>
            </a:r>
            <a:r>
              <a:rPr lang="fr-CA" sz="1200" dirty="0" smtClean="0">
                <a:latin typeface="Calibri" pitchFamily="34" charset="0"/>
                <a:cs typeface="Calibri" pitchFamily="34" charset="0"/>
              </a:rPr>
              <a:t>Prendre en note ces mots au tableau.</a:t>
            </a:r>
          </a:p>
          <a:p>
            <a:pPr marL="171450" indent="-171450" algn="just">
              <a:spcBef>
                <a:spcPts val="600"/>
              </a:spcBef>
              <a:buFont typeface="Arial" pitchFamily="34" charset="0"/>
              <a:buChar char="•"/>
            </a:pPr>
            <a:r>
              <a:rPr lang="fr-CA" sz="1200" b="1" dirty="0" smtClean="0">
                <a:latin typeface="Calibri" pitchFamily="34" charset="0"/>
                <a:cs typeface="Calibri" pitchFamily="34" charset="0"/>
              </a:rPr>
              <a:t>Pour conclure au sujet d’un ballon, demander aux élèves de dire dans quel état est la matière qui se trouve à l’intérieur</a:t>
            </a:r>
            <a:r>
              <a:rPr lang="fr-CA" sz="1200" dirty="0" smtClean="0">
                <a:latin typeface="Calibri" pitchFamily="34" charset="0"/>
                <a:cs typeface="Calibri" pitchFamily="34" charset="0"/>
              </a:rPr>
              <a:t>. Solide, liquide ou gazeux ? (Au besoin, leur demander préalablement s’ils se souviennent des trois états de la matière.) C’est à ce moment qu’ils peuvent essayer de deviner ce qu’il y a exactement à l’intérieur.</a:t>
            </a:r>
          </a:p>
          <a:p>
            <a:pPr algn="just">
              <a:spcBef>
                <a:spcPts val="600"/>
              </a:spcBef>
            </a:pPr>
            <a:r>
              <a:rPr lang="fr-CA" sz="1400" b="1" dirty="0" smtClean="0">
                <a:latin typeface="Calibri" pitchFamily="34" charset="0"/>
                <a:cs typeface="Calibri" pitchFamily="34" charset="0"/>
              </a:rPr>
              <a:t>Suggestion d’ordre de présentation des ballons</a:t>
            </a:r>
          </a:p>
          <a:p>
            <a:pPr marL="228600" indent="-228600" algn="just">
              <a:spcBef>
                <a:spcPts val="600"/>
              </a:spcBef>
              <a:buFont typeface="+mj-lt"/>
              <a:buAutoNum type="arabicPeriod"/>
            </a:pPr>
            <a:r>
              <a:rPr lang="fr-CA" sz="1200" dirty="0" smtClean="0">
                <a:latin typeface="Calibri" pitchFamily="34" charset="0"/>
                <a:cs typeface="Calibri" pitchFamily="34" charset="0"/>
              </a:rPr>
              <a:t>Eau (pour la surprise)</a:t>
            </a:r>
          </a:p>
          <a:p>
            <a:pPr marL="228600" indent="-228600" algn="just">
              <a:spcBef>
                <a:spcPts val="600"/>
              </a:spcBef>
              <a:buFont typeface="+mj-lt"/>
              <a:buAutoNum type="arabicPeriod"/>
            </a:pPr>
            <a:r>
              <a:rPr lang="fr-CA" sz="1200" dirty="0" smtClean="0">
                <a:latin typeface="Calibri" pitchFamily="34" charset="0"/>
                <a:cs typeface="Calibri" pitchFamily="34" charset="0"/>
              </a:rPr>
              <a:t>Air (pour le contraste)</a:t>
            </a:r>
          </a:p>
          <a:p>
            <a:pPr marL="228600" indent="-228600" algn="just">
              <a:spcBef>
                <a:spcPts val="600"/>
              </a:spcBef>
              <a:buFont typeface="+mj-lt"/>
              <a:buAutoNum type="arabicPeriod"/>
            </a:pPr>
            <a:r>
              <a:rPr lang="fr-CA" sz="1200" dirty="0" smtClean="0">
                <a:latin typeface="Calibri" pitchFamily="34" charset="0"/>
                <a:cs typeface="Calibri" pitchFamily="34" charset="0"/>
              </a:rPr>
              <a:t>Ciment (pour un nouveau contraste)</a:t>
            </a:r>
          </a:p>
          <a:p>
            <a:pPr algn="just">
              <a:spcBef>
                <a:spcPts val="600"/>
              </a:spcBef>
            </a:pPr>
            <a:endParaRPr lang="fr-CA" sz="1200" dirty="0">
              <a:latin typeface="Calibri" pitchFamily="34" charset="0"/>
              <a:cs typeface="Calibri" pitchFamily="34" charset="0"/>
            </a:endParaRPr>
          </a:p>
        </p:txBody>
      </p:sp>
      <p:sp>
        <p:nvSpPr>
          <p:cNvPr id="13" name="Title 3"/>
          <p:cNvSpPr>
            <a:spLocks noGrp="1"/>
          </p:cNvSpPr>
          <p:nvPr>
            <p:ph type="title"/>
            <p:custDataLst>
              <p:tags r:id="rId3"/>
            </p:custDataLst>
          </p:nvPr>
        </p:nvSpPr>
        <p:spPr>
          <a:xfrm>
            <a:off x="0" y="9526"/>
            <a:ext cx="5962638" cy="981074"/>
          </a:xfrm>
        </p:spPr>
        <p:txBody>
          <a:bodyPr/>
          <a:lstStyle/>
          <a:p>
            <a:pPr algn="l"/>
            <a:r>
              <a:rPr lang="en-US" sz="3000" dirty="0" err="1" smtClean="0">
                <a:cs typeface="Calibri" pitchFamily="34" charset="0"/>
              </a:rPr>
              <a:t>Réalisation</a:t>
            </a:r>
            <a:r>
              <a:rPr lang="en-US" sz="3000" dirty="0">
                <a:cs typeface="Calibri" pitchFamily="34" charset="0"/>
              </a:rPr>
              <a:t/>
            </a:r>
            <a:br>
              <a:rPr lang="en-US" sz="3000" dirty="0">
                <a:cs typeface="Calibri" pitchFamily="34" charset="0"/>
              </a:rPr>
            </a:br>
            <a:r>
              <a:rPr lang="en-US" sz="2400" dirty="0">
                <a:cs typeface="Calibri" pitchFamily="34" charset="0"/>
              </a:rPr>
              <a:t>3</a:t>
            </a:r>
            <a:r>
              <a:rPr lang="en-US" sz="2400" dirty="0" smtClean="0">
                <a:cs typeface="Calibri" pitchFamily="34" charset="0"/>
              </a:rPr>
              <a:t>. Les </a:t>
            </a:r>
            <a:r>
              <a:rPr lang="en-US" sz="2400" dirty="0" err="1" smtClean="0">
                <a:cs typeface="Calibri" pitchFamily="34" charset="0"/>
              </a:rPr>
              <a:t>caractéristiques</a:t>
            </a:r>
            <a:r>
              <a:rPr lang="en-US" sz="2400" dirty="0" smtClean="0">
                <a:cs typeface="Calibri" pitchFamily="34" charset="0"/>
              </a:rPr>
              <a:t> de la </a:t>
            </a:r>
            <a:r>
              <a:rPr lang="en-US" sz="2400" dirty="0" err="1" smtClean="0">
                <a:cs typeface="Calibri" pitchFamily="34" charset="0"/>
              </a:rPr>
              <a:t>matière</a:t>
            </a:r>
            <a:endParaRPr lang="en-US" sz="2400" i="1" dirty="0">
              <a:cs typeface="Calibri" pitchFamily="34" charset="0"/>
            </a:endParaRPr>
          </a:p>
        </p:txBody>
      </p:sp>
      <p:graphicFrame>
        <p:nvGraphicFramePr>
          <p:cNvPr id="8" name="Espace réservé du contenu 5"/>
          <p:cNvGraphicFramePr>
            <a:graphicFrameLocks noGrp="1"/>
          </p:cNvGraphicFramePr>
          <p:nvPr>
            <p:ph sz="half" idx="1"/>
            <p:custDataLst>
              <p:tags r:id="rId4"/>
            </p:custDataLst>
            <p:extLst>
              <p:ext uri="{D42A27DB-BD31-4B8C-83A1-F6EECF244321}">
                <p14:modId xmlns="" xmlns:p14="http://schemas.microsoft.com/office/powerpoint/2010/main" val="28409367"/>
              </p:ext>
            </p:extLst>
          </p:nvPr>
        </p:nvGraphicFramePr>
        <p:xfrm>
          <a:off x="70534" y="1639301"/>
          <a:ext cx="1748741" cy="2001370"/>
        </p:xfrm>
        <a:graphic>
          <a:graphicData uri="http://schemas.openxmlformats.org/drawingml/2006/table">
            <a:tbl>
              <a:tblPr firstRow="1" bandRow="1">
                <a:tableStyleId>{5C22544A-7EE6-4342-B048-85BDC9FD1C3A}</a:tableStyleId>
              </a:tblPr>
              <a:tblGrid>
                <a:gridCol w="240646">
                  <a:extLst>
                    <a:ext uri="{9D8B030D-6E8A-4147-A177-3AD203B41FA5}">
                      <a16:colId xmlns="" xmlns:a16="http://schemas.microsoft.com/office/drawing/2014/main" val="20000"/>
                    </a:ext>
                  </a:extLst>
                </a:gridCol>
                <a:gridCol w="1508095">
                  <a:extLst>
                    <a:ext uri="{9D8B030D-6E8A-4147-A177-3AD203B41FA5}">
                      <a16:colId xmlns="" xmlns:a16="http://schemas.microsoft.com/office/drawing/2014/main" val="20001"/>
                    </a:ext>
                  </a:extLst>
                </a:gridCol>
              </a:tblGrid>
              <a:tr h="287789">
                <a:tc gridSpan="2">
                  <a:txBody>
                    <a:bodyPr/>
                    <a:lstStyle/>
                    <a:p>
                      <a:pPr algn="ctr"/>
                      <a:r>
                        <a:rPr lang="fr-FR" sz="1400" dirty="0" smtClean="0">
                          <a:latin typeface="Calibri" pitchFamily="34" charset="0"/>
                        </a:rPr>
                        <a:t>Matériel</a:t>
                      </a:r>
                      <a:r>
                        <a:rPr lang="fr-FR" sz="1400" baseline="0" dirty="0" smtClean="0">
                          <a:latin typeface="Calibri" pitchFamily="34" charset="0"/>
                        </a:rPr>
                        <a:t> nécessaire</a:t>
                      </a:r>
                      <a:endParaRPr lang="fr-FR" sz="1400" dirty="0">
                        <a:latin typeface="Calibri" pitchFamily="34" charset="0"/>
                      </a:endParaRPr>
                    </a:p>
                  </a:txBody>
                  <a:tcPr>
                    <a:solidFill>
                      <a:schemeClr val="accent1">
                        <a:lumMod val="75000"/>
                      </a:schemeClr>
                    </a:solidFill>
                  </a:tcPr>
                </a:tc>
                <a:tc hMerge="1">
                  <a:txBody>
                    <a:bodyPr/>
                    <a:lstStyle/>
                    <a:p>
                      <a:endParaRPr lang="fr-FR"/>
                    </a:p>
                  </a:txBody>
                  <a:tcPr/>
                </a:tc>
                <a:extLst>
                  <a:ext uri="{0D108BD9-81ED-4DB2-BD59-A6C34878D82A}">
                    <a16:rowId xmlns="" xmlns:a16="http://schemas.microsoft.com/office/drawing/2014/main" val="10000"/>
                  </a:ext>
                </a:extLst>
              </a:tr>
              <a:tr h="259010">
                <a:tc gridSpan="2">
                  <a:txBody>
                    <a:bodyPr/>
                    <a:lstStyle/>
                    <a:p>
                      <a:pPr algn="ctr"/>
                      <a:r>
                        <a:rPr lang="fr-FR" sz="1200" b="1" dirty="0" smtClean="0">
                          <a:latin typeface="Calibri" pitchFamily="34" charset="0"/>
                        </a:rPr>
                        <a:t>Par équipe de 2</a:t>
                      </a:r>
                      <a:endParaRPr lang="fr-FR" sz="1200" b="1" dirty="0">
                        <a:latin typeface="Calibri" pitchFamily="34" charset="0"/>
                      </a:endParaRPr>
                    </a:p>
                  </a:txBody>
                  <a:tcPr>
                    <a:solidFill>
                      <a:schemeClr val="accent1">
                        <a:lumMod val="60000"/>
                        <a:lumOff val="40000"/>
                      </a:schemeClr>
                    </a:solidFill>
                  </a:tcPr>
                </a:tc>
                <a:tc hMerge="1">
                  <a:txBody>
                    <a:bodyPr/>
                    <a:lstStyle/>
                    <a:p>
                      <a:pPr algn="l"/>
                      <a:endParaRPr lang="fr-FR" sz="1600" dirty="0">
                        <a:latin typeface="Times New Roman" pitchFamily="18" charset="0"/>
                      </a:endParaRPr>
                    </a:p>
                  </a:txBody>
                  <a:tcPr marL="121793" marR="121793" marT="60897" marB="60897"/>
                </a:tc>
                <a:extLst>
                  <a:ext uri="{0D108BD9-81ED-4DB2-BD59-A6C34878D82A}">
                    <a16:rowId xmlns="" xmlns:a16="http://schemas.microsoft.com/office/drawing/2014/main" val="10001"/>
                  </a:ext>
                </a:extLst>
              </a:tr>
              <a:tr h="777030">
                <a:tc>
                  <a:txBody>
                    <a:bodyPr/>
                    <a:lstStyle/>
                    <a:p>
                      <a:pPr algn="ctr"/>
                      <a:r>
                        <a:rPr lang="fr-FR" sz="1200" dirty="0" smtClean="0">
                          <a:latin typeface="Calibri" pitchFamily="34" charset="0"/>
                        </a:rPr>
                        <a:t>1</a:t>
                      </a:r>
                    </a:p>
                    <a:p>
                      <a:pPr algn="ctr"/>
                      <a:r>
                        <a:rPr lang="fr-FR" sz="1200" dirty="0" smtClean="0">
                          <a:latin typeface="Calibri" pitchFamily="34" charset="0"/>
                        </a:rPr>
                        <a:t>1</a:t>
                      </a:r>
                    </a:p>
                    <a:p>
                      <a:pPr algn="ctr"/>
                      <a:r>
                        <a:rPr lang="fr-FR" sz="1200" dirty="0" smtClean="0">
                          <a:latin typeface="Calibri" pitchFamily="34" charset="0"/>
                        </a:rPr>
                        <a:t>1</a:t>
                      </a:r>
                      <a:endParaRPr lang="fr-FR" sz="1200" dirty="0">
                        <a:latin typeface="Calibri" pitchFamily="34" charset="0"/>
                      </a:endParaRPr>
                    </a:p>
                    <a:p>
                      <a:pPr algn="ctr"/>
                      <a:endParaRPr lang="fr-FR" sz="1200" dirty="0">
                        <a:latin typeface="Calibri" pitchFamily="34" charset="0"/>
                      </a:endParaRPr>
                    </a:p>
                  </a:txBody>
                  <a:tcPr>
                    <a:solidFill>
                      <a:schemeClr val="accent1">
                        <a:lumMod val="20000"/>
                        <a:lumOff val="80000"/>
                      </a:schemeClr>
                    </a:solidFill>
                  </a:tcPr>
                </a:tc>
                <a:tc>
                  <a:txBody>
                    <a:bodyPr/>
                    <a:lstStyle/>
                    <a:p>
                      <a:pPr algn="l"/>
                      <a:r>
                        <a:rPr lang="fr-FR" sz="1200" b="0" dirty="0" smtClean="0">
                          <a:latin typeface="Calibri" pitchFamily="34" charset="0"/>
                        </a:rPr>
                        <a:t>Ballon</a:t>
                      </a:r>
                      <a:r>
                        <a:rPr lang="fr-FR" sz="1200" b="0" baseline="0" dirty="0" smtClean="0">
                          <a:latin typeface="Calibri" pitchFamily="34" charset="0"/>
                        </a:rPr>
                        <a:t> rempli d’air</a:t>
                      </a:r>
                    </a:p>
                    <a:p>
                      <a:pPr algn="l"/>
                      <a:r>
                        <a:rPr lang="fr-FR" sz="1200" b="0" baseline="0" dirty="0" smtClean="0">
                          <a:latin typeface="Calibri" pitchFamily="34" charset="0"/>
                        </a:rPr>
                        <a:t>Ballon rempli d’eau</a:t>
                      </a:r>
                    </a:p>
                    <a:p>
                      <a:pPr algn="l"/>
                      <a:r>
                        <a:rPr lang="fr-FR" sz="1200" b="0" baseline="0" dirty="0" smtClean="0">
                          <a:latin typeface="Calibri" pitchFamily="34" charset="0"/>
                        </a:rPr>
                        <a:t>Ballon rempli de ciment</a:t>
                      </a:r>
                      <a:endParaRPr lang="fr-FR" sz="1000" b="1" dirty="0">
                        <a:latin typeface="Calibri" pitchFamily="34" charset="0"/>
                      </a:endParaRPr>
                    </a:p>
                  </a:txBody>
                  <a:tcPr>
                    <a:solidFill>
                      <a:schemeClr val="accent1">
                        <a:lumMod val="20000"/>
                        <a:lumOff val="80000"/>
                      </a:schemeClr>
                    </a:solidFill>
                  </a:tcPr>
                </a:tc>
                <a:extLst>
                  <a:ext uri="{0D108BD9-81ED-4DB2-BD59-A6C34878D82A}">
                    <a16:rowId xmlns="" xmlns:a16="http://schemas.microsoft.com/office/drawing/2014/main" val="10002"/>
                  </a:ext>
                </a:extLst>
              </a:tr>
              <a:tr h="259010">
                <a:tc gridSpan="2">
                  <a:txBody>
                    <a:bodyPr/>
                    <a:lstStyle/>
                    <a:p>
                      <a:pPr algn="ctr"/>
                      <a:r>
                        <a:rPr lang="fr-FR" sz="1200" b="1" dirty="0" smtClean="0">
                          <a:latin typeface="Calibri" pitchFamily="34" charset="0"/>
                        </a:rPr>
                        <a:t>Pour l’</a:t>
                      </a:r>
                      <a:r>
                        <a:rPr lang="fr-FR" sz="1200" b="1" dirty="0" err="1" smtClean="0">
                          <a:latin typeface="Calibri" pitchFamily="34" charset="0"/>
                        </a:rPr>
                        <a:t>enseignant.e</a:t>
                      </a:r>
                      <a:endParaRPr lang="fr-FR" sz="1200" b="1" dirty="0">
                        <a:latin typeface="Calibri" pitchFamily="34" charset="0"/>
                      </a:endParaRPr>
                    </a:p>
                  </a:txBody>
                  <a:tcPr>
                    <a:solidFill>
                      <a:schemeClr val="accent1">
                        <a:lumMod val="60000"/>
                        <a:lumOff val="40000"/>
                      </a:schemeClr>
                    </a:solidFill>
                  </a:tcPr>
                </a:tc>
                <a:tc hMerge="1">
                  <a:txBody>
                    <a:bodyPr/>
                    <a:lstStyle/>
                    <a:p>
                      <a:pPr algn="l"/>
                      <a:endParaRPr lang="fr-FR" sz="1000" b="1" dirty="0">
                        <a:latin typeface="Times New Roman" pitchFamily="18" charset="0"/>
                      </a:endParaRPr>
                    </a:p>
                  </a:txBody>
                  <a:tcPr>
                    <a:solidFill>
                      <a:schemeClr val="accent1">
                        <a:lumMod val="20000"/>
                        <a:lumOff val="80000"/>
                      </a:schemeClr>
                    </a:solidFill>
                  </a:tcPr>
                </a:tc>
              </a:tr>
              <a:tr h="324970">
                <a:tc>
                  <a:txBody>
                    <a:bodyPr/>
                    <a:lstStyle/>
                    <a:p>
                      <a:pPr algn="ctr"/>
                      <a:r>
                        <a:rPr lang="fr-FR" sz="1200" dirty="0" smtClean="0">
                          <a:latin typeface="Calibri" pitchFamily="34" charset="0"/>
                        </a:rPr>
                        <a:t>1</a:t>
                      </a:r>
                    </a:p>
                  </a:txBody>
                  <a:tcPr>
                    <a:solidFill>
                      <a:schemeClr val="accent1">
                        <a:lumMod val="20000"/>
                        <a:lumOff val="80000"/>
                      </a:schemeClr>
                    </a:solidFill>
                  </a:tcPr>
                </a:tc>
                <a:tc>
                  <a:txBody>
                    <a:bodyPr/>
                    <a:lstStyle/>
                    <a:p>
                      <a:pPr algn="l"/>
                      <a:r>
                        <a:rPr lang="fr-FR" sz="1200" b="0" dirty="0" smtClean="0">
                          <a:latin typeface="Calibri" pitchFamily="34" charset="0"/>
                        </a:rPr>
                        <a:t>Ballon vide</a:t>
                      </a:r>
                    </a:p>
                  </a:txBody>
                  <a:tcPr>
                    <a:solidFill>
                      <a:schemeClr val="accent1">
                        <a:lumMod val="20000"/>
                        <a:lumOff val="80000"/>
                      </a:schemeClr>
                    </a:solidFill>
                  </a:tcPr>
                </a:tc>
              </a:tr>
            </a:tbl>
          </a:graphicData>
        </a:graphic>
      </p:graphicFrame>
      <p:sp>
        <p:nvSpPr>
          <p:cNvPr id="2" name="Espace réservé du numéro de diapositive 1"/>
          <p:cNvSpPr>
            <a:spLocks noGrp="1"/>
          </p:cNvSpPr>
          <p:nvPr>
            <p:ph type="sldNum" sz="quarter" idx="12"/>
            <p:custDataLst>
              <p:tags r:id="rId5"/>
            </p:custDataLst>
          </p:nvPr>
        </p:nvSpPr>
        <p:spPr>
          <a:xfrm>
            <a:off x="5153025" y="8010314"/>
            <a:ext cx="1695450" cy="1135797"/>
          </a:xfrm>
        </p:spPr>
        <p:txBody>
          <a:bodyPr/>
          <a:lstStyle/>
          <a:p>
            <a:fld id="{027FB875-5C85-AB42-9DC5-178568A424B8}" type="slidenum">
              <a:rPr lang="en-US" b="1" smtClean="0">
                <a:cs typeface="Calibri" pitchFamily="34" charset="0"/>
              </a:rPr>
              <a:pPr/>
              <a:t>9</a:t>
            </a:fld>
            <a:endParaRPr lang="en-US" b="1" dirty="0">
              <a:cs typeface="Calibri" pitchFamily="34" charset="0"/>
            </a:endParaRPr>
          </a:p>
        </p:txBody>
      </p:sp>
      <p:sp>
        <p:nvSpPr>
          <p:cNvPr id="10" name="Rectangle 9"/>
          <p:cNvSpPr/>
          <p:nvPr>
            <p:custDataLst>
              <p:tags r:id="rId6"/>
            </p:custDataLst>
          </p:nvPr>
        </p:nvSpPr>
        <p:spPr>
          <a:xfrm>
            <a:off x="70534" y="3736595"/>
            <a:ext cx="1728811" cy="3862596"/>
          </a:xfrm>
          <a:prstGeom prst="rect">
            <a:avLst/>
          </a:prstGeom>
          <a:solidFill>
            <a:schemeClr val="accent1">
              <a:lumMod val="60000"/>
              <a:lumOff val="40000"/>
              <a:alpha val="51000"/>
            </a:schemeClr>
          </a:solidFill>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ts val="600"/>
              </a:spcBef>
            </a:pPr>
            <a:r>
              <a:rPr lang="fr-CA" sz="1400" b="1" dirty="0" smtClean="0">
                <a:latin typeface="Calibri" pitchFamily="34" charset="0"/>
              </a:rPr>
              <a:t>Un ballon vide ?</a:t>
            </a:r>
            <a:endParaRPr lang="fr-CA" sz="1400" b="1" dirty="0">
              <a:latin typeface="Calibri" pitchFamily="34" charset="0"/>
            </a:endParaRPr>
          </a:p>
          <a:p>
            <a:pPr>
              <a:spcBef>
                <a:spcPts val="600"/>
              </a:spcBef>
            </a:pPr>
            <a:r>
              <a:rPr lang="fr-CA" sz="1200" dirty="0" smtClean="0">
                <a:latin typeface="Calibri" pitchFamily="34" charset="0"/>
              </a:rPr>
              <a:t>Dans le cas du ballon rempli d’air, bien des élèves auront le réflexe de dire qu’il est </a:t>
            </a:r>
            <a:r>
              <a:rPr lang="fr-CA" sz="1200" i="1" dirty="0" smtClean="0">
                <a:latin typeface="Calibri" pitchFamily="34" charset="0"/>
              </a:rPr>
              <a:t>vide</a:t>
            </a:r>
            <a:r>
              <a:rPr lang="fr-CA" sz="1200" dirty="0" smtClean="0">
                <a:latin typeface="Calibri" pitchFamily="34" charset="0"/>
              </a:rPr>
              <a:t>.</a:t>
            </a:r>
          </a:p>
          <a:p>
            <a:pPr>
              <a:spcBef>
                <a:spcPts val="600"/>
              </a:spcBef>
            </a:pPr>
            <a:r>
              <a:rPr lang="fr-CA" sz="1200" dirty="0" smtClean="0">
                <a:latin typeface="Calibri" pitchFamily="34" charset="0"/>
              </a:rPr>
              <a:t>Si c’est le cas, montrer à la classe un ballon qui est </a:t>
            </a:r>
            <a:r>
              <a:rPr lang="fr-CA" sz="1200" i="1" dirty="0" smtClean="0">
                <a:latin typeface="Calibri" pitchFamily="34" charset="0"/>
              </a:rPr>
              <a:t>réellement</a:t>
            </a:r>
            <a:r>
              <a:rPr lang="fr-CA" sz="1200" dirty="0" smtClean="0">
                <a:latin typeface="Calibri" pitchFamily="34" charset="0"/>
              </a:rPr>
              <a:t> vide. Il est tout mou et n’a pas une forme ronde. </a:t>
            </a:r>
          </a:p>
          <a:p>
            <a:pPr>
              <a:spcBef>
                <a:spcPts val="600"/>
              </a:spcBef>
            </a:pPr>
            <a:r>
              <a:rPr lang="fr-CA" sz="1200" dirty="0" smtClean="0">
                <a:latin typeface="Calibri" pitchFamily="34" charset="0"/>
              </a:rPr>
              <a:t>Au besoin, leur rappeler l’expérience du pichet, et leur demander de répéter ce qu’ils avaient découvert avec le verre à l’envers : que l’air ce n’est pas </a:t>
            </a:r>
            <a:r>
              <a:rPr lang="fr-CA" sz="1200" i="1" dirty="0" smtClean="0">
                <a:latin typeface="Calibri" pitchFamily="34" charset="0"/>
              </a:rPr>
              <a:t>rien</a:t>
            </a:r>
            <a:r>
              <a:rPr lang="fr-CA" sz="1200" dirty="0" smtClean="0">
                <a:latin typeface="Calibri" pitchFamily="34" charset="0"/>
              </a:rPr>
              <a:t>. C’est un mélange de gaz, et donc de la matière !</a:t>
            </a:r>
            <a:endParaRPr lang="fr-CA" sz="600" dirty="0" smtClean="0">
              <a:latin typeface="Calibri" pitchFamily="34" charset="0"/>
            </a:endParaRPr>
          </a:p>
        </p:txBody>
      </p:sp>
      <p:pic>
        <p:nvPicPr>
          <p:cNvPr id="9" name="Image 8" descr="Cover_1-Les_états_de_la_matière.png"/>
          <p:cNvPicPr>
            <a:picLocks noChangeAspect="1"/>
          </p:cNvPicPr>
          <p:nvPr/>
        </p:nvPicPr>
        <p:blipFill>
          <a:blip r:embed="rId9"/>
          <a:stretch>
            <a:fillRect/>
          </a:stretch>
        </p:blipFill>
        <p:spPr>
          <a:xfrm>
            <a:off x="4747260" y="-310898"/>
            <a:ext cx="2110740" cy="2110740"/>
          </a:xfrm>
          <a:prstGeom prst="rect">
            <a:avLst/>
          </a:prstGeom>
        </p:spPr>
      </p:pic>
    </p:spTree>
    <p:extLst>
      <p:ext uri="{BB962C8B-B14F-4D97-AF65-F5344CB8AC3E}">
        <p14:creationId xmlns="" xmlns:p14="http://schemas.microsoft.com/office/powerpoint/2010/main" val="14393556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9_Inkwel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31637</TotalTime>
  <Words>2631</Words>
  <Application>Microsoft Office PowerPoint</Application>
  <PresentationFormat>Format US (216 x 279 mm)</PresentationFormat>
  <Paragraphs>378</Paragraphs>
  <Slides>17</Slides>
  <Notes>7</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Inkwell</vt:lpstr>
      <vt:lpstr>9_Inkwell</vt:lpstr>
      <vt:lpstr>Diapositive 1</vt:lpstr>
      <vt:lpstr>Table des matières</vt:lpstr>
      <vt:lpstr>Présentation  de la situation d’apprentissage</vt:lpstr>
      <vt:lpstr>Séquence d’enseignement</vt:lpstr>
      <vt:lpstr>Description des activités</vt:lpstr>
      <vt:lpstr>Amorce 1. C’est quoi la matière ?</vt:lpstr>
      <vt:lpstr>Amorce 1. C’est quoi la matière ? (suite)</vt:lpstr>
      <vt:lpstr>Réalisation  2. Les trois états de la matière</vt:lpstr>
      <vt:lpstr>Réalisation 3. Les caractéristiques de la matière</vt:lpstr>
      <vt:lpstr>Réalisation 3. Les caractéristiques de la matière (suite)</vt:lpstr>
      <vt:lpstr>Diapositive 11</vt:lpstr>
      <vt:lpstr>Diapositive 12</vt:lpstr>
      <vt:lpstr>Diapositive 13</vt:lpstr>
      <vt:lpstr>Diapositive 14</vt:lpstr>
      <vt:lpstr>Diapositive 15</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sylvain beauchamp</cp:lastModifiedBy>
  <cp:revision>1079</cp:revision>
  <cp:lastPrinted>2015-02-27T16:06:39Z</cp:lastPrinted>
  <dcterms:created xsi:type="dcterms:W3CDTF">2014-07-29T20:22:02Z</dcterms:created>
  <dcterms:modified xsi:type="dcterms:W3CDTF">2021-02-11T16:05:12Z</dcterms:modified>
</cp:coreProperties>
</file>