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0.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11.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4.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5.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1" r:id="rId1"/>
  </p:sldMasterIdLst>
  <p:notesMasterIdLst>
    <p:notesMasterId r:id="rId35"/>
  </p:notesMasterIdLst>
  <p:handoutMasterIdLst>
    <p:handoutMasterId r:id="rId36"/>
  </p:handoutMasterIdLst>
  <p:sldIdLst>
    <p:sldId id="256" r:id="rId2"/>
    <p:sldId id="257" r:id="rId3"/>
    <p:sldId id="299" r:id="rId4"/>
    <p:sldId id="300" r:id="rId5"/>
    <p:sldId id="406" r:id="rId6"/>
    <p:sldId id="301" r:id="rId7"/>
    <p:sldId id="367" r:id="rId8"/>
    <p:sldId id="402" r:id="rId9"/>
    <p:sldId id="403" r:id="rId10"/>
    <p:sldId id="303" r:id="rId11"/>
    <p:sldId id="346" r:id="rId12"/>
    <p:sldId id="372" r:id="rId13"/>
    <p:sldId id="404" r:id="rId14"/>
    <p:sldId id="405" r:id="rId15"/>
    <p:sldId id="361" r:id="rId16"/>
    <p:sldId id="264" r:id="rId17"/>
    <p:sldId id="310" r:id="rId18"/>
    <p:sldId id="359" r:id="rId19"/>
    <p:sldId id="364" r:id="rId20"/>
    <p:sldId id="345" r:id="rId21"/>
    <p:sldId id="382" r:id="rId22"/>
    <p:sldId id="401" r:id="rId23"/>
    <p:sldId id="369" r:id="rId24"/>
    <p:sldId id="394" r:id="rId25"/>
    <p:sldId id="392" r:id="rId26"/>
    <p:sldId id="397" r:id="rId27"/>
    <p:sldId id="385" r:id="rId28"/>
    <p:sldId id="399" r:id="rId29"/>
    <p:sldId id="376" r:id="rId30"/>
    <p:sldId id="377" r:id="rId31"/>
    <p:sldId id="302" r:id="rId32"/>
    <p:sldId id="327" r:id="rId33"/>
    <p:sldId id="380" r:id="rId3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91B5D3E-4F9E-48D3-8866-98C102D8217A}">
          <p14:sldIdLst>
            <p14:sldId id="256"/>
            <p14:sldId id="257"/>
            <p14:sldId id="299"/>
            <p14:sldId id="300"/>
            <p14:sldId id="406"/>
            <p14:sldId id="301"/>
            <p14:sldId id="367"/>
            <p14:sldId id="402"/>
            <p14:sldId id="403"/>
          </p14:sldIdLst>
        </p14:section>
        <p14:section name="Section sans titre" id="{21E8769C-C1CB-4429-9A0B-15EE85541D2B}">
          <p14:sldIdLst>
            <p14:sldId id="303"/>
            <p14:sldId id="346"/>
            <p14:sldId id="372"/>
            <p14:sldId id="404"/>
            <p14:sldId id="405"/>
            <p14:sldId id="361"/>
            <p14:sldId id="264"/>
            <p14:sldId id="310"/>
            <p14:sldId id="359"/>
            <p14:sldId id="364"/>
            <p14:sldId id="345"/>
            <p14:sldId id="382"/>
            <p14:sldId id="401"/>
            <p14:sldId id="369"/>
            <p14:sldId id="394"/>
            <p14:sldId id="392"/>
            <p14:sldId id="397"/>
            <p14:sldId id="385"/>
            <p14:sldId id="399"/>
            <p14:sldId id="376"/>
            <p14:sldId id="377"/>
            <p14:sldId id="302"/>
            <p14:sldId id="327"/>
            <p14:sldId id="380"/>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214-7_03" initials="U" lastIdx="3" clrIdx="0"/>
  <p:cmAuthor id="2" name="Julien Lanouette-Babin" initials="" lastIdx="0" clrIdx="1"/>
  <p:cmAuthor id="3" name="Stéphanie Jolicoeur" initials="SJ" lastIdx="104" clrIdx="2">
    <p:extLst>
      <p:ext uri="{19B8F6BF-5375-455C-9EA6-DF929625EA0E}">
        <p15:presenceInfo xmlns:p15="http://schemas.microsoft.com/office/powerpoint/2012/main" userId="699174a85e4cffa7" providerId="Windows Live"/>
      </p:ext>
    </p:extLst>
  </p:cmAuthor>
  <p:cmAuthor id="4" name="sylvain beauchamp" initials="sb"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CDD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B180F-5FF6-44CD-A203-BFA44927F538}" v="18" dt="2024-02-15T19:13:47.289"/>
    <p1510:client id="{B60550A4-B188-4C4D-BDB5-6D51CDCD14C3}" v="1" dt="2024-02-15T19:35:37.78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5057" autoAdjust="0"/>
  </p:normalViewPr>
  <p:slideViewPr>
    <p:cSldViewPr snapToGrid="0" snapToObjects="1">
      <p:cViewPr varScale="1">
        <p:scale>
          <a:sx n="59" d="100"/>
          <a:sy n="59" d="100"/>
        </p:scale>
        <p:origin x="2674" y="34"/>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19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ène Mathieu" userId="1666ea89-81e3-4ae0-966e-dc606201fe6f" providerId="ADAL" clId="{B60550A4-B188-4C4D-BDB5-6D51CDCD14C3}"/>
    <pc:docChg chg="custSel modSld">
      <pc:chgData name="Hélène Mathieu" userId="1666ea89-81e3-4ae0-966e-dc606201fe6f" providerId="ADAL" clId="{B60550A4-B188-4C4D-BDB5-6D51CDCD14C3}" dt="2024-02-15T19:35:45.340" v="3" actId="1076"/>
      <pc:docMkLst>
        <pc:docMk/>
      </pc:docMkLst>
      <pc:sldChg chg="addSp delSp modSp mod">
        <pc:chgData name="Hélène Mathieu" userId="1666ea89-81e3-4ae0-966e-dc606201fe6f" providerId="ADAL" clId="{B60550A4-B188-4C4D-BDB5-6D51CDCD14C3}" dt="2024-02-15T19:35:45.340" v="3" actId="1076"/>
        <pc:sldMkLst>
          <pc:docMk/>
          <pc:sldMk cId="2570005496" sldId="257"/>
        </pc:sldMkLst>
        <pc:picChg chg="del">
          <ac:chgData name="Hélène Mathieu" userId="1666ea89-81e3-4ae0-966e-dc606201fe6f" providerId="ADAL" clId="{B60550A4-B188-4C4D-BDB5-6D51CDCD14C3}" dt="2024-02-15T19:35:42.219" v="1" actId="478"/>
          <ac:picMkLst>
            <pc:docMk/>
            <pc:sldMk cId="2570005496" sldId="257"/>
            <ac:picMk id="2" creationId="{3620E5C8-308E-F464-F1BB-9C6ABDC18E03}"/>
          </ac:picMkLst>
        </pc:picChg>
        <pc:picChg chg="add mod">
          <ac:chgData name="Hélène Mathieu" userId="1666ea89-81e3-4ae0-966e-dc606201fe6f" providerId="ADAL" clId="{B60550A4-B188-4C4D-BDB5-6D51CDCD14C3}" dt="2024-02-15T19:35:45.340" v="3" actId="1076"/>
          <ac:picMkLst>
            <pc:docMk/>
            <pc:sldMk cId="2570005496" sldId="257"/>
            <ac:picMk id="6" creationId="{031AB9DC-FD7A-D5DC-AA62-3BD441AE1E8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5BFF-7705-5642-BD99-59DF111890FB}" type="datetimeFigureOut">
              <a:rPr lang="fr-FR" smtClean="0"/>
              <a:pPr/>
              <a:t>15/02/2024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244F55-7092-3548-AD02-B5827B11D4B9}" type="slidenum">
              <a:rPr lang="fr-FR" smtClean="0"/>
              <a:pPr/>
              <a:t>‹N°›</a:t>
            </a:fld>
            <a:endParaRPr lang="fr-FR"/>
          </a:p>
        </p:txBody>
      </p:sp>
    </p:spTree>
    <p:extLst>
      <p:ext uri="{BB962C8B-B14F-4D97-AF65-F5344CB8AC3E}">
        <p14:creationId xmlns:p14="http://schemas.microsoft.com/office/powerpoint/2010/main" val="26085664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0ACE14-1FD2-674A-BBD0-0641EEBB04C6}" type="datetimeFigureOut">
              <a:rPr lang="fr-FR" smtClean="0"/>
              <a:pPr/>
              <a:t>15/02/2024</a:t>
            </a:fld>
            <a:endParaRPr lang="fr-FR"/>
          </a:p>
        </p:txBody>
      </p:sp>
      <p:sp>
        <p:nvSpPr>
          <p:cNvPr id="4" name="Espace réservé de l'image des diapositives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379CC1-2BD1-5343-98AF-522C5D9C17DB}" type="slidenum">
              <a:rPr lang="fr-FR" smtClean="0"/>
              <a:pPr/>
              <a:t>‹N°›</a:t>
            </a:fld>
            <a:endParaRPr lang="fr-FR"/>
          </a:p>
        </p:txBody>
      </p:sp>
    </p:spTree>
    <p:extLst>
      <p:ext uri="{BB962C8B-B14F-4D97-AF65-F5344CB8AC3E}">
        <p14:creationId xmlns:p14="http://schemas.microsoft.com/office/powerpoint/2010/main" val="32616282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a:sym typeface="Wingdings"/>
            </a:endParaRP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a:t>
            </a:fld>
            <a:endParaRPr lang="fr-FR"/>
          </a:p>
        </p:txBody>
      </p:sp>
    </p:spTree>
    <p:extLst>
      <p:ext uri="{BB962C8B-B14F-4D97-AF65-F5344CB8AC3E}">
        <p14:creationId xmlns:p14="http://schemas.microsoft.com/office/powerpoint/2010/main" val="4172456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12</a:t>
            </a:fld>
            <a:endParaRPr lang="fr-FR"/>
          </a:p>
        </p:txBody>
      </p:sp>
    </p:spTree>
    <p:extLst>
      <p:ext uri="{BB962C8B-B14F-4D97-AF65-F5344CB8AC3E}">
        <p14:creationId xmlns:p14="http://schemas.microsoft.com/office/powerpoint/2010/main" val="2548058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13</a:t>
            </a:fld>
            <a:endParaRPr lang="fr-FR"/>
          </a:p>
        </p:txBody>
      </p:sp>
    </p:spTree>
    <p:extLst>
      <p:ext uri="{BB962C8B-B14F-4D97-AF65-F5344CB8AC3E}">
        <p14:creationId xmlns:p14="http://schemas.microsoft.com/office/powerpoint/2010/main" val="236161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14</a:t>
            </a:fld>
            <a:endParaRPr lang="fr-FR"/>
          </a:p>
        </p:txBody>
      </p:sp>
    </p:spTree>
    <p:extLst>
      <p:ext uri="{BB962C8B-B14F-4D97-AF65-F5344CB8AC3E}">
        <p14:creationId xmlns:p14="http://schemas.microsoft.com/office/powerpoint/2010/main" val="236161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15</a:t>
            </a:fld>
            <a:endParaRPr lang="fr-FR"/>
          </a:p>
        </p:txBody>
      </p:sp>
    </p:spTree>
    <p:extLst>
      <p:ext uri="{BB962C8B-B14F-4D97-AF65-F5344CB8AC3E}">
        <p14:creationId xmlns:p14="http://schemas.microsoft.com/office/powerpoint/2010/main" val="236161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https://www.transat.com/fr-CA/Sud/Jamaique/Montego-Bay/Excursion/Viree-a-velo-dans-les-Blue-Mountains?opentab=photo&amp;tiles=2019_2020#</a:t>
            </a:r>
          </a:p>
          <a:p>
            <a:endParaRPr lang="en-CA" dirty="0"/>
          </a:p>
        </p:txBody>
      </p:sp>
      <p:sp>
        <p:nvSpPr>
          <p:cNvPr id="4" name="Slide Number Placeholder 3"/>
          <p:cNvSpPr>
            <a:spLocks noGrp="1"/>
          </p:cNvSpPr>
          <p:nvPr>
            <p:ph type="sldNum" sz="quarter" idx="5"/>
          </p:nvPr>
        </p:nvSpPr>
        <p:spPr/>
        <p:txBody>
          <a:bodyPr/>
          <a:lstStyle/>
          <a:p>
            <a:fld id="{F998DA62-F18F-4AE3-966A-BCB8EDB8F2E0}" type="slidenum">
              <a:rPr lang="fr-CA" smtClean="0"/>
              <a:pPr/>
              <a:t>24</a:t>
            </a:fld>
            <a:endParaRPr lang="fr-CA"/>
          </a:p>
        </p:txBody>
      </p:sp>
    </p:spTree>
    <p:extLst>
      <p:ext uri="{BB962C8B-B14F-4D97-AF65-F5344CB8AC3E}">
        <p14:creationId xmlns:p14="http://schemas.microsoft.com/office/powerpoint/2010/main" val="1355879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https://www.transat.com/fr-CA/Sud/Jamaique/Montego-Bay/Excursion/Viree-a-velo-dans-les-Blue-Mountains?opentab=photo&amp;tiles=2019_2020#</a:t>
            </a:r>
          </a:p>
          <a:p>
            <a:endParaRPr lang="en-CA" dirty="0"/>
          </a:p>
        </p:txBody>
      </p:sp>
      <p:sp>
        <p:nvSpPr>
          <p:cNvPr id="4" name="Slide Number Placeholder 3"/>
          <p:cNvSpPr>
            <a:spLocks noGrp="1"/>
          </p:cNvSpPr>
          <p:nvPr>
            <p:ph type="sldNum" sz="quarter" idx="5"/>
          </p:nvPr>
        </p:nvSpPr>
        <p:spPr/>
        <p:txBody>
          <a:bodyPr/>
          <a:lstStyle/>
          <a:p>
            <a:fld id="{F998DA62-F18F-4AE3-966A-BCB8EDB8F2E0}" type="slidenum">
              <a:rPr lang="fr-CA" smtClean="0"/>
              <a:pPr/>
              <a:t>25</a:t>
            </a:fld>
            <a:endParaRPr lang="fr-CA"/>
          </a:p>
        </p:txBody>
      </p:sp>
    </p:spTree>
    <p:extLst>
      <p:ext uri="{BB962C8B-B14F-4D97-AF65-F5344CB8AC3E}">
        <p14:creationId xmlns:p14="http://schemas.microsoft.com/office/powerpoint/2010/main" val="78584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32</a:t>
            </a:fld>
            <a:endParaRPr lang="fr-FR"/>
          </a:p>
        </p:txBody>
      </p:sp>
    </p:spTree>
    <p:extLst>
      <p:ext uri="{BB962C8B-B14F-4D97-AF65-F5344CB8AC3E}">
        <p14:creationId xmlns:p14="http://schemas.microsoft.com/office/powerpoint/2010/main" val="1036702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33</a:t>
            </a:fld>
            <a:endParaRPr lang="fr-FR"/>
          </a:p>
        </p:txBody>
      </p:sp>
    </p:spTree>
    <p:extLst>
      <p:ext uri="{BB962C8B-B14F-4D97-AF65-F5344CB8AC3E}">
        <p14:creationId xmlns:p14="http://schemas.microsoft.com/office/powerpoint/2010/main" val="2981977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2</a:t>
            </a:fld>
            <a:endParaRPr lang="fr-FR"/>
          </a:p>
        </p:txBody>
      </p:sp>
    </p:spTree>
    <p:extLst>
      <p:ext uri="{BB962C8B-B14F-4D97-AF65-F5344CB8AC3E}">
        <p14:creationId xmlns:p14="http://schemas.microsoft.com/office/powerpoint/2010/main" val="3976484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3</a:t>
            </a:fld>
            <a:endParaRPr lang="fr-FR"/>
          </a:p>
        </p:txBody>
      </p:sp>
    </p:spTree>
    <p:extLst>
      <p:ext uri="{BB962C8B-B14F-4D97-AF65-F5344CB8AC3E}">
        <p14:creationId xmlns:p14="http://schemas.microsoft.com/office/powerpoint/2010/main" val="1717321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4</a:t>
            </a:fld>
            <a:endParaRPr lang="fr-FR"/>
          </a:p>
        </p:txBody>
      </p:sp>
    </p:spTree>
    <p:extLst>
      <p:ext uri="{BB962C8B-B14F-4D97-AF65-F5344CB8AC3E}">
        <p14:creationId xmlns:p14="http://schemas.microsoft.com/office/powerpoint/2010/main" val="522047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7</a:t>
            </a:fld>
            <a:endParaRPr lang="fr-FR"/>
          </a:p>
        </p:txBody>
      </p:sp>
    </p:spTree>
    <p:extLst>
      <p:ext uri="{BB962C8B-B14F-4D97-AF65-F5344CB8AC3E}">
        <p14:creationId xmlns:p14="http://schemas.microsoft.com/office/powerpoint/2010/main" val="361522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8</a:t>
            </a:fld>
            <a:endParaRPr lang="fr-FR"/>
          </a:p>
        </p:txBody>
      </p:sp>
    </p:spTree>
    <p:extLst>
      <p:ext uri="{BB962C8B-B14F-4D97-AF65-F5344CB8AC3E}">
        <p14:creationId xmlns:p14="http://schemas.microsoft.com/office/powerpoint/2010/main" val="100708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9</a:t>
            </a:fld>
            <a:endParaRPr lang="fr-FR"/>
          </a:p>
        </p:txBody>
      </p:sp>
    </p:spTree>
    <p:extLst>
      <p:ext uri="{BB962C8B-B14F-4D97-AF65-F5344CB8AC3E}">
        <p14:creationId xmlns:p14="http://schemas.microsoft.com/office/powerpoint/2010/main" val="100708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dirty="0"/>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10</a:t>
            </a:fld>
            <a:endParaRPr lang="fr-FR"/>
          </a:p>
        </p:txBody>
      </p:sp>
    </p:spTree>
    <p:extLst>
      <p:ext uri="{BB962C8B-B14F-4D97-AF65-F5344CB8AC3E}">
        <p14:creationId xmlns:p14="http://schemas.microsoft.com/office/powerpoint/2010/main" val="2069176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CA"/>
          </a:p>
        </p:txBody>
      </p:sp>
      <p:sp>
        <p:nvSpPr>
          <p:cNvPr id="4" name="Espace réservé du numéro de diapositive 3"/>
          <p:cNvSpPr>
            <a:spLocks noGrp="1"/>
          </p:cNvSpPr>
          <p:nvPr>
            <p:ph type="sldNum" sz="quarter" idx="10"/>
          </p:nvPr>
        </p:nvSpPr>
        <p:spPr/>
        <p:txBody>
          <a:bodyPr/>
          <a:lstStyle/>
          <a:p>
            <a:fld id="{05379CC1-2BD1-5343-98AF-522C5D9C17DB}" type="slidenum">
              <a:rPr lang="fr-FR" smtClean="0"/>
              <a:pPr/>
              <a:t>11</a:t>
            </a:fld>
            <a:endParaRPr lang="fr-FR"/>
          </a:p>
        </p:txBody>
      </p:sp>
    </p:spTree>
    <p:extLst>
      <p:ext uri="{BB962C8B-B14F-4D97-AF65-F5344CB8AC3E}">
        <p14:creationId xmlns:p14="http://schemas.microsoft.com/office/powerpoint/2010/main" val="245273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72"/>
            <a:ext cx="5829300" cy="1960033"/>
          </a:xfrm>
        </p:spPr>
        <p:txBody>
          <a:bodyPr/>
          <a:lstStyle/>
          <a:p>
            <a:r>
              <a:rPr lang="fr-FR"/>
              <a:t>Cliquez pour modifier le style du titre</a:t>
            </a:r>
            <a:endParaRPr lang="fr-CA"/>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2024-02-15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2024-02-15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488951"/>
            <a:ext cx="1157288" cy="10401300"/>
          </a:xfrm>
        </p:spPr>
        <p:txBody>
          <a:bodyPr vert="eaVert"/>
          <a:lstStyle/>
          <a:p>
            <a:r>
              <a:rPr lang="fr-FR"/>
              <a:t>Cliquez pour modifier le style du titre</a:t>
            </a:r>
            <a:endParaRPr lang="fr-CA"/>
          </a:p>
        </p:txBody>
      </p:sp>
      <p:sp>
        <p:nvSpPr>
          <p:cNvPr id="3" name="Espace réservé du texte vertical 2"/>
          <p:cNvSpPr>
            <a:spLocks noGrp="1"/>
          </p:cNvSpPr>
          <p:nvPr>
            <p:ph type="body" orient="vert" idx="1"/>
          </p:nvPr>
        </p:nvSpPr>
        <p:spPr>
          <a:xfrm>
            <a:off x="257178" y="488951"/>
            <a:ext cx="3357563" cy="104013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2024-02-15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10"/>
          </p:nvPr>
        </p:nvSpPr>
        <p:spPr/>
        <p:txBody>
          <a:bodyPr/>
          <a:lstStyle/>
          <a:p>
            <a:fld id="{A546CF23-E5EC-ED46-A59E-7EB04A0B66AF}" type="datetime1">
              <a:rPr lang="fr-CA" smtClean="0"/>
              <a:pPr/>
              <a:t>2024-02-15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a:t>Cliquez pour modifier le style du titre</a:t>
            </a:r>
            <a:endParaRPr lang="fr-CA"/>
          </a:p>
        </p:txBody>
      </p:sp>
      <p:sp>
        <p:nvSpPr>
          <p:cNvPr id="3" name="Espace réservé du texte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546CF23-E5EC-ED46-A59E-7EB04A0B66AF}" type="datetime1">
              <a:rPr lang="fr-CA" smtClean="0"/>
              <a:pPr/>
              <a:t>2024-02-15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u contenu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p:cNvSpPr>
            <a:spLocks noGrp="1"/>
          </p:cNvSpPr>
          <p:nvPr>
            <p:ph type="dt" sz="half" idx="10"/>
          </p:nvPr>
        </p:nvSpPr>
        <p:spPr/>
        <p:txBody>
          <a:bodyPr/>
          <a:lstStyle/>
          <a:p>
            <a:fld id="{A546CF23-E5EC-ED46-A59E-7EB04A0B66AF}" type="datetime1">
              <a:rPr lang="fr-CA" smtClean="0"/>
              <a:pPr/>
              <a:t>2024-02-15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66184"/>
            <a:ext cx="6172200" cy="1524000"/>
          </a:xfrm>
        </p:spPr>
        <p:txBody>
          <a:bodyPr/>
          <a:lstStyle>
            <a:lvl1pPr>
              <a:defRPr/>
            </a:lvl1pPr>
          </a:lstStyle>
          <a:p>
            <a:r>
              <a:rPr lang="fr-FR"/>
              <a:t>Cliquez pour modifier le style du titre</a:t>
            </a:r>
            <a:endParaRPr lang="fr-CA"/>
          </a:p>
        </p:txBody>
      </p:sp>
      <p:sp>
        <p:nvSpPr>
          <p:cNvPr id="3" name="Espace réservé du texte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p:cNvSpPr>
            <a:spLocks noGrp="1"/>
          </p:cNvSpPr>
          <p:nvPr>
            <p:ph type="dt" sz="half" idx="10"/>
          </p:nvPr>
        </p:nvSpPr>
        <p:spPr/>
        <p:txBody>
          <a:bodyPr/>
          <a:lstStyle/>
          <a:p>
            <a:fld id="{A546CF23-E5EC-ED46-A59E-7EB04A0B66AF}" type="datetime1">
              <a:rPr lang="fr-CA" smtClean="0"/>
              <a:pPr/>
              <a:t>2024-02-15</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CA"/>
          </a:p>
        </p:txBody>
      </p:sp>
      <p:sp>
        <p:nvSpPr>
          <p:cNvPr id="3" name="Espace réservé de la date 2"/>
          <p:cNvSpPr>
            <a:spLocks noGrp="1"/>
          </p:cNvSpPr>
          <p:nvPr>
            <p:ph type="dt" sz="half" idx="10"/>
          </p:nvPr>
        </p:nvSpPr>
        <p:spPr/>
        <p:txBody>
          <a:bodyPr/>
          <a:lstStyle/>
          <a:p>
            <a:fld id="{A546CF23-E5EC-ED46-A59E-7EB04A0B66AF}" type="datetime1">
              <a:rPr lang="fr-CA" smtClean="0"/>
              <a:pPr/>
              <a:t>2024-02-15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46CF23-E5EC-ED46-A59E-7EB04A0B66AF}" type="datetime1">
              <a:rPr lang="fr-CA" smtClean="0"/>
              <a:pPr/>
              <a:t>2024-02-15</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3" y="364067"/>
            <a:ext cx="2256235" cy="1549400"/>
          </a:xfrm>
        </p:spPr>
        <p:txBody>
          <a:bodyPr anchor="b"/>
          <a:lstStyle>
            <a:lvl1pPr algn="l">
              <a:defRPr sz="2000" b="1"/>
            </a:lvl1pPr>
          </a:lstStyle>
          <a:p>
            <a:r>
              <a:rPr lang="fr-FR"/>
              <a:t>Cliquez pour modifier le style du titre</a:t>
            </a:r>
            <a:endParaRPr lang="fr-CA"/>
          </a:p>
        </p:txBody>
      </p:sp>
      <p:sp>
        <p:nvSpPr>
          <p:cNvPr id="3" name="Espace réservé du contenu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546CF23-E5EC-ED46-A59E-7EB04A0B66AF}" type="datetime1">
              <a:rPr lang="fr-CA" smtClean="0"/>
              <a:pPr/>
              <a:t>2024-02-15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1"/>
            <a:ext cx="4114800" cy="755651"/>
          </a:xfrm>
        </p:spPr>
        <p:txBody>
          <a:bodyPr anchor="b"/>
          <a:lstStyle>
            <a:lvl1pPr algn="l">
              <a:defRPr sz="2000" b="1"/>
            </a:lvl1pPr>
          </a:lstStyle>
          <a:p>
            <a:r>
              <a:rPr lang="fr-FR"/>
              <a:t>Cliquez pour modifier le style du titre</a:t>
            </a:r>
            <a:endParaRPr lang="fr-CA"/>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546CF23-E5EC-ED46-A59E-7EB04A0B66AF}" type="datetime1">
              <a:rPr lang="fr-CA" smtClean="0"/>
              <a:pPr/>
              <a:t>2024-02-15</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027FB875-5C85-AB42-9DC5-178568A424B8}" type="slidenum">
              <a:rPr lang="en-US" smtClean="0"/>
              <a:pPr/>
              <a:t>‹N°›</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a:t>Cliquez pour modifier le style du titre</a:t>
            </a:r>
            <a:endParaRPr lang="fr-CA"/>
          </a:p>
        </p:txBody>
      </p:sp>
      <p:sp>
        <p:nvSpPr>
          <p:cNvPr id="3" name="Espace réservé du texte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A546CF23-E5EC-ED46-A59E-7EB04A0B66AF}" type="datetime1">
              <a:rPr lang="fr-CA" smtClean="0"/>
              <a:pPr/>
              <a:t>2024-02-15</a:t>
            </a:fld>
            <a:endParaRPr lang="en-US"/>
          </a:p>
        </p:txBody>
      </p:sp>
      <p:sp>
        <p:nvSpPr>
          <p:cNvPr id="5" name="Espace réservé du pied de page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027FB875-5C85-AB42-9DC5-178568A424B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5.xml"/><Relationship Id="rId7"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6.svg"/><Relationship Id="rId4" Type="http://schemas.openxmlformats.org/officeDocument/2006/relationships/tags" Target="../tags/tag36.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image" Target="../media/image6.sv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5.pn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0.xml"/><Relationship Id="rId13" Type="http://schemas.openxmlformats.org/officeDocument/2006/relationships/image" Target="../media/image6.svg"/><Relationship Id="rId3" Type="http://schemas.openxmlformats.org/officeDocument/2006/relationships/tags" Target="../tags/tag44.xml"/><Relationship Id="rId7" Type="http://schemas.openxmlformats.org/officeDocument/2006/relationships/slideLayout" Target="../slideLayouts/slideLayout4.xml"/><Relationship Id="rId12" Type="http://schemas.openxmlformats.org/officeDocument/2006/relationships/image" Target="../media/image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slide" Target="slide33.xml"/><Relationship Id="rId5" Type="http://schemas.openxmlformats.org/officeDocument/2006/relationships/tags" Target="../tags/tag46.xml"/><Relationship Id="rId10" Type="http://schemas.openxmlformats.org/officeDocument/2006/relationships/slide" Target="slide20.xml"/><Relationship Id="rId4" Type="http://schemas.openxmlformats.org/officeDocument/2006/relationships/tags" Target="../tags/tag45.xml"/><Relationship Id="rId9" Type="http://schemas.openxmlformats.org/officeDocument/2006/relationships/slide" Target="slide24.xml"/></Relationships>
</file>

<file path=ppt/slides/_rels/slide13.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6.sv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5.png"/><Relationship Id="rId5" Type="http://schemas.openxmlformats.org/officeDocument/2006/relationships/notesSlide" Target="../notesSlides/notesSlide11.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tags" Target="../tags/tag53.xml"/><Relationship Id="rId7" Type="http://schemas.openxmlformats.org/officeDocument/2006/relationships/slide" Target="slide29.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12.xml"/><Relationship Id="rId5" Type="http://schemas.openxmlformats.org/officeDocument/2006/relationships/slideLayout" Target="../slideLayouts/slideLayout4.xml"/><Relationship Id="rId10" Type="http://schemas.openxmlformats.org/officeDocument/2006/relationships/image" Target="../media/image6.svg"/><Relationship Id="rId4" Type="http://schemas.openxmlformats.org/officeDocument/2006/relationships/tags" Target="../tags/tag54.xml"/><Relationship Id="rId9"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6.sv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png"/><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6.sv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image" Target="../media/image5.png"/><Relationship Id="rId5" Type="http://schemas.openxmlformats.org/officeDocument/2006/relationships/tags" Target="../tags/tag62.xml"/><Relationship Id="rId10" Type="http://schemas.openxmlformats.org/officeDocument/2006/relationships/hyperlink" Target="https://www.cabaneaidees.com/explorer-les-textures/" TargetMode="External"/><Relationship Id="rId4" Type="http://schemas.openxmlformats.org/officeDocument/2006/relationships/tags" Target="../tags/tag61.xml"/><Relationship Id="rId9" Type="http://schemas.openxmlformats.org/officeDocument/2006/relationships/hyperlink" Target="https://www.youtube.com/watch?v=YJrX7tZ51ts" TargetMode="External"/></Relationships>
</file>

<file path=ppt/slides/_rels/slide17.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0.xml"/><Relationship Id="rId7" Type="http://schemas.openxmlformats.org/officeDocument/2006/relationships/tags" Target="../tags/tag74.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image" Target="../media/image9.jpeg"/><Relationship Id="rId5" Type="http://schemas.openxmlformats.org/officeDocument/2006/relationships/tags" Target="../tags/tag72.xml"/><Relationship Id="rId10" Type="http://schemas.openxmlformats.org/officeDocument/2006/relationships/image" Target="../media/image8.jpeg"/><Relationship Id="rId4" Type="http://schemas.openxmlformats.org/officeDocument/2006/relationships/tags" Target="../tags/tag71.xml"/><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youtu.be/WrSRgJ-pgzo" TargetMode="External"/><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xml"/><Relationship Id="rId4" Type="http://schemas.openxmlformats.org/officeDocument/2006/relationships/slideLayout" Target="../slideLayouts/slideLayout1.xml"/><Relationship Id="rId9"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image" Target="../media/image10.jpeg"/><Relationship Id="rId4"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image" Target="../media/image10.jpeg"/><Relationship Id="rId4"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11.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slideLayout" Target="../slideLayouts/slideLayout4.xml"/><Relationship Id="rId5" Type="http://schemas.openxmlformats.org/officeDocument/2006/relationships/tags" Target="../tags/tag91.xml"/><Relationship Id="rId4" Type="http://schemas.openxmlformats.org/officeDocument/2006/relationships/tags" Target="../tags/tag90.xml"/></Relationships>
</file>

<file path=ppt/slides/_rels/slide24.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image" Target="../media/image14.jpeg"/><Relationship Id="rId3" Type="http://schemas.openxmlformats.org/officeDocument/2006/relationships/tags" Target="../tags/tag94.xml"/><Relationship Id="rId7" Type="http://schemas.openxmlformats.org/officeDocument/2006/relationships/tags" Target="../tags/tag98.xml"/><Relationship Id="rId12" Type="http://schemas.openxmlformats.org/officeDocument/2006/relationships/image" Target="../media/image13.jpeg"/><Relationship Id="rId2" Type="http://schemas.openxmlformats.org/officeDocument/2006/relationships/tags" Target="../tags/tag93.xml"/><Relationship Id="rId16" Type="http://schemas.openxmlformats.org/officeDocument/2006/relationships/image" Target="../media/image17.jpeg"/><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image" Target="../media/image12.jpeg"/><Relationship Id="rId5" Type="http://schemas.openxmlformats.org/officeDocument/2006/relationships/tags" Target="../tags/tag96.xml"/><Relationship Id="rId15" Type="http://schemas.openxmlformats.org/officeDocument/2006/relationships/image" Target="../media/image16.jpeg"/><Relationship Id="rId10" Type="http://schemas.openxmlformats.org/officeDocument/2006/relationships/notesSlide" Target="../notesSlides/notesSlide14.xml"/><Relationship Id="rId4" Type="http://schemas.openxmlformats.org/officeDocument/2006/relationships/tags" Target="../tags/tag95.xml"/><Relationship Id="rId9" Type="http://schemas.openxmlformats.org/officeDocument/2006/relationships/slideLayout" Target="../slideLayouts/slideLayout4.xml"/><Relationship Id="rId1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9.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8.jpeg"/><Relationship Id="rId5" Type="http://schemas.openxmlformats.org/officeDocument/2006/relationships/notesSlide" Target="../notesSlides/notesSlide15.xml"/><Relationship Id="rId4"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105.xml"/><Relationship Id="rId7" Type="http://schemas.openxmlformats.org/officeDocument/2006/relationships/image" Target="../media/image21.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20.png"/><Relationship Id="rId5" Type="http://schemas.openxmlformats.org/officeDocument/2006/relationships/slideLayout" Target="../slideLayouts/slideLayout4.xml"/><Relationship Id="rId4" Type="http://schemas.openxmlformats.org/officeDocument/2006/relationships/tags" Target="../tags/tag106.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09.xml"/><Relationship Id="rId7" Type="http://schemas.openxmlformats.org/officeDocument/2006/relationships/slideLayout" Target="../slideLayouts/slideLayout4.xml"/><Relationship Id="rId12" Type="http://schemas.openxmlformats.org/officeDocument/2006/relationships/image" Target="../media/image24.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23.png"/><Relationship Id="rId5" Type="http://schemas.openxmlformats.org/officeDocument/2006/relationships/tags" Target="../tags/tag111.xml"/><Relationship Id="rId10" Type="http://schemas.openxmlformats.org/officeDocument/2006/relationships/image" Target="../media/image22.png"/><Relationship Id="rId4" Type="http://schemas.openxmlformats.org/officeDocument/2006/relationships/tags" Target="../tags/tag110.xml"/><Relationship Id="rId9"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image" Target="../media/image25.jpeg"/><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slideLayout" Target="../slideLayouts/slideLayout4.xml"/><Relationship Id="rId7" Type="http://schemas.openxmlformats.org/officeDocument/2006/relationships/image" Target="../media/image29.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6.xml"/><Relationship Id="rId7"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9.xml"/><Relationship Id="rId1" Type="http://schemas.openxmlformats.org/officeDocument/2006/relationships/tags" Target="../tags/tag118.xml"/></Relationships>
</file>

<file path=ppt/slides/_rels/slide31.xml.rels><?xml version="1.0" encoding="UTF-8" standalone="yes"?>
<Relationships xmlns="http://schemas.openxmlformats.org/package/2006/relationships"><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4.xml"/><Relationship Id="rId13" Type="http://schemas.openxmlformats.org/officeDocument/2006/relationships/slide" Target="slide32.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slide" Target="slide2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slide" Target="slide18.xml"/><Relationship Id="rId5" Type="http://schemas.openxmlformats.org/officeDocument/2006/relationships/tags" Target="../tags/tag23.xml"/><Relationship Id="rId15" Type="http://schemas.openxmlformats.org/officeDocument/2006/relationships/image" Target="../media/image6.svg"/><Relationship Id="rId10" Type="http://schemas.openxmlformats.org/officeDocument/2006/relationships/hyperlink" Target="https://www.youtube.com/watch?v=B3hlJFvx-l0" TargetMode="External"/><Relationship Id="rId4" Type="http://schemas.openxmlformats.org/officeDocument/2006/relationships/tags" Target="../tags/tag22.xml"/><Relationship Id="rId9" Type="http://schemas.openxmlformats.org/officeDocument/2006/relationships/notesSlide" Target="../notesSlides/notesSlide5.xml"/><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tags" Target="../tags/tag28.xml"/><Relationship Id="rId7" Type="http://schemas.openxmlformats.org/officeDocument/2006/relationships/image" Target="../media/image6.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tags" Target="../tags/tag31.xml"/><Relationship Id="rId7" Type="http://schemas.openxmlformats.org/officeDocument/2006/relationships/image" Target="../media/image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7.xml"/><Relationship Id="rId5" Type="http://schemas.openxmlformats.org/officeDocument/2006/relationships/slideLayout" Target="../slideLayouts/slideLayout4.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ffiche, graphisme, livre&#10;&#10;Description générée automatiquement">
            <a:extLst>
              <a:ext uri="{FF2B5EF4-FFF2-40B4-BE49-F238E27FC236}">
                <a16:creationId xmlns:a16="http://schemas.microsoft.com/office/drawing/2014/main" id="{DD1A3889-9412-31D4-46EC-8E481229FD8B}"/>
              </a:ext>
            </a:extLst>
          </p:cNvPr>
          <p:cNvPicPr>
            <a:picLocks noChangeAspect="1"/>
          </p:cNvPicPr>
          <p:nvPr/>
        </p:nvPicPr>
        <p:blipFill>
          <a:blip r:embed="rId3"/>
          <a:stretch>
            <a:fillRect/>
          </a:stretch>
        </p:blipFill>
        <p:spPr>
          <a:xfrm>
            <a:off x="0" y="0"/>
            <a:ext cx="6858000" cy="9144000"/>
          </a:xfrm>
          <a:prstGeom prst="rect">
            <a:avLst/>
          </a:prstGeom>
        </p:spPr>
      </p:pic>
    </p:spTree>
    <p:extLst>
      <p:ext uri="{BB962C8B-B14F-4D97-AF65-F5344CB8AC3E}">
        <p14:creationId xmlns:p14="http://schemas.microsoft.com/office/powerpoint/2010/main" val="537720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124260" y="7998259"/>
            <a:ext cx="1723204" cy="1135797"/>
          </a:xfrm>
        </p:spPr>
        <p:txBody>
          <a:bodyPr/>
          <a:lstStyle/>
          <a:p>
            <a:fld id="{027FB875-5C85-AB42-9DC5-178568A424B8}" type="slidenum">
              <a:rPr lang="en-US" sz="8200" smtClean="0">
                <a:solidFill>
                  <a:schemeClr val="bg1">
                    <a:lumMod val="85000"/>
                  </a:schemeClr>
                </a:solidFill>
                <a:latin typeface="Impact"/>
                <a:cs typeface="Impact"/>
              </a:rPr>
              <a:pPr/>
              <a:t>10</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1756611" y="1328089"/>
            <a:ext cx="5029894" cy="7686371"/>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a:latin typeface="+mj-lt"/>
              </a:rPr>
              <a:t>Vue d’ensemble</a:t>
            </a:r>
          </a:p>
          <a:p>
            <a:pPr marL="0" indent="0" algn="just">
              <a:spcBef>
                <a:spcPts val="600"/>
              </a:spcBef>
              <a:buNone/>
            </a:pPr>
            <a:r>
              <a:rPr lang="fr-CA" sz="1200" dirty="0">
                <a:latin typeface="+mj-lt"/>
              </a:rPr>
              <a:t>Les élèves se familiarisent avec des mots de vocabulaire décrivant des textures, à l’aide d’une activité vécue en plénière.</a:t>
            </a:r>
          </a:p>
          <a:p>
            <a:pPr marL="0" indent="0" algn="just">
              <a:spcBef>
                <a:spcPts val="600"/>
              </a:spcBef>
              <a:buNone/>
            </a:pPr>
            <a:endParaRPr lang="fr-CA" sz="1200" dirty="0">
              <a:latin typeface="+mj-lt"/>
            </a:endParaRPr>
          </a:p>
          <a:p>
            <a:pPr marL="0" indent="0" algn="just">
              <a:spcBef>
                <a:spcPts val="600"/>
              </a:spcBef>
              <a:buNone/>
            </a:pPr>
            <a:r>
              <a:rPr lang="fr-CA" sz="2400" i="1" dirty="0">
                <a:latin typeface="+mj-lt"/>
              </a:rPr>
              <a:t>Déroulement de l’activité</a:t>
            </a:r>
            <a:endParaRPr lang="fr-CA" sz="1200" dirty="0">
              <a:latin typeface="+mj-lt"/>
            </a:endParaRPr>
          </a:p>
          <a:p>
            <a:pPr marL="228600" indent="-228600" algn="just">
              <a:spcBef>
                <a:spcPts val="600"/>
              </a:spcBef>
              <a:buAutoNum type="arabicPeriod"/>
            </a:pPr>
            <a:r>
              <a:rPr lang="fr-CA" sz="1200" dirty="0">
                <a:latin typeface="+mj-lt"/>
              </a:rPr>
              <a:t>Mise en situation (5 minutes)</a:t>
            </a:r>
          </a:p>
          <a:p>
            <a:pPr marL="228600" indent="-228600" algn="just">
              <a:spcBef>
                <a:spcPts val="600"/>
              </a:spcBef>
              <a:buAutoNum type="arabicPeriod"/>
            </a:pPr>
            <a:r>
              <a:rPr lang="fr-CA" sz="1200" dirty="0">
                <a:latin typeface="+mj-lt"/>
              </a:rPr>
              <a:t>Défi du toucher (15 minutes)</a:t>
            </a:r>
          </a:p>
          <a:p>
            <a:pPr marL="228600" indent="-228600" algn="just">
              <a:spcBef>
                <a:spcPts val="600"/>
              </a:spcBef>
              <a:buAutoNum type="arabicPeriod"/>
            </a:pPr>
            <a:r>
              <a:rPr lang="fr-CA" sz="1200" dirty="0">
                <a:latin typeface="+mj-lt"/>
              </a:rPr>
              <a:t>Retour sur le défi (5 minutes)</a:t>
            </a:r>
          </a:p>
          <a:p>
            <a:pPr marL="0" indent="0" algn="just">
              <a:spcBef>
                <a:spcPts val="600"/>
              </a:spcBef>
              <a:buNone/>
            </a:pPr>
            <a:endParaRPr lang="fr-CA" sz="1200" dirty="0">
              <a:latin typeface="+mj-lt"/>
            </a:endParaRPr>
          </a:p>
          <a:p>
            <a:pPr marL="0" indent="0" algn="just">
              <a:spcBef>
                <a:spcPts val="600"/>
              </a:spcBef>
              <a:buNone/>
            </a:pPr>
            <a:r>
              <a:rPr lang="fr-CA" sz="2400" i="1" dirty="0">
                <a:latin typeface="+mj-lt"/>
              </a:rPr>
              <a:t>Mise en situation</a:t>
            </a:r>
            <a:endParaRPr lang="fr-CA" sz="1200" dirty="0">
              <a:latin typeface="+mj-lt"/>
            </a:endParaRPr>
          </a:p>
          <a:p>
            <a:pPr marL="0" indent="0" algn="just">
              <a:spcBef>
                <a:spcPts val="600"/>
              </a:spcBef>
              <a:buNone/>
            </a:pPr>
            <a:r>
              <a:rPr lang="fr-CA" sz="1200" dirty="0">
                <a:latin typeface="+mj-lt"/>
              </a:rPr>
              <a:t>Lors de la discussion précédente, au sujet du problème d’Albert, il est fort probable que les élèves auront eu de la difficulté à trouver les mots pour décrire la surface de l’asphalte.</a:t>
            </a:r>
          </a:p>
          <a:p>
            <a:pPr marL="0" indent="0" algn="ctr">
              <a:spcBef>
                <a:spcPts val="600"/>
              </a:spcBef>
              <a:buNone/>
            </a:pPr>
            <a:r>
              <a:rPr lang="fr-CA" sz="1200" b="1" i="1" dirty="0">
                <a:solidFill>
                  <a:prstClr val="black"/>
                </a:solidFill>
                <a:latin typeface="+mj-lt"/>
                <a:cs typeface="Times New Roman" pitchFamily="18" charset="0"/>
              </a:rPr>
              <a:t>« Pour nous aider à réfléchir aux </a:t>
            </a:r>
            <a:r>
              <a:rPr lang="fr-CA" sz="1200" b="1" i="1" dirty="0">
                <a:solidFill>
                  <a:prstClr val="black"/>
                </a:solidFill>
                <a:cs typeface="Times New Roman" pitchFamily="18" charset="0"/>
              </a:rPr>
              <a:t>matériaux </a:t>
            </a:r>
            <a:r>
              <a:rPr lang="fr-CA" sz="1200" b="1" i="1" dirty="0">
                <a:solidFill>
                  <a:prstClr val="black"/>
                </a:solidFill>
                <a:latin typeface="+mj-lt"/>
                <a:cs typeface="Times New Roman" pitchFamily="18" charset="0"/>
              </a:rPr>
              <a:t>qui pourraient être utilisés pour recouvrir la piste de bobsleigh d’Albert afin qu’elle soit plus glissante, il serait bon de connaître les </a:t>
            </a:r>
            <a:r>
              <a:rPr lang="fr-CA" sz="1200" b="1" i="1" u="sng" dirty="0">
                <a:solidFill>
                  <a:prstClr val="black"/>
                </a:solidFill>
                <a:latin typeface="+mj-lt"/>
                <a:cs typeface="Times New Roman" pitchFamily="18" charset="0"/>
              </a:rPr>
              <a:t>mots</a:t>
            </a:r>
            <a:r>
              <a:rPr lang="fr-CA" sz="1200" b="1" i="1" dirty="0">
                <a:solidFill>
                  <a:prstClr val="black"/>
                </a:solidFill>
                <a:latin typeface="+mj-lt"/>
                <a:cs typeface="Times New Roman" pitchFamily="18" charset="0"/>
              </a:rPr>
              <a:t> qui décrivent le mieux leur surface.</a:t>
            </a:r>
          </a:p>
          <a:p>
            <a:pPr marL="0" indent="0" algn="ctr">
              <a:spcBef>
                <a:spcPts val="600"/>
              </a:spcBef>
              <a:buNone/>
            </a:pPr>
            <a:r>
              <a:rPr lang="fr-CA" sz="1200" b="1" i="1" dirty="0">
                <a:solidFill>
                  <a:prstClr val="black"/>
                </a:solidFill>
                <a:cs typeface="Times New Roman" pitchFamily="18" charset="0"/>
              </a:rPr>
              <a:t>Nous allons donc commencer par explorer la différence entre différentes sortes de surfaces. Pour faire cela, lequel de nos 5 sens pensez-vous que nous allons utiliser ? </a:t>
            </a:r>
            <a:r>
              <a:rPr lang="fr-CA" sz="1200" dirty="0">
                <a:solidFill>
                  <a:prstClr val="black"/>
                </a:solidFill>
                <a:cs typeface="Times New Roman" pitchFamily="18" charset="0"/>
              </a:rPr>
              <a:t>(pointer du doigt les organes correspondants) </a:t>
            </a:r>
            <a:r>
              <a:rPr lang="fr-CA" sz="1200" b="1" i="1" dirty="0">
                <a:solidFill>
                  <a:prstClr val="black"/>
                </a:solidFill>
                <a:cs typeface="Times New Roman" pitchFamily="18" charset="0"/>
              </a:rPr>
              <a:t>la vue, l’odorat, le goût, l’ouïe ou le toucher ? </a:t>
            </a:r>
            <a:r>
              <a:rPr lang="fr-CA" sz="1200" b="1" i="1" dirty="0">
                <a:solidFill>
                  <a:prstClr val="black"/>
                </a:solidFill>
                <a:latin typeface="+mj-lt"/>
                <a:cs typeface="Times New Roman" pitchFamily="18" charset="0"/>
              </a:rPr>
              <a:t>»</a:t>
            </a:r>
            <a:endParaRPr lang="fr-CA" sz="1200" dirty="0">
              <a:solidFill>
                <a:prstClr val="black"/>
              </a:solidFill>
              <a:latin typeface="+mj-lt"/>
              <a:cs typeface="Times New Roman" pitchFamily="18" charset="0"/>
            </a:endParaRPr>
          </a:p>
          <a:p>
            <a:pPr marL="0" indent="0">
              <a:spcBef>
                <a:spcPts val="600"/>
              </a:spcBef>
              <a:buNone/>
            </a:pPr>
            <a:r>
              <a:rPr lang="fr-CA" sz="1200" dirty="0">
                <a:solidFill>
                  <a:prstClr val="black"/>
                </a:solidFill>
                <a:latin typeface="+mj-lt"/>
                <a:cs typeface="Times New Roman" pitchFamily="18" charset="0"/>
              </a:rPr>
              <a:t>Bien entendu, il s’agit du toucher !</a:t>
            </a:r>
          </a:p>
          <a:p>
            <a:pPr marL="0" indent="0">
              <a:spcBef>
                <a:spcPts val="600"/>
              </a:spcBef>
              <a:buNone/>
            </a:pPr>
            <a:endParaRPr lang="fr-CA" sz="1200" dirty="0">
              <a:solidFill>
                <a:prstClr val="black"/>
              </a:solidFill>
              <a:latin typeface="+mj-lt"/>
              <a:cs typeface="Times New Roman" pitchFamily="18" charset="0"/>
            </a:endParaRPr>
          </a:p>
          <a:p>
            <a:pPr marL="0" indent="0">
              <a:spcBef>
                <a:spcPts val="600"/>
              </a:spcBef>
              <a:buNone/>
            </a:pPr>
            <a:r>
              <a:rPr lang="fr-CA" sz="2400" i="1" dirty="0"/>
              <a:t>Le défi du toucher</a:t>
            </a:r>
          </a:p>
          <a:p>
            <a:pPr marL="0" indent="0" algn="just">
              <a:spcBef>
                <a:spcPts val="600"/>
              </a:spcBef>
              <a:buNone/>
            </a:pPr>
            <a:r>
              <a:rPr lang="fr-CA" sz="1200" dirty="0">
                <a:solidFill>
                  <a:prstClr val="black"/>
                </a:solidFill>
                <a:latin typeface="+mj-lt"/>
                <a:cs typeface="Times New Roman" pitchFamily="18" charset="0"/>
              </a:rPr>
              <a:t>Il s’agit d’une activité réalisée en plénière. Huit volontaires, à tour de rôle, sont invités à décrire une texture qu’ils ne peuvent pas voir.</a:t>
            </a:r>
          </a:p>
          <a:p>
            <a:pPr marL="0" indent="0" algn="just">
              <a:spcBef>
                <a:spcPts val="600"/>
              </a:spcBef>
              <a:buNone/>
            </a:pPr>
            <a:r>
              <a:rPr lang="fr-CA" sz="1200" dirty="0">
                <a:solidFill>
                  <a:prstClr val="black"/>
                </a:solidFill>
                <a:latin typeface="+mj-lt"/>
                <a:cs typeface="Times New Roman" pitchFamily="18" charset="0"/>
              </a:rPr>
              <a:t>Il est attendu que les premiers volontaires auront de la difficulté à trouver les bons mots. L’idée est de les outiller au fur et à mesure, et ainsi de progresser en groupe.</a:t>
            </a:r>
          </a:p>
          <a:p>
            <a:pPr marL="0" indent="0">
              <a:spcBef>
                <a:spcPts val="600"/>
              </a:spcBef>
              <a:buNone/>
            </a:pPr>
            <a:endParaRPr lang="fr-CA" sz="1200" dirty="0">
              <a:latin typeface="+mj-lt"/>
            </a:endParaRPr>
          </a:p>
          <a:p>
            <a:pPr marL="0" indent="0">
              <a:spcBef>
                <a:spcPts val="600"/>
              </a:spcBef>
              <a:buNone/>
            </a:pPr>
            <a:endParaRPr lang="fr-CA" sz="1200" dirty="0">
              <a:latin typeface="+mj-lt"/>
            </a:endParaRPr>
          </a:p>
          <a:p>
            <a:pPr marL="228600" indent="-228600">
              <a:spcBef>
                <a:spcPts val="600"/>
              </a:spcBef>
              <a:buFont typeface="+mj-lt"/>
              <a:buAutoNum type="arabicPeriod" startAt="2"/>
            </a:pPr>
            <a:endParaRPr lang="fr-CA" sz="1200" dirty="0">
              <a:latin typeface="Times New Roman" pitchFamily="18" charset="0"/>
            </a:endParaRPr>
          </a:p>
          <a:p>
            <a:pPr marL="0" indent="0">
              <a:spcBef>
                <a:spcPts val="600"/>
              </a:spcBef>
              <a:buNone/>
            </a:pPr>
            <a:endParaRPr lang="fr-CA" sz="1200" i="1" dirty="0">
              <a:latin typeface="Times New Roman" pitchFamily="18" charset="0"/>
            </a:endParaRPr>
          </a:p>
          <a:p>
            <a:pPr>
              <a:spcBef>
                <a:spcPts val="600"/>
              </a:spcBef>
            </a:pPr>
            <a:endParaRPr lang="fr-CA" sz="1200" i="1" dirty="0">
              <a:latin typeface="Times New Roman" pitchFamily="18" charset="0"/>
            </a:endParaRPr>
          </a:p>
          <a:p>
            <a:pPr>
              <a:spcBef>
                <a:spcPts val="600"/>
              </a:spcBef>
            </a:pPr>
            <a:endParaRPr lang="fr-CA" sz="1200" i="1" dirty="0">
              <a:latin typeface="Times New Roman" pitchFamily="18" charset="0"/>
            </a:endParaRPr>
          </a:p>
          <a:p>
            <a:pPr marL="0" indent="0">
              <a:spcBef>
                <a:spcPts val="600"/>
              </a:spcBef>
              <a:buNone/>
            </a:pPr>
            <a:endParaRPr lang="fr-CA" sz="1200" i="1" dirty="0">
              <a:latin typeface="Times New Roman" pitchFamily="18" charset="0"/>
            </a:endParaRPr>
          </a:p>
          <a:p>
            <a:pPr marL="0" indent="0">
              <a:spcBef>
                <a:spcPts val="600"/>
              </a:spcBef>
              <a:buNone/>
            </a:pPr>
            <a:endParaRPr lang="fr-CA" sz="1200" i="1" dirty="0">
              <a:latin typeface="Times New Roman" pitchFamily="18" charset="0"/>
            </a:endParaRPr>
          </a:p>
        </p:txBody>
      </p:sp>
      <p:graphicFrame>
        <p:nvGraphicFramePr>
          <p:cNvPr id="10" name="Espace réservé du contenu 5">
            <a:extLst>
              <a:ext uri="{FF2B5EF4-FFF2-40B4-BE49-F238E27FC236}">
                <a16:creationId xmlns:a16="http://schemas.microsoft.com/office/drawing/2014/main" id="{1D87D935-26D4-49F6-81E8-ADC03A3F7A7D}"/>
              </a:ext>
            </a:extLst>
          </p:cNvPr>
          <p:cNvGraphicFramePr>
            <a:graphicFrameLocks noGrp="1"/>
          </p:cNvGraphicFramePr>
          <p:nvPr>
            <p:ph sz="half" idx="2"/>
            <p:custDataLst>
              <p:tags r:id="rId3"/>
            </p:custDataLst>
            <p:extLst>
              <p:ext uri="{D42A27DB-BD31-4B8C-83A1-F6EECF244321}">
                <p14:modId xmlns:p14="http://schemas.microsoft.com/office/powerpoint/2010/main" val="211151551"/>
              </p:ext>
            </p:extLst>
          </p:nvPr>
        </p:nvGraphicFramePr>
        <p:xfrm>
          <a:off x="43832" y="1811769"/>
          <a:ext cx="1652864" cy="1726113"/>
        </p:xfrm>
        <a:graphic>
          <a:graphicData uri="http://schemas.openxmlformats.org/drawingml/2006/table">
            <a:tbl>
              <a:tblPr firstRow="1" bandRow="1">
                <a:tableStyleId>{5C22544A-7EE6-4342-B048-85BDC9FD1C3A}</a:tableStyleId>
              </a:tblPr>
              <a:tblGrid>
                <a:gridCol w="322171">
                  <a:extLst>
                    <a:ext uri="{9D8B030D-6E8A-4147-A177-3AD203B41FA5}">
                      <a16:colId xmlns:a16="http://schemas.microsoft.com/office/drawing/2014/main" val="20000"/>
                    </a:ext>
                  </a:extLst>
                </a:gridCol>
                <a:gridCol w="1330693">
                  <a:extLst>
                    <a:ext uri="{9D8B030D-6E8A-4147-A177-3AD203B41FA5}">
                      <a16:colId xmlns:a16="http://schemas.microsoft.com/office/drawing/2014/main" val="2676087230"/>
                    </a:ext>
                  </a:extLst>
                </a:gridCol>
              </a:tblGrid>
              <a:tr h="318656">
                <a:tc gridSpan="2">
                  <a:txBody>
                    <a:bodyPr/>
                    <a:lstStyle/>
                    <a:p>
                      <a:pPr algn="ctr"/>
                      <a:r>
                        <a:rPr lang="fr-FR" sz="1400" dirty="0">
                          <a:latin typeface="+mj-lt"/>
                        </a:rPr>
                        <a:t>Matériel nécessaire</a:t>
                      </a:r>
                    </a:p>
                  </a:txBody>
                  <a:tcPr/>
                </a:tc>
                <a:tc hMerge="1">
                  <a:txBody>
                    <a:bodyPr/>
                    <a:lstStyle/>
                    <a:p>
                      <a:endParaRPr lang="fr-CA"/>
                    </a:p>
                  </a:txBody>
                  <a:tcPr/>
                </a:tc>
                <a:extLst>
                  <a:ext uri="{0D108BD9-81ED-4DB2-BD59-A6C34878D82A}">
                    <a16:rowId xmlns:a16="http://schemas.microsoft.com/office/drawing/2014/main" val="10000"/>
                  </a:ext>
                </a:extLst>
              </a:tr>
              <a:tr h="310177">
                <a:tc gridSpan="2">
                  <a:txBody>
                    <a:bodyPr/>
                    <a:lstStyle/>
                    <a:p>
                      <a:pPr algn="ctr"/>
                      <a:r>
                        <a:rPr lang="fr-FR" sz="1200" b="1" dirty="0">
                          <a:latin typeface="+mj-lt"/>
                        </a:rPr>
                        <a:t>Pour l’</a:t>
                      </a:r>
                      <a:r>
                        <a:rPr lang="fr-FR" sz="1200" b="1" dirty="0" err="1">
                          <a:latin typeface="+mj-lt"/>
                        </a:rPr>
                        <a:t>enseignant.e</a:t>
                      </a:r>
                      <a:endParaRPr lang="fr-FR" sz="1200" b="1" dirty="0">
                        <a:latin typeface="+mj-lt"/>
                      </a:endParaRPr>
                    </a:p>
                  </a:txBody>
                  <a:tcPr/>
                </a:tc>
                <a:tc hMerge="1">
                  <a:txBody>
                    <a:bodyPr/>
                    <a:lstStyle/>
                    <a:p>
                      <a:endParaRPr lang="fr-CA"/>
                    </a:p>
                  </a:txBody>
                  <a:tcPr/>
                </a:tc>
                <a:extLst>
                  <a:ext uri="{0D108BD9-81ED-4DB2-BD59-A6C34878D82A}">
                    <a16:rowId xmlns:a16="http://schemas.microsoft.com/office/drawing/2014/main" val="10001"/>
                  </a:ext>
                </a:extLst>
              </a:tr>
              <a:tr h="310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Planche avec 8 surfaces différentes</a:t>
                      </a:r>
                    </a:p>
                  </a:txBody>
                  <a:tcPr/>
                </a:tc>
                <a:extLst>
                  <a:ext uri="{0D108BD9-81ED-4DB2-BD59-A6C34878D82A}">
                    <a16:rowId xmlns:a16="http://schemas.microsoft.com/office/drawing/2014/main" val="10002"/>
                  </a:ext>
                </a:extLst>
              </a:tr>
              <a:tr h="3101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Masque de sommeil</a:t>
                      </a:r>
                    </a:p>
                  </a:txBody>
                  <a:tcPr/>
                </a:tc>
                <a:extLst>
                  <a:ext uri="{0D108BD9-81ED-4DB2-BD59-A6C34878D82A}">
                    <a16:rowId xmlns:a16="http://schemas.microsoft.com/office/drawing/2014/main" val="3526895213"/>
                  </a:ext>
                </a:extLst>
              </a:tr>
            </a:tbl>
          </a:graphicData>
        </a:graphic>
      </p:graphicFrame>
      <p:graphicFrame>
        <p:nvGraphicFramePr>
          <p:cNvPr id="11" name="Tableau 15">
            <a:extLst>
              <a:ext uri="{FF2B5EF4-FFF2-40B4-BE49-F238E27FC236}">
                <a16:creationId xmlns:a16="http://schemas.microsoft.com/office/drawing/2014/main" id="{DB5705A9-C90D-4565-B373-1957FF4C8B67}"/>
              </a:ext>
            </a:extLst>
          </p:cNvPr>
          <p:cNvGraphicFramePr>
            <a:graphicFrameLocks noGrp="1"/>
          </p:cNvGraphicFramePr>
          <p:nvPr>
            <p:custDataLst>
              <p:tags r:id="rId4"/>
            </p:custDataLst>
            <p:extLst>
              <p:ext uri="{D42A27DB-BD31-4B8C-83A1-F6EECF244321}">
                <p14:modId xmlns:p14="http://schemas.microsoft.com/office/powerpoint/2010/main" val="3159646884"/>
              </p:ext>
            </p:extLst>
          </p:nvPr>
        </p:nvGraphicFramePr>
        <p:xfrm>
          <a:off x="53057" y="1323318"/>
          <a:ext cx="1636019" cy="401504"/>
        </p:xfrm>
        <a:graphic>
          <a:graphicData uri="http://schemas.openxmlformats.org/drawingml/2006/table">
            <a:tbl>
              <a:tblPr firstRow="1" bandRow="1">
                <a:tableStyleId>{69CF1AB2-1976-4502-BF36-3FF5EA218861}</a:tableStyleId>
              </a:tblPr>
              <a:tblGrid>
                <a:gridCol w="1636019">
                  <a:extLst>
                    <a:ext uri="{9D8B030D-6E8A-4147-A177-3AD203B41FA5}">
                      <a16:colId xmlns:a16="http://schemas.microsoft.com/office/drawing/2014/main" val="20000"/>
                    </a:ext>
                  </a:extLst>
                </a:gridCol>
              </a:tblGrid>
              <a:tr h="401504">
                <a:tc>
                  <a:txBody>
                    <a:bodyPr/>
                    <a:lstStyle/>
                    <a:p>
                      <a:pPr algn="ctr"/>
                      <a:endParaRPr lang="fr-FR" sz="200" b="1" dirty="0"/>
                    </a:p>
                    <a:p>
                      <a:pPr algn="ctr"/>
                      <a:r>
                        <a:rPr lang="fr-FR" sz="1400" b="1" dirty="0">
                          <a:latin typeface="+mj-lt"/>
                          <a:cs typeface="Times New Roman" pitchFamily="18" charset="0"/>
                        </a:rPr>
                        <a:t>Durée : 20 minutes</a:t>
                      </a:r>
                      <a:endParaRPr lang="fr-FR" sz="1400" b="1" i="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B31EFA8B-0941-4B70-BC8D-14DFE8B38611}"/>
              </a:ext>
            </a:extLst>
          </p:cNvPr>
          <p:cNvSpPr/>
          <p:nvPr>
            <p:custDataLst>
              <p:tags r:id="rId5"/>
            </p:custDataLst>
          </p:nvPr>
        </p:nvSpPr>
        <p:spPr>
          <a:xfrm>
            <a:off x="40272" y="5821204"/>
            <a:ext cx="1656424" cy="3200876"/>
          </a:xfrm>
          <a:prstGeom prst="rect">
            <a:avLst/>
          </a:prstGeom>
          <a:solidFill>
            <a:schemeClr val="accent1">
              <a:lumMod val="20000"/>
              <a:lumOff val="80000"/>
            </a:schemeClr>
          </a:solidFill>
          <a:ln>
            <a:solidFill>
              <a:schemeClr val="tx1"/>
            </a:solidFill>
          </a:ln>
        </p:spPr>
        <p:txBody>
          <a:bodyPr wrap="square">
            <a:spAutoFit/>
          </a:bodyPr>
          <a:lstStyle/>
          <a:p>
            <a:pPr algn="ctr">
              <a:spcBef>
                <a:spcPts val="600"/>
              </a:spcBef>
            </a:pPr>
            <a:r>
              <a:rPr lang="en-US" sz="1400" b="1" dirty="0">
                <a:latin typeface="+mj-lt"/>
              </a:rPr>
              <a:t>Zone vocabulaire</a:t>
            </a:r>
          </a:p>
          <a:p>
            <a:pPr>
              <a:spcBef>
                <a:spcPts val="600"/>
              </a:spcBef>
            </a:pPr>
            <a:r>
              <a:rPr lang="en-US" sz="1200" b="1" dirty="0" err="1">
                <a:latin typeface="+mj-lt"/>
              </a:rPr>
              <a:t>Rugueux</a:t>
            </a:r>
            <a:r>
              <a:rPr lang="en-US" sz="1200" b="1" dirty="0">
                <a:latin typeface="+mj-lt"/>
              </a:rPr>
              <a:t> : </a:t>
            </a:r>
            <a:r>
              <a:rPr lang="en-US" sz="1200" dirty="0">
                <a:latin typeface="+mj-lt"/>
              </a:rPr>
              <a:t>Qui </a:t>
            </a:r>
            <a:r>
              <a:rPr lang="en-US" sz="1200" dirty="0" err="1">
                <a:latin typeface="+mj-lt"/>
              </a:rPr>
              <a:t>est</a:t>
            </a:r>
            <a:r>
              <a:rPr lang="en-US" sz="1200" dirty="0">
                <a:latin typeface="+mj-lt"/>
              </a:rPr>
              <a:t> rude au </a:t>
            </a:r>
            <a:r>
              <a:rPr lang="en-US" sz="1200" dirty="0" err="1">
                <a:latin typeface="+mj-lt"/>
              </a:rPr>
              <a:t>toucher</a:t>
            </a:r>
            <a:r>
              <a:rPr lang="en-US" sz="1200" dirty="0">
                <a:latin typeface="+mj-lt"/>
              </a:rPr>
              <a:t>, à cause de petites </a:t>
            </a:r>
            <a:r>
              <a:rPr lang="en-US" sz="1200" dirty="0" err="1"/>
              <a:t>aspérités</a:t>
            </a:r>
            <a:r>
              <a:rPr lang="en-US" sz="1200" dirty="0"/>
              <a:t>, de bosses </a:t>
            </a:r>
            <a:r>
              <a:rPr lang="en-US" sz="1200" dirty="0" err="1"/>
              <a:t>ou</a:t>
            </a:r>
            <a:r>
              <a:rPr lang="en-US" sz="1200" dirty="0"/>
              <a:t> de </a:t>
            </a:r>
            <a:r>
              <a:rPr lang="en-US" sz="1200" dirty="0" err="1"/>
              <a:t>piquants</a:t>
            </a:r>
            <a:r>
              <a:rPr lang="en-US" sz="1200" dirty="0"/>
              <a:t>.</a:t>
            </a:r>
            <a:endParaRPr lang="en-US" sz="1200" dirty="0">
              <a:latin typeface="+mj-lt"/>
            </a:endParaRPr>
          </a:p>
          <a:p>
            <a:pPr>
              <a:spcBef>
                <a:spcPts val="600"/>
              </a:spcBef>
            </a:pPr>
            <a:r>
              <a:rPr lang="en-US" sz="1200" b="1" dirty="0" err="1">
                <a:latin typeface="+mj-lt"/>
              </a:rPr>
              <a:t>Lisse</a:t>
            </a:r>
            <a:r>
              <a:rPr lang="en-US" sz="1200" b="1" dirty="0">
                <a:latin typeface="+mj-lt"/>
              </a:rPr>
              <a:t> : </a:t>
            </a:r>
            <a:r>
              <a:rPr lang="en-US" sz="1200" dirty="0">
                <a:latin typeface="+mj-lt"/>
              </a:rPr>
              <a:t>Qui </a:t>
            </a:r>
            <a:r>
              <a:rPr lang="en-US" sz="1200" dirty="0" err="1">
                <a:latin typeface="+mj-lt"/>
              </a:rPr>
              <a:t>est</a:t>
            </a:r>
            <a:r>
              <a:rPr lang="en-US" sz="1200" dirty="0">
                <a:latin typeface="+mj-lt"/>
              </a:rPr>
              <a:t> </a:t>
            </a:r>
            <a:r>
              <a:rPr lang="en-US" sz="1200" dirty="0" err="1">
                <a:latin typeface="+mj-lt"/>
              </a:rPr>
              <a:t>doux</a:t>
            </a:r>
            <a:r>
              <a:rPr lang="en-US" sz="1200" dirty="0">
                <a:latin typeface="+mj-lt"/>
              </a:rPr>
              <a:t> et </a:t>
            </a:r>
            <a:r>
              <a:rPr lang="en-US" sz="1200" dirty="0" err="1">
                <a:latin typeface="+mj-lt"/>
              </a:rPr>
              <a:t>uni</a:t>
            </a:r>
            <a:r>
              <a:rPr lang="en-US" sz="1200" dirty="0">
                <a:latin typeface="+mj-lt"/>
              </a:rPr>
              <a:t> au </a:t>
            </a:r>
            <a:r>
              <a:rPr lang="en-US" sz="1200" dirty="0" err="1">
                <a:latin typeface="+mj-lt"/>
              </a:rPr>
              <a:t>toucher</a:t>
            </a:r>
            <a:r>
              <a:rPr lang="en-US" sz="1200" dirty="0">
                <a:latin typeface="+mj-lt"/>
              </a:rPr>
              <a:t>, à cause de </a:t>
            </a:r>
            <a:r>
              <a:rPr lang="en-US" sz="1200" i="1" dirty="0" err="1">
                <a:latin typeface="+mj-lt"/>
              </a:rPr>
              <a:t>l’absence</a:t>
            </a:r>
            <a:r>
              <a:rPr lang="en-US" sz="1200" dirty="0">
                <a:latin typeface="+mj-lt"/>
              </a:rPr>
              <a:t> </a:t>
            </a:r>
            <a:r>
              <a:rPr lang="en-US" sz="1200" dirty="0" err="1">
                <a:latin typeface="+mj-lt"/>
              </a:rPr>
              <a:t>d’</a:t>
            </a:r>
            <a:r>
              <a:rPr lang="en-US" sz="1200" dirty="0" err="1"/>
              <a:t>aspérités</a:t>
            </a:r>
            <a:r>
              <a:rPr lang="en-US" sz="1200" dirty="0"/>
              <a:t>, de bosses </a:t>
            </a:r>
            <a:r>
              <a:rPr lang="en-US" sz="1200" dirty="0" err="1"/>
              <a:t>ou</a:t>
            </a:r>
            <a:r>
              <a:rPr lang="en-US" sz="1200" dirty="0"/>
              <a:t> de </a:t>
            </a:r>
            <a:r>
              <a:rPr lang="en-US" sz="1200" dirty="0" err="1"/>
              <a:t>piquants</a:t>
            </a:r>
            <a:r>
              <a:rPr lang="en-US" sz="1200" dirty="0"/>
              <a:t>.</a:t>
            </a:r>
            <a:endParaRPr lang="en-US" sz="1200" dirty="0">
              <a:latin typeface="+mj-lt"/>
            </a:endParaRPr>
          </a:p>
          <a:p>
            <a:pPr>
              <a:spcBef>
                <a:spcPts val="600"/>
              </a:spcBef>
            </a:pPr>
            <a:r>
              <a:rPr lang="en-US" sz="1200" b="1" dirty="0" err="1">
                <a:latin typeface="+mj-lt"/>
              </a:rPr>
              <a:t>Poilu</a:t>
            </a:r>
            <a:r>
              <a:rPr lang="en-US" sz="1200" b="1" dirty="0">
                <a:latin typeface="+mj-lt"/>
              </a:rPr>
              <a:t> : </a:t>
            </a:r>
            <a:r>
              <a:rPr lang="en-US" sz="1200" dirty="0">
                <a:latin typeface="+mj-lt"/>
              </a:rPr>
              <a:t>Qui </a:t>
            </a:r>
            <a:r>
              <a:rPr lang="en-US" sz="1200" dirty="0" err="1">
                <a:latin typeface="+mj-lt"/>
              </a:rPr>
              <a:t>est</a:t>
            </a:r>
            <a:r>
              <a:rPr lang="en-US" sz="1200" dirty="0">
                <a:latin typeface="+mj-lt"/>
              </a:rPr>
              <a:t> </a:t>
            </a:r>
            <a:r>
              <a:rPr lang="en-US" sz="1200" dirty="0" err="1">
                <a:latin typeface="+mj-lt"/>
              </a:rPr>
              <a:t>recouvert</a:t>
            </a:r>
            <a:r>
              <a:rPr lang="en-US" sz="1200" dirty="0">
                <a:latin typeface="+mj-lt"/>
              </a:rPr>
              <a:t> de </a:t>
            </a:r>
            <a:r>
              <a:rPr lang="en-US" sz="1200" dirty="0" err="1">
                <a:latin typeface="+mj-lt"/>
              </a:rPr>
              <a:t>poil</a:t>
            </a:r>
            <a:r>
              <a:rPr lang="en-US" sz="1200" dirty="0">
                <a:latin typeface="+mj-lt"/>
              </a:rPr>
              <a:t>.</a:t>
            </a:r>
          </a:p>
          <a:p>
            <a:pPr>
              <a:spcBef>
                <a:spcPts val="600"/>
              </a:spcBef>
            </a:pPr>
            <a:r>
              <a:rPr lang="en-US" sz="1200" b="1" dirty="0" err="1">
                <a:latin typeface="+mj-lt"/>
              </a:rPr>
              <a:t>Bosselé</a:t>
            </a:r>
            <a:r>
              <a:rPr lang="en-US" sz="1200" b="1" dirty="0">
                <a:latin typeface="+mj-lt"/>
              </a:rPr>
              <a:t> : </a:t>
            </a:r>
            <a:r>
              <a:rPr lang="en-US" sz="1200" dirty="0">
                <a:latin typeface="+mj-lt"/>
              </a:rPr>
              <a:t>Qui </a:t>
            </a:r>
            <a:r>
              <a:rPr lang="en-US" sz="1200" dirty="0" err="1">
                <a:latin typeface="+mj-lt"/>
              </a:rPr>
              <a:t>présente</a:t>
            </a:r>
            <a:r>
              <a:rPr lang="en-US" sz="1200" dirty="0">
                <a:latin typeface="+mj-lt"/>
              </a:rPr>
              <a:t> des petites bosses </a:t>
            </a:r>
            <a:r>
              <a:rPr lang="en-US" sz="1200" dirty="0" err="1">
                <a:latin typeface="+mj-lt"/>
              </a:rPr>
              <a:t>uniformes</a:t>
            </a:r>
            <a:r>
              <a:rPr lang="en-US" sz="1200" dirty="0">
                <a:latin typeface="+mj-lt"/>
              </a:rPr>
              <a:t> à </a:t>
            </a:r>
            <a:r>
              <a:rPr lang="en-US" sz="1200" dirty="0" err="1">
                <a:latin typeface="+mj-lt"/>
              </a:rPr>
              <a:t>sa</a:t>
            </a:r>
            <a:r>
              <a:rPr lang="en-US" sz="1200" dirty="0">
                <a:latin typeface="+mj-lt"/>
              </a:rPr>
              <a:t> surface.</a:t>
            </a:r>
          </a:p>
        </p:txBody>
      </p:sp>
      <p:sp>
        <p:nvSpPr>
          <p:cNvPr id="15" name="Title 3"/>
          <p:cNvSpPr txBox="1">
            <a:spLocks/>
          </p:cNvSpPr>
          <p:nvPr>
            <p:custDataLst>
              <p:tags r:id="rId6"/>
            </p:custDataLst>
          </p:nvPr>
        </p:nvSpPr>
        <p:spPr>
          <a:xfrm>
            <a:off x="0" y="526"/>
            <a:ext cx="414528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Réalisation</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lang="en-US" sz="2400" dirty="0">
                <a:latin typeface="+mj-lt"/>
                <a:ea typeface="+mj-ea"/>
                <a:cs typeface="+mj-cs"/>
              </a:rPr>
              <a:t>2</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lang="en-US" sz="2400" dirty="0" err="1">
                <a:latin typeface="+mj-lt"/>
                <a:ea typeface="+mj-ea"/>
                <a:cs typeface="+mj-cs"/>
              </a:rPr>
              <a:t>Lisse</a:t>
            </a:r>
            <a:r>
              <a:rPr lang="en-US" sz="2400" dirty="0">
                <a:latin typeface="+mj-lt"/>
                <a:ea typeface="+mj-ea"/>
                <a:cs typeface="+mj-cs"/>
              </a:rPr>
              <a:t>, </a:t>
            </a:r>
            <a:r>
              <a:rPr lang="en-US" sz="2400" dirty="0" err="1">
                <a:latin typeface="+mj-lt"/>
                <a:ea typeface="+mj-ea"/>
                <a:cs typeface="+mj-cs"/>
              </a:rPr>
              <a:t>rugueux</a:t>
            </a:r>
            <a:r>
              <a:rPr lang="en-US" sz="2400" dirty="0">
                <a:latin typeface="+mj-lt"/>
                <a:ea typeface="+mj-ea"/>
                <a:cs typeface="+mj-cs"/>
              </a:rPr>
              <a:t>, </a:t>
            </a:r>
            <a:r>
              <a:rPr lang="en-US" sz="2400" dirty="0" err="1">
                <a:latin typeface="+mj-lt"/>
                <a:ea typeface="+mj-ea"/>
                <a:cs typeface="+mj-cs"/>
              </a:rPr>
              <a:t>poilu</a:t>
            </a:r>
            <a:r>
              <a:rPr lang="en-US" sz="2400" dirty="0">
                <a:latin typeface="+mj-lt"/>
                <a:ea typeface="+mj-ea"/>
                <a:cs typeface="+mj-cs"/>
              </a:rPr>
              <a:t> ?</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pic>
        <p:nvPicPr>
          <p:cNvPr id="2" name="Graphique 1">
            <a:extLst>
              <a:ext uri="{FF2B5EF4-FFF2-40B4-BE49-F238E27FC236}">
                <a16:creationId xmlns:a16="http://schemas.microsoft.com/office/drawing/2014/main" id="{AD101093-5B30-9A14-8774-548DDFE469C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1998830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136489" y="7983019"/>
            <a:ext cx="1723204" cy="1135797"/>
          </a:xfrm>
        </p:spPr>
        <p:txBody>
          <a:bodyPr/>
          <a:lstStyle/>
          <a:p>
            <a:fld id="{027FB875-5C85-AB42-9DC5-178568A424B8}" type="slidenum">
              <a:rPr lang="en-US" sz="8200" smtClean="0">
                <a:solidFill>
                  <a:schemeClr val="bg1">
                    <a:lumMod val="85000"/>
                  </a:schemeClr>
                </a:solidFill>
                <a:latin typeface="Impact"/>
                <a:cs typeface="Impact"/>
              </a:rPr>
              <a:pPr/>
              <a:t>11</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71496" y="1325881"/>
            <a:ext cx="6715009" cy="7785315"/>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400" b="1" dirty="0"/>
              <a:t>Présentation de l’activité</a:t>
            </a:r>
          </a:p>
          <a:p>
            <a:pPr marL="228600" indent="-228600" algn="just">
              <a:spcBef>
                <a:spcPts val="600"/>
              </a:spcBef>
              <a:buFont typeface="+mj-lt"/>
              <a:buAutoNum type="arabicPeriod"/>
            </a:pPr>
            <a:r>
              <a:rPr lang="fr-CA" sz="1200" b="1" dirty="0"/>
              <a:t>Expliquer le mandat : </a:t>
            </a:r>
            <a:r>
              <a:rPr lang="fr-CA" sz="1200" dirty="0" err="1"/>
              <a:t>Un.e</a:t>
            </a:r>
            <a:r>
              <a:rPr lang="fr-CA" sz="1200" dirty="0"/>
              <a:t> volontaire sera </a:t>
            </a:r>
            <a:r>
              <a:rPr lang="fr-CA" sz="1200" dirty="0" err="1"/>
              <a:t>masqué.e</a:t>
            </a:r>
            <a:r>
              <a:rPr lang="fr-CA" sz="1200" dirty="0"/>
              <a:t>. Il/Elle va toucher à une surface et devra trouver les mots pour décrire cette surface.</a:t>
            </a:r>
          </a:p>
          <a:p>
            <a:pPr marL="228600" indent="-228600" algn="just">
              <a:spcBef>
                <a:spcPts val="600"/>
              </a:spcBef>
              <a:buFont typeface="+mj-lt"/>
              <a:buAutoNum type="arabicPeriod"/>
            </a:pPr>
            <a:r>
              <a:rPr lang="fr-CA" sz="1200" b="1" dirty="0"/>
              <a:t>Montrer </a:t>
            </a:r>
            <a:r>
              <a:rPr lang="fr-CA" sz="1200" b="1" i="1" dirty="0"/>
              <a:t>rapidement</a:t>
            </a:r>
            <a:r>
              <a:rPr lang="fr-CA" sz="1200" b="1" dirty="0"/>
              <a:t> la planche et les échantillons de revêtement. </a:t>
            </a:r>
            <a:r>
              <a:rPr lang="fr-CA" sz="1200" dirty="0"/>
              <a:t>Il s’agit simplement de rassurer les enfants sur le genre de surface qui seront touchées à l’aveugle.</a:t>
            </a:r>
          </a:p>
          <a:p>
            <a:pPr marL="228600" indent="-228600" algn="just">
              <a:spcBef>
                <a:spcPts val="600"/>
              </a:spcBef>
              <a:buNone/>
            </a:pPr>
            <a:endParaRPr lang="fr-CA" sz="1200" dirty="0"/>
          </a:p>
          <a:p>
            <a:pPr marL="228600" indent="-228600" algn="just">
              <a:spcBef>
                <a:spcPts val="600"/>
              </a:spcBef>
              <a:buNone/>
            </a:pPr>
            <a:r>
              <a:rPr lang="fr-CA" sz="1400" b="1" dirty="0"/>
              <a:t>Déroulement de l’activité</a:t>
            </a:r>
          </a:p>
          <a:p>
            <a:pPr marL="228600" indent="-228600" algn="just">
              <a:spcBef>
                <a:spcPts val="600"/>
              </a:spcBef>
              <a:buFont typeface="+mj-lt"/>
              <a:buAutoNum type="arabicPeriod"/>
            </a:pPr>
            <a:r>
              <a:rPr lang="fr-CA" sz="1200" b="1" dirty="0"/>
              <a:t>Sélection du volontaire. </a:t>
            </a:r>
            <a:r>
              <a:rPr lang="fr-CA" sz="1200" dirty="0"/>
              <a:t> Le ou la volontaire vient devant la classe et ses yeux sont cachés par le masque de sommeil. S’assurer qu’il  ou elle ne peut pas voir.</a:t>
            </a:r>
          </a:p>
          <a:p>
            <a:pPr marL="228600" indent="-228600" algn="just">
              <a:spcBef>
                <a:spcPts val="600"/>
              </a:spcBef>
              <a:buFont typeface="+mj-lt"/>
              <a:buAutoNum type="arabicPeriod"/>
            </a:pPr>
            <a:r>
              <a:rPr lang="fr-CA" sz="1200" b="1" dirty="0"/>
              <a:t>Volontaire touche à une surface.</a:t>
            </a:r>
            <a:r>
              <a:rPr lang="fr-CA" sz="1200" dirty="0"/>
              <a:t> Guider sa main en la plaçant sur une des surfaces. Laisser le volontaire explorer la surface avec sa main pendant un moment.</a:t>
            </a:r>
          </a:p>
          <a:p>
            <a:pPr marL="228600" indent="-228600" algn="just">
              <a:spcBef>
                <a:spcPts val="600"/>
              </a:spcBef>
              <a:buFont typeface="+mj-lt"/>
              <a:buAutoNum type="arabicPeriod"/>
            </a:pPr>
            <a:r>
              <a:rPr lang="fr-CA" sz="1200" b="1" dirty="0"/>
              <a:t>Demander au volontaire de décrire le mieux possible ce que son sens du toucher détecte.</a:t>
            </a:r>
            <a:r>
              <a:rPr lang="fr-CA" sz="1200" dirty="0"/>
              <a:t> Laisser le temps au volontaire de trouver les bons mots. </a:t>
            </a:r>
          </a:p>
          <a:p>
            <a:pPr marL="228600" indent="-228600" algn="just">
              <a:spcBef>
                <a:spcPts val="600"/>
              </a:spcBef>
              <a:buNone/>
            </a:pPr>
            <a:r>
              <a:rPr lang="fr-CA" sz="1200" dirty="0"/>
              <a:t>Rassurer le ou la volontaire s’il ou elle n’y arrive pas. C’est normal de ne pas connaître des nouveaux mots !</a:t>
            </a:r>
          </a:p>
          <a:p>
            <a:pPr marL="628650" lvl="1" indent="-228600" algn="just">
              <a:spcBef>
                <a:spcPts val="600"/>
              </a:spcBef>
            </a:pPr>
            <a:r>
              <a:rPr lang="fr-CA" sz="1200" dirty="0"/>
              <a:t>Ôter le masque de sommeil et montrer la surface à toute la classe. Inviter tout le monde à essayer de trouver le bon mot.</a:t>
            </a:r>
          </a:p>
          <a:p>
            <a:pPr marL="628650" lvl="1" indent="-228600" algn="just">
              <a:spcBef>
                <a:spcPts val="600"/>
              </a:spcBef>
            </a:pPr>
            <a:r>
              <a:rPr lang="fr-CA" sz="1200" dirty="0"/>
              <a:t>Si personne n’est capable, l’</a:t>
            </a:r>
            <a:r>
              <a:rPr lang="fr-CA" sz="1200" dirty="0" err="1"/>
              <a:t>enseignant.e</a:t>
            </a:r>
            <a:r>
              <a:rPr lang="fr-CA" sz="1200" dirty="0"/>
              <a:t> propose un mot de vocabulaire en </a:t>
            </a:r>
            <a:r>
              <a:rPr lang="fr-CA" sz="1200" u="sng" dirty="0"/>
              <a:t>l’écrivant au tableau</a:t>
            </a:r>
            <a:r>
              <a:rPr lang="fr-CA" sz="1200" dirty="0"/>
              <a:t>.</a:t>
            </a:r>
          </a:p>
          <a:p>
            <a:pPr marL="228600" lvl="1" indent="-228600" algn="just">
              <a:spcBef>
                <a:spcPts val="600"/>
              </a:spcBef>
              <a:buFont typeface="+mj-lt"/>
              <a:buAutoNum type="arabicPeriod" startAt="4"/>
            </a:pPr>
            <a:r>
              <a:rPr lang="fr-CA" sz="1200" b="1" dirty="0"/>
              <a:t>Recommencer l’exercice avec une nouvelle surface et </a:t>
            </a:r>
            <a:r>
              <a:rPr lang="fr-CA" sz="1200" b="1" dirty="0" err="1"/>
              <a:t>un.e</a:t>
            </a:r>
            <a:r>
              <a:rPr lang="fr-CA" sz="1200" b="1" dirty="0"/>
              <a:t> nouveau volontaire. </a:t>
            </a:r>
            <a:r>
              <a:rPr lang="fr-CA" sz="1200" dirty="0"/>
              <a:t>La tâche devrait devenir de plus en plus facile, à mesure que les mots de vocabulaires s’additionnent au tableau.</a:t>
            </a:r>
          </a:p>
          <a:p>
            <a:pPr marL="228600" lvl="1" indent="-228600" algn="just">
              <a:spcBef>
                <a:spcPts val="600"/>
              </a:spcBef>
              <a:buNone/>
            </a:pPr>
            <a:endParaRPr lang="fr-CA" sz="1200" dirty="0"/>
          </a:p>
          <a:p>
            <a:pPr marL="0" indent="0" algn="just">
              <a:spcBef>
                <a:spcPts val="600"/>
              </a:spcBef>
              <a:buNone/>
            </a:pPr>
            <a:r>
              <a:rPr lang="fr-CA" sz="2400" i="1" dirty="0"/>
              <a:t>Retour sur le défi du toucher</a:t>
            </a:r>
            <a:endParaRPr lang="fr-CA" sz="1200" dirty="0"/>
          </a:p>
          <a:p>
            <a:pPr marL="228600" indent="-228600" algn="just">
              <a:spcBef>
                <a:spcPts val="600"/>
              </a:spcBef>
              <a:buNone/>
            </a:pPr>
            <a:r>
              <a:rPr lang="fr-CA" sz="1200" dirty="0"/>
              <a:t>Récapituler les mots recueillis au tableau.</a:t>
            </a:r>
          </a:p>
          <a:p>
            <a:pPr algn="ctr">
              <a:spcBef>
                <a:spcPts val="600"/>
              </a:spcBef>
              <a:buNone/>
            </a:pPr>
            <a:r>
              <a:rPr lang="fr-CA" sz="1200" b="1" i="1" dirty="0"/>
              <a:t>« Dans l’ensemble, qu’est-ce que ces mots décrivent, selon vous ? » </a:t>
            </a:r>
          </a:p>
          <a:p>
            <a:pPr algn="ctr">
              <a:spcBef>
                <a:spcPts val="600"/>
              </a:spcBef>
              <a:buNone/>
            </a:pPr>
            <a:r>
              <a:rPr lang="fr-CA" sz="1200" dirty="0"/>
              <a:t>Ils décrivent la </a:t>
            </a:r>
            <a:r>
              <a:rPr lang="fr-CA" sz="1200" i="1" dirty="0"/>
              <a:t>texture </a:t>
            </a:r>
            <a:r>
              <a:rPr lang="fr-CA" sz="1200" dirty="0"/>
              <a:t>des surfaces. Écrire ce nouveau mot de vocabulaire au tableau.</a:t>
            </a:r>
          </a:p>
          <a:p>
            <a:pPr algn="ctr">
              <a:spcBef>
                <a:spcPts val="600"/>
              </a:spcBef>
              <a:buNone/>
            </a:pPr>
            <a:r>
              <a:rPr lang="fr-CA" sz="1200" b="1" i="1" dirty="0"/>
              <a:t>« Maintenant, imaginez ces textures, étalées sur la piste d’Albert. Croyez-vous qu’elles permettraient toutes de bien faire glisser le bobsleigh ? » </a:t>
            </a:r>
          </a:p>
          <a:p>
            <a:pPr algn="ctr">
              <a:spcBef>
                <a:spcPts val="600"/>
              </a:spcBef>
              <a:buNone/>
            </a:pPr>
            <a:r>
              <a:rPr lang="fr-CA" sz="1200" dirty="0"/>
              <a:t>Certaines oui, d’autres non… C’est ce que nous allons découvrir avec la prochaine activité.</a:t>
            </a:r>
          </a:p>
          <a:p>
            <a:pPr marL="0" indent="0" algn="ctr">
              <a:spcBef>
                <a:spcPts val="600"/>
              </a:spcBef>
              <a:buNone/>
            </a:pPr>
            <a:endParaRPr lang="fr-CA" sz="1200" dirty="0"/>
          </a:p>
        </p:txBody>
      </p:sp>
      <p:sp>
        <p:nvSpPr>
          <p:cNvPr id="10" name="Title 3"/>
          <p:cNvSpPr txBox="1">
            <a:spLocks/>
          </p:cNvSpPr>
          <p:nvPr>
            <p:custDataLst>
              <p:tags r:id="rId3"/>
            </p:custDataLst>
          </p:nvPr>
        </p:nvSpPr>
        <p:spPr>
          <a:xfrm>
            <a:off x="0" y="526"/>
            <a:ext cx="414528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Réalisation</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lang="en-US" sz="2400" dirty="0">
                <a:latin typeface="+mj-lt"/>
                <a:ea typeface="+mj-ea"/>
                <a:cs typeface="+mj-cs"/>
              </a:rPr>
              <a:t>2</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lang="en-US" sz="2400" dirty="0" err="1">
                <a:latin typeface="+mj-lt"/>
                <a:ea typeface="+mj-ea"/>
                <a:cs typeface="+mj-cs"/>
              </a:rPr>
              <a:t>Lisse</a:t>
            </a:r>
            <a:r>
              <a:rPr lang="en-US" sz="2400" dirty="0">
                <a:latin typeface="+mj-lt"/>
                <a:ea typeface="+mj-ea"/>
                <a:cs typeface="+mj-cs"/>
              </a:rPr>
              <a:t>, </a:t>
            </a:r>
            <a:r>
              <a:rPr lang="en-US" sz="2400" dirty="0" err="1">
                <a:latin typeface="+mj-lt"/>
                <a:ea typeface="+mj-ea"/>
                <a:cs typeface="+mj-cs"/>
              </a:rPr>
              <a:t>rugueux</a:t>
            </a:r>
            <a:r>
              <a:rPr lang="en-US" sz="2400" dirty="0">
                <a:latin typeface="+mj-lt"/>
                <a:ea typeface="+mj-ea"/>
                <a:cs typeface="+mj-cs"/>
              </a:rPr>
              <a:t>, </a:t>
            </a:r>
            <a:r>
              <a:rPr lang="en-US" sz="2400" dirty="0" err="1">
                <a:latin typeface="+mj-lt"/>
                <a:ea typeface="+mj-ea"/>
                <a:cs typeface="+mj-cs"/>
              </a:rPr>
              <a:t>poilu</a:t>
            </a:r>
            <a:r>
              <a:rPr lang="en-US" sz="2400" dirty="0">
                <a:latin typeface="+mj-lt"/>
                <a:ea typeface="+mj-ea"/>
                <a:cs typeface="+mj-cs"/>
              </a:rPr>
              <a:t> ? </a:t>
            </a:r>
            <a:r>
              <a:rPr kumimoji="0" lang="en-US" b="0" i="0" u="none" strike="noStrike" kern="1200" cap="none" spc="0" normalizeH="0" baseline="0" noProof="0" dirty="0">
                <a:ln>
                  <a:noFill/>
                </a:ln>
                <a:solidFill>
                  <a:schemeClr val="tx1"/>
                </a:solidFill>
                <a:effectLst/>
                <a:uLnTx/>
                <a:uFillTx/>
                <a:latin typeface="+mj-lt"/>
                <a:ea typeface="+mj-ea"/>
                <a:cs typeface="+mj-cs"/>
              </a:rPr>
              <a:t>(suite)</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pic>
        <p:nvPicPr>
          <p:cNvPr id="2" name="Graphique 1">
            <a:extLst>
              <a:ext uri="{FF2B5EF4-FFF2-40B4-BE49-F238E27FC236}">
                <a16:creationId xmlns:a16="http://schemas.microsoft.com/office/drawing/2014/main" id="{204AFA68-627E-FBC5-B599-E0CE1C0144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4687879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303520" y="7998259"/>
            <a:ext cx="1543944" cy="1135797"/>
          </a:xfrm>
        </p:spPr>
        <p:txBody>
          <a:bodyPr/>
          <a:lstStyle/>
          <a:p>
            <a:fld id="{027FB875-5C85-AB42-9DC5-178568A424B8}" type="slidenum">
              <a:rPr lang="en-US" sz="8200" smtClean="0">
                <a:solidFill>
                  <a:schemeClr val="bg1">
                    <a:lumMod val="85000"/>
                  </a:schemeClr>
                </a:solidFill>
                <a:latin typeface="Impact"/>
                <a:cs typeface="Impact"/>
              </a:rPr>
              <a:pPr/>
              <a:t>12</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1849348" y="1323138"/>
            <a:ext cx="4967636" cy="7703554"/>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a:latin typeface="+mj-lt"/>
              </a:rPr>
              <a:t>Vue d’ensemble</a:t>
            </a:r>
          </a:p>
          <a:p>
            <a:pPr marL="0" indent="0" algn="just">
              <a:spcBef>
                <a:spcPts val="600"/>
              </a:spcBef>
              <a:buNone/>
            </a:pPr>
            <a:r>
              <a:rPr lang="fr-CA" sz="1200" dirty="0">
                <a:latin typeface="+mj-lt"/>
              </a:rPr>
              <a:t>Les équipes devront construire leur bobsleigh et y placer Albert et </a:t>
            </a:r>
            <a:r>
              <a:rPr lang="fr-CA" sz="1200" dirty="0" err="1">
                <a:latin typeface="+mj-lt"/>
              </a:rPr>
              <a:t>Amancia</a:t>
            </a:r>
            <a:r>
              <a:rPr lang="fr-CA" sz="1200" dirty="0">
                <a:latin typeface="+mj-lt"/>
              </a:rPr>
              <a:t>. Chaque équipe testera trois revêtements différents et comparera la distance parcourue par le bobsleigh sur chacun d’eux. Une mise en commun des résultats permet de tirer des conclusions sur le meilleur revêtement à proposer pour Albert.</a:t>
            </a:r>
          </a:p>
          <a:p>
            <a:pPr marL="0" indent="0" algn="just">
              <a:spcBef>
                <a:spcPts val="600"/>
              </a:spcBef>
              <a:buNone/>
            </a:pPr>
            <a:endParaRPr lang="fr-CA" sz="1200" dirty="0">
              <a:latin typeface="+mj-lt"/>
            </a:endParaRPr>
          </a:p>
          <a:p>
            <a:pPr marL="0" indent="0" algn="just">
              <a:spcBef>
                <a:spcPts val="600"/>
              </a:spcBef>
              <a:buNone/>
            </a:pPr>
            <a:r>
              <a:rPr lang="fr-CA" sz="2400" i="1" dirty="0">
                <a:latin typeface="+mj-lt"/>
              </a:rPr>
              <a:t>Déroulement de l’activité</a:t>
            </a:r>
            <a:endParaRPr lang="fr-CA" sz="1200" dirty="0">
              <a:latin typeface="+mj-lt"/>
            </a:endParaRPr>
          </a:p>
          <a:p>
            <a:pPr marL="228600" indent="-228600" algn="just">
              <a:spcBef>
                <a:spcPts val="600"/>
              </a:spcBef>
              <a:buFont typeface="+mj-lt"/>
              <a:buAutoNum type="arabicPeriod"/>
            </a:pPr>
            <a:r>
              <a:rPr lang="fr-CA" sz="1200" dirty="0">
                <a:latin typeface="+mj-lt"/>
              </a:rPr>
              <a:t>Discussion sur la démarche (10 minutes)</a:t>
            </a:r>
          </a:p>
          <a:p>
            <a:pPr marL="228600" indent="-228600" algn="just">
              <a:spcBef>
                <a:spcPts val="600"/>
              </a:spcBef>
              <a:buFont typeface="+mj-lt"/>
              <a:buAutoNum type="arabicPeriod"/>
            </a:pPr>
            <a:r>
              <a:rPr lang="fr-CA" sz="1200" dirty="0">
                <a:latin typeface="+mj-lt"/>
              </a:rPr>
              <a:t>Observation des revêtements (15 </a:t>
            </a:r>
            <a:r>
              <a:rPr lang="fr-CA" sz="1200" dirty="0"/>
              <a:t>minutes</a:t>
            </a:r>
            <a:r>
              <a:rPr lang="fr-CA" sz="1200" dirty="0">
                <a:latin typeface="+mj-lt"/>
              </a:rPr>
              <a:t>)</a:t>
            </a:r>
          </a:p>
          <a:p>
            <a:pPr marL="228600" indent="-228600" algn="just">
              <a:spcBef>
                <a:spcPts val="600"/>
              </a:spcBef>
              <a:buFont typeface="+mj-lt"/>
              <a:buAutoNum type="arabicPeriod"/>
            </a:pPr>
            <a:r>
              <a:rPr lang="fr-CA" sz="1200" dirty="0">
                <a:latin typeface="+mj-lt"/>
              </a:rPr>
              <a:t>Tests de revêtements (30 </a:t>
            </a:r>
            <a:r>
              <a:rPr lang="fr-CA" sz="1200" dirty="0"/>
              <a:t>minutes</a:t>
            </a:r>
            <a:r>
              <a:rPr lang="fr-CA" sz="1200" dirty="0">
                <a:latin typeface="+mj-lt"/>
              </a:rPr>
              <a:t>)</a:t>
            </a:r>
          </a:p>
          <a:p>
            <a:pPr marL="228600" indent="-228600" algn="just">
              <a:spcBef>
                <a:spcPts val="600"/>
              </a:spcBef>
              <a:buFont typeface="+mj-lt"/>
              <a:buAutoNum type="arabicPeriod"/>
            </a:pPr>
            <a:r>
              <a:rPr lang="fr-CA" sz="1200" dirty="0">
                <a:latin typeface="+mj-lt"/>
              </a:rPr>
              <a:t>Partage des résultats (15 </a:t>
            </a:r>
            <a:r>
              <a:rPr lang="fr-CA" sz="1200" dirty="0"/>
              <a:t>minutes</a:t>
            </a:r>
            <a:r>
              <a:rPr lang="fr-CA" sz="1200" dirty="0">
                <a:latin typeface="+mj-lt"/>
              </a:rPr>
              <a:t>)</a:t>
            </a:r>
          </a:p>
          <a:p>
            <a:pPr marL="228600" indent="-228600" algn="just">
              <a:spcBef>
                <a:spcPts val="600"/>
              </a:spcBef>
              <a:buFont typeface="+mj-lt"/>
              <a:buAutoNum type="arabicPeriod"/>
            </a:pPr>
            <a:endParaRPr lang="fr-CA" sz="1200" dirty="0">
              <a:latin typeface="+mj-lt"/>
            </a:endParaRPr>
          </a:p>
          <a:p>
            <a:pPr marL="228600" indent="-228600" algn="just">
              <a:spcBef>
                <a:spcPts val="600"/>
              </a:spcBef>
              <a:buNone/>
            </a:pPr>
            <a:r>
              <a:rPr lang="fr-CA" sz="1400" b="1" dirty="0">
                <a:latin typeface="+mj-lt"/>
              </a:rPr>
              <a:t>Séquence d’activités recommandée</a:t>
            </a:r>
          </a:p>
          <a:p>
            <a:pPr marL="228600" indent="-228600" algn="just">
              <a:spcBef>
                <a:spcPts val="600"/>
              </a:spcBef>
              <a:buNone/>
            </a:pPr>
            <a:r>
              <a:rPr lang="fr-CA" sz="1200" dirty="0">
                <a:latin typeface="+mj-lt"/>
              </a:rPr>
              <a:t>Il est difficile de prévoir la séquence précise des activités au fil des périodes de science. </a:t>
            </a:r>
          </a:p>
          <a:p>
            <a:pPr marL="228600" indent="-228600" algn="just">
              <a:spcBef>
                <a:spcPts val="600"/>
              </a:spcBef>
              <a:buNone/>
            </a:pPr>
            <a:r>
              <a:rPr lang="fr-CA" sz="1200" dirty="0">
                <a:latin typeface="+mj-lt"/>
              </a:rPr>
              <a:t>Est-ce que l’activité d’amorce a été si rapide qu’il a été possible de vivre l’activité « Lisse, rugueux, poilu ? » pendant la première période de science ? Dans ce cas, la période 2 pourrait se dérouler comme suit :</a:t>
            </a:r>
          </a:p>
          <a:p>
            <a:pPr marL="628650" lvl="1" indent="-228600" algn="just">
              <a:spcBef>
                <a:spcPts val="600"/>
              </a:spcBef>
            </a:pPr>
            <a:r>
              <a:rPr lang="fr-CA" sz="1200" dirty="0">
                <a:latin typeface="+mj-lt"/>
              </a:rPr>
              <a:t>Discussion sur la démarche</a:t>
            </a:r>
          </a:p>
          <a:p>
            <a:pPr marL="628650" lvl="1" indent="-228600" algn="just">
              <a:spcBef>
                <a:spcPts val="600"/>
              </a:spcBef>
            </a:pPr>
            <a:r>
              <a:rPr lang="fr-CA" sz="1200" dirty="0">
                <a:latin typeface="+mj-lt"/>
              </a:rPr>
              <a:t>Observation des revêtements</a:t>
            </a:r>
          </a:p>
          <a:p>
            <a:pPr marL="628650" lvl="1" indent="-228600" algn="just">
              <a:spcBef>
                <a:spcPts val="600"/>
              </a:spcBef>
            </a:pPr>
            <a:r>
              <a:rPr lang="fr-CA" sz="1200" dirty="0">
                <a:latin typeface="+mj-lt"/>
              </a:rPr>
              <a:t>Coloriage et découpage des images</a:t>
            </a:r>
          </a:p>
          <a:p>
            <a:pPr marL="228600" indent="-228600" algn="just">
              <a:spcBef>
                <a:spcPts val="600"/>
              </a:spcBef>
              <a:buNone/>
            </a:pPr>
            <a:r>
              <a:rPr lang="fr-CA" sz="1200" dirty="0">
                <a:latin typeface="+mj-lt"/>
              </a:rPr>
              <a:t>Si par contre </a:t>
            </a:r>
            <a:r>
              <a:rPr lang="fr-CA" sz="1200" dirty="0"/>
              <a:t>l’activité « Lisse, rugueux, poilu ? » se fait au début de la </a:t>
            </a:r>
            <a:r>
              <a:rPr lang="fr-CA" sz="1200" i="1" dirty="0"/>
              <a:t>deuxième</a:t>
            </a:r>
            <a:r>
              <a:rPr lang="fr-CA" sz="1200" dirty="0"/>
              <a:t> période de science, cette deuxième période devrait se terminer avec l’observation des revêtements. Le coloriage et le découpage des images pourraient alors être réalisés </a:t>
            </a:r>
            <a:r>
              <a:rPr lang="fr-CA" sz="1200" i="1" dirty="0"/>
              <a:t>entre</a:t>
            </a:r>
            <a:r>
              <a:rPr lang="fr-CA" sz="1200" dirty="0"/>
              <a:t> les périodes de science 2 et 3.</a:t>
            </a:r>
          </a:p>
          <a:p>
            <a:pPr marL="228600" indent="-228600" algn="just">
              <a:spcBef>
                <a:spcPts val="600"/>
              </a:spcBef>
              <a:buNone/>
            </a:pPr>
            <a:r>
              <a:rPr lang="fr-CA" sz="1200" dirty="0">
                <a:latin typeface="+mj-lt"/>
              </a:rPr>
              <a:t>Bref, il faut s’adapter au rythme de chaque classe, et ne pas se gêner pour arrêter une activité en plein milieu. À la période suivante, on récapitule et on recommence là où on était rendu.</a:t>
            </a:r>
            <a:endParaRPr lang="fr-CA" sz="1200" dirty="0">
              <a:latin typeface="Times New Roman" pitchFamily="18" charset="0"/>
            </a:endParaRPr>
          </a:p>
        </p:txBody>
      </p:sp>
      <p:graphicFrame>
        <p:nvGraphicFramePr>
          <p:cNvPr id="11" name="Espace réservé du contenu 5"/>
          <p:cNvGraphicFramePr>
            <a:graphicFrameLocks noGrp="1"/>
          </p:cNvGraphicFramePr>
          <p:nvPr>
            <p:ph sz="half" idx="2"/>
            <p:custDataLst>
              <p:tags r:id="rId3"/>
            </p:custDataLst>
            <p:extLst>
              <p:ext uri="{D42A27DB-BD31-4B8C-83A1-F6EECF244321}">
                <p14:modId xmlns:p14="http://schemas.microsoft.com/office/powerpoint/2010/main" val="222142876"/>
              </p:ext>
            </p:extLst>
          </p:nvPr>
        </p:nvGraphicFramePr>
        <p:xfrm>
          <a:off x="45916" y="2092909"/>
          <a:ext cx="1721924" cy="4935031"/>
        </p:xfrm>
        <a:graphic>
          <a:graphicData uri="http://schemas.openxmlformats.org/drawingml/2006/table">
            <a:tbl>
              <a:tblPr firstRow="1" bandRow="1">
                <a:tableStyleId>{5C22544A-7EE6-4342-B048-85BDC9FD1C3A}</a:tableStyleId>
              </a:tblPr>
              <a:tblGrid>
                <a:gridCol w="236956">
                  <a:extLst>
                    <a:ext uri="{9D8B030D-6E8A-4147-A177-3AD203B41FA5}">
                      <a16:colId xmlns:a16="http://schemas.microsoft.com/office/drawing/2014/main" val="20000"/>
                    </a:ext>
                  </a:extLst>
                </a:gridCol>
                <a:gridCol w="1484968">
                  <a:extLst>
                    <a:ext uri="{9D8B030D-6E8A-4147-A177-3AD203B41FA5}">
                      <a16:colId xmlns:a16="http://schemas.microsoft.com/office/drawing/2014/main" val="20001"/>
                    </a:ext>
                  </a:extLst>
                </a:gridCol>
              </a:tblGrid>
              <a:tr h="221701">
                <a:tc gridSpan="2">
                  <a:txBody>
                    <a:bodyPr/>
                    <a:lstStyle/>
                    <a:p>
                      <a:pPr algn="ctr"/>
                      <a:r>
                        <a:rPr lang="fr-FR" sz="1400" dirty="0">
                          <a:latin typeface="+mn-lt"/>
                        </a:rPr>
                        <a:t>Matériel</a:t>
                      </a:r>
                      <a:r>
                        <a:rPr lang="fr-FR" sz="1400" baseline="0" dirty="0">
                          <a:latin typeface="+mn-lt"/>
                        </a:rPr>
                        <a:t> nécessaire</a:t>
                      </a:r>
                      <a:endParaRPr lang="fr-FR" sz="1400" dirty="0">
                        <a:latin typeface="+mn-lt"/>
                      </a:endParaRPr>
                    </a:p>
                  </a:txBody>
                  <a:tcPr/>
                </a:tc>
                <a:tc hMerge="1">
                  <a:txBody>
                    <a:bodyPr/>
                    <a:lstStyle/>
                    <a:p>
                      <a:endParaRPr lang="fr-FR"/>
                    </a:p>
                  </a:txBody>
                  <a:tcPr/>
                </a:tc>
                <a:extLst>
                  <a:ext uri="{0D108BD9-81ED-4DB2-BD59-A6C34878D82A}">
                    <a16:rowId xmlns:a16="http://schemas.microsoft.com/office/drawing/2014/main" val="10000"/>
                  </a:ext>
                </a:extLst>
              </a:tr>
              <a:tr h="199531">
                <a:tc gridSpan="2">
                  <a:txBody>
                    <a:bodyPr/>
                    <a:lstStyle/>
                    <a:p>
                      <a:pPr algn="ctr"/>
                      <a:r>
                        <a:rPr lang="fr-FR" sz="1200" b="1" dirty="0">
                          <a:latin typeface="+mn-lt"/>
                        </a:rPr>
                        <a:t>Pour l’</a:t>
                      </a:r>
                      <a:r>
                        <a:rPr lang="fr-FR" sz="1200" b="1" dirty="0" err="1">
                          <a:latin typeface="+mn-lt"/>
                        </a:rPr>
                        <a:t>enseignant.e</a:t>
                      </a:r>
                      <a:endParaRPr lang="fr-FR" sz="1200" b="1" dirty="0">
                        <a:latin typeface="+mn-lt"/>
                      </a:endParaRPr>
                    </a:p>
                  </a:txBody>
                  <a:tcPr/>
                </a:tc>
                <a:tc hMerge="1">
                  <a:txBody>
                    <a:bodyPr/>
                    <a:lstStyle/>
                    <a:p>
                      <a:endParaRPr lang="fr-FR"/>
                    </a:p>
                  </a:txBody>
                  <a:tcPr/>
                </a:tc>
                <a:extLst>
                  <a:ext uri="{0D108BD9-81ED-4DB2-BD59-A6C34878D82A}">
                    <a16:rowId xmlns:a16="http://schemas.microsoft.com/office/drawing/2014/main" val="10001"/>
                  </a:ext>
                </a:extLst>
              </a:tr>
              <a:tr h="199531">
                <a:tc>
                  <a:txBody>
                    <a:bodyPr/>
                    <a:lstStyle/>
                    <a:p>
                      <a:pPr algn="ctr"/>
                      <a:r>
                        <a:rPr lang="fr-FR" sz="1200" dirty="0">
                          <a:latin typeface="+mn-lt"/>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Modèle de bobsleigh</a:t>
                      </a:r>
                    </a:p>
                  </a:txBody>
                  <a:tcPr/>
                </a:tc>
                <a:extLst>
                  <a:ext uri="{0D108BD9-81ED-4DB2-BD59-A6C34878D82A}">
                    <a16:rowId xmlns:a16="http://schemas.microsoft.com/office/drawing/2014/main" val="10002"/>
                  </a:ext>
                </a:extLst>
              </a:tr>
              <a:tr h="199531">
                <a:tc>
                  <a:txBody>
                    <a:bodyPr/>
                    <a:lstStyle/>
                    <a:p>
                      <a:pPr algn="ctr"/>
                      <a:endParaRPr lang="fr-FR"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hlinkClick r:id="rId9" action="ppaction://hlinksldjump"/>
                        </a:rPr>
                        <a:t>Fiches TNI 2,</a:t>
                      </a:r>
                      <a:r>
                        <a:rPr lang="fr-FR" sz="1200" baseline="0" dirty="0">
                          <a:latin typeface="+mn-lt"/>
                          <a:hlinkClick r:id="rId9" action="ppaction://hlinksldjump"/>
                        </a:rPr>
                        <a:t> </a:t>
                      </a:r>
                      <a:r>
                        <a:rPr lang="fr-FR" sz="1200" dirty="0">
                          <a:latin typeface="+mn-lt"/>
                          <a:hlinkClick r:id="rId9" action="ppaction://hlinksldjump"/>
                        </a:rPr>
                        <a:t>7</a:t>
                      </a:r>
                      <a:r>
                        <a:rPr lang="fr-FR" sz="1200" baseline="0" dirty="0">
                          <a:latin typeface="+mn-lt"/>
                          <a:hlinkClick r:id="rId9" action="ppaction://hlinksldjump"/>
                        </a:rPr>
                        <a:t> et </a:t>
                      </a:r>
                      <a:r>
                        <a:rPr lang="fr-FR" sz="1200" dirty="0">
                          <a:latin typeface="+mn-lt"/>
                          <a:hlinkClick r:id="rId9" action="ppaction://hlinksldjump"/>
                        </a:rPr>
                        <a:t>8</a:t>
                      </a:r>
                      <a:endParaRPr lang="fr-FR" sz="1200" dirty="0">
                        <a:latin typeface="+mn-lt"/>
                      </a:endParaRPr>
                    </a:p>
                  </a:txBody>
                  <a:tcPr/>
                </a:tc>
                <a:extLst>
                  <a:ext uri="{0D108BD9-81ED-4DB2-BD59-A6C34878D82A}">
                    <a16:rowId xmlns:a16="http://schemas.microsoft.com/office/drawing/2014/main" val="2781778061"/>
                  </a:ext>
                </a:extLst>
              </a:tr>
              <a:tr h="199531">
                <a:tc gridSpan="2">
                  <a:txBody>
                    <a:bodyPr/>
                    <a:lstStyle/>
                    <a:p>
                      <a:pPr algn="ctr"/>
                      <a:r>
                        <a:rPr lang="fr-CA" sz="1200" b="1" dirty="0">
                          <a:latin typeface="+mn-lt"/>
                        </a:rPr>
                        <a:t>Par équipe de 2</a:t>
                      </a:r>
                      <a:endParaRPr lang="fr-FR" sz="1200" b="1" dirty="0">
                        <a:latin typeface="+mn-lt"/>
                      </a:endParaRPr>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n-lt"/>
                      </a:endParaRPr>
                    </a:p>
                  </a:txBody>
                  <a:tcPr/>
                </a:tc>
                <a:extLst>
                  <a:ext uri="{0D108BD9-81ED-4DB2-BD59-A6C34878D82A}">
                    <a16:rowId xmlns:a16="http://schemas.microsoft.com/office/drawing/2014/main" val="10004"/>
                  </a:ext>
                </a:extLst>
              </a:tr>
              <a:tr h="199531">
                <a:tc>
                  <a:txBody>
                    <a:bodyPr/>
                    <a:lstStyle/>
                    <a:p>
                      <a:pPr algn="ctr"/>
                      <a:r>
                        <a:rPr lang="fr-CA" sz="1200" dirty="0">
                          <a:latin typeface="+mn-lt"/>
                        </a:rPr>
                        <a:t>1</a:t>
                      </a:r>
                      <a:endParaRPr lang="fr-FR" sz="12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dirty="0">
                          <a:latin typeface="+mn-lt"/>
                        </a:rPr>
                        <a:t>Demi</a:t>
                      </a:r>
                      <a:r>
                        <a:rPr lang="fr-CA" sz="1200" baseline="0" dirty="0">
                          <a:latin typeface="+mn-lt"/>
                        </a:rPr>
                        <a:t> carton de lait (1L)</a:t>
                      </a:r>
                      <a:endParaRPr lang="fr-FR" sz="1200" dirty="0">
                        <a:latin typeface="+mn-lt"/>
                      </a:endParaRPr>
                    </a:p>
                  </a:txBody>
                  <a:tcPr/>
                </a:tc>
                <a:extLst>
                  <a:ext uri="{0D108BD9-81ED-4DB2-BD59-A6C34878D82A}">
                    <a16:rowId xmlns:a16="http://schemas.microsoft.com/office/drawing/2014/main" val="10005"/>
                  </a:ext>
                </a:extLst>
              </a:tr>
              <a:tr h="199531">
                <a:tc>
                  <a:txBody>
                    <a:bodyPr/>
                    <a:lstStyle/>
                    <a:p>
                      <a:pPr algn="ctr"/>
                      <a:r>
                        <a:rPr lang="fr-FR" sz="1200" dirty="0">
                          <a:latin typeface="+mn-lt"/>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rPr>
                        <a:t>Poche de sable</a:t>
                      </a:r>
                    </a:p>
                  </a:txBody>
                  <a:tcPr/>
                </a:tc>
                <a:extLst>
                  <a:ext uri="{0D108BD9-81ED-4DB2-BD59-A6C34878D82A}">
                    <a16:rowId xmlns:a16="http://schemas.microsoft.com/office/drawing/2014/main" val="2015434858"/>
                  </a:ext>
                </a:extLst>
              </a:tr>
              <a:tr h="332551">
                <a:tc>
                  <a:txBody>
                    <a:bodyPr/>
                    <a:lstStyle/>
                    <a:p>
                      <a:pPr algn="ctr"/>
                      <a:r>
                        <a:rPr lang="fr-FR" sz="1200" dirty="0">
                          <a:latin typeface="+mn-lt"/>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rPr>
                        <a:t>Boule de gommette bleue (facultatif)</a:t>
                      </a:r>
                    </a:p>
                  </a:txBody>
                  <a:tcPr/>
                </a:tc>
                <a:extLst>
                  <a:ext uri="{0D108BD9-81ED-4DB2-BD59-A6C34878D82A}">
                    <a16:rowId xmlns:a16="http://schemas.microsoft.com/office/drawing/2014/main" val="1675131810"/>
                  </a:ext>
                </a:extLst>
              </a:tr>
              <a:tr h="332551">
                <a:tc>
                  <a:txBody>
                    <a:bodyPr/>
                    <a:lstStyle/>
                    <a:p>
                      <a:pPr algn="ctr"/>
                      <a:r>
                        <a:rPr lang="fr-FR" sz="1200" dirty="0">
                          <a:latin typeface="+mj-lt"/>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Rampe de carton longue de 3 pieds</a:t>
                      </a:r>
                    </a:p>
                  </a:txBody>
                  <a:tcPr/>
                </a:tc>
                <a:extLst>
                  <a:ext uri="{0D108BD9-81ED-4DB2-BD59-A6C34878D82A}">
                    <a16:rowId xmlns:a16="http://schemas.microsoft.com/office/drawing/2014/main" val="2248011910"/>
                  </a:ext>
                </a:extLst>
              </a:tr>
              <a:tr h="332551">
                <a:tc>
                  <a:txBody>
                    <a:bodyPr/>
                    <a:lstStyle/>
                    <a:p>
                      <a:pPr algn="ctr"/>
                      <a:r>
                        <a:rPr lang="fr-FR" sz="1200" dirty="0">
                          <a:latin typeface="+mj-lt"/>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rPr>
                        <a:t>Revêtements</a:t>
                      </a:r>
                    </a:p>
                  </a:txBody>
                  <a:tcPr/>
                </a:tc>
                <a:extLst>
                  <a:ext uri="{0D108BD9-81ED-4DB2-BD59-A6C34878D82A}">
                    <a16:rowId xmlns:a16="http://schemas.microsoft.com/office/drawing/2014/main" val="3683003146"/>
                  </a:ext>
                </a:extLst>
              </a:tr>
              <a:tr h="199531">
                <a:tc gridSpan="2">
                  <a:txBody>
                    <a:bodyPr/>
                    <a:lstStyle/>
                    <a:p>
                      <a:pPr algn="ctr"/>
                      <a:r>
                        <a:rPr lang="fr-CA" sz="1200" b="1" dirty="0">
                          <a:latin typeface="+mj-lt"/>
                        </a:rPr>
                        <a:t>Par élève</a:t>
                      </a:r>
                      <a:endParaRPr lang="fr-FR" sz="1200" b="1" dirty="0">
                        <a:latin typeface="+mj-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mj-lt"/>
                      </a:endParaRPr>
                    </a:p>
                  </a:txBody>
                  <a:tcPr/>
                </a:tc>
                <a:extLst>
                  <a:ext uri="{0D108BD9-81ED-4DB2-BD59-A6C34878D82A}">
                    <a16:rowId xmlns:a16="http://schemas.microsoft.com/office/drawing/2014/main" val="10010"/>
                  </a:ext>
                </a:extLst>
              </a:tr>
              <a:tr h="332551">
                <a:tc>
                  <a:txBody>
                    <a:bodyPr/>
                    <a:lstStyle/>
                    <a:p>
                      <a:pPr algn="ctr"/>
                      <a:r>
                        <a:rPr lang="fr-CA" sz="1200" dirty="0">
                          <a:latin typeface="+mn-lt"/>
                        </a:rPr>
                        <a:t>1</a:t>
                      </a:r>
                      <a:endParaRPr lang="fr-FR"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hlinkClick r:id="rId10" action="ppaction://hlinksldjump"/>
                        </a:rPr>
                        <a:t>Images à colorier et à découper</a:t>
                      </a:r>
                      <a:r>
                        <a:rPr lang="fr-FR" sz="1200" dirty="0">
                          <a:solidFill>
                            <a:schemeClr val="tx1"/>
                          </a:solidFill>
                          <a:latin typeface="+mn-lt"/>
                        </a:rPr>
                        <a:t> </a:t>
                      </a:r>
                      <a:r>
                        <a:rPr lang="fr-CA" sz="1200" dirty="0">
                          <a:solidFill>
                            <a:schemeClr val="tx1"/>
                          </a:solidFill>
                          <a:latin typeface="+mn-lt"/>
                        </a:rPr>
                        <a:t>(i)</a:t>
                      </a:r>
                      <a:endParaRPr lang="fr-FR" sz="1200" dirty="0">
                        <a:solidFill>
                          <a:schemeClr val="tx1"/>
                        </a:solidFill>
                        <a:latin typeface="+mn-lt"/>
                      </a:endParaRPr>
                    </a:p>
                  </a:txBody>
                  <a:tcPr/>
                </a:tc>
                <a:extLst>
                  <a:ext uri="{0D108BD9-81ED-4DB2-BD59-A6C34878D82A}">
                    <a16:rowId xmlns:a16="http://schemas.microsoft.com/office/drawing/2014/main" val="10011"/>
                  </a:ext>
                </a:extLst>
              </a:tr>
              <a:tr h="199531">
                <a:tc>
                  <a:txBody>
                    <a:bodyPr/>
                    <a:lstStyle/>
                    <a:p>
                      <a:pPr algn="ctr"/>
                      <a:r>
                        <a:rPr lang="fr-CA" sz="1200" dirty="0">
                          <a:latin typeface="+mn-lt"/>
                        </a:rPr>
                        <a:t>1</a:t>
                      </a:r>
                      <a:endParaRPr lang="fr-FR"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mn-lt"/>
                          <a:hlinkClick r:id="rId11" action="ppaction://hlinksldjump"/>
                        </a:rPr>
                        <a:t>Fiche d’activité B</a:t>
                      </a:r>
                      <a:endParaRPr lang="fr-FR" sz="1200" dirty="0">
                        <a:solidFill>
                          <a:schemeClr val="tx1"/>
                        </a:solidFill>
                        <a:latin typeface="+mn-lt"/>
                      </a:endParaRPr>
                    </a:p>
                  </a:txBody>
                  <a:tcPr/>
                </a:tc>
                <a:extLst>
                  <a:ext uri="{0D108BD9-81ED-4DB2-BD59-A6C34878D82A}">
                    <a16:rowId xmlns:a16="http://schemas.microsoft.com/office/drawing/2014/main" val="10012"/>
                  </a:ext>
                </a:extLst>
              </a:tr>
              <a:tr h="199531">
                <a:tc>
                  <a:txBody>
                    <a:bodyPr/>
                    <a:lstStyle/>
                    <a:p>
                      <a:pPr algn="ctr"/>
                      <a:endParaRPr lang="fr-FR"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rPr>
                        <a:t>Crayons de couleur</a:t>
                      </a:r>
                    </a:p>
                  </a:txBody>
                  <a:tcPr/>
                </a:tc>
                <a:extLst>
                  <a:ext uri="{0D108BD9-81ED-4DB2-BD59-A6C34878D82A}">
                    <a16:rowId xmlns:a16="http://schemas.microsoft.com/office/drawing/2014/main" val="10013"/>
                  </a:ext>
                </a:extLst>
              </a:tr>
              <a:tr h="199531">
                <a:tc>
                  <a:txBody>
                    <a:bodyPr/>
                    <a:lstStyle/>
                    <a:p>
                      <a:pPr algn="ctr"/>
                      <a:r>
                        <a:rPr lang="fr-CA" sz="1200" dirty="0">
                          <a:latin typeface="+mn-lt"/>
                        </a:rPr>
                        <a:t>2</a:t>
                      </a:r>
                      <a:endParaRPr lang="fr-FR" sz="12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rPr>
                        <a:t>Trombones</a:t>
                      </a:r>
                    </a:p>
                  </a:txBody>
                  <a:tcPr/>
                </a:tc>
                <a:extLst>
                  <a:ext uri="{0D108BD9-81ED-4DB2-BD59-A6C34878D82A}">
                    <a16:rowId xmlns:a16="http://schemas.microsoft.com/office/drawing/2014/main" val="10014"/>
                  </a:ext>
                </a:extLst>
              </a:tr>
            </a:tbl>
          </a:graphicData>
        </a:graphic>
      </p:graphicFrame>
      <p:graphicFrame>
        <p:nvGraphicFramePr>
          <p:cNvPr id="16" name="Tableau 15"/>
          <p:cNvGraphicFramePr>
            <a:graphicFrameLocks noGrp="1"/>
          </p:cNvGraphicFramePr>
          <p:nvPr>
            <p:custDataLst>
              <p:tags r:id="rId4"/>
            </p:custDataLst>
            <p:extLst>
              <p:ext uri="{D42A27DB-BD31-4B8C-83A1-F6EECF244321}">
                <p14:modId xmlns:p14="http://schemas.microsoft.com/office/powerpoint/2010/main" val="3846482353"/>
              </p:ext>
            </p:extLst>
          </p:nvPr>
        </p:nvGraphicFramePr>
        <p:xfrm>
          <a:off x="53057" y="1323140"/>
          <a:ext cx="1721923" cy="670560"/>
        </p:xfrm>
        <a:graphic>
          <a:graphicData uri="http://schemas.openxmlformats.org/drawingml/2006/table">
            <a:tbl>
              <a:tblPr firstRow="1" bandRow="1">
                <a:tableStyleId>{69CF1AB2-1976-4502-BF36-3FF5EA218861}</a:tableStyleId>
              </a:tblPr>
              <a:tblGrid>
                <a:gridCol w="1721923">
                  <a:extLst>
                    <a:ext uri="{9D8B030D-6E8A-4147-A177-3AD203B41FA5}">
                      <a16:colId xmlns:a16="http://schemas.microsoft.com/office/drawing/2014/main" val="20000"/>
                    </a:ext>
                  </a:extLst>
                </a:gridCol>
              </a:tblGrid>
              <a:tr h="395188">
                <a:tc>
                  <a:txBody>
                    <a:bodyPr/>
                    <a:lstStyle/>
                    <a:p>
                      <a:pPr algn="ctr"/>
                      <a:endParaRPr lang="fr-FR" sz="200" b="1" dirty="0"/>
                    </a:p>
                    <a:p>
                      <a:pPr algn="ctr"/>
                      <a:r>
                        <a:rPr lang="fr-FR" sz="1400" b="1" dirty="0">
                          <a:latin typeface="+mj-lt"/>
                          <a:cs typeface="Times New Roman" pitchFamily="18" charset="0"/>
                        </a:rPr>
                        <a:t>Durée :   80 minutes</a:t>
                      </a:r>
                    </a:p>
                    <a:p>
                      <a:pPr algn="ctr"/>
                      <a:r>
                        <a:rPr lang="fr-CA" sz="1100" b="0" i="0" dirty="0">
                          <a:solidFill>
                            <a:schemeClr val="tx1"/>
                          </a:solidFill>
                          <a:latin typeface="+mj-lt"/>
                          <a:cs typeface="Times New Roman" pitchFamily="18" charset="0"/>
                        </a:rPr>
                        <a:t>(excluant</a:t>
                      </a:r>
                      <a:r>
                        <a:rPr lang="fr-CA" sz="1100" b="0" i="0" baseline="0" dirty="0">
                          <a:solidFill>
                            <a:schemeClr val="tx1"/>
                          </a:solidFill>
                          <a:latin typeface="+mj-lt"/>
                          <a:cs typeface="Times New Roman" pitchFamily="18" charset="0"/>
                        </a:rPr>
                        <a:t> le coloriage et le découpage des images)</a:t>
                      </a:r>
                      <a:endParaRPr lang="fr-FR" sz="1100" b="0" i="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14" name="Title 3"/>
          <p:cNvSpPr txBox="1">
            <a:spLocks/>
          </p:cNvSpPr>
          <p:nvPr>
            <p:custDataLst>
              <p:tags r:id="rId5"/>
            </p:custDataLst>
          </p:nvPr>
        </p:nvSpPr>
        <p:spPr>
          <a:xfrm>
            <a:off x="0" y="526"/>
            <a:ext cx="575310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Réalisation</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lang="en-US" sz="2400" noProof="0" dirty="0">
                <a:latin typeface="+mj-lt"/>
                <a:ea typeface="+mj-ea"/>
                <a:cs typeface="+mj-cs"/>
              </a:rPr>
              <a:t>3</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lang="en-US" sz="2400" dirty="0">
                <a:latin typeface="+mj-lt"/>
                <a:ea typeface="+mj-ea"/>
                <a:cs typeface="+mj-cs"/>
              </a:rPr>
              <a:t>À la </a:t>
            </a:r>
            <a:r>
              <a:rPr lang="en-US" sz="2400" dirty="0" err="1">
                <a:latin typeface="+mj-lt"/>
                <a:ea typeface="+mj-ea"/>
                <a:cs typeface="+mj-cs"/>
              </a:rPr>
              <a:t>recherche</a:t>
            </a:r>
            <a:r>
              <a:rPr lang="en-US" sz="2400" dirty="0">
                <a:latin typeface="+mj-lt"/>
                <a:ea typeface="+mj-ea"/>
                <a:cs typeface="+mj-cs"/>
              </a:rPr>
              <a:t> du bon </a:t>
            </a:r>
            <a:r>
              <a:rPr lang="en-US" sz="2400" dirty="0" err="1">
                <a:latin typeface="+mj-lt"/>
                <a:ea typeface="+mj-ea"/>
                <a:cs typeface="+mj-cs"/>
              </a:rPr>
              <a:t>revêtement</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graphicFrame>
        <p:nvGraphicFramePr>
          <p:cNvPr id="18" name="Tableau 17"/>
          <p:cNvGraphicFramePr>
            <a:graphicFrameLocks noGrp="1"/>
          </p:cNvGraphicFramePr>
          <p:nvPr>
            <p:custDataLst>
              <p:tags r:id="rId6"/>
            </p:custDataLst>
            <p:extLst>
              <p:ext uri="{D42A27DB-BD31-4B8C-83A1-F6EECF244321}">
                <p14:modId xmlns:p14="http://schemas.microsoft.com/office/powerpoint/2010/main" val="3846482353"/>
              </p:ext>
            </p:extLst>
          </p:nvPr>
        </p:nvGraphicFramePr>
        <p:xfrm>
          <a:off x="45916" y="7118132"/>
          <a:ext cx="1721923" cy="1996440"/>
        </p:xfrm>
        <a:graphic>
          <a:graphicData uri="http://schemas.openxmlformats.org/drawingml/2006/table">
            <a:tbl>
              <a:tblPr firstRow="1" bandRow="1">
                <a:tableStyleId>{69CF1AB2-1976-4502-BF36-3FF5EA218861}</a:tableStyleId>
              </a:tblPr>
              <a:tblGrid>
                <a:gridCol w="1721923">
                  <a:extLst>
                    <a:ext uri="{9D8B030D-6E8A-4147-A177-3AD203B41FA5}">
                      <a16:colId xmlns:a16="http://schemas.microsoft.com/office/drawing/2014/main" val="20000"/>
                    </a:ext>
                  </a:extLst>
                </a:gridCol>
              </a:tblGrid>
              <a:tr h="395188">
                <a:tc>
                  <a:txBody>
                    <a:bodyPr/>
                    <a:lstStyle/>
                    <a:p>
                      <a:pPr algn="l">
                        <a:spcBef>
                          <a:spcPts val="600"/>
                        </a:spcBef>
                      </a:pPr>
                      <a:r>
                        <a:rPr lang="fr-CA" sz="1200" b="0" dirty="0"/>
                        <a:t>(i)</a:t>
                      </a:r>
                      <a:r>
                        <a:rPr lang="fr-CA" sz="1200" b="0" baseline="0" dirty="0"/>
                        <a:t> : C’est à la discrétion de l’</a:t>
                      </a:r>
                      <a:r>
                        <a:rPr lang="fr-CA" sz="1200" b="0" baseline="0" dirty="0" err="1"/>
                        <a:t>enseignant.e</a:t>
                      </a:r>
                      <a:r>
                        <a:rPr lang="fr-CA" sz="1200" b="0" baseline="0" dirty="0"/>
                        <a:t> que sont distribuées les figures de bobbeur et de bobbeuse (Albert ou </a:t>
                      </a:r>
                      <a:r>
                        <a:rPr lang="fr-CA" sz="1200" b="0" baseline="0" dirty="0" err="1"/>
                        <a:t>Amancia</a:t>
                      </a:r>
                      <a:r>
                        <a:rPr lang="fr-CA" sz="1200" b="0" baseline="0" dirty="0"/>
                        <a:t>).</a:t>
                      </a:r>
                    </a:p>
                    <a:p>
                      <a:pPr algn="l">
                        <a:spcBef>
                          <a:spcPts val="600"/>
                        </a:spcBef>
                      </a:pPr>
                      <a:r>
                        <a:rPr lang="fr-CA" sz="1200" b="0" dirty="0"/>
                        <a:t>Les</a:t>
                      </a:r>
                      <a:r>
                        <a:rPr lang="fr-CA" sz="1200" b="0" baseline="0" dirty="0"/>
                        <a:t> originaux de ces images sont dans la section « Fiches théoriques ».</a:t>
                      </a:r>
                      <a:endParaRPr lang="fr-CA" sz="1200" b="0" dirty="0"/>
                    </a:p>
                  </a:txBody>
                  <a:tcPr/>
                </a:tc>
                <a:extLst>
                  <a:ext uri="{0D108BD9-81ED-4DB2-BD59-A6C34878D82A}">
                    <a16:rowId xmlns:a16="http://schemas.microsoft.com/office/drawing/2014/main" val="10000"/>
                  </a:ext>
                </a:extLst>
              </a:tr>
            </a:tbl>
          </a:graphicData>
        </a:graphic>
      </p:graphicFrame>
      <p:pic>
        <p:nvPicPr>
          <p:cNvPr id="2" name="Graphique 1">
            <a:extLst>
              <a:ext uri="{FF2B5EF4-FFF2-40B4-BE49-F238E27FC236}">
                <a16:creationId xmlns:a16="http://schemas.microsoft.com/office/drawing/2014/main" id="{0BE996F0-1636-C98D-1F2B-424D5860557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305434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303520" y="7998259"/>
            <a:ext cx="1543944" cy="1135797"/>
          </a:xfrm>
        </p:spPr>
        <p:txBody>
          <a:bodyPr/>
          <a:lstStyle/>
          <a:p>
            <a:fld id="{027FB875-5C85-AB42-9DC5-178568A424B8}" type="slidenum">
              <a:rPr lang="en-US" sz="8200" smtClean="0">
                <a:solidFill>
                  <a:schemeClr val="bg1">
                    <a:lumMod val="85000"/>
                  </a:schemeClr>
                </a:solidFill>
                <a:latin typeface="Impact"/>
                <a:cs typeface="Impact"/>
              </a:rPr>
              <a:pPr/>
              <a:t>13</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71496" y="1324388"/>
            <a:ext cx="6715008" cy="7705312"/>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a:t>Discussion sur la démarche</a:t>
            </a:r>
          </a:p>
          <a:p>
            <a:pPr marL="0" indent="0" algn="just">
              <a:spcBef>
                <a:spcPts val="600"/>
              </a:spcBef>
              <a:buNone/>
            </a:pPr>
            <a:r>
              <a:rPr lang="fr-CA" sz="1400" b="1" dirty="0"/>
              <a:t>Mission, revêtements et hypothèse générale</a:t>
            </a:r>
          </a:p>
          <a:p>
            <a:pPr marL="228600" indent="-228600" algn="just">
              <a:spcBef>
                <a:spcPts val="600"/>
              </a:spcBef>
              <a:buFont typeface="+mj-lt"/>
              <a:buAutoNum type="arabicPeriod"/>
            </a:pPr>
            <a:r>
              <a:rPr lang="fr-CA" sz="1200" dirty="0"/>
              <a:t>Au besoin, demander aux élèves de se rappeler la mission d’Albert.</a:t>
            </a:r>
          </a:p>
          <a:p>
            <a:pPr marL="228600" indent="-228600" algn="ctr">
              <a:spcBef>
                <a:spcPts val="600"/>
              </a:spcBef>
              <a:buNone/>
            </a:pPr>
            <a:r>
              <a:rPr lang="fr-CA" sz="1200" b="1" i="1" dirty="0"/>
              <a:t>« L’idée d’Albert, c’est de mettre </a:t>
            </a:r>
            <a:r>
              <a:rPr lang="fr-CA" sz="1200" b="1" dirty="0"/>
              <a:t>quelque chose </a:t>
            </a:r>
            <a:r>
              <a:rPr lang="fr-CA" sz="1200" b="1" i="1" dirty="0"/>
              <a:t>par-dessus sa piste, qui serait plus glissant que l’asphalte. »</a:t>
            </a:r>
          </a:p>
          <a:p>
            <a:pPr marL="228600" indent="-228600" algn="just">
              <a:spcBef>
                <a:spcPts val="600"/>
              </a:spcBef>
              <a:buFont typeface="+mj-lt"/>
              <a:buAutoNum type="arabicPeriod" startAt="2"/>
            </a:pPr>
            <a:r>
              <a:rPr lang="fr-CA" sz="1200" dirty="0"/>
              <a:t>Introduction du mot « revêtement ». Montrer rapidement les différents échantillons de revêtements qui sont dans le bac.</a:t>
            </a:r>
          </a:p>
          <a:p>
            <a:pPr marL="228600" indent="-228600" algn="just">
              <a:spcBef>
                <a:spcPts val="600"/>
              </a:spcBef>
              <a:buNone/>
            </a:pPr>
            <a:r>
              <a:rPr lang="fr-CA" sz="1200" b="1" i="1" dirty="0"/>
              <a:t>« On appelle ‘revêtements’ les différents matériaux qui pourraient être étendus par-dessus l’asphalte.  </a:t>
            </a:r>
            <a:r>
              <a:rPr lang="fr-CA" sz="1200" dirty="0"/>
              <a:t>(Écrire le mot au tableau.) </a:t>
            </a:r>
            <a:r>
              <a:rPr lang="fr-CA" sz="1200" b="1" i="1" dirty="0"/>
              <a:t>Albert nous a envoyé différents revêtements qui pourraient être utilisés sur sa piste. Vous pouvez voir que ces revêtements n’ont pas tous la même </a:t>
            </a:r>
            <a:r>
              <a:rPr lang="fr-CA" sz="1200" b="1" i="1" u="sng" dirty="0"/>
              <a:t>texture</a:t>
            </a:r>
            <a:r>
              <a:rPr lang="fr-CA" sz="1200" b="1" i="1" dirty="0"/>
              <a:t>. » </a:t>
            </a:r>
            <a:endParaRPr lang="fr-CA" sz="1200" dirty="0"/>
          </a:p>
          <a:p>
            <a:pPr marL="228600" indent="-228600" algn="just">
              <a:spcBef>
                <a:spcPts val="600"/>
              </a:spcBef>
              <a:buFont typeface="+mj-lt"/>
              <a:buAutoNum type="arabicPeriod" startAt="3"/>
            </a:pPr>
            <a:r>
              <a:rPr lang="fr-CA" sz="1200" dirty="0"/>
              <a:t>Demander aux élèves de se rappeler le défi du toucher, et les différentes sortes de textures qui ont été identifiées. Reformulation de la question de découverte :</a:t>
            </a:r>
          </a:p>
          <a:p>
            <a:pPr algn="ctr">
              <a:spcBef>
                <a:spcPts val="600"/>
              </a:spcBef>
              <a:buNone/>
            </a:pPr>
            <a:r>
              <a:rPr lang="fr-CA" sz="1200" b="1" i="1" dirty="0"/>
              <a:t>« Selon vous, quelle sorte de texture permettrait une meilleure (plus longue) glissade ? » </a:t>
            </a:r>
          </a:p>
          <a:p>
            <a:pPr marL="228600" indent="-228600" algn="just">
              <a:spcBef>
                <a:spcPts val="600"/>
              </a:spcBef>
              <a:buFont typeface="+mj-lt"/>
              <a:buAutoNum type="arabicPeriod" startAt="4"/>
            </a:pPr>
            <a:r>
              <a:rPr lang="fr-CA" sz="1200" dirty="0"/>
              <a:t>Prendre quelques hypothèses, à main levée. Valider auprès du groupe :</a:t>
            </a:r>
          </a:p>
          <a:p>
            <a:pPr marL="228600" indent="-228600" algn="ctr">
              <a:spcBef>
                <a:spcPts val="600"/>
              </a:spcBef>
              <a:buNone/>
            </a:pPr>
            <a:r>
              <a:rPr lang="fr-CA" sz="1200" b="1" i="1" dirty="0"/>
              <a:t>« Levez la main ceux qui sont d’accord avec cette idée. »</a:t>
            </a:r>
          </a:p>
          <a:p>
            <a:pPr marL="228600" indent="-228600" algn="ctr">
              <a:spcBef>
                <a:spcPts val="600"/>
              </a:spcBef>
              <a:buNone/>
            </a:pPr>
            <a:endParaRPr lang="fr-CA" sz="1200" b="1" i="1" dirty="0"/>
          </a:p>
          <a:p>
            <a:pPr algn="just">
              <a:spcBef>
                <a:spcPts val="600"/>
              </a:spcBef>
              <a:buNone/>
            </a:pPr>
            <a:r>
              <a:rPr lang="fr-CA" sz="1400" b="1" dirty="0"/>
              <a:t>Modélisation et démarche expérimentale</a:t>
            </a:r>
          </a:p>
          <a:p>
            <a:pPr algn="just">
              <a:spcBef>
                <a:spcPts val="600"/>
              </a:spcBef>
              <a:buFont typeface="+mj-lt"/>
              <a:buAutoNum type="arabicPeriod"/>
            </a:pPr>
            <a:r>
              <a:rPr lang="fr-CA" sz="1200" dirty="0"/>
              <a:t>Introduire la notion de démarche expérimentale :</a:t>
            </a:r>
            <a:endParaRPr lang="fr-CA" sz="1200" i="1" dirty="0"/>
          </a:p>
          <a:p>
            <a:pPr algn="ctr">
              <a:spcBef>
                <a:spcPts val="600"/>
              </a:spcBef>
              <a:buNone/>
            </a:pPr>
            <a:r>
              <a:rPr lang="fr-CA" sz="1200" b="1" i="1" dirty="0"/>
              <a:t>« Seriez-vous prêts à recommander un de ces revêtements à Albert seulement en regardant sa texture ? Comment pourrions-nous être </a:t>
            </a:r>
            <a:r>
              <a:rPr lang="fr-CA" sz="1200" b="1" i="1" u="sng" dirty="0"/>
              <a:t>certains</a:t>
            </a:r>
            <a:r>
              <a:rPr lang="fr-CA" sz="1200" b="1" i="1" dirty="0"/>
              <a:t> que tel ou tel revêtement est le meilleur ? » </a:t>
            </a:r>
          </a:p>
          <a:p>
            <a:pPr algn="ctr">
              <a:spcBef>
                <a:spcPts val="600"/>
              </a:spcBef>
              <a:buNone/>
            </a:pPr>
            <a:r>
              <a:rPr lang="fr-CA" sz="1200" dirty="0"/>
              <a:t>Réponse : en faisant des </a:t>
            </a:r>
            <a:r>
              <a:rPr lang="fr-CA" sz="1200" i="1" dirty="0"/>
              <a:t>tests</a:t>
            </a:r>
            <a:r>
              <a:rPr lang="fr-CA" sz="1200" dirty="0"/>
              <a:t>; en réalisant une </a:t>
            </a:r>
            <a:r>
              <a:rPr lang="fr-CA" sz="1200" i="1" dirty="0"/>
              <a:t>expérience</a:t>
            </a:r>
            <a:r>
              <a:rPr lang="fr-CA" sz="1200" dirty="0"/>
              <a:t> !</a:t>
            </a:r>
          </a:p>
          <a:p>
            <a:pPr algn="just">
              <a:spcBef>
                <a:spcPts val="600"/>
              </a:spcBef>
              <a:buFont typeface="+mj-lt"/>
              <a:buAutoNum type="arabicPeriod" startAt="2"/>
            </a:pPr>
            <a:r>
              <a:rPr lang="fr-CA" sz="1200" dirty="0"/>
              <a:t>Montrer le modèle – un bobsleigh et une rampe – et faire une démonstration rapide.</a:t>
            </a:r>
          </a:p>
          <a:p>
            <a:pPr marL="0" indent="0" algn="ctr">
              <a:spcBef>
                <a:spcPts val="600"/>
              </a:spcBef>
              <a:buNone/>
            </a:pPr>
            <a:r>
              <a:rPr lang="fr-CA" sz="1200" b="1" i="1" dirty="0"/>
              <a:t>« Bien entendu, nous n’avons pas de piste en asphalte ou de vrai bobsleigh. Par contre, j’ai ici tout ce qu’il faut pour </a:t>
            </a:r>
            <a:r>
              <a:rPr lang="fr-CA" sz="1200" b="1" dirty="0"/>
              <a:t>reproduire</a:t>
            </a:r>
            <a:r>
              <a:rPr lang="fr-CA" sz="1200" b="1" i="1" dirty="0"/>
              <a:t> la situation d’Albert en miniature. En science, c’est ce qu’on appelle un </a:t>
            </a:r>
            <a:r>
              <a:rPr lang="fr-CA" sz="1200" b="1" u="sng" dirty="0"/>
              <a:t>modèle</a:t>
            </a:r>
            <a:r>
              <a:rPr lang="fr-CA" sz="1200" b="1" i="1" dirty="0"/>
              <a:t>. » </a:t>
            </a:r>
            <a:r>
              <a:rPr lang="fr-CA" sz="1200" dirty="0"/>
              <a:t>(Ne pas insister sur ce terme.)</a:t>
            </a:r>
            <a:endParaRPr lang="fr-CA" sz="1200" b="1" i="1" dirty="0"/>
          </a:p>
          <a:p>
            <a:pPr marL="0" indent="0" algn="ctr">
              <a:spcBef>
                <a:spcPts val="600"/>
              </a:spcBef>
              <a:buNone/>
            </a:pPr>
            <a:r>
              <a:rPr lang="fr-CA" sz="1200" b="1" i="1" dirty="0"/>
              <a:t>Comment allons-nous faire pour trouver quel revêtement permettrait à Albert de glisser le plus loin possible ? »</a:t>
            </a:r>
          </a:p>
          <a:p>
            <a:pPr marL="228600" indent="-228600">
              <a:spcBef>
                <a:spcPts val="600"/>
              </a:spcBef>
              <a:buFont typeface="+mj-lt"/>
              <a:buAutoNum type="arabicPeriod" startAt="3"/>
            </a:pPr>
            <a:r>
              <a:rPr lang="fr-CA" sz="1200" dirty="0"/>
              <a:t>Laisser les élèves discuter et exprimer leurs idées au sujet de la démarche à suivre. Essentiellement, il s’agira de :</a:t>
            </a:r>
          </a:p>
          <a:p>
            <a:pPr marL="760050" lvl="2" indent="-360000" algn="just">
              <a:spcBef>
                <a:spcPts val="600"/>
              </a:spcBef>
            </a:pPr>
            <a:r>
              <a:rPr lang="fr-CA" sz="1200" dirty="0"/>
              <a:t>Faire des tests en changeant seulement le revêtement (même angle de rampe, mais position du bobsleigh).</a:t>
            </a:r>
          </a:p>
          <a:p>
            <a:pPr marL="760050" lvl="2" indent="-360000" algn="just">
              <a:spcBef>
                <a:spcPts val="600"/>
              </a:spcBef>
            </a:pPr>
            <a:r>
              <a:rPr lang="fr-CA" sz="1200" dirty="0"/>
              <a:t>Pour chaque revêtement, noter la distance parcourue. </a:t>
            </a:r>
          </a:p>
        </p:txBody>
      </p:sp>
      <p:sp>
        <p:nvSpPr>
          <p:cNvPr id="11" name="Title 3"/>
          <p:cNvSpPr txBox="1">
            <a:spLocks/>
          </p:cNvSpPr>
          <p:nvPr>
            <p:custDataLst>
              <p:tags r:id="rId3"/>
            </p:custDataLst>
          </p:nvPr>
        </p:nvSpPr>
        <p:spPr>
          <a:xfrm>
            <a:off x="0" y="526"/>
            <a:ext cx="575310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Réalisation</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lang="en-US" sz="2400" noProof="0" dirty="0">
                <a:latin typeface="+mj-lt"/>
                <a:ea typeface="+mj-ea"/>
                <a:cs typeface="+mj-cs"/>
              </a:rPr>
              <a:t>3</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lang="en-US" sz="2400" dirty="0">
                <a:latin typeface="+mj-lt"/>
                <a:ea typeface="+mj-ea"/>
                <a:cs typeface="+mj-cs"/>
              </a:rPr>
              <a:t>À la </a:t>
            </a:r>
            <a:r>
              <a:rPr lang="en-US" sz="2400" dirty="0" err="1">
                <a:latin typeface="+mj-lt"/>
                <a:ea typeface="+mj-ea"/>
                <a:cs typeface="+mj-cs"/>
              </a:rPr>
              <a:t>recherche</a:t>
            </a:r>
            <a:r>
              <a:rPr lang="en-US" sz="2400" dirty="0">
                <a:latin typeface="+mj-lt"/>
                <a:ea typeface="+mj-ea"/>
                <a:cs typeface="+mj-cs"/>
              </a:rPr>
              <a:t> du bon </a:t>
            </a:r>
            <a:r>
              <a:rPr lang="en-US" sz="2400" dirty="0" err="1">
                <a:latin typeface="+mj-lt"/>
                <a:ea typeface="+mj-ea"/>
                <a:cs typeface="+mj-cs"/>
              </a:rPr>
              <a:t>revêtement</a:t>
            </a:r>
            <a:r>
              <a:rPr lang="en-US" sz="2400" dirty="0">
                <a:latin typeface="+mj-lt"/>
                <a:ea typeface="+mj-ea"/>
                <a:cs typeface="+mj-cs"/>
              </a:rPr>
              <a:t> </a:t>
            </a:r>
            <a:r>
              <a:rPr kumimoji="0" lang="en-US" b="0" i="0" u="none" strike="noStrike" kern="1200" cap="none" spc="0" normalizeH="0" baseline="0" noProof="0" dirty="0">
                <a:ln>
                  <a:noFill/>
                </a:ln>
                <a:solidFill>
                  <a:schemeClr val="tx1"/>
                </a:solidFill>
                <a:effectLst/>
                <a:uLnTx/>
                <a:uFillTx/>
                <a:latin typeface="+mj-lt"/>
                <a:ea typeface="+mj-ea"/>
                <a:cs typeface="+mj-cs"/>
              </a:rPr>
              <a:t>(suite)</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pic>
        <p:nvPicPr>
          <p:cNvPr id="2" name="Graphique 1">
            <a:extLst>
              <a:ext uri="{FF2B5EF4-FFF2-40B4-BE49-F238E27FC236}">
                <a16:creationId xmlns:a16="http://schemas.microsoft.com/office/drawing/2014/main" id="{2C0F588B-543B-94C3-C3C6-5588FFBF5F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296060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71496" y="1324388"/>
            <a:ext cx="6715008" cy="5571712"/>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a:t>Observation des revêtements</a:t>
            </a:r>
          </a:p>
          <a:p>
            <a:pPr marL="0" indent="0" algn="just">
              <a:spcBef>
                <a:spcPts val="600"/>
              </a:spcBef>
              <a:buNone/>
            </a:pPr>
            <a:r>
              <a:rPr lang="fr-CA" sz="1200" dirty="0"/>
              <a:t>Expliquer aux élèves que puisqu’Albert a envoyé de </a:t>
            </a:r>
            <a:r>
              <a:rPr lang="fr-CA" sz="1200" i="1" dirty="0"/>
              <a:t>nombreux</a:t>
            </a:r>
            <a:r>
              <a:rPr lang="fr-CA" sz="1200" dirty="0"/>
              <a:t> revêtements (9), il va falloir se répartir la tâche. Chaque équipe de 2 élèves va tester 3 revêtements, et il y aura mise en commun des résultats à la fin.</a:t>
            </a:r>
          </a:p>
          <a:p>
            <a:pPr marL="0" indent="0" algn="just">
              <a:spcBef>
                <a:spcPts val="600"/>
              </a:spcBef>
              <a:buNone/>
            </a:pPr>
            <a:endParaRPr lang="fr-CA" sz="1200" dirty="0"/>
          </a:p>
          <a:p>
            <a:pPr marL="0" indent="0" algn="just">
              <a:spcBef>
                <a:spcPts val="600"/>
              </a:spcBef>
              <a:buNone/>
            </a:pPr>
            <a:r>
              <a:rPr lang="fr-CA" sz="1400" b="1" dirty="0"/>
              <a:t>Évaluation des textures. </a:t>
            </a:r>
          </a:p>
          <a:p>
            <a:pPr marL="228600" indent="-228600" algn="just">
              <a:spcBef>
                <a:spcPts val="600"/>
              </a:spcBef>
              <a:buFont typeface="+mj-lt"/>
              <a:buAutoNum type="arabicPeriod"/>
            </a:pPr>
            <a:r>
              <a:rPr lang="fr-CA" sz="1200" dirty="0"/>
              <a:t>Distribuer une </a:t>
            </a:r>
            <a:r>
              <a:rPr lang="fr-CA" sz="1200" b="1" dirty="0"/>
              <a:t>série de 3 revêtements à chaque </a:t>
            </a:r>
            <a:r>
              <a:rPr lang="fr-CA" sz="1200" b="1" i="1" dirty="0"/>
              <a:t>équipe</a:t>
            </a:r>
            <a:r>
              <a:rPr lang="fr-CA" sz="1200" dirty="0"/>
              <a:t> (A1 à A3, B1 à B3 ou C1 à C3), </a:t>
            </a:r>
          </a:p>
          <a:p>
            <a:pPr marL="228600" indent="-228600" algn="just">
              <a:spcBef>
                <a:spcPts val="600"/>
              </a:spcBef>
              <a:buFont typeface="+mj-lt"/>
              <a:buAutoNum type="arabicPeriod"/>
            </a:pPr>
            <a:r>
              <a:rPr lang="fr-CA" sz="1200" dirty="0"/>
              <a:t>Distribuer une </a:t>
            </a:r>
            <a:r>
              <a:rPr lang="fr-CA" sz="1200" b="1" dirty="0"/>
              <a:t>fiche d’activité B à chaque </a:t>
            </a:r>
            <a:r>
              <a:rPr lang="fr-CA" sz="1200" b="1" i="1" dirty="0"/>
              <a:t>élève</a:t>
            </a:r>
            <a:r>
              <a:rPr lang="fr-CA" sz="1200" b="1" dirty="0"/>
              <a:t>.</a:t>
            </a:r>
          </a:p>
          <a:p>
            <a:pPr marL="228600" indent="-228600" algn="just">
              <a:spcBef>
                <a:spcPts val="600"/>
              </a:spcBef>
              <a:buFont typeface="+mj-lt"/>
              <a:buAutoNum type="arabicPeriod"/>
            </a:pPr>
            <a:r>
              <a:rPr lang="fr-CA" sz="1200" dirty="0"/>
              <a:t>Pour le premier revêtement</a:t>
            </a:r>
            <a:r>
              <a:rPr lang="fr-CA" sz="1200" b="1" dirty="0"/>
              <a:t>, accompagner la classe dans le protocole suivante :</a:t>
            </a:r>
          </a:p>
          <a:p>
            <a:pPr lvl="1" algn="just">
              <a:spcBef>
                <a:spcPts val="600"/>
              </a:spcBef>
            </a:pPr>
            <a:r>
              <a:rPr lang="fr-CA" sz="1200" dirty="0"/>
              <a:t>Trouver le premier revêtement (identifié A1, B1 ou C1) et inscrire ce code dans le premier carré, à gauche, sur la fiche d’activité.</a:t>
            </a:r>
          </a:p>
          <a:p>
            <a:pPr lvl="1" algn="just">
              <a:spcBef>
                <a:spcPts val="600"/>
              </a:spcBef>
            </a:pPr>
            <a:r>
              <a:rPr lang="fr-CA" sz="1200" dirty="0"/>
              <a:t>Observer, toucher le revêtement. </a:t>
            </a:r>
          </a:p>
          <a:p>
            <a:pPr lvl="1" algn="just">
              <a:spcBef>
                <a:spcPts val="600"/>
              </a:spcBef>
            </a:pPr>
            <a:r>
              <a:rPr lang="fr-CA" sz="1200" dirty="0"/>
              <a:t>Entourer la (ou les) textures correspondant au premier revêtement.</a:t>
            </a:r>
          </a:p>
          <a:p>
            <a:pPr marL="228600" indent="-228600" algn="just">
              <a:spcBef>
                <a:spcPts val="600"/>
              </a:spcBef>
              <a:buFont typeface="+mj-lt"/>
              <a:buAutoNum type="arabicPeriod" startAt="4"/>
            </a:pPr>
            <a:r>
              <a:rPr lang="fr-CA" sz="1200" dirty="0"/>
              <a:t>Laisser les équipes répéter ce protocole pour les revêtements 2 et 3.</a:t>
            </a:r>
          </a:p>
          <a:p>
            <a:pPr marL="228600" indent="-228600" algn="just">
              <a:spcBef>
                <a:spcPts val="600"/>
              </a:spcBef>
              <a:buNone/>
            </a:pPr>
            <a:endParaRPr lang="fr-CA" sz="1200" dirty="0"/>
          </a:p>
          <a:p>
            <a:pPr marL="228600" indent="-228600" algn="just">
              <a:spcBef>
                <a:spcPts val="600"/>
              </a:spcBef>
              <a:buNone/>
            </a:pPr>
            <a:r>
              <a:rPr lang="fr-CA" sz="1400" b="1" dirty="0"/>
              <a:t>Hypothèse</a:t>
            </a:r>
          </a:p>
          <a:p>
            <a:pPr marL="0" indent="0" algn="just">
              <a:spcBef>
                <a:spcPts val="600"/>
              </a:spcBef>
              <a:buNone/>
            </a:pPr>
            <a:r>
              <a:rPr lang="fr-CA" sz="1200" dirty="0"/>
              <a:t>Une fois que les équipes ont évalué et noté les textures de leurs 3 revêtements, les élèves peuvent émettre une hypothèse, à savoir lequel est le plus glissant. L’hypothèse est individuelle.</a:t>
            </a:r>
          </a:p>
          <a:p>
            <a:pPr marL="0" indent="0" algn="just">
              <a:spcBef>
                <a:spcPts val="600"/>
              </a:spcBef>
              <a:buNone/>
            </a:pPr>
            <a:r>
              <a:rPr lang="fr-CA" sz="1200" b="1" dirty="0"/>
              <a:t>Pour exprimer leur hypothèse, les élèves entourent </a:t>
            </a:r>
            <a:r>
              <a:rPr lang="fr-CA" sz="1200" b="1" i="1" dirty="0"/>
              <a:t>l’ampoule</a:t>
            </a:r>
            <a:r>
              <a:rPr lang="fr-CA" sz="1200" b="1" dirty="0"/>
              <a:t> </a:t>
            </a:r>
            <a:r>
              <a:rPr lang="fr-CA" sz="1200" dirty="0"/>
              <a:t>(idée) </a:t>
            </a:r>
            <a:r>
              <a:rPr lang="fr-CA" sz="1200" b="1" dirty="0"/>
              <a:t>correspondant au revêtement qui, selon eux, permettra au bobsleigh de glisser le plus loin.</a:t>
            </a:r>
            <a:endParaRPr lang="fr-CA" sz="1200" dirty="0"/>
          </a:p>
        </p:txBody>
      </p:sp>
      <p:sp>
        <p:nvSpPr>
          <p:cNvPr id="13" name="Espace réservé du numéro de diapositive 1"/>
          <p:cNvSpPr>
            <a:spLocks noGrp="1"/>
          </p:cNvSpPr>
          <p:nvPr>
            <p:ph type="sldNum" sz="quarter" idx="12"/>
            <p:custDataLst>
              <p:tags r:id="rId2"/>
            </p:custDataLst>
          </p:nvPr>
        </p:nvSpPr>
        <p:spPr>
          <a:xfrm>
            <a:off x="5303520" y="7998259"/>
            <a:ext cx="1543944" cy="1135797"/>
          </a:xfrm>
        </p:spPr>
        <p:txBody>
          <a:bodyPr/>
          <a:lstStyle/>
          <a:p>
            <a:fld id="{027FB875-5C85-AB42-9DC5-178568A424B8}" type="slidenum">
              <a:rPr lang="en-US" sz="8200" smtClean="0">
                <a:solidFill>
                  <a:schemeClr val="bg1">
                    <a:lumMod val="85000"/>
                  </a:schemeClr>
                </a:solidFill>
                <a:latin typeface="Impact"/>
                <a:cs typeface="Impact"/>
              </a:rPr>
              <a:pPr/>
              <a:t>14</a:t>
            </a:fld>
            <a:endParaRPr lang="en-US" sz="8200" dirty="0">
              <a:solidFill>
                <a:schemeClr val="bg1">
                  <a:lumMod val="85000"/>
                </a:schemeClr>
              </a:solidFill>
              <a:latin typeface="Impact"/>
              <a:cs typeface="Impact"/>
            </a:endParaRPr>
          </a:p>
        </p:txBody>
      </p:sp>
      <p:sp>
        <p:nvSpPr>
          <p:cNvPr id="11" name="Title 3"/>
          <p:cNvSpPr txBox="1">
            <a:spLocks/>
          </p:cNvSpPr>
          <p:nvPr>
            <p:custDataLst>
              <p:tags r:id="rId3"/>
            </p:custDataLst>
          </p:nvPr>
        </p:nvSpPr>
        <p:spPr>
          <a:xfrm>
            <a:off x="0" y="526"/>
            <a:ext cx="575310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Réalisation</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lang="en-US" sz="2400" noProof="0" dirty="0">
                <a:latin typeface="+mj-lt"/>
                <a:ea typeface="+mj-ea"/>
                <a:cs typeface="+mj-cs"/>
              </a:rPr>
              <a:t>3</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lang="en-US" sz="2400" dirty="0">
                <a:latin typeface="+mj-lt"/>
                <a:ea typeface="+mj-ea"/>
                <a:cs typeface="+mj-cs"/>
              </a:rPr>
              <a:t>À la </a:t>
            </a:r>
            <a:r>
              <a:rPr lang="en-US" sz="2400" dirty="0" err="1">
                <a:latin typeface="+mj-lt"/>
                <a:ea typeface="+mj-ea"/>
                <a:cs typeface="+mj-cs"/>
              </a:rPr>
              <a:t>recherche</a:t>
            </a:r>
            <a:r>
              <a:rPr lang="en-US" sz="2400" dirty="0">
                <a:latin typeface="+mj-lt"/>
                <a:ea typeface="+mj-ea"/>
                <a:cs typeface="+mj-cs"/>
              </a:rPr>
              <a:t> du bon </a:t>
            </a:r>
            <a:r>
              <a:rPr lang="en-US" sz="2400" dirty="0" err="1">
                <a:latin typeface="+mj-lt"/>
                <a:ea typeface="+mj-ea"/>
                <a:cs typeface="+mj-cs"/>
              </a:rPr>
              <a:t>revêtement</a:t>
            </a:r>
            <a:r>
              <a:rPr lang="en-US" sz="2400" dirty="0">
                <a:latin typeface="+mj-lt"/>
                <a:ea typeface="+mj-ea"/>
                <a:cs typeface="+mj-cs"/>
              </a:rPr>
              <a:t> </a:t>
            </a:r>
            <a:r>
              <a:rPr kumimoji="0" lang="en-US" b="0" i="0" u="none" strike="noStrike" kern="1200" cap="none" spc="0" normalizeH="0" baseline="0" noProof="0" dirty="0">
                <a:ln>
                  <a:noFill/>
                </a:ln>
                <a:solidFill>
                  <a:schemeClr val="tx1"/>
                </a:solidFill>
                <a:effectLst/>
                <a:uLnTx/>
                <a:uFillTx/>
                <a:latin typeface="+mj-lt"/>
                <a:ea typeface="+mj-ea"/>
                <a:cs typeface="+mj-cs"/>
              </a:rPr>
              <a:t>(suite)</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sp>
        <p:nvSpPr>
          <p:cNvPr id="6" name="Rectangle 5">
            <a:extLst>
              <a:ext uri="{FF2B5EF4-FFF2-40B4-BE49-F238E27FC236}">
                <a16:creationId xmlns:a16="http://schemas.microsoft.com/office/drawing/2014/main" id="{BE1BC69F-454E-494A-9C4A-02B70BC31F19}"/>
              </a:ext>
            </a:extLst>
          </p:cNvPr>
          <p:cNvSpPr/>
          <p:nvPr>
            <p:custDataLst>
              <p:tags r:id="rId4"/>
            </p:custDataLst>
          </p:nvPr>
        </p:nvSpPr>
        <p:spPr>
          <a:xfrm>
            <a:off x="219311" y="6578141"/>
            <a:ext cx="5419489" cy="2462213"/>
          </a:xfrm>
          <a:prstGeom prst="rect">
            <a:avLst/>
          </a:prstGeom>
          <a:solidFill>
            <a:schemeClr val="accent1">
              <a:lumMod val="20000"/>
              <a:lumOff val="80000"/>
            </a:schemeClr>
          </a:solidFill>
          <a:ln>
            <a:noFill/>
          </a:ln>
        </p:spPr>
        <p:txBody>
          <a:bodyPr wrap="square">
            <a:spAutoFit/>
          </a:bodyPr>
          <a:lstStyle/>
          <a:p>
            <a:pPr algn="ctr">
              <a:spcBef>
                <a:spcPts val="600"/>
              </a:spcBef>
            </a:pPr>
            <a:r>
              <a:rPr lang="en-US" sz="1400" b="1" dirty="0"/>
              <a:t>Albert, </a:t>
            </a:r>
            <a:r>
              <a:rPr lang="en-US" sz="1400" b="1" dirty="0" err="1"/>
              <a:t>Amancia</a:t>
            </a:r>
            <a:r>
              <a:rPr lang="en-US" sz="1400" b="1" dirty="0"/>
              <a:t> et </a:t>
            </a:r>
            <a:r>
              <a:rPr lang="en-US" sz="1400" b="1" dirty="0" err="1"/>
              <a:t>leur</a:t>
            </a:r>
            <a:r>
              <a:rPr lang="en-US" sz="1400" b="1" dirty="0"/>
              <a:t> bobsleigh</a:t>
            </a:r>
          </a:p>
          <a:p>
            <a:pPr algn="just">
              <a:spcBef>
                <a:spcPts val="600"/>
              </a:spcBef>
            </a:pPr>
            <a:r>
              <a:rPr lang="en-US" sz="1200" dirty="0"/>
              <a:t>Les images à </a:t>
            </a:r>
            <a:r>
              <a:rPr lang="en-US" sz="1200" dirty="0" err="1"/>
              <a:t>colorier</a:t>
            </a:r>
            <a:r>
              <a:rPr lang="en-US" sz="1200" dirty="0"/>
              <a:t> et à </a:t>
            </a:r>
            <a:r>
              <a:rPr lang="en-US" sz="1200" dirty="0" err="1"/>
              <a:t>découper</a:t>
            </a:r>
            <a:r>
              <a:rPr lang="en-US" sz="1200" dirty="0"/>
              <a:t> </a:t>
            </a:r>
            <a:r>
              <a:rPr lang="en-US" sz="1200" dirty="0" err="1"/>
              <a:t>sont</a:t>
            </a:r>
            <a:r>
              <a:rPr lang="en-US" sz="1200" dirty="0"/>
              <a:t> Albert et </a:t>
            </a:r>
            <a:r>
              <a:rPr lang="en-US" sz="1200" dirty="0" err="1"/>
              <a:t>Amancia</a:t>
            </a:r>
            <a:r>
              <a:rPr lang="en-US" sz="1200" dirty="0"/>
              <a:t>, </a:t>
            </a:r>
            <a:r>
              <a:rPr lang="en-US" sz="1200" dirty="0" err="1"/>
              <a:t>ainsi</a:t>
            </a:r>
            <a:r>
              <a:rPr lang="en-US" sz="1200" dirty="0"/>
              <a:t> </a:t>
            </a:r>
            <a:r>
              <a:rPr lang="en-US" sz="1200" dirty="0" err="1"/>
              <a:t>que</a:t>
            </a:r>
            <a:r>
              <a:rPr lang="en-US" sz="1200" dirty="0"/>
              <a:t> </a:t>
            </a:r>
            <a:r>
              <a:rPr lang="en-US" sz="1200" dirty="0" err="1"/>
              <a:t>deux</a:t>
            </a:r>
            <a:r>
              <a:rPr lang="en-US" sz="1200" dirty="0"/>
              <a:t> rectangles qui </a:t>
            </a:r>
            <a:r>
              <a:rPr lang="en-US" sz="1200" dirty="0" err="1"/>
              <a:t>serviront</a:t>
            </a:r>
            <a:r>
              <a:rPr lang="en-US" sz="1200" dirty="0"/>
              <a:t> à </a:t>
            </a:r>
            <a:r>
              <a:rPr lang="en-US" sz="1200" dirty="0" err="1"/>
              <a:t>personnaliser</a:t>
            </a:r>
            <a:r>
              <a:rPr lang="en-US" sz="1200" dirty="0"/>
              <a:t> le bobsleigh de </a:t>
            </a:r>
            <a:r>
              <a:rPr lang="en-US" sz="1200" dirty="0" err="1"/>
              <a:t>chaque</a:t>
            </a:r>
            <a:r>
              <a:rPr lang="en-US" sz="1200" dirty="0"/>
              <a:t> </a:t>
            </a:r>
            <a:r>
              <a:rPr lang="en-US" sz="1200" dirty="0" err="1"/>
              <a:t>équipe</a:t>
            </a:r>
            <a:r>
              <a:rPr lang="en-US" sz="1200" dirty="0"/>
              <a:t> (</a:t>
            </a:r>
            <a:r>
              <a:rPr lang="en-US" sz="1200" dirty="0" err="1"/>
              <a:t>voir</a:t>
            </a:r>
            <a:r>
              <a:rPr lang="en-US" sz="1200" dirty="0"/>
              <a:t> </a:t>
            </a:r>
            <a:r>
              <a:rPr lang="en-US" sz="1200" dirty="0">
                <a:hlinkClick r:id="rId7" action="ppaction://hlinksldjump"/>
              </a:rPr>
              <a:t>fiche TNI-7</a:t>
            </a:r>
            <a:r>
              <a:rPr lang="en-US" sz="1200" dirty="0"/>
              <a:t>). </a:t>
            </a:r>
          </a:p>
          <a:p>
            <a:pPr marL="360000" indent="-360000" algn="just">
              <a:spcBef>
                <a:spcPts val="600"/>
              </a:spcBef>
              <a:buFont typeface="Arial" pitchFamily="34" charset="0"/>
              <a:buChar char="•"/>
            </a:pPr>
            <a:r>
              <a:rPr lang="en-US" sz="1200" dirty="0" err="1"/>
              <a:t>Cette</a:t>
            </a:r>
            <a:r>
              <a:rPr lang="en-US" sz="1200" dirty="0"/>
              <a:t> </a:t>
            </a:r>
            <a:r>
              <a:rPr lang="en-US" sz="1200" dirty="0" err="1"/>
              <a:t>activité</a:t>
            </a:r>
            <a:r>
              <a:rPr lang="en-US" sz="1200" dirty="0"/>
              <a:t> </a:t>
            </a:r>
            <a:r>
              <a:rPr lang="en-US" sz="1200" dirty="0" err="1"/>
              <a:t>peut</a:t>
            </a:r>
            <a:r>
              <a:rPr lang="en-US" sz="1200" dirty="0"/>
              <a:t> </a:t>
            </a:r>
            <a:r>
              <a:rPr lang="en-US" sz="1200" dirty="0" err="1"/>
              <a:t>facilement</a:t>
            </a:r>
            <a:r>
              <a:rPr lang="en-US" sz="1200" dirty="0"/>
              <a:t> </a:t>
            </a:r>
            <a:r>
              <a:rPr lang="en-US" sz="1200" dirty="0" err="1"/>
              <a:t>prendre</a:t>
            </a:r>
            <a:r>
              <a:rPr lang="en-US" sz="1200" dirty="0"/>
              <a:t> 30 minutes; </a:t>
            </a:r>
            <a:r>
              <a:rPr lang="en-US" sz="1200" dirty="0" err="1"/>
              <a:t>il</a:t>
            </a:r>
            <a:r>
              <a:rPr lang="en-US" sz="1200" dirty="0"/>
              <a:t> </a:t>
            </a:r>
            <a:r>
              <a:rPr lang="en-US" sz="1200" dirty="0" err="1"/>
              <a:t>est</a:t>
            </a:r>
            <a:r>
              <a:rPr lang="en-US" sz="1200" dirty="0"/>
              <a:t> </a:t>
            </a:r>
            <a:r>
              <a:rPr lang="en-US" sz="1200" dirty="0" err="1"/>
              <a:t>donc</a:t>
            </a:r>
            <a:r>
              <a:rPr lang="en-US" sz="1200" dirty="0"/>
              <a:t> </a:t>
            </a:r>
            <a:r>
              <a:rPr lang="en-US" sz="1200" dirty="0" err="1"/>
              <a:t>suggéré</a:t>
            </a:r>
            <a:r>
              <a:rPr lang="en-US" sz="1200" dirty="0"/>
              <a:t> de la </a:t>
            </a:r>
            <a:r>
              <a:rPr lang="en-US" sz="1200" dirty="0" err="1"/>
              <a:t>compléter</a:t>
            </a:r>
            <a:r>
              <a:rPr lang="en-US" sz="1200" dirty="0"/>
              <a:t> en </a:t>
            </a:r>
            <a:r>
              <a:rPr lang="en-US" sz="1200" dirty="0" err="1"/>
              <a:t>dehors</a:t>
            </a:r>
            <a:r>
              <a:rPr lang="en-US" sz="1200" dirty="0"/>
              <a:t> de la </a:t>
            </a:r>
            <a:r>
              <a:rPr lang="en-US" sz="1200" dirty="0" err="1"/>
              <a:t>période</a:t>
            </a:r>
            <a:r>
              <a:rPr lang="en-US" sz="1200" dirty="0"/>
              <a:t> de science. (</a:t>
            </a:r>
            <a:r>
              <a:rPr lang="en-US" sz="1200" dirty="0" err="1"/>
              <a:t>Voir</a:t>
            </a:r>
            <a:r>
              <a:rPr lang="en-US" sz="1200" dirty="0"/>
              <a:t> la section “</a:t>
            </a:r>
            <a:r>
              <a:rPr lang="en-US" sz="1200" dirty="0" err="1"/>
              <a:t>Déroulement</a:t>
            </a:r>
            <a:r>
              <a:rPr lang="en-US" sz="1200" dirty="0"/>
              <a:t> de </a:t>
            </a:r>
            <a:r>
              <a:rPr lang="en-US" sz="1200" dirty="0" err="1"/>
              <a:t>l’activité</a:t>
            </a:r>
            <a:r>
              <a:rPr lang="en-US" sz="1200" dirty="0"/>
              <a:t>” en page 12.)</a:t>
            </a:r>
          </a:p>
          <a:p>
            <a:pPr marL="360000" indent="-360000" algn="just">
              <a:spcBef>
                <a:spcPts val="600"/>
              </a:spcBef>
              <a:buFont typeface="Arial" pitchFamily="34" charset="0"/>
              <a:buChar char="•"/>
            </a:pPr>
            <a:r>
              <a:rPr lang="en-US" sz="1200" dirty="0"/>
              <a:t>Le </a:t>
            </a:r>
            <a:r>
              <a:rPr lang="en-US" sz="1200" dirty="0" err="1"/>
              <a:t>coloriage</a:t>
            </a:r>
            <a:r>
              <a:rPr lang="en-US" sz="1200" dirty="0"/>
              <a:t> </a:t>
            </a:r>
            <a:r>
              <a:rPr lang="en-US" sz="1200" dirty="0" err="1"/>
              <a:t>est</a:t>
            </a:r>
            <a:r>
              <a:rPr lang="en-US" sz="1200" dirty="0"/>
              <a:t> plus facile à faire </a:t>
            </a:r>
            <a:r>
              <a:rPr lang="en-US" sz="1200" dirty="0" err="1"/>
              <a:t>s’il</a:t>
            </a:r>
            <a:r>
              <a:rPr lang="en-US" sz="1200" dirty="0"/>
              <a:t> </a:t>
            </a:r>
            <a:r>
              <a:rPr lang="en-US" sz="1200" dirty="0" err="1"/>
              <a:t>est</a:t>
            </a:r>
            <a:r>
              <a:rPr lang="en-US" sz="1200" dirty="0"/>
              <a:t> </a:t>
            </a:r>
            <a:r>
              <a:rPr lang="en-US" sz="1200" dirty="0" err="1"/>
              <a:t>réalisé</a:t>
            </a:r>
            <a:r>
              <a:rPr lang="en-US" sz="1200" dirty="0"/>
              <a:t> </a:t>
            </a:r>
            <a:r>
              <a:rPr lang="en-US" sz="1200" i="1" dirty="0" err="1"/>
              <a:t>avant</a:t>
            </a:r>
            <a:r>
              <a:rPr lang="en-US" sz="1200" dirty="0"/>
              <a:t> le </a:t>
            </a:r>
            <a:r>
              <a:rPr lang="en-US" sz="1200" dirty="0" err="1"/>
              <a:t>découpage</a:t>
            </a:r>
            <a:r>
              <a:rPr lang="en-US" sz="1200" dirty="0"/>
              <a:t>. En </a:t>
            </a:r>
            <a:r>
              <a:rPr lang="en-US" sz="1200" dirty="0" err="1"/>
              <a:t>cas</a:t>
            </a:r>
            <a:r>
              <a:rPr lang="en-US" sz="1200" dirty="0"/>
              <a:t> </a:t>
            </a:r>
            <a:r>
              <a:rPr lang="en-US" sz="1200" dirty="0" err="1"/>
              <a:t>d’erreur</a:t>
            </a:r>
            <a:r>
              <a:rPr lang="en-US" sz="1200" dirty="0"/>
              <a:t> de </a:t>
            </a:r>
            <a:r>
              <a:rPr lang="en-US" sz="1200" dirty="0" err="1"/>
              <a:t>découpage</a:t>
            </a:r>
            <a:r>
              <a:rPr lang="en-US" sz="1200" dirty="0"/>
              <a:t>, </a:t>
            </a:r>
            <a:r>
              <a:rPr lang="en-US" sz="1200" dirty="0" err="1"/>
              <a:t>simplement</a:t>
            </a:r>
            <a:r>
              <a:rPr lang="en-US" sz="1200" dirty="0"/>
              <a:t> </a:t>
            </a:r>
            <a:r>
              <a:rPr lang="en-US" sz="1200" dirty="0" err="1"/>
              <a:t>réparer</a:t>
            </a:r>
            <a:r>
              <a:rPr lang="en-US" sz="1200" dirty="0"/>
              <a:t> avec du </a:t>
            </a:r>
            <a:r>
              <a:rPr lang="en-US" sz="1200" dirty="0" err="1"/>
              <a:t>ruban</a:t>
            </a:r>
            <a:r>
              <a:rPr lang="en-US" sz="1200" dirty="0"/>
              <a:t> </a:t>
            </a:r>
            <a:r>
              <a:rPr lang="en-US" sz="1200" dirty="0" err="1"/>
              <a:t>adhésif</a:t>
            </a:r>
            <a:r>
              <a:rPr lang="en-US" sz="1200" dirty="0"/>
              <a:t>.</a:t>
            </a:r>
          </a:p>
          <a:p>
            <a:pPr marL="360000" indent="-360000" algn="just">
              <a:spcBef>
                <a:spcPts val="600"/>
              </a:spcBef>
              <a:buFont typeface="Arial" pitchFamily="34" charset="0"/>
              <a:buChar char="•"/>
            </a:pPr>
            <a:r>
              <a:rPr lang="en-US" sz="1200" dirty="0"/>
              <a:t>Pour les </a:t>
            </a:r>
            <a:r>
              <a:rPr lang="en-US" sz="1200" dirty="0" err="1"/>
              <a:t>côtés</a:t>
            </a:r>
            <a:r>
              <a:rPr lang="en-US" sz="1200" dirty="0"/>
              <a:t> du bobsleigh, </a:t>
            </a:r>
            <a:r>
              <a:rPr lang="en-US" sz="1200" dirty="0" err="1"/>
              <a:t>il</a:t>
            </a:r>
            <a:r>
              <a:rPr lang="en-US" sz="1200" dirty="0"/>
              <a:t> </a:t>
            </a:r>
            <a:r>
              <a:rPr lang="en-US" sz="1200" dirty="0" err="1"/>
              <a:t>est</a:t>
            </a:r>
            <a:r>
              <a:rPr lang="en-US" sz="1200" dirty="0"/>
              <a:t> possible de </a:t>
            </a:r>
            <a:r>
              <a:rPr lang="en-US" sz="1200" dirty="0" err="1"/>
              <a:t>montrer</a:t>
            </a:r>
            <a:r>
              <a:rPr lang="en-US" sz="1200" dirty="0"/>
              <a:t> la </a:t>
            </a:r>
            <a:r>
              <a:rPr lang="en-US" sz="1200" dirty="0">
                <a:hlinkClick r:id="rId8" action="ppaction://hlinksldjump"/>
              </a:rPr>
              <a:t>fiche TNI-2 </a:t>
            </a:r>
            <a:r>
              <a:rPr lang="en-US" sz="1200" dirty="0"/>
              <a:t>pour de </a:t>
            </a:r>
            <a:r>
              <a:rPr lang="en-US" sz="1200" dirty="0" err="1"/>
              <a:t>l’inspiration</a:t>
            </a:r>
            <a:r>
              <a:rPr lang="en-US" sz="1200" dirty="0"/>
              <a:t>. Les 2 </a:t>
            </a:r>
            <a:r>
              <a:rPr lang="en-US" sz="1200" dirty="0" err="1"/>
              <a:t>côtés</a:t>
            </a:r>
            <a:r>
              <a:rPr lang="en-US" sz="1200" dirty="0"/>
              <a:t> d’un </a:t>
            </a:r>
            <a:r>
              <a:rPr lang="en-US" sz="1200" dirty="0" err="1"/>
              <a:t>même</a:t>
            </a:r>
            <a:r>
              <a:rPr lang="en-US" sz="1200" dirty="0"/>
              <a:t> bobsleigh </a:t>
            </a:r>
            <a:r>
              <a:rPr lang="en-US" sz="1200" dirty="0" err="1"/>
              <a:t>n’ont</a:t>
            </a:r>
            <a:r>
              <a:rPr lang="en-US" sz="1200" dirty="0"/>
              <a:t> </a:t>
            </a:r>
            <a:r>
              <a:rPr lang="en-US" sz="1200" b="1" dirty="0"/>
              <a:t>PAS</a:t>
            </a:r>
            <a:r>
              <a:rPr lang="en-US" sz="1200" dirty="0"/>
              <a:t> à </a:t>
            </a:r>
            <a:r>
              <a:rPr lang="en-US" sz="1200" dirty="0" err="1"/>
              <a:t>être</a:t>
            </a:r>
            <a:r>
              <a:rPr lang="en-US" sz="1200" dirty="0"/>
              <a:t> </a:t>
            </a:r>
            <a:r>
              <a:rPr lang="en-US" sz="1200" dirty="0" err="1"/>
              <a:t>identiques</a:t>
            </a:r>
            <a:r>
              <a:rPr lang="en-US" sz="1200" dirty="0"/>
              <a:t>.</a:t>
            </a:r>
          </a:p>
        </p:txBody>
      </p:sp>
      <p:pic>
        <p:nvPicPr>
          <p:cNvPr id="2" name="Graphique 1">
            <a:extLst>
              <a:ext uri="{FF2B5EF4-FFF2-40B4-BE49-F238E27FC236}">
                <a16:creationId xmlns:a16="http://schemas.microsoft.com/office/drawing/2014/main" id="{01787938-44C2-0017-6486-8401BF8E43C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296060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303520" y="7998259"/>
            <a:ext cx="1543944" cy="1135797"/>
          </a:xfrm>
        </p:spPr>
        <p:txBody>
          <a:bodyPr/>
          <a:lstStyle/>
          <a:p>
            <a:fld id="{027FB875-5C85-AB42-9DC5-178568A424B8}" type="slidenum">
              <a:rPr lang="en-US" sz="8200" smtClean="0">
                <a:solidFill>
                  <a:schemeClr val="bg1">
                    <a:lumMod val="85000"/>
                  </a:schemeClr>
                </a:solidFill>
                <a:latin typeface="Impact"/>
                <a:cs typeface="Impact"/>
              </a:rPr>
              <a:pPr/>
              <a:t>15</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71496" y="1324388"/>
            <a:ext cx="6715008" cy="7802048"/>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lnSpc>
                <a:spcPct val="120000"/>
              </a:lnSpc>
              <a:spcBef>
                <a:spcPts val="600"/>
              </a:spcBef>
              <a:buNone/>
            </a:pPr>
            <a:r>
              <a:rPr lang="fr-CA" sz="2400" i="1" dirty="0"/>
              <a:t>Test de revêtements </a:t>
            </a:r>
            <a:endParaRPr lang="fr-CA" sz="1200" b="1" dirty="0"/>
          </a:p>
          <a:p>
            <a:pPr marL="228600" indent="-228600" algn="just">
              <a:lnSpc>
                <a:spcPct val="120000"/>
              </a:lnSpc>
              <a:spcBef>
                <a:spcPts val="600"/>
              </a:spcBef>
              <a:buFont typeface="+mj-lt"/>
              <a:buAutoNum type="arabicPeriod"/>
            </a:pPr>
            <a:r>
              <a:rPr lang="fr-CA" sz="1200" b="1" dirty="0">
                <a:latin typeface="+mj-lt"/>
              </a:rPr>
              <a:t>Assemblage du bobsleigh. </a:t>
            </a:r>
            <a:r>
              <a:rPr lang="fr-CA" sz="1200" dirty="0">
                <a:latin typeface="+mj-lt"/>
              </a:rPr>
              <a:t>La </a:t>
            </a:r>
            <a:r>
              <a:rPr lang="fr-CA" sz="1200" b="1" dirty="0">
                <a:latin typeface="+mj-lt"/>
              </a:rPr>
              <a:t>fiche TNI-7 </a:t>
            </a:r>
            <a:r>
              <a:rPr lang="fr-CA" sz="1200" dirty="0">
                <a:latin typeface="+mj-lt"/>
              </a:rPr>
              <a:t>aide à expliquer comment assembler le bobsleigh. Il faudra aider les élèves qui ont de la difficulté à manipuler les trombones !</a:t>
            </a:r>
          </a:p>
          <a:p>
            <a:pPr marL="228600" indent="-228600" algn="just">
              <a:lnSpc>
                <a:spcPct val="120000"/>
              </a:lnSpc>
              <a:spcBef>
                <a:spcPts val="600"/>
              </a:spcBef>
              <a:buFont typeface="+mj-lt"/>
              <a:buAutoNum type="arabicPeriod"/>
            </a:pPr>
            <a:r>
              <a:rPr lang="fr-CA" sz="1200" b="1" dirty="0"/>
              <a:t>Distribuer une rampe de bois à chaque équipe. </a:t>
            </a:r>
            <a:r>
              <a:rPr lang="fr-CA" sz="1200" dirty="0"/>
              <a:t>Montrer, à l’aide de la</a:t>
            </a:r>
            <a:r>
              <a:rPr lang="fr-CA" sz="1200" b="1" dirty="0"/>
              <a:t> fiche TNI-8</a:t>
            </a:r>
            <a:r>
              <a:rPr lang="fr-CA" sz="1200" dirty="0"/>
              <a:t>, comment placer la rampe sur une chaise. Montrer également comment placer solidement un revêtement sur la rampe à l’aide des velcros.</a:t>
            </a:r>
          </a:p>
          <a:p>
            <a:pPr marL="228600" indent="-228600" algn="just">
              <a:lnSpc>
                <a:spcPct val="120000"/>
              </a:lnSpc>
              <a:spcBef>
                <a:spcPts val="600"/>
              </a:spcBef>
              <a:buFont typeface="+mj-lt"/>
              <a:buAutoNum type="arabicPeriod"/>
            </a:pPr>
            <a:r>
              <a:rPr lang="fr-CA" sz="1200" b="1" dirty="0"/>
              <a:t>Les équipes testent les revêtements.</a:t>
            </a:r>
          </a:p>
          <a:p>
            <a:pPr lvl="1" algn="just">
              <a:lnSpc>
                <a:spcPct val="120000"/>
              </a:lnSpc>
              <a:spcBef>
                <a:spcPts val="600"/>
              </a:spcBef>
            </a:pPr>
            <a:r>
              <a:rPr lang="fr-CA" sz="1200" dirty="0"/>
              <a:t>Selon la discipline de la classe, l’activité peut être menée de manière </a:t>
            </a:r>
            <a:r>
              <a:rPr lang="fr-CA" sz="1200" b="1" dirty="0"/>
              <a:t>très dirigée </a:t>
            </a:r>
            <a:r>
              <a:rPr lang="fr-CA" sz="1200" dirty="0"/>
              <a:t>(les tests sont coordonnés) ou de manière </a:t>
            </a:r>
            <a:r>
              <a:rPr lang="fr-CA" sz="1200" b="1" dirty="0"/>
              <a:t>plus ouverte </a:t>
            </a:r>
            <a:r>
              <a:rPr lang="fr-CA" sz="1200" dirty="0"/>
              <a:t>(laisser libre cours aux équipes, qui pourront procéder à leur rythme, recommencer au besoin, etc.).</a:t>
            </a:r>
          </a:p>
          <a:p>
            <a:pPr lvl="1" algn="just">
              <a:lnSpc>
                <a:spcPct val="120000"/>
              </a:lnSpc>
              <a:spcBef>
                <a:spcPts val="600"/>
              </a:spcBef>
            </a:pPr>
            <a:r>
              <a:rPr lang="fr-CA" sz="1200" dirty="0"/>
              <a:t>Dans tous les cas, il faut s’assurer que 1) le bobsleigh part toujours du </a:t>
            </a:r>
            <a:r>
              <a:rPr lang="fr-CA" sz="1200" b="1" dirty="0"/>
              <a:t>même endroit</a:t>
            </a:r>
            <a:r>
              <a:rPr lang="fr-CA" sz="1200" dirty="0"/>
              <a:t>, et 2) on laisse le bobsleigh glisser, </a:t>
            </a:r>
            <a:r>
              <a:rPr lang="fr-CA" sz="1200" b="1" dirty="0"/>
              <a:t>sans lui donner d’élan</a:t>
            </a:r>
            <a:r>
              <a:rPr lang="fr-CA" sz="1200" dirty="0"/>
              <a:t>.</a:t>
            </a:r>
          </a:p>
          <a:p>
            <a:pPr lvl="1" algn="just">
              <a:lnSpc>
                <a:spcPct val="120000"/>
              </a:lnSpc>
              <a:spcBef>
                <a:spcPts val="600"/>
              </a:spcBef>
            </a:pPr>
            <a:r>
              <a:rPr lang="fr-CA" sz="1200" dirty="0"/>
              <a:t>En science, c’est toujours une bonne idée de </a:t>
            </a:r>
            <a:r>
              <a:rPr lang="fr-CA" sz="1200" b="1" dirty="0"/>
              <a:t>recommencer un test pour valider le résultat</a:t>
            </a:r>
            <a:r>
              <a:rPr lang="fr-CA" sz="1200" dirty="0"/>
              <a:t>.</a:t>
            </a:r>
          </a:p>
          <a:p>
            <a:pPr lvl="1" algn="just">
              <a:lnSpc>
                <a:spcPct val="120000"/>
              </a:lnSpc>
              <a:spcBef>
                <a:spcPts val="600"/>
              </a:spcBef>
            </a:pPr>
            <a:r>
              <a:rPr lang="fr-CA" sz="1200" dirty="0"/>
              <a:t>Les équipes peuvent </a:t>
            </a:r>
            <a:r>
              <a:rPr lang="fr-CA" sz="1200" b="1" dirty="0"/>
              <a:t>placer une boule de gommette à l’endroit ou le nez du bobsleigh s’est arrêté</a:t>
            </a:r>
            <a:r>
              <a:rPr lang="fr-CA" sz="1200" dirty="0"/>
              <a:t> (comme sur la fiche TNI). Cette mesure est facultative; elle s’implémente facilement dans une activité dirigée. Si l’activité est plus ouverte, les équipes n’auront probablement pas besoin de la gommette pour déterminer quel revêtement était le plus glissant.</a:t>
            </a:r>
          </a:p>
          <a:p>
            <a:pPr algn="just">
              <a:lnSpc>
                <a:spcPct val="120000"/>
              </a:lnSpc>
              <a:spcBef>
                <a:spcPts val="600"/>
              </a:spcBef>
              <a:buFont typeface="+mj-lt"/>
              <a:buAutoNum type="arabicPeriod" startAt="4"/>
            </a:pPr>
            <a:r>
              <a:rPr lang="fr-CA" sz="1200" b="1" dirty="0"/>
              <a:t>Quand les tests sont terminés :</a:t>
            </a:r>
          </a:p>
          <a:p>
            <a:pPr lvl="1" algn="just">
              <a:lnSpc>
                <a:spcPct val="120000"/>
              </a:lnSpc>
              <a:spcBef>
                <a:spcPts val="600"/>
              </a:spcBef>
            </a:pPr>
            <a:r>
              <a:rPr lang="fr-CA" sz="1200" dirty="0"/>
              <a:t>Demander aux élèves de noter le résultat de leur expérience sur leur fiche d’activité, </a:t>
            </a:r>
            <a:r>
              <a:rPr lang="fr-CA" sz="1200" b="1" dirty="0"/>
              <a:t>en entourant </a:t>
            </a:r>
            <a:r>
              <a:rPr lang="fr-CA" sz="1200" b="1" u="sng" dirty="0"/>
              <a:t>l’œil</a:t>
            </a:r>
            <a:r>
              <a:rPr lang="fr-CA" sz="1200" b="1" dirty="0"/>
              <a:t> correspondant au revêtement ayant offert la meilleure glisse.</a:t>
            </a:r>
          </a:p>
          <a:p>
            <a:pPr lvl="1" algn="just">
              <a:lnSpc>
                <a:spcPct val="120000"/>
              </a:lnSpc>
              <a:spcBef>
                <a:spcPts val="600"/>
              </a:spcBef>
            </a:pPr>
            <a:r>
              <a:rPr lang="fr-CA" sz="1200" b="1" dirty="0"/>
              <a:t>Ramasser tout le matériel. </a:t>
            </a:r>
            <a:r>
              <a:rPr lang="fr-CA" sz="1200" dirty="0"/>
              <a:t>Les élèves peuvent garder leur figurine et leur côté de bobsleigh.</a:t>
            </a:r>
          </a:p>
          <a:p>
            <a:pPr marL="0" indent="0" algn="just">
              <a:lnSpc>
                <a:spcPct val="120000"/>
              </a:lnSpc>
              <a:spcBef>
                <a:spcPts val="600"/>
              </a:spcBef>
              <a:buNone/>
            </a:pPr>
            <a:r>
              <a:rPr lang="fr-CA" sz="2400" i="1" dirty="0"/>
              <a:t>Partage des résultats</a:t>
            </a:r>
            <a:endParaRPr lang="fr-CA" sz="1200" dirty="0"/>
          </a:p>
          <a:p>
            <a:pPr marL="228600" indent="-228600" algn="just">
              <a:spcBef>
                <a:spcPts val="600"/>
              </a:spcBef>
              <a:buAutoNum type="arabicPeriod"/>
            </a:pPr>
            <a:r>
              <a:rPr lang="fr-CA" sz="1200" dirty="0"/>
              <a:t>Demander aux élèves de partager leurs impressions , en outre les difficultés rencontrées.</a:t>
            </a:r>
          </a:p>
          <a:p>
            <a:pPr marL="228600" indent="-228600" algn="just">
              <a:spcBef>
                <a:spcPts val="600"/>
              </a:spcBef>
              <a:buAutoNum type="arabicPeriod"/>
            </a:pPr>
            <a:r>
              <a:rPr lang="fr-CA" sz="1200" dirty="0"/>
              <a:t>Demander à chaque équipe de dire quel revêtement a permis la plus longue glissade. </a:t>
            </a:r>
          </a:p>
          <a:p>
            <a:pPr marL="228600" indent="-228600" algn="just">
              <a:spcBef>
                <a:spcPts val="600"/>
              </a:spcBef>
              <a:buAutoNum type="arabicPeriod"/>
            </a:pPr>
            <a:r>
              <a:rPr lang="fr-CA" sz="1200" dirty="0"/>
              <a:t>Refaire des tests devant la classe si a) des membres d’une même équipe ne s’entendent pas sur leur résultat, ou b) différentes équipes ayant testé la même série de revêtements (A, B ou C) n’ont pas obtenu le même résultat.</a:t>
            </a:r>
          </a:p>
          <a:p>
            <a:pPr marL="228600" indent="-228600" algn="just">
              <a:spcBef>
                <a:spcPts val="600"/>
              </a:spcBef>
              <a:buAutoNum type="arabicPeriod"/>
            </a:pPr>
            <a:r>
              <a:rPr lang="fr-CA" sz="1200" dirty="0"/>
              <a:t>Une fois qu’il a été déterminé quel est le meilleur revêtement de chaque série, tester ces 3 revêtements pour déterminer la recommandation finale à faire à Albert !</a:t>
            </a:r>
          </a:p>
          <a:p>
            <a:pPr lvl="1" algn="just">
              <a:lnSpc>
                <a:spcPct val="120000"/>
              </a:lnSpc>
              <a:spcBef>
                <a:spcPts val="600"/>
              </a:spcBef>
            </a:pPr>
            <a:endParaRPr lang="fr-CA" sz="1200" dirty="0"/>
          </a:p>
        </p:txBody>
      </p:sp>
      <p:sp>
        <p:nvSpPr>
          <p:cNvPr id="11" name="Title 3"/>
          <p:cNvSpPr txBox="1">
            <a:spLocks/>
          </p:cNvSpPr>
          <p:nvPr>
            <p:custDataLst>
              <p:tags r:id="rId3"/>
            </p:custDataLst>
          </p:nvPr>
        </p:nvSpPr>
        <p:spPr>
          <a:xfrm>
            <a:off x="0" y="526"/>
            <a:ext cx="575310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Réalisation</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lang="en-US" sz="2400" noProof="0" dirty="0">
                <a:latin typeface="+mj-lt"/>
                <a:ea typeface="+mj-ea"/>
                <a:cs typeface="+mj-cs"/>
              </a:rPr>
              <a:t>3</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lang="en-US" sz="2400" dirty="0">
                <a:latin typeface="+mj-lt"/>
                <a:ea typeface="+mj-ea"/>
                <a:cs typeface="+mj-cs"/>
              </a:rPr>
              <a:t>À la </a:t>
            </a:r>
            <a:r>
              <a:rPr lang="en-US" sz="2400" dirty="0" err="1">
                <a:latin typeface="+mj-lt"/>
                <a:ea typeface="+mj-ea"/>
                <a:cs typeface="+mj-cs"/>
              </a:rPr>
              <a:t>recherche</a:t>
            </a:r>
            <a:r>
              <a:rPr lang="en-US" sz="2400" dirty="0">
                <a:latin typeface="+mj-lt"/>
                <a:ea typeface="+mj-ea"/>
                <a:cs typeface="+mj-cs"/>
              </a:rPr>
              <a:t> du bon </a:t>
            </a:r>
            <a:r>
              <a:rPr lang="en-US" sz="2400" dirty="0" err="1">
                <a:latin typeface="+mj-lt"/>
                <a:ea typeface="+mj-ea"/>
                <a:cs typeface="+mj-cs"/>
              </a:rPr>
              <a:t>revêtement</a:t>
            </a:r>
            <a:r>
              <a:rPr lang="en-US" sz="2400" dirty="0">
                <a:latin typeface="+mj-lt"/>
                <a:ea typeface="+mj-ea"/>
                <a:cs typeface="+mj-cs"/>
              </a:rPr>
              <a:t> </a:t>
            </a:r>
            <a:r>
              <a:rPr kumimoji="0" lang="en-US" b="0" i="0" u="none" strike="noStrike" kern="1200" cap="none" spc="0" normalizeH="0" baseline="0" noProof="0" dirty="0">
                <a:ln>
                  <a:noFill/>
                </a:ln>
                <a:solidFill>
                  <a:schemeClr val="tx1"/>
                </a:solidFill>
                <a:effectLst/>
                <a:uLnTx/>
                <a:uFillTx/>
                <a:latin typeface="+mj-lt"/>
                <a:ea typeface="+mj-ea"/>
                <a:cs typeface="+mj-cs"/>
              </a:rPr>
              <a:t>(suite)</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pic>
        <p:nvPicPr>
          <p:cNvPr id="2" name="Graphique 1">
            <a:extLst>
              <a:ext uri="{FF2B5EF4-FFF2-40B4-BE49-F238E27FC236}">
                <a16:creationId xmlns:a16="http://schemas.microsoft.com/office/drawing/2014/main" id="{FB54F861-E9D5-9CFA-4E73-E26DA3D58C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2960600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1"/>
          <p:cNvSpPr>
            <a:spLocks noGrp="1"/>
          </p:cNvSpPr>
          <p:nvPr>
            <p:ph type="sldNum" sz="quarter" idx="12"/>
            <p:custDataLst>
              <p:tags r:id="rId1"/>
            </p:custDataLst>
          </p:nvPr>
        </p:nvSpPr>
        <p:spPr>
          <a:xfrm>
            <a:off x="5326381" y="8008203"/>
            <a:ext cx="1531620" cy="1135797"/>
          </a:xfrm>
        </p:spPr>
        <p:txBody>
          <a:bodyPr/>
          <a:lstStyle/>
          <a:p>
            <a:fld id="{027FB875-5C85-AB42-9DC5-178568A424B8}" type="slidenum">
              <a:rPr lang="en-US" sz="8200" smtClean="0">
                <a:solidFill>
                  <a:schemeClr val="bg1">
                    <a:lumMod val="85000"/>
                  </a:schemeClr>
                </a:solidFill>
                <a:latin typeface="Impact"/>
                <a:cs typeface="Impact"/>
              </a:rPr>
              <a:pPr/>
              <a:t>16</a:t>
            </a:fld>
            <a:endParaRPr lang="en-US" sz="8200" dirty="0">
              <a:solidFill>
                <a:schemeClr val="bg1">
                  <a:lumMod val="85000"/>
                </a:schemeClr>
              </a:solidFill>
              <a:latin typeface="Impact"/>
              <a:cs typeface="Impact"/>
            </a:endParaRPr>
          </a:p>
        </p:txBody>
      </p:sp>
      <p:sp>
        <p:nvSpPr>
          <p:cNvPr id="13" name="Content Placeholder 4"/>
          <p:cNvSpPr>
            <a:spLocks noGrp="1"/>
          </p:cNvSpPr>
          <p:nvPr>
            <p:ph sz="half" idx="1"/>
            <p:custDataLst>
              <p:tags r:id="rId2"/>
            </p:custDataLst>
          </p:nvPr>
        </p:nvSpPr>
        <p:spPr>
          <a:xfrm>
            <a:off x="1749211" y="1328641"/>
            <a:ext cx="5057750" cy="7678199"/>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spcBef>
                <a:spcPts val="600"/>
              </a:spcBef>
              <a:buNone/>
            </a:pPr>
            <a:r>
              <a:rPr lang="fr-CA" sz="2400" i="1" dirty="0">
                <a:latin typeface="+mj-lt"/>
              </a:rPr>
              <a:t>Vue d’ensemble</a:t>
            </a:r>
          </a:p>
          <a:p>
            <a:pPr marL="0" indent="0" algn="just">
              <a:spcBef>
                <a:spcPts val="600"/>
              </a:spcBef>
              <a:buNone/>
            </a:pPr>
            <a:r>
              <a:rPr lang="fr-CA" sz="1200" dirty="0">
                <a:latin typeface="+mj-lt"/>
              </a:rPr>
              <a:t>L’idée générale est d’emmener les élèves à réinvestir 1) les mots de vocabulaire appris pour décrire les textures des surfaces, et 2) la notion de revêtement, leur fonction (et éventuellement leur rapport à la friction). </a:t>
            </a:r>
          </a:p>
          <a:p>
            <a:pPr marL="0" indent="0" algn="just">
              <a:spcBef>
                <a:spcPts val="600"/>
              </a:spcBef>
              <a:buNone/>
            </a:pPr>
            <a:endParaRPr lang="fr-CA" sz="1200" dirty="0">
              <a:latin typeface="+mj-lt"/>
            </a:endParaRPr>
          </a:p>
          <a:p>
            <a:pPr marL="0" indent="0" algn="just">
              <a:spcBef>
                <a:spcPts val="600"/>
              </a:spcBef>
              <a:buNone/>
            </a:pPr>
            <a:r>
              <a:rPr lang="fr-CA" sz="2400" i="1" dirty="0">
                <a:latin typeface="+mj-lt"/>
              </a:rPr>
              <a:t>Textures</a:t>
            </a:r>
          </a:p>
          <a:p>
            <a:pPr marL="0" indent="0" algn="just">
              <a:spcBef>
                <a:spcPts val="600"/>
              </a:spcBef>
              <a:buNone/>
            </a:pPr>
            <a:r>
              <a:rPr lang="fr-CA" sz="1200" dirty="0">
                <a:latin typeface="+mj-lt"/>
              </a:rPr>
              <a:t>Activité très simple à réaliser. Elle consiste à donner aux élèves la mission de </a:t>
            </a:r>
            <a:r>
              <a:rPr lang="fr-CA" sz="1200" b="1" dirty="0">
                <a:latin typeface="+mj-lt"/>
              </a:rPr>
              <a:t>trouver dans la classe le plus de surfaces présentant des textures différentes.</a:t>
            </a:r>
          </a:p>
          <a:p>
            <a:pPr marL="228600" indent="-228600" algn="just">
              <a:spcBef>
                <a:spcPts val="600"/>
              </a:spcBef>
              <a:buAutoNum type="arabicPeriod"/>
            </a:pPr>
            <a:r>
              <a:rPr lang="fr-CA" sz="1200" dirty="0">
                <a:latin typeface="+mj-lt"/>
              </a:rPr>
              <a:t>Allouer 5-10 minutes à une recherche libre.</a:t>
            </a:r>
          </a:p>
          <a:p>
            <a:pPr marL="228600" indent="-228600" algn="just">
              <a:spcBef>
                <a:spcPts val="600"/>
              </a:spcBef>
              <a:buAutoNum type="arabicPeriod"/>
            </a:pPr>
            <a:r>
              <a:rPr lang="fr-CA" sz="1200" dirty="0">
                <a:latin typeface="+mj-lt"/>
              </a:rPr>
              <a:t>Faire un retour en groupe :</a:t>
            </a:r>
          </a:p>
          <a:p>
            <a:pPr marL="228600" indent="-228600" algn="ctr">
              <a:spcBef>
                <a:spcPts val="600"/>
              </a:spcBef>
              <a:buNone/>
            </a:pPr>
            <a:r>
              <a:rPr lang="fr-CA" sz="1200" b="1" i="1" dirty="0">
                <a:latin typeface="+mj-lt"/>
              </a:rPr>
              <a:t>« Qu’est-ce que vous avez trouvé ? </a:t>
            </a:r>
          </a:p>
          <a:p>
            <a:pPr marL="228600" indent="-228600" algn="ctr">
              <a:spcBef>
                <a:spcPts val="600"/>
              </a:spcBef>
              <a:buNone/>
            </a:pPr>
            <a:r>
              <a:rPr lang="fr-CA" sz="1200" b="1" i="1" dirty="0">
                <a:latin typeface="+mj-lt"/>
              </a:rPr>
              <a:t>Comment décrirais-tu la texture de cet objet ? »</a:t>
            </a:r>
          </a:p>
          <a:p>
            <a:pPr marL="0" indent="0" algn="just">
              <a:spcBef>
                <a:spcPts val="600"/>
              </a:spcBef>
              <a:buNone/>
            </a:pPr>
            <a:endParaRPr lang="fr-CA" sz="1200" dirty="0">
              <a:latin typeface="+mj-lt"/>
            </a:endParaRPr>
          </a:p>
          <a:p>
            <a:pPr marL="0" indent="0" algn="just">
              <a:spcBef>
                <a:spcPts val="600"/>
              </a:spcBef>
              <a:buNone/>
            </a:pPr>
            <a:r>
              <a:rPr lang="fr-CA" sz="2400" i="1" dirty="0">
                <a:latin typeface="+mj-lt"/>
              </a:rPr>
              <a:t>Revêtements</a:t>
            </a:r>
          </a:p>
          <a:p>
            <a:pPr marL="0" indent="0" algn="just">
              <a:spcBef>
                <a:spcPts val="600"/>
              </a:spcBef>
              <a:buNone/>
            </a:pPr>
            <a:r>
              <a:rPr lang="fr-CA" sz="1200" dirty="0">
                <a:latin typeface="+mj-lt"/>
              </a:rPr>
              <a:t>Activité qui nécessite de se déplacer dans et autour de l’école, puisqu’un nombre très limité de revêtements pourront être trouvés dans la classe. L’activité consiste à </a:t>
            </a:r>
            <a:r>
              <a:rPr lang="fr-CA" sz="1200" b="1" dirty="0"/>
              <a:t>trouver le plus de revêtements ayant des textures et des fonctions différentes.</a:t>
            </a:r>
            <a:endParaRPr lang="fr-CA" sz="1200" dirty="0">
              <a:latin typeface="+mj-lt"/>
            </a:endParaRPr>
          </a:p>
          <a:p>
            <a:pPr marL="360000" lvl="1" indent="-360000" algn="just">
              <a:spcBef>
                <a:spcPts val="600"/>
              </a:spcBef>
              <a:buFont typeface="Arial" pitchFamily="34" charset="0"/>
              <a:buChar char="•"/>
            </a:pPr>
            <a:r>
              <a:rPr lang="fr-CA" sz="1200" dirty="0">
                <a:latin typeface="+mj-lt"/>
              </a:rPr>
              <a:t>Cette mission peut aussi être donnée avant la récréation, la pause du dîner et la fin de la journée. Le retour se fait quand la classe se rassemble à nouveau.</a:t>
            </a:r>
          </a:p>
          <a:p>
            <a:pPr marL="360000" lvl="1" indent="-360000" algn="just">
              <a:spcBef>
                <a:spcPts val="600"/>
              </a:spcBef>
              <a:buFont typeface="Arial" pitchFamily="34" charset="0"/>
              <a:buChar char="•"/>
            </a:pPr>
            <a:r>
              <a:rPr lang="fr-CA" sz="1200" dirty="0"/>
              <a:t>Encourager les élèves à décrire les textures des revêtements, et à les associer à une fonction (empêcher de glisser, augmenter le glissement, protection, confort, etc.).</a:t>
            </a:r>
          </a:p>
          <a:p>
            <a:pPr marL="228600" indent="-228600" algn="just">
              <a:spcBef>
                <a:spcPts val="600"/>
              </a:spcBef>
              <a:buNone/>
            </a:pPr>
            <a:r>
              <a:rPr lang="fr-CA" sz="1200" dirty="0">
                <a:latin typeface="+mj-lt"/>
              </a:rPr>
              <a:t>Des exemples de revêtements :</a:t>
            </a:r>
          </a:p>
          <a:p>
            <a:pPr lvl="1">
              <a:spcBef>
                <a:spcPts val="600"/>
              </a:spcBef>
            </a:pPr>
            <a:r>
              <a:rPr lang="fr-CA" sz="1200" dirty="0">
                <a:latin typeface="+mj-lt"/>
              </a:rPr>
              <a:t>Linoléum, tapis, tuiles </a:t>
            </a:r>
            <a:r>
              <a:rPr lang="fr-CA" sz="1200" dirty="0" err="1">
                <a:latin typeface="+mj-lt"/>
              </a:rPr>
              <a:t>coussinées</a:t>
            </a:r>
            <a:r>
              <a:rPr lang="fr-CA" sz="1200" dirty="0">
                <a:latin typeface="+mj-lt"/>
              </a:rPr>
              <a:t>;</a:t>
            </a:r>
          </a:p>
          <a:p>
            <a:pPr lvl="1">
              <a:spcBef>
                <a:spcPts val="600"/>
              </a:spcBef>
            </a:pPr>
            <a:r>
              <a:rPr lang="fr-CA" sz="1200" dirty="0">
                <a:latin typeface="+mj-lt"/>
              </a:rPr>
              <a:t>Surface en liège pour affichage, tableau, papier peint ou autre finition;</a:t>
            </a:r>
          </a:p>
          <a:p>
            <a:pPr lvl="1">
              <a:spcBef>
                <a:spcPts val="600"/>
              </a:spcBef>
            </a:pPr>
            <a:r>
              <a:rPr lang="fr-CA" sz="1200" dirty="0">
                <a:latin typeface="+mj-lt"/>
              </a:rPr>
              <a:t>Bande antidérapante sur marches, couvre-marches en caoutchouc, surface de terrain de jeu en caoutchouc;</a:t>
            </a:r>
          </a:p>
          <a:p>
            <a:pPr lvl="1">
              <a:spcBef>
                <a:spcPts val="600"/>
              </a:spcBef>
            </a:pPr>
            <a:r>
              <a:rPr lang="fr-CA" sz="1200" dirty="0">
                <a:latin typeface="+mj-lt"/>
              </a:rPr>
              <a:t>Plastique protecteur autour d’un livre, housse d’un coussin.</a:t>
            </a:r>
          </a:p>
        </p:txBody>
      </p:sp>
      <p:graphicFrame>
        <p:nvGraphicFramePr>
          <p:cNvPr id="23" name="Espace réservé du contenu 5">
            <a:extLst>
              <a:ext uri="{FF2B5EF4-FFF2-40B4-BE49-F238E27FC236}">
                <a16:creationId xmlns:a16="http://schemas.microsoft.com/office/drawing/2014/main" id="{E04CABEC-7EB4-45C4-AA1F-845B65005B32}"/>
              </a:ext>
            </a:extLst>
          </p:cNvPr>
          <p:cNvGraphicFramePr>
            <a:graphicFrameLocks/>
          </p:cNvGraphicFramePr>
          <p:nvPr>
            <p:custDataLst>
              <p:tags r:id="rId3"/>
            </p:custDataLst>
            <p:extLst>
              <p:ext uri="{D42A27DB-BD31-4B8C-83A1-F6EECF244321}">
                <p14:modId xmlns:p14="http://schemas.microsoft.com/office/powerpoint/2010/main" val="158199415"/>
              </p:ext>
            </p:extLst>
          </p:nvPr>
        </p:nvGraphicFramePr>
        <p:xfrm>
          <a:off x="44496" y="1961101"/>
          <a:ext cx="1651968" cy="853440"/>
        </p:xfrm>
        <a:graphic>
          <a:graphicData uri="http://schemas.openxmlformats.org/drawingml/2006/table">
            <a:tbl>
              <a:tblPr firstRow="1" bandRow="1">
                <a:tableStyleId>{5C22544A-7EE6-4342-B048-85BDC9FD1C3A}</a:tableStyleId>
              </a:tblPr>
              <a:tblGrid>
                <a:gridCol w="1651968">
                  <a:extLst>
                    <a:ext uri="{9D8B030D-6E8A-4147-A177-3AD203B41FA5}">
                      <a16:colId xmlns:a16="http://schemas.microsoft.com/office/drawing/2014/main" val="20000"/>
                    </a:ext>
                  </a:extLst>
                </a:gridCol>
              </a:tblGrid>
              <a:tr h="270665">
                <a:tc>
                  <a:txBody>
                    <a:bodyPr/>
                    <a:lstStyle/>
                    <a:p>
                      <a:pPr algn="ctr"/>
                      <a:r>
                        <a:rPr lang="fr-FR" sz="1400" dirty="0">
                          <a:latin typeface="+mn-lt"/>
                        </a:rPr>
                        <a:t>Matériel</a:t>
                      </a:r>
                      <a:r>
                        <a:rPr lang="fr-FR" sz="1400" baseline="0" dirty="0">
                          <a:latin typeface="+mn-lt"/>
                        </a:rPr>
                        <a:t> nécessaire</a:t>
                      </a:r>
                      <a:endParaRPr lang="fr-FR" sz="1400" dirty="0">
                        <a:latin typeface="+mn-lt"/>
                      </a:endParaRPr>
                    </a:p>
                  </a:txBody>
                  <a:tcPr/>
                </a:tc>
                <a:extLst>
                  <a:ext uri="{0D108BD9-81ED-4DB2-BD59-A6C34878D82A}">
                    <a16:rowId xmlns:a16="http://schemas.microsoft.com/office/drawing/2014/main" val="10000"/>
                  </a:ext>
                </a:extLst>
              </a:tr>
              <a:tr h="243598">
                <a:tc>
                  <a:txBody>
                    <a:bodyPr/>
                    <a:lstStyle/>
                    <a:p>
                      <a:pPr algn="ctr"/>
                      <a:r>
                        <a:rPr lang="fr-FR" sz="1200" b="1" dirty="0">
                          <a:latin typeface="+mn-lt"/>
                        </a:rPr>
                        <a:t>Pour l’</a:t>
                      </a:r>
                      <a:r>
                        <a:rPr lang="fr-FR" sz="1200" b="1" dirty="0" err="1">
                          <a:latin typeface="+mn-lt"/>
                        </a:rPr>
                        <a:t>enseignant.e</a:t>
                      </a:r>
                      <a:endParaRPr lang="fr-FR" sz="1200" b="1" dirty="0">
                        <a:latin typeface="+mn-lt"/>
                      </a:endParaRPr>
                    </a:p>
                  </a:txBody>
                  <a:tcPr/>
                </a:tc>
                <a:extLst>
                  <a:ext uri="{0D108BD9-81ED-4DB2-BD59-A6C34878D82A}">
                    <a16:rowId xmlns:a16="http://schemas.microsoft.com/office/drawing/2014/main" val="10001"/>
                  </a:ext>
                </a:extLst>
              </a:tr>
              <a:tr h="2435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Fiche théorique 2</a:t>
                      </a:r>
                    </a:p>
                  </a:txBody>
                  <a:tcPr/>
                </a:tc>
                <a:extLst>
                  <a:ext uri="{0D108BD9-81ED-4DB2-BD59-A6C34878D82A}">
                    <a16:rowId xmlns:a16="http://schemas.microsoft.com/office/drawing/2014/main" val="10002"/>
                  </a:ext>
                </a:extLst>
              </a:tr>
            </a:tbl>
          </a:graphicData>
        </a:graphic>
      </p:graphicFrame>
      <p:sp>
        <p:nvSpPr>
          <p:cNvPr id="9" name="Rectangle 8">
            <a:extLst>
              <a:ext uri="{FF2B5EF4-FFF2-40B4-BE49-F238E27FC236}">
                <a16:creationId xmlns:a16="http://schemas.microsoft.com/office/drawing/2014/main" id="{EF2C197E-FF1E-49FC-9013-C5857E77FA2F}"/>
              </a:ext>
            </a:extLst>
          </p:cNvPr>
          <p:cNvSpPr/>
          <p:nvPr>
            <p:custDataLst>
              <p:tags r:id="rId4"/>
            </p:custDataLst>
          </p:nvPr>
        </p:nvSpPr>
        <p:spPr>
          <a:xfrm>
            <a:off x="40040" y="5636687"/>
            <a:ext cx="1656424" cy="3370153"/>
          </a:xfrm>
          <a:prstGeom prst="rect">
            <a:avLst/>
          </a:prstGeom>
          <a:solidFill>
            <a:schemeClr val="accent1">
              <a:lumMod val="20000"/>
              <a:lumOff val="80000"/>
            </a:schemeClr>
          </a:solidFill>
          <a:ln>
            <a:solidFill>
              <a:schemeClr val="tx1"/>
            </a:solidFill>
          </a:ln>
        </p:spPr>
        <p:txBody>
          <a:bodyPr wrap="square">
            <a:spAutoFit/>
          </a:bodyPr>
          <a:lstStyle/>
          <a:p>
            <a:pPr algn="ctr">
              <a:spcBef>
                <a:spcPts val="600"/>
              </a:spcBef>
            </a:pPr>
            <a:r>
              <a:rPr lang="en-US" sz="1400" b="1" dirty="0" err="1">
                <a:latin typeface="+mj-lt"/>
              </a:rPr>
              <a:t>Vidéo</a:t>
            </a:r>
            <a:r>
              <a:rPr lang="en-US" sz="1400" b="1" dirty="0">
                <a:latin typeface="+mj-lt"/>
              </a:rPr>
              <a:t> sur </a:t>
            </a:r>
            <a:r>
              <a:rPr lang="en-US" sz="1400" b="1" dirty="0" err="1">
                <a:latin typeface="+mj-lt"/>
              </a:rPr>
              <a:t>l’histoire</a:t>
            </a:r>
            <a:r>
              <a:rPr lang="en-US" sz="1400" b="1" dirty="0">
                <a:latin typeface="+mj-lt"/>
              </a:rPr>
              <a:t> de </a:t>
            </a:r>
            <a:r>
              <a:rPr lang="en-US" sz="1400" b="1" dirty="0" err="1">
                <a:latin typeface="+mj-lt"/>
              </a:rPr>
              <a:t>l’équipe</a:t>
            </a:r>
            <a:r>
              <a:rPr lang="en-US" sz="1400" b="1" dirty="0">
                <a:latin typeface="+mj-lt"/>
              </a:rPr>
              <a:t> </a:t>
            </a:r>
            <a:r>
              <a:rPr lang="en-US" sz="1400" b="1" dirty="0" err="1">
                <a:latin typeface="+mj-lt"/>
              </a:rPr>
              <a:t>jamaïcaine</a:t>
            </a:r>
            <a:endParaRPr lang="en-US" sz="1400" b="1" dirty="0">
              <a:latin typeface="+mj-lt"/>
            </a:endParaRPr>
          </a:p>
          <a:p>
            <a:pPr>
              <a:spcBef>
                <a:spcPts val="600"/>
              </a:spcBef>
            </a:pPr>
            <a:r>
              <a:rPr lang="en-US" sz="1200" dirty="0">
                <a:latin typeface="+mj-lt"/>
              </a:rPr>
              <a:t>À la </a:t>
            </a:r>
            <a:r>
              <a:rPr lang="en-US" sz="1200" dirty="0" err="1">
                <a:latin typeface="+mj-lt"/>
              </a:rPr>
              <a:t>discrétion</a:t>
            </a:r>
            <a:r>
              <a:rPr lang="en-US" sz="1200" dirty="0">
                <a:latin typeface="+mj-lt"/>
              </a:rPr>
              <a:t> de </a:t>
            </a:r>
            <a:r>
              <a:rPr lang="en-US" sz="1200" dirty="0" err="1">
                <a:latin typeface="+mj-lt"/>
              </a:rPr>
              <a:t>l’enseignant.e</a:t>
            </a:r>
            <a:r>
              <a:rPr lang="en-US" sz="1200" dirty="0">
                <a:latin typeface="+mj-lt"/>
              </a:rPr>
              <a:t>, </a:t>
            </a:r>
            <a:r>
              <a:rPr lang="en-US" sz="1200" dirty="0" err="1">
                <a:latin typeface="+mj-lt"/>
              </a:rPr>
              <a:t>voici</a:t>
            </a:r>
            <a:r>
              <a:rPr lang="en-US" sz="1200" dirty="0">
                <a:latin typeface="+mj-lt"/>
              </a:rPr>
              <a:t> </a:t>
            </a:r>
            <a:r>
              <a:rPr lang="en-US" sz="1200" dirty="0" err="1">
                <a:latin typeface="+mj-lt"/>
              </a:rPr>
              <a:t>une</a:t>
            </a:r>
            <a:r>
              <a:rPr lang="en-US" sz="1200" dirty="0">
                <a:latin typeface="+mj-lt"/>
              </a:rPr>
              <a:t> </a:t>
            </a:r>
            <a:r>
              <a:rPr lang="en-US" sz="1200" dirty="0" err="1">
                <a:latin typeface="+mj-lt"/>
              </a:rPr>
              <a:t>courte</a:t>
            </a:r>
            <a:r>
              <a:rPr lang="en-US" sz="1200" dirty="0">
                <a:latin typeface="+mj-lt"/>
              </a:rPr>
              <a:t> </a:t>
            </a:r>
            <a:r>
              <a:rPr lang="en-US" sz="1200" dirty="0" err="1">
                <a:latin typeface="+mj-lt"/>
              </a:rPr>
              <a:t>vidéo</a:t>
            </a:r>
            <a:r>
              <a:rPr lang="en-US" sz="1200" dirty="0">
                <a:latin typeface="+mj-lt"/>
              </a:rPr>
              <a:t> (2m14s) </a:t>
            </a:r>
            <a:r>
              <a:rPr lang="en-US" sz="1200" dirty="0" err="1">
                <a:latin typeface="+mj-lt"/>
              </a:rPr>
              <a:t>sur</a:t>
            </a:r>
            <a:r>
              <a:rPr lang="en-US" sz="1200" dirty="0">
                <a:latin typeface="+mj-lt"/>
              </a:rPr>
              <a:t> la </a:t>
            </a:r>
            <a:r>
              <a:rPr lang="en-US" sz="1200" i="1" dirty="0" err="1">
                <a:latin typeface="+mj-lt"/>
              </a:rPr>
              <a:t>vraie</a:t>
            </a:r>
            <a:r>
              <a:rPr lang="en-US" sz="1200" dirty="0">
                <a:latin typeface="+mj-lt"/>
              </a:rPr>
              <a:t> histoire des </a:t>
            </a:r>
            <a:r>
              <a:rPr lang="en-US" sz="1200" dirty="0" err="1">
                <a:latin typeface="+mj-lt"/>
              </a:rPr>
              <a:t>bobbeurs</a:t>
            </a:r>
            <a:r>
              <a:rPr lang="en-US" sz="1200" dirty="0">
                <a:latin typeface="+mj-lt"/>
              </a:rPr>
              <a:t> </a:t>
            </a:r>
            <a:r>
              <a:rPr lang="en-US" sz="1200" dirty="0" err="1">
                <a:latin typeface="+mj-lt"/>
              </a:rPr>
              <a:t>Jamaïcains</a:t>
            </a:r>
            <a:r>
              <a:rPr lang="en-US" sz="1200" dirty="0">
                <a:latin typeface="+mj-lt"/>
              </a:rPr>
              <a:t> !</a:t>
            </a:r>
          </a:p>
          <a:p>
            <a:pPr>
              <a:spcBef>
                <a:spcPts val="600"/>
              </a:spcBef>
            </a:pPr>
            <a:r>
              <a:rPr lang="en-US" sz="1200" b="1" dirty="0" err="1">
                <a:latin typeface="+mj-lt"/>
              </a:rPr>
              <a:t>Titre</a:t>
            </a:r>
            <a:r>
              <a:rPr lang="en-US" sz="1200" b="1" dirty="0">
                <a:latin typeface="+mj-lt"/>
              </a:rPr>
              <a:t> </a:t>
            </a:r>
            <a:r>
              <a:rPr lang="en-US" sz="1200" b="1" dirty="0">
                <a:latin typeface="+mj-lt"/>
                <a:cs typeface="Times New Roman" panose="02020603050405020304" pitchFamily="18" charset="0"/>
              </a:rPr>
              <a:t>: </a:t>
            </a:r>
            <a:r>
              <a:rPr lang="fr-CA" sz="1200" i="1" dirty="0">
                <a:effectLst/>
                <a:latin typeface="+mj-lt"/>
                <a:cs typeface="Times New Roman" panose="02020603050405020304" pitchFamily="18" charset="0"/>
              </a:rPr>
              <a:t>« </a:t>
            </a:r>
            <a:r>
              <a:rPr lang="fr-FR" sz="1200" dirty="0"/>
              <a:t>JO 2018 : Les légendes du jour, un retour sur les Rastas Rockets jamaïcains !</a:t>
            </a:r>
            <a:r>
              <a:rPr lang="fr-CA" sz="1200" i="1" dirty="0">
                <a:effectLst/>
                <a:latin typeface="+mj-lt"/>
                <a:cs typeface="Times New Roman" panose="02020603050405020304" pitchFamily="18" charset="0"/>
              </a:rPr>
              <a:t> » </a:t>
            </a:r>
            <a:endParaRPr lang="en-US" sz="1200" i="1" dirty="0">
              <a:latin typeface="+mj-lt"/>
            </a:endParaRPr>
          </a:p>
          <a:p>
            <a:pPr>
              <a:spcBef>
                <a:spcPts val="600"/>
              </a:spcBef>
            </a:pPr>
            <a:r>
              <a:rPr lang="en-US" sz="1200" b="1" dirty="0">
                <a:latin typeface="+mj-lt"/>
                <a:hlinkClick r:id="rId9"/>
              </a:rPr>
              <a:t>https://www.youtube.com/watch?v=YJrX7tZ51ts</a:t>
            </a:r>
            <a:endParaRPr lang="en-US" sz="1200" b="1" dirty="0">
              <a:latin typeface="+mj-lt"/>
            </a:endParaRPr>
          </a:p>
        </p:txBody>
      </p:sp>
      <p:sp>
        <p:nvSpPr>
          <p:cNvPr id="6" name="Title 3"/>
          <p:cNvSpPr txBox="1">
            <a:spLocks/>
          </p:cNvSpPr>
          <p:nvPr>
            <p:custDataLst>
              <p:tags r:id="rId5"/>
            </p:custDataLst>
          </p:nvPr>
        </p:nvSpPr>
        <p:spPr>
          <a:xfrm>
            <a:off x="0" y="526"/>
            <a:ext cx="5753100" cy="1000234"/>
          </a:xfrm>
          <a:prstGeom prst="rect">
            <a:avLst/>
          </a:prstGeom>
        </p:spPr>
        <p:txBody>
          <a:bodyPr vert="horz" lIns="91440" tIns="45720" rIns="91440" bIns="45720" rtlCol="0" anchor="ctr">
            <a:normAutofit/>
          </a:bodyPr>
          <a:lstStyle/>
          <a:p>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Intégration</a:t>
            </a:r>
            <a:r>
              <a:rPr kumimoji="0" lang="en-US" sz="3000" b="0" i="0" u="none" strike="noStrike" kern="1200" cap="none" spc="0" normalizeH="0" baseline="0" noProof="0" dirty="0">
                <a:ln>
                  <a:noFill/>
                </a:ln>
                <a:solidFill>
                  <a:schemeClr val="tx1"/>
                </a:solidFill>
                <a:effectLst/>
                <a:uLnTx/>
                <a:uFillTx/>
                <a:latin typeface="+mj-lt"/>
                <a:ea typeface="+mj-ea"/>
                <a:cs typeface="Times New Roman"/>
              </a:rPr>
              <a:t> des </a:t>
            </a: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acquis</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lang="en-US" sz="2400" dirty="0">
                <a:latin typeface="+mj-lt"/>
                <a:ea typeface="+mj-ea"/>
                <a:cs typeface="+mj-cs"/>
              </a:rPr>
              <a:t>4</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lang="fr-FR" sz="2400" dirty="0"/>
              <a:t>Les surfaces dans la vie quotidienne</a:t>
            </a:r>
          </a:p>
        </p:txBody>
      </p:sp>
      <p:graphicFrame>
        <p:nvGraphicFramePr>
          <p:cNvPr id="8" name="Tableau 7"/>
          <p:cNvGraphicFramePr>
            <a:graphicFrameLocks noGrp="1"/>
          </p:cNvGraphicFramePr>
          <p:nvPr>
            <p:custDataLst>
              <p:tags r:id="rId6"/>
            </p:custDataLst>
            <p:extLst>
              <p:ext uri="{D42A27DB-BD31-4B8C-83A1-F6EECF244321}">
                <p14:modId xmlns:p14="http://schemas.microsoft.com/office/powerpoint/2010/main" val="1921137458"/>
              </p:ext>
            </p:extLst>
          </p:nvPr>
        </p:nvGraphicFramePr>
        <p:xfrm>
          <a:off x="53058" y="1326358"/>
          <a:ext cx="1656424" cy="548640"/>
        </p:xfrm>
        <a:graphic>
          <a:graphicData uri="http://schemas.openxmlformats.org/drawingml/2006/table">
            <a:tbl>
              <a:tblPr firstRow="1" bandRow="1">
                <a:tableStyleId>{69CF1AB2-1976-4502-BF36-3FF5EA218861}</a:tableStyleId>
              </a:tblPr>
              <a:tblGrid>
                <a:gridCol w="1656424">
                  <a:extLst>
                    <a:ext uri="{9D8B030D-6E8A-4147-A177-3AD203B41FA5}">
                      <a16:colId xmlns:a16="http://schemas.microsoft.com/office/drawing/2014/main" val="20000"/>
                    </a:ext>
                  </a:extLst>
                </a:gridCol>
              </a:tblGrid>
              <a:tr h="401504">
                <a:tc>
                  <a:txBody>
                    <a:bodyPr/>
                    <a:lstStyle/>
                    <a:p>
                      <a:pPr algn="ctr"/>
                      <a:endParaRPr lang="fr-FR" sz="200" b="1" dirty="0"/>
                    </a:p>
                    <a:p>
                      <a:pPr algn="ctr"/>
                      <a:r>
                        <a:rPr lang="fr-FR" sz="1400" b="1" dirty="0">
                          <a:latin typeface="+mj-lt"/>
                          <a:cs typeface="Times New Roman" pitchFamily="18" charset="0"/>
                        </a:rPr>
                        <a:t>Durée : 15-30 minutes</a:t>
                      </a:r>
                      <a:endParaRPr lang="fr-FR" sz="1400" b="1" i="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11" name="Rectangle 10">
            <a:extLst>
              <a:ext uri="{FF2B5EF4-FFF2-40B4-BE49-F238E27FC236}">
                <a16:creationId xmlns:a16="http://schemas.microsoft.com/office/drawing/2014/main" id="{EF2C197E-FF1E-49FC-9013-C5857E77FA2F}"/>
              </a:ext>
            </a:extLst>
          </p:cNvPr>
          <p:cNvSpPr/>
          <p:nvPr>
            <p:custDataLst>
              <p:tags r:id="rId7"/>
            </p:custDataLst>
          </p:nvPr>
        </p:nvSpPr>
        <p:spPr>
          <a:xfrm>
            <a:off x="47660" y="2996696"/>
            <a:ext cx="1656424" cy="2292935"/>
          </a:xfrm>
          <a:prstGeom prst="rect">
            <a:avLst/>
          </a:prstGeom>
          <a:solidFill>
            <a:schemeClr val="accent1">
              <a:lumMod val="20000"/>
              <a:lumOff val="80000"/>
            </a:schemeClr>
          </a:solidFill>
          <a:ln>
            <a:solidFill>
              <a:schemeClr val="tx1"/>
            </a:solidFill>
          </a:ln>
        </p:spPr>
        <p:txBody>
          <a:bodyPr wrap="square">
            <a:spAutoFit/>
          </a:bodyPr>
          <a:lstStyle/>
          <a:p>
            <a:pPr algn="ctr">
              <a:spcBef>
                <a:spcPts val="600"/>
              </a:spcBef>
            </a:pPr>
            <a:r>
              <a:rPr lang="en-US" sz="1400" b="1" dirty="0" err="1">
                <a:latin typeface="+mj-lt"/>
              </a:rPr>
              <a:t>Activité</a:t>
            </a:r>
            <a:r>
              <a:rPr lang="en-US" sz="1400" b="1" dirty="0">
                <a:latin typeface="+mj-lt"/>
              </a:rPr>
              <a:t> </a:t>
            </a:r>
            <a:r>
              <a:rPr lang="en-US" sz="1400" b="1" dirty="0" err="1">
                <a:latin typeface="+mj-lt"/>
              </a:rPr>
              <a:t>supplémentaire</a:t>
            </a:r>
            <a:r>
              <a:rPr lang="en-US" sz="1400" b="1" dirty="0">
                <a:latin typeface="+mj-lt"/>
              </a:rPr>
              <a:t> : </a:t>
            </a:r>
            <a:r>
              <a:rPr lang="en-US" sz="1400" b="1" dirty="0" err="1">
                <a:latin typeface="+mj-lt"/>
              </a:rPr>
              <a:t>frottis</a:t>
            </a:r>
            <a:r>
              <a:rPr lang="en-US" sz="1400" b="1" dirty="0">
                <a:latin typeface="+mj-lt"/>
              </a:rPr>
              <a:t> de textures</a:t>
            </a:r>
          </a:p>
          <a:p>
            <a:pPr>
              <a:spcBef>
                <a:spcPts val="600"/>
              </a:spcBef>
            </a:pPr>
            <a:r>
              <a:rPr lang="en-US" sz="1200" dirty="0">
                <a:latin typeface="+mj-lt"/>
              </a:rPr>
              <a:t>À la </a:t>
            </a:r>
            <a:r>
              <a:rPr lang="en-US" sz="1200" dirty="0" err="1">
                <a:latin typeface="+mj-lt"/>
              </a:rPr>
              <a:t>discrétion</a:t>
            </a:r>
            <a:r>
              <a:rPr lang="en-US" sz="1200" dirty="0">
                <a:latin typeface="+mj-lt"/>
              </a:rPr>
              <a:t> de </a:t>
            </a:r>
            <a:r>
              <a:rPr lang="en-US" sz="1200" dirty="0" err="1">
                <a:latin typeface="+mj-lt"/>
              </a:rPr>
              <a:t>l’enseignant.e</a:t>
            </a:r>
            <a:r>
              <a:rPr lang="en-US" sz="1200" dirty="0">
                <a:latin typeface="+mj-lt"/>
              </a:rPr>
              <a:t>, </a:t>
            </a:r>
            <a:r>
              <a:rPr lang="fr-CA" sz="1200" dirty="0">
                <a:latin typeface="+mj-lt"/>
              </a:rPr>
              <a:t>l’exploration des textures peut aussi se faire avec du papier blanc et des crayons de cire, comme dans cette </a:t>
            </a:r>
            <a:r>
              <a:rPr lang="fr-CA" sz="1200" dirty="0">
                <a:latin typeface="+mj-lt"/>
                <a:hlinkClick r:id="rId10"/>
              </a:rPr>
              <a:t>activité</a:t>
            </a:r>
            <a:r>
              <a:rPr lang="fr-CA" sz="1200" dirty="0">
                <a:latin typeface="+mj-lt"/>
              </a:rPr>
              <a:t>.</a:t>
            </a:r>
            <a:endParaRPr lang="en-US" sz="1200" b="1" dirty="0">
              <a:latin typeface="+mj-lt"/>
            </a:endParaRPr>
          </a:p>
        </p:txBody>
      </p:sp>
      <p:pic>
        <p:nvPicPr>
          <p:cNvPr id="2" name="Graphique 1">
            <a:extLst>
              <a:ext uri="{FF2B5EF4-FFF2-40B4-BE49-F238E27FC236}">
                <a16:creationId xmlns:a16="http://schemas.microsoft.com/office/drawing/2014/main" id="{41287998-E692-E493-1051-D2F2807AAE1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2653277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17</a:t>
            </a:fld>
            <a:endParaRPr lang="en-US" sz="8200" dirty="0">
              <a:solidFill>
                <a:schemeClr val="bg1">
                  <a:lumMod val="85000"/>
                </a:schemeClr>
              </a:solidFill>
              <a:latin typeface="Impact"/>
              <a:cs typeface="Impact"/>
            </a:endParaRPr>
          </a:p>
        </p:txBody>
      </p:sp>
      <p:sp>
        <p:nvSpPr>
          <p:cNvPr id="7" name="Title 3">
            <a:extLst>
              <a:ext uri="{FF2B5EF4-FFF2-40B4-BE49-F238E27FC236}">
                <a16:creationId xmlns:a16="http://schemas.microsoft.com/office/drawing/2014/main" id="{57E90DBB-FA91-4513-9219-F3A5FC1CBF8D}"/>
              </a:ext>
            </a:extLst>
          </p:cNvPr>
          <p:cNvSpPr txBox="1">
            <a:spLocks/>
          </p:cNvSpPr>
          <p:nvPr>
            <p:custDataLst>
              <p:tags r:id="rId2"/>
            </p:custDataLst>
          </p:nvPr>
        </p:nvSpPr>
        <p:spPr>
          <a:xfrm>
            <a:off x="973668" y="1520190"/>
            <a:ext cx="4721330" cy="871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cs typeface="Times" pitchFamily="18" charset="0"/>
              </a:rPr>
              <a:t>Fiches </a:t>
            </a:r>
            <a:r>
              <a:rPr lang="en-US" sz="3000" dirty="0" err="1">
                <a:cs typeface="Times" pitchFamily="18" charset="0"/>
              </a:rPr>
              <a:t>théoriques</a:t>
            </a:r>
            <a:endParaRPr lang="en-US" sz="3000" dirty="0">
              <a:cs typeface="Times" pitchFamily="18" charset="0"/>
            </a:endParaRPr>
          </a:p>
        </p:txBody>
      </p:sp>
      <p:graphicFrame>
        <p:nvGraphicFramePr>
          <p:cNvPr id="8" name="Tableau 4">
            <a:extLst>
              <a:ext uri="{FF2B5EF4-FFF2-40B4-BE49-F238E27FC236}">
                <a16:creationId xmlns:a16="http://schemas.microsoft.com/office/drawing/2014/main" id="{643A2E57-8A19-466B-A59A-6BAD7052F442}"/>
              </a:ext>
            </a:extLst>
          </p:cNvPr>
          <p:cNvGraphicFramePr>
            <a:graphicFrameLocks noGrp="1"/>
          </p:cNvGraphicFramePr>
          <p:nvPr>
            <p:custDataLst>
              <p:tags r:id="rId3"/>
            </p:custDataLst>
            <p:extLst>
              <p:ext uri="{D42A27DB-BD31-4B8C-83A1-F6EECF244321}">
                <p14:modId xmlns:p14="http://schemas.microsoft.com/office/powerpoint/2010/main" val="2414536732"/>
              </p:ext>
            </p:extLst>
          </p:nvPr>
        </p:nvGraphicFramePr>
        <p:xfrm>
          <a:off x="783117" y="2804160"/>
          <a:ext cx="5374793" cy="1717040"/>
        </p:xfrm>
        <a:graphic>
          <a:graphicData uri="http://schemas.openxmlformats.org/drawingml/2006/table">
            <a:tbl>
              <a:tblPr firstRow="1" bandRow="1">
                <a:tableStyleId>{5C22544A-7EE6-4342-B048-85BDC9FD1C3A}</a:tableStyleId>
              </a:tblPr>
              <a:tblGrid>
                <a:gridCol w="1266663">
                  <a:extLst>
                    <a:ext uri="{9D8B030D-6E8A-4147-A177-3AD203B41FA5}">
                      <a16:colId xmlns:a16="http://schemas.microsoft.com/office/drawing/2014/main" val="20000"/>
                    </a:ext>
                  </a:extLst>
                </a:gridCol>
                <a:gridCol w="2931442">
                  <a:extLst>
                    <a:ext uri="{9D8B030D-6E8A-4147-A177-3AD203B41FA5}">
                      <a16:colId xmlns:a16="http://schemas.microsoft.com/office/drawing/2014/main" val="20001"/>
                    </a:ext>
                  </a:extLst>
                </a:gridCol>
                <a:gridCol w="1176688">
                  <a:extLst>
                    <a:ext uri="{9D8B030D-6E8A-4147-A177-3AD203B41FA5}">
                      <a16:colId xmlns:a16="http://schemas.microsoft.com/office/drawing/2014/main" val="20002"/>
                    </a:ext>
                  </a:extLst>
                </a:gridCol>
              </a:tblGrid>
              <a:tr h="370840">
                <a:tc>
                  <a:txBody>
                    <a:bodyPr/>
                    <a:lstStyle/>
                    <a:p>
                      <a:pPr algn="ctr"/>
                      <a:r>
                        <a:rPr lang="fr-FR" sz="1400" baseline="0" dirty="0">
                          <a:latin typeface="+mj-lt"/>
                        </a:rPr>
                        <a:t>Numéro de</a:t>
                      </a:r>
                    </a:p>
                    <a:p>
                      <a:pPr algn="ctr"/>
                      <a:r>
                        <a:rPr lang="fr-FR" sz="1400" baseline="0" dirty="0">
                          <a:latin typeface="+mj-lt"/>
                        </a:rPr>
                        <a:t>la fiche</a:t>
                      </a:r>
                      <a:endParaRPr lang="fr-FR" sz="1400" dirty="0">
                        <a:latin typeface="+mj-lt"/>
                      </a:endParaRPr>
                    </a:p>
                  </a:txBody>
                  <a:tcPr anchor="ctr"/>
                </a:tc>
                <a:tc>
                  <a:txBody>
                    <a:bodyPr/>
                    <a:lstStyle/>
                    <a:p>
                      <a:pPr algn="ctr"/>
                      <a:r>
                        <a:rPr lang="fr-FR" sz="1400" dirty="0">
                          <a:latin typeface="+mj-lt"/>
                        </a:rPr>
                        <a:t>Nom</a:t>
                      </a:r>
                    </a:p>
                  </a:txBody>
                  <a:tcPr anchor="ctr"/>
                </a:tc>
                <a:tc>
                  <a:txBody>
                    <a:bodyPr/>
                    <a:lstStyle/>
                    <a:p>
                      <a:pPr algn="ctr"/>
                      <a:r>
                        <a:rPr lang="fr-FR" sz="1400" dirty="0">
                          <a:latin typeface="+mj-lt"/>
                        </a:rPr>
                        <a:t>Pages</a:t>
                      </a:r>
                    </a:p>
                  </a:txBody>
                  <a:tcPr anchor="ctr"/>
                </a:tc>
                <a:extLst>
                  <a:ext uri="{0D108BD9-81ED-4DB2-BD59-A6C34878D82A}">
                    <a16:rowId xmlns:a16="http://schemas.microsoft.com/office/drawing/2014/main" val="10000"/>
                  </a:ext>
                </a:extLst>
              </a:tr>
              <a:tr h="370840">
                <a:tc>
                  <a:txBody>
                    <a:bodyPr/>
                    <a:lstStyle/>
                    <a:p>
                      <a:pPr algn="ctr"/>
                      <a:r>
                        <a:rPr lang="fr-FR" sz="1200" dirty="0">
                          <a:latin typeface="+mj-lt"/>
                        </a:rPr>
                        <a:t>1</a:t>
                      </a:r>
                    </a:p>
                  </a:txBody>
                  <a:tcPr anchor="ctr"/>
                </a:tc>
                <a:tc>
                  <a:txBody>
                    <a:bodyPr/>
                    <a:lstStyle/>
                    <a:p>
                      <a:r>
                        <a:rPr lang="fr-FR" sz="1200" dirty="0">
                          <a:latin typeface="+mj-lt"/>
                        </a:rPr>
                        <a:t>Qu’est-ce que le bobsleigh ?</a:t>
                      </a:r>
                    </a:p>
                  </a:txBody>
                  <a:tcPr anchor="ctr"/>
                </a:tc>
                <a:tc>
                  <a:txBody>
                    <a:bodyPr/>
                    <a:lstStyle/>
                    <a:p>
                      <a:pPr algn="ctr"/>
                      <a:r>
                        <a:rPr lang="fr-CA" sz="1200" dirty="0">
                          <a:latin typeface="+mj-lt"/>
                        </a:rPr>
                        <a:t>18</a:t>
                      </a:r>
                      <a:endParaRPr lang="fr-FR" sz="1200" dirty="0">
                        <a:latin typeface="+mj-lt"/>
                      </a:endParaRPr>
                    </a:p>
                  </a:txBody>
                  <a:tcPr anchor="ctr"/>
                </a:tc>
                <a:extLst>
                  <a:ext uri="{0D108BD9-81ED-4DB2-BD59-A6C34878D82A}">
                    <a16:rowId xmlns:a16="http://schemas.microsoft.com/office/drawing/2014/main" val="10001"/>
                  </a:ext>
                </a:extLst>
              </a:tr>
              <a:tr h="370840">
                <a:tc>
                  <a:txBody>
                    <a:bodyPr/>
                    <a:lstStyle/>
                    <a:p>
                      <a:pPr algn="ctr"/>
                      <a:r>
                        <a:rPr lang="fr-FR" sz="1200" dirty="0">
                          <a:latin typeface="+mj-lt"/>
                        </a:rPr>
                        <a:t>2</a:t>
                      </a:r>
                    </a:p>
                  </a:txBody>
                  <a:tcPr anchor="ctr"/>
                </a:tc>
                <a:tc>
                  <a:txBody>
                    <a:bodyPr/>
                    <a:lstStyle/>
                    <a:p>
                      <a:r>
                        <a:rPr lang="fr-FR" sz="1200" dirty="0">
                          <a:latin typeface="+mj-lt"/>
                        </a:rPr>
                        <a:t>La friction</a:t>
                      </a:r>
                    </a:p>
                  </a:txBody>
                  <a:tcPr anchor="ctr"/>
                </a:tc>
                <a:tc>
                  <a:txBody>
                    <a:bodyPr/>
                    <a:lstStyle/>
                    <a:p>
                      <a:pPr algn="ctr"/>
                      <a:r>
                        <a:rPr lang="fr-CA" sz="1200" dirty="0">
                          <a:latin typeface="+mj-lt"/>
                        </a:rPr>
                        <a:t>19</a:t>
                      </a:r>
                      <a:endParaRPr lang="fr-FR" sz="1200" dirty="0">
                        <a:latin typeface="+mj-lt"/>
                      </a:endParaRPr>
                    </a:p>
                  </a:txBody>
                  <a:tcPr anchor="ctr"/>
                </a:tc>
                <a:extLst>
                  <a:ext uri="{0D108BD9-81ED-4DB2-BD59-A6C34878D82A}">
                    <a16:rowId xmlns:a16="http://schemas.microsoft.com/office/drawing/2014/main" val="3120936010"/>
                  </a:ext>
                </a:extLst>
              </a:tr>
              <a:tr h="370840">
                <a:tc>
                  <a:txBody>
                    <a:bodyPr/>
                    <a:lstStyle/>
                    <a:p>
                      <a:pPr algn="ctr"/>
                      <a:r>
                        <a:rPr lang="fr-CA" sz="1200" dirty="0">
                          <a:latin typeface="+mj-lt"/>
                        </a:rPr>
                        <a:t>*</a:t>
                      </a:r>
                      <a:endParaRPr lang="fr-FR" sz="1200" dirty="0">
                        <a:latin typeface="+mj-lt"/>
                      </a:endParaRPr>
                    </a:p>
                  </a:txBody>
                  <a:tcPr anchor="ctr"/>
                </a:tc>
                <a:tc>
                  <a:txBody>
                    <a:bodyPr/>
                    <a:lstStyle/>
                    <a:p>
                      <a:r>
                        <a:rPr lang="en-US" sz="1200" dirty="0">
                          <a:latin typeface="+mn-lt"/>
                          <a:cs typeface="Times New Roman"/>
                        </a:rPr>
                        <a:t>Images à </a:t>
                      </a:r>
                      <a:r>
                        <a:rPr lang="en-US" sz="1200" dirty="0" err="1">
                          <a:latin typeface="+mn-lt"/>
                          <a:cs typeface="Times New Roman"/>
                        </a:rPr>
                        <a:t>colorier</a:t>
                      </a:r>
                      <a:r>
                        <a:rPr lang="en-US" sz="1200" dirty="0">
                          <a:latin typeface="+mn-lt"/>
                          <a:cs typeface="Times New Roman"/>
                        </a:rPr>
                        <a:t> et à </a:t>
                      </a:r>
                      <a:r>
                        <a:rPr lang="en-US" sz="1200" dirty="0" err="1">
                          <a:latin typeface="+mn-lt"/>
                          <a:cs typeface="Times New Roman"/>
                        </a:rPr>
                        <a:t>découper</a:t>
                      </a:r>
                      <a:r>
                        <a:rPr lang="en-US" sz="1200" dirty="0">
                          <a:latin typeface="+mn-lt"/>
                          <a:cs typeface="Times New Roman"/>
                        </a:rPr>
                        <a:t> (impressions pour </a:t>
                      </a:r>
                      <a:r>
                        <a:rPr lang="en-US" sz="1200" dirty="0" err="1">
                          <a:latin typeface="+mn-lt"/>
                          <a:cs typeface="Times New Roman"/>
                        </a:rPr>
                        <a:t>bac</a:t>
                      </a:r>
                      <a:r>
                        <a:rPr lang="en-US" sz="1200" dirty="0">
                          <a:latin typeface="+mn-lt"/>
                          <a:cs typeface="Times New Roman"/>
                        </a:rPr>
                        <a:t> de </a:t>
                      </a:r>
                      <a:r>
                        <a:rPr lang="en-US" sz="1200" dirty="0" err="1">
                          <a:latin typeface="+mn-lt"/>
                          <a:cs typeface="Times New Roman"/>
                        </a:rPr>
                        <a:t>matériel</a:t>
                      </a:r>
                      <a:r>
                        <a:rPr lang="en-US" sz="1200" dirty="0">
                          <a:latin typeface="+mn-lt"/>
                          <a:cs typeface="Times New Roman"/>
                        </a:rPr>
                        <a:t>)</a:t>
                      </a:r>
                      <a:endParaRPr lang="fr-FR" sz="1200" dirty="0">
                        <a:latin typeface="+mj-lt"/>
                      </a:endParaRPr>
                    </a:p>
                  </a:txBody>
                  <a:tcPr anchor="ctr"/>
                </a:tc>
                <a:tc>
                  <a:txBody>
                    <a:bodyPr/>
                    <a:lstStyle/>
                    <a:p>
                      <a:pPr algn="ctr"/>
                      <a:r>
                        <a:rPr lang="fr-CA" sz="1200" dirty="0">
                          <a:latin typeface="+mj-lt"/>
                        </a:rPr>
                        <a:t>20-21</a:t>
                      </a:r>
                      <a:endParaRPr lang="fr-FR" sz="1200" dirty="0">
                        <a:latin typeface="+mj-lt"/>
                      </a:endParaRP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82910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custDataLst>
              <p:tags r:id="rId1"/>
            </p:custDataLst>
          </p:nvPr>
        </p:nvSpPr>
        <p:spPr>
          <a:xfrm>
            <a:off x="7619" y="0"/>
            <a:ext cx="5442685" cy="1050531"/>
          </a:xfrm>
        </p:spPr>
        <p:txBody>
          <a:bodyPr>
            <a:normAutofit/>
          </a:bodyPr>
          <a:lstStyle/>
          <a:p>
            <a:pPr algn="l"/>
            <a:r>
              <a:rPr lang="en-US" sz="3000" dirty="0">
                <a:cs typeface="Times New Roman"/>
              </a:rPr>
              <a:t>Fiche </a:t>
            </a:r>
            <a:r>
              <a:rPr lang="en-US" sz="3000" dirty="0" err="1">
                <a:cs typeface="Times New Roman"/>
              </a:rPr>
              <a:t>théorique</a:t>
            </a:r>
            <a:r>
              <a:rPr lang="en-US" sz="3000" dirty="0">
                <a:cs typeface="Times New Roman"/>
              </a:rPr>
              <a:t> 1</a:t>
            </a:r>
            <a:br>
              <a:rPr lang="en-US" sz="3000" dirty="0">
                <a:cs typeface="Times New Roman"/>
              </a:rPr>
            </a:br>
            <a:r>
              <a:rPr lang="fr-FR" sz="2400" dirty="0">
                <a:cs typeface="Times New Roman"/>
              </a:rPr>
              <a:t>Qu’est-ce que le bobsleigh?</a:t>
            </a:r>
            <a:endParaRPr lang="en-US" sz="2400" dirty="0">
              <a:cs typeface="Times New Roman"/>
            </a:endParaRPr>
          </a:p>
        </p:txBody>
      </p:sp>
      <p:sp>
        <p:nvSpPr>
          <p:cNvPr id="2" name="TextBox 1">
            <a:extLst>
              <a:ext uri="{FF2B5EF4-FFF2-40B4-BE49-F238E27FC236}">
                <a16:creationId xmlns:a16="http://schemas.microsoft.com/office/drawing/2014/main" id="{1C07C4CE-2D58-409C-BDC2-70BBC70CBF0A}"/>
              </a:ext>
            </a:extLst>
          </p:cNvPr>
          <p:cNvSpPr txBox="1"/>
          <p:nvPr>
            <p:custDataLst>
              <p:tags r:id="rId2"/>
            </p:custDataLst>
          </p:nvPr>
        </p:nvSpPr>
        <p:spPr>
          <a:xfrm>
            <a:off x="99060" y="1714500"/>
            <a:ext cx="6670148" cy="276999"/>
          </a:xfrm>
          <a:prstGeom prst="rect">
            <a:avLst/>
          </a:prstGeom>
          <a:noFill/>
        </p:spPr>
        <p:txBody>
          <a:bodyPr wrap="square" rtlCol="0">
            <a:spAutoFit/>
          </a:bodyPr>
          <a:lstStyle/>
          <a:p>
            <a:endParaRPr lang="fr-CA" sz="1200" dirty="0"/>
          </a:p>
        </p:txBody>
      </p:sp>
      <p:sp>
        <p:nvSpPr>
          <p:cNvPr id="3" name="ZoneTexte 2">
            <a:extLst>
              <a:ext uri="{FF2B5EF4-FFF2-40B4-BE49-F238E27FC236}">
                <a16:creationId xmlns:a16="http://schemas.microsoft.com/office/drawing/2014/main" id="{2F32FCF3-44B4-4FDB-8553-5E380440EF8E}"/>
              </a:ext>
            </a:extLst>
          </p:cNvPr>
          <p:cNvSpPr txBox="1"/>
          <p:nvPr>
            <p:custDataLst>
              <p:tags r:id="rId3"/>
            </p:custDataLst>
          </p:nvPr>
        </p:nvSpPr>
        <p:spPr>
          <a:xfrm>
            <a:off x="99060" y="1313235"/>
            <a:ext cx="3630411" cy="8109912"/>
          </a:xfrm>
          <a:prstGeom prst="rect">
            <a:avLst/>
          </a:prstGeom>
          <a:noFill/>
        </p:spPr>
        <p:txBody>
          <a:bodyPr wrap="square" rtlCol="0">
            <a:spAutoFit/>
          </a:bodyPr>
          <a:lstStyle/>
          <a:p>
            <a:pPr algn="just">
              <a:spcBef>
                <a:spcPts val="600"/>
              </a:spcBef>
            </a:pPr>
            <a:r>
              <a:rPr lang="fr-CA" sz="1400" dirty="0">
                <a:latin typeface="+mj-lt"/>
                <a:cs typeface="Times New Roman" panose="02020603050405020304" pitchFamily="18" charset="0"/>
              </a:rPr>
              <a:t>Le bobsleigh est un sport d’hiver où l’on </a:t>
            </a:r>
          </a:p>
          <a:p>
            <a:pPr algn="just">
              <a:spcBef>
                <a:spcPts val="600"/>
              </a:spcBef>
            </a:pPr>
            <a:r>
              <a:rPr lang="fr-CA" sz="1400" dirty="0">
                <a:latin typeface="+mj-lt"/>
                <a:cs typeface="Times New Roman" panose="02020603050405020304" pitchFamily="18" charset="0"/>
              </a:rPr>
              <a:t>doit, dans un </a:t>
            </a:r>
            <a:r>
              <a:rPr lang="fr-CA" sz="1400" b="1" dirty="0">
                <a:latin typeface="+mj-lt"/>
                <a:cs typeface="Times New Roman" panose="02020603050405020304" pitchFamily="18" charset="0"/>
              </a:rPr>
              <a:t>traîneau</a:t>
            </a:r>
            <a:r>
              <a:rPr lang="fr-CA" sz="1400" dirty="0">
                <a:latin typeface="+mj-lt"/>
                <a:cs typeface="Times New Roman" panose="02020603050405020304" pitchFamily="18" charset="0"/>
              </a:rPr>
              <a:t>, suivre un </a:t>
            </a:r>
            <a:r>
              <a:rPr lang="fr-CA" sz="1400" b="1" dirty="0">
                <a:latin typeface="+mj-lt"/>
                <a:cs typeface="Times New Roman" panose="02020603050405020304" pitchFamily="18" charset="0"/>
              </a:rPr>
              <a:t>parcours</a:t>
            </a:r>
            <a:r>
              <a:rPr lang="fr-CA" sz="1400" dirty="0">
                <a:latin typeface="+mj-lt"/>
                <a:cs typeface="Times New Roman" panose="02020603050405020304" pitchFamily="18" charset="0"/>
              </a:rPr>
              <a:t>…</a:t>
            </a:r>
          </a:p>
          <a:p>
            <a:pPr marL="285750" indent="-285750" algn="just">
              <a:spcBef>
                <a:spcPts val="600"/>
              </a:spcBef>
              <a:buFontTx/>
              <a:buChar char="-"/>
            </a:pPr>
            <a:r>
              <a:rPr lang="fr-CA" sz="1400" dirty="0">
                <a:latin typeface="+mj-lt"/>
                <a:cs typeface="Times New Roman" panose="02020603050405020304" pitchFamily="18" charset="0"/>
              </a:rPr>
              <a:t>Glacé</a:t>
            </a:r>
          </a:p>
          <a:p>
            <a:pPr marL="285750" indent="-285750" algn="just">
              <a:spcBef>
                <a:spcPts val="600"/>
              </a:spcBef>
              <a:buFontTx/>
              <a:buChar char="-"/>
            </a:pPr>
            <a:r>
              <a:rPr lang="fr-CA" sz="1400" dirty="0">
                <a:latin typeface="+mj-lt"/>
                <a:cs typeface="Times New Roman" panose="02020603050405020304" pitchFamily="18" charset="0"/>
              </a:rPr>
              <a:t>Étroit</a:t>
            </a:r>
          </a:p>
          <a:p>
            <a:pPr marL="285750" indent="-285750" algn="just">
              <a:spcBef>
                <a:spcPts val="600"/>
              </a:spcBef>
              <a:buFontTx/>
              <a:buChar char="-"/>
            </a:pPr>
            <a:r>
              <a:rPr lang="fr-CA" sz="1400" dirty="0">
                <a:latin typeface="+mj-lt"/>
                <a:cs typeface="Times New Roman" panose="02020603050405020304" pitchFamily="18" charset="0"/>
              </a:rPr>
              <a:t>En pente descendant</a:t>
            </a:r>
            <a:r>
              <a:rPr lang="en-US" sz="1400" dirty="0">
                <a:latin typeface="+mj-lt"/>
                <a:cs typeface="Times New Roman" panose="02020603050405020304" pitchFamily="18" charset="0"/>
              </a:rPr>
              <a:t>e</a:t>
            </a:r>
          </a:p>
          <a:p>
            <a:pPr marL="285750" indent="-285750" algn="just">
              <a:spcBef>
                <a:spcPts val="600"/>
              </a:spcBef>
              <a:buFontTx/>
              <a:buChar char="-"/>
            </a:pPr>
            <a:r>
              <a:rPr lang="en-US" sz="1400" dirty="0" err="1">
                <a:latin typeface="+mj-lt"/>
                <a:cs typeface="Times New Roman" panose="02020603050405020304" pitchFamily="18" charset="0"/>
              </a:rPr>
              <a:t>Parsemé</a:t>
            </a:r>
            <a:r>
              <a:rPr lang="en-US" sz="1400" dirty="0">
                <a:latin typeface="+mj-lt"/>
                <a:cs typeface="Times New Roman" panose="02020603050405020304" pitchFamily="18" charset="0"/>
              </a:rPr>
              <a:t> de </a:t>
            </a:r>
            <a:r>
              <a:rPr lang="en-US" sz="1400" dirty="0" err="1">
                <a:latin typeface="+mj-lt"/>
                <a:cs typeface="Times New Roman" panose="02020603050405020304" pitchFamily="18" charset="0"/>
              </a:rPr>
              <a:t>courbes</a:t>
            </a:r>
            <a:endParaRPr lang="en-US" sz="1400" dirty="0">
              <a:latin typeface="+mj-lt"/>
              <a:cs typeface="Times New Roman" panose="02020603050405020304" pitchFamily="18" charset="0"/>
            </a:endParaRPr>
          </a:p>
          <a:p>
            <a:pPr algn="just">
              <a:spcBef>
                <a:spcPts val="600"/>
              </a:spcBef>
            </a:pPr>
            <a:r>
              <a:rPr lang="en-US" sz="1400" dirty="0">
                <a:latin typeface="+mj-lt"/>
                <a:cs typeface="Times New Roman" panose="02020603050405020304" pitchFamily="18" charset="0"/>
              </a:rPr>
              <a:t>… et </a:t>
            </a:r>
            <a:r>
              <a:rPr lang="en-US" sz="1400" dirty="0" err="1">
                <a:latin typeface="+mj-lt"/>
                <a:cs typeface="Times New Roman" panose="02020603050405020304" pitchFamily="18" charset="0"/>
              </a:rPr>
              <a:t>ce</a:t>
            </a:r>
            <a:r>
              <a:rPr lang="en-US" sz="1400" dirty="0">
                <a:latin typeface="+mj-lt"/>
                <a:cs typeface="Times New Roman" panose="02020603050405020304" pitchFamily="18" charset="0"/>
              </a:rPr>
              <a:t>, le plus </a:t>
            </a:r>
            <a:r>
              <a:rPr lang="en-US" sz="1400" b="1" dirty="0" err="1">
                <a:latin typeface="+mj-lt"/>
                <a:cs typeface="Times New Roman" panose="02020603050405020304" pitchFamily="18" charset="0"/>
              </a:rPr>
              <a:t>rapidement</a:t>
            </a:r>
            <a:r>
              <a:rPr lang="en-US" sz="1400" dirty="0">
                <a:latin typeface="+mj-lt"/>
                <a:cs typeface="Times New Roman" panose="02020603050405020304" pitchFamily="18" charset="0"/>
              </a:rPr>
              <a:t> possible !</a:t>
            </a:r>
          </a:p>
          <a:p>
            <a:pPr algn="just">
              <a:spcBef>
                <a:spcPts val="600"/>
              </a:spcBef>
            </a:pPr>
            <a:endParaRPr lang="en-US" sz="1400" dirty="0">
              <a:latin typeface="+mj-lt"/>
              <a:cs typeface="Times New Roman" panose="02020603050405020304" pitchFamily="18" charset="0"/>
            </a:endParaRPr>
          </a:p>
          <a:p>
            <a:pPr algn="just">
              <a:spcBef>
                <a:spcPts val="600"/>
              </a:spcBef>
            </a:pPr>
            <a:r>
              <a:rPr lang="en-US" sz="1400" b="1" dirty="0" err="1">
                <a:latin typeface="+mj-lt"/>
                <a:cs typeface="Times New Roman" panose="02020603050405020304" pitchFamily="18" charset="0"/>
              </a:rPr>
              <a:t>Histoire</a:t>
            </a:r>
            <a:endParaRPr lang="en-US" sz="1400" b="1" dirty="0">
              <a:latin typeface="+mj-lt"/>
              <a:cs typeface="Times New Roman" panose="02020603050405020304" pitchFamily="18" charset="0"/>
            </a:endParaRPr>
          </a:p>
          <a:p>
            <a:pPr algn="just">
              <a:spcBef>
                <a:spcPts val="600"/>
              </a:spcBef>
            </a:pPr>
            <a:r>
              <a:rPr lang="en-US" sz="1400" dirty="0">
                <a:latin typeface="+mj-lt"/>
                <a:cs typeface="Times New Roman" panose="02020603050405020304" pitchFamily="18" charset="0"/>
              </a:rPr>
              <a:t>Le bobsleigh </a:t>
            </a:r>
            <a:r>
              <a:rPr lang="en-US" sz="1400" dirty="0" err="1">
                <a:latin typeface="+mj-lt"/>
                <a:cs typeface="Times New Roman" panose="02020603050405020304" pitchFamily="18" charset="0"/>
              </a:rPr>
              <a:t>est</a:t>
            </a:r>
            <a:r>
              <a:rPr lang="en-US" sz="1400" dirty="0">
                <a:latin typeface="+mj-lt"/>
                <a:cs typeface="Times New Roman" panose="02020603050405020304" pitchFamily="18" charset="0"/>
              </a:rPr>
              <a:t> né en Suisse à la fin du 19e siècle, </a:t>
            </a:r>
            <a:r>
              <a:rPr lang="en-US" sz="1400" dirty="0" err="1">
                <a:latin typeface="+mj-lt"/>
                <a:cs typeface="Times New Roman" panose="02020603050405020304" pitchFamily="18" charset="0"/>
              </a:rPr>
              <a:t>mais</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n’était</a:t>
            </a:r>
            <a:r>
              <a:rPr lang="en-US" sz="1400" dirty="0">
                <a:latin typeface="+mj-lt"/>
                <a:cs typeface="Times New Roman" panose="02020603050405020304" pitchFamily="18" charset="0"/>
              </a:rPr>
              <a:t> au </a:t>
            </a:r>
            <a:r>
              <a:rPr lang="en-US" sz="1400" dirty="0" err="1">
                <a:latin typeface="+mj-lt"/>
                <a:cs typeface="Times New Roman" panose="02020603050405020304" pitchFamily="18" charset="0"/>
              </a:rPr>
              <a:t>départ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qu’un</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loisir</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adopté</a:t>
            </a:r>
            <a:r>
              <a:rPr lang="en-US" sz="1400" dirty="0">
                <a:latin typeface="+mj-lt"/>
                <a:cs typeface="Times New Roman" panose="02020603050405020304" pitchFamily="18" charset="0"/>
              </a:rPr>
              <a:t> par les </a:t>
            </a:r>
            <a:r>
              <a:rPr lang="en-US" sz="1400" dirty="0" err="1">
                <a:latin typeface="+mj-lt"/>
                <a:cs typeface="Times New Roman" panose="02020603050405020304" pitchFamily="18" charset="0"/>
              </a:rPr>
              <a:t>touristes</a:t>
            </a:r>
            <a:r>
              <a:rPr lang="en-US" sz="1400" dirty="0">
                <a:latin typeface="+mj-lt"/>
                <a:cs typeface="Times New Roman" panose="02020603050405020304" pitchFamily="18" charset="0"/>
              </a:rPr>
              <a:t>, qui </a:t>
            </a:r>
            <a:r>
              <a:rPr lang="en-US" sz="1400" dirty="0" err="1">
                <a:latin typeface="+mj-lt"/>
                <a:cs typeface="Times New Roman" panose="02020603050405020304" pitchFamily="18" charset="0"/>
              </a:rPr>
              <a:t>s’amusaient</a:t>
            </a:r>
            <a:r>
              <a:rPr lang="en-US" sz="1400" dirty="0">
                <a:latin typeface="+mj-lt"/>
                <a:cs typeface="Times New Roman" panose="02020603050405020304" pitchFamily="18" charset="0"/>
              </a:rPr>
              <a:t> à faire des courses dans les rues </a:t>
            </a:r>
            <a:r>
              <a:rPr lang="en-US" sz="1400" dirty="0" err="1">
                <a:latin typeface="+mj-lt"/>
                <a:cs typeface="Times New Roman" panose="02020603050405020304" pitchFamily="18" charset="0"/>
              </a:rPr>
              <a:t>étroites</a:t>
            </a:r>
            <a:r>
              <a:rPr lang="en-US" sz="1400" dirty="0">
                <a:latin typeface="+mj-lt"/>
                <a:cs typeface="Times New Roman" panose="02020603050405020304" pitchFamily="18" charset="0"/>
              </a:rPr>
              <a:t> et en </a:t>
            </a:r>
            <a:r>
              <a:rPr lang="en-US" sz="1400" dirty="0" err="1">
                <a:latin typeface="+mj-lt"/>
                <a:cs typeface="Times New Roman" panose="02020603050405020304" pitchFamily="18" charset="0"/>
              </a:rPr>
              <a:t>pente</a:t>
            </a:r>
            <a:r>
              <a:rPr lang="en-US" sz="1400" dirty="0">
                <a:latin typeface="+mj-lt"/>
                <a:cs typeface="Times New Roman" panose="02020603050405020304" pitchFamily="18" charset="0"/>
              </a:rPr>
              <a:t> de la </a:t>
            </a:r>
            <a:r>
              <a:rPr lang="en-US" sz="1400" dirty="0" err="1">
                <a:latin typeface="+mj-lt"/>
                <a:cs typeface="Times New Roman" panose="02020603050405020304" pitchFamily="18" charset="0"/>
              </a:rPr>
              <a:t>ville</a:t>
            </a:r>
            <a:r>
              <a:rPr lang="en-US" sz="1400" dirty="0">
                <a:latin typeface="+mj-lt"/>
                <a:cs typeface="Times New Roman" panose="02020603050405020304" pitchFamily="18" charset="0"/>
              </a:rPr>
              <a:t> de Saint-Moritz. </a:t>
            </a:r>
          </a:p>
          <a:p>
            <a:pPr algn="just">
              <a:spcBef>
                <a:spcPts val="600"/>
              </a:spcBef>
            </a:pPr>
            <a:r>
              <a:rPr lang="en-US" sz="1400" dirty="0">
                <a:latin typeface="+mj-lt"/>
                <a:cs typeface="Times New Roman" panose="02020603050405020304" pitchFamily="18" charset="0"/>
              </a:rPr>
              <a:t>Les amateurs de bobsleigh se </a:t>
            </a:r>
            <a:r>
              <a:rPr lang="en-US" sz="1400" dirty="0" err="1">
                <a:latin typeface="+mj-lt"/>
                <a:cs typeface="Times New Roman" panose="02020603050405020304" pitchFamily="18" charset="0"/>
              </a:rPr>
              <a:t>sont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vite</a:t>
            </a:r>
            <a:r>
              <a:rPr lang="en-US" sz="1400" dirty="0">
                <a:latin typeface="+mj-lt"/>
                <a:cs typeface="Times New Roman" panose="02020603050405020304" pitchFamily="18" charset="0"/>
              </a:rPr>
              <a:t> mis à </a:t>
            </a:r>
            <a:r>
              <a:rPr lang="en-US" sz="1400" dirty="0" err="1">
                <a:latin typeface="+mj-lt"/>
                <a:cs typeface="Times New Roman" panose="02020603050405020304" pitchFamily="18" charset="0"/>
              </a:rPr>
              <a:t>en</a:t>
            </a:r>
            <a:r>
              <a:rPr lang="en-US" sz="1400" dirty="0">
                <a:latin typeface="+mj-lt"/>
                <a:cs typeface="Times New Roman" panose="02020603050405020304" pitchFamily="18" charset="0"/>
              </a:rPr>
              <a:t> faire </a:t>
            </a:r>
            <a:r>
              <a:rPr lang="en-US" sz="1400" dirty="0" err="1">
                <a:latin typeface="+mj-lt"/>
                <a:cs typeface="Times New Roman" panose="02020603050405020304" pitchFamily="18" charset="0"/>
              </a:rPr>
              <a:t>une</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compétition</a:t>
            </a:r>
            <a:r>
              <a:rPr lang="en-US" sz="1400" dirty="0">
                <a:latin typeface="+mj-lt"/>
                <a:cs typeface="Times New Roman" panose="02020603050405020304" pitchFamily="18" charset="0"/>
              </a:rPr>
              <a:t>, et </a:t>
            </a:r>
            <a:r>
              <a:rPr lang="en-US" sz="1400" dirty="0" err="1">
                <a:latin typeface="+mj-lt"/>
                <a:cs typeface="Times New Roman" panose="02020603050405020304" pitchFamily="18" charset="0"/>
              </a:rPr>
              <a:t>en</a:t>
            </a:r>
            <a:r>
              <a:rPr lang="en-US" sz="1400" dirty="0">
                <a:latin typeface="+mj-lt"/>
                <a:cs typeface="Times New Roman" panose="02020603050405020304" pitchFamily="18" charset="0"/>
              </a:rPr>
              <a:t> 1924, aux </a:t>
            </a:r>
            <a:r>
              <a:rPr lang="en-US" sz="1400" dirty="0" err="1">
                <a:latin typeface="+mj-lt"/>
                <a:cs typeface="Times New Roman" panose="02020603050405020304" pitchFamily="18" charset="0"/>
              </a:rPr>
              <a:t>jeux</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Olympiques</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d’hiver</a:t>
            </a:r>
            <a:r>
              <a:rPr lang="en-US" sz="1400" dirty="0">
                <a:latin typeface="+mj-lt"/>
                <a:cs typeface="Times New Roman" panose="02020603050405020304" pitchFamily="18" charset="0"/>
              </a:rPr>
              <a:t> de Chamonix, le bobsleigh </a:t>
            </a:r>
            <a:r>
              <a:rPr lang="en-US" sz="1400" dirty="0" err="1">
                <a:latin typeface="+mj-lt"/>
                <a:cs typeface="Times New Roman" panose="02020603050405020304" pitchFamily="18" charset="0"/>
              </a:rPr>
              <a:t>est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officiellement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devenu</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une</a:t>
            </a:r>
            <a:r>
              <a:rPr lang="en-US" sz="1400" dirty="0">
                <a:latin typeface="+mj-lt"/>
                <a:cs typeface="Times New Roman" panose="02020603050405020304" pitchFamily="18" charset="0"/>
              </a:rPr>
              <a:t> discipline </a:t>
            </a:r>
            <a:r>
              <a:rPr lang="en-US" sz="1400" dirty="0" err="1">
                <a:latin typeface="+mj-lt"/>
                <a:cs typeface="Times New Roman" panose="02020603050405020304" pitchFamily="18" charset="0"/>
              </a:rPr>
              <a:t>olympique</a:t>
            </a:r>
            <a:r>
              <a:rPr lang="en-US" sz="1400" dirty="0">
                <a:latin typeface="+mj-lt"/>
                <a:cs typeface="Times New Roman" panose="02020603050405020304" pitchFamily="18" charset="0"/>
              </a:rPr>
              <a:t> !</a:t>
            </a:r>
          </a:p>
          <a:p>
            <a:pPr algn="just">
              <a:spcBef>
                <a:spcPts val="600"/>
              </a:spcBef>
            </a:pPr>
            <a:endParaRPr lang="en-US" sz="1400" dirty="0">
              <a:latin typeface="+mj-lt"/>
              <a:cs typeface="Times New Roman" panose="02020603050405020304" pitchFamily="18" charset="0"/>
            </a:endParaRPr>
          </a:p>
          <a:p>
            <a:pPr algn="just">
              <a:spcBef>
                <a:spcPts val="600"/>
              </a:spcBef>
            </a:pPr>
            <a:r>
              <a:rPr lang="en-US" sz="1400" b="1" dirty="0">
                <a:latin typeface="+mj-lt"/>
                <a:cs typeface="Times New Roman" panose="02020603050405020304" pitchFamily="18" charset="0"/>
              </a:rPr>
              <a:t>Bobsleigh </a:t>
            </a:r>
            <a:r>
              <a:rPr lang="en-US" sz="1400" b="1" dirty="0" err="1">
                <a:latin typeface="+mj-lt"/>
                <a:cs typeface="Times New Roman" panose="02020603050405020304" pitchFamily="18" charset="0"/>
              </a:rPr>
              <a:t>moderne</a:t>
            </a:r>
            <a:endParaRPr lang="en-US" sz="1400" b="1" dirty="0">
              <a:latin typeface="+mj-lt"/>
              <a:cs typeface="Times New Roman" panose="02020603050405020304" pitchFamily="18" charset="0"/>
            </a:endParaRPr>
          </a:p>
          <a:p>
            <a:pPr algn="just">
              <a:spcBef>
                <a:spcPts val="600"/>
              </a:spcBef>
            </a:pPr>
            <a:r>
              <a:rPr lang="en-US" sz="1400" dirty="0" err="1">
                <a:latin typeface="+mj-lt"/>
                <a:cs typeface="Times New Roman" panose="02020603050405020304" pitchFamily="18" charset="0"/>
              </a:rPr>
              <a:t>Aujourd’hui</a:t>
            </a:r>
            <a:r>
              <a:rPr lang="en-US" sz="1400" dirty="0">
                <a:latin typeface="+mj-lt"/>
                <a:cs typeface="Times New Roman" panose="02020603050405020304" pitchFamily="18" charset="0"/>
              </a:rPr>
              <a:t>, les </a:t>
            </a:r>
            <a:r>
              <a:rPr lang="en-US" sz="1400" dirty="0" err="1">
                <a:latin typeface="+mj-lt"/>
                <a:cs typeface="Times New Roman" panose="02020603050405020304" pitchFamily="18" charset="0"/>
              </a:rPr>
              <a:t>traîneaux</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utilisés</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mesurent</a:t>
            </a:r>
            <a:r>
              <a:rPr lang="en-US" sz="1400" dirty="0">
                <a:latin typeface="+mj-lt"/>
                <a:cs typeface="Times New Roman" panose="02020603050405020304" pitchFamily="18" charset="0"/>
              </a:rPr>
              <a:t> de 3 à 4 </a:t>
            </a:r>
            <a:r>
              <a:rPr lang="en-US" sz="1400" dirty="0" err="1">
                <a:latin typeface="+mj-lt"/>
                <a:cs typeface="Times New Roman" panose="02020603050405020304" pitchFamily="18" charset="0"/>
              </a:rPr>
              <a:t>mètres</a:t>
            </a:r>
            <a:r>
              <a:rPr lang="en-US" sz="1400" dirty="0">
                <a:latin typeface="+mj-lt"/>
                <a:cs typeface="Times New Roman" panose="02020603050405020304" pitchFamily="18" charset="0"/>
              </a:rPr>
              <a:t> de long, et </a:t>
            </a:r>
            <a:r>
              <a:rPr lang="en-US" sz="1400" dirty="0" err="1">
                <a:latin typeface="+mj-lt"/>
                <a:cs typeface="Times New Roman" panose="02020603050405020304" pitchFamily="18" charset="0"/>
              </a:rPr>
              <a:t>peuvent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aller</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jusqu’à</a:t>
            </a:r>
            <a:r>
              <a:rPr lang="en-US" sz="1400" dirty="0">
                <a:latin typeface="+mj-lt"/>
                <a:cs typeface="Times New Roman" panose="02020603050405020304" pitchFamily="18" charset="0"/>
              </a:rPr>
              <a:t> 120 km/h ! Durant les </a:t>
            </a:r>
            <a:r>
              <a:rPr lang="en-US" sz="1400" dirty="0" err="1">
                <a:latin typeface="+mj-lt"/>
                <a:cs typeface="Times New Roman" panose="02020603050405020304" pitchFamily="18" charset="0"/>
              </a:rPr>
              <a:t>compétitions</a:t>
            </a:r>
            <a:r>
              <a:rPr lang="en-US" sz="1400" dirty="0">
                <a:latin typeface="+mj-lt"/>
                <a:cs typeface="Times New Roman" panose="02020603050405020304" pitchFamily="18" charset="0"/>
              </a:rPr>
              <a:t>, les </a:t>
            </a:r>
            <a:r>
              <a:rPr lang="en-US" sz="1400" dirty="0" err="1">
                <a:latin typeface="+mj-lt"/>
                <a:cs typeface="Times New Roman" panose="02020603050405020304" pitchFamily="18" charset="0"/>
              </a:rPr>
              <a:t>parcours</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sont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faits</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d’asphalte</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recouvert</a:t>
            </a:r>
            <a:r>
              <a:rPr lang="en-US" sz="1400" dirty="0">
                <a:latin typeface="+mj-lt"/>
                <a:cs typeface="Times New Roman" panose="02020603050405020304" pitchFamily="18" charset="0"/>
              </a:rPr>
              <a:t> de glace, font environ 1 200 </a:t>
            </a:r>
            <a:r>
              <a:rPr lang="en-US" sz="1400" dirty="0" err="1">
                <a:latin typeface="+mj-lt"/>
                <a:cs typeface="Times New Roman" panose="02020603050405020304" pitchFamily="18" charset="0"/>
              </a:rPr>
              <a:t>mètres</a:t>
            </a:r>
            <a:r>
              <a:rPr lang="en-US" sz="1400" dirty="0">
                <a:latin typeface="+mj-lt"/>
                <a:cs typeface="Times New Roman" panose="02020603050405020304" pitchFamily="18" charset="0"/>
              </a:rPr>
              <a:t> de long, et </a:t>
            </a:r>
            <a:r>
              <a:rPr lang="en-US" sz="1400" dirty="0" err="1">
                <a:latin typeface="+mj-lt"/>
                <a:cs typeface="Times New Roman" panose="02020603050405020304" pitchFamily="18" charset="0"/>
              </a:rPr>
              <a:t>contiennent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une</a:t>
            </a:r>
            <a:r>
              <a:rPr lang="en-US" sz="1400" dirty="0">
                <a:latin typeface="+mj-lt"/>
                <a:cs typeface="Times New Roman" panose="02020603050405020304" pitchFamily="18" charset="0"/>
              </a:rPr>
              <a:t> quinzaine de </a:t>
            </a:r>
            <a:r>
              <a:rPr lang="en-US" sz="1400" dirty="0" err="1">
                <a:latin typeface="+mj-lt"/>
                <a:cs typeface="Times New Roman" panose="02020603050405020304" pitchFamily="18" charset="0"/>
              </a:rPr>
              <a:t>virages</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serrés</a:t>
            </a:r>
            <a:r>
              <a:rPr lang="en-US" sz="1400" dirty="0">
                <a:latin typeface="+mj-lt"/>
                <a:cs typeface="Times New Roman" panose="02020603050405020304" pitchFamily="18" charset="0"/>
              </a:rPr>
              <a:t>.</a:t>
            </a:r>
          </a:p>
          <a:p>
            <a:pPr algn="just">
              <a:spcBef>
                <a:spcPts val="600"/>
              </a:spcBef>
            </a:pPr>
            <a:r>
              <a:rPr lang="en-US" sz="1400" dirty="0">
                <a:latin typeface="+mj-lt"/>
                <a:cs typeface="Times New Roman" panose="02020603050405020304" pitchFamily="18" charset="0"/>
              </a:rPr>
              <a:t>Le bobsleigh </a:t>
            </a:r>
            <a:r>
              <a:rPr lang="en-US" sz="1400" dirty="0" err="1">
                <a:latin typeface="+mj-lt"/>
                <a:cs typeface="Times New Roman" panose="02020603050405020304" pitchFamily="18" charset="0"/>
              </a:rPr>
              <a:t>peut</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être</a:t>
            </a:r>
            <a:r>
              <a:rPr lang="en-US" sz="1400" dirty="0">
                <a:latin typeface="+mj-lt"/>
                <a:cs typeface="Times New Roman" panose="02020603050405020304" pitchFamily="18" charset="0"/>
              </a:rPr>
              <a:t> </a:t>
            </a:r>
            <a:r>
              <a:rPr lang="en-US" sz="1400" dirty="0" err="1">
                <a:latin typeface="+mj-lt"/>
                <a:cs typeface="Times New Roman" panose="02020603050405020304" pitchFamily="18" charset="0"/>
              </a:rPr>
              <a:t>pratiqué</a:t>
            </a:r>
            <a:r>
              <a:rPr lang="en-US" sz="1400" dirty="0">
                <a:latin typeface="+mj-lt"/>
                <a:cs typeface="Times New Roman" panose="02020603050405020304" pitchFamily="18" charset="0"/>
              </a:rPr>
              <a:t> à 2 </a:t>
            </a:r>
            <a:r>
              <a:rPr lang="en-US" sz="1400" dirty="0" err="1">
                <a:latin typeface="+mj-lt"/>
                <a:cs typeface="Times New Roman" panose="02020603050405020304" pitchFamily="18" charset="0"/>
              </a:rPr>
              <a:t>ou</a:t>
            </a:r>
            <a:r>
              <a:rPr lang="en-US" sz="1400" dirty="0">
                <a:latin typeface="+mj-lt"/>
                <a:cs typeface="Times New Roman" panose="02020603050405020304" pitchFamily="18" charset="0"/>
              </a:rPr>
              <a:t> à 4.</a:t>
            </a:r>
          </a:p>
          <a:p>
            <a:pPr algn="just">
              <a:spcBef>
                <a:spcPts val="600"/>
              </a:spcBef>
            </a:pPr>
            <a:endParaRPr lang="en-US" dirty="0"/>
          </a:p>
          <a:p>
            <a:pPr marL="285750" indent="-285750" algn="just">
              <a:buFontTx/>
              <a:buChar char="-"/>
            </a:pPr>
            <a:endParaRPr lang="en-US" dirty="0"/>
          </a:p>
          <a:p>
            <a:pPr marL="285750" indent="-285750">
              <a:buFontTx/>
              <a:buChar char="-"/>
            </a:pPr>
            <a:endParaRPr lang="fr-CA" dirty="0"/>
          </a:p>
        </p:txBody>
      </p:sp>
      <p:pic>
        <p:nvPicPr>
          <p:cNvPr id="2050" name="Picture 2">
            <a:extLst>
              <a:ext uri="{FF2B5EF4-FFF2-40B4-BE49-F238E27FC236}">
                <a16:creationId xmlns:a16="http://schemas.microsoft.com/office/drawing/2014/main" id="{CAF70535-1223-4E5B-A1F1-13D53497877E}"/>
              </a:ext>
            </a:extLst>
          </p:cNvPr>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3852458" y="1313235"/>
            <a:ext cx="2793765" cy="1857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779736C3-7D8F-4A8B-907A-933E70C461A9}"/>
              </a:ext>
            </a:extLst>
          </p:cNvPr>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3852457" y="3624080"/>
            <a:ext cx="2793767" cy="26415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E4AE60AA-D211-4E99-B095-46629B9605AB}"/>
              </a:ext>
            </a:extLst>
          </p:cNvPr>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3852458" y="6557028"/>
            <a:ext cx="2793766" cy="2095325"/>
          </a:xfrm>
          <a:prstGeom prst="rect">
            <a:avLst/>
          </a:prstGeom>
          <a:noFill/>
          <a:extLst>
            <a:ext uri="{909E8E84-426E-40DD-AFC4-6F175D3DCCD1}">
              <a14:hiddenFill xmlns:a14="http://schemas.microsoft.com/office/drawing/2010/main">
                <a:solidFill>
                  <a:srgbClr val="FFFFFF"/>
                </a:solidFill>
              </a14:hiddenFill>
            </a:ext>
          </a:extLst>
        </p:spPr>
      </p:pic>
      <p:sp>
        <p:nvSpPr>
          <p:cNvPr id="8" name="Espace réservé du numéro de diapositive 1"/>
          <p:cNvSpPr>
            <a:spLocks noGrp="1"/>
          </p:cNvSpPr>
          <p:nvPr>
            <p:ph type="sldNum" sz="quarter" idx="12"/>
            <p:custDataLst>
              <p:tags r:id="rId7"/>
            </p:custDataLst>
          </p:nvPr>
        </p:nvSpPr>
        <p:spPr>
          <a:xfrm>
            <a:off x="5290820" y="7998901"/>
            <a:ext cx="1562208" cy="1135797"/>
          </a:xfrm>
        </p:spPr>
        <p:txBody>
          <a:bodyPr/>
          <a:lstStyle/>
          <a:p>
            <a:fld id="{027FB875-5C85-AB42-9DC5-178568A424B8}" type="slidenum">
              <a:rPr lang="en-US" sz="8200" smtClean="0">
                <a:solidFill>
                  <a:schemeClr val="bg1">
                    <a:lumMod val="85000"/>
                  </a:schemeClr>
                </a:solidFill>
                <a:latin typeface="Impact"/>
                <a:cs typeface="Impact"/>
              </a:rPr>
              <a:pPr/>
              <a:t>18</a:t>
            </a:fld>
            <a:endParaRPr lang="en-US" sz="8200" dirty="0">
              <a:solidFill>
                <a:schemeClr val="bg1">
                  <a:lumMod val="85000"/>
                </a:schemeClr>
              </a:solidFill>
              <a:latin typeface="Impact"/>
              <a:cs typeface="Impact"/>
            </a:endParaRPr>
          </a:p>
        </p:txBody>
      </p:sp>
    </p:spTree>
    <p:extLst>
      <p:ext uri="{BB962C8B-B14F-4D97-AF65-F5344CB8AC3E}">
        <p14:creationId xmlns:p14="http://schemas.microsoft.com/office/powerpoint/2010/main" val="1879777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1"/>
          <p:cNvSpPr>
            <a:spLocks noGrp="1"/>
          </p:cNvSpPr>
          <p:nvPr>
            <p:ph type="sldNum" sz="quarter" idx="12"/>
            <p:custDataLst>
              <p:tags r:id="rId1"/>
            </p:custDataLst>
          </p:nvPr>
        </p:nvSpPr>
        <p:spPr>
          <a:xfrm>
            <a:off x="5295792" y="8000271"/>
            <a:ext cx="1562208" cy="1135797"/>
          </a:xfrm>
        </p:spPr>
        <p:txBody>
          <a:bodyPr/>
          <a:lstStyle/>
          <a:p>
            <a:fld id="{027FB875-5C85-AB42-9DC5-178568A424B8}" type="slidenum">
              <a:rPr lang="en-US" sz="8200" smtClean="0">
                <a:solidFill>
                  <a:schemeClr val="bg1">
                    <a:lumMod val="85000"/>
                  </a:schemeClr>
                </a:solidFill>
                <a:latin typeface="Impact"/>
                <a:cs typeface="Impact"/>
              </a:rPr>
              <a:pPr/>
              <a:t>19</a:t>
            </a:fld>
            <a:endParaRPr lang="en-US" sz="8200" dirty="0">
              <a:solidFill>
                <a:schemeClr val="bg1">
                  <a:lumMod val="85000"/>
                </a:schemeClr>
              </a:solidFill>
              <a:latin typeface="Impact"/>
              <a:cs typeface="Impact"/>
            </a:endParaRPr>
          </a:p>
        </p:txBody>
      </p:sp>
      <p:sp>
        <p:nvSpPr>
          <p:cNvPr id="7" name="Title 3"/>
          <p:cNvSpPr>
            <a:spLocks noGrp="1"/>
          </p:cNvSpPr>
          <p:nvPr>
            <p:ph type="title"/>
            <p:custDataLst>
              <p:tags r:id="rId2"/>
            </p:custDataLst>
          </p:nvPr>
        </p:nvSpPr>
        <p:spPr>
          <a:xfrm>
            <a:off x="0" y="13311"/>
            <a:ext cx="4274057" cy="1050531"/>
          </a:xfrm>
        </p:spPr>
        <p:txBody>
          <a:bodyPr>
            <a:normAutofit/>
          </a:bodyPr>
          <a:lstStyle/>
          <a:p>
            <a:pPr algn="l"/>
            <a:r>
              <a:rPr lang="en-US" sz="3000" dirty="0">
                <a:latin typeface="+mn-lt"/>
                <a:cs typeface="Times New Roman"/>
              </a:rPr>
              <a:t>Fiche </a:t>
            </a:r>
            <a:r>
              <a:rPr lang="en-US" sz="3000" dirty="0" err="1">
                <a:latin typeface="+mn-lt"/>
                <a:cs typeface="Times New Roman"/>
              </a:rPr>
              <a:t>théorique</a:t>
            </a:r>
            <a:r>
              <a:rPr lang="en-US" sz="3000" dirty="0">
                <a:latin typeface="+mn-lt"/>
                <a:cs typeface="Times New Roman"/>
              </a:rPr>
              <a:t> 2</a:t>
            </a:r>
            <a:br>
              <a:rPr lang="en-US" sz="3000" dirty="0">
                <a:latin typeface="+mn-lt"/>
                <a:cs typeface="Times New Roman"/>
              </a:rPr>
            </a:br>
            <a:r>
              <a:rPr lang="fr-FR" sz="2400" dirty="0">
                <a:latin typeface="+mn-lt"/>
                <a:cs typeface="Times New Roman"/>
              </a:rPr>
              <a:t>La friction</a:t>
            </a:r>
            <a:endParaRPr lang="en-US" sz="2400" dirty="0">
              <a:latin typeface="+mn-lt"/>
              <a:cs typeface="Times New Roman"/>
            </a:endParaRPr>
          </a:p>
        </p:txBody>
      </p:sp>
      <p:sp>
        <p:nvSpPr>
          <p:cNvPr id="5" name="TextBox 4">
            <a:extLst>
              <a:ext uri="{FF2B5EF4-FFF2-40B4-BE49-F238E27FC236}">
                <a16:creationId xmlns:a16="http://schemas.microsoft.com/office/drawing/2014/main" id="{A20AC23F-7D6E-4F44-8548-E20C6DE65049}"/>
              </a:ext>
            </a:extLst>
          </p:cNvPr>
          <p:cNvSpPr txBox="1"/>
          <p:nvPr>
            <p:custDataLst>
              <p:tags r:id="rId3"/>
            </p:custDataLst>
          </p:nvPr>
        </p:nvSpPr>
        <p:spPr>
          <a:xfrm>
            <a:off x="223628" y="1338162"/>
            <a:ext cx="6405772" cy="7386638"/>
          </a:xfrm>
          <a:prstGeom prst="rect">
            <a:avLst/>
          </a:prstGeom>
          <a:noFill/>
        </p:spPr>
        <p:txBody>
          <a:bodyPr wrap="square">
            <a:spAutoFit/>
          </a:bodyPr>
          <a:lstStyle/>
          <a:p>
            <a:pPr algn="just"/>
            <a:r>
              <a:rPr lang="fr-CA" sz="1200" dirty="0">
                <a:cs typeface="Times New Roman" panose="02020603050405020304" pitchFamily="18" charset="0"/>
              </a:rPr>
              <a:t>Sur la Terre ou dans son atmosphère, un objet en mouvement ne peut pas continuer son trajet à une vitesse constante. Il va ralentir en raison à cause de deux forces qui agissent sur lui : la gravité et la friction. </a:t>
            </a:r>
          </a:p>
          <a:p>
            <a:pPr algn="just"/>
            <a:endParaRPr lang="fr-CA" sz="1200" dirty="0">
              <a:cs typeface="Times New Roman" panose="02020603050405020304" pitchFamily="18" charset="0"/>
            </a:endParaRPr>
          </a:p>
          <a:p>
            <a:pPr algn="just"/>
            <a:r>
              <a:rPr lang="fr-CA" sz="1200" dirty="0">
                <a:cs typeface="Times New Roman" panose="02020603050405020304" pitchFamily="18" charset="0"/>
              </a:rPr>
              <a:t>La friction apparaît entre un objet en mouvement et son milieu (p.ex. l’air ou l’eau), ou encore entre l’objet et la surface solide sur laquelle il glisse ou roule. La friction est une force qui résiste ou s'oppose, au mouvement entre les surfaces.</a:t>
            </a:r>
          </a:p>
          <a:p>
            <a:pPr algn="just"/>
            <a:endParaRPr lang="fr-CA" sz="1200" dirty="0">
              <a:cs typeface="Times New Roman" panose="02020603050405020304" pitchFamily="18" charset="0"/>
            </a:endParaRPr>
          </a:p>
          <a:p>
            <a:pPr algn="just"/>
            <a:r>
              <a:rPr lang="fr-CA" sz="1200" dirty="0">
                <a:cs typeface="Times New Roman" panose="02020603050405020304" pitchFamily="18" charset="0"/>
              </a:rPr>
              <a:t>Même une surface solide en apparence lisse est composée de particules microscopiques qui sont « </a:t>
            </a:r>
            <a:r>
              <a:rPr lang="fr-CA" sz="1200" dirty="0" err="1">
                <a:cs typeface="Times New Roman" panose="02020603050405020304" pitchFamily="18" charset="0"/>
              </a:rPr>
              <a:t>accrochantes</a:t>
            </a:r>
            <a:r>
              <a:rPr lang="fr-CA" sz="1200" dirty="0">
                <a:cs typeface="Times New Roman" panose="02020603050405020304" pitchFamily="18" charset="0"/>
              </a:rPr>
              <a:t> », résultant en une friction plus ou moins grande, accompagnée d’une production de chaleur proportionnelle. </a:t>
            </a:r>
          </a:p>
          <a:p>
            <a:pPr algn="just"/>
            <a:endParaRPr lang="fr-CA" sz="1200" dirty="0">
              <a:cs typeface="Times New Roman" panose="02020603050405020304" pitchFamily="18" charset="0"/>
            </a:endParaRPr>
          </a:p>
          <a:p>
            <a:pPr algn="just"/>
            <a:r>
              <a:rPr lang="fr-CA" sz="1200" dirty="0">
                <a:cs typeface="Times New Roman" panose="02020603050405020304" pitchFamily="18" charset="0"/>
              </a:rPr>
              <a:t>On peut sentir la chaleur ou le frottement produits par la friction entre des surfaces. On peut entendre les effets de la friction lorsque le frottement produit un bruit. On peut voir les effets de la friction lorsque les surfaces adhèrent ensemble. </a:t>
            </a:r>
          </a:p>
          <a:p>
            <a:pPr algn="just"/>
            <a:endParaRPr lang="fr-CA" sz="1200" dirty="0">
              <a:cs typeface="Times New Roman" panose="02020603050405020304" pitchFamily="18" charset="0"/>
            </a:endParaRPr>
          </a:p>
          <a:p>
            <a:pPr algn="just"/>
            <a:r>
              <a:rPr lang="fr-CA" sz="1200" dirty="0">
                <a:cs typeface="Times New Roman" panose="02020603050405020304" pitchFamily="18" charset="0"/>
              </a:rPr>
              <a:t>La friction produite, lorsque les surfaces sont rugueuses, est plus grande que lorsqu'elles sont lisses. La quantité de friction dépend de la nature des surfaces de contact et de l'ampleur de la force pressant les deux objets l'un contre l'autre.</a:t>
            </a:r>
          </a:p>
          <a:p>
            <a:pPr algn="just"/>
            <a:endParaRPr lang="fr-CA" sz="1200" dirty="0">
              <a:cs typeface="Times New Roman" panose="02020603050405020304" pitchFamily="18" charset="0"/>
            </a:endParaRPr>
          </a:p>
          <a:p>
            <a:pPr algn="just"/>
            <a:endParaRPr lang="fr-CA" sz="1200" dirty="0">
              <a:cs typeface="Times New Roman" panose="02020603050405020304" pitchFamily="18" charset="0"/>
            </a:endParaRPr>
          </a:p>
          <a:p>
            <a:pPr algn="just"/>
            <a:r>
              <a:rPr lang="fr-CA" sz="1400" b="1" dirty="0">
                <a:cs typeface="Times New Roman" panose="02020603050405020304" pitchFamily="18" charset="0"/>
              </a:rPr>
              <a:t>L’effet des textures sur la friction</a:t>
            </a:r>
          </a:p>
          <a:p>
            <a:pPr algn="just"/>
            <a:endParaRPr lang="fr-CA" sz="1400" b="1" dirty="0">
              <a:cs typeface="Times New Roman" panose="02020603050405020304" pitchFamily="18" charset="0"/>
            </a:endParaRPr>
          </a:p>
          <a:p>
            <a:pPr algn="just"/>
            <a:r>
              <a:rPr lang="fr-CA" sz="1200" dirty="0">
                <a:cs typeface="Times New Roman" panose="02020603050405020304" pitchFamily="18" charset="0"/>
              </a:rPr>
              <a:t>La friction est réduite sur une surface lisse, ou lorsque moins de pression est appliquée sur un des objets. De plus, une substance à base de graisse peut être ajoutée sur la surface d'un objet pour diminuer sa friction. La surface de la coque des bateaux est lisse afin de leur permettre de glisser dans l'eau. </a:t>
            </a:r>
          </a:p>
          <a:p>
            <a:pPr algn="just"/>
            <a:endParaRPr lang="fr-CA" sz="1200" dirty="0">
              <a:cs typeface="Times New Roman" panose="02020603050405020304" pitchFamily="18" charset="0"/>
            </a:endParaRPr>
          </a:p>
          <a:p>
            <a:pPr algn="just"/>
            <a:r>
              <a:rPr lang="fr-CA" sz="1200" dirty="0">
                <a:cs typeface="Times New Roman" panose="02020603050405020304" pitchFamily="18" charset="0"/>
              </a:rPr>
              <a:t>La friction augmente lorsque la surface est rugueuse ou lorsque le poids des objets en mouvement augmente. Le papier sablé est rugueux afin d'augmenter la friction lorsqu'il est en contact avec le bois.</a:t>
            </a:r>
          </a:p>
          <a:p>
            <a:pPr algn="just"/>
            <a:endParaRPr lang="fr-CA" sz="1200" dirty="0">
              <a:cs typeface="Times New Roman" panose="02020603050405020304" pitchFamily="18" charset="0"/>
            </a:endParaRPr>
          </a:p>
          <a:p>
            <a:pPr algn="just"/>
            <a:endParaRPr lang="fr-CA" sz="1200" dirty="0">
              <a:cs typeface="Times New Roman" panose="02020603050405020304" pitchFamily="18" charset="0"/>
            </a:endParaRPr>
          </a:p>
          <a:p>
            <a:pPr algn="just"/>
            <a:r>
              <a:rPr lang="fr-CA" sz="1400" b="1" dirty="0">
                <a:cs typeface="Times New Roman" panose="02020603050405020304" pitchFamily="18" charset="0"/>
              </a:rPr>
              <a:t>La friction dans la vie courante</a:t>
            </a:r>
          </a:p>
          <a:p>
            <a:pPr algn="just"/>
            <a:endParaRPr lang="fr-CA" sz="1200" dirty="0">
              <a:cs typeface="Times New Roman" panose="02020603050405020304" pitchFamily="18" charset="0"/>
            </a:endParaRPr>
          </a:p>
          <a:p>
            <a:pPr algn="just"/>
            <a:r>
              <a:rPr lang="fr-CA" sz="1200" dirty="0">
                <a:cs typeface="Times New Roman" panose="02020603050405020304" pitchFamily="18" charset="0"/>
              </a:rPr>
              <a:t>La force de la friction permet aux pneus des autos d'adhérer sur l'asphalte et nous permet de marcher sur le trottoir sans tomber. Cependant, la friction produit une perte de chaleur et provoque l'usure des objets. Les surfaces rugueuses offrent une plus grande résistance au mouvement que les surfaces lisses. Le talc (poudre pour bébé) et l’huile diminuent la friction entre les surfaces.</a:t>
            </a:r>
          </a:p>
        </p:txBody>
      </p:sp>
    </p:spTree>
    <p:extLst>
      <p:ext uri="{BB962C8B-B14F-4D97-AF65-F5344CB8AC3E}">
        <p14:creationId xmlns:p14="http://schemas.microsoft.com/office/powerpoint/2010/main" val="403002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5920F6B6-A927-485A-AB88-34E504CA4F1B}"/>
              </a:ext>
            </a:extLst>
          </p:cNvPr>
          <p:cNvSpPr txBox="1">
            <a:spLocks/>
          </p:cNvSpPr>
          <p:nvPr>
            <p:custDataLst>
              <p:tags r:id="rId1"/>
            </p:custDataLst>
          </p:nvPr>
        </p:nvSpPr>
        <p:spPr>
          <a:xfrm>
            <a:off x="1291972" y="1539240"/>
            <a:ext cx="4274057" cy="871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cs typeface="Times New Roman" panose="02020603050405020304" pitchFamily="18" charset="0"/>
              </a:rPr>
              <a:t>Table des matières</a:t>
            </a:r>
          </a:p>
        </p:txBody>
      </p:sp>
      <p:graphicFrame>
        <p:nvGraphicFramePr>
          <p:cNvPr id="15" name="Tableau 4">
            <a:extLst>
              <a:ext uri="{FF2B5EF4-FFF2-40B4-BE49-F238E27FC236}">
                <a16:creationId xmlns:a16="http://schemas.microsoft.com/office/drawing/2014/main" id="{BB45160A-E8F9-4D5E-8AE4-A54B4A545769}"/>
              </a:ext>
            </a:extLst>
          </p:cNvPr>
          <p:cNvGraphicFramePr>
            <a:graphicFrameLocks noGrp="1"/>
          </p:cNvGraphicFramePr>
          <p:nvPr>
            <p:custDataLst>
              <p:tags r:id="rId2"/>
            </p:custDataLst>
            <p:extLst>
              <p:ext uri="{D42A27DB-BD31-4B8C-83A1-F6EECF244321}">
                <p14:modId xmlns:p14="http://schemas.microsoft.com/office/powerpoint/2010/main" val="486597073"/>
              </p:ext>
            </p:extLst>
          </p:nvPr>
        </p:nvGraphicFramePr>
        <p:xfrm>
          <a:off x="737272" y="2762874"/>
          <a:ext cx="5374793" cy="2595880"/>
        </p:xfrm>
        <a:graphic>
          <a:graphicData uri="http://schemas.openxmlformats.org/drawingml/2006/table">
            <a:tbl>
              <a:tblPr firstRow="1" bandRow="1">
                <a:tableStyleId>{69CF1AB2-1976-4502-BF36-3FF5EA218861}</a:tableStyleId>
              </a:tblPr>
              <a:tblGrid>
                <a:gridCol w="4717532">
                  <a:extLst>
                    <a:ext uri="{9D8B030D-6E8A-4147-A177-3AD203B41FA5}">
                      <a16:colId xmlns:a16="http://schemas.microsoft.com/office/drawing/2014/main" val="20000"/>
                    </a:ext>
                  </a:extLst>
                </a:gridCol>
                <a:gridCol w="657261">
                  <a:extLst>
                    <a:ext uri="{9D8B030D-6E8A-4147-A177-3AD203B41FA5}">
                      <a16:colId xmlns:a16="http://schemas.microsoft.com/office/drawing/2014/main" val="20002"/>
                    </a:ext>
                  </a:extLst>
                </a:gridCol>
              </a:tblGrid>
              <a:tr h="370840">
                <a:tc>
                  <a:txBody>
                    <a:bodyPr/>
                    <a:lstStyle/>
                    <a:p>
                      <a:r>
                        <a:rPr lang="fr-FR" sz="1600" b="0" dirty="0">
                          <a:latin typeface="+mj-lt"/>
                          <a:cs typeface="Times" pitchFamily="18" charset="0"/>
                        </a:rPr>
                        <a:t>Présentation de la situation d’apprentissage</a:t>
                      </a:r>
                    </a:p>
                  </a:txBody>
                  <a:tcPr anchor="ctr"/>
                </a:tc>
                <a:tc>
                  <a:txBody>
                    <a:bodyPr/>
                    <a:lstStyle/>
                    <a:p>
                      <a:pPr algn="ctr"/>
                      <a:r>
                        <a:rPr lang="fr-FR" sz="1600" b="0" dirty="0">
                          <a:latin typeface="+mj-lt"/>
                          <a:cs typeface="Times" pitchFamily="18" charset="0"/>
                        </a:rPr>
                        <a:t>p. 3</a:t>
                      </a:r>
                    </a:p>
                  </a:txBody>
                  <a:tcPr anchor="ctr"/>
                </a:tc>
                <a:extLst>
                  <a:ext uri="{0D108BD9-81ED-4DB2-BD59-A6C34878D82A}">
                    <a16:rowId xmlns:a16="http://schemas.microsoft.com/office/drawing/2014/main" val="10001"/>
                  </a:ext>
                </a:extLst>
              </a:tr>
              <a:tr h="370840">
                <a:tc>
                  <a:txBody>
                    <a:bodyPr/>
                    <a:lstStyle/>
                    <a:p>
                      <a:r>
                        <a:rPr lang="fr-FR" sz="1600" dirty="0">
                          <a:latin typeface="+mj-lt"/>
                          <a:cs typeface="Times" pitchFamily="18" charset="0"/>
                        </a:rPr>
                        <a:t>Séquence d’enseignement</a:t>
                      </a:r>
                      <a:endParaRPr lang="fr-FR" sz="1600" b="0" dirty="0">
                        <a:latin typeface="+mj-lt"/>
                        <a:cs typeface="Times" pitchFamily="18" charset="0"/>
                      </a:endParaRPr>
                    </a:p>
                  </a:txBody>
                  <a:tcPr anchor="ctr"/>
                </a:tc>
                <a:tc>
                  <a:txBody>
                    <a:bodyPr/>
                    <a:lstStyle/>
                    <a:p>
                      <a:pPr algn="ctr"/>
                      <a:r>
                        <a:rPr lang="fr-FR" sz="1600" dirty="0">
                          <a:latin typeface="+mj-lt"/>
                          <a:cs typeface="Times" pitchFamily="18" charset="0"/>
                        </a:rPr>
                        <a:t>p. 4</a:t>
                      </a:r>
                      <a:endParaRPr lang="fr-FR" sz="1600" b="0" dirty="0">
                        <a:latin typeface="+mj-lt"/>
                        <a:cs typeface="Times" pitchFamily="18" charset="0"/>
                      </a:endParaRPr>
                    </a:p>
                  </a:txBody>
                  <a:tcPr anchor="ctr"/>
                </a:tc>
                <a:extLst>
                  <a:ext uri="{0D108BD9-81ED-4DB2-BD59-A6C34878D82A}">
                    <a16:rowId xmlns:a16="http://schemas.microsoft.com/office/drawing/2014/main" val="10002"/>
                  </a:ext>
                </a:extLst>
              </a:tr>
              <a:tr h="370840">
                <a:tc>
                  <a:txBody>
                    <a:bodyPr/>
                    <a:lstStyle/>
                    <a:p>
                      <a:r>
                        <a:rPr lang="fr-FR" sz="1600" b="0" dirty="0">
                          <a:latin typeface="+mj-lt"/>
                          <a:cs typeface="Times" pitchFamily="18" charset="0"/>
                        </a:rPr>
                        <a:t>Matériel</a:t>
                      </a:r>
                    </a:p>
                  </a:txBody>
                  <a:tcPr anchor="ctr"/>
                </a:tc>
                <a:tc>
                  <a:txBody>
                    <a:bodyPr/>
                    <a:lstStyle/>
                    <a:p>
                      <a:pPr algn="ctr"/>
                      <a:r>
                        <a:rPr lang="fr-FR" sz="1600" b="0" dirty="0">
                          <a:latin typeface="+mj-lt"/>
                          <a:cs typeface="Times" pitchFamily="18" charset="0"/>
                        </a:rPr>
                        <a:t>p. 5</a:t>
                      </a:r>
                    </a:p>
                  </a:txBody>
                  <a:tcPr anchor="ctr"/>
                </a:tc>
                <a:extLst>
                  <a:ext uri="{0D108BD9-81ED-4DB2-BD59-A6C34878D82A}">
                    <a16:rowId xmlns:a16="http://schemas.microsoft.com/office/drawing/2014/main" val="1459359255"/>
                  </a:ext>
                </a:extLst>
              </a:tr>
              <a:tr h="370840">
                <a:tc>
                  <a:txBody>
                    <a:bodyPr/>
                    <a:lstStyle/>
                    <a:p>
                      <a:r>
                        <a:rPr lang="fr-FR" sz="1600" dirty="0">
                          <a:latin typeface="+mj-lt"/>
                          <a:cs typeface="Times" pitchFamily="18" charset="0"/>
                        </a:rPr>
                        <a:t>Description</a:t>
                      </a:r>
                      <a:r>
                        <a:rPr lang="fr-FR" sz="1600" baseline="0" dirty="0">
                          <a:latin typeface="+mj-lt"/>
                          <a:cs typeface="Times" pitchFamily="18" charset="0"/>
                        </a:rPr>
                        <a:t> des activités</a:t>
                      </a:r>
                      <a:endParaRPr lang="fr-FR" sz="1600" b="0" dirty="0">
                        <a:latin typeface="+mj-lt"/>
                        <a:cs typeface="Times" pitchFamily="18" charset="0"/>
                      </a:endParaRPr>
                    </a:p>
                  </a:txBody>
                  <a:tcPr anchor="ctr"/>
                </a:tc>
                <a:tc>
                  <a:txBody>
                    <a:bodyPr/>
                    <a:lstStyle/>
                    <a:p>
                      <a:pPr algn="ctr"/>
                      <a:r>
                        <a:rPr lang="fr-FR" sz="1600" dirty="0">
                          <a:latin typeface="+mj-lt"/>
                          <a:cs typeface="Times" pitchFamily="18" charset="0"/>
                        </a:rPr>
                        <a:t>p. 6</a:t>
                      </a:r>
                      <a:endParaRPr lang="fr-FR" sz="1600" b="0" dirty="0">
                        <a:latin typeface="+mj-lt"/>
                        <a:cs typeface="Times" pitchFamily="18" charset="0"/>
                      </a:endParaRPr>
                    </a:p>
                  </a:txBody>
                  <a:tcPr anchor="ctr"/>
                </a:tc>
                <a:extLst>
                  <a:ext uri="{0D108BD9-81ED-4DB2-BD59-A6C34878D82A}">
                    <a16:rowId xmlns:a16="http://schemas.microsoft.com/office/drawing/2014/main" val="10003"/>
                  </a:ext>
                </a:extLst>
              </a:tr>
              <a:tr h="370840">
                <a:tc>
                  <a:txBody>
                    <a:bodyPr/>
                    <a:lstStyle/>
                    <a:p>
                      <a:r>
                        <a:rPr lang="fr-FR" sz="1600" dirty="0">
                          <a:latin typeface="+mj-lt"/>
                          <a:cs typeface="Times" pitchFamily="18" charset="0"/>
                        </a:rPr>
                        <a:t>Fiches théoriques</a:t>
                      </a:r>
                      <a:endParaRPr lang="fr-FR" sz="1600" b="0" dirty="0">
                        <a:latin typeface="+mj-lt"/>
                        <a:cs typeface="Times" pitchFamily="18" charset="0"/>
                      </a:endParaRPr>
                    </a:p>
                  </a:txBody>
                  <a:tcPr anchor="ctr"/>
                </a:tc>
                <a:tc>
                  <a:txBody>
                    <a:bodyPr/>
                    <a:lstStyle/>
                    <a:p>
                      <a:pPr algn="ctr"/>
                      <a:r>
                        <a:rPr lang="fr-FR" sz="1600" b="0" dirty="0">
                          <a:latin typeface="+mj-lt"/>
                          <a:cs typeface="Times" pitchFamily="18" charset="0"/>
                        </a:rPr>
                        <a:t>p. 17</a:t>
                      </a:r>
                    </a:p>
                  </a:txBody>
                  <a:tcPr anchor="ctr"/>
                </a:tc>
                <a:extLst>
                  <a:ext uri="{0D108BD9-81ED-4DB2-BD59-A6C34878D82A}">
                    <a16:rowId xmlns:a16="http://schemas.microsoft.com/office/drawing/2014/main" val="10004"/>
                  </a:ext>
                </a:extLst>
              </a:tr>
              <a:tr h="370840">
                <a:tc>
                  <a:txBody>
                    <a:bodyPr/>
                    <a:lstStyle/>
                    <a:p>
                      <a:r>
                        <a:rPr lang="fr-FR" sz="1600" b="0" dirty="0">
                          <a:latin typeface="+mj-lt"/>
                          <a:cs typeface="Times" pitchFamily="18" charset="0"/>
                        </a:rPr>
                        <a:t>Fiches TNI </a:t>
                      </a:r>
                      <a:r>
                        <a:rPr lang="fr-FR" sz="1200" b="0" dirty="0">
                          <a:latin typeface="+mj-lt"/>
                          <a:cs typeface="Times" pitchFamily="18" charset="0"/>
                        </a:rPr>
                        <a:t>(à afficher)</a:t>
                      </a:r>
                    </a:p>
                  </a:txBody>
                  <a:tcPr anchor="ctr"/>
                </a:tc>
                <a:tc>
                  <a:txBody>
                    <a:bodyPr/>
                    <a:lstStyle/>
                    <a:p>
                      <a:pPr algn="ctr"/>
                      <a:r>
                        <a:rPr lang="fr-FR" sz="1600" b="0" dirty="0">
                          <a:latin typeface="+mj-lt"/>
                          <a:cs typeface="Times" pitchFamily="18" charset="0"/>
                        </a:rPr>
                        <a:t>p. 22</a:t>
                      </a:r>
                    </a:p>
                  </a:txBody>
                  <a:tcPr anchor="ctr"/>
                </a:tc>
                <a:extLst>
                  <a:ext uri="{0D108BD9-81ED-4DB2-BD59-A6C34878D82A}">
                    <a16:rowId xmlns:a16="http://schemas.microsoft.com/office/drawing/2014/main" val="615457237"/>
                  </a:ext>
                </a:extLst>
              </a:tr>
              <a:tr h="370840">
                <a:tc>
                  <a:txBody>
                    <a:bodyPr/>
                    <a:lstStyle/>
                    <a:p>
                      <a:r>
                        <a:rPr lang="fr-FR" sz="1600" dirty="0">
                          <a:latin typeface="+mj-lt"/>
                          <a:cs typeface="Times" pitchFamily="18" charset="0"/>
                        </a:rPr>
                        <a:t>Fiches d’activité </a:t>
                      </a:r>
                      <a:r>
                        <a:rPr lang="fr-FR" sz="1200" dirty="0">
                          <a:latin typeface="+mj-lt"/>
                          <a:cs typeface="Times" pitchFamily="18" charset="0"/>
                        </a:rPr>
                        <a:t>(à imprimer)</a:t>
                      </a:r>
                      <a:endParaRPr lang="fr-FR" sz="1200" b="0" dirty="0">
                        <a:latin typeface="+mj-lt"/>
                        <a:cs typeface="Times" pitchFamily="18" charset="0"/>
                      </a:endParaRPr>
                    </a:p>
                  </a:txBody>
                  <a:tcPr anchor="ctr"/>
                </a:tc>
                <a:tc>
                  <a:txBody>
                    <a:bodyPr/>
                    <a:lstStyle/>
                    <a:p>
                      <a:pPr algn="ctr"/>
                      <a:r>
                        <a:rPr lang="fr-FR" sz="1600" dirty="0">
                          <a:latin typeface="+mj-lt"/>
                          <a:cs typeface="Times" pitchFamily="18" charset="0"/>
                        </a:rPr>
                        <a:t>p. 31</a:t>
                      </a:r>
                      <a:endParaRPr lang="fr-FR" sz="1600" b="0" dirty="0">
                        <a:latin typeface="+mj-lt"/>
                        <a:cs typeface="Times" pitchFamily="18" charset="0"/>
                      </a:endParaRPr>
                    </a:p>
                  </a:txBody>
                  <a:tcPr anchor="ctr"/>
                </a:tc>
                <a:extLst>
                  <a:ext uri="{0D108BD9-81ED-4DB2-BD59-A6C34878D82A}">
                    <a16:rowId xmlns:a16="http://schemas.microsoft.com/office/drawing/2014/main" val="10006"/>
                  </a:ext>
                </a:extLst>
              </a:tr>
            </a:tbl>
          </a:graphicData>
        </a:graphic>
      </p:graphicFrame>
      <p:sp>
        <p:nvSpPr>
          <p:cNvPr id="5" name="Espace réservé du numéro de diapositive 1"/>
          <p:cNvSpPr>
            <a:spLocks noGrp="1"/>
          </p:cNvSpPr>
          <p:nvPr>
            <p:ph type="sldNum" sz="quarter" idx="12"/>
            <p:custDataLst>
              <p:tags r:id="rId3"/>
            </p:custDataLst>
          </p:nvPr>
        </p:nvSpPr>
        <p:spPr>
          <a:xfrm>
            <a:off x="5745708" y="8040991"/>
            <a:ext cx="1112292" cy="1135797"/>
          </a:xfrm>
        </p:spPr>
        <p:txBody>
          <a:bodyPr/>
          <a:lstStyle/>
          <a:p>
            <a:fld id="{027FB875-5C85-AB42-9DC5-178568A424B8}" type="slidenum">
              <a:rPr lang="en-US" sz="8200" smtClean="0">
                <a:solidFill>
                  <a:schemeClr val="bg1">
                    <a:lumMod val="85000"/>
                  </a:schemeClr>
                </a:solidFill>
                <a:latin typeface="Impact"/>
                <a:cs typeface="Impact"/>
              </a:rPr>
              <a:pPr/>
              <a:t>2</a:t>
            </a:fld>
            <a:endParaRPr lang="en-US" sz="8200" dirty="0">
              <a:solidFill>
                <a:schemeClr val="bg1">
                  <a:lumMod val="85000"/>
                </a:schemeClr>
              </a:solidFill>
              <a:latin typeface="Impact"/>
              <a:cs typeface="Impact"/>
            </a:endParaRPr>
          </a:p>
        </p:txBody>
      </p:sp>
      <p:pic>
        <p:nvPicPr>
          <p:cNvPr id="3" name="Image 2">
            <a:extLst>
              <a:ext uri="{FF2B5EF4-FFF2-40B4-BE49-F238E27FC236}">
                <a16:creationId xmlns:a16="http://schemas.microsoft.com/office/drawing/2014/main" id="{D0256B16-DA32-67BF-4694-965C1D6778AC}"/>
              </a:ext>
            </a:extLst>
          </p:cNvPr>
          <p:cNvPicPr>
            <a:picLocks noChangeAspect="1"/>
          </p:cNvPicPr>
          <p:nvPr/>
        </p:nvPicPr>
        <p:blipFill>
          <a:blip r:embed="rId6"/>
          <a:stretch>
            <a:fillRect/>
          </a:stretch>
        </p:blipFill>
        <p:spPr>
          <a:xfrm>
            <a:off x="2563309" y="5710992"/>
            <a:ext cx="1365622" cy="591363"/>
          </a:xfrm>
          <a:prstGeom prst="rect">
            <a:avLst/>
          </a:prstGeom>
        </p:spPr>
      </p:pic>
      <p:pic>
        <p:nvPicPr>
          <p:cNvPr id="4" name="Image 3">
            <a:extLst>
              <a:ext uri="{FF2B5EF4-FFF2-40B4-BE49-F238E27FC236}">
                <a16:creationId xmlns:a16="http://schemas.microsoft.com/office/drawing/2014/main" id="{34326D92-70F2-2575-DA68-96AD604440AC}"/>
              </a:ext>
            </a:extLst>
          </p:cNvPr>
          <p:cNvPicPr>
            <a:picLocks noChangeAspect="1"/>
          </p:cNvPicPr>
          <p:nvPr/>
        </p:nvPicPr>
        <p:blipFill>
          <a:blip r:embed="rId7"/>
          <a:stretch>
            <a:fillRect/>
          </a:stretch>
        </p:blipFill>
        <p:spPr>
          <a:xfrm>
            <a:off x="614168" y="8261387"/>
            <a:ext cx="5620999" cy="695004"/>
          </a:xfrm>
          <a:prstGeom prst="rect">
            <a:avLst/>
          </a:prstGeom>
        </p:spPr>
      </p:pic>
      <p:pic>
        <p:nvPicPr>
          <p:cNvPr id="6" name="Image 5">
            <a:hlinkClick r:id="rId8"/>
            <a:extLst>
              <a:ext uri="{FF2B5EF4-FFF2-40B4-BE49-F238E27FC236}">
                <a16:creationId xmlns:a16="http://schemas.microsoft.com/office/drawing/2014/main" id="{031AB9DC-FD7A-D5DC-AA62-3BD441AE1E84}"/>
              </a:ext>
            </a:extLst>
          </p:cNvPr>
          <p:cNvPicPr>
            <a:picLocks noChangeAspect="1"/>
          </p:cNvPicPr>
          <p:nvPr/>
        </p:nvPicPr>
        <p:blipFill>
          <a:blip r:embed="rId9">
            <a:clrChange>
              <a:clrFrom>
                <a:srgbClr val="F8FDF7"/>
              </a:clrFrom>
              <a:clrTo>
                <a:srgbClr val="F8FDF7">
                  <a:alpha val="0"/>
                </a:srgbClr>
              </a:clrTo>
            </a:clrChange>
            <a:extLst>
              <a:ext uri="{28A0092B-C50C-407E-A947-70E740481C1C}">
                <a14:useLocalDpi xmlns:a14="http://schemas.microsoft.com/office/drawing/2010/main" val="0"/>
              </a:ext>
            </a:extLst>
          </a:blip>
          <a:stretch>
            <a:fillRect/>
          </a:stretch>
        </p:blipFill>
        <p:spPr>
          <a:xfrm>
            <a:off x="2969281" y="6522751"/>
            <a:ext cx="553678" cy="414724"/>
          </a:xfrm>
          <a:prstGeom prst="rect">
            <a:avLst/>
          </a:prstGeom>
        </p:spPr>
      </p:pic>
    </p:spTree>
    <p:extLst>
      <p:ext uri="{BB962C8B-B14F-4D97-AF65-F5344CB8AC3E}">
        <p14:creationId xmlns:p14="http://schemas.microsoft.com/office/powerpoint/2010/main" val="2570005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custDataLst>
              <p:tags r:id="rId1"/>
            </p:custDataLst>
          </p:nvPr>
        </p:nvSpPr>
        <p:spPr>
          <a:xfrm>
            <a:off x="0" y="5691"/>
            <a:ext cx="5410200" cy="1050531"/>
          </a:xfrm>
        </p:spPr>
        <p:txBody>
          <a:bodyPr>
            <a:normAutofit/>
          </a:bodyPr>
          <a:lstStyle/>
          <a:p>
            <a:pPr algn="l"/>
            <a:r>
              <a:rPr lang="en-US" sz="3000" dirty="0">
                <a:latin typeface="+mn-lt"/>
                <a:cs typeface="Times New Roman"/>
              </a:rPr>
              <a:t>Images à </a:t>
            </a:r>
            <a:r>
              <a:rPr lang="en-US" sz="3000" dirty="0" err="1">
                <a:latin typeface="+mn-lt"/>
                <a:cs typeface="Times New Roman"/>
              </a:rPr>
              <a:t>colorier</a:t>
            </a:r>
            <a:r>
              <a:rPr lang="en-US" sz="3000" dirty="0">
                <a:latin typeface="+mn-lt"/>
                <a:cs typeface="Times New Roman"/>
              </a:rPr>
              <a:t> et à </a:t>
            </a:r>
            <a:r>
              <a:rPr lang="en-US" sz="3000" dirty="0" err="1">
                <a:latin typeface="+mn-lt"/>
                <a:cs typeface="Times New Roman"/>
              </a:rPr>
              <a:t>découper</a:t>
            </a:r>
            <a:br>
              <a:rPr lang="en-US" sz="3000" dirty="0">
                <a:latin typeface="+mn-lt"/>
                <a:cs typeface="Times New Roman"/>
              </a:rPr>
            </a:br>
            <a:r>
              <a:rPr lang="en-US" sz="2400" dirty="0">
                <a:latin typeface="+mn-lt"/>
                <a:cs typeface="Times New Roman"/>
              </a:rPr>
              <a:t>Albert + </a:t>
            </a:r>
            <a:r>
              <a:rPr lang="en-US" sz="2400" dirty="0" err="1">
                <a:latin typeface="+mn-lt"/>
                <a:cs typeface="Times New Roman"/>
              </a:rPr>
              <a:t>côté</a:t>
            </a:r>
            <a:r>
              <a:rPr lang="en-US" sz="2400" dirty="0">
                <a:latin typeface="+mn-lt"/>
                <a:cs typeface="Times New Roman"/>
              </a:rPr>
              <a:t> de bobsleigh</a:t>
            </a:r>
          </a:p>
        </p:txBody>
      </p:sp>
      <p:sp>
        <p:nvSpPr>
          <p:cNvPr id="9" name="Rectangle 8">
            <a:extLst>
              <a:ext uri="{FF2B5EF4-FFF2-40B4-BE49-F238E27FC236}">
                <a16:creationId xmlns:a16="http://schemas.microsoft.com/office/drawing/2014/main" id="{7CE729D8-A244-44B8-83DD-8AA9A521E9D3}"/>
              </a:ext>
            </a:extLst>
          </p:cNvPr>
          <p:cNvSpPr/>
          <p:nvPr>
            <p:custDataLst>
              <p:tags r:id="rId2"/>
            </p:custDataLst>
          </p:nvPr>
        </p:nvSpPr>
        <p:spPr>
          <a:xfrm>
            <a:off x="4421612" y="1379784"/>
            <a:ext cx="1260000" cy="702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5">
            <a:extLst>
              <a:ext uri="{FF2B5EF4-FFF2-40B4-BE49-F238E27FC236}">
                <a16:creationId xmlns:a16="http://schemas.microsoft.com/office/drawing/2014/main" id="{140754B6-D00E-4F9C-8CB4-71196E84D9FB}"/>
              </a:ext>
            </a:extLst>
          </p:cNvPr>
          <p:cNvPicPr>
            <a:picLocks noChangeAspect="1"/>
          </p:cNvPicPr>
          <p:nvPr>
            <p:custDataLst>
              <p:tags r:id="rId3"/>
            </p:custDataLst>
          </p:nvPr>
        </p:nvPicPr>
        <p:blipFill rotWithShape="1">
          <a:blip r:embed="rId5"/>
          <a:srcRect l="47442" t="2713" r="1550" b="2713"/>
          <a:stretch/>
        </p:blipFill>
        <p:spPr>
          <a:xfrm>
            <a:off x="278221" y="1264081"/>
            <a:ext cx="3911005" cy="7251405"/>
          </a:xfrm>
          <a:prstGeom prst="rect">
            <a:avLst/>
          </a:prstGeom>
        </p:spPr>
      </p:pic>
    </p:spTree>
    <p:extLst>
      <p:ext uri="{BB962C8B-B14F-4D97-AF65-F5344CB8AC3E}">
        <p14:creationId xmlns:p14="http://schemas.microsoft.com/office/powerpoint/2010/main" val="388734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custDataLst>
              <p:tags r:id="rId1"/>
            </p:custDataLst>
          </p:nvPr>
        </p:nvSpPr>
        <p:spPr>
          <a:xfrm>
            <a:off x="-1" y="5691"/>
            <a:ext cx="5511485" cy="1050531"/>
          </a:xfrm>
        </p:spPr>
        <p:txBody>
          <a:bodyPr>
            <a:normAutofit/>
          </a:bodyPr>
          <a:lstStyle/>
          <a:p>
            <a:pPr algn="l"/>
            <a:r>
              <a:rPr lang="en-US" sz="3000" dirty="0">
                <a:cs typeface="Times New Roman"/>
              </a:rPr>
              <a:t>Images à </a:t>
            </a:r>
            <a:r>
              <a:rPr lang="en-US" sz="3000" dirty="0" err="1">
                <a:cs typeface="Times New Roman"/>
              </a:rPr>
              <a:t>colorier</a:t>
            </a:r>
            <a:r>
              <a:rPr lang="en-US" sz="3000" dirty="0">
                <a:cs typeface="Times New Roman"/>
              </a:rPr>
              <a:t> et à </a:t>
            </a:r>
            <a:r>
              <a:rPr lang="en-US" sz="3000" dirty="0" err="1">
                <a:cs typeface="Times New Roman"/>
              </a:rPr>
              <a:t>découper</a:t>
            </a:r>
            <a:r>
              <a:rPr lang="en-US" sz="3000" dirty="0">
                <a:cs typeface="Times New Roman"/>
              </a:rPr>
              <a:t> </a:t>
            </a:r>
            <a:br>
              <a:rPr lang="en-US" sz="3000" dirty="0">
                <a:latin typeface="+mn-lt"/>
                <a:cs typeface="Times New Roman"/>
              </a:rPr>
            </a:br>
            <a:r>
              <a:rPr lang="en-US" sz="2400" dirty="0" err="1">
                <a:latin typeface="+mn-lt"/>
                <a:cs typeface="Times New Roman"/>
              </a:rPr>
              <a:t>Amancia</a:t>
            </a:r>
            <a:r>
              <a:rPr lang="en-US" sz="2400" dirty="0">
                <a:latin typeface="+mn-lt"/>
                <a:cs typeface="Times New Roman"/>
              </a:rPr>
              <a:t> </a:t>
            </a:r>
            <a:r>
              <a:rPr lang="en-US" sz="2400" dirty="0">
                <a:cs typeface="Times New Roman"/>
              </a:rPr>
              <a:t>+ </a:t>
            </a:r>
            <a:r>
              <a:rPr lang="en-US" sz="2400" dirty="0" err="1">
                <a:cs typeface="Times New Roman"/>
              </a:rPr>
              <a:t>côté</a:t>
            </a:r>
            <a:r>
              <a:rPr lang="en-US" sz="2400" dirty="0">
                <a:cs typeface="Times New Roman"/>
              </a:rPr>
              <a:t> de bobsleigh</a:t>
            </a:r>
            <a:endParaRPr lang="en-US" sz="2400" dirty="0">
              <a:latin typeface="+mn-lt"/>
              <a:cs typeface="Times New Roman"/>
            </a:endParaRPr>
          </a:p>
        </p:txBody>
      </p:sp>
      <p:sp>
        <p:nvSpPr>
          <p:cNvPr id="9" name="Rectangle 8">
            <a:extLst>
              <a:ext uri="{FF2B5EF4-FFF2-40B4-BE49-F238E27FC236}">
                <a16:creationId xmlns:a16="http://schemas.microsoft.com/office/drawing/2014/main" id="{7CE729D8-A244-44B8-83DD-8AA9A521E9D3}"/>
              </a:ext>
            </a:extLst>
          </p:cNvPr>
          <p:cNvSpPr/>
          <p:nvPr>
            <p:custDataLst>
              <p:tags r:id="rId2"/>
            </p:custDataLst>
          </p:nvPr>
        </p:nvSpPr>
        <p:spPr>
          <a:xfrm>
            <a:off x="4251485" y="1379784"/>
            <a:ext cx="1260000" cy="7020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Image 5">
            <a:extLst>
              <a:ext uri="{FF2B5EF4-FFF2-40B4-BE49-F238E27FC236}">
                <a16:creationId xmlns:a16="http://schemas.microsoft.com/office/drawing/2014/main" id="{C4C1EFEC-1C04-481F-AAA4-C4BFC4A1EEE3}"/>
              </a:ext>
            </a:extLst>
          </p:cNvPr>
          <p:cNvPicPr>
            <a:picLocks noChangeAspect="1"/>
          </p:cNvPicPr>
          <p:nvPr>
            <p:custDataLst>
              <p:tags r:id="rId3"/>
            </p:custDataLst>
          </p:nvPr>
        </p:nvPicPr>
        <p:blipFill rotWithShape="1">
          <a:blip r:embed="rId5"/>
          <a:srcRect l="11938" t="5498" r="57054" b="4579"/>
          <a:stretch/>
        </p:blipFill>
        <p:spPr>
          <a:xfrm>
            <a:off x="893502" y="1379784"/>
            <a:ext cx="2423490" cy="7028122"/>
          </a:xfrm>
          <a:prstGeom prst="rect">
            <a:avLst/>
          </a:prstGeom>
        </p:spPr>
      </p:pic>
    </p:spTree>
    <p:extLst>
      <p:ext uri="{BB962C8B-B14F-4D97-AF65-F5344CB8AC3E}">
        <p14:creationId xmlns:p14="http://schemas.microsoft.com/office/powerpoint/2010/main" val="2830932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22</a:t>
            </a:fld>
            <a:endParaRPr lang="en-US" sz="8200" dirty="0">
              <a:solidFill>
                <a:schemeClr val="bg1">
                  <a:lumMod val="85000"/>
                </a:schemeClr>
              </a:solidFill>
              <a:latin typeface="Impact"/>
              <a:cs typeface="Impact"/>
            </a:endParaRPr>
          </a:p>
        </p:txBody>
      </p:sp>
      <p:sp>
        <p:nvSpPr>
          <p:cNvPr id="7" name="Title 3">
            <a:extLst>
              <a:ext uri="{FF2B5EF4-FFF2-40B4-BE49-F238E27FC236}">
                <a16:creationId xmlns:a16="http://schemas.microsoft.com/office/drawing/2014/main" id="{57E90DBB-FA91-4513-9219-F3A5FC1CBF8D}"/>
              </a:ext>
            </a:extLst>
          </p:cNvPr>
          <p:cNvSpPr txBox="1">
            <a:spLocks/>
          </p:cNvSpPr>
          <p:nvPr>
            <p:custDataLst>
              <p:tags r:id="rId2"/>
            </p:custDataLst>
          </p:nvPr>
        </p:nvSpPr>
        <p:spPr>
          <a:xfrm>
            <a:off x="973668" y="1466850"/>
            <a:ext cx="4721330" cy="87139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dirty="0">
                <a:cs typeface="Times" pitchFamily="18" charset="0"/>
              </a:rPr>
              <a:t>Fiches TNI</a:t>
            </a:r>
          </a:p>
        </p:txBody>
      </p:sp>
      <p:graphicFrame>
        <p:nvGraphicFramePr>
          <p:cNvPr id="8" name="Tableau 4">
            <a:extLst>
              <a:ext uri="{FF2B5EF4-FFF2-40B4-BE49-F238E27FC236}">
                <a16:creationId xmlns:a16="http://schemas.microsoft.com/office/drawing/2014/main" id="{643A2E57-8A19-466B-A59A-6BAD7052F442}"/>
              </a:ext>
            </a:extLst>
          </p:cNvPr>
          <p:cNvGraphicFramePr>
            <a:graphicFrameLocks noGrp="1"/>
          </p:cNvGraphicFramePr>
          <p:nvPr>
            <p:custDataLst>
              <p:tags r:id="rId3"/>
            </p:custDataLst>
            <p:extLst>
              <p:ext uri="{D42A27DB-BD31-4B8C-83A1-F6EECF244321}">
                <p14:modId xmlns:p14="http://schemas.microsoft.com/office/powerpoint/2010/main" val="2414536732"/>
              </p:ext>
            </p:extLst>
          </p:nvPr>
        </p:nvGraphicFramePr>
        <p:xfrm>
          <a:off x="783117" y="2750820"/>
          <a:ext cx="5374793" cy="3484880"/>
        </p:xfrm>
        <a:graphic>
          <a:graphicData uri="http://schemas.openxmlformats.org/drawingml/2006/table">
            <a:tbl>
              <a:tblPr firstRow="1" bandRow="1">
                <a:tableStyleId>{5C22544A-7EE6-4342-B048-85BDC9FD1C3A}</a:tableStyleId>
              </a:tblPr>
              <a:tblGrid>
                <a:gridCol w="1266663">
                  <a:extLst>
                    <a:ext uri="{9D8B030D-6E8A-4147-A177-3AD203B41FA5}">
                      <a16:colId xmlns:a16="http://schemas.microsoft.com/office/drawing/2014/main" val="20000"/>
                    </a:ext>
                  </a:extLst>
                </a:gridCol>
                <a:gridCol w="2931442">
                  <a:extLst>
                    <a:ext uri="{9D8B030D-6E8A-4147-A177-3AD203B41FA5}">
                      <a16:colId xmlns:a16="http://schemas.microsoft.com/office/drawing/2014/main" val="20001"/>
                    </a:ext>
                  </a:extLst>
                </a:gridCol>
                <a:gridCol w="1176688">
                  <a:extLst>
                    <a:ext uri="{9D8B030D-6E8A-4147-A177-3AD203B41FA5}">
                      <a16:colId xmlns:a16="http://schemas.microsoft.com/office/drawing/2014/main" val="20002"/>
                    </a:ext>
                  </a:extLst>
                </a:gridCol>
              </a:tblGrid>
              <a:tr h="370840">
                <a:tc>
                  <a:txBody>
                    <a:bodyPr/>
                    <a:lstStyle/>
                    <a:p>
                      <a:pPr algn="ctr"/>
                      <a:r>
                        <a:rPr lang="fr-FR" sz="1400" baseline="0" dirty="0">
                          <a:latin typeface="+mj-lt"/>
                        </a:rPr>
                        <a:t>Numéro de</a:t>
                      </a:r>
                    </a:p>
                    <a:p>
                      <a:pPr algn="ctr"/>
                      <a:r>
                        <a:rPr lang="fr-FR" sz="1400" baseline="0" dirty="0">
                          <a:latin typeface="+mj-lt"/>
                        </a:rPr>
                        <a:t>la fiche</a:t>
                      </a:r>
                      <a:endParaRPr lang="fr-FR" sz="1400" dirty="0">
                        <a:latin typeface="+mj-lt"/>
                      </a:endParaRPr>
                    </a:p>
                  </a:txBody>
                  <a:tcPr anchor="ctr"/>
                </a:tc>
                <a:tc>
                  <a:txBody>
                    <a:bodyPr/>
                    <a:lstStyle/>
                    <a:p>
                      <a:pPr algn="ctr"/>
                      <a:r>
                        <a:rPr lang="fr-FR" sz="1400" dirty="0">
                          <a:latin typeface="+mj-lt"/>
                        </a:rPr>
                        <a:t>Nom</a:t>
                      </a:r>
                    </a:p>
                  </a:txBody>
                  <a:tcPr anchor="ctr"/>
                </a:tc>
                <a:tc>
                  <a:txBody>
                    <a:bodyPr/>
                    <a:lstStyle/>
                    <a:p>
                      <a:pPr algn="ctr"/>
                      <a:r>
                        <a:rPr lang="fr-FR" sz="1400" dirty="0">
                          <a:latin typeface="+mj-lt"/>
                        </a:rPr>
                        <a:t>Pages</a:t>
                      </a:r>
                    </a:p>
                  </a:txBody>
                  <a:tcPr anchor="ctr"/>
                </a:tc>
                <a:extLst>
                  <a:ext uri="{0D108BD9-81ED-4DB2-BD59-A6C34878D82A}">
                    <a16:rowId xmlns:a16="http://schemas.microsoft.com/office/drawing/2014/main" val="10000"/>
                  </a:ext>
                </a:extLst>
              </a:tr>
              <a:tr h="370840">
                <a:tc>
                  <a:txBody>
                    <a:bodyPr/>
                    <a:lstStyle/>
                    <a:p>
                      <a:pPr algn="ctr"/>
                      <a:r>
                        <a:rPr lang="fr-FR" sz="1200" dirty="0">
                          <a:latin typeface="+mj-lt"/>
                        </a:rPr>
                        <a:t>1</a:t>
                      </a:r>
                    </a:p>
                  </a:txBody>
                  <a:tcPr anchor="ctr"/>
                </a:tc>
                <a:tc>
                  <a:txBody>
                    <a:bodyPr/>
                    <a:lstStyle/>
                    <a:p>
                      <a:r>
                        <a:rPr lang="fr-CA" sz="1200" dirty="0">
                          <a:latin typeface="+mj-lt"/>
                        </a:rPr>
                        <a:t>La lettre d’Albert</a:t>
                      </a:r>
                      <a:endParaRPr lang="fr-FR" sz="1200" dirty="0">
                        <a:latin typeface="+mj-lt"/>
                      </a:endParaRPr>
                    </a:p>
                  </a:txBody>
                  <a:tcPr anchor="ctr"/>
                </a:tc>
                <a:tc>
                  <a:txBody>
                    <a:bodyPr/>
                    <a:lstStyle/>
                    <a:p>
                      <a:pPr algn="ctr"/>
                      <a:r>
                        <a:rPr lang="fr-CA" sz="1200" dirty="0">
                          <a:latin typeface="+mj-lt"/>
                        </a:rPr>
                        <a:t>23</a:t>
                      </a:r>
                      <a:endParaRPr lang="fr-FR" sz="1200" dirty="0">
                        <a:latin typeface="+mj-lt"/>
                      </a:endParaRPr>
                    </a:p>
                  </a:txBody>
                  <a:tcPr anchor="ctr"/>
                </a:tc>
                <a:extLst>
                  <a:ext uri="{0D108BD9-81ED-4DB2-BD59-A6C34878D82A}">
                    <a16:rowId xmlns:a16="http://schemas.microsoft.com/office/drawing/2014/main" val="10001"/>
                  </a:ext>
                </a:extLst>
              </a:tr>
              <a:tr h="370840">
                <a:tc>
                  <a:txBody>
                    <a:bodyPr/>
                    <a:lstStyle/>
                    <a:p>
                      <a:pPr algn="ctr"/>
                      <a:r>
                        <a:rPr lang="fr-FR" sz="1200" dirty="0">
                          <a:latin typeface="+mj-lt"/>
                        </a:rPr>
                        <a:t>2</a:t>
                      </a:r>
                    </a:p>
                  </a:txBody>
                  <a:tcPr anchor="ctr"/>
                </a:tc>
                <a:tc>
                  <a:txBody>
                    <a:bodyPr/>
                    <a:lstStyle/>
                    <a:p>
                      <a:r>
                        <a:rPr lang="fr-FR" sz="1200" dirty="0">
                          <a:latin typeface="+mj-lt"/>
                        </a:rPr>
                        <a:t>Images de bobsleigh</a:t>
                      </a:r>
                    </a:p>
                  </a:txBody>
                  <a:tcPr anchor="ctr"/>
                </a:tc>
                <a:tc>
                  <a:txBody>
                    <a:bodyPr/>
                    <a:lstStyle/>
                    <a:p>
                      <a:pPr algn="ctr"/>
                      <a:r>
                        <a:rPr lang="fr-CA" sz="1200" dirty="0">
                          <a:latin typeface="+mj-lt"/>
                        </a:rPr>
                        <a:t>24</a:t>
                      </a:r>
                      <a:endParaRPr lang="fr-FR" sz="1200" dirty="0">
                        <a:latin typeface="+mj-lt"/>
                      </a:endParaRPr>
                    </a:p>
                  </a:txBody>
                  <a:tcPr anchor="ctr"/>
                </a:tc>
                <a:extLst>
                  <a:ext uri="{0D108BD9-81ED-4DB2-BD59-A6C34878D82A}">
                    <a16:rowId xmlns:a16="http://schemas.microsoft.com/office/drawing/2014/main" val="10002"/>
                  </a:ext>
                </a:extLst>
              </a:tr>
              <a:tr h="370840">
                <a:tc>
                  <a:txBody>
                    <a:bodyPr/>
                    <a:lstStyle/>
                    <a:p>
                      <a:pPr algn="ctr"/>
                      <a:r>
                        <a:rPr lang="fr-FR" sz="1200" dirty="0">
                          <a:latin typeface="+mj-lt"/>
                        </a:rPr>
                        <a:t>3</a:t>
                      </a:r>
                    </a:p>
                  </a:txBody>
                  <a:tcPr anchor="ctr"/>
                </a:tc>
                <a:tc>
                  <a:txBody>
                    <a:bodyPr/>
                    <a:lstStyle/>
                    <a:p>
                      <a:r>
                        <a:rPr lang="fr-FR" sz="1200" dirty="0">
                          <a:latin typeface="+mj-lt"/>
                        </a:rPr>
                        <a:t>À quoi ressemble la Jamaïque ?</a:t>
                      </a:r>
                    </a:p>
                  </a:txBody>
                  <a:tcPr anchor="ctr"/>
                </a:tc>
                <a:tc>
                  <a:txBody>
                    <a:bodyPr/>
                    <a:lstStyle/>
                    <a:p>
                      <a:pPr algn="ctr"/>
                      <a:r>
                        <a:rPr lang="fr-CA" sz="1200" dirty="0">
                          <a:latin typeface="+mj-lt"/>
                        </a:rPr>
                        <a:t>25</a:t>
                      </a:r>
                      <a:endParaRPr lang="fr-FR" sz="1200" dirty="0">
                        <a:latin typeface="+mj-lt"/>
                      </a:endParaRPr>
                    </a:p>
                  </a:txBody>
                  <a:tcPr anchor="ctr"/>
                </a:tc>
                <a:extLst>
                  <a:ext uri="{0D108BD9-81ED-4DB2-BD59-A6C34878D82A}">
                    <a16:rowId xmlns:a16="http://schemas.microsoft.com/office/drawing/2014/main" val="10004"/>
                  </a:ext>
                </a:extLst>
              </a:tr>
              <a:tr h="370840">
                <a:tc>
                  <a:txBody>
                    <a:bodyPr/>
                    <a:lstStyle/>
                    <a:p>
                      <a:pPr algn="ctr"/>
                      <a:r>
                        <a:rPr lang="fr-CA" sz="1200" dirty="0">
                          <a:latin typeface="+mj-lt"/>
                        </a:rPr>
                        <a:t>4</a:t>
                      </a:r>
                      <a:endParaRPr lang="fr-FR" sz="1200" dirty="0">
                        <a:latin typeface="+mj-lt"/>
                      </a:endParaRPr>
                    </a:p>
                  </a:txBody>
                  <a:tcPr anchor="ctr"/>
                </a:tc>
                <a:tc>
                  <a:txBody>
                    <a:bodyPr/>
                    <a:lstStyle/>
                    <a:p>
                      <a:r>
                        <a:rPr lang="fr-CA" sz="1200" dirty="0">
                          <a:latin typeface="+mj-lt"/>
                        </a:rPr>
                        <a:t>Les saisons en</a:t>
                      </a:r>
                      <a:r>
                        <a:rPr lang="fr-CA" sz="1200" baseline="0" dirty="0">
                          <a:latin typeface="+mj-lt"/>
                        </a:rPr>
                        <a:t> Jamaïque (question)</a:t>
                      </a:r>
                      <a:endParaRPr lang="fr-FR" sz="1200" dirty="0">
                        <a:latin typeface="+mj-lt"/>
                      </a:endParaRPr>
                    </a:p>
                  </a:txBody>
                  <a:tcPr anchor="ctr"/>
                </a:tc>
                <a:tc>
                  <a:txBody>
                    <a:bodyPr/>
                    <a:lstStyle/>
                    <a:p>
                      <a:pPr algn="ctr"/>
                      <a:r>
                        <a:rPr lang="fr-CA" sz="1200" dirty="0">
                          <a:latin typeface="+mj-lt"/>
                        </a:rPr>
                        <a:t>26</a:t>
                      </a:r>
                      <a:endParaRPr lang="fr-FR" sz="1200" dirty="0">
                        <a:latin typeface="+mj-lt"/>
                      </a:endParaRPr>
                    </a:p>
                  </a:txBody>
                  <a:tcPr anchor="ctr"/>
                </a:tc>
                <a:extLst>
                  <a:ext uri="{0D108BD9-81ED-4DB2-BD59-A6C34878D82A}">
                    <a16:rowId xmlns:a16="http://schemas.microsoft.com/office/drawing/2014/main" val="10005"/>
                  </a:ext>
                </a:extLst>
              </a:tr>
              <a:tr h="370840">
                <a:tc>
                  <a:txBody>
                    <a:bodyPr/>
                    <a:lstStyle/>
                    <a:p>
                      <a:pPr algn="ctr"/>
                      <a:r>
                        <a:rPr lang="fr-CA" sz="1200" dirty="0">
                          <a:latin typeface="+mj-lt"/>
                        </a:rPr>
                        <a:t>5</a:t>
                      </a:r>
                      <a:endParaRPr lang="fr-FR" sz="1200" dirty="0">
                        <a:latin typeface="+mj-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dk1"/>
                          </a:solidFill>
                          <a:latin typeface="+mn-lt"/>
                          <a:ea typeface="+mn-ea"/>
                          <a:cs typeface="+mn-cs"/>
                        </a:rPr>
                        <a:t>Les saisons en</a:t>
                      </a:r>
                      <a:r>
                        <a:rPr lang="fr-CA" sz="1200" kern="1200" baseline="0" dirty="0">
                          <a:solidFill>
                            <a:schemeClr val="dk1"/>
                          </a:solidFill>
                          <a:latin typeface="+mn-lt"/>
                          <a:ea typeface="+mn-ea"/>
                          <a:cs typeface="+mn-cs"/>
                        </a:rPr>
                        <a:t> Jamaïque (réponse)</a:t>
                      </a:r>
                      <a:endParaRPr lang="fr-FR" sz="1200" kern="1200" dirty="0">
                        <a:solidFill>
                          <a:schemeClr val="dk1"/>
                        </a:solidFill>
                        <a:latin typeface="+mn-lt"/>
                        <a:ea typeface="+mn-ea"/>
                        <a:cs typeface="+mn-cs"/>
                      </a:endParaRPr>
                    </a:p>
                  </a:txBody>
                  <a:tcPr anchor="ctr"/>
                </a:tc>
                <a:tc>
                  <a:txBody>
                    <a:bodyPr/>
                    <a:lstStyle/>
                    <a:p>
                      <a:pPr algn="ctr"/>
                      <a:r>
                        <a:rPr lang="fr-CA" sz="1200" dirty="0">
                          <a:latin typeface="+mj-lt"/>
                        </a:rPr>
                        <a:t>27</a:t>
                      </a:r>
                      <a:endParaRPr lang="fr-FR" sz="1200" dirty="0">
                        <a:latin typeface="+mj-lt"/>
                      </a:endParaRPr>
                    </a:p>
                  </a:txBody>
                  <a:tcPr anchor="ctr"/>
                </a:tc>
                <a:extLst>
                  <a:ext uri="{0D108BD9-81ED-4DB2-BD59-A6C34878D82A}">
                    <a16:rowId xmlns:a16="http://schemas.microsoft.com/office/drawing/2014/main" val="10006"/>
                  </a:ext>
                </a:extLst>
              </a:tr>
              <a:tr h="370840">
                <a:tc>
                  <a:txBody>
                    <a:bodyPr/>
                    <a:lstStyle/>
                    <a:p>
                      <a:pPr algn="ctr"/>
                      <a:r>
                        <a:rPr lang="fr-CA" sz="1200" dirty="0">
                          <a:latin typeface="+mj-lt"/>
                        </a:rPr>
                        <a:t>6</a:t>
                      </a:r>
                      <a:endParaRPr lang="fr-FR" sz="1200" dirty="0">
                        <a:latin typeface="+mj-lt"/>
                      </a:endParaRPr>
                    </a:p>
                  </a:txBody>
                  <a:tcPr anchor="ctr"/>
                </a:tc>
                <a:tc>
                  <a:txBody>
                    <a:bodyPr/>
                    <a:lstStyle/>
                    <a:p>
                      <a:r>
                        <a:rPr lang="fr-FR" sz="1200" dirty="0">
                          <a:latin typeface="+mj-lt"/>
                        </a:rPr>
                        <a:t>La pente d’Albert</a:t>
                      </a:r>
                    </a:p>
                  </a:txBody>
                  <a:tcPr anchor="ctr"/>
                </a:tc>
                <a:tc>
                  <a:txBody>
                    <a:bodyPr/>
                    <a:lstStyle/>
                    <a:p>
                      <a:pPr algn="ctr"/>
                      <a:r>
                        <a:rPr lang="fr-CA" sz="1200" dirty="0">
                          <a:latin typeface="+mj-lt"/>
                        </a:rPr>
                        <a:t>28</a:t>
                      </a:r>
                      <a:endParaRPr lang="fr-FR" sz="1200" dirty="0">
                        <a:latin typeface="+mj-lt"/>
                      </a:endParaRPr>
                    </a:p>
                  </a:txBody>
                  <a:tcPr anchor="ctr"/>
                </a:tc>
                <a:extLst>
                  <a:ext uri="{0D108BD9-81ED-4DB2-BD59-A6C34878D82A}">
                    <a16:rowId xmlns:a16="http://schemas.microsoft.com/office/drawing/2014/main" val="316278198"/>
                  </a:ext>
                </a:extLst>
              </a:tr>
              <a:tr h="370840">
                <a:tc>
                  <a:txBody>
                    <a:bodyPr/>
                    <a:lstStyle/>
                    <a:p>
                      <a:pPr algn="ctr"/>
                      <a:r>
                        <a:rPr lang="fr-CA" sz="1200" dirty="0">
                          <a:latin typeface="+mj-lt"/>
                        </a:rPr>
                        <a:t>7</a:t>
                      </a:r>
                      <a:endParaRPr lang="fr-FR" sz="1200"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Modèle de bobsleigh</a:t>
                      </a:r>
                    </a:p>
                  </a:txBody>
                  <a:tcPr anchor="ctr"/>
                </a:tc>
                <a:tc>
                  <a:txBody>
                    <a:bodyPr/>
                    <a:lstStyle/>
                    <a:p>
                      <a:pPr algn="ctr"/>
                      <a:r>
                        <a:rPr lang="fr-CA" sz="1200" dirty="0">
                          <a:latin typeface="+mj-lt"/>
                        </a:rPr>
                        <a:t>29</a:t>
                      </a:r>
                      <a:endParaRPr lang="fr-FR" sz="1200" dirty="0">
                        <a:latin typeface="+mj-lt"/>
                      </a:endParaRPr>
                    </a:p>
                  </a:txBody>
                  <a:tcPr anchor="ctr"/>
                </a:tc>
                <a:extLst>
                  <a:ext uri="{0D108BD9-81ED-4DB2-BD59-A6C34878D82A}">
                    <a16:rowId xmlns:a16="http://schemas.microsoft.com/office/drawing/2014/main" val="2080962923"/>
                  </a:ext>
                </a:extLst>
              </a:tr>
              <a:tr h="370840">
                <a:tc>
                  <a:txBody>
                    <a:bodyPr/>
                    <a:lstStyle/>
                    <a:p>
                      <a:pPr algn="ctr"/>
                      <a:r>
                        <a:rPr lang="fr-CA" sz="1200" dirty="0">
                          <a:latin typeface="+mj-lt"/>
                        </a:rPr>
                        <a:t>8</a:t>
                      </a:r>
                      <a:endParaRPr lang="fr-FR" sz="1200" dirty="0">
                        <a:latin typeface="+mj-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dk1"/>
                          </a:solidFill>
                          <a:latin typeface="+mn-lt"/>
                          <a:ea typeface="+mn-ea"/>
                          <a:cs typeface="+mn-cs"/>
                        </a:rPr>
                        <a:t>Comment placer la rampe</a:t>
                      </a:r>
                    </a:p>
                  </a:txBody>
                  <a:tcPr anchor="ctr"/>
                </a:tc>
                <a:tc>
                  <a:txBody>
                    <a:bodyPr/>
                    <a:lstStyle/>
                    <a:p>
                      <a:pPr algn="ctr"/>
                      <a:r>
                        <a:rPr lang="fr-CA" sz="1200" dirty="0">
                          <a:latin typeface="+mj-lt"/>
                        </a:rPr>
                        <a:t>30</a:t>
                      </a:r>
                      <a:endParaRPr lang="fr-FR" sz="1200" dirty="0">
                        <a:latin typeface="+mj-lt"/>
                      </a:endParaRPr>
                    </a:p>
                  </a:txBody>
                  <a:tcPr anchor="ctr"/>
                </a:tc>
                <a:extLst>
                  <a:ext uri="{0D108BD9-81ED-4DB2-BD59-A6C34878D82A}">
                    <a16:rowId xmlns:a16="http://schemas.microsoft.com/office/drawing/2014/main" val="2075258157"/>
                  </a:ext>
                </a:extLst>
              </a:tr>
            </a:tbl>
          </a:graphicData>
        </a:graphic>
      </p:graphicFrame>
    </p:spTree>
    <p:extLst>
      <p:ext uri="{BB962C8B-B14F-4D97-AF65-F5344CB8AC3E}">
        <p14:creationId xmlns:p14="http://schemas.microsoft.com/office/powerpoint/2010/main" val="38829105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422C4B3-5AFF-4379-A4E1-6CB00DE7EA7D}"/>
              </a:ext>
            </a:extLst>
          </p:cNvPr>
          <p:cNvSpPr>
            <a:spLocks noGrp="1"/>
          </p:cNvSpPr>
          <p:nvPr>
            <p:ph type="title"/>
            <p:custDataLst>
              <p:tags r:id="rId1"/>
            </p:custDataLst>
          </p:nvPr>
        </p:nvSpPr>
        <p:spPr>
          <a:xfrm>
            <a:off x="260508" y="370496"/>
            <a:ext cx="6299507" cy="8806441"/>
          </a:xfrm>
        </p:spPr>
        <p:txBody>
          <a:bodyPr anchor="t" anchorCtr="0">
            <a:noAutofit/>
          </a:bodyPr>
          <a:lstStyle/>
          <a:p>
            <a:br>
              <a:rPr lang="en-US" sz="1600" b="1" dirty="0">
                <a:latin typeface="Maiandra GD" panose="020E0502030308020204" pitchFamily="34" charset="0"/>
                <a:cs typeface="Times New Roman" panose="02020603050405020304" pitchFamily="18" charset="0"/>
              </a:rPr>
            </a:br>
            <a:br>
              <a:rPr lang="en-US" sz="1600" b="1" dirty="0">
                <a:latin typeface="Maiandra GD" panose="020E0502030308020204" pitchFamily="34" charset="0"/>
                <a:cs typeface="MV Boli" panose="02000500030200090000" pitchFamily="2" charset="0"/>
              </a:rPr>
            </a:br>
            <a:br>
              <a:rPr lang="en-US" sz="1600" b="1" dirty="0">
                <a:latin typeface="Maiandra GD" panose="020E0502030308020204" pitchFamily="34" charset="0"/>
                <a:cs typeface="MV Boli" panose="02000500030200090000" pitchFamily="2" charset="0"/>
              </a:rPr>
            </a:br>
            <a:br>
              <a:rPr lang="en-US" sz="1600" b="1" dirty="0">
                <a:latin typeface="Maiandra GD" panose="020E0502030308020204" pitchFamily="34" charset="0"/>
                <a:cs typeface="MV Boli" panose="02000500030200090000" pitchFamily="2" charset="0"/>
              </a:rPr>
            </a:br>
            <a:br>
              <a:rPr lang="en-US" sz="1600" dirty="0">
                <a:latin typeface="Maiandra GD" panose="020E0502030308020204" pitchFamily="34" charset="0"/>
                <a:cs typeface="MV Boli" panose="02000500030200090000" pitchFamily="2" charset="0"/>
              </a:rPr>
            </a:br>
            <a:br>
              <a:rPr lang="en-US" sz="1600" dirty="0">
                <a:latin typeface="Maiandra GD" panose="020E0502030308020204" pitchFamily="34" charset="0"/>
                <a:cs typeface="MV Boli" panose="02000500030200090000" pitchFamily="2" charset="0"/>
              </a:rPr>
            </a:br>
            <a:br>
              <a:rPr lang="en-US" sz="1600" dirty="0">
                <a:latin typeface="Maiandra GD" panose="020E0502030308020204" pitchFamily="34" charset="0"/>
                <a:cs typeface="MV Boli" panose="02000500030200090000" pitchFamily="2" charset="0"/>
              </a:rPr>
            </a:br>
            <a:r>
              <a:rPr lang="en-US" sz="1900" b="1" dirty="0">
                <a:cs typeface="Lucida Sans Unicode" panose="020B0602030504020204" pitchFamily="34" charset="0"/>
              </a:rPr>
              <a:t>Bonjour les </a:t>
            </a:r>
            <a:r>
              <a:rPr lang="en-US" sz="1900" b="1" dirty="0" err="1">
                <a:cs typeface="Lucida Sans Unicode" panose="020B0602030504020204" pitchFamily="34" charset="0"/>
              </a:rPr>
              <a:t>élèves</a:t>
            </a:r>
            <a:r>
              <a:rPr lang="en-US" sz="1900" b="1" dirty="0">
                <a:cs typeface="Lucida Sans Unicode" panose="020B0602030504020204" pitchFamily="34" charset="0"/>
              </a:rPr>
              <a:t> !</a:t>
            </a:r>
            <a:br>
              <a:rPr lang="en-US" sz="1600" dirty="0">
                <a:cs typeface="Lucida Sans Unicode" panose="020B0602030504020204" pitchFamily="34" charset="0"/>
              </a:rPr>
            </a:br>
            <a:br>
              <a:rPr lang="en-US" sz="1600" dirty="0">
                <a:cs typeface="Lucida Sans Unicode" panose="020B0602030504020204" pitchFamily="34" charset="0"/>
              </a:rPr>
            </a:br>
            <a:br>
              <a:rPr lang="en-US" sz="1600" dirty="0">
                <a:cs typeface="Lucida Sans Unicode" panose="020B0602030504020204" pitchFamily="34" charset="0"/>
              </a:rPr>
            </a:br>
            <a:r>
              <a:rPr lang="fr-FR" sz="1900" dirty="0">
                <a:cs typeface="Lucida Sans Unicode" panose="020B0602030504020204" pitchFamily="34" charset="0"/>
              </a:rPr>
              <a:t>Je me présente : je m’appelle Albert. J’aime beaucoup le sport. </a:t>
            </a:r>
            <a:br>
              <a:rPr lang="en-US" sz="1900" dirty="0">
                <a:cs typeface="Lucida Sans Unicode" panose="020B0602030504020204" pitchFamily="34" charset="0"/>
              </a:rPr>
            </a:br>
            <a:r>
              <a:rPr lang="en-US" sz="1900" dirty="0" err="1">
                <a:cs typeface="Lucida Sans Unicode" panose="020B0602030504020204" pitchFamily="34" charset="0"/>
              </a:rPr>
              <a:t>D’ailleurs</a:t>
            </a:r>
            <a:r>
              <a:rPr lang="en-US" sz="1900" dirty="0">
                <a:cs typeface="Lucida Sans Unicode" panose="020B0602030504020204" pitchFamily="34" charset="0"/>
              </a:rPr>
              <a:t>, je </a:t>
            </a:r>
            <a:r>
              <a:rPr lang="en-US" sz="1900" dirty="0" err="1">
                <a:cs typeface="Lucida Sans Unicode" panose="020B0602030504020204" pitchFamily="34" charset="0"/>
              </a:rPr>
              <a:t>fais</a:t>
            </a:r>
            <a:r>
              <a:rPr lang="en-US" sz="1900" dirty="0">
                <a:cs typeface="Lucida Sans Unicode" panose="020B0602030504020204" pitchFamily="34" charset="0"/>
              </a:rPr>
              <a:t> </a:t>
            </a:r>
            <a:r>
              <a:rPr lang="en-US" sz="1900" dirty="0" err="1">
                <a:cs typeface="Lucida Sans Unicode" panose="020B0602030504020204" pitchFamily="34" charset="0"/>
              </a:rPr>
              <a:t>partie</a:t>
            </a:r>
            <a:r>
              <a:rPr lang="en-US" sz="1900" dirty="0">
                <a:cs typeface="Lucida Sans Unicode" panose="020B0602030504020204" pitchFamily="34" charset="0"/>
              </a:rPr>
              <a:t> d</a:t>
            </a:r>
            <a:r>
              <a:rPr lang="fr-CA" sz="1900" dirty="0">
                <a:cs typeface="Lucida Sans Unicode" panose="020B0602030504020204" pitchFamily="34" charset="0"/>
              </a:rPr>
              <a:t>’une équipe de bobsleigh.</a:t>
            </a:r>
            <a:br>
              <a:rPr lang="fr-CA" sz="1900" dirty="0">
                <a:cs typeface="Lucida Sans Unicode" panose="020B0602030504020204" pitchFamily="34" charset="0"/>
              </a:rPr>
            </a:br>
            <a:br>
              <a:rPr lang="fr-FR" sz="1900" dirty="0">
                <a:cs typeface="Lucida Sans Unicode" panose="020B0602030504020204" pitchFamily="34" charset="0"/>
              </a:rPr>
            </a:br>
            <a:r>
              <a:rPr lang="fr-FR" sz="1900" dirty="0">
                <a:cs typeface="Lucida Sans Unicode" panose="020B0602030504020204" pitchFamily="34" charset="0"/>
              </a:rPr>
              <a:t>Mon équipe et moi, nous voulons nous entraîner pour participer à des compétitions de bobsleigh. </a:t>
            </a:r>
            <a:br>
              <a:rPr lang="fr-FR" sz="1900" dirty="0">
                <a:cs typeface="Lucida Sans Unicode" panose="020B0602030504020204" pitchFamily="34" charset="0"/>
              </a:rPr>
            </a:br>
            <a:r>
              <a:rPr lang="fr-FR" sz="1900" dirty="0">
                <a:cs typeface="Lucida Sans Unicode" panose="020B0602030504020204" pitchFamily="34" charset="0"/>
              </a:rPr>
              <a:t>Le problème, c’est que nous habitons en Jamaïque. </a:t>
            </a:r>
            <a:r>
              <a:rPr lang="fr-CA" sz="1900" dirty="0">
                <a:cs typeface="Lucida Sans Unicode" panose="020B0602030504020204" pitchFamily="34" charset="0"/>
              </a:rPr>
              <a:t>C’est très difficile de faire du bobsleigh dans notre pays</a:t>
            </a:r>
            <a:r>
              <a:rPr lang="fr-FR" sz="1900" dirty="0">
                <a:cs typeface="Lucida Sans Unicode" panose="020B0602030504020204" pitchFamily="34" charset="0"/>
              </a:rPr>
              <a:t>. </a:t>
            </a:r>
            <a:br>
              <a:rPr lang="fr-FR" sz="1900" dirty="0">
                <a:cs typeface="Lucida Sans Unicode" panose="020B0602030504020204" pitchFamily="34" charset="0"/>
              </a:rPr>
            </a:br>
            <a:br>
              <a:rPr lang="fr-FR" sz="1900" dirty="0">
                <a:cs typeface="Lucida Sans Unicode" panose="020B0602030504020204" pitchFamily="34" charset="0"/>
              </a:rPr>
            </a:br>
            <a:r>
              <a:rPr lang="fr-FR" sz="1900" dirty="0">
                <a:cs typeface="Lucida Sans Unicode" panose="020B0602030504020204" pitchFamily="34" charset="0"/>
              </a:rPr>
              <a:t>Présentement, nous nous pratiquons à pousser notre bobsleigh sur une pente en asphalte. Nous voudrions recouvrir notre pente avec une surface qui nous permettrait de glisser plus loin!</a:t>
            </a:r>
            <a:br>
              <a:rPr lang="fr-FR" sz="1900" dirty="0">
                <a:cs typeface="Lucida Sans Unicode" panose="020B0602030504020204" pitchFamily="34" charset="0"/>
              </a:rPr>
            </a:br>
            <a:br>
              <a:rPr lang="fr-FR" sz="1900" dirty="0">
                <a:cs typeface="Lucida Sans Unicode" panose="020B0602030504020204" pitchFamily="34" charset="0"/>
              </a:rPr>
            </a:br>
            <a:r>
              <a:rPr lang="fr-FR" sz="1900" dirty="0">
                <a:cs typeface="Lucida Sans Unicode" panose="020B0602030504020204" pitchFamily="34" charset="0"/>
              </a:rPr>
              <a:t>J’ai absolument besoin que vous m’aidiez à trouver une solution à mon problème.</a:t>
            </a:r>
            <a:br>
              <a:rPr lang="fr-FR" sz="1900" dirty="0">
                <a:cs typeface="Lucida Sans Unicode" panose="020B0602030504020204" pitchFamily="34" charset="0"/>
              </a:rPr>
            </a:br>
            <a:br>
              <a:rPr lang="fr-FR" sz="1900" dirty="0">
                <a:cs typeface="Lucida Sans Unicode" panose="020B0602030504020204" pitchFamily="34" charset="0"/>
              </a:rPr>
            </a:br>
            <a:r>
              <a:rPr lang="en-US" sz="1900" dirty="0">
                <a:cs typeface="Lucida Sans Unicode" panose="020B0602030504020204" pitchFamily="34" charset="0"/>
              </a:rPr>
              <a:t>Merci à </a:t>
            </a:r>
            <a:r>
              <a:rPr lang="en-US" sz="1900" dirty="0" err="1">
                <a:cs typeface="Lucida Sans Unicode" panose="020B0602030504020204" pitchFamily="34" charset="0"/>
              </a:rPr>
              <a:t>l’avance</a:t>
            </a:r>
            <a:r>
              <a:rPr lang="en-US" sz="1900" dirty="0">
                <a:cs typeface="Lucida Sans Unicode" panose="020B0602030504020204" pitchFamily="34" charset="0"/>
              </a:rPr>
              <a:t> !</a:t>
            </a:r>
            <a:br>
              <a:rPr lang="en-US" sz="1900" dirty="0">
                <a:cs typeface="Lucida Sans Unicode" panose="020B0602030504020204" pitchFamily="34" charset="0"/>
              </a:rPr>
            </a:br>
            <a:br>
              <a:rPr lang="en-US" sz="1900" dirty="0">
                <a:cs typeface="Lucida Sans Unicode" panose="020B0602030504020204" pitchFamily="34" charset="0"/>
              </a:rPr>
            </a:br>
            <a:r>
              <a:rPr lang="en-US" sz="1900" dirty="0">
                <a:cs typeface="Lucida Sans Unicode" panose="020B0602030504020204" pitchFamily="34" charset="0"/>
              </a:rPr>
              <a:t>					</a:t>
            </a:r>
            <a:r>
              <a:rPr lang="en-US" sz="1900" b="1" dirty="0">
                <a:cs typeface="Lucida Sans Unicode" panose="020B0602030504020204" pitchFamily="34" charset="0"/>
              </a:rPr>
              <a:t>Albert Smith</a:t>
            </a:r>
            <a:br>
              <a:rPr lang="en-US" sz="1900" b="1" dirty="0">
                <a:cs typeface="Lucida Sans Unicode" panose="020B0602030504020204" pitchFamily="34" charset="0"/>
              </a:rPr>
            </a:br>
            <a:br>
              <a:rPr lang="en-US" sz="1600" b="1" dirty="0">
                <a:cs typeface="Times New Roman" panose="02020603050405020304" pitchFamily="18" charset="0"/>
              </a:rPr>
            </a:br>
            <a:br>
              <a:rPr lang="en-US" sz="1600" b="1" dirty="0">
                <a:latin typeface="Maiandra GD" panose="020E0502030308020204" pitchFamily="34" charset="0"/>
                <a:cs typeface="Times New Roman" panose="02020603050405020304" pitchFamily="18" charset="0"/>
              </a:rPr>
            </a:br>
            <a:br>
              <a:rPr lang="en-US" sz="1600" b="1" dirty="0">
                <a:latin typeface="Maiandra GD" panose="020E0502030308020204" pitchFamily="34" charset="0"/>
                <a:cs typeface="Times New Roman" panose="02020603050405020304" pitchFamily="18" charset="0"/>
              </a:rPr>
            </a:br>
            <a:br>
              <a:rPr lang="en-US" sz="1600" b="1" dirty="0">
                <a:latin typeface="Maiandra GD" panose="020E0502030308020204" pitchFamily="34" charset="0"/>
                <a:cs typeface="Times New Roman" panose="02020603050405020304" pitchFamily="18" charset="0"/>
              </a:rPr>
            </a:br>
            <a:br>
              <a:rPr lang="en-US" sz="1600" b="1" dirty="0">
                <a:latin typeface="Maiandra GD" panose="020E0502030308020204" pitchFamily="34" charset="0"/>
                <a:cs typeface="Times New Roman" panose="02020603050405020304" pitchFamily="18" charset="0"/>
              </a:rPr>
            </a:br>
            <a:br>
              <a:rPr lang="en-US" sz="1600" b="1" dirty="0">
                <a:latin typeface="Maiandra GD" panose="020E0502030308020204" pitchFamily="34" charset="0"/>
                <a:cs typeface="Times New Roman" panose="02020603050405020304" pitchFamily="18" charset="0"/>
              </a:rPr>
            </a:br>
            <a:br>
              <a:rPr lang="en-US" sz="1600" b="1" dirty="0">
                <a:latin typeface="Maiandra GD" panose="020E0502030308020204" pitchFamily="34" charset="0"/>
                <a:cs typeface="Times New Roman" panose="02020603050405020304" pitchFamily="18" charset="0"/>
              </a:rPr>
            </a:br>
            <a:endParaRPr lang="en-US" sz="1600" b="1" dirty="0">
              <a:latin typeface="Maiandra GD" panose="020E0502030308020204" pitchFamily="34"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1130B14-F4BE-4B8E-B1B2-2DA9CDA1783A}"/>
              </a:ext>
            </a:extLst>
          </p:cNvPr>
          <p:cNvSpPr/>
          <p:nvPr>
            <p:custDataLst>
              <p:tags r:id="rId2"/>
            </p:custDataLst>
          </p:nvPr>
        </p:nvSpPr>
        <p:spPr>
          <a:xfrm>
            <a:off x="38912" y="0"/>
            <a:ext cx="6770451" cy="9144000"/>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Rounded Corners 1">
            <a:extLst>
              <a:ext uri="{FF2B5EF4-FFF2-40B4-BE49-F238E27FC236}">
                <a16:creationId xmlns:a16="http://schemas.microsoft.com/office/drawing/2014/main" id="{A2A58971-1427-4BD5-8F76-5EEF79106917}"/>
              </a:ext>
            </a:extLst>
          </p:cNvPr>
          <p:cNvSpPr/>
          <p:nvPr>
            <p:custDataLst>
              <p:tags r:id="rId3"/>
            </p:custDataLst>
          </p:nvPr>
        </p:nvSpPr>
        <p:spPr>
          <a:xfrm>
            <a:off x="129625" y="109124"/>
            <a:ext cx="6579210" cy="8932903"/>
          </a:xfrm>
          <a:prstGeom prst="rect">
            <a:avLst/>
          </a:prstGeom>
          <a:noFill/>
          <a:ln w="76200">
            <a:solidFill>
              <a:srgbClr val="ECDD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Rounded Corners 1">
            <a:extLst>
              <a:ext uri="{FF2B5EF4-FFF2-40B4-BE49-F238E27FC236}">
                <a16:creationId xmlns:a16="http://schemas.microsoft.com/office/drawing/2014/main" id="{6D06708A-9F19-4108-A76A-D37179622A4B}"/>
              </a:ext>
            </a:extLst>
          </p:cNvPr>
          <p:cNvSpPr/>
          <p:nvPr>
            <p:custDataLst>
              <p:tags r:id="rId4"/>
            </p:custDataLst>
          </p:nvPr>
        </p:nvSpPr>
        <p:spPr>
          <a:xfrm>
            <a:off x="209207" y="216130"/>
            <a:ext cx="6408833" cy="8731196"/>
          </a:xfrm>
          <a:prstGeom prst="rect">
            <a:avLst/>
          </a:prstGeom>
          <a:noFill/>
          <a:ln w="762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3" name="Groupe 2">
            <a:extLst>
              <a:ext uri="{FF2B5EF4-FFF2-40B4-BE49-F238E27FC236}">
                <a16:creationId xmlns:a16="http://schemas.microsoft.com/office/drawing/2014/main" id="{BCFA7066-9172-4A9E-8105-874418B27D0B}"/>
              </a:ext>
            </a:extLst>
          </p:cNvPr>
          <p:cNvGrpSpPr/>
          <p:nvPr>
            <p:custDataLst>
              <p:tags r:id="rId5"/>
            </p:custDataLst>
          </p:nvPr>
        </p:nvGrpSpPr>
        <p:grpSpPr>
          <a:xfrm>
            <a:off x="559338" y="370496"/>
            <a:ext cx="5605630" cy="1511034"/>
            <a:chOff x="559338" y="502595"/>
            <a:chExt cx="5605630" cy="1511034"/>
          </a:xfrm>
        </p:grpSpPr>
        <p:pic>
          <p:nvPicPr>
            <p:cNvPr id="26" name="Image 25" descr="Une image contenant dessin, lumière, horloge&#10;&#10;Description générée automatiquement">
              <a:extLst>
                <a:ext uri="{FF2B5EF4-FFF2-40B4-BE49-F238E27FC236}">
                  <a16:creationId xmlns:a16="http://schemas.microsoft.com/office/drawing/2014/main" id="{8FD368FC-8B97-4622-A7B1-B7428104E791}"/>
                </a:ext>
              </a:extLst>
            </p:cNvPr>
            <p:cNvPicPr>
              <a:picLocks noChangeAspect="1"/>
            </p:cNvPicPr>
            <p:nvPr/>
          </p:nvPicPr>
          <p:blipFill>
            <a:blip r:embed="rId7"/>
            <a:stretch>
              <a:fillRect/>
            </a:stretch>
          </p:blipFill>
          <p:spPr>
            <a:xfrm>
              <a:off x="559338" y="797668"/>
              <a:ext cx="1215961" cy="1215961"/>
            </a:xfrm>
            <a:prstGeom prst="rect">
              <a:avLst/>
            </a:prstGeom>
          </p:spPr>
        </p:pic>
        <p:pic>
          <p:nvPicPr>
            <p:cNvPr id="28" name="Image 27" descr="Une image contenant dessin, lumière, horloge&#10;&#10;Description générée automatiquement">
              <a:extLst>
                <a:ext uri="{FF2B5EF4-FFF2-40B4-BE49-F238E27FC236}">
                  <a16:creationId xmlns:a16="http://schemas.microsoft.com/office/drawing/2014/main" id="{4906FD1D-2F62-46F2-85F3-738D9A1C509B}"/>
                </a:ext>
              </a:extLst>
            </p:cNvPr>
            <p:cNvPicPr>
              <a:picLocks noChangeAspect="1"/>
            </p:cNvPicPr>
            <p:nvPr/>
          </p:nvPicPr>
          <p:blipFill>
            <a:blip r:embed="rId7"/>
            <a:stretch>
              <a:fillRect/>
            </a:stretch>
          </p:blipFill>
          <p:spPr>
            <a:xfrm>
              <a:off x="2110054" y="502595"/>
              <a:ext cx="623418" cy="623418"/>
            </a:xfrm>
            <a:prstGeom prst="rect">
              <a:avLst/>
            </a:prstGeom>
          </p:spPr>
        </p:pic>
        <p:pic>
          <p:nvPicPr>
            <p:cNvPr id="30" name="Image 29" descr="Une image contenant dessin, lumière, horloge&#10;&#10;Description générée automatiquement">
              <a:extLst>
                <a:ext uri="{FF2B5EF4-FFF2-40B4-BE49-F238E27FC236}">
                  <a16:creationId xmlns:a16="http://schemas.microsoft.com/office/drawing/2014/main" id="{B8337462-A87B-429E-842F-B06F29FCA779}"/>
                </a:ext>
              </a:extLst>
            </p:cNvPr>
            <p:cNvPicPr>
              <a:picLocks noChangeAspect="1"/>
            </p:cNvPicPr>
            <p:nvPr/>
          </p:nvPicPr>
          <p:blipFill>
            <a:blip r:embed="rId7"/>
            <a:stretch>
              <a:fillRect/>
            </a:stretch>
          </p:blipFill>
          <p:spPr>
            <a:xfrm>
              <a:off x="3093176" y="1126013"/>
              <a:ext cx="416271" cy="416271"/>
            </a:xfrm>
            <a:prstGeom prst="rect">
              <a:avLst/>
            </a:prstGeom>
          </p:spPr>
        </p:pic>
        <p:pic>
          <p:nvPicPr>
            <p:cNvPr id="32" name="Image 31" descr="Une image contenant dessin, lumière, horloge&#10;&#10;Description générée automatiquement">
              <a:extLst>
                <a:ext uri="{FF2B5EF4-FFF2-40B4-BE49-F238E27FC236}">
                  <a16:creationId xmlns:a16="http://schemas.microsoft.com/office/drawing/2014/main" id="{864C87D1-BE58-4EA3-A259-B9CBE6453ECD}"/>
                </a:ext>
              </a:extLst>
            </p:cNvPr>
            <p:cNvPicPr>
              <a:picLocks noChangeAspect="1"/>
            </p:cNvPicPr>
            <p:nvPr/>
          </p:nvPicPr>
          <p:blipFill>
            <a:blip r:embed="rId7"/>
            <a:stretch>
              <a:fillRect/>
            </a:stretch>
          </p:blipFill>
          <p:spPr>
            <a:xfrm>
              <a:off x="3869151" y="502595"/>
              <a:ext cx="623418" cy="623418"/>
            </a:xfrm>
            <a:prstGeom prst="rect">
              <a:avLst/>
            </a:prstGeom>
          </p:spPr>
        </p:pic>
        <p:pic>
          <p:nvPicPr>
            <p:cNvPr id="34" name="Image 33" descr="Une image contenant dessin, lumière, horloge&#10;&#10;Description générée automatiquement">
              <a:extLst>
                <a:ext uri="{FF2B5EF4-FFF2-40B4-BE49-F238E27FC236}">
                  <a16:creationId xmlns:a16="http://schemas.microsoft.com/office/drawing/2014/main" id="{76B49787-5271-44D6-BD20-B93EFB3C7B45}"/>
                </a:ext>
              </a:extLst>
            </p:cNvPr>
            <p:cNvPicPr>
              <a:picLocks noChangeAspect="1"/>
            </p:cNvPicPr>
            <p:nvPr/>
          </p:nvPicPr>
          <p:blipFill>
            <a:blip r:embed="rId7"/>
            <a:stretch>
              <a:fillRect/>
            </a:stretch>
          </p:blipFill>
          <p:spPr>
            <a:xfrm>
              <a:off x="4949007" y="797667"/>
              <a:ext cx="1215961" cy="1215961"/>
            </a:xfrm>
            <a:prstGeom prst="rect">
              <a:avLst/>
            </a:prstGeom>
          </p:spPr>
        </p:pic>
      </p:grpSp>
    </p:spTree>
    <p:extLst>
      <p:ext uri="{BB962C8B-B14F-4D97-AF65-F5344CB8AC3E}">
        <p14:creationId xmlns:p14="http://schemas.microsoft.com/office/powerpoint/2010/main" val="3741673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obsleigh : le Canada exclu du podium lors de la 2e journée de la Coupe du  monde à Park City | RDS.ca"/>
          <p:cNvPicPr>
            <a:picLocks noChangeAspect="1" noChangeArrowheads="1"/>
          </p:cNvPicPr>
          <p:nvPr>
            <p:custDataLst>
              <p:tags r:id="rId1"/>
            </p:custDataLst>
          </p:nvPr>
        </p:nvPicPr>
        <p:blipFill>
          <a:blip r:embed="rId11">
            <a:extLst>
              <a:ext uri="{28A0092B-C50C-407E-A947-70E740481C1C}">
                <a14:useLocalDpi xmlns:a14="http://schemas.microsoft.com/office/drawing/2010/main" val="0"/>
              </a:ext>
            </a:extLst>
          </a:blip>
          <a:srcRect/>
          <a:stretch>
            <a:fillRect/>
          </a:stretch>
        </p:blipFill>
        <p:spPr bwMode="auto">
          <a:xfrm>
            <a:off x="18274" y="3189607"/>
            <a:ext cx="3376385" cy="19005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bobsledding | History, Rules, &amp; Facts | Britannica"/>
          <p:cNvPicPr>
            <a:picLocks noChangeAspect="1" noChangeArrowheads="1"/>
          </p:cNvPicPr>
          <p:nvPr>
            <p:custDataLst>
              <p:tags r:id="rId2"/>
            </p:custDataLst>
          </p:nvPr>
        </p:nvPicPr>
        <p:blipFill rotWithShape="1">
          <a:blip r:embed="rId12">
            <a:extLst>
              <a:ext uri="{28A0092B-C50C-407E-A947-70E740481C1C}">
                <a14:useLocalDpi xmlns:a14="http://schemas.microsoft.com/office/drawing/2010/main" val="0"/>
              </a:ext>
            </a:extLst>
          </a:blip>
          <a:srcRect l="-213" t="16316" r="213" b="-639"/>
          <a:stretch/>
        </p:blipFill>
        <p:spPr bwMode="auto">
          <a:xfrm>
            <a:off x="18274" y="1190420"/>
            <a:ext cx="3359171" cy="18925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tranded Jamaican bobsleigh team rescued in Calgary - BBC News"/>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3462515" y="3183566"/>
            <a:ext cx="3389500" cy="19065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a:spLocks noGrp="1"/>
          </p:cNvSpPr>
          <p:nvPr>
            <p:ph type="title"/>
            <p:custDataLst>
              <p:tags r:id="rId4"/>
            </p:custDataLst>
          </p:nvPr>
        </p:nvSpPr>
        <p:spPr>
          <a:xfrm>
            <a:off x="7619" y="-1929"/>
            <a:ext cx="3101341" cy="1050531"/>
          </a:xfrm>
          <a:solidFill>
            <a:schemeClr val="bg1"/>
          </a:solidFill>
        </p:spPr>
        <p:txBody>
          <a:bodyPr>
            <a:normAutofit/>
          </a:bodyPr>
          <a:lstStyle/>
          <a:p>
            <a:pPr algn="l"/>
            <a:r>
              <a:rPr lang="en-US" sz="3000" dirty="0">
                <a:cs typeface="Times New Roman"/>
              </a:rPr>
              <a:t>Fiche TNI 2</a:t>
            </a:r>
            <a:br>
              <a:rPr lang="en-US" sz="3000" dirty="0">
                <a:cs typeface="Times New Roman"/>
              </a:rPr>
            </a:br>
            <a:r>
              <a:rPr lang="fr-FR" sz="2400" dirty="0">
                <a:cs typeface="Times New Roman"/>
              </a:rPr>
              <a:t>Images de bobsleigh</a:t>
            </a:r>
            <a:endParaRPr lang="en-US" sz="2400" dirty="0">
              <a:cs typeface="Times New Roman"/>
            </a:endParaRPr>
          </a:p>
        </p:txBody>
      </p:sp>
      <p:pic>
        <p:nvPicPr>
          <p:cNvPr id="9" name="Picture 6" descr="bobsledding | History, Rules, &amp; Facts | Britannica">
            <a:extLst>
              <a:ext uri="{FF2B5EF4-FFF2-40B4-BE49-F238E27FC236}">
                <a16:creationId xmlns:a16="http://schemas.microsoft.com/office/drawing/2014/main" id="{B1317784-6795-48B2-A7F2-A33A076E3253}"/>
              </a:ext>
            </a:extLst>
          </p:cNvPr>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18273" y="5151652"/>
            <a:ext cx="3359171" cy="39302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andw\OneDrive\Bureau\2020-02-29_1st_run_4-man_bobsleigh_(Bobsleigh_&amp;_Skeleton_World_Championships_Altenberg_2020)_by_Sandro_Halank–171.jpg"/>
          <p:cNvPicPr>
            <a:picLocks noChangeAspect="1" noChangeArrowheads="1"/>
          </p:cNvPicPr>
          <p:nvPr>
            <p:custDataLst>
              <p:tags r:id="rId6"/>
            </p:custDataLst>
          </p:nvPr>
        </p:nvPicPr>
        <p:blipFill>
          <a:blip r:embed="rId15"/>
          <a:srcRect/>
          <a:stretch>
            <a:fillRect/>
          </a:stretch>
        </p:blipFill>
        <p:spPr bwMode="auto">
          <a:xfrm>
            <a:off x="3474776" y="5151653"/>
            <a:ext cx="3383224" cy="3436087"/>
          </a:xfrm>
          <a:prstGeom prst="rect">
            <a:avLst/>
          </a:prstGeom>
          <a:noFill/>
        </p:spPr>
      </p:pic>
      <p:pic>
        <p:nvPicPr>
          <p:cNvPr id="3" name="Picture 4" descr="C:\Users\sandw\OneDrive\Bureau\2020-02-29_2nd_run_4-man_bobsleigh_(Bobsleigh_&amp;_Skeleton_World_Championships_Altenberg_2020)_by_Sandro_Halank–006.jpg"/>
          <p:cNvPicPr>
            <a:picLocks noChangeAspect="1" noChangeArrowheads="1"/>
          </p:cNvPicPr>
          <p:nvPr>
            <p:custDataLst>
              <p:tags r:id="rId7"/>
            </p:custDataLst>
          </p:nvPr>
        </p:nvPicPr>
        <p:blipFill>
          <a:blip r:embed="rId16"/>
          <a:srcRect/>
          <a:stretch>
            <a:fillRect/>
          </a:stretch>
        </p:blipFill>
        <p:spPr bwMode="auto">
          <a:xfrm>
            <a:off x="3462515" y="1190420"/>
            <a:ext cx="3389500" cy="1892507"/>
          </a:xfrm>
          <a:prstGeom prst="rect">
            <a:avLst/>
          </a:prstGeom>
          <a:noFill/>
        </p:spPr>
      </p:pic>
      <p:sp>
        <p:nvSpPr>
          <p:cNvPr id="10" name="Espace réservé du numéro de diapositive 1"/>
          <p:cNvSpPr>
            <a:spLocks noGrp="1"/>
          </p:cNvSpPr>
          <p:nvPr>
            <p:ph type="sldNum" sz="quarter" idx="12"/>
            <p:custDataLst>
              <p:tags r:id="rId8"/>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24</a:t>
            </a:fld>
            <a:endParaRPr lang="en-US" sz="8200" dirty="0">
              <a:solidFill>
                <a:schemeClr val="bg1">
                  <a:lumMod val="85000"/>
                </a:schemeClr>
              </a:solidFill>
              <a:latin typeface="Impact"/>
              <a:cs typeface="Impact"/>
            </a:endParaRPr>
          </a:p>
        </p:txBody>
      </p:sp>
    </p:spTree>
    <p:extLst>
      <p:ext uri="{BB962C8B-B14F-4D97-AF65-F5344CB8AC3E}">
        <p14:creationId xmlns:p14="http://schemas.microsoft.com/office/powerpoint/2010/main" val="2137224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custDataLst>
              <p:tags r:id="rId1"/>
            </p:custDataLst>
          </p:nvPr>
        </p:nvSpPr>
        <p:spPr>
          <a:xfrm>
            <a:off x="7619" y="-1929"/>
            <a:ext cx="5442685" cy="1050531"/>
          </a:xfrm>
        </p:spPr>
        <p:txBody>
          <a:bodyPr>
            <a:normAutofit/>
          </a:bodyPr>
          <a:lstStyle/>
          <a:p>
            <a:pPr algn="l"/>
            <a:r>
              <a:rPr lang="en-US" sz="3000" dirty="0">
                <a:cs typeface="Times New Roman"/>
              </a:rPr>
              <a:t>Fiche TNI 3</a:t>
            </a:r>
            <a:br>
              <a:rPr lang="en-US" sz="3000" dirty="0">
                <a:cs typeface="Times New Roman"/>
              </a:rPr>
            </a:br>
            <a:r>
              <a:rPr lang="fr-FR" sz="2400" dirty="0">
                <a:cs typeface="Times New Roman"/>
              </a:rPr>
              <a:t>À quoi ressemble la Jamaïque ?</a:t>
            </a:r>
            <a:endParaRPr lang="en-US" sz="2400" dirty="0">
              <a:cs typeface="Times New Roman"/>
            </a:endParaRPr>
          </a:p>
        </p:txBody>
      </p:sp>
      <p:pic>
        <p:nvPicPr>
          <p:cNvPr id="3074" name="Picture 2" descr="Looking into the Caribbean, Saint James, Montego Bay">
            <a:extLst>
              <a:ext uri="{FF2B5EF4-FFF2-40B4-BE49-F238E27FC236}">
                <a16:creationId xmlns:a16="http://schemas.microsoft.com/office/drawing/2014/main" id="{3156850A-BDDB-47B6-BC00-451265C43894}"/>
              </a:ext>
            </a:extLst>
          </p:cNvPr>
          <p:cNvPicPr>
            <a:picLocks noChangeAspect="1" noChangeArrowheads="1"/>
          </p:cNvPicPr>
          <p:nvPr>
            <p:custDataLst>
              <p:tags r:id="rId2"/>
            </p:custDataLst>
          </p:nvPr>
        </p:nvPicPr>
        <p:blipFill rotWithShape="1">
          <a:blip r:embed="rId6">
            <a:extLst>
              <a:ext uri="{28A0092B-C50C-407E-A947-70E740481C1C}">
                <a14:useLocalDpi xmlns:a14="http://schemas.microsoft.com/office/drawing/2010/main" val="0"/>
              </a:ext>
            </a:extLst>
          </a:blip>
          <a:srcRect b="11327"/>
          <a:stretch/>
        </p:blipFill>
        <p:spPr bwMode="auto">
          <a:xfrm>
            <a:off x="-7619" y="5089890"/>
            <a:ext cx="6858000" cy="40541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Jamaica - Travel Guide and Latest News | TravelPulse">
            <a:extLst>
              <a:ext uri="{FF2B5EF4-FFF2-40B4-BE49-F238E27FC236}">
                <a16:creationId xmlns:a16="http://schemas.microsoft.com/office/drawing/2014/main" id="{D58182A3-1DFA-4940-A461-E72B8D24CC82}"/>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473" y="1176909"/>
            <a:ext cx="6858000" cy="386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20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6">
            <a:extLst>
              <a:ext uri="{FF2B5EF4-FFF2-40B4-BE49-F238E27FC236}">
                <a16:creationId xmlns:a16="http://schemas.microsoft.com/office/drawing/2014/main" id="{92784231-0047-47BC-BC32-F3CBFA9D07C9}"/>
              </a:ext>
            </a:extLst>
          </p:cNvPr>
          <p:cNvGraphicFramePr>
            <a:graphicFrameLocks noGrp="1"/>
          </p:cNvGraphicFramePr>
          <p:nvPr>
            <p:custDataLst>
              <p:tags r:id="rId1"/>
            </p:custDataLst>
            <p:extLst>
              <p:ext uri="{D42A27DB-BD31-4B8C-83A1-F6EECF244321}">
                <p14:modId xmlns:p14="http://schemas.microsoft.com/office/powerpoint/2010/main" val="3132440065"/>
              </p:ext>
            </p:extLst>
          </p:nvPr>
        </p:nvGraphicFramePr>
        <p:xfrm>
          <a:off x="446536" y="1477640"/>
          <a:ext cx="5964928" cy="2632136"/>
        </p:xfrm>
        <a:graphic>
          <a:graphicData uri="http://schemas.openxmlformats.org/drawingml/2006/table">
            <a:tbl>
              <a:tblPr firstRow="1" bandRow="1">
                <a:tableStyleId>{5940675A-B579-460E-94D1-54222C63F5DA}</a:tableStyleId>
              </a:tblPr>
              <a:tblGrid>
                <a:gridCol w="1632420">
                  <a:extLst>
                    <a:ext uri="{9D8B030D-6E8A-4147-A177-3AD203B41FA5}">
                      <a16:colId xmlns:a16="http://schemas.microsoft.com/office/drawing/2014/main" val="2810347070"/>
                    </a:ext>
                  </a:extLst>
                </a:gridCol>
                <a:gridCol w="4332508">
                  <a:extLst>
                    <a:ext uri="{9D8B030D-6E8A-4147-A177-3AD203B41FA5}">
                      <a16:colId xmlns:a16="http://schemas.microsoft.com/office/drawing/2014/main" val="297238462"/>
                    </a:ext>
                  </a:extLst>
                </a:gridCol>
              </a:tblGrid>
              <a:tr h="681064">
                <a:tc>
                  <a:txBody>
                    <a:bodyPr/>
                    <a:lstStyle/>
                    <a:p>
                      <a:pPr algn="ctr"/>
                      <a:r>
                        <a:rPr lang="fr-CA" b="1" dirty="0"/>
                        <a:t>Endroit</a:t>
                      </a:r>
                    </a:p>
                  </a:txBody>
                  <a:tcPr anchor="ctr">
                    <a:solidFill>
                      <a:schemeClr val="tx2">
                        <a:lumMod val="20000"/>
                        <a:lumOff val="80000"/>
                      </a:schemeClr>
                    </a:solidFill>
                  </a:tcPr>
                </a:tc>
                <a:tc>
                  <a:txBody>
                    <a:bodyPr/>
                    <a:lstStyle/>
                    <a:p>
                      <a:pPr algn="ctr"/>
                      <a:r>
                        <a:rPr lang="fr-CA" b="1" dirty="0"/>
                        <a:t>Saisons</a:t>
                      </a:r>
                    </a:p>
                  </a:txBody>
                  <a:tcPr anchor="ctr">
                    <a:solidFill>
                      <a:schemeClr val="tx2">
                        <a:lumMod val="20000"/>
                        <a:lumOff val="80000"/>
                      </a:schemeClr>
                    </a:solidFill>
                  </a:tcPr>
                </a:tc>
                <a:extLst>
                  <a:ext uri="{0D108BD9-81ED-4DB2-BD59-A6C34878D82A}">
                    <a16:rowId xmlns:a16="http://schemas.microsoft.com/office/drawing/2014/main" val="3373193013"/>
                  </a:ext>
                </a:extLst>
              </a:tr>
              <a:tr h="975536">
                <a:tc>
                  <a:txBody>
                    <a:bodyPr/>
                    <a:lstStyle/>
                    <a:p>
                      <a:pPr algn="ctr"/>
                      <a:r>
                        <a:rPr lang="fr-CA" dirty="0"/>
                        <a:t>Montréal</a:t>
                      </a:r>
                    </a:p>
                  </a:txBody>
                  <a:tcPr anchor="ctr"/>
                </a:tc>
                <a:tc>
                  <a:txBody>
                    <a:bodyPr/>
                    <a:lstStyle/>
                    <a:p>
                      <a:pPr algn="ctr"/>
                      <a:endParaRPr lang="fr-CA" dirty="0"/>
                    </a:p>
                  </a:txBody>
                  <a:tcPr/>
                </a:tc>
                <a:extLst>
                  <a:ext uri="{0D108BD9-81ED-4DB2-BD59-A6C34878D82A}">
                    <a16:rowId xmlns:a16="http://schemas.microsoft.com/office/drawing/2014/main" val="3253895724"/>
                  </a:ext>
                </a:extLst>
              </a:tr>
              <a:tr h="975536">
                <a:tc>
                  <a:txBody>
                    <a:bodyPr/>
                    <a:lstStyle/>
                    <a:p>
                      <a:pPr algn="ctr"/>
                      <a:r>
                        <a:rPr lang="fr-CA" dirty="0"/>
                        <a:t>Jamaïque</a:t>
                      </a:r>
                    </a:p>
                  </a:txBody>
                  <a:tcPr anchor="ctr"/>
                </a:tc>
                <a:tc>
                  <a:txBody>
                    <a:bodyPr/>
                    <a:lstStyle/>
                    <a:p>
                      <a:pPr algn="ctr"/>
                      <a:r>
                        <a:rPr lang="fr-CA" sz="5400" b="1" dirty="0"/>
                        <a:t> ?      ?     ?     ?</a:t>
                      </a:r>
                    </a:p>
                  </a:txBody>
                  <a:tcPr anchor="ctr"/>
                </a:tc>
                <a:extLst>
                  <a:ext uri="{0D108BD9-81ED-4DB2-BD59-A6C34878D82A}">
                    <a16:rowId xmlns:a16="http://schemas.microsoft.com/office/drawing/2014/main" val="126677514"/>
                  </a:ext>
                </a:extLst>
              </a:tr>
            </a:tbl>
          </a:graphicData>
        </a:graphic>
      </p:graphicFrame>
      <p:sp>
        <p:nvSpPr>
          <p:cNvPr id="8" name="Espace réservé du numéro de diapositive 1"/>
          <p:cNvSpPr>
            <a:spLocks noGrp="1"/>
          </p:cNvSpPr>
          <p:nvPr>
            <p:ph type="sldNum" sz="quarter" idx="12"/>
            <p:custDataLst>
              <p:tags r:id="rId2"/>
            </p:custDataLst>
          </p:nvPr>
        </p:nvSpPr>
        <p:spPr>
          <a:xfrm>
            <a:off x="5300774" y="8026120"/>
            <a:ext cx="1562208"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sp>
        <p:nvSpPr>
          <p:cNvPr id="7" name="Title 3"/>
          <p:cNvSpPr>
            <a:spLocks noGrp="1"/>
          </p:cNvSpPr>
          <p:nvPr>
            <p:ph type="title"/>
            <p:custDataLst>
              <p:tags r:id="rId3"/>
            </p:custDataLst>
          </p:nvPr>
        </p:nvSpPr>
        <p:spPr>
          <a:xfrm>
            <a:off x="7619" y="5691"/>
            <a:ext cx="5442685" cy="1050531"/>
          </a:xfrm>
        </p:spPr>
        <p:txBody>
          <a:bodyPr>
            <a:normAutofit/>
          </a:bodyPr>
          <a:lstStyle/>
          <a:p>
            <a:pPr algn="l"/>
            <a:r>
              <a:rPr lang="en-US" sz="3000" dirty="0">
                <a:cs typeface="Times New Roman"/>
              </a:rPr>
              <a:t>Fiche TNI 4</a:t>
            </a:r>
            <a:br>
              <a:rPr lang="en-US" sz="3000" dirty="0">
                <a:cs typeface="Times New Roman"/>
              </a:rPr>
            </a:br>
            <a:r>
              <a:rPr lang="fr-FR" sz="2400" dirty="0">
                <a:cs typeface="Times New Roman"/>
              </a:rPr>
              <a:t>Les quatre saisons en Jamaïque (question)</a:t>
            </a:r>
            <a:endParaRPr lang="en-US" sz="2400" dirty="0">
              <a:cs typeface="Times New Roman"/>
            </a:endParaRPr>
          </a:p>
        </p:txBody>
      </p:sp>
      <p:grpSp>
        <p:nvGrpSpPr>
          <p:cNvPr id="38" name="Groupe 37">
            <a:extLst>
              <a:ext uri="{FF2B5EF4-FFF2-40B4-BE49-F238E27FC236}">
                <a16:creationId xmlns:a16="http://schemas.microsoft.com/office/drawing/2014/main" id="{15C47FF5-71B6-4451-B119-1D5EB1416BF8}"/>
              </a:ext>
            </a:extLst>
          </p:cNvPr>
          <p:cNvGrpSpPr/>
          <p:nvPr>
            <p:custDataLst>
              <p:tags r:id="rId4"/>
            </p:custDataLst>
          </p:nvPr>
        </p:nvGrpSpPr>
        <p:grpSpPr>
          <a:xfrm>
            <a:off x="2186639" y="2269002"/>
            <a:ext cx="4206121" cy="770329"/>
            <a:chOff x="2212988" y="6370519"/>
            <a:chExt cx="3483015" cy="637896"/>
          </a:xfrm>
        </p:grpSpPr>
        <p:pic>
          <p:nvPicPr>
            <p:cNvPr id="18" name="Image 17" descr="Une image contenant roue&#10;&#10;Description générée automatiquement">
              <a:extLst>
                <a:ext uri="{FF2B5EF4-FFF2-40B4-BE49-F238E27FC236}">
                  <a16:creationId xmlns:a16="http://schemas.microsoft.com/office/drawing/2014/main" id="{8C60A27F-DA35-40CB-939E-0E9B4BCEFDF0}"/>
                </a:ext>
              </a:extLst>
            </p:cNvPr>
            <p:cNvPicPr>
              <a:picLocks noChangeAspect="1"/>
            </p:cNvPicPr>
            <p:nvPr/>
          </p:nvPicPr>
          <p:blipFill>
            <a:blip r:embed="rId6"/>
            <a:stretch>
              <a:fillRect/>
            </a:stretch>
          </p:blipFill>
          <p:spPr>
            <a:xfrm>
              <a:off x="2212988" y="6375811"/>
              <a:ext cx="568503" cy="568503"/>
            </a:xfrm>
            <a:prstGeom prst="rect">
              <a:avLst/>
            </a:prstGeom>
          </p:spPr>
        </p:pic>
        <p:pic>
          <p:nvPicPr>
            <p:cNvPr id="24" name="Image 23">
              <a:extLst>
                <a:ext uri="{FF2B5EF4-FFF2-40B4-BE49-F238E27FC236}">
                  <a16:creationId xmlns:a16="http://schemas.microsoft.com/office/drawing/2014/main" id="{02D4985E-B134-4611-9A8E-28F9147001C0}"/>
                </a:ext>
              </a:extLst>
            </p:cNvPr>
            <p:cNvPicPr>
              <a:picLocks noChangeAspect="1"/>
            </p:cNvPicPr>
            <p:nvPr/>
          </p:nvPicPr>
          <p:blipFill>
            <a:blip r:embed="rId7"/>
            <a:stretch>
              <a:fillRect/>
            </a:stretch>
          </p:blipFill>
          <p:spPr>
            <a:xfrm>
              <a:off x="3185222" y="6408040"/>
              <a:ext cx="568503" cy="568503"/>
            </a:xfrm>
            <a:prstGeom prst="rect">
              <a:avLst/>
            </a:prstGeom>
          </p:spPr>
        </p:pic>
        <p:pic>
          <p:nvPicPr>
            <p:cNvPr id="35" name="Image 34" descr="Une image contenant dessin, lumière&#10;&#10;Description générée automatiquement">
              <a:extLst>
                <a:ext uri="{FF2B5EF4-FFF2-40B4-BE49-F238E27FC236}">
                  <a16:creationId xmlns:a16="http://schemas.microsoft.com/office/drawing/2014/main" id="{16DF64B4-946A-4A7D-869C-44ADFB318E46}"/>
                </a:ext>
              </a:extLst>
            </p:cNvPr>
            <p:cNvPicPr>
              <a:picLocks noChangeAspect="1"/>
            </p:cNvPicPr>
            <p:nvPr/>
          </p:nvPicPr>
          <p:blipFill>
            <a:blip r:embed="rId8"/>
            <a:stretch>
              <a:fillRect/>
            </a:stretch>
          </p:blipFill>
          <p:spPr>
            <a:xfrm>
              <a:off x="5089979" y="6370519"/>
              <a:ext cx="606024" cy="606024"/>
            </a:xfrm>
            <a:prstGeom prst="rect">
              <a:avLst/>
            </a:prstGeom>
          </p:spPr>
        </p:pic>
        <p:pic>
          <p:nvPicPr>
            <p:cNvPr id="37" name="Image 36" descr="Une image contenant lampe&#10;&#10;Description générée automatiquement">
              <a:extLst>
                <a:ext uri="{FF2B5EF4-FFF2-40B4-BE49-F238E27FC236}">
                  <a16:creationId xmlns:a16="http://schemas.microsoft.com/office/drawing/2014/main" id="{B6CA4E7F-B8C4-4CD2-87C6-B2C43963764F}"/>
                </a:ext>
              </a:extLst>
            </p:cNvPr>
            <p:cNvPicPr>
              <a:picLocks noChangeAspect="1"/>
            </p:cNvPicPr>
            <p:nvPr/>
          </p:nvPicPr>
          <p:blipFill>
            <a:blip r:embed="rId9"/>
            <a:stretch>
              <a:fillRect/>
            </a:stretch>
          </p:blipFill>
          <p:spPr>
            <a:xfrm>
              <a:off x="4157456" y="6371351"/>
              <a:ext cx="637064" cy="637064"/>
            </a:xfrm>
            <a:prstGeom prst="rect">
              <a:avLst/>
            </a:prstGeom>
          </p:spPr>
        </p:pic>
      </p:grpSp>
    </p:spTree>
    <p:extLst>
      <p:ext uri="{BB962C8B-B14F-4D97-AF65-F5344CB8AC3E}">
        <p14:creationId xmlns:p14="http://schemas.microsoft.com/office/powerpoint/2010/main" val="2358155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au 16">
            <a:extLst>
              <a:ext uri="{FF2B5EF4-FFF2-40B4-BE49-F238E27FC236}">
                <a16:creationId xmlns:a16="http://schemas.microsoft.com/office/drawing/2014/main" id="{92784231-0047-47BC-BC32-F3CBFA9D07C9}"/>
              </a:ext>
            </a:extLst>
          </p:cNvPr>
          <p:cNvGraphicFramePr>
            <a:graphicFrameLocks noGrp="1"/>
          </p:cNvGraphicFramePr>
          <p:nvPr>
            <p:custDataLst>
              <p:tags r:id="rId1"/>
            </p:custDataLst>
            <p:extLst>
              <p:ext uri="{D42A27DB-BD31-4B8C-83A1-F6EECF244321}">
                <p14:modId xmlns:p14="http://schemas.microsoft.com/office/powerpoint/2010/main" val="658130658"/>
              </p:ext>
            </p:extLst>
          </p:nvPr>
        </p:nvGraphicFramePr>
        <p:xfrm>
          <a:off x="446536" y="1477640"/>
          <a:ext cx="5964928" cy="2632136"/>
        </p:xfrm>
        <a:graphic>
          <a:graphicData uri="http://schemas.openxmlformats.org/drawingml/2006/table">
            <a:tbl>
              <a:tblPr firstRow="1" bandRow="1">
                <a:tableStyleId>{5940675A-B579-460E-94D1-54222C63F5DA}</a:tableStyleId>
              </a:tblPr>
              <a:tblGrid>
                <a:gridCol w="1549904">
                  <a:extLst>
                    <a:ext uri="{9D8B030D-6E8A-4147-A177-3AD203B41FA5}">
                      <a16:colId xmlns:a16="http://schemas.microsoft.com/office/drawing/2014/main" val="2810347070"/>
                    </a:ext>
                  </a:extLst>
                </a:gridCol>
                <a:gridCol w="1165643">
                  <a:extLst>
                    <a:ext uri="{9D8B030D-6E8A-4147-A177-3AD203B41FA5}">
                      <a16:colId xmlns:a16="http://schemas.microsoft.com/office/drawing/2014/main" val="297238462"/>
                    </a:ext>
                  </a:extLst>
                </a:gridCol>
                <a:gridCol w="1083127">
                  <a:extLst>
                    <a:ext uri="{9D8B030D-6E8A-4147-A177-3AD203B41FA5}">
                      <a16:colId xmlns:a16="http://schemas.microsoft.com/office/drawing/2014/main" val="20002"/>
                    </a:ext>
                  </a:extLst>
                </a:gridCol>
                <a:gridCol w="1083127">
                  <a:extLst>
                    <a:ext uri="{9D8B030D-6E8A-4147-A177-3AD203B41FA5}">
                      <a16:colId xmlns:a16="http://schemas.microsoft.com/office/drawing/2014/main" val="20003"/>
                    </a:ext>
                  </a:extLst>
                </a:gridCol>
                <a:gridCol w="1083127">
                  <a:extLst>
                    <a:ext uri="{9D8B030D-6E8A-4147-A177-3AD203B41FA5}">
                      <a16:colId xmlns:a16="http://schemas.microsoft.com/office/drawing/2014/main" val="20004"/>
                    </a:ext>
                  </a:extLst>
                </a:gridCol>
              </a:tblGrid>
              <a:tr h="681064">
                <a:tc>
                  <a:txBody>
                    <a:bodyPr/>
                    <a:lstStyle/>
                    <a:p>
                      <a:pPr algn="ctr"/>
                      <a:r>
                        <a:rPr lang="fr-CA" b="1" dirty="0"/>
                        <a:t>Endroit</a:t>
                      </a:r>
                    </a:p>
                  </a:txBody>
                  <a:tcPr anchor="ctr">
                    <a:solidFill>
                      <a:schemeClr val="tx2">
                        <a:lumMod val="20000"/>
                        <a:lumOff val="80000"/>
                      </a:schemeClr>
                    </a:solidFill>
                  </a:tcPr>
                </a:tc>
                <a:tc>
                  <a:txBody>
                    <a:bodyPr/>
                    <a:lstStyle/>
                    <a:p>
                      <a:pPr algn="ctr"/>
                      <a:r>
                        <a:rPr lang="fr-CA" b="1" dirty="0"/>
                        <a:t>Printemps</a:t>
                      </a:r>
                    </a:p>
                  </a:txBody>
                  <a:tcPr anchor="ctr">
                    <a:solidFill>
                      <a:schemeClr val="tx2">
                        <a:lumMod val="20000"/>
                        <a:lumOff val="80000"/>
                      </a:schemeClr>
                    </a:solidFill>
                  </a:tcPr>
                </a:tc>
                <a:tc>
                  <a:txBody>
                    <a:bodyPr/>
                    <a:lstStyle/>
                    <a:p>
                      <a:pPr algn="ctr"/>
                      <a:r>
                        <a:rPr lang="fr-CA" b="1" dirty="0"/>
                        <a:t>Été</a:t>
                      </a:r>
                    </a:p>
                  </a:txBody>
                  <a:tcPr anchor="ctr">
                    <a:solidFill>
                      <a:schemeClr val="tx2">
                        <a:lumMod val="20000"/>
                        <a:lumOff val="80000"/>
                      </a:schemeClr>
                    </a:solidFill>
                  </a:tcPr>
                </a:tc>
                <a:tc>
                  <a:txBody>
                    <a:bodyPr/>
                    <a:lstStyle/>
                    <a:p>
                      <a:pPr algn="ctr"/>
                      <a:r>
                        <a:rPr lang="fr-CA" b="1" dirty="0"/>
                        <a:t>Automne</a:t>
                      </a:r>
                    </a:p>
                  </a:txBody>
                  <a:tcPr anchor="ctr">
                    <a:solidFill>
                      <a:schemeClr val="tx2">
                        <a:lumMod val="20000"/>
                        <a:lumOff val="80000"/>
                      </a:schemeClr>
                    </a:solidFill>
                  </a:tcPr>
                </a:tc>
                <a:tc>
                  <a:txBody>
                    <a:bodyPr/>
                    <a:lstStyle/>
                    <a:p>
                      <a:pPr algn="ctr"/>
                      <a:r>
                        <a:rPr lang="fr-CA" b="1" dirty="0"/>
                        <a:t>Hiver</a:t>
                      </a:r>
                    </a:p>
                  </a:txBody>
                  <a:tcPr anchor="ctr">
                    <a:solidFill>
                      <a:schemeClr val="tx2">
                        <a:lumMod val="20000"/>
                        <a:lumOff val="80000"/>
                      </a:schemeClr>
                    </a:solidFill>
                  </a:tcPr>
                </a:tc>
                <a:extLst>
                  <a:ext uri="{0D108BD9-81ED-4DB2-BD59-A6C34878D82A}">
                    <a16:rowId xmlns:a16="http://schemas.microsoft.com/office/drawing/2014/main" val="3373193013"/>
                  </a:ext>
                </a:extLst>
              </a:tr>
              <a:tr h="975536">
                <a:tc>
                  <a:txBody>
                    <a:bodyPr/>
                    <a:lstStyle/>
                    <a:p>
                      <a:pPr algn="ctr"/>
                      <a:r>
                        <a:rPr lang="fr-CA" dirty="0"/>
                        <a:t>Montréal</a:t>
                      </a:r>
                    </a:p>
                  </a:txBody>
                  <a:tcPr anchor="ctr"/>
                </a:tc>
                <a:tc gridSpan="4">
                  <a:txBody>
                    <a:bodyPr/>
                    <a:lstStyle/>
                    <a:p>
                      <a:endParaRPr lang="fr-CA"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53895724"/>
                  </a:ext>
                </a:extLst>
              </a:tr>
              <a:tr h="975536">
                <a:tc>
                  <a:txBody>
                    <a:bodyPr/>
                    <a:lstStyle/>
                    <a:p>
                      <a:pPr algn="ctr"/>
                      <a:r>
                        <a:rPr lang="fr-CA" dirty="0"/>
                        <a:t>Jamaïque</a:t>
                      </a:r>
                    </a:p>
                  </a:txBody>
                  <a:tcPr anchor="ctr"/>
                </a:tc>
                <a:tc gridSpan="4">
                  <a:txBody>
                    <a:bodyPr/>
                    <a:lstStyle/>
                    <a:p>
                      <a:endParaRPr lang="fr-CA" dirty="0"/>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6677514"/>
                  </a:ext>
                </a:extLst>
              </a:tr>
            </a:tbl>
          </a:graphicData>
        </a:graphic>
      </p:graphicFrame>
      <p:sp>
        <p:nvSpPr>
          <p:cNvPr id="8" name="Espace réservé du numéro de diapositive 1"/>
          <p:cNvSpPr>
            <a:spLocks noGrp="1"/>
          </p:cNvSpPr>
          <p:nvPr>
            <p:ph type="sldNum" sz="quarter" idx="12"/>
            <p:custDataLst>
              <p:tags r:id="rId2"/>
            </p:custDataLst>
          </p:nvPr>
        </p:nvSpPr>
        <p:spPr>
          <a:xfrm>
            <a:off x="5300774" y="8026120"/>
            <a:ext cx="1562208"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grpSp>
        <p:nvGrpSpPr>
          <p:cNvPr id="38" name="Groupe 37">
            <a:extLst>
              <a:ext uri="{FF2B5EF4-FFF2-40B4-BE49-F238E27FC236}">
                <a16:creationId xmlns:a16="http://schemas.microsoft.com/office/drawing/2014/main" id="{15C47FF5-71B6-4451-B119-1D5EB1416BF8}"/>
              </a:ext>
            </a:extLst>
          </p:cNvPr>
          <p:cNvGrpSpPr/>
          <p:nvPr>
            <p:custDataLst>
              <p:tags r:id="rId3"/>
            </p:custDataLst>
          </p:nvPr>
        </p:nvGrpSpPr>
        <p:grpSpPr>
          <a:xfrm>
            <a:off x="2068342" y="2314313"/>
            <a:ext cx="4206121" cy="770329"/>
            <a:chOff x="2212988" y="6370519"/>
            <a:chExt cx="3483015" cy="637896"/>
          </a:xfrm>
        </p:grpSpPr>
        <p:pic>
          <p:nvPicPr>
            <p:cNvPr id="18" name="Image 17" descr="Une image contenant roue&#10;&#10;Description générée automatiquement">
              <a:extLst>
                <a:ext uri="{FF2B5EF4-FFF2-40B4-BE49-F238E27FC236}">
                  <a16:creationId xmlns:a16="http://schemas.microsoft.com/office/drawing/2014/main" id="{8C60A27F-DA35-40CB-939E-0E9B4BCEFDF0}"/>
                </a:ext>
              </a:extLst>
            </p:cNvPr>
            <p:cNvPicPr>
              <a:picLocks noChangeAspect="1"/>
            </p:cNvPicPr>
            <p:nvPr/>
          </p:nvPicPr>
          <p:blipFill>
            <a:blip r:embed="rId8"/>
            <a:stretch>
              <a:fillRect/>
            </a:stretch>
          </p:blipFill>
          <p:spPr>
            <a:xfrm>
              <a:off x="2212988" y="6375811"/>
              <a:ext cx="568503" cy="568503"/>
            </a:xfrm>
            <a:prstGeom prst="rect">
              <a:avLst/>
            </a:prstGeom>
          </p:spPr>
        </p:pic>
        <p:pic>
          <p:nvPicPr>
            <p:cNvPr id="24" name="Image 23">
              <a:extLst>
                <a:ext uri="{FF2B5EF4-FFF2-40B4-BE49-F238E27FC236}">
                  <a16:creationId xmlns:a16="http://schemas.microsoft.com/office/drawing/2014/main" id="{02D4985E-B134-4611-9A8E-28F9147001C0}"/>
                </a:ext>
              </a:extLst>
            </p:cNvPr>
            <p:cNvPicPr>
              <a:picLocks noChangeAspect="1"/>
            </p:cNvPicPr>
            <p:nvPr/>
          </p:nvPicPr>
          <p:blipFill>
            <a:blip r:embed="rId9"/>
            <a:stretch>
              <a:fillRect/>
            </a:stretch>
          </p:blipFill>
          <p:spPr>
            <a:xfrm>
              <a:off x="3185222" y="6408040"/>
              <a:ext cx="568503" cy="568503"/>
            </a:xfrm>
            <a:prstGeom prst="rect">
              <a:avLst/>
            </a:prstGeom>
          </p:spPr>
        </p:pic>
        <p:pic>
          <p:nvPicPr>
            <p:cNvPr id="35" name="Image 34" descr="Une image contenant dessin, lumière&#10;&#10;Description générée automatiquement">
              <a:extLst>
                <a:ext uri="{FF2B5EF4-FFF2-40B4-BE49-F238E27FC236}">
                  <a16:creationId xmlns:a16="http://schemas.microsoft.com/office/drawing/2014/main" id="{16DF64B4-946A-4A7D-869C-44ADFB318E46}"/>
                </a:ext>
              </a:extLst>
            </p:cNvPr>
            <p:cNvPicPr>
              <a:picLocks noChangeAspect="1"/>
            </p:cNvPicPr>
            <p:nvPr/>
          </p:nvPicPr>
          <p:blipFill>
            <a:blip r:embed="rId10"/>
            <a:stretch>
              <a:fillRect/>
            </a:stretch>
          </p:blipFill>
          <p:spPr>
            <a:xfrm>
              <a:off x="5089979" y="6370519"/>
              <a:ext cx="606024" cy="606024"/>
            </a:xfrm>
            <a:prstGeom prst="rect">
              <a:avLst/>
            </a:prstGeom>
          </p:spPr>
        </p:pic>
        <p:pic>
          <p:nvPicPr>
            <p:cNvPr id="37" name="Image 36" descr="Une image contenant lampe&#10;&#10;Description générée automatiquement">
              <a:extLst>
                <a:ext uri="{FF2B5EF4-FFF2-40B4-BE49-F238E27FC236}">
                  <a16:creationId xmlns:a16="http://schemas.microsoft.com/office/drawing/2014/main" id="{B6CA4E7F-B8C4-4CD2-87C6-B2C43963764F}"/>
                </a:ext>
              </a:extLst>
            </p:cNvPr>
            <p:cNvPicPr>
              <a:picLocks noChangeAspect="1"/>
            </p:cNvPicPr>
            <p:nvPr/>
          </p:nvPicPr>
          <p:blipFill>
            <a:blip r:embed="rId11"/>
            <a:stretch>
              <a:fillRect/>
            </a:stretch>
          </p:blipFill>
          <p:spPr>
            <a:xfrm>
              <a:off x="4157456" y="6371351"/>
              <a:ext cx="637064" cy="637064"/>
            </a:xfrm>
            <a:prstGeom prst="rect">
              <a:avLst/>
            </a:prstGeom>
          </p:spPr>
        </p:pic>
      </p:grpSp>
      <p:grpSp>
        <p:nvGrpSpPr>
          <p:cNvPr id="49" name="Groupe 48">
            <a:extLst>
              <a:ext uri="{FF2B5EF4-FFF2-40B4-BE49-F238E27FC236}">
                <a16:creationId xmlns:a16="http://schemas.microsoft.com/office/drawing/2014/main" id="{3787B661-CA2A-4325-A462-102EE4216591}"/>
              </a:ext>
            </a:extLst>
          </p:cNvPr>
          <p:cNvGrpSpPr/>
          <p:nvPr>
            <p:custDataLst>
              <p:tags r:id="rId4"/>
            </p:custDataLst>
          </p:nvPr>
        </p:nvGrpSpPr>
        <p:grpSpPr>
          <a:xfrm>
            <a:off x="2127546" y="3264308"/>
            <a:ext cx="4146917" cy="731840"/>
            <a:chOff x="2496733" y="7085201"/>
            <a:chExt cx="3278734" cy="578624"/>
          </a:xfrm>
        </p:grpSpPr>
        <p:pic>
          <p:nvPicPr>
            <p:cNvPr id="50" name="Image 49">
              <a:extLst>
                <a:ext uri="{FF2B5EF4-FFF2-40B4-BE49-F238E27FC236}">
                  <a16:creationId xmlns:a16="http://schemas.microsoft.com/office/drawing/2014/main" id="{CB5DEA35-47C8-4ADF-A983-D0918CBADDD8}"/>
                </a:ext>
              </a:extLst>
            </p:cNvPr>
            <p:cNvPicPr>
              <a:picLocks noChangeAspect="1"/>
            </p:cNvPicPr>
            <p:nvPr/>
          </p:nvPicPr>
          <p:blipFill>
            <a:blip r:embed="rId9"/>
            <a:stretch>
              <a:fillRect/>
            </a:stretch>
          </p:blipFill>
          <p:spPr>
            <a:xfrm>
              <a:off x="2496733" y="7085201"/>
              <a:ext cx="568503" cy="568503"/>
            </a:xfrm>
            <a:prstGeom prst="rect">
              <a:avLst/>
            </a:prstGeom>
          </p:spPr>
        </p:pic>
        <p:pic>
          <p:nvPicPr>
            <p:cNvPr id="48" name="Image 47">
              <a:extLst>
                <a:ext uri="{FF2B5EF4-FFF2-40B4-BE49-F238E27FC236}">
                  <a16:creationId xmlns:a16="http://schemas.microsoft.com/office/drawing/2014/main" id="{657BE0D6-F542-4D9F-830E-1FD87C75317A}"/>
                </a:ext>
              </a:extLst>
            </p:cNvPr>
            <p:cNvPicPr>
              <a:picLocks noChangeAspect="1"/>
            </p:cNvPicPr>
            <p:nvPr/>
          </p:nvPicPr>
          <p:blipFill>
            <a:blip r:embed="rId12"/>
            <a:stretch>
              <a:fillRect/>
            </a:stretch>
          </p:blipFill>
          <p:spPr>
            <a:xfrm>
              <a:off x="2685322" y="7197736"/>
              <a:ext cx="466089" cy="466089"/>
            </a:xfrm>
            <a:prstGeom prst="rect">
              <a:avLst/>
            </a:prstGeom>
          </p:spPr>
        </p:pic>
        <p:pic>
          <p:nvPicPr>
            <p:cNvPr id="51" name="Image 50">
              <a:extLst>
                <a:ext uri="{FF2B5EF4-FFF2-40B4-BE49-F238E27FC236}">
                  <a16:creationId xmlns:a16="http://schemas.microsoft.com/office/drawing/2014/main" id="{C41EE701-E3F6-41B0-8452-65C371DFF129}"/>
                </a:ext>
              </a:extLst>
            </p:cNvPr>
            <p:cNvPicPr>
              <a:picLocks noChangeAspect="1"/>
            </p:cNvPicPr>
            <p:nvPr/>
          </p:nvPicPr>
          <p:blipFill>
            <a:blip r:embed="rId9"/>
            <a:stretch>
              <a:fillRect/>
            </a:stretch>
          </p:blipFill>
          <p:spPr>
            <a:xfrm>
              <a:off x="3357487" y="7090653"/>
              <a:ext cx="568503" cy="568503"/>
            </a:xfrm>
            <a:prstGeom prst="rect">
              <a:avLst/>
            </a:prstGeom>
          </p:spPr>
        </p:pic>
        <p:pic>
          <p:nvPicPr>
            <p:cNvPr id="52" name="Image 51">
              <a:extLst>
                <a:ext uri="{FF2B5EF4-FFF2-40B4-BE49-F238E27FC236}">
                  <a16:creationId xmlns:a16="http://schemas.microsoft.com/office/drawing/2014/main" id="{58B76AF9-EF79-48E3-A27D-1D9B572255FB}"/>
                </a:ext>
              </a:extLst>
            </p:cNvPr>
            <p:cNvPicPr>
              <a:picLocks noChangeAspect="1"/>
            </p:cNvPicPr>
            <p:nvPr/>
          </p:nvPicPr>
          <p:blipFill>
            <a:blip r:embed="rId9"/>
            <a:stretch>
              <a:fillRect/>
            </a:stretch>
          </p:blipFill>
          <p:spPr>
            <a:xfrm>
              <a:off x="4324761" y="7090653"/>
              <a:ext cx="568503" cy="568503"/>
            </a:xfrm>
            <a:prstGeom prst="rect">
              <a:avLst/>
            </a:prstGeom>
          </p:spPr>
        </p:pic>
        <p:pic>
          <p:nvPicPr>
            <p:cNvPr id="53" name="Image 52">
              <a:extLst>
                <a:ext uri="{FF2B5EF4-FFF2-40B4-BE49-F238E27FC236}">
                  <a16:creationId xmlns:a16="http://schemas.microsoft.com/office/drawing/2014/main" id="{9BFD050A-75C5-4817-A6A7-81DB55F5CF59}"/>
                </a:ext>
              </a:extLst>
            </p:cNvPr>
            <p:cNvPicPr>
              <a:picLocks noChangeAspect="1"/>
            </p:cNvPicPr>
            <p:nvPr/>
          </p:nvPicPr>
          <p:blipFill>
            <a:blip r:embed="rId9"/>
            <a:stretch>
              <a:fillRect/>
            </a:stretch>
          </p:blipFill>
          <p:spPr>
            <a:xfrm>
              <a:off x="5206964" y="7090871"/>
              <a:ext cx="568503" cy="568503"/>
            </a:xfrm>
            <a:prstGeom prst="rect">
              <a:avLst/>
            </a:prstGeom>
          </p:spPr>
        </p:pic>
        <p:pic>
          <p:nvPicPr>
            <p:cNvPr id="54" name="Image 53">
              <a:extLst>
                <a:ext uri="{FF2B5EF4-FFF2-40B4-BE49-F238E27FC236}">
                  <a16:creationId xmlns:a16="http://schemas.microsoft.com/office/drawing/2014/main" id="{80BCDA87-74D3-45AF-A703-3A2E87636C62}"/>
                </a:ext>
              </a:extLst>
            </p:cNvPr>
            <p:cNvPicPr>
              <a:picLocks noChangeAspect="1"/>
            </p:cNvPicPr>
            <p:nvPr/>
          </p:nvPicPr>
          <p:blipFill>
            <a:blip r:embed="rId12"/>
            <a:stretch>
              <a:fillRect/>
            </a:stretch>
          </p:blipFill>
          <p:spPr>
            <a:xfrm>
              <a:off x="4509358" y="7195300"/>
              <a:ext cx="466089" cy="466089"/>
            </a:xfrm>
            <a:prstGeom prst="rect">
              <a:avLst/>
            </a:prstGeom>
          </p:spPr>
        </p:pic>
      </p:grpSp>
      <p:sp>
        <p:nvSpPr>
          <p:cNvPr id="19" name="Title 3"/>
          <p:cNvSpPr>
            <a:spLocks noGrp="1"/>
          </p:cNvSpPr>
          <p:nvPr>
            <p:ph type="title"/>
            <p:custDataLst>
              <p:tags r:id="rId5"/>
            </p:custDataLst>
          </p:nvPr>
        </p:nvSpPr>
        <p:spPr>
          <a:xfrm>
            <a:off x="7619" y="5691"/>
            <a:ext cx="5442685" cy="1050531"/>
          </a:xfrm>
        </p:spPr>
        <p:txBody>
          <a:bodyPr>
            <a:normAutofit/>
          </a:bodyPr>
          <a:lstStyle/>
          <a:p>
            <a:pPr algn="l"/>
            <a:r>
              <a:rPr lang="en-US" sz="3000" dirty="0">
                <a:cs typeface="Times New Roman"/>
              </a:rPr>
              <a:t>Fiche TNI 5</a:t>
            </a:r>
            <a:br>
              <a:rPr lang="en-US" sz="3000" dirty="0">
                <a:cs typeface="Times New Roman"/>
              </a:rPr>
            </a:br>
            <a:r>
              <a:rPr lang="fr-FR" sz="2400" dirty="0">
                <a:cs typeface="Times New Roman"/>
              </a:rPr>
              <a:t>Les quatre saisons en Jamaïque (réponse)</a:t>
            </a:r>
            <a:endParaRPr lang="en-US" sz="2400" dirty="0">
              <a:cs typeface="Times New Roman"/>
            </a:endParaRPr>
          </a:p>
        </p:txBody>
      </p:sp>
      <p:sp>
        <p:nvSpPr>
          <p:cNvPr id="20" name="ZoneTexte 19"/>
          <p:cNvSpPr txBox="1"/>
          <p:nvPr>
            <p:custDataLst>
              <p:tags r:id="rId6"/>
            </p:custDataLst>
          </p:nvPr>
        </p:nvSpPr>
        <p:spPr>
          <a:xfrm>
            <a:off x="446536" y="4241800"/>
            <a:ext cx="5964928" cy="1169551"/>
          </a:xfrm>
          <a:prstGeom prst="rect">
            <a:avLst/>
          </a:prstGeom>
          <a:noFill/>
        </p:spPr>
        <p:txBody>
          <a:bodyPr wrap="square" rtlCol="0">
            <a:spAutoFit/>
          </a:bodyPr>
          <a:lstStyle/>
          <a:p>
            <a:pPr algn="ctr">
              <a:spcBef>
                <a:spcPts val="600"/>
              </a:spcBef>
            </a:pPr>
            <a:r>
              <a:rPr lang="fr-CA" sz="2000" dirty="0"/>
              <a:t>En Jamaïque, il fait chaud </a:t>
            </a:r>
            <a:r>
              <a:rPr lang="fr-CA" sz="2000" b="1" dirty="0"/>
              <a:t>toute</a:t>
            </a:r>
            <a:r>
              <a:rPr lang="fr-CA" sz="2000" dirty="0"/>
              <a:t> l’année, même l’hiver !</a:t>
            </a:r>
          </a:p>
          <a:p>
            <a:pPr algn="ctr">
              <a:spcBef>
                <a:spcPts val="600"/>
              </a:spcBef>
            </a:pPr>
            <a:r>
              <a:rPr lang="fr-CA" sz="2000" dirty="0"/>
              <a:t>L’été, il fait </a:t>
            </a:r>
            <a:r>
              <a:rPr lang="fr-CA" sz="2000" b="1" dirty="0"/>
              <a:t>très</a:t>
            </a:r>
            <a:r>
              <a:rPr lang="fr-CA" sz="2000" dirty="0"/>
              <a:t> chaud !</a:t>
            </a:r>
          </a:p>
          <a:p>
            <a:pPr algn="ctr">
              <a:spcBef>
                <a:spcPts val="600"/>
              </a:spcBef>
            </a:pPr>
            <a:r>
              <a:rPr lang="fr-CA" sz="2000" dirty="0"/>
              <a:t>Au printemps et à l’automne, il y a plus de </a:t>
            </a:r>
            <a:r>
              <a:rPr lang="fr-CA" sz="2000" b="1" dirty="0"/>
              <a:t>pluie</a:t>
            </a:r>
            <a:r>
              <a:rPr lang="fr-CA" sz="2000" dirty="0"/>
              <a:t>.</a:t>
            </a:r>
            <a:endParaRPr lang="fr-FR" sz="2000" dirty="0"/>
          </a:p>
        </p:txBody>
      </p:sp>
    </p:spTree>
    <p:extLst>
      <p:ext uri="{BB962C8B-B14F-4D97-AF65-F5344CB8AC3E}">
        <p14:creationId xmlns:p14="http://schemas.microsoft.com/office/powerpoint/2010/main" val="806401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1"/>
          <p:cNvSpPr>
            <a:spLocks noGrp="1"/>
          </p:cNvSpPr>
          <p:nvPr>
            <p:ph type="sldNum" sz="quarter" idx="12"/>
            <p:custDataLst>
              <p:tags r:id="rId1"/>
            </p:custDataLst>
          </p:nvPr>
        </p:nvSpPr>
        <p:spPr>
          <a:xfrm>
            <a:off x="5300774" y="8026120"/>
            <a:ext cx="1562208" cy="113579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7FB875-5C85-AB42-9DC5-178568A424B8}" type="slidenum">
              <a:rPr kumimoji="0" lang="en-US" sz="8200" b="0" i="0" u="none" strike="noStrike" kern="1200" cap="none" spc="0" normalizeH="0" baseline="0" noProof="0" smtClean="0">
                <a:ln>
                  <a:noFill/>
                </a:ln>
                <a:solidFill>
                  <a:prstClr val="white">
                    <a:lumMod val="85000"/>
                  </a:prstClr>
                </a:solidFill>
                <a:effectLst/>
                <a:uLnTx/>
                <a:uFillTx/>
                <a:latin typeface="Impact"/>
                <a:ea typeface="+mn-ea"/>
                <a:cs typeface="Impact"/>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8200" b="0" i="0" u="none" strike="noStrike" kern="1200" cap="none" spc="0" normalizeH="0" baseline="0" noProof="0" dirty="0">
              <a:ln>
                <a:noFill/>
              </a:ln>
              <a:solidFill>
                <a:prstClr val="white">
                  <a:lumMod val="85000"/>
                </a:prstClr>
              </a:solidFill>
              <a:effectLst/>
              <a:uLnTx/>
              <a:uFillTx/>
              <a:latin typeface="Impact"/>
              <a:ea typeface="+mn-ea"/>
              <a:cs typeface="Impact"/>
            </a:endParaRPr>
          </a:p>
        </p:txBody>
      </p:sp>
      <p:sp>
        <p:nvSpPr>
          <p:cNvPr id="7" name="Title 3"/>
          <p:cNvSpPr>
            <a:spLocks noGrp="1"/>
          </p:cNvSpPr>
          <p:nvPr>
            <p:ph type="title"/>
            <p:custDataLst>
              <p:tags r:id="rId2"/>
            </p:custDataLst>
          </p:nvPr>
        </p:nvSpPr>
        <p:spPr>
          <a:xfrm>
            <a:off x="7619" y="5691"/>
            <a:ext cx="5442685" cy="1050531"/>
          </a:xfrm>
        </p:spPr>
        <p:txBody>
          <a:bodyPr>
            <a:normAutofit/>
          </a:bodyPr>
          <a:lstStyle/>
          <a:p>
            <a:pPr algn="l"/>
            <a:r>
              <a:rPr lang="en-US" sz="3000" dirty="0">
                <a:cs typeface="Times New Roman"/>
              </a:rPr>
              <a:t>Fiche TNI 6</a:t>
            </a:r>
            <a:br>
              <a:rPr lang="en-US" sz="3000" dirty="0">
                <a:cs typeface="Times New Roman"/>
              </a:rPr>
            </a:br>
            <a:r>
              <a:rPr lang="fr-FR" sz="2400" dirty="0">
                <a:cs typeface="Times New Roman"/>
              </a:rPr>
              <a:t>La pente d’Albert</a:t>
            </a:r>
            <a:endParaRPr lang="en-US" sz="2400" dirty="0">
              <a:cs typeface="Times New Roman"/>
            </a:endParaRPr>
          </a:p>
        </p:txBody>
      </p:sp>
      <p:pic>
        <p:nvPicPr>
          <p:cNvPr id="1026" name="Picture 2" descr="Invited Speakers | Planet Open Knowledge">
            <a:extLst>
              <a:ext uri="{FF2B5EF4-FFF2-40B4-BE49-F238E27FC236}">
                <a16:creationId xmlns:a16="http://schemas.microsoft.com/office/drawing/2014/main" id="{6E027427-A5F8-4E6F-A0CB-B9901284EE82}"/>
              </a:ext>
            </a:extLst>
          </p:cNvPr>
          <p:cNvPicPr>
            <a:picLocks noChangeAspect="1" noChangeArrowheads="1"/>
          </p:cNvPicPr>
          <p:nvPr>
            <p:custDataLst>
              <p:tags r:id="rId3"/>
            </p:custDataLst>
          </p:nvPr>
        </p:nvPicPr>
        <p:blipFill>
          <a:blip r:embed="rId5">
            <a:extLst>
              <a:ext uri="{28A0092B-C50C-407E-A947-70E740481C1C}">
                <a14:useLocalDpi xmlns:a14="http://schemas.microsoft.com/office/drawing/2010/main" val="0"/>
              </a:ext>
            </a:extLst>
          </a:blip>
          <a:srcRect/>
          <a:stretch>
            <a:fillRect/>
          </a:stretch>
        </p:blipFill>
        <p:spPr bwMode="auto">
          <a:xfrm>
            <a:off x="0" y="200025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800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1"/>
          <p:cNvSpPr>
            <a:spLocks noGrp="1"/>
          </p:cNvSpPr>
          <p:nvPr>
            <p:ph type="sldNum" sz="quarter" idx="12"/>
            <p:custDataLst>
              <p:tags r:id="rId1"/>
            </p:custDataLst>
          </p:nvPr>
        </p:nvSpPr>
        <p:spPr>
          <a:xfrm>
            <a:off x="5290820" y="7998901"/>
            <a:ext cx="1562208" cy="1135797"/>
          </a:xfrm>
        </p:spPr>
        <p:txBody>
          <a:bodyPr/>
          <a:lstStyle/>
          <a:p>
            <a:fld id="{027FB875-5C85-AB42-9DC5-178568A424B8}" type="slidenum">
              <a:rPr lang="en-US" sz="8200" smtClean="0">
                <a:solidFill>
                  <a:schemeClr val="bg1">
                    <a:lumMod val="85000"/>
                  </a:schemeClr>
                </a:solidFill>
                <a:latin typeface="Impact"/>
                <a:cs typeface="Impact"/>
              </a:rPr>
              <a:pPr/>
              <a:t>29</a:t>
            </a:fld>
            <a:endParaRPr lang="en-US" sz="8200" dirty="0">
              <a:solidFill>
                <a:schemeClr val="bg1">
                  <a:lumMod val="85000"/>
                </a:schemeClr>
              </a:solidFill>
              <a:latin typeface="Impact"/>
              <a:cs typeface="Impact"/>
            </a:endParaRPr>
          </a:p>
        </p:txBody>
      </p:sp>
      <p:sp>
        <p:nvSpPr>
          <p:cNvPr id="7" name="Title 3"/>
          <p:cNvSpPr>
            <a:spLocks noGrp="1"/>
          </p:cNvSpPr>
          <p:nvPr>
            <p:ph type="title"/>
            <p:custDataLst>
              <p:tags r:id="rId2"/>
            </p:custDataLst>
          </p:nvPr>
        </p:nvSpPr>
        <p:spPr>
          <a:xfrm>
            <a:off x="0" y="5691"/>
            <a:ext cx="4274057" cy="1050531"/>
          </a:xfrm>
        </p:spPr>
        <p:txBody>
          <a:bodyPr>
            <a:normAutofit/>
          </a:bodyPr>
          <a:lstStyle/>
          <a:p>
            <a:pPr algn="l"/>
            <a:r>
              <a:rPr lang="en-US" sz="3000" dirty="0">
                <a:cs typeface="Times New Roman"/>
              </a:rPr>
              <a:t>Fiche TNI 7</a:t>
            </a:r>
            <a:br>
              <a:rPr lang="en-US" sz="3000" dirty="0">
                <a:cs typeface="Times New Roman"/>
              </a:rPr>
            </a:br>
            <a:r>
              <a:rPr lang="fr-FR" sz="2400" dirty="0">
                <a:cs typeface="Times New Roman"/>
              </a:rPr>
              <a:t>Modèle de bobsleigh</a:t>
            </a:r>
            <a:endParaRPr lang="en-US" sz="2400" dirty="0">
              <a:cs typeface="Times New Roman"/>
            </a:endParaRPr>
          </a:p>
        </p:txBody>
      </p:sp>
      <p:grpSp>
        <p:nvGrpSpPr>
          <p:cNvPr id="78" name="Groupe 77">
            <a:extLst>
              <a:ext uri="{FF2B5EF4-FFF2-40B4-BE49-F238E27FC236}">
                <a16:creationId xmlns:a16="http://schemas.microsoft.com/office/drawing/2014/main" id="{E5F6ED28-BB82-40ED-8FCF-22F5862EBE00}"/>
              </a:ext>
            </a:extLst>
          </p:cNvPr>
          <p:cNvGrpSpPr/>
          <p:nvPr/>
        </p:nvGrpSpPr>
        <p:grpSpPr>
          <a:xfrm>
            <a:off x="-68784" y="470282"/>
            <a:ext cx="6417267" cy="7839652"/>
            <a:chOff x="-68784" y="470282"/>
            <a:chExt cx="6417267" cy="7839652"/>
          </a:xfrm>
        </p:grpSpPr>
        <p:sp>
          <p:nvSpPr>
            <p:cNvPr id="16" name="Triangle isocèle 15">
              <a:extLst>
                <a:ext uri="{FF2B5EF4-FFF2-40B4-BE49-F238E27FC236}">
                  <a16:creationId xmlns:a16="http://schemas.microsoft.com/office/drawing/2014/main" id="{58A22CB2-64B7-4BDA-AB69-CB64333E4765}"/>
                </a:ext>
              </a:extLst>
            </p:cNvPr>
            <p:cNvSpPr/>
            <p:nvPr/>
          </p:nvSpPr>
          <p:spPr>
            <a:xfrm rot="10800000">
              <a:off x="1566153" y="6966273"/>
              <a:ext cx="1532106" cy="465660"/>
            </a:xfrm>
            <a:prstGeom prst="triangle">
              <a:avLst>
                <a:gd name="adj" fmla="val 785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24" name="Connecteur droit 23">
              <a:extLst>
                <a:ext uri="{FF2B5EF4-FFF2-40B4-BE49-F238E27FC236}">
                  <a16:creationId xmlns:a16="http://schemas.microsoft.com/office/drawing/2014/main" id="{53B6B332-D42A-4664-A5E7-452ABB174F3B}"/>
                </a:ext>
              </a:extLst>
            </p:cNvPr>
            <p:cNvCxnSpPr>
              <a:cxnSpLocks/>
              <a:stCxn id="22" idx="1"/>
              <a:endCxn id="22" idx="1"/>
            </p:cNvCxnSpPr>
            <p:nvPr/>
          </p:nvCxnSpPr>
          <p:spPr>
            <a:xfrm>
              <a:off x="627866" y="5315209"/>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63" name="Image 62">
              <a:extLst>
                <a:ext uri="{FF2B5EF4-FFF2-40B4-BE49-F238E27FC236}">
                  <a16:creationId xmlns:a16="http://schemas.microsoft.com/office/drawing/2014/main" id="{6596D69D-49BE-491A-834B-35ECA81558FA}"/>
                </a:ext>
              </a:extLst>
            </p:cNvPr>
            <p:cNvPicPr>
              <a:picLocks noChangeAspect="1"/>
            </p:cNvPicPr>
            <p:nvPr/>
          </p:nvPicPr>
          <p:blipFill rotWithShape="1">
            <a:blip r:embed="rId4"/>
            <a:srcRect l="14427" r="23130"/>
            <a:stretch/>
          </p:blipFill>
          <p:spPr>
            <a:xfrm>
              <a:off x="1570033" y="470282"/>
              <a:ext cx="3300199" cy="5285146"/>
            </a:xfrm>
            <a:prstGeom prst="rect">
              <a:avLst/>
            </a:prstGeom>
          </p:spPr>
        </p:pic>
        <p:grpSp>
          <p:nvGrpSpPr>
            <p:cNvPr id="43" name="Groupe 42">
              <a:extLst>
                <a:ext uri="{FF2B5EF4-FFF2-40B4-BE49-F238E27FC236}">
                  <a16:creationId xmlns:a16="http://schemas.microsoft.com/office/drawing/2014/main" id="{88115543-A60F-4EFC-A46C-B623AC8039A9}"/>
                </a:ext>
              </a:extLst>
            </p:cNvPr>
            <p:cNvGrpSpPr/>
            <p:nvPr/>
          </p:nvGrpSpPr>
          <p:grpSpPr>
            <a:xfrm>
              <a:off x="4338025" y="790125"/>
              <a:ext cx="2010458" cy="1052124"/>
              <a:chOff x="5965446" y="606447"/>
              <a:chExt cx="2033933" cy="1064409"/>
            </a:xfrm>
          </p:grpSpPr>
          <p:cxnSp>
            <p:nvCxnSpPr>
              <p:cNvPr id="44" name="Connecteur droit 43">
                <a:extLst>
                  <a:ext uri="{FF2B5EF4-FFF2-40B4-BE49-F238E27FC236}">
                    <a16:creationId xmlns:a16="http://schemas.microsoft.com/office/drawing/2014/main" id="{F4125893-B41D-4D47-9613-58A9926D89AC}"/>
                  </a:ext>
                </a:extLst>
              </p:cNvPr>
              <p:cNvCxnSpPr>
                <a:cxnSpLocks/>
                <a:endCxn id="45" idx="2"/>
              </p:cNvCxnSpPr>
              <p:nvPr/>
            </p:nvCxnSpPr>
            <p:spPr>
              <a:xfrm flipV="1">
                <a:off x="6430564" y="1353736"/>
                <a:ext cx="551848" cy="317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ZoneTexte 44">
                <a:extLst>
                  <a:ext uri="{FF2B5EF4-FFF2-40B4-BE49-F238E27FC236}">
                    <a16:creationId xmlns:a16="http://schemas.microsoft.com/office/drawing/2014/main" id="{3945509B-62DC-43F6-8063-9135CFC218C3}"/>
                  </a:ext>
                </a:extLst>
              </p:cNvPr>
              <p:cNvSpPr txBox="1"/>
              <p:nvPr/>
            </p:nvSpPr>
            <p:spPr>
              <a:xfrm>
                <a:off x="5965446" y="606447"/>
                <a:ext cx="2033933" cy="747289"/>
              </a:xfrm>
              <a:prstGeom prst="rect">
                <a:avLst/>
              </a:prstGeom>
              <a:noFill/>
              <a:ln>
                <a:solidFill>
                  <a:schemeClr val="tx1"/>
                </a:solidFill>
              </a:ln>
            </p:spPr>
            <p:txBody>
              <a:bodyPr wrap="square" rtlCol="0">
                <a:spAutoFit/>
              </a:bodyPr>
              <a:lstStyle/>
              <a:p>
                <a:pPr algn="ctr"/>
                <a:r>
                  <a:rPr lang="fr-CA" sz="1400" dirty="0">
                    <a:latin typeface="+mj-lt"/>
                    <a:cs typeface="Times New Roman" panose="02020603050405020304" pitchFamily="18" charset="0"/>
                  </a:rPr>
                  <a:t>Figurines d’Albert et </a:t>
                </a:r>
                <a:r>
                  <a:rPr lang="fr-CA" sz="1400" dirty="0" err="1">
                    <a:latin typeface="+mj-lt"/>
                    <a:cs typeface="Times New Roman" panose="02020603050405020304" pitchFamily="18" charset="0"/>
                  </a:rPr>
                  <a:t>Amarancia</a:t>
                </a:r>
                <a:r>
                  <a:rPr lang="fr-CA" sz="1400" dirty="0">
                    <a:latin typeface="+mj-lt"/>
                    <a:cs typeface="Times New Roman" panose="02020603050405020304" pitchFamily="18" charset="0"/>
                  </a:rPr>
                  <a:t>, pliées à la hanche</a:t>
                </a:r>
              </a:p>
            </p:txBody>
          </p:sp>
        </p:grpSp>
        <p:grpSp>
          <p:nvGrpSpPr>
            <p:cNvPr id="35" name="Groupe 34">
              <a:extLst>
                <a:ext uri="{FF2B5EF4-FFF2-40B4-BE49-F238E27FC236}">
                  <a16:creationId xmlns:a16="http://schemas.microsoft.com/office/drawing/2014/main" id="{F8FAF796-D42F-4112-BB6B-168AD3226A5C}"/>
                </a:ext>
              </a:extLst>
            </p:cNvPr>
            <p:cNvGrpSpPr/>
            <p:nvPr/>
          </p:nvGrpSpPr>
          <p:grpSpPr>
            <a:xfrm>
              <a:off x="4150285" y="3170433"/>
              <a:ext cx="1706769" cy="1030879"/>
              <a:chOff x="493353" y="2501945"/>
              <a:chExt cx="1726699" cy="1042916"/>
            </a:xfrm>
          </p:grpSpPr>
          <p:cxnSp>
            <p:nvCxnSpPr>
              <p:cNvPr id="36" name="Connecteur droit 35">
                <a:extLst>
                  <a:ext uri="{FF2B5EF4-FFF2-40B4-BE49-F238E27FC236}">
                    <a16:creationId xmlns:a16="http://schemas.microsoft.com/office/drawing/2014/main" id="{EFF8DEBC-E5D3-4305-BB02-8201CCE5CA08}"/>
                  </a:ext>
                </a:extLst>
              </p:cNvPr>
              <p:cNvCxnSpPr>
                <a:cxnSpLocks/>
                <a:endCxn id="37" idx="2"/>
              </p:cNvCxnSpPr>
              <p:nvPr/>
            </p:nvCxnSpPr>
            <p:spPr>
              <a:xfrm flipV="1">
                <a:off x="1148404" y="2813316"/>
                <a:ext cx="208299" cy="7315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3AF5B240-0644-436D-BC1D-9CF88C8522E6}"/>
                  </a:ext>
                </a:extLst>
              </p:cNvPr>
              <p:cNvSpPr txBox="1"/>
              <p:nvPr/>
            </p:nvSpPr>
            <p:spPr>
              <a:xfrm>
                <a:off x="493353" y="2501945"/>
                <a:ext cx="1726699" cy="311371"/>
              </a:xfrm>
              <a:prstGeom prst="rect">
                <a:avLst/>
              </a:prstGeom>
              <a:noFill/>
              <a:ln>
                <a:solidFill>
                  <a:schemeClr val="tx1"/>
                </a:solidFill>
              </a:ln>
            </p:spPr>
            <p:txBody>
              <a:bodyPr wrap="square" rtlCol="0">
                <a:spAutoFit/>
              </a:bodyPr>
              <a:lstStyle/>
              <a:p>
                <a:pPr algn="ctr"/>
                <a:r>
                  <a:rPr lang="fr-CA" sz="1400" dirty="0">
                    <a:latin typeface="+mj-lt"/>
                    <a:cs typeface="Times New Roman" panose="02020603050405020304" pitchFamily="18" charset="0"/>
                  </a:rPr>
                  <a:t>Demi-carton de lait</a:t>
                </a:r>
              </a:p>
            </p:txBody>
          </p:sp>
        </p:grpSp>
        <p:grpSp>
          <p:nvGrpSpPr>
            <p:cNvPr id="13" name="Groupe 12">
              <a:extLst>
                <a:ext uri="{FF2B5EF4-FFF2-40B4-BE49-F238E27FC236}">
                  <a16:creationId xmlns:a16="http://schemas.microsoft.com/office/drawing/2014/main" id="{BB4B70D1-6E5E-45BF-AD5A-9693EB536A15}"/>
                </a:ext>
              </a:extLst>
            </p:cNvPr>
            <p:cNvGrpSpPr/>
            <p:nvPr/>
          </p:nvGrpSpPr>
          <p:grpSpPr>
            <a:xfrm>
              <a:off x="1556184" y="4180994"/>
              <a:ext cx="4105770" cy="4124999"/>
              <a:chOff x="2337162" y="2266546"/>
              <a:chExt cx="3382702" cy="3402158"/>
            </a:xfrm>
          </p:grpSpPr>
          <p:sp>
            <p:nvSpPr>
              <p:cNvPr id="3" name="Parallélogramme 2">
                <a:extLst>
                  <a:ext uri="{FF2B5EF4-FFF2-40B4-BE49-F238E27FC236}">
                    <a16:creationId xmlns:a16="http://schemas.microsoft.com/office/drawing/2014/main" id="{08BD4854-28FF-43B9-9D9E-0A2B72C1E10D}"/>
                  </a:ext>
                </a:extLst>
              </p:cNvPr>
              <p:cNvSpPr/>
              <p:nvPr/>
            </p:nvSpPr>
            <p:spPr>
              <a:xfrm>
                <a:off x="2337162" y="2266546"/>
                <a:ext cx="3382702" cy="2130358"/>
              </a:xfrm>
              <a:prstGeom prst="parallelogram">
                <a:avLst>
                  <a:gd name="adj" fmla="val 99191"/>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6" name="Parallélogramme 5">
                <a:extLst>
                  <a:ext uri="{FF2B5EF4-FFF2-40B4-BE49-F238E27FC236}">
                    <a16:creationId xmlns:a16="http://schemas.microsoft.com/office/drawing/2014/main" id="{D7D2DB84-693B-4B41-83C8-6DF40D4B2C00}"/>
                  </a:ext>
                </a:extLst>
              </p:cNvPr>
              <p:cNvSpPr/>
              <p:nvPr/>
            </p:nvSpPr>
            <p:spPr>
              <a:xfrm rot="16200000" flipV="1">
                <a:off x="2963334" y="2895226"/>
                <a:ext cx="3382702" cy="2130358"/>
              </a:xfrm>
              <a:prstGeom prst="parallelogram">
                <a:avLst>
                  <a:gd name="adj" fmla="val 100383"/>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117356FD-8385-4B3C-895D-0D14CE7EFB17}"/>
                  </a:ext>
                </a:extLst>
              </p:cNvPr>
              <p:cNvSpPr/>
              <p:nvPr/>
            </p:nvSpPr>
            <p:spPr>
              <a:xfrm>
                <a:off x="2337162" y="4396904"/>
                <a:ext cx="1252343" cy="12718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57" name="Groupe 56">
              <a:extLst>
                <a:ext uri="{FF2B5EF4-FFF2-40B4-BE49-F238E27FC236}">
                  <a16:creationId xmlns:a16="http://schemas.microsoft.com/office/drawing/2014/main" id="{98E14476-06F9-41BE-8354-63942DF95442}"/>
                </a:ext>
              </a:extLst>
            </p:cNvPr>
            <p:cNvGrpSpPr/>
            <p:nvPr/>
          </p:nvGrpSpPr>
          <p:grpSpPr>
            <a:xfrm>
              <a:off x="-68784" y="4058557"/>
              <a:ext cx="2293668" cy="2293668"/>
              <a:chOff x="-68784" y="4058557"/>
              <a:chExt cx="2293668" cy="2293668"/>
            </a:xfrm>
          </p:grpSpPr>
          <p:pic>
            <p:nvPicPr>
              <p:cNvPr id="18" name="Graphique 17" descr="Graines contour">
                <a:extLst>
                  <a:ext uri="{FF2B5EF4-FFF2-40B4-BE49-F238E27FC236}">
                    <a16:creationId xmlns:a16="http://schemas.microsoft.com/office/drawing/2014/main" id="{660ACAA0-13FC-4838-8AF9-67581F0592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784" y="4058557"/>
                <a:ext cx="2293668" cy="2293668"/>
              </a:xfrm>
              <a:prstGeom prst="rect">
                <a:avLst/>
              </a:prstGeom>
            </p:spPr>
          </p:pic>
          <p:sp>
            <p:nvSpPr>
              <p:cNvPr id="22" name="Rectangle : coins arrondis 21">
                <a:extLst>
                  <a:ext uri="{FF2B5EF4-FFF2-40B4-BE49-F238E27FC236}">
                    <a16:creationId xmlns:a16="http://schemas.microsoft.com/office/drawing/2014/main" id="{A8EE10C5-F323-48C5-A1D4-088D4843240E}"/>
                  </a:ext>
                </a:extLst>
              </p:cNvPr>
              <p:cNvSpPr/>
              <p:nvPr/>
            </p:nvSpPr>
            <p:spPr>
              <a:xfrm>
                <a:off x="627866" y="4883613"/>
                <a:ext cx="908774" cy="863192"/>
              </a:xfrm>
              <a:prstGeom prst="roundRect">
                <a:avLst>
                  <a:gd name="adj" fmla="val 304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cxnSp>
          <p:nvCxnSpPr>
            <p:cNvPr id="26" name="Connecteur droit 25">
              <a:extLst>
                <a:ext uri="{FF2B5EF4-FFF2-40B4-BE49-F238E27FC236}">
                  <a16:creationId xmlns:a16="http://schemas.microsoft.com/office/drawing/2014/main" id="{6D6B4214-C627-4231-84D7-6AB3D0BE8C9E}"/>
                </a:ext>
              </a:extLst>
            </p:cNvPr>
            <p:cNvCxnSpPr>
              <a:cxnSpLocks/>
              <a:endCxn id="27" idx="2"/>
            </p:cNvCxnSpPr>
            <p:nvPr/>
          </p:nvCxnSpPr>
          <p:spPr>
            <a:xfrm flipV="1">
              <a:off x="1000946" y="3573891"/>
              <a:ext cx="138140" cy="822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CE59FBEC-CF92-40FB-A497-4D863AD5FD52}"/>
                </a:ext>
              </a:extLst>
            </p:cNvPr>
            <p:cNvSpPr txBox="1"/>
            <p:nvPr/>
          </p:nvSpPr>
          <p:spPr>
            <a:xfrm>
              <a:off x="499664" y="3266114"/>
              <a:ext cx="1278844" cy="307777"/>
            </a:xfrm>
            <a:prstGeom prst="rect">
              <a:avLst/>
            </a:prstGeom>
            <a:noFill/>
            <a:ln>
              <a:solidFill>
                <a:schemeClr val="tx1"/>
              </a:solidFill>
            </a:ln>
          </p:spPr>
          <p:txBody>
            <a:bodyPr wrap="square" rtlCol="0">
              <a:spAutoFit/>
            </a:bodyPr>
            <a:lstStyle/>
            <a:p>
              <a:pPr algn="ctr"/>
              <a:r>
                <a:rPr lang="fr-CA" sz="1400" dirty="0">
                  <a:latin typeface="+mj-lt"/>
                  <a:cs typeface="Times New Roman" panose="02020603050405020304" pitchFamily="18" charset="0"/>
                </a:rPr>
                <a:t>Poche de sable</a:t>
              </a:r>
            </a:p>
          </p:txBody>
        </p:sp>
        <p:grpSp>
          <p:nvGrpSpPr>
            <p:cNvPr id="75" name="Groupe 74">
              <a:extLst>
                <a:ext uri="{FF2B5EF4-FFF2-40B4-BE49-F238E27FC236}">
                  <a16:creationId xmlns:a16="http://schemas.microsoft.com/office/drawing/2014/main" id="{F15DCE81-3348-4FEE-B888-1EFDE3E0E7B3}"/>
                </a:ext>
              </a:extLst>
            </p:cNvPr>
            <p:cNvGrpSpPr/>
            <p:nvPr/>
          </p:nvGrpSpPr>
          <p:grpSpPr>
            <a:xfrm>
              <a:off x="1078050" y="5921441"/>
              <a:ext cx="1618121" cy="649571"/>
              <a:chOff x="1082437" y="4563606"/>
              <a:chExt cx="1637015" cy="657156"/>
            </a:xfrm>
          </p:grpSpPr>
          <p:cxnSp>
            <p:nvCxnSpPr>
              <p:cNvPr id="47" name="Connecteur droit avec flèche 46">
                <a:extLst>
                  <a:ext uri="{FF2B5EF4-FFF2-40B4-BE49-F238E27FC236}">
                    <a16:creationId xmlns:a16="http://schemas.microsoft.com/office/drawing/2014/main" id="{B0859E3F-F140-4524-BFD8-75263E57E34E}"/>
                  </a:ext>
                </a:extLst>
              </p:cNvPr>
              <p:cNvCxnSpPr>
                <a:cxnSpLocks/>
              </p:cNvCxnSpPr>
              <p:nvPr/>
            </p:nvCxnSpPr>
            <p:spPr>
              <a:xfrm>
                <a:off x="2691297" y="4834647"/>
                <a:ext cx="0" cy="386115"/>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72" name="Connecteur droit 71">
                <a:extLst>
                  <a:ext uri="{FF2B5EF4-FFF2-40B4-BE49-F238E27FC236}">
                    <a16:creationId xmlns:a16="http://schemas.microsoft.com/office/drawing/2014/main" id="{02ACAAAE-B2CD-4D0E-9606-C118DD3E317F}"/>
                  </a:ext>
                </a:extLst>
              </p:cNvPr>
              <p:cNvCxnSpPr>
                <a:cxnSpLocks/>
              </p:cNvCxnSpPr>
              <p:nvPr/>
            </p:nvCxnSpPr>
            <p:spPr>
              <a:xfrm>
                <a:off x="1082437" y="4834647"/>
                <a:ext cx="1637015" cy="972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2B2DBC09-7AFE-471D-A8CB-4A5AE270B1EB}"/>
                  </a:ext>
                </a:extLst>
              </p:cNvPr>
              <p:cNvCxnSpPr>
                <a:cxnSpLocks/>
              </p:cNvCxnSpPr>
              <p:nvPr/>
            </p:nvCxnSpPr>
            <p:spPr>
              <a:xfrm flipV="1">
                <a:off x="1100325" y="4563606"/>
                <a:ext cx="0" cy="2879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52" name="Connecteur droit 51">
              <a:extLst>
                <a:ext uri="{FF2B5EF4-FFF2-40B4-BE49-F238E27FC236}">
                  <a16:creationId xmlns:a16="http://schemas.microsoft.com/office/drawing/2014/main" id="{12FBC15B-F850-4909-BEC0-2C4481213612}"/>
                </a:ext>
              </a:extLst>
            </p:cNvPr>
            <p:cNvCxnSpPr>
              <a:cxnSpLocks/>
            </p:cNvCxnSpPr>
            <p:nvPr/>
          </p:nvCxnSpPr>
          <p:spPr>
            <a:xfrm>
              <a:off x="4115283" y="4180994"/>
              <a:ext cx="0" cy="15528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avec flèche 79">
              <a:extLst>
                <a:ext uri="{FF2B5EF4-FFF2-40B4-BE49-F238E27FC236}">
                  <a16:creationId xmlns:a16="http://schemas.microsoft.com/office/drawing/2014/main" id="{CB619B42-46C5-40C4-85E7-FF1F5F54CA71}"/>
                </a:ext>
              </a:extLst>
            </p:cNvPr>
            <p:cNvCxnSpPr>
              <a:cxnSpLocks/>
            </p:cNvCxnSpPr>
            <p:nvPr/>
          </p:nvCxnSpPr>
          <p:spPr>
            <a:xfrm>
              <a:off x="3429000" y="3870251"/>
              <a:ext cx="0" cy="1674515"/>
            </a:xfrm>
            <a:prstGeom prst="straightConnector1">
              <a:avLst/>
            </a:prstGeom>
            <a:ln w="5715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56" name="Parallélogramme 55">
              <a:extLst>
                <a:ext uri="{FF2B5EF4-FFF2-40B4-BE49-F238E27FC236}">
                  <a16:creationId xmlns:a16="http://schemas.microsoft.com/office/drawing/2014/main" id="{68BA44C9-5864-4169-B3D2-1AC0A0C321D3}"/>
                </a:ext>
              </a:extLst>
            </p:cNvPr>
            <p:cNvSpPr/>
            <p:nvPr/>
          </p:nvSpPr>
          <p:spPr>
            <a:xfrm flipV="1">
              <a:off x="924891" y="7313591"/>
              <a:ext cx="2151330" cy="986701"/>
            </a:xfrm>
            <a:prstGeom prst="parallelogram">
              <a:avLst>
                <a:gd name="adj" fmla="val 6256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0" name="Parallélogramme 19">
              <a:extLst>
                <a:ext uri="{FF2B5EF4-FFF2-40B4-BE49-F238E27FC236}">
                  <a16:creationId xmlns:a16="http://schemas.microsoft.com/office/drawing/2014/main" id="{2666AB82-2080-4F05-B6FF-A397F5C10D8D}"/>
                </a:ext>
              </a:extLst>
            </p:cNvPr>
            <p:cNvSpPr/>
            <p:nvPr/>
          </p:nvSpPr>
          <p:spPr>
            <a:xfrm flipH="1" flipV="1">
              <a:off x="924891" y="6763032"/>
              <a:ext cx="2161298" cy="564544"/>
            </a:xfrm>
            <a:prstGeom prst="parallelogram">
              <a:avLst>
                <a:gd name="adj" fmla="val 1129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nvGrpSpPr>
            <p:cNvPr id="15" name="Groupe 14">
              <a:extLst>
                <a:ext uri="{FF2B5EF4-FFF2-40B4-BE49-F238E27FC236}">
                  <a16:creationId xmlns:a16="http://schemas.microsoft.com/office/drawing/2014/main" id="{D5EFDED9-FD3B-464B-B00D-8CDD840AEC7C}"/>
                </a:ext>
              </a:extLst>
            </p:cNvPr>
            <p:cNvGrpSpPr/>
            <p:nvPr/>
          </p:nvGrpSpPr>
          <p:grpSpPr>
            <a:xfrm>
              <a:off x="3220133" y="4208525"/>
              <a:ext cx="2585732" cy="4101409"/>
              <a:chOff x="3220133" y="4208525"/>
              <a:chExt cx="2585732" cy="4101409"/>
            </a:xfrm>
          </p:grpSpPr>
          <p:sp>
            <p:nvSpPr>
              <p:cNvPr id="31" name="Parallélogramme 30">
                <a:extLst>
                  <a:ext uri="{FF2B5EF4-FFF2-40B4-BE49-F238E27FC236}">
                    <a16:creationId xmlns:a16="http://schemas.microsoft.com/office/drawing/2014/main" id="{55EBB08B-FD98-4350-BA6F-221497AB5283}"/>
                  </a:ext>
                </a:extLst>
              </p:cNvPr>
              <p:cNvSpPr/>
              <p:nvPr/>
            </p:nvSpPr>
            <p:spPr>
              <a:xfrm rot="16200000" flipV="1">
                <a:off x="2462294" y="4966364"/>
                <a:ext cx="4101409" cy="2585732"/>
              </a:xfrm>
              <a:prstGeom prst="parallelogram">
                <a:avLst>
                  <a:gd name="adj" fmla="val 100383"/>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B1BFA638-6EDE-4F57-AC23-9CCF31E004E8}"/>
                  </a:ext>
                </a:extLst>
              </p:cNvPr>
              <p:cNvGrpSpPr/>
              <p:nvPr/>
            </p:nvGrpSpPr>
            <p:grpSpPr>
              <a:xfrm>
                <a:off x="3472638" y="5129789"/>
                <a:ext cx="2008054" cy="2342561"/>
                <a:chOff x="3472638" y="5129789"/>
                <a:chExt cx="2008054" cy="2342561"/>
              </a:xfrm>
            </p:grpSpPr>
            <p:grpSp>
              <p:nvGrpSpPr>
                <p:cNvPr id="5" name="Groupe 4">
                  <a:extLst>
                    <a:ext uri="{FF2B5EF4-FFF2-40B4-BE49-F238E27FC236}">
                      <a16:creationId xmlns:a16="http://schemas.microsoft.com/office/drawing/2014/main" id="{D5F2174B-0554-4A62-8B35-BA1284811802}"/>
                    </a:ext>
                  </a:extLst>
                </p:cNvPr>
                <p:cNvGrpSpPr/>
                <p:nvPr/>
              </p:nvGrpSpPr>
              <p:grpSpPr>
                <a:xfrm>
                  <a:off x="3472638" y="6609705"/>
                  <a:ext cx="607419" cy="862645"/>
                  <a:chOff x="3472638" y="6609705"/>
                  <a:chExt cx="607419" cy="862645"/>
                </a:xfrm>
              </p:grpSpPr>
              <p:sp>
                <p:nvSpPr>
                  <p:cNvPr id="4" name="Ellipse 3">
                    <a:extLst>
                      <a:ext uri="{FF2B5EF4-FFF2-40B4-BE49-F238E27FC236}">
                        <a16:creationId xmlns:a16="http://schemas.microsoft.com/office/drawing/2014/main" id="{5C8454FD-2820-4C7D-A5EB-7DF9C879005E}"/>
                      </a:ext>
                    </a:extLst>
                  </p:cNvPr>
                  <p:cNvSpPr/>
                  <p:nvPr/>
                </p:nvSpPr>
                <p:spPr>
                  <a:xfrm>
                    <a:off x="3789306" y="6626987"/>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4" name="Ellipse 33">
                    <a:extLst>
                      <a:ext uri="{FF2B5EF4-FFF2-40B4-BE49-F238E27FC236}">
                        <a16:creationId xmlns:a16="http://schemas.microsoft.com/office/drawing/2014/main" id="{28FEEBB9-0CC9-422B-928D-3289739D0CE7}"/>
                      </a:ext>
                    </a:extLst>
                  </p:cNvPr>
                  <p:cNvSpPr/>
                  <p:nvPr/>
                </p:nvSpPr>
                <p:spPr>
                  <a:xfrm>
                    <a:off x="3858277" y="6915431"/>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8" name="Ellipse 37">
                    <a:extLst>
                      <a:ext uri="{FF2B5EF4-FFF2-40B4-BE49-F238E27FC236}">
                        <a16:creationId xmlns:a16="http://schemas.microsoft.com/office/drawing/2014/main" id="{8C527566-74AC-4BD7-B115-E3740A416F58}"/>
                      </a:ext>
                    </a:extLst>
                  </p:cNvPr>
                  <p:cNvSpPr/>
                  <p:nvPr/>
                </p:nvSpPr>
                <p:spPr>
                  <a:xfrm>
                    <a:off x="3744542" y="7154831"/>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9" name="Ellipse 38">
                    <a:extLst>
                      <a:ext uri="{FF2B5EF4-FFF2-40B4-BE49-F238E27FC236}">
                        <a16:creationId xmlns:a16="http://schemas.microsoft.com/office/drawing/2014/main" id="{7117D147-5D11-4E55-9521-F154AFD81D25}"/>
                      </a:ext>
                    </a:extLst>
                  </p:cNvPr>
                  <p:cNvSpPr/>
                  <p:nvPr/>
                </p:nvSpPr>
                <p:spPr>
                  <a:xfrm>
                    <a:off x="3556537" y="7125809"/>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0" name="Ellipse 39">
                    <a:extLst>
                      <a:ext uri="{FF2B5EF4-FFF2-40B4-BE49-F238E27FC236}">
                        <a16:creationId xmlns:a16="http://schemas.microsoft.com/office/drawing/2014/main" id="{11494E3A-4BD6-4283-B680-A6D2F001BD59}"/>
                      </a:ext>
                    </a:extLst>
                  </p:cNvPr>
                  <p:cNvSpPr/>
                  <p:nvPr/>
                </p:nvSpPr>
                <p:spPr>
                  <a:xfrm>
                    <a:off x="3472638" y="6822290"/>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1" name="Ellipse 40">
                    <a:extLst>
                      <a:ext uri="{FF2B5EF4-FFF2-40B4-BE49-F238E27FC236}">
                        <a16:creationId xmlns:a16="http://schemas.microsoft.com/office/drawing/2014/main" id="{CCDF78BB-9EE1-4E66-8BD4-6D183A06A590}"/>
                      </a:ext>
                    </a:extLst>
                  </p:cNvPr>
                  <p:cNvSpPr/>
                  <p:nvPr/>
                </p:nvSpPr>
                <p:spPr>
                  <a:xfrm>
                    <a:off x="3594511" y="6609705"/>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Ellipse 1">
                    <a:extLst>
                      <a:ext uri="{FF2B5EF4-FFF2-40B4-BE49-F238E27FC236}">
                        <a16:creationId xmlns:a16="http://schemas.microsoft.com/office/drawing/2014/main" id="{9E906758-95F0-4F92-91CD-445ACADE9CCF}"/>
                      </a:ext>
                    </a:extLst>
                  </p:cNvPr>
                  <p:cNvSpPr/>
                  <p:nvPr/>
                </p:nvSpPr>
                <p:spPr>
                  <a:xfrm>
                    <a:off x="3609069" y="6704335"/>
                    <a:ext cx="343013" cy="668901"/>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42" name="Groupe 41">
                  <a:extLst>
                    <a:ext uri="{FF2B5EF4-FFF2-40B4-BE49-F238E27FC236}">
                      <a16:creationId xmlns:a16="http://schemas.microsoft.com/office/drawing/2014/main" id="{2D40A207-95FA-4E88-9060-D5622EE24E9A}"/>
                    </a:ext>
                  </a:extLst>
                </p:cNvPr>
                <p:cNvGrpSpPr/>
                <p:nvPr/>
              </p:nvGrpSpPr>
              <p:grpSpPr>
                <a:xfrm rot="9817031">
                  <a:off x="5007107" y="5129789"/>
                  <a:ext cx="473585" cy="672577"/>
                  <a:chOff x="3472638" y="6609705"/>
                  <a:chExt cx="607419" cy="862645"/>
                </a:xfrm>
              </p:grpSpPr>
              <p:sp>
                <p:nvSpPr>
                  <p:cNvPr id="46" name="Ellipse 45">
                    <a:extLst>
                      <a:ext uri="{FF2B5EF4-FFF2-40B4-BE49-F238E27FC236}">
                        <a16:creationId xmlns:a16="http://schemas.microsoft.com/office/drawing/2014/main" id="{CEA92015-41C8-4455-BBAE-4FC3308743B1}"/>
                      </a:ext>
                    </a:extLst>
                  </p:cNvPr>
                  <p:cNvSpPr/>
                  <p:nvPr/>
                </p:nvSpPr>
                <p:spPr>
                  <a:xfrm>
                    <a:off x="3789306" y="6626987"/>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8" name="Ellipse 47">
                    <a:extLst>
                      <a:ext uri="{FF2B5EF4-FFF2-40B4-BE49-F238E27FC236}">
                        <a16:creationId xmlns:a16="http://schemas.microsoft.com/office/drawing/2014/main" id="{B52A995A-0F31-4336-9C01-10ABAA8F3E8D}"/>
                      </a:ext>
                    </a:extLst>
                  </p:cNvPr>
                  <p:cNvSpPr/>
                  <p:nvPr/>
                </p:nvSpPr>
                <p:spPr>
                  <a:xfrm>
                    <a:off x="3858277" y="6915431"/>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9" name="Ellipse 48">
                    <a:extLst>
                      <a:ext uri="{FF2B5EF4-FFF2-40B4-BE49-F238E27FC236}">
                        <a16:creationId xmlns:a16="http://schemas.microsoft.com/office/drawing/2014/main" id="{3F328AE0-1F4A-4FC5-BE44-5E4B064209CC}"/>
                      </a:ext>
                    </a:extLst>
                  </p:cNvPr>
                  <p:cNvSpPr/>
                  <p:nvPr/>
                </p:nvSpPr>
                <p:spPr>
                  <a:xfrm>
                    <a:off x="3744542" y="7154831"/>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0" name="Ellipse 49">
                    <a:extLst>
                      <a:ext uri="{FF2B5EF4-FFF2-40B4-BE49-F238E27FC236}">
                        <a16:creationId xmlns:a16="http://schemas.microsoft.com/office/drawing/2014/main" id="{85ADCE6D-E6AB-40F8-BE76-01B3D4992F7A}"/>
                      </a:ext>
                    </a:extLst>
                  </p:cNvPr>
                  <p:cNvSpPr/>
                  <p:nvPr/>
                </p:nvSpPr>
                <p:spPr>
                  <a:xfrm>
                    <a:off x="3556537" y="7125809"/>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1" name="Ellipse 50">
                    <a:extLst>
                      <a:ext uri="{FF2B5EF4-FFF2-40B4-BE49-F238E27FC236}">
                        <a16:creationId xmlns:a16="http://schemas.microsoft.com/office/drawing/2014/main" id="{AAB2434D-6E09-4D8D-91A3-779EC13A8744}"/>
                      </a:ext>
                    </a:extLst>
                  </p:cNvPr>
                  <p:cNvSpPr/>
                  <p:nvPr/>
                </p:nvSpPr>
                <p:spPr>
                  <a:xfrm>
                    <a:off x="3472638" y="6822290"/>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3" name="Ellipse 52">
                    <a:extLst>
                      <a:ext uri="{FF2B5EF4-FFF2-40B4-BE49-F238E27FC236}">
                        <a16:creationId xmlns:a16="http://schemas.microsoft.com/office/drawing/2014/main" id="{AAC3E8F2-65BD-4CFF-B2E2-CACBA4C651D1}"/>
                      </a:ext>
                    </a:extLst>
                  </p:cNvPr>
                  <p:cNvSpPr/>
                  <p:nvPr/>
                </p:nvSpPr>
                <p:spPr>
                  <a:xfrm>
                    <a:off x="3594511" y="6609705"/>
                    <a:ext cx="221780" cy="317519"/>
                  </a:xfrm>
                  <a:prstGeom prst="ellipse">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4" name="Ellipse 53">
                    <a:extLst>
                      <a:ext uri="{FF2B5EF4-FFF2-40B4-BE49-F238E27FC236}">
                        <a16:creationId xmlns:a16="http://schemas.microsoft.com/office/drawing/2014/main" id="{6EA289E4-3287-4DBD-B446-22B614F89BEB}"/>
                      </a:ext>
                    </a:extLst>
                  </p:cNvPr>
                  <p:cNvSpPr/>
                  <p:nvPr/>
                </p:nvSpPr>
                <p:spPr>
                  <a:xfrm>
                    <a:off x="3609069" y="6704335"/>
                    <a:ext cx="343013" cy="668901"/>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9" name="Étoile : 5 branches 8">
                  <a:extLst>
                    <a:ext uri="{FF2B5EF4-FFF2-40B4-BE49-F238E27FC236}">
                      <a16:creationId xmlns:a16="http://schemas.microsoft.com/office/drawing/2014/main" id="{E75ADE6A-F69C-4682-8FF2-E890E762CD6F}"/>
                    </a:ext>
                  </a:extLst>
                </p:cNvPr>
                <p:cNvSpPr/>
                <p:nvPr/>
              </p:nvSpPr>
              <p:spPr>
                <a:xfrm rot="21242317">
                  <a:off x="4273831" y="5845110"/>
                  <a:ext cx="519503" cy="791831"/>
                </a:xfrm>
                <a:prstGeom prst="star5">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pic>
          <p:nvPicPr>
            <p:cNvPr id="12" name="Graphique 11" descr="Trombone avec un remplissage uni">
              <a:extLst>
                <a:ext uri="{FF2B5EF4-FFF2-40B4-BE49-F238E27FC236}">
                  <a16:creationId xmlns:a16="http://schemas.microsoft.com/office/drawing/2014/main" id="{01C0D39A-CC7D-464D-876D-C205154FB4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589227">
              <a:off x="5155720" y="4096943"/>
              <a:ext cx="781754" cy="1092816"/>
            </a:xfrm>
            <a:prstGeom prst="rect">
              <a:avLst/>
            </a:prstGeom>
          </p:spPr>
        </p:pic>
        <p:pic>
          <p:nvPicPr>
            <p:cNvPr id="55" name="Graphique 54" descr="Trombone avec un remplissage uni">
              <a:extLst>
                <a:ext uri="{FF2B5EF4-FFF2-40B4-BE49-F238E27FC236}">
                  <a16:creationId xmlns:a16="http://schemas.microsoft.com/office/drawing/2014/main" id="{D7265C70-6449-4AD2-8472-EDBC9FB701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0589227">
              <a:off x="2989962" y="6015513"/>
              <a:ext cx="781754" cy="1092816"/>
            </a:xfrm>
            <a:prstGeom prst="rect">
              <a:avLst/>
            </a:prstGeom>
          </p:spPr>
        </p:pic>
      </p:grpSp>
    </p:spTree>
    <p:extLst>
      <p:ext uri="{BB962C8B-B14F-4D97-AF65-F5344CB8AC3E}">
        <p14:creationId xmlns:p14="http://schemas.microsoft.com/office/powerpoint/2010/main" val="3911848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a:extLst>
              <a:ext uri="{FF2B5EF4-FFF2-40B4-BE49-F238E27FC236}">
                <a16:creationId xmlns:a16="http://schemas.microsoft.com/office/drawing/2014/main" id="{3C68CCA5-1CB1-424D-B30E-2C9721CF3FCA}"/>
              </a:ext>
            </a:extLst>
          </p:cNvPr>
          <p:cNvSpPr txBox="1">
            <a:spLocks/>
          </p:cNvSpPr>
          <p:nvPr>
            <p:custDataLst>
              <p:tags r:id="rId1"/>
            </p:custDataLst>
          </p:nvPr>
        </p:nvSpPr>
        <p:spPr>
          <a:xfrm>
            <a:off x="0" y="123825"/>
            <a:ext cx="6858000" cy="64367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err="1">
                <a:ln>
                  <a:noFill/>
                </a:ln>
                <a:solidFill>
                  <a:schemeClr val="tx1"/>
                </a:solidFill>
                <a:effectLst/>
                <a:uLnTx/>
                <a:uFillTx/>
                <a:latin typeface="+mj-lt"/>
                <a:ea typeface="+mj-ea"/>
                <a:cs typeface="+mj-cs"/>
              </a:rPr>
              <a:t>Présentation</a:t>
            </a:r>
            <a:r>
              <a:rPr kumimoji="0" lang="en-US" sz="2800" b="0" i="0" u="none" strike="noStrike" kern="1200" cap="none" spc="0" normalizeH="0" baseline="0" noProof="0" dirty="0">
                <a:ln>
                  <a:noFill/>
                </a:ln>
                <a:solidFill>
                  <a:schemeClr val="tx1"/>
                </a:solidFill>
                <a:effectLst/>
                <a:uLnTx/>
                <a:uFillTx/>
                <a:latin typeface="+mj-lt"/>
                <a:ea typeface="+mj-ea"/>
                <a:cs typeface="+mj-cs"/>
              </a:rPr>
              <a:t> de la situation </a:t>
            </a:r>
            <a:r>
              <a:rPr kumimoji="0" lang="en-US" sz="2800" b="0" i="0" u="none" strike="noStrike" kern="1200" cap="none" spc="0" normalizeH="0" baseline="0" noProof="0" dirty="0" err="1">
                <a:ln>
                  <a:noFill/>
                </a:ln>
                <a:solidFill>
                  <a:schemeClr val="tx1"/>
                </a:solidFill>
                <a:effectLst/>
                <a:uLnTx/>
                <a:uFillTx/>
                <a:latin typeface="+mj-lt"/>
                <a:ea typeface="+mj-ea"/>
                <a:cs typeface="+mj-cs"/>
              </a:rPr>
              <a:t>d’apprentissage</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17" name="Tableau 14">
            <a:extLst>
              <a:ext uri="{FF2B5EF4-FFF2-40B4-BE49-F238E27FC236}">
                <a16:creationId xmlns:a16="http://schemas.microsoft.com/office/drawing/2014/main" id="{03FEC4B9-4CF3-4712-AF4C-88506633D231}"/>
              </a:ext>
            </a:extLst>
          </p:cNvPr>
          <p:cNvGraphicFramePr>
            <a:graphicFrameLocks noGrp="1"/>
          </p:cNvGraphicFramePr>
          <p:nvPr>
            <p:custDataLst>
              <p:tags r:id="rId2"/>
            </p:custDataLst>
            <p:extLst>
              <p:ext uri="{D42A27DB-BD31-4B8C-83A1-F6EECF244321}">
                <p14:modId xmlns:p14="http://schemas.microsoft.com/office/powerpoint/2010/main" val="3272074605"/>
              </p:ext>
            </p:extLst>
          </p:nvPr>
        </p:nvGraphicFramePr>
        <p:xfrm>
          <a:off x="112638" y="974871"/>
          <a:ext cx="6640695" cy="946396"/>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val="20000"/>
                    </a:ext>
                  </a:extLst>
                </a:gridCol>
              </a:tblGrid>
              <a:tr h="3785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dirty="0">
                          <a:latin typeface="+mj-lt"/>
                          <a:cs typeface="Times New Roman" panose="02020603050405020304" pitchFamily="18" charset="0"/>
                        </a:rPr>
                        <a:t>Intention pédagogique</a:t>
                      </a:r>
                    </a:p>
                  </a:txBody>
                  <a:tcPr anchor="ctr"/>
                </a:tc>
                <a:extLst>
                  <a:ext uri="{0D108BD9-81ED-4DB2-BD59-A6C34878D82A}">
                    <a16:rowId xmlns:a16="http://schemas.microsoft.com/office/drawing/2014/main" val="10000"/>
                  </a:ext>
                </a:extLst>
              </a:tr>
              <a:tr h="567837">
                <a:tc>
                  <a:txBody>
                    <a:bodyPr/>
                    <a:lstStyle/>
                    <a:p>
                      <a:pPr marL="0" indent="0">
                        <a:spcBef>
                          <a:spcPts val="800"/>
                        </a:spcBef>
                        <a:buNone/>
                      </a:pPr>
                      <a:r>
                        <a:rPr lang="en-US" sz="1200" dirty="0" err="1">
                          <a:latin typeface="+mj-lt"/>
                          <a:cs typeface="Times New Roman"/>
                        </a:rPr>
                        <a:t>Établir</a:t>
                      </a:r>
                      <a:r>
                        <a:rPr lang="en-US" sz="1200" dirty="0">
                          <a:latin typeface="+mj-lt"/>
                          <a:cs typeface="Times New Roman"/>
                        </a:rPr>
                        <a:t> </a:t>
                      </a:r>
                      <a:r>
                        <a:rPr lang="en-US" sz="1200" dirty="0" err="1">
                          <a:latin typeface="+mj-lt"/>
                          <a:cs typeface="Times New Roman"/>
                        </a:rPr>
                        <a:t>une</a:t>
                      </a:r>
                      <a:r>
                        <a:rPr lang="en-US" sz="1200" dirty="0">
                          <a:latin typeface="+mj-lt"/>
                          <a:cs typeface="Times New Roman"/>
                        </a:rPr>
                        <a:t> </a:t>
                      </a:r>
                      <a:r>
                        <a:rPr lang="en-US" sz="1200" dirty="0" err="1">
                          <a:latin typeface="+mj-lt"/>
                          <a:cs typeface="Times New Roman"/>
                        </a:rPr>
                        <a:t>méthode</a:t>
                      </a:r>
                      <a:r>
                        <a:rPr lang="en-US" sz="1200" dirty="0">
                          <a:latin typeface="+mj-lt"/>
                          <a:cs typeface="Times New Roman"/>
                        </a:rPr>
                        <a:t> pour tester de manière </a:t>
                      </a:r>
                      <a:r>
                        <a:rPr lang="en-US" sz="1200" dirty="0" err="1">
                          <a:latin typeface="+mj-lt"/>
                          <a:cs typeface="Times New Roman"/>
                        </a:rPr>
                        <a:t>systématique</a:t>
                      </a:r>
                      <a:r>
                        <a:rPr lang="en-US" sz="1200" dirty="0">
                          <a:latin typeface="+mj-lt"/>
                          <a:cs typeface="Times New Roman"/>
                        </a:rPr>
                        <a:t> la </a:t>
                      </a:r>
                      <a:r>
                        <a:rPr lang="en-US" sz="1200" dirty="0" err="1">
                          <a:latin typeface="+mj-lt"/>
                          <a:cs typeface="Times New Roman"/>
                        </a:rPr>
                        <a:t>capacité</a:t>
                      </a:r>
                      <a:r>
                        <a:rPr lang="en-US" sz="1200" dirty="0">
                          <a:latin typeface="+mj-lt"/>
                          <a:cs typeface="Times New Roman"/>
                        </a:rPr>
                        <a:t> pour un </a:t>
                      </a:r>
                      <a:r>
                        <a:rPr lang="en-US" sz="1200" dirty="0" err="1">
                          <a:latin typeface="+mj-lt"/>
                          <a:cs typeface="Times New Roman"/>
                        </a:rPr>
                        <a:t>objet</a:t>
                      </a:r>
                      <a:r>
                        <a:rPr lang="en-US" sz="1200" dirty="0">
                          <a:latin typeface="+mj-lt"/>
                          <a:cs typeface="Times New Roman"/>
                        </a:rPr>
                        <a:t> de </a:t>
                      </a:r>
                      <a:r>
                        <a:rPr lang="en-US" sz="1200" dirty="0" err="1">
                          <a:latin typeface="+mj-lt"/>
                          <a:cs typeface="Times New Roman"/>
                        </a:rPr>
                        <a:t>glisser</a:t>
                      </a:r>
                      <a:r>
                        <a:rPr lang="en-US" sz="1200" dirty="0">
                          <a:latin typeface="+mj-lt"/>
                          <a:cs typeface="Times New Roman"/>
                        </a:rPr>
                        <a:t> sur </a:t>
                      </a:r>
                      <a:r>
                        <a:rPr lang="en-US" sz="1200" dirty="0" err="1">
                          <a:latin typeface="+mj-lt"/>
                          <a:cs typeface="Times New Roman"/>
                        </a:rPr>
                        <a:t>différentes</a:t>
                      </a:r>
                      <a:r>
                        <a:rPr lang="en-US" sz="1200" dirty="0">
                          <a:latin typeface="+mj-lt"/>
                          <a:cs typeface="Times New Roman"/>
                        </a:rPr>
                        <a:t> surfaces (</a:t>
                      </a:r>
                      <a:r>
                        <a:rPr lang="en-US" sz="1200" dirty="0" err="1">
                          <a:latin typeface="+mj-lt"/>
                          <a:cs typeface="Times New Roman"/>
                        </a:rPr>
                        <a:t>revêtements</a:t>
                      </a:r>
                      <a:r>
                        <a:rPr lang="en-US" sz="1200" dirty="0">
                          <a:latin typeface="+mj-lt"/>
                          <a:cs typeface="Times New Roman"/>
                        </a:rPr>
                        <a:t>), </a:t>
                      </a:r>
                      <a:r>
                        <a:rPr lang="en-US" sz="1200" dirty="0" err="1">
                          <a:latin typeface="+mj-lt"/>
                          <a:cs typeface="Times New Roman"/>
                        </a:rPr>
                        <a:t>ayant</a:t>
                      </a:r>
                      <a:r>
                        <a:rPr lang="en-US" sz="1200" dirty="0">
                          <a:latin typeface="+mj-lt"/>
                          <a:cs typeface="Times New Roman"/>
                        </a:rPr>
                        <a:t> des compositions (et </a:t>
                      </a:r>
                      <a:r>
                        <a:rPr lang="en-US" sz="1200" dirty="0" err="1">
                          <a:latin typeface="+mj-lt"/>
                          <a:cs typeface="Times New Roman"/>
                        </a:rPr>
                        <a:t>donc</a:t>
                      </a:r>
                      <a:r>
                        <a:rPr lang="en-US" sz="1200" dirty="0">
                          <a:latin typeface="+mj-lt"/>
                          <a:cs typeface="Times New Roman"/>
                        </a:rPr>
                        <a:t> textures) </a:t>
                      </a:r>
                      <a:r>
                        <a:rPr lang="en-US" sz="1200" dirty="0" err="1">
                          <a:latin typeface="+mj-lt"/>
                          <a:cs typeface="Times New Roman"/>
                        </a:rPr>
                        <a:t>différentes</a:t>
                      </a:r>
                      <a:r>
                        <a:rPr lang="en-US" sz="1200" dirty="0">
                          <a:latin typeface="+mj-lt"/>
                          <a:cs typeface="Times New Roman"/>
                        </a:rPr>
                        <a:t>.</a:t>
                      </a:r>
                    </a:p>
                  </a:txBody>
                  <a:tcPr anchor="ctr"/>
                </a:tc>
                <a:extLst>
                  <a:ext uri="{0D108BD9-81ED-4DB2-BD59-A6C34878D82A}">
                    <a16:rowId xmlns:a16="http://schemas.microsoft.com/office/drawing/2014/main" val="10001"/>
                  </a:ext>
                </a:extLst>
              </a:tr>
            </a:tbl>
          </a:graphicData>
        </a:graphic>
      </p:graphicFrame>
      <p:graphicFrame>
        <p:nvGraphicFramePr>
          <p:cNvPr id="18" name="Tableau 15">
            <a:extLst>
              <a:ext uri="{FF2B5EF4-FFF2-40B4-BE49-F238E27FC236}">
                <a16:creationId xmlns:a16="http://schemas.microsoft.com/office/drawing/2014/main" id="{E51E09E5-01B8-49B5-B943-7F64535F4EE4}"/>
              </a:ext>
            </a:extLst>
          </p:cNvPr>
          <p:cNvGraphicFramePr>
            <a:graphicFrameLocks noGrp="1"/>
          </p:cNvGraphicFramePr>
          <p:nvPr>
            <p:custDataLst>
              <p:tags r:id="rId3"/>
            </p:custDataLst>
            <p:extLst>
              <p:ext uri="{D42A27DB-BD31-4B8C-83A1-F6EECF244321}">
                <p14:modId xmlns:p14="http://schemas.microsoft.com/office/powerpoint/2010/main" val="2424787795"/>
              </p:ext>
            </p:extLst>
          </p:nvPr>
        </p:nvGraphicFramePr>
        <p:xfrm>
          <a:off x="112638" y="2055747"/>
          <a:ext cx="6640695" cy="975360"/>
        </p:xfrm>
        <a:graphic>
          <a:graphicData uri="http://schemas.openxmlformats.org/drawingml/2006/table">
            <a:tbl>
              <a:tblPr firstRow="1" bandRow="1">
                <a:tableStyleId>{5C22544A-7EE6-4342-B048-85BDC9FD1C3A}</a:tableStyleId>
              </a:tblPr>
              <a:tblGrid>
                <a:gridCol w="6640695">
                  <a:extLst>
                    <a:ext uri="{9D8B030D-6E8A-4147-A177-3AD203B41FA5}">
                      <a16:colId xmlns:a16="http://schemas.microsoft.com/office/drawing/2014/main" val="20000"/>
                    </a:ext>
                  </a:extLst>
                </a:gridCol>
              </a:tblGrid>
              <a:tr h="212725">
                <a:tc>
                  <a:txBody>
                    <a:bodyPr/>
                    <a:lstStyle/>
                    <a:p>
                      <a:r>
                        <a:rPr lang="fr-FR" sz="1400" b="1" dirty="0">
                          <a:latin typeface="+mj-lt"/>
                          <a:cs typeface="Times New Roman" panose="02020603050405020304" pitchFamily="18" charset="0"/>
                        </a:rPr>
                        <a:t>Objectif(s</a:t>
                      </a:r>
                      <a:r>
                        <a:rPr lang="fr-FR" sz="1600" b="1" dirty="0">
                          <a:latin typeface="+mj-lt"/>
                          <a:cs typeface="Times New Roman" panose="02020603050405020304" pitchFamily="18" charset="0"/>
                        </a:rPr>
                        <a:t>)</a:t>
                      </a:r>
                    </a:p>
                  </a:txBody>
                  <a:tcPr anchor="ctr"/>
                </a:tc>
                <a:extLst>
                  <a:ext uri="{0D108BD9-81ED-4DB2-BD59-A6C34878D82A}">
                    <a16:rowId xmlns:a16="http://schemas.microsoft.com/office/drawing/2014/main" val="10000"/>
                  </a:ext>
                </a:extLst>
              </a:tr>
              <a:tr h="442595">
                <a:tc>
                  <a:txBody>
                    <a:bodyPr/>
                    <a:lstStyle/>
                    <a:p>
                      <a:pPr marL="171450" indent="-171450">
                        <a:buFontTx/>
                        <a:buChar char="-"/>
                      </a:pPr>
                      <a:r>
                        <a:rPr lang="en-US" sz="1200" kern="1200" dirty="0">
                          <a:solidFill>
                            <a:schemeClr val="dk1"/>
                          </a:solidFill>
                          <a:latin typeface="+mn-lt"/>
                          <a:ea typeface="+mn-ea"/>
                          <a:cs typeface="+mn-cs"/>
                        </a:rPr>
                        <a:t>Se questioner sur la relation entre la texture d’un </a:t>
                      </a:r>
                      <a:r>
                        <a:rPr lang="en-US" sz="1200" kern="1200" dirty="0" err="1">
                          <a:solidFill>
                            <a:schemeClr val="dk1"/>
                          </a:solidFill>
                          <a:latin typeface="+mn-lt"/>
                          <a:ea typeface="+mn-ea"/>
                          <a:cs typeface="+mn-cs"/>
                        </a:rPr>
                        <a:t>matériau</a:t>
                      </a:r>
                      <a:r>
                        <a:rPr lang="en-US" sz="1200" kern="1200" dirty="0">
                          <a:solidFill>
                            <a:schemeClr val="dk1"/>
                          </a:solidFill>
                          <a:latin typeface="+mn-lt"/>
                          <a:ea typeface="+mn-ea"/>
                          <a:cs typeface="+mn-cs"/>
                        </a:rPr>
                        <a:t> et </a:t>
                      </a:r>
                      <a:r>
                        <a:rPr lang="en-US" sz="1200" kern="1200" dirty="0" err="1">
                          <a:solidFill>
                            <a:schemeClr val="dk1"/>
                          </a:solidFill>
                          <a:latin typeface="+mn-lt"/>
                          <a:ea typeface="+mn-ea"/>
                          <a:cs typeface="+mn-cs"/>
                        </a:rPr>
                        <a:t>l’effet</a:t>
                      </a:r>
                      <a:r>
                        <a:rPr lang="en-US" sz="1200" kern="1200" dirty="0">
                          <a:solidFill>
                            <a:schemeClr val="dk1"/>
                          </a:solidFill>
                          <a:latin typeface="+mn-lt"/>
                          <a:ea typeface="+mn-ea"/>
                          <a:cs typeface="+mn-cs"/>
                        </a:rPr>
                        <a:t> de </a:t>
                      </a:r>
                      <a:r>
                        <a:rPr lang="en-US" sz="1200" kern="1200" dirty="0" err="1">
                          <a:solidFill>
                            <a:schemeClr val="dk1"/>
                          </a:solidFill>
                          <a:latin typeface="+mn-lt"/>
                          <a:ea typeface="+mn-ea"/>
                          <a:cs typeface="+mn-cs"/>
                        </a:rPr>
                        <a:t>frottement</a:t>
                      </a:r>
                      <a:r>
                        <a:rPr lang="en-US" sz="1200" kern="1200" dirty="0">
                          <a:solidFill>
                            <a:schemeClr val="dk1"/>
                          </a:solidFill>
                          <a:latin typeface="+mn-lt"/>
                          <a:ea typeface="+mn-ea"/>
                          <a:cs typeface="+mn-cs"/>
                        </a:rPr>
                        <a:t> </a:t>
                      </a:r>
                      <a:r>
                        <a:rPr lang="en-US" sz="1200" kern="1200" dirty="0" err="1">
                          <a:solidFill>
                            <a:schemeClr val="dk1"/>
                          </a:solidFill>
                          <a:latin typeface="+mn-lt"/>
                          <a:ea typeface="+mn-ea"/>
                          <a:cs typeface="+mn-cs"/>
                        </a:rPr>
                        <a:t>associé</a:t>
                      </a:r>
                      <a:endParaRPr lang="en-US" sz="1200" kern="1200" dirty="0">
                        <a:solidFill>
                          <a:schemeClr val="dk1"/>
                        </a:solidFill>
                        <a:latin typeface="+mn-lt"/>
                        <a:ea typeface="+mn-ea"/>
                        <a:cs typeface="+mn-cs"/>
                      </a:endParaRPr>
                    </a:p>
                    <a:p>
                      <a:pPr marL="171450" indent="-171450">
                        <a:buFontTx/>
                        <a:buChar char="-"/>
                      </a:pPr>
                      <a:r>
                        <a:rPr lang="en-US" sz="1200" kern="1200" dirty="0" err="1">
                          <a:solidFill>
                            <a:schemeClr val="dk1"/>
                          </a:solidFill>
                          <a:latin typeface="+mn-lt"/>
                          <a:ea typeface="+mn-ea"/>
                          <a:cs typeface="+mn-cs"/>
                        </a:rPr>
                        <a:t>Comprendre</a:t>
                      </a:r>
                      <a:r>
                        <a:rPr lang="en-US" sz="1200" kern="1200" dirty="0">
                          <a:solidFill>
                            <a:schemeClr val="dk1"/>
                          </a:solidFill>
                          <a:latin typeface="+mn-lt"/>
                          <a:ea typeface="+mn-ea"/>
                          <a:cs typeface="+mn-cs"/>
                        </a:rPr>
                        <a:t> la relation entre la force de </a:t>
                      </a:r>
                      <a:r>
                        <a:rPr lang="en-US" sz="1200" kern="1200" dirty="0" err="1">
                          <a:solidFill>
                            <a:schemeClr val="dk1"/>
                          </a:solidFill>
                          <a:latin typeface="+mn-lt"/>
                          <a:ea typeface="+mn-ea"/>
                          <a:cs typeface="+mn-cs"/>
                        </a:rPr>
                        <a:t>frottement</a:t>
                      </a:r>
                      <a:r>
                        <a:rPr lang="en-US" sz="1200" kern="1200" dirty="0">
                          <a:solidFill>
                            <a:schemeClr val="dk1"/>
                          </a:solidFill>
                          <a:latin typeface="+mn-lt"/>
                          <a:ea typeface="+mn-ea"/>
                          <a:cs typeface="+mn-cs"/>
                        </a:rPr>
                        <a:t> </a:t>
                      </a:r>
                      <a:r>
                        <a:rPr lang="en-US" sz="1200" kern="1200" dirty="0" err="1">
                          <a:solidFill>
                            <a:schemeClr val="dk1"/>
                          </a:solidFill>
                          <a:latin typeface="+mn-lt"/>
                          <a:ea typeface="+mn-ea"/>
                          <a:cs typeface="+mn-cs"/>
                        </a:rPr>
                        <a:t>associée</a:t>
                      </a:r>
                      <a:r>
                        <a:rPr lang="en-US" sz="1200" kern="1200" dirty="0">
                          <a:solidFill>
                            <a:schemeClr val="dk1"/>
                          </a:solidFill>
                          <a:latin typeface="+mn-lt"/>
                          <a:ea typeface="+mn-ea"/>
                          <a:cs typeface="+mn-cs"/>
                        </a:rPr>
                        <a:t> à un </a:t>
                      </a:r>
                      <a:r>
                        <a:rPr lang="en-US" sz="1200" kern="1200" dirty="0" err="1">
                          <a:solidFill>
                            <a:schemeClr val="dk1"/>
                          </a:solidFill>
                          <a:latin typeface="+mn-lt"/>
                          <a:ea typeface="+mn-ea"/>
                          <a:cs typeface="+mn-cs"/>
                        </a:rPr>
                        <a:t>matériau</a:t>
                      </a:r>
                      <a:r>
                        <a:rPr lang="en-US" sz="1200" kern="1200" dirty="0">
                          <a:solidFill>
                            <a:schemeClr val="dk1"/>
                          </a:solidFill>
                          <a:latin typeface="+mn-lt"/>
                          <a:ea typeface="+mn-ea"/>
                          <a:cs typeface="+mn-cs"/>
                        </a:rPr>
                        <a:t> et la </a:t>
                      </a:r>
                      <a:r>
                        <a:rPr lang="en-US" sz="1200" kern="1200" dirty="0" err="1">
                          <a:solidFill>
                            <a:schemeClr val="dk1"/>
                          </a:solidFill>
                          <a:latin typeface="+mn-lt"/>
                          <a:ea typeface="+mn-ea"/>
                          <a:cs typeface="+mn-cs"/>
                        </a:rPr>
                        <a:t>capacité</a:t>
                      </a:r>
                      <a:r>
                        <a:rPr lang="en-US" sz="1200" kern="1200" dirty="0">
                          <a:solidFill>
                            <a:schemeClr val="dk1"/>
                          </a:solidFill>
                          <a:latin typeface="+mn-lt"/>
                          <a:ea typeface="+mn-ea"/>
                          <a:cs typeface="+mn-cs"/>
                        </a:rPr>
                        <a:t> d’un </a:t>
                      </a:r>
                      <a:r>
                        <a:rPr lang="en-US" sz="1200" kern="1200" dirty="0" err="1">
                          <a:solidFill>
                            <a:schemeClr val="dk1"/>
                          </a:solidFill>
                          <a:latin typeface="+mn-lt"/>
                          <a:ea typeface="+mn-ea"/>
                          <a:cs typeface="+mn-cs"/>
                        </a:rPr>
                        <a:t>objet</a:t>
                      </a:r>
                      <a:r>
                        <a:rPr lang="en-US" sz="1200" kern="1200" dirty="0">
                          <a:solidFill>
                            <a:schemeClr val="dk1"/>
                          </a:solidFill>
                          <a:latin typeface="+mn-lt"/>
                          <a:ea typeface="+mn-ea"/>
                          <a:cs typeface="+mn-cs"/>
                        </a:rPr>
                        <a:t> à </a:t>
                      </a:r>
                      <a:r>
                        <a:rPr lang="en-US" sz="1200" kern="1200" dirty="0" err="1">
                          <a:solidFill>
                            <a:schemeClr val="dk1"/>
                          </a:solidFill>
                          <a:latin typeface="+mn-lt"/>
                          <a:ea typeface="+mn-ea"/>
                          <a:cs typeface="+mn-cs"/>
                        </a:rPr>
                        <a:t>glisser</a:t>
                      </a:r>
                      <a:r>
                        <a:rPr lang="en-US" sz="1200" kern="1200" dirty="0">
                          <a:solidFill>
                            <a:schemeClr val="dk1"/>
                          </a:solidFill>
                          <a:latin typeface="+mn-lt"/>
                          <a:ea typeface="+mn-ea"/>
                          <a:cs typeface="+mn-cs"/>
                        </a:rPr>
                        <a:t> sur </a:t>
                      </a:r>
                      <a:r>
                        <a:rPr lang="en-US" sz="1200" kern="1200" dirty="0" err="1">
                          <a:solidFill>
                            <a:schemeClr val="dk1"/>
                          </a:solidFill>
                          <a:latin typeface="+mn-lt"/>
                          <a:ea typeface="+mn-ea"/>
                          <a:cs typeface="+mn-cs"/>
                        </a:rPr>
                        <a:t>sa</a:t>
                      </a:r>
                      <a:r>
                        <a:rPr lang="en-US" sz="1200" kern="1200" dirty="0">
                          <a:solidFill>
                            <a:schemeClr val="dk1"/>
                          </a:solidFill>
                          <a:latin typeface="+mn-lt"/>
                          <a:ea typeface="+mn-ea"/>
                          <a:cs typeface="+mn-cs"/>
                        </a:rPr>
                        <a:t> surface</a:t>
                      </a:r>
                    </a:p>
                  </a:txBody>
                  <a:tcPr/>
                </a:tc>
                <a:extLst>
                  <a:ext uri="{0D108BD9-81ED-4DB2-BD59-A6C34878D82A}">
                    <a16:rowId xmlns:a16="http://schemas.microsoft.com/office/drawing/2014/main" val="10001"/>
                  </a:ext>
                </a:extLst>
              </a:tr>
            </a:tbl>
          </a:graphicData>
        </a:graphic>
      </p:graphicFrame>
      <p:graphicFrame>
        <p:nvGraphicFramePr>
          <p:cNvPr id="19" name="Tableau 18">
            <a:extLst>
              <a:ext uri="{FF2B5EF4-FFF2-40B4-BE49-F238E27FC236}">
                <a16:creationId xmlns:a16="http://schemas.microsoft.com/office/drawing/2014/main" id="{8167D805-44AA-49F4-943A-4FCBA2B8D011}"/>
              </a:ext>
            </a:extLst>
          </p:cNvPr>
          <p:cNvGraphicFramePr>
            <a:graphicFrameLocks noGrp="1"/>
          </p:cNvGraphicFramePr>
          <p:nvPr>
            <p:custDataLst>
              <p:tags r:id="rId4"/>
            </p:custDataLst>
            <p:extLst>
              <p:ext uri="{D42A27DB-BD31-4B8C-83A1-F6EECF244321}">
                <p14:modId xmlns:p14="http://schemas.microsoft.com/office/powerpoint/2010/main" val="3414327847"/>
              </p:ext>
            </p:extLst>
          </p:nvPr>
        </p:nvGraphicFramePr>
        <p:xfrm>
          <a:off x="112638" y="3183742"/>
          <a:ext cx="6631950" cy="3653180"/>
        </p:xfrm>
        <a:graphic>
          <a:graphicData uri="http://schemas.openxmlformats.org/drawingml/2006/table">
            <a:tbl>
              <a:tblPr firstRow="1" bandRow="1">
                <a:tableStyleId>{5C22544A-7EE6-4342-B048-85BDC9FD1C3A}</a:tableStyleId>
              </a:tblPr>
              <a:tblGrid>
                <a:gridCol w="786522">
                  <a:extLst>
                    <a:ext uri="{9D8B030D-6E8A-4147-A177-3AD203B41FA5}">
                      <a16:colId xmlns:a16="http://schemas.microsoft.com/office/drawing/2014/main" val="20000"/>
                    </a:ext>
                  </a:extLst>
                </a:gridCol>
                <a:gridCol w="4923702">
                  <a:extLst>
                    <a:ext uri="{9D8B030D-6E8A-4147-A177-3AD203B41FA5}">
                      <a16:colId xmlns:a16="http://schemas.microsoft.com/office/drawing/2014/main" val="1162429543"/>
                    </a:ext>
                  </a:extLst>
                </a:gridCol>
                <a:gridCol w="921726">
                  <a:extLst>
                    <a:ext uri="{9D8B030D-6E8A-4147-A177-3AD203B41FA5}">
                      <a16:colId xmlns:a16="http://schemas.microsoft.com/office/drawing/2014/main" val="1422053919"/>
                    </a:ext>
                  </a:extLst>
                </a:gridCol>
              </a:tblGrid>
              <a:tr h="28137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1400" b="1" kern="1200" dirty="0">
                          <a:latin typeface="+mj-lt"/>
                          <a:cs typeface="Times" pitchFamily="18" charset="0"/>
                        </a:rPr>
                        <a:t>Références à la PDA</a:t>
                      </a:r>
                      <a:endParaRPr lang="fr-CA" sz="1400" b="1" kern="1200" dirty="0">
                        <a:solidFill>
                          <a:schemeClr val="lt1"/>
                        </a:solidFill>
                        <a:latin typeface="+mj-lt"/>
                        <a:ea typeface="+mn-ea"/>
                        <a:cs typeface="Times"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CA" sz="1200" dirty="0"/>
                    </a:p>
                  </a:txBody>
                  <a:tcPr/>
                </a:tc>
                <a:tc>
                  <a:txBody>
                    <a:bodyPr/>
                    <a:lstStyle/>
                    <a:p>
                      <a:pPr algn="ctr"/>
                      <a:r>
                        <a:rPr lang="fr-CA" sz="1400" b="1" kern="1200" dirty="0">
                          <a:latin typeface="+mj-lt"/>
                          <a:cs typeface="Times" pitchFamily="18" charset="0"/>
                        </a:rPr>
                        <a:t>Ac</a:t>
                      </a:r>
                      <a:r>
                        <a:rPr lang="fr-CA" sz="1400" b="1" dirty="0">
                          <a:latin typeface="+mj-lt"/>
                          <a:cs typeface="Times" pitchFamily="18" charset="0"/>
                        </a:rPr>
                        <a:t>tivités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572545"/>
                  </a:ext>
                </a:extLst>
              </a:tr>
              <a:tr h="759715">
                <a:tc rowSpan="3">
                  <a:txBody>
                    <a:bodyPr/>
                    <a:lstStyle/>
                    <a:p>
                      <a:pPr algn="ctr"/>
                      <a:r>
                        <a:rPr lang="fr-CA" sz="1400" b="1" dirty="0">
                          <a:ln>
                            <a:noFill/>
                          </a:ln>
                          <a:solidFill>
                            <a:schemeClr val="bg1"/>
                          </a:solidFill>
                          <a:latin typeface="+mj-lt"/>
                          <a:cs typeface="Times" pitchFamily="18" charset="0"/>
                        </a:rPr>
                        <a:t>Science : Univers matériel</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fr-CA" sz="1200" b="0" i="0" kern="1200" dirty="0">
                          <a:solidFill>
                            <a:schemeClr val="dk1"/>
                          </a:solidFill>
                          <a:effectLst/>
                          <a:latin typeface="+mn-lt"/>
                          <a:ea typeface="+mn-ea"/>
                          <a:cs typeface="+mn-cs"/>
                        </a:rPr>
                        <a:t>Distinguer trois états de la matière (solide, liquide, gazeux) </a:t>
                      </a:r>
                    </a:p>
                    <a:p>
                      <a:pPr marL="171450" indent="-171450">
                        <a:buFont typeface="Arial" panose="020B0604020202020204" pitchFamily="34" charset="0"/>
                        <a:buChar char="•"/>
                      </a:pPr>
                      <a:r>
                        <a:rPr lang="fr-CA" sz="1200" b="0" i="0" kern="1200" dirty="0">
                          <a:solidFill>
                            <a:schemeClr val="dk1"/>
                          </a:solidFill>
                          <a:effectLst/>
                          <a:latin typeface="+mn-lt"/>
                          <a:ea typeface="+mn-ea"/>
                          <a:cs typeface="+mn-cs"/>
                        </a:rPr>
                        <a:t>Reconnaître l’eau sous l’état solide (glace, neige), liquide et gazeux (vapeur) </a:t>
                      </a:r>
                    </a:p>
                    <a:p>
                      <a:pPr marL="171450" indent="-171450">
                        <a:buFont typeface="Arial" panose="020B0604020202020204" pitchFamily="34" charset="0"/>
                        <a:buChar char="•"/>
                      </a:pPr>
                      <a:r>
                        <a:rPr lang="fr-CA" sz="1200" b="0" i="0" kern="1200" dirty="0">
                          <a:solidFill>
                            <a:schemeClr val="dk1"/>
                          </a:solidFill>
                          <a:effectLst/>
                          <a:latin typeface="+mn-lt"/>
                          <a:ea typeface="+mn-ea"/>
                          <a:cs typeface="+mn-cs"/>
                        </a:rPr>
                        <a:t>Décrire les opérations à effectuer pour transformer l’eau d’un état à un autre (chauffer ou refroidir)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algn="ctr"/>
                      <a:r>
                        <a:rPr lang="fr-CA" sz="1200" b="0" dirty="0">
                          <a:latin typeface="+mj-lt"/>
                          <a:cs typeface="Times"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val="10005"/>
                  </a:ext>
                </a:extLst>
              </a:tr>
              <a:tr h="393926">
                <a:tc vMerge="1">
                  <a:txBody>
                    <a:bodyPr/>
                    <a:lstStyle/>
                    <a:p>
                      <a:pPr algn="ctr"/>
                      <a:endParaRPr lang="fr-CA" sz="1100" dirty="0">
                        <a:solidFill>
                          <a:schemeClr val="bg1"/>
                        </a:solidFill>
                        <a:latin typeface="Times New Roman" panose="02020603050405020304" pitchFamily="18" charset="0"/>
                        <a:cs typeface="Times New Roman" panose="02020603050405020304" pitchFamily="18" charset="0"/>
                      </a:endParaRPr>
                    </a:p>
                  </a:txBody>
                  <a:tcPr vert="vert27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fr-CA" sz="1200" dirty="0"/>
                        <a:t>Classer des objets à l’aide de leurs propriétés (ex. : lisse, rugueux, poilu, bosselé)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algn="ctr"/>
                      <a:r>
                        <a:rPr lang="fr-CA" sz="1200" b="0" dirty="0">
                          <a:latin typeface="+mj-lt"/>
                          <a:cs typeface="Times"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val="10003"/>
                  </a:ext>
                </a:extLst>
              </a:tr>
              <a:tr h="393926">
                <a:tc vMerge="1">
                  <a:txBody>
                    <a:bodyPr/>
                    <a:lstStyle/>
                    <a:p>
                      <a:endParaRPr lang="fr-CA"/>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Identifier des situations où la force de </a:t>
                      </a:r>
                      <a:r>
                        <a:rPr lang="fr-CA" sz="1200" b="1" dirty="0"/>
                        <a:t>frottement</a:t>
                      </a:r>
                      <a:r>
                        <a:rPr lang="fr-CA" sz="1200" dirty="0"/>
                        <a:t> est présente (pousser sur un objet, faire glisser un objet, le faire rouler)</a:t>
                      </a:r>
                      <a:endParaRPr lang="fr-CA" sz="1200" b="0" i="0" kern="1200" dirty="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algn="ctr"/>
                      <a:r>
                        <a:rPr lang="fr-CA" sz="1200" b="0" dirty="0">
                          <a:latin typeface="+mj-lt"/>
                          <a:cs typeface="Times"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val="1329122926"/>
                  </a:ext>
                </a:extLst>
              </a:tr>
              <a:tr h="759715">
                <a:tc>
                  <a:txBody>
                    <a:bodyPr/>
                    <a:lstStyle/>
                    <a:p>
                      <a:pPr algn="ctr"/>
                      <a:r>
                        <a:rPr lang="fr-CA" sz="1400" b="1" dirty="0">
                          <a:ln>
                            <a:noFill/>
                          </a:ln>
                          <a:solidFill>
                            <a:schemeClr val="bg1"/>
                          </a:solidFill>
                          <a:latin typeface="+mj-lt"/>
                          <a:cs typeface="Times" pitchFamily="18" charset="0"/>
                        </a:rPr>
                        <a:t>Science : Terre et espace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dirty="0"/>
                        <a:t>Décrire différents types de précipitations (pluie, neige, grêle, pluie verglaçante)</a:t>
                      </a:r>
                      <a:endParaRPr lang="fr-CA" sz="1200" b="0" i="0" kern="1200" dirty="0">
                        <a:solidFill>
                          <a:schemeClr val="dk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b="0" i="0" kern="1200" dirty="0">
                          <a:solidFill>
                            <a:schemeClr val="dk1"/>
                          </a:solidFill>
                          <a:effectLst/>
                          <a:latin typeface="+mn-lt"/>
                          <a:ea typeface="+mn-ea"/>
                          <a:cs typeface="+mn-cs"/>
                        </a:rPr>
                        <a:t>Décrire des changements qui surviennent dans son environnement au fil des saisons (température, luminosité, type de précipitations)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a:latin typeface="+mj-lt"/>
                          <a:cs typeface="Times"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val="10006"/>
                  </a:ext>
                </a:extLst>
              </a:tr>
              <a:tr h="605180">
                <a:tc>
                  <a:txBody>
                    <a:bodyPr/>
                    <a:lstStyle/>
                    <a:p>
                      <a:pPr algn="ctr"/>
                      <a:r>
                        <a:rPr lang="fr-CA" sz="1400" b="1" dirty="0">
                          <a:ln>
                            <a:noFill/>
                          </a:ln>
                          <a:solidFill>
                            <a:schemeClr val="bg1"/>
                          </a:solidFill>
                          <a:latin typeface="+mj-lt"/>
                          <a:cs typeface="Times" pitchFamily="18" charset="0"/>
                        </a:rPr>
                        <a:t>Math</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CA" sz="1200" b="0" i="0" kern="1200" dirty="0">
                          <a:solidFill>
                            <a:schemeClr val="dk1"/>
                          </a:solidFill>
                          <a:effectLst/>
                          <a:latin typeface="+mn-lt"/>
                          <a:ea typeface="+mn-ea"/>
                          <a:cs typeface="+mn-cs"/>
                        </a:rPr>
                        <a:t>Comparer des longueurs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200" b="0" dirty="0">
                          <a:latin typeface="+mj-lt"/>
                          <a:cs typeface="Times"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E8E7"/>
                    </a:solidFill>
                  </a:tcPr>
                </a:tc>
                <a:extLst>
                  <a:ext uri="{0D108BD9-81ED-4DB2-BD59-A6C34878D82A}">
                    <a16:rowId xmlns:a16="http://schemas.microsoft.com/office/drawing/2014/main" val="1647425388"/>
                  </a:ext>
                </a:extLst>
              </a:tr>
            </a:tbl>
          </a:graphicData>
        </a:graphic>
      </p:graphicFrame>
      <p:graphicFrame>
        <p:nvGraphicFramePr>
          <p:cNvPr id="9" name="Tableau 15">
            <a:extLst>
              <a:ext uri="{FF2B5EF4-FFF2-40B4-BE49-F238E27FC236}">
                <a16:creationId xmlns:a16="http://schemas.microsoft.com/office/drawing/2014/main" id="{4BCB604C-8C9D-47B9-8A15-4D103E7ED985}"/>
              </a:ext>
            </a:extLst>
          </p:cNvPr>
          <p:cNvGraphicFramePr>
            <a:graphicFrameLocks noGrp="1"/>
          </p:cNvGraphicFramePr>
          <p:nvPr>
            <p:custDataLst>
              <p:tags r:id="rId5"/>
            </p:custDataLst>
            <p:extLst>
              <p:ext uri="{D42A27DB-BD31-4B8C-83A1-F6EECF244321}">
                <p14:modId xmlns:p14="http://schemas.microsoft.com/office/powerpoint/2010/main" val="3485324406"/>
              </p:ext>
            </p:extLst>
          </p:nvPr>
        </p:nvGraphicFramePr>
        <p:xfrm>
          <a:off x="93617" y="6941783"/>
          <a:ext cx="6659716" cy="1342792"/>
        </p:xfrm>
        <a:graphic>
          <a:graphicData uri="http://schemas.openxmlformats.org/drawingml/2006/table">
            <a:tbl>
              <a:tblPr firstRow="1" bandRow="1">
                <a:tableStyleId>{5C22544A-7EE6-4342-B048-85BDC9FD1C3A}</a:tableStyleId>
              </a:tblPr>
              <a:tblGrid>
                <a:gridCol w="6659716">
                  <a:extLst>
                    <a:ext uri="{9D8B030D-6E8A-4147-A177-3AD203B41FA5}">
                      <a16:colId xmlns:a16="http://schemas.microsoft.com/office/drawing/2014/main" val="20000"/>
                    </a:ext>
                  </a:extLst>
                </a:gridCol>
              </a:tblGrid>
              <a:tr h="336952">
                <a:tc>
                  <a:txBody>
                    <a:bodyPr/>
                    <a:lstStyle/>
                    <a:p>
                      <a:r>
                        <a:rPr lang="fr-CA" sz="1400" dirty="0"/>
                        <a:t>Terminologie liée à la compréhension de l'univers matériel</a:t>
                      </a:r>
                      <a:endParaRPr lang="fr-FR" sz="1400" b="1" dirty="0">
                        <a:latin typeface="+mj-lt"/>
                        <a:cs typeface="Times New Roman" panose="02020603050405020304" pitchFamily="18" charset="0"/>
                      </a:endParaRPr>
                    </a:p>
                  </a:txBody>
                  <a:tcPr/>
                </a:tc>
                <a:extLst>
                  <a:ext uri="{0D108BD9-81ED-4DB2-BD59-A6C34878D82A}">
                    <a16:rowId xmlns:a16="http://schemas.microsoft.com/office/drawing/2014/main" val="10000"/>
                  </a:ext>
                </a:extLst>
              </a:tr>
              <a:tr h="909771">
                <a:tc>
                  <a:txBody>
                    <a:bodyPr/>
                    <a:lstStyle/>
                    <a:p>
                      <a:pPr marL="0" indent="0">
                        <a:buFontTx/>
                        <a:buNone/>
                      </a:pPr>
                      <a:r>
                        <a:rPr lang="fr-CA" sz="1200" dirty="0"/>
                        <a:t>Distinguer le sens d’un terme utilisé dans un contexte scientifique ou technologique du sens qui lui est attribué dans le langage courant :</a:t>
                      </a:r>
                    </a:p>
                    <a:p>
                      <a:pPr marL="171450" indent="-171450">
                        <a:buFont typeface="Arial" panose="020B0604020202020204" pitchFamily="34" charset="0"/>
                        <a:buChar char="•"/>
                      </a:pPr>
                      <a:r>
                        <a:rPr lang="fr-CA" sz="1200" dirty="0">
                          <a:latin typeface="+mj-lt"/>
                        </a:rPr>
                        <a:t>Frottement</a:t>
                      </a:r>
                    </a:p>
                    <a:p>
                      <a:pPr marL="171450" indent="-171450">
                        <a:buFont typeface="Arial" panose="020B0604020202020204" pitchFamily="34" charset="0"/>
                        <a:buChar char="•"/>
                      </a:pPr>
                      <a:r>
                        <a:rPr lang="fr-CA" sz="1200" dirty="0">
                          <a:latin typeface="+mj-lt"/>
                        </a:rPr>
                        <a:t>Texture</a:t>
                      </a:r>
                    </a:p>
                    <a:p>
                      <a:pPr marL="171450" indent="-171450">
                        <a:buFont typeface="Arial" panose="020B0604020202020204" pitchFamily="34" charset="0"/>
                        <a:buChar char="•"/>
                      </a:pPr>
                      <a:r>
                        <a:rPr lang="fr-CA" sz="1200" dirty="0">
                          <a:latin typeface="+mj-lt"/>
                        </a:rPr>
                        <a:t>Saisons</a:t>
                      </a:r>
                      <a:endParaRPr lang="en-US" sz="1200" dirty="0">
                        <a:latin typeface="+mj-lt"/>
                      </a:endParaRPr>
                    </a:p>
                  </a:txBody>
                  <a:tcPr/>
                </a:tc>
                <a:extLst>
                  <a:ext uri="{0D108BD9-81ED-4DB2-BD59-A6C34878D82A}">
                    <a16:rowId xmlns:a16="http://schemas.microsoft.com/office/drawing/2014/main" val="10001"/>
                  </a:ext>
                </a:extLst>
              </a:tr>
            </a:tbl>
          </a:graphicData>
        </a:graphic>
      </p:graphicFrame>
      <p:sp>
        <p:nvSpPr>
          <p:cNvPr id="12" name="Espace réservé du numéro de diapositive 1"/>
          <p:cNvSpPr>
            <a:spLocks noGrp="1"/>
          </p:cNvSpPr>
          <p:nvPr>
            <p:ph type="sldNum" sz="quarter" idx="12"/>
            <p:custDataLst>
              <p:tags r:id="rId6"/>
            </p:custDataLst>
          </p:nvPr>
        </p:nvSpPr>
        <p:spPr>
          <a:xfrm>
            <a:off x="5745708" y="8040991"/>
            <a:ext cx="1112292" cy="1135797"/>
          </a:xfrm>
        </p:spPr>
        <p:txBody>
          <a:bodyPr/>
          <a:lstStyle/>
          <a:p>
            <a:fld id="{027FB875-5C85-AB42-9DC5-178568A424B8}" type="slidenum">
              <a:rPr lang="en-US" sz="8200" smtClean="0">
                <a:solidFill>
                  <a:schemeClr val="bg1">
                    <a:lumMod val="85000"/>
                  </a:schemeClr>
                </a:solidFill>
                <a:latin typeface="Impact"/>
                <a:cs typeface="Impact"/>
              </a:rPr>
              <a:pPr/>
              <a:t>3</a:t>
            </a:fld>
            <a:endParaRPr lang="en-US" sz="8200" dirty="0">
              <a:solidFill>
                <a:schemeClr val="bg1">
                  <a:lumMod val="85000"/>
                </a:schemeClr>
              </a:solidFill>
              <a:latin typeface="Impact"/>
              <a:cs typeface="Impact"/>
            </a:endParaRPr>
          </a:p>
        </p:txBody>
      </p:sp>
    </p:spTree>
    <p:extLst>
      <p:ext uri="{BB962C8B-B14F-4D97-AF65-F5344CB8AC3E}">
        <p14:creationId xmlns:p14="http://schemas.microsoft.com/office/powerpoint/2010/main" val="2636847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30</a:t>
            </a:fld>
            <a:endParaRPr lang="en-US" sz="8200" dirty="0">
              <a:solidFill>
                <a:schemeClr val="bg1">
                  <a:lumMod val="85000"/>
                </a:schemeClr>
              </a:solidFill>
              <a:latin typeface="Impact"/>
              <a:cs typeface="Impact"/>
            </a:endParaRPr>
          </a:p>
        </p:txBody>
      </p:sp>
      <p:sp>
        <p:nvSpPr>
          <p:cNvPr id="7" name="Title 3"/>
          <p:cNvSpPr>
            <a:spLocks noGrp="1"/>
          </p:cNvSpPr>
          <p:nvPr>
            <p:ph type="title"/>
            <p:custDataLst>
              <p:tags r:id="rId2"/>
            </p:custDataLst>
          </p:nvPr>
        </p:nvSpPr>
        <p:spPr>
          <a:xfrm>
            <a:off x="0" y="13311"/>
            <a:ext cx="4274057" cy="1050531"/>
          </a:xfrm>
        </p:spPr>
        <p:txBody>
          <a:bodyPr>
            <a:normAutofit/>
          </a:bodyPr>
          <a:lstStyle/>
          <a:p>
            <a:pPr algn="l"/>
            <a:r>
              <a:rPr lang="en-US" sz="3000" dirty="0">
                <a:latin typeface="+mn-lt"/>
                <a:cs typeface="Times New Roman"/>
              </a:rPr>
              <a:t>Fiche TNI 8 </a:t>
            </a:r>
            <a:br>
              <a:rPr lang="en-US" sz="3000" dirty="0">
                <a:latin typeface="+mn-lt"/>
                <a:cs typeface="Times New Roman"/>
              </a:rPr>
            </a:br>
            <a:r>
              <a:rPr lang="fr-FR" sz="2400" dirty="0">
                <a:latin typeface="+mn-lt"/>
                <a:cs typeface="Times New Roman"/>
              </a:rPr>
              <a:t>Comment placer la rampe </a:t>
            </a:r>
            <a:endParaRPr lang="en-US" sz="2400" dirty="0">
              <a:latin typeface="+mn-lt"/>
              <a:cs typeface="Times New Roman"/>
            </a:endParaRPr>
          </a:p>
        </p:txBody>
      </p:sp>
      <p:grpSp>
        <p:nvGrpSpPr>
          <p:cNvPr id="15" name="Groupe 14">
            <a:extLst>
              <a:ext uri="{FF2B5EF4-FFF2-40B4-BE49-F238E27FC236}">
                <a16:creationId xmlns:a16="http://schemas.microsoft.com/office/drawing/2014/main" id="{62A84FC1-DEED-4A83-921E-B529AE1D3D4C}"/>
              </a:ext>
            </a:extLst>
          </p:cNvPr>
          <p:cNvGrpSpPr/>
          <p:nvPr/>
        </p:nvGrpSpPr>
        <p:grpSpPr>
          <a:xfrm>
            <a:off x="65711" y="1550126"/>
            <a:ext cx="6670148" cy="5070290"/>
            <a:chOff x="65711" y="1550126"/>
            <a:chExt cx="6670148" cy="5070290"/>
          </a:xfrm>
        </p:grpSpPr>
        <p:cxnSp>
          <p:nvCxnSpPr>
            <p:cNvPr id="11" name="Straight Connector 10">
              <a:extLst>
                <a:ext uri="{FF2B5EF4-FFF2-40B4-BE49-F238E27FC236}">
                  <a16:creationId xmlns:a16="http://schemas.microsoft.com/office/drawing/2014/main" id="{1C273D6A-2F31-46DD-A1B1-AC112FEF49D2}"/>
                </a:ext>
              </a:extLst>
            </p:cNvPr>
            <p:cNvCxnSpPr>
              <a:cxnSpLocks/>
            </p:cNvCxnSpPr>
            <p:nvPr/>
          </p:nvCxnSpPr>
          <p:spPr>
            <a:xfrm>
              <a:off x="65711" y="5307850"/>
              <a:ext cx="667014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C245DCD-2C26-49E0-BCF4-C64576B8F5F4}"/>
                </a:ext>
              </a:extLst>
            </p:cNvPr>
            <p:cNvSpPr/>
            <p:nvPr/>
          </p:nvSpPr>
          <p:spPr>
            <a:xfrm>
              <a:off x="536917" y="2364869"/>
              <a:ext cx="1593600" cy="143961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9" name="Groupe 18">
              <a:extLst>
                <a:ext uri="{FF2B5EF4-FFF2-40B4-BE49-F238E27FC236}">
                  <a16:creationId xmlns:a16="http://schemas.microsoft.com/office/drawing/2014/main" id="{0981769A-2828-4440-AD59-C5A8DE282DAE}"/>
                </a:ext>
              </a:extLst>
            </p:cNvPr>
            <p:cNvGrpSpPr/>
            <p:nvPr/>
          </p:nvGrpSpPr>
          <p:grpSpPr>
            <a:xfrm>
              <a:off x="466017" y="3804487"/>
              <a:ext cx="1728598" cy="1507921"/>
              <a:chOff x="551295" y="3560650"/>
              <a:chExt cx="1424446" cy="1347859"/>
            </a:xfrm>
          </p:grpSpPr>
          <p:sp>
            <p:nvSpPr>
              <p:cNvPr id="2" name="Rectangle 1">
                <a:extLst>
                  <a:ext uri="{FF2B5EF4-FFF2-40B4-BE49-F238E27FC236}">
                    <a16:creationId xmlns:a16="http://schemas.microsoft.com/office/drawing/2014/main" id="{67211265-5367-42F0-ABBA-6D9EB988CACE}"/>
                  </a:ext>
                </a:extLst>
              </p:cNvPr>
              <p:cNvSpPr/>
              <p:nvPr/>
            </p:nvSpPr>
            <p:spPr>
              <a:xfrm>
                <a:off x="551295" y="3560650"/>
                <a:ext cx="1421273" cy="98311"/>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BF594FD-80EB-4D92-9194-6B6241B6FB30}"/>
                  </a:ext>
                </a:extLst>
              </p:cNvPr>
              <p:cNvSpPr/>
              <p:nvPr/>
            </p:nvSpPr>
            <p:spPr>
              <a:xfrm rot="16200000">
                <a:off x="-27918" y="4238177"/>
                <a:ext cx="1249548" cy="9111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8D4FE8EC-62CA-4746-84AF-19CFE4789EFF}"/>
                  </a:ext>
                </a:extLst>
              </p:cNvPr>
              <p:cNvSpPr/>
              <p:nvPr/>
            </p:nvSpPr>
            <p:spPr>
              <a:xfrm rot="16200000">
                <a:off x="1305411" y="4238175"/>
                <a:ext cx="1249548" cy="9111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cxnSp>
          <p:nvCxnSpPr>
            <p:cNvPr id="26" name="Connecteur droit 25">
              <a:extLst>
                <a:ext uri="{FF2B5EF4-FFF2-40B4-BE49-F238E27FC236}">
                  <a16:creationId xmlns:a16="http://schemas.microsoft.com/office/drawing/2014/main" id="{7A8B3946-45FB-45D4-9101-EBDD11930D2F}"/>
                </a:ext>
              </a:extLst>
            </p:cNvPr>
            <p:cNvCxnSpPr>
              <a:cxnSpLocks/>
            </p:cNvCxnSpPr>
            <p:nvPr/>
          </p:nvCxnSpPr>
          <p:spPr>
            <a:xfrm flipV="1">
              <a:off x="1943097" y="1860020"/>
              <a:ext cx="529704" cy="7010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05ED480-2BB5-46C1-809D-C23EFC269448}"/>
                </a:ext>
              </a:extLst>
            </p:cNvPr>
            <p:cNvSpPr txBox="1"/>
            <p:nvPr/>
          </p:nvSpPr>
          <p:spPr>
            <a:xfrm>
              <a:off x="2472799" y="1550126"/>
              <a:ext cx="1600781" cy="309893"/>
            </a:xfrm>
            <a:prstGeom prst="rect">
              <a:avLst/>
            </a:prstGeom>
            <a:noFill/>
            <a:ln>
              <a:solidFill>
                <a:schemeClr val="tx1"/>
              </a:solidFill>
            </a:ln>
          </p:spPr>
          <p:txBody>
            <a:bodyPr wrap="square" rtlCol="0">
              <a:spAutoFit/>
            </a:bodyPr>
            <a:lstStyle/>
            <a:p>
              <a:pPr algn="ctr"/>
              <a:r>
                <a:rPr lang="fr-CA" sz="1400" dirty="0">
                  <a:cs typeface="Times New Roman" panose="02020603050405020304" pitchFamily="18" charset="0"/>
                </a:rPr>
                <a:t>Chaise vue de face</a:t>
              </a:r>
            </a:p>
          </p:txBody>
        </p:sp>
        <p:cxnSp>
          <p:nvCxnSpPr>
            <p:cNvPr id="28" name="Connecteur droit 25">
              <a:extLst>
                <a:ext uri="{FF2B5EF4-FFF2-40B4-BE49-F238E27FC236}">
                  <a16:creationId xmlns:a16="http://schemas.microsoft.com/office/drawing/2014/main" id="{3F5B6F27-3DB9-4319-BC54-ECE929726A3E}"/>
                </a:ext>
              </a:extLst>
            </p:cNvPr>
            <p:cNvCxnSpPr>
              <a:cxnSpLocks/>
              <a:endCxn id="29" idx="2"/>
            </p:cNvCxnSpPr>
            <p:nvPr/>
          </p:nvCxnSpPr>
          <p:spPr>
            <a:xfrm flipV="1">
              <a:off x="3404145" y="3232875"/>
              <a:ext cx="559136" cy="1457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ZoneTexte 26">
              <a:extLst>
                <a:ext uri="{FF2B5EF4-FFF2-40B4-BE49-F238E27FC236}">
                  <a16:creationId xmlns:a16="http://schemas.microsoft.com/office/drawing/2014/main" id="{7A5BDA06-A70E-4949-82BE-EB11010867C8}"/>
                </a:ext>
              </a:extLst>
            </p:cNvPr>
            <p:cNvSpPr txBox="1"/>
            <p:nvPr/>
          </p:nvSpPr>
          <p:spPr>
            <a:xfrm>
              <a:off x="3247926" y="2922982"/>
              <a:ext cx="1430710" cy="309893"/>
            </a:xfrm>
            <a:prstGeom prst="rect">
              <a:avLst/>
            </a:prstGeom>
            <a:noFill/>
            <a:ln>
              <a:solidFill>
                <a:schemeClr val="tx1"/>
              </a:solidFill>
            </a:ln>
          </p:spPr>
          <p:txBody>
            <a:bodyPr wrap="square" rtlCol="0">
              <a:spAutoFit/>
            </a:bodyPr>
            <a:lstStyle/>
            <a:p>
              <a:pPr algn="ctr"/>
              <a:r>
                <a:rPr lang="fr-CA" sz="1400" dirty="0">
                  <a:cs typeface="Times New Roman" panose="02020603050405020304" pitchFamily="18" charset="0"/>
                </a:rPr>
                <a:t>Revêtement</a:t>
              </a:r>
            </a:p>
          </p:txBody>
        </p:sp>
        <p:cxnSp>
          <p:nvCxnSpPr>
            <p:cNvPr id="30" name="Connecteur droit 25">
              <a:extLst>
                <a:ext uri="{FF2B5EF4-FFF2-40B4-BE49-F238E27FC236}">
                  <a16:creationId xmlns:a16="http://schemas.microsoft.com/office/drawing/2014/main" id="{FE3370D6-75A3-4EC4-BDDF-89AAF2F00020}"/>
                </a:ext>
              </a:extLst>
            </p:cNvPr>
            <p:cNvCxnSpPr>
              <a:cxnSpLocks/>
              <a:endCxn id="31" idx="0"/>
            </p:cNvCxnSpPr>
            <p:nvPr/>
          </p:nvCxnSpPr>
          <p:spPr>
            <a:xfrm flipH="1">
              <a:off x="1721219" y="4686249"/>
              <a:ext cx="1436650" cy="16263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ZoneTexte 26">
              <a:extLst>
                <a:ext uri="{FF2B5EF4-FFF2-40B4-BE49-F238E27FC236}">
                  <a16:creationId xmlns:a16="http://schemas.microsoft.com/office/drawing/2014/main" id="{CAB33AAF-D9DC-434A-8D2B-DBC0F9E12D67}"/>
                </a:ext>
              </a:extLst>
            </p:cNvPr>
            <p:cNvSpPr txBox="1"/>
            <p:nvPr/>
          </p:nvSpPr>
          <p:spPr>
            <a:xfrm>
              <a:off x="969639" y="6312639"/>
              <a:ext cx="1503160" cy="307777"/>
            </a:xfrm>
            <a:prstGeom prst="rect">
              <a:avLst/>
            </a:prstGeom>
            <a:noFill/>
            <a:ln>
              <a:solidFill>
                <a:schemeClr val="tx1"/>
              </a:solidFill>
            </a:ln>
          </p:spPr>
          <p:txBody>
            <a:bodyPr wrap="square" rtlCol="0">
              <a:spAutoFit/>
            </a:bodyPr>
            <a:lstStyle/>
            <a:p>
              <a:pPr algn="ctr"/>
              <a:r>
                <a:rPr lang="fr-CA" sz="1400" dirty="0">
                  <a:cs typeface="Times New Roman" panose="02020603050405020304" pitchFamily="18" charset="0"/>
                </a:rPr>
                <a:t>Rampe de carton</a:t>
              </a:r>
            </a:p>
          </p:txBody>
        </p:sp>
        <p:grpSp>
          <p:nvGrpSpPr>
            <p:cNvPr id="13" name="Groupe 12">
              <a:extLst>
                <a:ext uri="{FF2B5EF4-FFF2-40B4-BE49-F238E27FC236}">
                  <a16:creationId xmlns:a16="http://schemas.microsoft.com/office/drawing/2014/main" id="{989B2AE8-749B-4696-AF3C-8C285980BBBF}"/>
                </a:ext>
              </a:extLst>
            </p:cNvPr>
            <p:cNvGrpSpPr/>
            <p:nvPr/>
          </p:nvGrpSpPr>
          <p:grpSpPr>
            <a:xfrm>
              <a:off x="1577779" y="3633974"/>
              <a:ext cx="2779801" cy="767919"/>
              <a:chOff x="1567146" y="3644607"/>
              <a:chExt cx="2779801" cy="767919"/>
            </a:xfrm>
          </p:grpSpPr>
          <p:grpSp>
            <p:nvGrpSpPr>
              <p:cNvPr id="6" name="Groupe 5">
                <a:extLst>
                  <a:ext uri="{FF2B5EF4-FFF2-40B4-BE49-F238E27FC236}">
                    <a16:creationId xmlns:a16="http://schemas.microsoft.com/office/drawing/2014/main" id="{9F6230FE-8540-4726-ABA8-151ED0FFEBD8}"/>
                  </a:ext>
                </a:extLst>
              </p:cNvPr>
              <p:cNvGrpSpPr/>
              <p:nvPr/>
            </p:nvGrpSpPr>
            <p:grpSpPr>
              <a:xfrm rot="1496761">
                <a:off x="1567146" y="4312589"/>
                <a:ext cx="2779801" cy="99937"/>
                <a:chOff x="471604" y="4424262"/>
                <a:chExt cx="3153052" cy="83973"/>
              </a:xfrm>
            </p:grpSpPr>
            <p:sp>
              <p:nvSpPr>
                <p:cNvPr id="3" name="Rectangle 2">
                  <a:extLst>
                    <a:ext uri="{FF2B5EF4-FFF2-40B4-BE49-F238E27FC236}">
                      <a16:creationId xmlns:a16="http://schemas.microsoft.com/office/drawing/2014/main" id="{8CF5E73E-6EFD-4AA0-80BC-58C115400151}"/>
                    </a:ext>
                  </a:extLst>
                </p:cNvPr>
                <p:cNvSpPr/>
                <p:nvPr/>
              </p:nvSpPr>
              <p:spPr>
                <a:xfrm rot="985314">
                  <a:off x="471604" y="4465258"/>
                  <a:ext cx="3011748" cy="42977"/>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1" name="Rectangle 20">
                  <a:extLst>
                    <a:ext uri="{FF2B5EF4-FFF2-40B4-BE49-F238E27FC236}">
                      <a16:creationId xmlns:a16="http://schemas.microsoft.com/office/drawing/2014/main" id="{59E28FE0-CF7A-48A5-8F29-0478AEAB5532}"/>
                    </a:ext>
                  </a:extLst>
                </p:cNvPr>
                <p:cNvSpPr/>
                <p:nvPr/>
              </p:nvSpPr>
              <p:spPr>
                <a:xfrm rot="985314" flipV="1">
                  <a:off x="622506" y="4424262"/>
                  <a:ext cx="3002150" cy="43024"/>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32" name="Rectangle 31">
                <a:extLst>
                  <a:ext uri="{FF2B5EF4-FFF2-40B4-BE49-F238E27FC236}">
                    <a16:creationId xmlns:a16="http://schemas.microsoft.com/office/drawing/2014/main" id="{611136BF-5B31-415D-935B-AD11EBBA9766}"/>
                  </a:ext>
                </a:extLst>
              </p:cNvPr>
              <p:cNvSpPr/>
              <p:nvPr/>
            </p:nvSpPr>
            <p:spPr>
              <a:xfrm rot="2482075">
                <a:off x="1939837" y="3644607"/>
                <a:ext cx="136556" cy="134025"/>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grpSp>
      </p:grpSp>
    </p:spTree>
    <p:extLst>
      <p:ext uri="{BB962C8B-B14F-4D97-AF65-F5344CB8AC3E}">
        <p14:creationId xmlns:p14="http://schemas.microsoft.com/office/powerpoint/2010/main" val="3986810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a:spLocks noGrp="1"/>
          </p:cNvSpPr>
          <p:nvPr>
            <p:ph type="sldNum" sz="quarter" idx="12"/>
            <p:custDataLst>
              <p:tags r:id="rId1"/>
            </p:custDataLst>
          </p:nvPr>
        </p:nvSpPr>
        <p:spPr>
          <a:xfrm>
            <a:off x="5295792" y="8008203"/>
            <a:ext cx="1562208" cy="1135797"/>
          </a:xfrm>
        </p:spPr>
        <p:txBody>
          <a:bodyPr/>
          <a:lstStyle/>
          <a:p>
            <a:fld id="{027FB875-5C85-AB42-9DC5-178568A424B8}" type="slidenum">
              <a:rPr lang="en-US" sz="8200" smtClean="0">
                <a:solidFill>
                  <a:schemeClr val="bg1">
                    <a:lumMod val="85000"/>
                  </a:schemeClr>
                </a:solidFill>
                <a:latin typeface="Impact"/>
                <a:cs typeface="Impact"/>
              </a:rPr>
              <a:pPr/>
              <a:t>31</a:t>
            </a:fld>
            <a:endParaRPr lang="en-US" sz="8200" dirty="0">
              <a:solidFill>
                <a:schemeClr val="bg1">
                  <a:lumMod val="85000"/>
                </a:schemeClr>
              </a:solidFill>
              <a:latin typeface="Impact"/>
              <a:cs typeface="Impact"/>
            </a:endParaRPr>
          </a:p>
        </p:txBody>
      </p:sp>
      <p:graphicFrame>
        <p:nvGraphicFramePr>
          <p:cNvPr id="9" name="Tableau 4">
            <a:extLst>
              <a:ext uri="{FF2B5EF4-FFF2-40B4-BE49-F238E27FC236}">
                <a16:creationId xmlns:a16="http://schemas.microsoft.com/office/drawing/2014/main" id="{88700654-0034-46BA-A97A-DA645DDF49AA}"/>
              </a:ext>
            </a:extLst>
          </p:cNvPr>
          <p:cNvGraphicFramePr>
            <a:graphicFrameLocks noGrp="1"/>
          </p:cNvGraphicFramePr>
          <p:nvPr>
            <p:custDataLst>
              <p:tags r:id="rId2"/>
            </p:custDataLst>
            <p:extLst>
              <p:ext uri="{D42A27DB-BD31-4B8C-83A1-F6EECF244321}">
                <p14:modId xmlns:p14="http://schemas.microsoft.com/office/powerpoint/2010/main" val="3894790938"/>
              </p:ext>
            </p:extLst>
          </p:nvPr>
        </p:nvGraphicFramePr>
        <p:xfrm>
          <a:off x="921546" y="2788920"/>
          <a:ext cx="5014908" cy="1259840"/>
        </p:xfrm>
        <a:graphic>
          <a:graphicData uri="http://schemas.openxmlformats.org/drawingml/2006/table">
            <a:tbl>
              <a:tblPr firstRow="1" bandRow="1">
                <a:tableStyleId>{5C22544A-7EE6-4342-B048-85BDC9FD1C3A}</a:tableStyleId>
              </a:tblPr>
              <a:tblGrid>
                <a:gridCol w="1258647">
                  <a:extLst>
                    <a:ext uri="{9D8B030D-6E8A-4147-A177-3AD203B41FA5}">
                      <a16:colId xmlns:a16="http://schemas.microsoft.com/office/drawing/2014/main" val="20000"/>
                    </a:ext>
                  </a:extLst>
                </a:gridCol>
                <a:gridCol w="2999691">
                  <a:extLst>
                    <a:ext uri="{9D8B030D-6E8A-4147-A177-3AD203B41FA5}">
                      <a16:colId xmlns:a16="http://schemas.microsoft.com/office/drawing/2014/main" val="20001"/>
                    </a:ext>
                  </a:extLst>
                </a:gridCol>
                <a:gridCol w="756570">
                  <a:extLst>
                    <a:ext uri="{9D8B030D-6E8A-4147-A177-3AD203B41FA5}">
                      <a16:colId xmlns:a16="http://schemas.microsoft.com/office/drawing/2014/main" val="20002"/>
                    </a:ext>
                  </a:extLst>
                </a:gridCol>
              </a:tblGrid>
              <a:tr h="370840">
                <a:tc>
                  <a:txBody>
                    <a:bodyPr/>
                    <a:lstStyle/>
                    <a:p>
                      <a:pPr algn="ctr"/>
                      <a:r>
                        <a:rPr lang="fr-FR" sz="1400" baseline="0" dirty="0">
                          <a:latin typeface="+mn-lt"/>
                        </a:rPr>
                        <a:t>Identification</a:t>
                      </a:r>
                    </a:p>
                    <a:p>
                      <a:pPr algn="ctr"/>
                      <a:r>
                        <a:rPr lang="fr-FR" sz="1400" baseline="0" dirty="0">
                          <a:latin typeface="+mn-lt"/>
                        </a:rPr>
                        <a:t>de la fiche</a:t>
                      </a:r>
                      <a:endParaRPr lang="fr-FR" sz="1400" dirty="0">
                        <a:latin typeface="+mn-lt"/>
                      </a:endParaRPr>
                    </a:p>
                  </a:txBody>
                  <a:tcPr anchor="ctr"/>
                </a:tc>
                <a:tc>
                  <a:txBody>
                    <a:bodyPr/>
                    <a:lstStyle/>
                    <a:p>
                      <a:pPr algn="ctr"/>
                      <a:r>
                        <a:rPr lang="fr-FR" sz="1400" dirty="0">
                          <a:latin typeface="+mn-lt"/>
                        </a:rPr>
                        <a:t>Nom</a:t>
                      </a:r>
                    </a:p>
                  </a:txBody>
                  <a:tcPr anchor="ctr"/>
                </a:tc>
                <a:tc>
                  <a:txBody>
                    <a:bodyPr/>
                    <a:lstStyle/>
                    <a:p>
                      <a:pPr algn="ctr"/>
                      <a:r>
                        <a:rPr lang="fr-FR" sz="1400" dirty="0">
                          <a:latin typeface="+mn-lt"/>
                        </a:rPr>
                        <a:t>Pages</a:t>
                      </a:r>
                    </a:p>
                  </a:txBody>
                  <a:tcPr anchor="ctr"/>
                </a:tc>
                <a:extLst>
                  <a:ext uri="{0D108BD9-81ED-4DB2-BD59-A6C34878D82A}">
                    <a16:rowId xmlns:a16="http://schemas.microsoft.com/office/drawing/2014/main" val="10000"/>
                  </a:ext>
                </a:extLst>
              </a:tr>
              <a:tr h="370840">
                <a:tc>
                  <a:txBody>
                    <a:bodyPr/>
                    <a:lstStyle/>
                    <a:p>
                      <a:pPr algn="ctr"/>
                      <a:r>
                        <a:rPr lang="fr-FR" sz="1200" dirty="0">
                          <a:latin typeface="+mn-lt"/>
                        </a:rPr>
                        <a:t>A</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Le bobsleigh à travers le monde</a:t>
                      </a:r>
                    </a:p>
                  </a:txBody>
                  <a:tcPr anchor="ctr"/>
                </a:tc>
                <a:tc>
                  <a:txBody>
                    <a:bodyPr/>
                    <a:lstStyle/>
                    <a:p>
                      <a:pPr algn="ctr"/>
                      <a:r>
                        <a:rPr lang="fr-FR" sz="1200" dirty="0">
                          <a:solidFill>
                            <a:schemeClr val="tx1"/>
                          </a:solidFill>
                          <a:latin typeface="+mn-lt"/>
                        </a:rPr>
                        <a:t>01</a:t>
                      </a:r>
                    </a:p>
                  </a:txBody>
                  <a:tcPr anchor="ctr"/>
                </a:tc>
                <a:extLst>
                  <a:ext uri="{0D108BD9-81ED-4DB2-BD59-A6C34878D82A}">
                    <a16:rowId xmlns:a16="http://schemas.microsoft.com/office/drawing/2014/main" val="10001"/>
                  </a:ext>
                </a:extLst>
              </a:tr>
              <a:tr h="370840">
                <a:tc>
                  <a:txBody>
                    <a:bodyPr/>
                    <a:lstStyle/>
                    <a:p>
                      <a:pPr algn="ctr"/>
                      <a:r>
                        <a:rPr lang="fr-FR" sz="1200" dirty="0">
                          <a:latin typeface="+mn-lt"/>
                        </a:rPr>
                        <a:t>B</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Test de revêtement</a:t>
                      </a:r>
                    </a:p>
                  </a:txBody>
                  <a:tcPr anchor="ctr"/>
                </a:tc>
                <a:tc>
                  <a:txBody>
                    <a:bodyPr/>
                    <a:lstStyle/>
                    <a:p>
                      <a:pPr algn="ctr"/>
                      <a:r>
                        <a:rPr lang="fr-FR" sz="1200" dirty="0">
                          <a:solidFill>
                            <a:schemeClr val="tx1"/>
                          </a:solidFill>
                          <a:latin typeface="+mn-lt"/>
                        </a:rPr>
                        <a:t>02</a:t>
                      </a:r>
                    </a:p>
                  </a:txBody>
                  <a:tcPr anchor="ctr"/>
                </a:tc>
                <a:extLst>
                  <a:ext uri="{0D108BD9-81ED-4DB2-BD59-A6C34878D82A}">
                    <a16:rowId xmlns:a16="http://schemas.microsoft.com/office/drawing/2014/main" val="2321805711"/>
                  </a:ext>
                </a:extLst>
              </a:tr>
            </a:tbl>
          </a:graphicData>
        </a:graphic>
      </p:graphicFrame>
      <p:sp>
        <p:nvSpPr>
          <p:cNvPr id="10" name="ZoneTexte 6">
            <a:extLst>
              <a:ext uri="{FF2B5EF4-FFF2-40B4-BE49-F238E27FC236}">
                <a16:creationId xmlns:a16="http://schemas.microsoft.com/office/drawing/2014/main" id="{7E840CC0-4BB9-4F0B-82D7-5A8849370F31}"/>
              </a:ext>
            </a:extLst>
          </p:cNvPr>
          <p:cNvSpPr txBox="1"/>
          <p:nvPr>
            <p:custDataLst>
              <p:tags r:id="rId3"/>
            </p:custDataLst>
          </p:nvPr>
        </p:nvSpPr>
        <p:spPr>
          <a:xfrm>
            <a:off x="2019800" y="1752599"/>
            <a:ext cx="2743059" cy="553998"/>
          </a:xfrm>
          <a:prstGeom prst="rect">
            <a:avLst/>
          </a:prstGeom>
          <a:noFill/>
        </p:spPr>
        <p:txBody>
          <a:bodyPr wrap="square" rtlCol="0">
            <a:spAutoFit/>
          </a:bodyPr>
          <a:lstStyle/>
          <a:p>
            <a:r>
              <a:rPr lang="fr-CA" sz="3000" dirty="0">
                <a:cs typeface="Times New Roman"/>
              </a:rPr>
              <a:t>Fiches d’activité</a:t>
            </a:r>
          </a:p>
        </p:txBody>
      </p:sp>
    </p:spTree>
    <p:extLst>
      <p:ext uri="{BB962C8B-B14F-4D97-AF65-F5344CB8AC3E}">
        <p14:creationId xmlns:p14="http://schemas.microsoft.com/office/powerpoint/2010/main" val="1113671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 illustration, conception&#10;&#10;Description générée automatiquement">
            <a:extLst>
              <a:ext uri="{FF2B5EF4-FFF2-40B4-BE49-F238E27FC236}">
                <a16:creationId xmlns:a16="http://schemas.microsoft.com/office/drawing/2014/main" id="{9EB06A8D-AD96-A26B-71FB-181E86C3C5D8}"/>
              </a:ext>
            </a:extLst>
          </p:cNvPr>
          <p:cNvPicPr>
            <a:picLocks noChangeAspect="1"/>
          </p:cNvPicPr>
          <p:nvPr/>
        </p:nvPicPr>
        <p:blipFill>
          <a:blip r:embed="rId3"/>
          <a:stretch>
            <a:fillRect/>
          </a:stretch>
        </p:blipFill>
        <p:spPr>
          <a:xfrm>
            <a:off x="0" y="0"/>
            <a:ext cx="6858000" cy="8875059"/>
          </a:xfrm>
          <a:prstGeom prst="rect">
            <a:avLst/>
          </a:prstGeom>
        </p:spPr>
      </p:pic>
    </p:spTree>
    <p:extLst>
      <p:ext uri="{BB962C8B-B14F-4D97-AF65-F5344CB8AC3E}">
        <p14:creationId xmlns:p14="http://schemas.microsoft.com/office/powerpoint/2010/main" val="418186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rallèle&#10;&#10;Description générée automatiquement">
            <a:extLst>
              <a:ext uri="{FF2B5EF4-FFF2-40B4-BE49-F238E27FC236}">
                <a16:creationId xmlns:a16="http://schemas.microsoft.com/office/drawing/2014/main" id="{6E3017E1-2A5B-C806-09FC-DC39C761DE36}"/>
              </a:ext>
            </a:extLst>
          </p:cNvPr>
          <p:cNvPicPr>
            <a:picLocks noChangeAspect="1"/>
          </p:cNvPicPr>
          <p:nvPr/>
        </p:nvPicPr>
        <p:blipFill>
          <a:blip r:embed="rId3"/>
          <a:stretch>
            <a:fillRect/>
          </a:stretch>
        </p:blipFill>
        <p:spPr>
          <a:xfrm>
            <a:off x="0" y="134470"/>
            <a:ext cx="6858000" cy="8875059"/>
          </a:xfrm>
          <a:prstGeom prst="rect">
            <a:avLst/>
          </a:prstGeom>
        </p:spPr>
      </p:pic>
    </p:spTree>
    <p:extLst>
      <p:ext uri="{BB962C8B-B14F-4D97-AF65-F5344CB8AC3E}">
        <p14:creationId xmlns:p14="http://schemas.microsoft.com/office/powerpoint/2010/main" val="3084643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30DE98E1-6AE7-41C3-B9B7-C86749561A37}"/>
              </a:ext>
            </a:extLst>
          </p:cNvPr>
          <p:cNvSpPr>
            <a:spLocks noGrp="1"/>
          </p:cNvSpPr>
          <p:nvPr>
            <p:ph type="title"/>
            <p:custDataLst>
              <p:tags r:id="rId1"/>
            </p:custDataLst>
          </p:nvPr>
        </p:nvSpPr>
        <p:spPr>
          <a:xfrm>
            <a:off x="0" y="509533"/>
            <a:ext cx="6857999" cy="871396"/>
          </a:xfrm>
        </p:spPr>
        <p:txBody>
          <a:bodyPr/>
          <a:lstStyle/>
          <a:p>
            <a:r>
              <a:rPr lang="en-US" sz="3000" dirty="0" err="1">
                <a:cs typeface="Times New Roman" panose="02020603050405020304" pitchFamily="18" charset="0"/>
              </a:rPr>
              <a:t>Séquence</a:t>
            </a:r>
            <a:r>
              <a:rPr lang="en-US" sz="3000" dirty="0">
                <a:cs typeface="Times New Roman" panose="02020603050405020304" pitchFamily="18" charset="0"/>
              </a:rPr>
              <a:t> </a:t>
            </a:r>
            <a:r>
              <a:rPr lang="en-US" sz="3000" dirty="0" err="1">
                <a:cs typeface="Times New Roman" panose="02020603050405020304" pitchFamily="18" charset="0"/>
              </a:rPr>
              <a:t>d’enseignement</a:t>
            </a:r>
            <a:endParaRPr lang="en-US" sz="3000" dirty="0">
              <a:cs typeface="Times New Roman" panose="02020603050405020304" pitchFamily="18" charset="0"/>
            </a:endParaRPr>
          </a:p>
        </p:txBody>
      </p:sp>
      <p:graphicFrame>
        <p:nvGraphicFramePr>
          <p:cNvPr id="8" name="Tableau 4">
            <a:extLst>
              <a:ext uri="{FF2B5EF4-FFF2-40B4-BE49-F238E27FC236}">
                <a16:creationId xmlns:a16="http://schemas.microsoft.com/office/drawing/2014/main" id="{94833BDE-ABEE-41D0-9EAC-A15C3C63A297}"/>
              </a:ext>
            </a:extLst>
          </p:cNvPr>
          <p:cNvGraphicFramePr>
            <a:graphicFrameLocks noGrp="1"/>
          </p:cNvGraphicFramePr>
          <p:nvPr>
            <p:custDataLst>
              <p:tags r:id="rId2"/>
            </p:custDataLst>
            <p:extLst>
              <p:ext uri="{D42A27DB-BD31-4B8C-83A1-F6EECF244321}">
                <p14:modId xmlns:p14="http://schemas.microsoft.com/office/powerpoint/2010/main" val="1799591577"/>
              </p:ext>
            </p:extLst>
          </p:nvPr>
        </p:nvGraphicFramePr>
        <p:xfrm>
          <a:off x="304751" y="1533339"/>
          <a:ext cx="6275167" cy="5913120"/>
        </p:xfrm>
        <a:graphic>
          <a:graphicData uri="http://schemas.openxmlformats.org/drawingml/2006/table">
            <a:tbl>
              <a:tblPr firstRow="1" bandRow="1">
                <a:tableStyleId>{5C22544A-7EE6-4342-B048-85BDC9FD1C3A}</a:tableStyleId>
              </a:tblPr>
              <a:tblGrid>
                <a:gridCol w="445851">
                  <a:extLst>
                    <a:ext uri="{9D8B030D-6E8A-4147-A177-3AD203B41FA5}">
                      <a16:colId xmlns:a16="http://schemas.microsoft.com/office/drawing/2014/main" val="20000"/>
                    </a:ext>
                  </a:extLst>
                </a:gridCol>
                <a:gridCol w="1220012">
                  <a:extLst>
                    <a:ext uri="{9D8B030D-6E8A-4147-A177-3AD203B41FA5}">
                      <a16:colId xmlns:a16="http://schemas.microsoft.com/office/drawing/2014/main" val="20001"/>
                    </a:ext>
                  </a:extLst>
                </a:gridCol>
                <a:gridCol w="2082592">
                  <a:extLst>
                    <a:ext uri="{9D8B030D-6E8A-4147-A177-3AD203B41FA5}">
                      <a16:colId xmlns:a16="http://schemas.microsoft.com/office/drawing/2014/main" val="358762897"/>
                    </a:ext>
                  </a:extLst>
                </a:gridCol>
                <a:gridCol w="676275">
                  <a:extLst>
                    <a:ext uri="{9D8B030D-6E8A-4147-A177-3AD203B41FA5}">
                      <a16:colId xmlns:a16="http://schemas.microsoft.com/office/drawing/2014/main" val="20003"/>
                    </a:ext>
                  </a:extLst>
                </a:gridCol>
                <a:gridCol w="859791">
                  <a:extLst>
                    <a:ext uri="{9D8B030D-6E8A-4147-A177-3AD203B41FA5}">
                      <a16:colId xmlns:a16="http://schemas.microsoft.com/office/drawing/2014/main" val="20004"/>
                    </a:ext>
                  </a:extLst>
                </a:gridCol>
                <a:gridCol w="990646">
                  <a:extLst>
                    <a:ext uri="{9D8B030D-6E8A-4147-A177-3AD203B41FA5}">
                      <a16:colId xmlns:a16="http://schemas.microsoft.com/office/drawing/2014/main" val="20005"/>
                    </a:ext>
                  </a:extLst>
                </a:gridCol>
              </a:tblGrid>
              <a:tr h="277992">
                <a:tc gridSpan="2">
                  <a:txBody>
                    <a:bodyPr/>
                    <a:lstStyle/>
                    <a:p>
                      <a:pPr algn="ctr"/>
                      <a:r>
                        <a:rPr lang="fr-FR" sz="1400" dirty="0">
                          <a:latin typeface="+mj-lt"/>
                          <a:cs typeface="Times" pitchFamily="18" charset="0"/>
                        </a:rPr>
                        <a:t>Nom</a:t>
                      </a:r>
                      <a:r>
                        <a:rPr lang="fr-FR" sz="1400" baseline="0" dirty="0">
                          <a:latin typeface="+mj-lt"/>
                          <a:cs typeface="Times" pitchFamily="18" charset="0"/>
                        </a:rPr>
                        <a:t> </a:t>
                      </a:r>
                      <a:endParaRPr lang="fr-FR" sz="1400" dirty="0">
                        <a:latin typeface="+mj-lt"/>
                        <a:cs typeface="Times" pitchFamily="18" charset="0"/>
                      </a:endParaRPr>
                    </a:p>
                  </a:txBody>
                  <a:tcPr anchor="ctr"/>
                </a:tc>
                <a:tc hMerge="1">
                  <a:txBody>
                    <a:bodyPr/>
                    <a:lstStyle/>
                    <a:p>
                      <a:endParaRPr lang="fr-CA"/>
                    </a:p>
                  </a:txBody>
                  <a:tcPr/>
                </a:tc>
                <a:tc>
                  <a:txBody>
                    <a:bodyPr/>
                    <a:lstStyle/>
                    <a:p>
                      <a:pPr algn="ctr"/>
                      <a:r>
                        <a:rPr lang="fr-FR" sz="1400" dirty="0">
                          <a:latin typeface="+mj-lt"/>
                          <a:cs typeface="Times" pitchFamily="18" charset="0"/>
                        </a:rPr>
                        <a:t>Description</a:t>
                      </a:r>
                    </a:p>
                  </a:txBody>
                  <a:tcPr anchor="ctr"/>
                </a:tc>
                <a:tc>
                  <a:txBody>
                    <a:bodyPr/>
                    <a:lstStyle/>
                    <a:p>
                      <a:pPr algn="ctr"/>
                      <a:r>
                        <a:rPr lang="fr-FR" sz="1400" dirty="0">
                          <a:latin typeface="+mj-lt"/>
                          <a:cs typeface="Times" pitchFamily="18" charset="0"/>
                        </a:rPr>
                        <a:t>Durée</a:t>
                      </a:r>
                    </a:p>
                  </a:txBody>
                  <a:tcPr marL="36000" marR="36000" anchor="ctr"/>
                </a:tc>
                <a:tc>
                  <a:txBody>
                    <a:bodyPr/>
                    <a:lstStyle/>
                    <a:p>
                      <a:pPr algn="ctr"/>
                      <a:r>
                        <a:rPr lang="fr-FR" sz="1400" dirty="0">
                          <a:latin typeface="+mj-lt"/>
                          <a:cs typeface="Times" pitchFamily="18" charset="0"/>
                        </a:rPr>
                        <a:t>Fiches d’activité</a:t>
                      </a:r>
                    </a:p>
                  </a:txBody>
                  <a:tcPr marL="36000" marR="36000" anchor="ctr"/>
                </a:tc>
                <a:tc>
                  <a:txBody>
                    <a:bodyPr/>
                    <a:lstStyle/>
                    <a:p>
                      <a:pPr algn="ctr"/>
                      <a:r>
                        <a:rPr lang="fr-FR" sz="1400" dirty="0">
                          <a:latin typeface="+mj-lt"/>
                          <a:cs typeface="Times" pitchFamily="18" charset="0"/>
                        </a:rPr>
                        <a:t>Fiches TNI</a:t>
                      </a:r>
                    </a:p>
                  </a:txBody>
                  <a:tcPr marL="36000" marR="36000" anchor="ctr"/>
                </a:tc>
                <a:extLst>
                  <a:ext uri="{0D108BD9-81ED-4DB2-BD59-A6C34878D82A}">
                    <a16:rowId xmlns:a16="http://schemas.microsoft.com/office/drawing/2014/main" val="10000"/>
                  </a:ext>
                </a:extLst>
              </a:tr>
              <a:tr h="166795">
                <a:tc gridSpan="6">
                  <a:txBody>
                    <a:bodyPr/>
                    <a:lstStyle/>
                    <a:p>
                      <a:pPr algn="ctr"/>
                      <a:r>
                        <a:rPr lang="fr-FR" sz="1200" dirty="0">
                          <a:latin typeface="+mj-lt"/>
                          <a:cs typeface="Times" pitchFamily="18" charset="0"/>
                        </a:rPr>
                        <a:t> </a:t>
                      </a:r>
                      <a:r>
                        <a:rPr lang="fr-FR" sz="1200" b="1" dirty="0">
                          <a:latin typeface="+mj-lt"/>
                          <a:cs typeface="Times" pitchFamily="18" charset="0"/>
                        </a:rPr>
                        <a:t>Amorce</a:t>
                      </a:r>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FR"/>
                    </a:p>
                  </a:txBody>
                  <a:tcPr/>
                </a:tc>
                <a:extLst>
                  <a:ext uri="{0D108BD9-81ED-4DB2-BD59-A6C34878D82A}">
                    <a16:rowId xmlns:a16="http://schemas.microsoft.com/office/drawing/2014/main" val="10001"/>
                  </a:ext>
                </a:extLst>
              </a:tr>
              <a:tr h="217133">
                <a:tc>
                  <a:txBody>
                    <a:bodyPr/>
                    <a:lstStyle/>
                    <a:p>
                      <a:pPr algn="ctr"/>
                      <a:r>
                        <a:rPr lang="fr-CA" sz="1200" dirty="0">
                          <a:latin typeface="+mn-lt"/>
                          <a:cs typeface="Times" pitchFamily="18" charset="0"/>
                        </a:rPr>
                        <a:t>1</a:t>
                      </a:r>
                    </a:p>
                  </a:txBody>
                  <a:tcPr anchor="ctr"/>
                </a:tc>
                <a:tc>
                  <a:txBody>
                    <a:bodyPr/>
                    <a:lstStyle/>
                    <a:p>
                      <a:r>
                        <a:rPr lang="fr-CA" sz="1200" dirty="0">
                          <a:latin typeface="+mj-lt"/>
                          <a:cs typeface="Times" pitchFamily="18" charset="0"/>
                        </a:rPr>
                        <a:t>La mission d’Albert</a:t>
                      </a:r>
                    </a:p>
                  </a:txBody>
                  <a:tcPr anchor="ctr"/>
                </a:tc>
                <a:tc>
                  <a:txBody>
                    <a:bodyPr/>
                    <a:lstStyle/>
                    <a:p>
                      <a:r>
                        <a:rPr lang="fr-CA" sz="1200" dirty="0">
                          <a:latin typeface="+mj-lt"/>
                        </a:rPr>
                        <a:t>Lecture de la lettre envoyée par Albert, et découverte de la discipline sportive du bobsleigh. </a:t>
                      </a:r>
                      <a:endParaRPr lang="fr-CA" sz="1200" dirty="0">
                        <a:latin typeface="+mj-lt"/>
                        <a:cs typeface="Times" pitchFamily="18" charset="0"/>
                      </a:endParaRPr>
                    </a:p>
                  </a:txBody>
                  <a:tcPr anchor="ctr"/>
                </a:tc>
                <a:tc>
                  <a:txBody>
                    <a:bodyPr/>
                    <a:lstStyle/>
                    <a:p>
                      <a:pPr algn="ctr"/>
                      <a:r>
                        <a:rPr lang="fr-CA" sz="1200" dirty="0">
                          <a:latin typeface="+mj-lt"/>
                          <a:cs typeface="Times" pitchFamily="18" charset="0"/>
                        </a:rPr>
                        <a:t>45 min </a:t>
                      </a:r>
                    </a:p>
                  </a:txBody>
                  <a:tcPr anchor="ctr"/>
                </a:tc>
                <a:tc>
                  <a:txBody>
                    <a:bodyPr/>
                    <a:lstStyle/>
                    <a:p>
                      <a:pPr algn="ctr"/>
                      <a:r>
                        <a:rPr lang="fr-CA" sz="1200" dirty="0">
                          <a:latin typeface="+mj-lt"/>
                          <a:cs typeface="Times" pitchFamily="18" charset="0"/>
                        </a:rPr>
                        <a:t>A</a:t>
                      </a:r>
                    </a:p>
                  </a:txBody>
                  <a:tcPr anchor="ctr"/>
                </a:tc>
                <a:tc>
                  <a:txBody>
                    <a:bodyPr/>
                    <a:lstStyle/>
                    <a:p>
                      <a:pPr algn="ctr"/>
                      <a:r>
                        <a:rPr lang="fr-CA" sz="1200" dirty="0">
                          <a:latin typeface="+mj-lt"/>
                          <a:cs typeface="Times" pitchFamily="18" charset="0"/>
                        </a:rPr>
                        <a:t>1</a:t>
                      </a:r>
                      <a:r>
                        <a:rPr lang="fr-CA" sz="1200" baseline="0" dirty="0">
                          <a:latin typeface="+mj-lt"/>
                          <a:cs typeface="Times" pitchFamily="18" charset="0"/>
                        </a:rPr>
                        <a:t> à 6</a:t>
                      </a:r>
                      <a:endParaRPr lang="fr-CA" sz="1200" dirty="0">
                        <a:latin typeface="+mj-lt"/>
                        <a:cs typeface="Times" pitchFamily="18" charset="0"/>
                      </a:endParaRPr>
                    </a:p>
                  </a:txBody>
                  <a:tcPr anchor="ctr"/>
                </a:tc>
                <a:extLst>
                  <a:ext uri="{0D108BD9-81ED-4DB2-BD59-A6C34878D82A}">
                    <a16:rowId xmlns:a16="http://schemas.microsoft.com/office/drawing/2014/main" val="10002"/>
                  </a:ext>
                </a:extLst>
              </a:tr>
              <a:tr h="217133">
                <a:tc gridSpan="6">
                  <a:txBody>
                    <a:bodyPr/>
                    <a:lstStyle/>
                    <a:p>
                      <a:pPr algn="ctr"/>
                      <a:r>
                        <a:rPr lang="fr-FR" sz="1200" b="1" dirty="0">
                          <a:latin typeface="+mn-lt"/>
                          <a:cs typeface="Times" pitchFamily="18" charset="0"/>
                        </a:rPr>
                        <a:t>Réalisations</a:t>
                      </a:r>
                      <a:endParaRPr lang="fr-FR" sz="1200" b="1" dirty="0">
                        <a:solidFill>
                          <a:schemeClr val="tx1"/>
                        </a:solidFill>
                        <a:latin typeface="+mn-lt"/>
                        <a:cs typeface="Times" pitchFamily="18" charset="0"/>
                      </a:endParaRPr>
                    </a:p>
                  </a:txBody>
                  <a:tcPr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FR"/>
                    </a:p>
                  </a:txBody>
                  <a:tcPr/>
                </a:tc>
                <a:extLst>
                  <a:ext uri="{0D108BD9-81ED-4DB2-BD59-A6C34878D82A}">
                    <a16:rowId xmlns:a16="http://schemas.microsoft.com/office/drawing/2014/main" val="10003"/>
                  </a:ext>
                </a:extLst>
              </a:tr>
              <a:tr h="238489">
                <a:tc>
                  <a:txBody>
                    <a:bodyPr/>
                    <a:lstStyle/>
                    <a:p>
                      <a:pPr algn="ctr"/>
                      <a:r>
                        <a:rPr lang="fr-FR" sz="1200" baseline="0" dirty="0">
                          <a:latin typeface="+mn-lt"/>
                          <a:cs typeface="Times New Roman" panose="02020603050405020304" pitchFamily="18" charset="0"/>
                        </a:rPr>
                        <a:t>2</a:t>
                      </a:r>
                      <a:endParaRPr lang="fr-FR" sz="1200" dirty="0">
                        <a:latin typeface="+mn-lt"/>
                        <a:cs typeface="Times New Roman" panose="02020603050405020304" pitchFamily="18" charset="0"/>
                      </a:endParaRPr>
                    </a:p>
                  </a:txBody>
                  <a:tcPr anchor="ctr"/>
                </a:tc>
                <a:tc>
                  <a:txBody>
                    <a:bodyPr/>
                    <a:lstStyle/>
                    <a:p>
                      <a:pPr algn="l"/>
                      <a:r>
                        <a:rPr lang="fr-FR" sz="1200" dirty="0">
                          <a:latin typeface="+mj-lt"/>
                          <a:cs typeface="Times New Roman" panose="02020603050405020304" pitchFamily="18" charset="0"/>
                        </a:rPr>
                        <a:t>Lisse, rugueux, poilu ?</a:t>
                      </a:r>
                    </a:p>
                  </a:txBody>
                  <a:tcPr anchor="ctr"/>
                </a:tc>
                <a:tc>
                  <a:txBody>
                    <a:bodyPr/>
                    <a:lstStyle/>
                    <a:p>
                      <a:pPr algn="l"/>
                      <a:r>
                        <a:rPr lang="fr-CA" sz="1200">
                          <a:latin typeface="+mj-lt"/>
                        </a:rPr>
                        <a:t>Découverte des différents types de texture qu’une surface peut avoir, en utilisant le sens du toucher et en mettant des mots sur les différentes sensations sur la peau.</a:t>
                      </a:r>
                      <a:endParaRPr lang="fr-FR" sz="1200" dirty="0">
                        <a:latin typeface="+mj-lt"/>
                        <a:cs typeface="Times New Roman" panose="02020603050405020304" pitchFamily="18" charset="0"/>
                      </a:endParaRPr>
                    </a:p>
                  </a:txBody>
                  <a:tcPr anchor="ctr"/>
                </a:tc>
                <a:tc>
                  <a:txBody>
                    <a:bodyPr/>
                    <a:lstStyle/>
                    <a:p>
                      <a:pPr algn="ctr"/>
                      <a:r>
                        <a:rPr lang="fr-FR" sz="1200" dirty="0">
                          <a:latin typeface="+mj-lt"/>
                          <a:cs typeface="Times New Roman" panose="02020603050405020304" pitchFamily="18" charset="0"/>
                        </a:rPr>
                        <a:t>20 min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a:latin typeface="+mj-lt"/>
                        <a:cs typeface="Times New Roman" panose="02020603050405020304" pitchFamily="18" charset="0"/>
                      </a:endParaRPr>
                    </a:p>
                  </a:txBody>
                  <a:tcPr anchor="ctr"/>
                </a:tc>
                <a:tc>
                  <a:txBody>
                    <a:bodyPr/>
                    <a:lstStyle/>
                    <a:p>
                      <a:pPr algn="ctr"/>
                      <a:r>
                        <a:rPr lang="fr-FR" sz="1200" dirty="0">
                          <a:solidFill>
                            <a:schemeClr val="tx1"/>
                          </a:solidFill>
                          <a:latin typeface="+mj-lt"/>
                          <a:cs typeface="Times New Roman" panose="02020603050405020304" pitchFamily="18" charset="0"/>
                        </a:rPr>
                        <a:t>-</a:t>
                      </a:r>
                    </a:p>
                  </a:txBody>
                  <a:tcPr anchor="ctr"/>
                </a:tc>
                <a:extLst>
                  <a:ext uri="{0D108BD9-81ED-4DB2-BD59-A6C34878D82A}">
                    <a16:rowId xmlns:a16="http://schemas.microsoft.com/office/drawing/2014/main" val="10004"/>
                  </a:ext>
                </a:extLst>
              </a:tr>
              <a:tr h="21713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mn-lt"/>
                          <a:cs typeface="Times New Roman" panose="02020603050405020304" pitchFamily="18" charset="0"/>
                        </a:rPr>
                        <a:t>3</a:t>
                      </a:r>
                    </a:p>
                  </a:txBody>
                  <a:tcPr anchor="ctr"/>
                </a:tc>
                <a:tc>
                  <a:txBody>
                    <a:bodyPr/>
                    <a:lstStyle/>
                    <a:p>
                      <a:r>
                        <a:rPr lang="fr-FR" sz="1200" dirty="0">
                          <a:latin typeface="+mj-lt"/>
                        </a:rPr>
                        <a:t>À la recherche du bon revêtement</a:t>
                      </a:r>
                    </a:p>
                  </a:txBody>
                  <a:tcPr anchor="ctr"/>
                </a:tc>
                <a:tc>
                  <a:txBody>
                    <a:bodyPr/>
                    <a:lstStyle/>
                    <a:p>
                      <a:r>
                        <a:rPr lang="fr-CA" sz="1200" kern="1200" dirty="0">
                          <a:solidFill>
                            <a:schemeClr val="dk1"/>
                          </a:solidFill>
                          <a:latin typeface="+mn-lt"/>
                          <a:ea typeface="+mn-ea"/>
                          <a:cs typeface="+mn-cs"/>
                        </a:rPr>
                        <a:t>Construction et décoration du bobsleigh,</a:t>
                      </a:r>
                      <a:r>
                        <a:rPr lang="fr-CA" sz="1200" kern="1200" dirty="0">
                          <a:solidFill>
                            <a:schemeClr val="dk1"/>
                          </a:solidFill>
                          <a:latin typeface="+mj-lt"/>
                          <a:ea typeface="+mn-ea"/>
                          <a:cs typeface="+mn-cs"/>
                        </a:rPr>
                        <a:t> t</a:t>
                      </a:r>
                      <a:r>
                        <a:rPr lang="fr-CA" sz="1200" dirty="0">
                          <a:latin typeface="+mj-lt"/>
                        </a:rPr>
                        <a:t>est de trois revêtements différents, observation de la distance parcourue par le bobsleigh sur chacun d’eux, conclusions sur le meilleur revêtement à proposer pour Albert.</a:t>
                      </a:r>
                      <a:endParaRPr lang="fr-FR" sz="1200" dirty="0">
                        <a:latin typeface="+mj-lt"/>
                      </a:endParaRPr>
                    </a:p>
                  </a:txBody>
                  <a:tcPr anchor="ctr"/>
                </a:tc>
                <a:tc>
                  <a:txBody>
                    <a:bodyPr/>
                    <a:lstStyle/>
                    <a:p>
                      <a:pPr algn="ctr"/>
                      <a:r>
                        <a:rPr lang="fr-FR" sz="1200" dirty="0">
                          <a:latin typeface="+mj-lt"/>
                          <a:cs typeface="Times New Roman" panose="02020603050405020304" pitchFamily="18" charset="0"/>
                        </a:rPr>
                        <a:t>80 min</a:t>
                      </a:r>
                    </a:p>
                  </a:txBody>
                  <a:tcPr anchor="ctr"/>
                </a:tc>
                <a:tc>
                  <a:txBody>
                    <a:bodyPr/>
                    <a:lstStyle/>
                    <a:p>
                      <a:pPr algn="ctr"/>
                      <a:r>
                        <a:rPr lang="fr-FR" sz="1200" dirty="0">
                          <a:latin typeface="+mj-lt"/>
                        </a:rPr>
                        <a:t>B-C</a:t>
                      </a:r>
                    </a:p>
                  </a:txBody>
                  <a:tcPr anchor="ctr"/>
                </a:tc>
                <a:tc>
                  <a:txBody>
                    <a:bodyPr/>
                    <a:lstStyle/>
                    <a:p>
                      <a:pPr algn="ctr"/>
                      <a:r>
                        <a:rPr lang="fr-FR" sz="1200">
                          <a:latin typeface="+mj-lt"/>
                        </a:rPr>
                        <a:t>1;</a:t>
                      </a:r>
                      <a:r>
                        <a:rPr lang="fr-FR" sz="1200" baseline="0">
                          <a:latin typeface="+mj-lt"/>
                        </a:rPr>
                        <a:t> </a:t>
                      </a:r>
                      <a:r>
                        <a:rPr lang="fr-FR" sz="1200" baseline="0" dirty="0">
                          <a:latin typeface="+mj-lt"/>
                        </a:rPr>
                        <a:t>7-8</a:t>
                      </a:r>
                      <a:endParaRPr lang="fr-FR" sz="1200" dirty="0">
                        <a:latin typeface="+mj-lt"/>
                      </a:endParaRPr>
                    </a:p>
                  </a:txBody>
                  <a:tcPr anchor="ctr"/>
                </a:tc>
                <a:extLst>
                  <a:ext uri="{0D108BD9-81ED-4DB2-BD59-A6C34878D82A}">
                    <a16:rowId xmlns:a16="http://schemas.microsoft.com/office/drawing/2014/main" val="10005"/>
                  </a:ext>
                </a:extLst>
              </a:tr>
              <a:tr h="217133">
                <a:tc gridSpan="6">
                  <a:txBody>
                    <a:bodyPr/>
                    <a:lstStyle/>
                    <a:p>
                      <a:pPr algn="ctr"/>
                      <a:r>
                        <a:rPr lang="fr-FR" sz="1200" b="1" dirty="0">
                          <a:latin typeface="+mn-lt"/>
                          <a:cs typeface="Times" pitchFamily="18" charset="0"/>
                        </a:rPr>
                        <a:t>Intégration des acquis</a:t>
                      </a:r>
                      <a:endParaRPr lang="fr-FR" sz="1200" b="1" dirty="0">
                        <a:solidFill>
                          <a:schemeClr val="tx1"/>
                        </a:solidFill>
                        <a:latin typeface="+mn-lt"/>
                        <a:cs typeface="Times" pitchFamily="18" charset="0"/>
                      </a:endParaRPr>
                    </a:p>
                  </a:txBody>
                  <a:tcPr anchor="ct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CA"/>
                    </a:p>
                  </a:txBody>
                  <a:tcPr/>
                </a:tc>
                <a:tc hMerge="1">
                  <a:txBody>
                    <a:bodyPr/>
                    <a:lstStyle/>
                    <a:p>
                      <a:endParaRPr lang="fr-FR"/>
                    </a:p>
                  </a:txBody>
                  <a:tcPr/>
                </a:tc>
                <a:extLst>
                  <a:ext uri="{0D108BD9-81ED-4DB2-BD59-A6C34878D82A}">
                    <a16:rowId xmlns:a16="http://schemas.microsoft.com/office/drawing/2014/main" val="10008"/>
                  </a:ext>
                </a:extLst>
              </a:tr>
              <a:tr h="217133">
                <a:tc>
                  <a:txBody>
                    <a:bodyPr/>
                    <a:lstStyle/>
                    <a:p>
                      <a:pPr algn="ctr"/>
                      <a:r>
                        <a:rPr lang="fr-FR" sz="1200" dirty="0">
                          <a:latin typeface="+mn-lt"/>
                          <a:cs typeface="Times New Roman" panose="02020603050405020304" pitchFamily="18" charset="0"/>
                        </a:rPr>
                        <a:t>4</a:t>
                      </a:r>
                    </a:p>
                  </a:txBody>
                  <a:tcPr anchor="ctr"/>
                </a:tc>
                <a:tc>
                  <a:txBody>
                    <a:bodyPr/>
                    <a:lstStyle/>
                    <a:p>
                      <a:r>
                        <a:rPr lang="fr-FR" sz="1200" dirty="0">
                          <a:latin typeface="+mj-lt"/>
                        </a:rPr>
                        <a:t>Les surfaces dans la vie quotidienne</a:t>
                      </a:r>
                    </a:p>
                  </a:txBody>
                  <a:tcPr anchor="ctr"/>
                </a:tc>
                <a:tc>
                  <a:txBody>
                    <a:bodyPr/>
                    <a:lstStyle/>
                    <a:p>
                      <a:r>
                        <a:rPr lang="fr-CA" sz="1200" dirty="0">
                          <a:latin typeface="+mj-lt"/>
                        </a:rPr>
                        <a:t>Exploration de la classe et des couloirs de l’école pour trouver des exemples de revêtements utiles.</a:t>
                      </a:r>
                      <a:endParaRPr lang="fr-FR" sz="1200" dirty="0">
                        <a:latin typeface="+mj-lt"/>
                      </a:endParaRPr>
                    </a:p>
                  </a:txBody>
                  <a:tcPr anchor="ctr"/>
                </a:tc>
                <a:tc>
                  <a:txBody>
                    <a:bodyPr/>
                    <a:lstStyle/>
                    <a:p>
                      <a:pPr algn="ctr"/>
                      <a:r>
                        <a:rPr lang="fr-FR" sz="1200" dirty="0">
                          <a:latin typeface="+mj-lt"/>
                          <a:cs typeface="Times New Roman" panose="02020603050405020304" pitchFamily="18" charset="0"/>
                        </a:rPr>
                        <a:t>15-30 min</a:t>
                      </a:r>
                    </a:p>
                  </a:txBody>
                  <a:tcPr anchor="ctr"/>
                </a:tc>
                <a:tc>
                  <a:txBody>
                    <a:bodyPr/>
                    <a:lstStyle/>
                    <a:p>
                      <a:pPr algn="ctr"/>
                      <a:r>
                        <a:rPr lang="fr-FR" sz="1200" dirty="0">
                          <a:latin typeface="+mj-lt"/>
                        </a:rPr>
                        <a:t>D</a:t>
                      </a:r>
                    </a:p>
                  </a:txBody>
                  <a:tcPr anchor="ctr"/>
                </a:tc>
                <a:tc>
                  <a:txBody>
                    <a:bodyPr/>
                    <a:lstStyle/>
                    <a:p>
                      <a:endParaRPr lang="fr-FR" dirty="0"/>
                    </a:p>
                  </a:txBody>
                  <a:tcPr anchor="ctr"/>
                </a:tc>
                <a:extLst>
                  <a:ext uri="{0D108BD9-81ED-4DB2-BD59-A6C34878D82A}">
                    <a16:rowId xmlns:a16="http://schemas.microsoft.com/office/drawing/2014/main" val="10009"/>
                  </a:ext>
                </a:extLst>
              </a:tr>
            </a:tbl>
          </a:graphicData>
        </a:graphic>
      </p:graphicFrame>
      <p:sp>
        <p:nvSpPr>
          <p:cNvPr id="6" name="Espace réservé du numéro de diapositive 1"/>
          <p:cNvSpPr>
            <a:spLocks noGrp="1"/>
          </p:cNvSpPr>
          <p:nvPr>
            <p:ph type="sldNum" sz="quarter" idx="12"/>
            <p:custDataLst>
              <p:tags r:id="rId3"/>
            </p:custDataLst>
          </p:nvPr>
        </p:nvSpPr>
        <p:spPr>
          <a:xfrm>
            <a:off x="5745707" y="8008203"/>
            <a:ext cx="1112292" cy="1135797"/>
          </a:xfrm>
        </p:spPr>
        <p:txBody>
          <a:bodyPr/>
          <a:lstStyle/>
          <a:p>
            <a:fld id="{027FB875-5C85-AB42-9DC5-178568A424B8}" type="slidenum">
              <a:rPr lang="en-US" sz="8200" smtClean="0">
                <a:solidFill>
                  <a:schemeClr val="bg1">
                    <a:lumMod val="85000"/>
                  </a:schemeClr>
                </a:solidFill>
                <a:latin typeface="Impact"/>
                <a:cs typeface="Impact"/>
              </a:rPr>
              <a:pPr/>
              <a:t>4</a:t>
            </a:fld>
            <a:endParaRPr lang="en-US" sz="8200" dirty="0">
              <a:solidFill>
                <a:schemeClr val="bg1">
                  <a:lumMod val="85000"/>
                </a:schemeClr>
              </a:solidFill>
              <a:latin typeface="Impact"/>
              <a:cs typeface="Impact"/>
            </a:endParaRPr>
          </a:p>
        </p:txBody>
      </p:sp>
    </p:spTree>
    <p:extLst>
      <p:ext uri="{BB962C8B-B14F-4D97-AF65-F5344CB8AC3E}">
        <p14:creationId xmlns:p14="http://schemas.microsoft.com/office/powerpoint/2010/main" val="209990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246E19E-4C28-44E4-A690-7D7B7F31B623}"/>
              </a:ext>
            </a:extLst>
          </p:cNvPr>
          <p:cNvSpPr>
            <a:spLocks noGrp="1"/>
          </p:cNvSpPr>
          <p:nvPr>
            <p:ph type="sldNum" sz="quarter" idx="12"/>
            <p:custDataLst>
              <p:tags r:id="rId1"/>
            </p:custDataLst>
          </p:nvPr>
        </p:nvSpPr>
        <p:spPr>
          <a:xfrm>
            <a:off x="5257800" y="8116333"/>
            <a:ext cx="1600200" cy="1020047"/>
          </a:xfrm>
        </p:spPr>
        <p:txBody>
          <a:bodyPr/>
          <a:lstStyle/>
          <a:p>
            <a:fld id="{027FB875-5C85-AB42-9DC5-178568A424B8}" type="slidenum">
              <a:rPr lang="en-US" sz="8200" smtClean="0">
                <a:solidFill>
                  <a:schemeClr val="bg1">
                    <a:lumMod val="85000"/>
                  </a:schemeClr>
                </a:solidFill>
                <a:latin typeface="Impact" panose="020B0806030902050204" pitchFamily="34" charset="0"/>
              </a:rPr>
              <a:pPr/>
              <a:t>5</a:t>
            </a:fld>
            <a:endParaRPr lang="en-US" sz="8200" dirty="0">
              <a:solidFill>
                <a:schemeClr val="bg1">
                  <a:lumMod val="85000"/>
                </a:schemeClr>
              </a:solidFill>
              <a:latin typeface="Impact" panose="020B0806030902050204" pitchFamily="34" charset="0"/>
            </a:endParaRPr>
          </a:p>
        </p:txBody>
      </p:sp>
      <p:sp>
        <p:nvSpPr>
          <p:cNvPr id="6" name="Title 3">
            <a:extLst>
              <a:ext uri="{FF2B5EF4-FFF2-40B4-BE49-F238E27FC236}">
                <a16:creationId xmlns:a16="http://schemas.microsoft.com/office/drawing/2014/main" id="{9DBE6786-49B3-498B-BBC1-3BF67159B3B8}"/>
              </a:ext>
            </a:extLst>
          </p:cNvPr>
          <p:cNvSpPr>
            <a:spLocks noGrp="1"/>
          </p:cNvSpPr>
          <p:nvPr>
            <p:ph type="title"/>
            <p:custDataLst>
              <p:tags r:id="rId2"/>
            </p:custDataLst>
          </p:nvPr>
        </p:nvSpPr>
        <p:spPr>
          <a:xfrm rot="5400000">
            <a:off x="2447251" y="3514119"/>
            <a:ext cx="7776202" cy="871396"/>
          </a:xfrm>
          <a:ln w="19050">
            <a:solidFill>
              <a:schemeClr val="tx1"/>
            </a:solidFill>
          </a:ln>
        </p:spPr>
        <p:txBody>
          <a:bodyPr anchor="ctr">
            <a:normAutofit fontScale="90000"/>
          </a:bodyPr>
          <a:lstStyle/>
          <a:p>
            <a:pPr algn="l"/>
            <a:r>
              <a:rPr lang="en-US" sz="4000" dirty="0">
                <a:cs typeface="Times New Roman" panose="02020603050405020304" pitchFamily="18" charset="0"/>
              </a:rPr>
              <a:t> Bobsleigh </a:t>
            </a:r>
            <a:r>
              <a:rPr lang="en-US" sz="4000" dirty="0" err="1">
                <a:cs typeface="Times New Roman" panose="02020603050405020304" pitchFamily="18" charset="0"/>
              </a:rPr>
              <a:t>d’Albert</a:t>
            </a:r>
            <a:r>
              <a:rPr lang="en-US" sz="4000" dirty="0">
                <a:cs typeface="Times New Roman" panose="02020603050405020304" pitchFamily="18" charset="0"/>
              </a:rPr>
              <a:t> </a:t>
            </a:r>
            <a:r>
              <a:rPr lang="en-US" sz="3000" dirty="0">
                <a:cs typeface="Times New Roman" panose="02020603050405020304" pitchFamily="18" charset="0"/>
              </a:rPr>
              <a:t>(1ère </a:t>
            </a:r>
            <a:r>
              <a:rPr lang="en-US" sz="3000" dirty="0" err="1">
                <a:cs typeface="Times New Roman" panose="02020603050405020304" pitchFamily="18" charset="0"/>
              </a:rPr>
              <a:t>année</a:t>
            </a:r>
            <a:r>
              <a:rPr lang="en-US" sz="3000" dirty="0">
                <a:cs typeface="Times New Roman" panose="02020603050405020304" pitchFamily="18" charset="0"/>
              </a:rPr>
              <a:t>) – Matériel </a:t>
            </a:r>
          </a:p>
        </p:txBody>
      </p:sp>
      <p:graphicFrame>
        <p:nvGraphicFramePr>
          <p:cNvPr id="7" name="Tableau 6">
            <a:extLst>
              <a:ext uri="{FF2B5EF4-FFF2-40B4-BE49-F238E27FC236}">
                <a16:creationId xmlns:a16="http://schemas.microsoft.com/office/drawing/2014/main" id="{D5116459-8FAF-4331-9AD0-C2138DA99F29}"/>
              </a:ext>
            </a:extLst>
          </p:cNvPr>
          <p:cNvGraphicFramePr>
            <a:graphicFrameLocks noGrp="1"/>
          </p:cNvGraphicFramePr>
          <p:nvPr>
            <p:custDataLst>
              <p:tags r:id="rId3"/>
            </p:custDataLst>
            <p:extLst>
              <p:ext uri="{D42A27DB-BD31-4B8C-83A1-F6EECF244321}">
                <p14:modId xmlns:p14="http://schemas.microsoft.com/office/powerpoint/2010/main" val="3485637206"/>
              </p:ext>
            </p:extLst>
          </p:nvPr>
        </p:nvGraphicFramePr>
        <p:xfrm>
          <a:off x="83818" y="61716"/>
          <a:ext cx="5732018" cy="8498572"/>
        </p:xfrm>
        <a:graphic>
          <a:graphicData uri="http://schemas.openxmlformats.org/drawingml/2006/table">
            <a:tbl>
              <a:tblPr firstRow="1" bandRow="1">
                <a:tableStyleId>{5940675A-B579-460E-94D1-54222C63F5DA}</a:tableStyleId>
              </a:tblPr>
              <a:tblGrid>
                <a:gridCol w="2977896">
                  <a:extLst>
                    <a:ext uri="{9D8B030D-6E8A-4147-A177-3AD203B41FA5}">
                      <a16:colId xmlns:a16="http://schemas.microsoft.com/office/drawing/2014/main" val="20000"/>
                    </a:ext>
                  </a:extLst>
                </a:gridCol>
                <a:gridCol w="71247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292">
                  <a:extLst>
                    <a:ext uri="{9D8B030D-6E8A-4147-A177-3AD203B41FA5}">
                      <a16:colId xmlns:a16="http://schemas.microsoft.com/office/drawing/2014/main" val="20003"/>
                    </a:ext>
                  </a:extLst>
                </a:gridCol>
                <a:gridCol w="670560">
                  <a:extLst>
                    <a:ext uri="{9D8B030D-6E8A-4147-A177-3AD203B41FA5}">
                      <a16:colId xmlns:a16="http://schemas.microsoft.com/office/drawing/2014/main" val="20004"/>
                    </a:ext>
                  </a:extLst>
                </a:gridCol>
              </a:tblGrid>
              <a:tr h="502582">
                <a:tc>
                  <a:txBody>
                    <a:bodyPr/>
                    <a:lstStyle/>
                    <a:p>
                      <a:r>
                        <a:rPr lang="fr-CA" sz="1400" dirty="0">
                          <a:latin typeface="+mn-lt"/>
                          <a:cs typeface="Times" pitchFamily="18" charset="0"/>
                        </a:rPr>
                        <a:t>Item</a:t>
                      </a:r>
                      <a:endParaRPr lang="fr-FR" sz="1400" b="0" dirty="0">
                        <a:latin typeface="+mn-lt"/>
                        <a:cs typeface="Times" pitchFamily="18" charset="0"/>
                      </a:endParaRPr>
                    </a:p>
                  </a:txBody>
                  <a:tcPr anchor="ctr"/>
                </a:tc>
                <a:tc>
                  <a:txBody>
                    <a:bodyPr/>
                    <a:lstStyle/>
                    <a:p>
                      <a:pPr algn="ctr"/>
                      <a:r>
                        <a:rPr lang="fr-CA" sz="1400" dirty="0">
                          <a:latin typeface="+mn-lt"/>
                          <a:cs typeface="Times" pitchFamily="18" charset="0"/>
                        </a:rPr>
                        <a:t>Pour 1 classe</a:t>
                      </a:r>
                      <a:endParaRPr lang="fr-FR" sz="1400" b="0" dirty="0">
                        <a:latin typeface="+mn-lt"/>
                        <a:cs typeface="Times"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mn-lt"/>
                          <a:cs typeface="Times" pitchFamily="18" charset="0"/>
                        </a:rPr>
                        <a:t>Pour 2 classes</a:t>
                      </a:r>
                      <a:endParaRPr lang="fr-FR" sz="1400" b="0" dirty="0">
                        <a:latin typeface="+mn-lt"/>
                        <a:cs typeface="Times"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CA" sz="1400" dirty="0">
                          <a:latin typeface="+mn-lt"/>
                          <a:cs typeface="Times" pitchFamily="18" charset="0"/>
                        </a:rPr>
                        <a:t>Pour 4</a:t>
                      </a:r>
                      <a:r>
                        <a:rPr lang="fr-CA" sz="1400" baseline="0" dirty="0">
                          <a:latin typeface="+mn-lt"/>
                          <a:cs typeface="Times" pitchFamily="18" charset="0"/>
                        </a:rPr>
                        <a:t> </a:t>
                      </a:r>
                      <a:r>
                        <a:rPr lang="fr-CA" sz="1400" dirty="0">
                          <a:latin typeface="+mn-lt"/>
                          <a:cs typeface="Times" pitchFamily="18" charset="0"/>
                        </a:rPr>
                        <a:t>classes</a:t>
                      </a:r>
                      <a:endParaRPr lang="fr-FR" sz="1400" b="0" dirty="0">
                        <a:latin typeface="+mn-lt"/>
                        <a:cs typeface="Times" pitchFamily="18" charset="0"/>
                      </a:endParaRPr>
                    </a:p>
                  </a:txBody>
                  <a:tcPr anchor="ctr"/>
                </a:tc>
                <a:tc>
                  <a:txBody>
                    <a:bodyPr/>
                    <a:lstStyle/>
                    <a:p>
                      <a:pPr algn="ctr"/>
                      <a:r>
                        <a:rPr lang="fr-CA" sz="1400" dirty="0">
                          <a:latin typeface="+mn-lt"/>
                          <a:cs typeface="Times" pitchFamily="18" charset="0"/>
                        </a:rPr>
                        <a:t>Dans ce bac</a:t>
                      </a:r>
                      <a:endParaRPr lang="fr-FR" sz="1400" b="0" dirty="0">
                        <a:latin typeface="+mn-lt"/>
                        <a:cs typeface="Times" pitchFamily="18" charset="0"/>
                      </a:endParaRPr>
                    </a:p>
                  </a:txBody>
                  <a:tcPr anchor="ctr"/>
                </a:tc>
                <a:extLst>
                  <a:ext uri="{0D108BD9-81ED-4DB2-BD59-A6C34878D82A}">
                    <a16:rowId xmlns:a16="http://schemas.microsoft.com/office/drawing/2014/main" val="10000"/>
                  </a:ext>
                </a:extLst>
              </a:tr>
              <a:tr h="295637">
                <a:tc gridSpan="5">
                  <a:txBody>
                    <a:bodyPr/>
                    <a:lstStyle/>
                    <a:p>
                      <a:pPr algn="ctr"/>
                      <a:r>
                        <a:rPr lang="fr-CA" sz="1400" b="1" dirty="0">
                          <a:latin typeface="+mn-lt"/>
                          <a:cs typeface="Times" pitchFamily="18" charset="0"/>
                        </a:rPr>
                        <a:t>Matériel permanent</a:t>
                      </a:r>
                      <a:endParaRPr lang="fr-FR" sz="1400" b="1" dirty="0">
                        <a:latin typeface="+mn-lt"/>
                        <a:cs typeface="Times" pitchFamily="18"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1"/>
                  </a:ext>
                </a:extLst>
              </a:tr>
              <a:tr h="266073">
                <a:tc>
                  <a:txBody>
                    <a:bodyPr/>
                    <a:lstStyle/>
                    <a:p>
                      <a:pPr rtl="0" fontAlgn="base"/>
                      <a:r>
                        <a:rPr lang="fr-FR" sz="1200" b="0" i="0" kern="1200" dirty="0">
                          <a:solidFill>
                            <a:schemeClr val="tx1"/>
                          </a:solidFill>
                          <a:latin typeface="+mn-lt"/>
                          <a:ea typeface="+mn-ea"/>
                          <a:cs typeface="Times" pitchFamily="18" charset="0"/>
                        </a:rPr>
                        <a:t>Planche à textures (voir note 1)</a:t>
                      </a:r>
                      <a:endParaRPr lang="fr-CA" sz="1200" dirty="0">
                        <a:latin typeface="+mn-lt"/>
                        <a:cs typeface="Times" pitchFamily="18" charset="0"/>
                      </a:endParaRPr>
                    </a:p>
                  </a:txBody>
                  <a:tcPr anchor="ctr"/>
                </a:tc>
                <a:tc>
                  <a:txBody>
                    <a:bodyPr/>
                    <a:lstStyle/>
                    <a:p>
                      <a:pPr algn="ctr"/>
                      <a:r>
                        <a:rPr lang="fr-CA" sz="1200" dirty="0">
                          <a:latin typeface="+mn-lt"/>
                          <a:cs typeface="Times" pitchFamily="18" charset="0"/>
                        </a:rPr>
                        <a:t>1</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r>
                        <a:rPr lang="fr-CA" sz="1200" dirty="0">
                          <a:latin typeface="+mn-lt"/>
                          <a:cs typeface="Times" pitchFamily="18" charset="0"/>
                        </a:rPr>
                        <a:t>1</a:t>
                      </a:r>
                      <a:endParaRPr lang="fr-FR" sz="1200" dirty="0">
                        <a:latin typeface="+mn-lt"/>
                        <a:cs typeface="Times" pitchFamily="18" charset="0"/>
                      </a:endParaRPr>
                    </a:p>
                  </a:txBody>
                  <a:tcPr anchor="ctr"/>
                </a:tc>
                <a:extLst>
                  <a:ext uri="{0D108BD9-81ED-4DB2-BD59-A6C34878D82A}">
                    <a16:rowId xmlns:a16="http://schemas.microsoft.com/office/drawing/2014/main" val="10002"/>
                  </a:ext>
                </a:extLst>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None/>
                        <a:tabLst/>
                        <a:defRPr/>
                      </a:pPr>
                      <a:r>
                        <a:rPr lang="fr-CA" sz="1200" b="0" i="0" kern="1200" dirty="0">
                          <a:solidFill>
                            <a:schemeClr val="tx1"/>
                          </a:solidFill>
                          <a:latin typeface="+mn-lt"/>
                          <a:ea typeface="+mn-ea"/>
                          <a:cs typeface="Times" pitchFamily="18" charset="0"/>
                        </a:rPr>
                        <a:t>Masque de sommeil</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a:latin typeface="+mn-lt"/>
                          <a:cs typeface="Times" pitchFamily="18" charset="0"/>
                        </a:rPr>
                        <a:t>1</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1</a:t>
                      </a:r>
                    </a:p>
                  </a:txBody>
                  <a:tcPr anchor="ctr"/>
                </a:tc>
                <a:extLst>
                  <a:ext uri="{0D108BD9-81ED-4DB2-BD59-A6C34878D82A}">
                    <a16:rowId xmlns:a16="http://schemas.microsoft.com/office/drawing/2014/main" val="10003"/>
                  </a:ext>
                </a:extLst>
              </a:tr>
              <a:tr h="266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n-lt"/>
                        </a:rPr>
                        <a:t>Modèle de bobsleigh</a:t>
                      </a:r>
                    </a:p>
                  </a:txBody>
                  <a:tcPr anchor="ctr"/>
                </a:tc>
                <a:tc>
                  <a:txBody>
                    <a:bodyPr/>
                    <a:lstStyle/>
                    <a:p>
                      <a:pPr algn="ctr">
                        <a:lnSpc>
                          <a:spcPct val="100000"/>
                        </a:lnSpc>
                        <a:spcBef>
                          <a:spcPts val="600"/>
                        </a:spcBef>
                      </a:pPr>
                      <a:r>
                        <a:rPr lang="fr-FR" sz="1200" dirty="0">
                          <a:latin typeface="+mn-lt"/>
                          <a:cs typeface="Times" pitchFamily="18" charset="0"/>
                        </a:rPr>
                        <a:t>1</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1</a:t>
                      </a:r>
                      <a:endParaRPr lang="fr-FR" sz="1200" dirty="0">
                        <a:latin typeface="+mn-lt"/>
                        <a:cs typeface="Times" pitchFamily="18" charset="0"/>
                      </a:endParaRPr>
                    </a:p>
                  </a:txBody>
                  <a:tcPr anchor="ctr"/>
                </a:tc>
                <a:extLst>
                  <a:ext uri="{0D108BD9-81ED-4DB2-BD59-A6C34878D82A}">
                    <a16:rowId xmlns:a16="http://schemas.microsoft.com/office/drawing/2014/main" val="10004"/>
                  </a:ext>
                </a:extLst>
              </a:tr>
              <a:tr h="26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a:solidFill>
                            <a:schemeClr val="tx1"/>
                          </a:solidFill>
                          <a:latin typeface="+mn-lt"/>
                        </a:rPr>
                        <a:t>Demi-carton</a:t>
                      </a:r>
                      <a:r>
                        <a:rPr lang="fr-FR" sz="1200" dirty="0">
                          <a:solidFill>
                            <a:schemeClr val="tx1"/>
                          </a:solidFill>
                          <a:latin typeface="+mn-lt"/>
                        </a:rPr>
                        <a:t> de lait 1L</a:t>
                      </a:r>
                    </a:p>
                  </a:txBody>
                  <a:tcPr/>
                </a:tc>
                <a:tc>
                  <a:txBody>
                    <a:bodyPr/>
                    <a:lstStyle/>
                    <a:p>
                      <a:pPr algn="ctr">
                        <a:lnSpc>
                          <a:spcPct val="100000"/>
                        </a:lnSpc>
                        <a:spcBef>
                          <a:spcPts val="600"/>
                        </a:spcBef>
                      </a:pPr>
                      <a:r>
                        <a:rPr lang="fr-FR" sz="1200" dirty="0">
                          <a:latin typeface="+mn-lt"/>
                          <a:cs typeface="Times" pitchFamily="18" charset="0"/>
                        </a:rPr>
                        <a:t>12</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en-US" sz="1200" dirty="0">
                          <a:latin typeface="+mn-lt"/>
                          <a:cs typeface="Times" pitchFamily="18" charset="0"/>
                        </a:rPr>
                        <a:t>1</a:t>
                      </a:r>
                      <a:r>
                        <a:rPr lang="fr-CA" sz="1200" dirty="0">
                          <a:latin typeface="+mn-lt"/>
                          <a:cs typeface="Times" pitchFamily="18" charset="0"/>
                        </a:rPr>
                        <a:t>2</a:t>
                      </a:r>
                      <a:endParaRPr lang="fr-FR" sz="1200" dirty="0">
                        <a:latin typeface="+mn-lt"/>
                        <a:cs typeface="Times" pitchFamily="18" charset="0"/>
                      </a:endParaRPr>
                    </a:p>
                  </a:txBody>
                  <a:tcPr anchor="ctr"/>
                </a:tc>
                <a:extLst>
                  <a:ext uri="{0D108BD9-81ED-4DB2-BD59-A6C34878D82A}">
                    <a16:rowId xmlns:a16="http://schemas.microsoft.com/office/drawing/2014/main" val="10005"/>
                  </a:ext>
                </a:extLst>
              </a:tr>
              <a:tr h="266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rPr>
                        <a:t>Sacs </a:t>
                      </a:r>
                      <a:r>
                        <a:rPr lang="fr-FR" sz="1200" dirty="0" err="1">
                          <a:solidFill>
                            <a:schemeClr val="tx1"/>
                          </a:solidFill>
                          <a:latin typeface="+mn-lt"/>
                        </a:rPr>
                        <a:t>Ziploc</a:t>
                      </a:r>
                      <a:r>
                        <a:rPr lang="fr-FR" sz="1200" dirty="0">
                          <a:solidFill>
                            <a:schemeClr val="tx1"/>
                          </a:solidFill>
                          <a:latin typeface="+mn-lt"/>
                        </a:rPr>
                        <a:t> avec sable</a:t>
                      </a:r>
                    </a:p>
                  </a:txBody>
                  <a:tcPr/>
                </a:tc>
                <a:tc>
                  <a:txBody>
                    <a:bodyPr/>
                    <a:lstStyle/>
                    <a:p>
                      <a:pPr algn="ctr">
                        <a:lnSpc>
                          <a:spcPct val="100000"/>
                        </a:lnSpc>
                        <a:spcBef>
                          <a:spcPts val="600"/>
                        </a:spcBef>
                      </a:pPr>
                      <a:r>
                        <a:rPr lang="fr-FR" sz="1200" dirty="0">
                          <a:latin typeface="+mn-lt"/>
                          <a:cs typeface="Times" pitchFamily="18" charset="0"/>
                        </a:rPr>
                        <a:t>12</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12</a:t>
                      </a:r>
                      <a:endParaRPr lang="fr-FR" sz="1200" dirty="0">
                        <a:latin typeface="+mn-lt"/>
                        <a:cs typeface="Times" pitchFamily="18" charset="0"/>
                      </a:endParaRPr>
                    </a:p>
                  </a:txBody>
                  <a:tcPr anchor="ctr"/>
                </a:tc>
                <a:extLst>
                  <a:ext uri="{0D108BD9-81ED-4DB2-BD59-A6C34878D82A}">
                    <a16:rowId xmlns:a16="http://schemas.microsoft.com/office/drawing/2014/main" val="10006"/>
                  </a:ext>
                </a:extLst>
              </a:tr>
              <a:tr h="26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Revêtements avec velcro (voir notes 2-3-4)</a:t>
                      </a:r>
                    </a:p>
                  </a:txBody>
                  <a:tcPr/>
                </a:tc>
                <a:tc>
                  <a:txBody>
                    <a:bodyPr/>
                    <a:lstStyle/>
                    <a:p>
                      <a:pPr algn="ctr">
                        <a:lnSpc>
                          <a:spcPct val="100000"/>
                        </a:lnSpc>
                        <a:spcBef>
                          <a:spcPts val="600"/>
                        </a:spcBef>
                      </a:pPr>
                      <a:r>
                        <a:rPr lang="fr-FR" sz="1200" dirty="0">
                          <a:latin typeface="+mn-lt"/>
                          <a:cs typeface="Times" pitchFamily="18" charset="0"/>
                        </a:rPr>
                        <a:t>36</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en-US" sz="1200" dirty="0">
                          <a:latin typeface="+mn-lt"/>
                          <a:cs typeface="Times" pitchFamily="18" charset="0"/>
                        </a:rPr>
                        <a:t>3</a:t>
                      </a:r>
                      <a:r>
                        <a:rPr lang="fr-CA" sz="1200" dirty="0">
                          <a:latin typeface="+mn-lt"/>
                          <a:cs typeface="Times" pitchFamily="18" charset="0"/>
                        </a:rPr>
                        <a:t>6</a:t>
                      </a:r>
                      <a:endParaRPr lang="fr-FR" sz="1200" dirty="0">
                        <a:latin typeface="+mn-lt"/>
                        <a:cs typeface="Times" pitchFamily="18" charset="0"/>
                      </a:endParaRPr>
                    </a:p>
                  </a:txBody>
                  <a:tcPr anchor="ctr"/>
                </a:tc>
                <a:extLst>
                  <a:ext uri="{0D108BD9-81ED-4DB2-BD59-A6C34878D82A}">
                    <a16:rowId xmlns:a16="http://schemas.microsoft.com/office/drawing/2014/main" val="10007"/>
                  </a:ext>
                </a:extLst>
              </a:tr>
              <a:tr h="26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latin typeface="+mn-lt"/>
                          <a:ea typeface="+mn-ea"/>
                          <a:cs typeface="+mn-cs"/>
                        </a:rPr>
                        <a:t>Rampe 6 po x 2,6 pi avec velcro (voir note 4)</a:t>
                      </a:r>
                    </a:p>
                  </a:txBody>
                  <a:tcPr/>
                </a:tc>
                <a:tc>
                  <a:txBody>
                    <a:bodyPr/>
                    <a:lstStyle/>
                    <a:p>
                      <a:pPr algn="ctr">
                        <a:lnSpc>
                          <a:spcPct val="100000"/>
                        </a:lnSpc>
                        <a:spcBef>
                          <a:spcPts val="600"/>
                        </a:spcBef>
                      </a:pPr>
                      <a:r>
                        <a:rPr lang="fr-FR" sz="1200" dirty="0">
                          <a:latin typeface="+mn-lt"/>
                          <a:cs typeface="Times" pitchFamily="18" charset="0"/>
                        </a:rPr>
                        <a:t>12</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12</a:t>
                      </a:r>
                      <a:endParaRPr lang="fr-FR" sz="1200" dirty="0">
                        <a:latin typeface="+mn-lt"/>
                        <a:cs typeface="Times" pitchFamily="18" charset="0"/>
                      </a:endParaRPr>
                    </a:p>
                  </a:txBody>
                  <a:tcPr anchor="ctr"/>
                </a:tc>
                <a:extLst>
                  <a:ext uri="{0D108BD9-81ED-4DB2-BD59-A6C34878D82A}">
                    <a16:rowId xmlns:a16="http://schemas.microsoft.com/office/drawing/2014/main" val="10008"/>
                  </a:ext>
                </a:extLst>
              </a:tr>
              <a:tr h="26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n-lt"/>
                        </a:rPr>
                        <a:t>Trombones réguliers</a:t>
                      </a:r>
                    </a:p>
                  </a:txBody>
                  <a:tcPr/>
                </a:tc>
                <a:tc>
                  <a:txBody>
                    <a:bodyPr/>
                    <a:lstStyle/>
                    <a:p>
                      <a:pPr algn="ctr">
                        <a:lnSpc>
                          <a:spcPct val="100000"/>
                        </a:lnSpc>
                        <a:spcBef>
                          <a:spcPts val="600"/>
                        </a:spcBef>
                      </a:pPr>
                      <a:r>
                        <a:rPr lang="fr-FR" sz="1200" dirty="0">
                          <a:latin typeface="+mn-lt"/>
                          <a:cs typeface="Times" pitchFamily="18" charset="0"/>
                        </a:rPr>
                        <a:t>48</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48</a:t>
                      </a:r>
                      <a:endParaRPr lang="fr-FR" sz="1200" dirty="0">
                        <a:latin typeface="+mn-lt"/>
                        <a:cs typeface="Times" pitchFamily="18" charset="0"/>
                      </a:endParaRPr>
                    </a:p>
                  </a:txBody>
                  <a:tcPr anchor="ctr"/>
                </a:tc>
                <a:extLst>
                  <a:ext uri="{0D108BD9-81ED-4DB2-BD59-A6C34878D82A}">
                    <a16:rowId xmlns:a16="http://schemas.microsoft.com/office/drawing/2014/main" val="10009"/>
                  </a:ext>
                </a:extLst>
              </a:tr>
              <a:tr h="302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0" dirty="0">
                          <a:solidFill>
                            <a:schemeClr val="tx1"/>
                          </a:solidFill>
                          <a:latin typeface="+mn-lt"/>
                        </a:rPr>
                        <a:t>Paquet de gommette bleue</a:t>
                      </a:r>
                    </a:p>
                  </a:txBody>
                  <a:tcPr/>
                </a:tc>
                <a:tc>
                  <a:txBody>
                    <a:bodyPr/>
                    <a:lstStyle/>
                    <a:p>
                      <a:pPr algn="ctr">
                        <a:lnSpc>
                          <a:spcPct val="100000"/>
                        </a:lnSpc>
                        <a:spcBef>
                          <a:spcPts val="600"/>
                        </a:spcBef>
                      </a:pPr>
                      <a:r>
                        <a:rPr lang="fr-FR" sz="1200" dirty="0">
                          <a:latin typeface="+mn-lt"/>
                          <a:cs typeface="Times" pitchFamily="18" charset="0"/>
                        </a:rPr>
                        <a:t>1</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FR" sz="1200" dirty="0">
                          <a:latin typeface="+mn-lt"/>
                          <a:cs typeface="Times" pitchFamily="18" charset="0"/>
                        </a:rPr>
                        <a:t>1</a:t>
                      </a:r>
                    </a:p>
                  </a:txBody>
                  <a:tcPr anchor="ctr"/>
                </a:tc>
                <a:extLst>
                  <a:ext uri="{0D108BD9-81ED-4DB2-BD59-A6C34878D82A}">
                    <a16:rowId xmlns:a16="http://schemas.microsoft.com/office/drawing/2014/main" val="10010"/>
                  </a:ext>
                </a:extLst>
              </a:tr>
              <a:tr h="3021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i="0" dirty="0">
                          <a:solidFill>
                            <a:schemeClr val="tx1"/>
                          </a:solidFill>
                          <a:latin typeface="+mn-lt"/>
                        </a:rPr>
                        <a:t>Attaches velcro</a:t>
                      </a:r>
                      <a:r>
                        <a:rPr lang="fr-CA" sz="1200" i="0" baseline="0" dirty="0">
                          <a:solidFill>
                            <a:schemeClr val="tx1"/>
                          </a:solidFill>
                          <a:latin typeface="+mn-lt"/>
                        </a:rPr>
                        <a:t> élastique (pour rampes)</a:t>
                      </a:r>
                      <a:endParaRPr lang="fr-FR" sz="1200" i="0" dirty="0">
                        <a:solidFill>
                          <a:schemeClr val="tx1"/>
                        </a:solidFill>
                        <a:latin typeface="+mn-lt"/>
                      </a:endParaRPr>
                    </a:p>
                  </a:txBody>
                  <a:tcPr/>
                </a:tc>
                <a:tc>
                  <a:txBody>
                    <a:bodyPr/>
                    <a:lstStyle/>
                    <a:p>
                      <a:pPr algn="ctr">
                        <a:lnSpc>
                          <a:spcPct val="100000"/>
                        </a:lnSpc>
                        <a:spcBef>
                          <a:spcPts val="600"/>
                        </a:spcBef>
                      </a:pPr>
                      <a:r>
                        <a:rPr lang="fr-CA" sz="1200" dirty="0">
                          <a:latin typeface="+mn-lt"/>
                          <a:cs typeface="Times" pitchFamily="18" charset="0"/>
                        </a:rPr>
                        <a:t>4</a:t>
                      </a:r>
                      <a:endParaRPr lang="fr-FR" sz="1200" dirty="0">
                        <a:latin typeface="+mn-lt"/>
                        <a:cs typeface="Times" pitchFamily="18" charset="0"/>
                      </a:endParaRP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a:t>
                      </a:r>
                    </a:p>
                  </a:txBody>
                  <a:tcPr anchor="ctr"/>
                </a:tc>
                <a:tc>
                  <a:txBody>
                    <a:bodyPr/>
                    <a:lstStyle/>
                    <a:p>
                      <a:pPr algn="ctr">
                        <a:lnSpc>
                          <a:spcPct val="100000"/>
                        </a:lnSpc>
                        <a:spcBef>
                          <a:spcPts val="600"/>
                        </a:spcBef>
                      </a:pPr>
                      <a:r>
                        <a:rPr lang="fr-CA" sz="1200" dirty="0">
                          <a:latin typeface="+mn-lt"/>
                          <a:cs typeface="Times" pitchFamily="18" charset="0"/>
                        </a:rPr>
                        <a:t>4</a:t>
                      </a:r>
                      <a:endParaRPr lang="fr-FR" sz="1200" dirty="0">
                        <a:latin typeface="+mn-lt"/>
                        <a:cs typeface="Times" pitchFamily="18" charset="0"/>
                      </a:endParaRPr>
                    </a:p>
                  </a:txBody>
                  <a:tcPr anchor="ctr"/>
                </a:tc>
                <a:extLst>
                  <a:ext uri="{0D108BD9-81ED-4DB2-BD59-A6C34878D82A}">
                    <a16:rowId xmlns:a16="http://schemas.microsoft.com/office/drawing/2014/main" val="10011"/>
                  </a:ext>
                </a:extLst>
              </a:tr>
              <a:tr h="295637">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b="1" dirty="0">
                          <a:latin typeface="Calibri" panose="020F0502020204030204" pitchFamily="34" charset="0"/>
                          <a:cs typeface="Calibri" panose="020F0502020204030204" pitchFamily="34" charset="0"/>
                        </a:rPr>
                        <a:t>Matériel périssable</a:t>
                      </a: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13"/>
                  </a:ext>
                </a:extLst>
              </a:tr>
              <a:tr h="26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mn-lt"/>
                      </a:endParaRPr>
                    </a:p>
                  </a:txBody>
                  <a:tcPr/>
                </a:tc>
                <a:tc>
                  <a:txBody>
                    <a:bodyPr/>
                    <a:lstStyle/>
                    <a:p>
                      <a:pPr algn="ctr">
                        <a:lnSpc>
                          <a:spcPct val="100000"/>
                        </a:lnSpc>
                        <a:spcBef>
                          <a:spcPts val="600"/>
                        </a:spcBef>
                      </a:pPr>
                      <a:endParaRPr lang="fr-FR" sz="1200" dirty="0">
                        <a:latin typeface="+mn-lt"/>
                        <a:cs typeface="Times" pitchFamily="18" charset="0"/>
                      </a:endParaRPr>
                    </a:p>
                  </a:txBody>
                  <a:tcPr anchor="ctr"/>
                </a:tc>
                <a:tc>
                  <a:txBody>
                    <a:bodyPr/>
                    <a:lstStyle/>
                    <a:p>
                      <a:pPr algn="ctr">
                        <a:lnSpc>
                          <a:spcPct val="100000"/>
                        </a:lnSpc>
                        <a:spcBef>
                          <a:spcPts val="600"/>
                        </a:spcBef>
                      </a:pPr>
                      <a:endParaRPr lang="fr-CA" sz="1200" dirty="0">
                        <a:latin typeface="+mn-lt"/>
                        <a:cs typeface="Times" pitchFamily="18" charset="0"/>
                      </a:endParaRPr>
                    </a:p>
                  </a:txBody>
                  <a:tcPr anchor="ctr"/>
                </a:tc>
                <a:tc>
                  <a:txBody>
                    <a:bodyPr/>
                    <a:lstStyle/>
                    <a:p>
                      <a:pPr algn="ctr">
                        <a:lnSpc>
                          <a:spcPct val="100000"/>
                        </a:lnSpc>
                        <a:spcBef>
                          <a:spcPts val="600"/>
                        </a:spcBef>
                      </a:pPr>
                      <a:endParaRPr lang="fr-CA" sz="1200" dirty="0">
                        <a:latin typeface="+mn-lt"/>
                        <a:cs typeface="Times" pitchFamily="18" charset="0"/>
                      </a:endParaRPr>
                    </a:p>
                  </a:txBody>
                  <a:tcPr anchor="ctr"/>
                </a:tc>
                <a:tc>
                  <a:txBody>
                    <a:bodyPr/>
                    <a:lstStyle/>
                    <a:p>
                      <a:pPr algn="ctr">
                        <a:lnSpc>
                          <a:spcPct val="100000"/>
                        </a:lnSpc>
                        <a:spcBef>
                          <a:spcPts val="600"/>
                        </a:spcBef>
                      </a:pPr>
                      <a:endParaRPr lang="fr-FR" sz="1200" dirty="0">
                        <a:latin typeface="+mn-lt"/>
                        <a:cs typeface="Times" pitchFamily="18" charset="0"/>
                      </a:endParaRPr>
                    </a:p>
                  </a:txBody>
                  <a:tcPr anchor="ctr"/>
                </a:tc>
                <a:extLst>
                  <a:ext uri="{0D108BD9-81ED-4DB2-BD59-A6C34878D82A}">
                    <a16:rowId xmlns:a16="http://schemas.microsoft.com/office/drawing/2014/main" val="10014"/>
                  </a:ext>
                </a:extLst>
              </a:tr>
              <a:tr h="26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latin typeface="+mn-lt"/>
                        <a:ea typeface="+mn-ea"/>
                        <a:cs typeface="+mn-cs"/>
                      </a:endParaRPr>
                    </a:p>
                  </a:txBody>
                  <a:tcPr/>
                </a:tc>
                <a:tc>
                  <a:txBody>
                    <a:bodyPr/>
                    <a:lstStyle/>
                    <a:p>
                      <a:pPr algn="ctr">
                        <a:lnSpc>
                          <a:spcPct val="100000"/>
                        </a:lnSpc>
                        <a:spcBef>
                          <a:spcPts val="600"/>
                        </a:spcBef>
                      </a:pPr>
                      <a:endParaRPr lang="fr-FR" sz="1200" dirty="0">
                        <a:latin typeface="+mn-lt"/>
                        <a:cs typeface="Times" pitchFamily="18" charset="0"/>
                      </a:endParaRPr>
                    </a:p>
                  </a:txBody>
                  <a:tcPr anchor="ctr"/>
                </a:tc>
                <a:tc>
                  <a:txBody>
                    <a:bodyPr/>
                    <a:lstStyle/>
                    <a:p>
                      <a:pPr algn="ctr">
                        <a:lnSpc>
                          <a:spcPct val="100000"/>
                        </a:lnSpc>
                        <a:spcBef>
                          <a:spcPts val="600"/>
                        </a:spcBef>
                      </a:pPr>
                      <a:endParaRPr lang="fr-CA" sz="1200" dirty="0">
                        <a:latin typeface="+mn-lt"/>
                        <a:cs typeface="Times" pitchFamily="18" charset="0"/>
                      </a:endParaRPr>
                    </a:p>
                  </a:txBody>
                  <a:tcPr anchor="ctr"/>
                </a:tc>
                <a:tc>
                  <a:txBody>
                    <a:bodyPr/>
                    <a:lstStyle/>
                    <a:p>
                      <a:pPr algn="ctr">
                        <a:lnSpc>
                          <a:spcPct val="100000"/>
                        </a:lnSpc>
                        <a:spcBef>
                          <a:spcPts val="600"/>
                        </a:spcBef>
                      </a:pPr>
                      <a:endParaRPr lang="fr-CA" sz="1200" dirty="0">
                        <a:latin typeface="+mn-lt"/>
                        <a:cs typeface="Times" pitchFamily="18" charset="0"/>
                      </a:endParaRPr>
                    </a:p>
                  </a:txBody>
                  <a:tcPr anchor="ctr"/>
                </a:tc>
                <a:tc>
                  <a:txBody>
                    <a:bodyPr/>
                    <a:lstStyle/>
                    <a:p>
                      <a:pPr algn="ctr">
                        <a:lnSpc>
                          <a:spcPct val="100000"/>
                        </a:lnSpc>
                        <a:spcBef>
                          <a:spcPts val="600"/>
                        </a:spcBef>
                      </a:pPr>
                      <a:endParaRPr lang="fr-FR" sz="1200" dirty="0">
                        <a:latin typeface="+mn-lt"/>
                        <a:cs typeface="Times" pitchFamily="18" charset="0"/>
                      </a:endParaRPr>
                    </a:p>
                  </a:txBody>
                  <a:tcPr anchor="ctr"/>
                </a:tc>
                <a:extLst>
                  <a:ext uri="{0D108BD9-81ED-4DB2-BD59-A6C34878D82A}">
                    <a16:rowId xmlns:a16="http://schemas.microsoft.com/office/drawing/2014/main" val="10015"/>
                  </a:ext>
                </a:extLst>
              </a:tr>
              <a:tr h="2660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solidFill>
                          <a:schemeClr val="tx1"/>
                        </a:solidFill>
                        <a:latin typeface="+mj-lt"/>
                      </a:endParaRPr>
                    </a:p>
                  </a:txBody>
                  <a:tcPr/>
                </a:tc>
                <a:tc>
                  <a:txBody>
                    <a:bodyPr/>
                    <a:lstStyle/>
                    <a:p>
                      <a:pPr algn="ctr">
                        <a:lnSpc>
                          <a:spcPct val="100000"/>
                        </a:lnSpc>
                        <a:spcBef>
                          <a:spcPts val="600"/>
                        </a:spcBef>
                      </a:pPr>
                      <a:endParaRPr lang="fr-FR" sz="1200" dirty="0">
                        <a:latin typeface="+mn-lt"/>
                        <a:cs typeface="Times" pitchFamily="18" charset="0"/>
                      </a:endParaRPr>
                    </a:p>
                  </a:txBody>
                  <a:tcPr anchor="ctr"/>
                </a:tc>
                <a:tc>
                  <a:txBody>
                    <a:bodyPr/>
                    <a:lstStyle/>
                    <a:p>
                      <a:pPr algn="ctr">
                        <a:lnSpc>
                          <a:spcPct val="100000"/>
                        </a:lnSpc>
                        <a:spcBef>
                          <a:spcPts val="600"/>
                        </a:spcBef>
                      </a:pPr>
                      <a:endParaRPr lang="fr-CA" sz="1200" dirty="0">
                        <a:latin typeface="+mn-lt"/>
                        <a:cs typeface="Times" pitchFamily="18" charset="0"/>
                      </a:endParaRPr>
                    </a:p>
                  </a:txBody>
                  <a:tcPr anchor="ctr"/>
                </a:tc>
                <a:tc>
                  <a:txBody>
                    <a:bodyPr/>
                    <a:lstStyle/>
                    <a:p>
                      <a:pPr algn="ctr">
                        <a:lnSpc>
                          <a:spcPct val="100000"/>
                        </a:lnSpc>
                        <a:spcBef>
                          <a:spcPts val="600"/>
                        </a:spcBef>
                      </a:pPr>
                      <a:endParaRPr lang="fr-CA" sz="1200" dirty="0">
                        <a:latin typeface="+mn-lt"/>
                        <a:cs typeface="Times" pitchFamily="18" charset="0"/>
                      </a:endParaRPr>
                    </a:p>
                  </a:txBody>
                  <a:tcPr anchor="ctr"/>
                </a:tc>
                <a:tc>
                  <a:txBody>
                    <a:bodyPr/>
                    <a:lstStyle/>
                    <a:p>
                      <a:pPr algn="ctr">
                        <a:lnSpc>
                          <a:spcPct val="100000"/>
                        </a:lnSpc>
                        <a:spcBef>
                          <a:spcPts val="600"/>
                        </a:spcBef>
                      </a:pPr>
                      <a:endParaRPr lang="fr-CA" sz="1200" dirty="0">
                        <a:latin typeface="+mn-lt"/>
                        <a:cs typeface="Times" pitchFamily="18" charset="0"/>
                      </a:endParaRPr>
                    </a:p>
                  </a:txBody>
                  <a:tcPr anchor="ctr"/>
                </a:tc>
                <a:extLst>
                  <a:ext uri="{0D108BD9-81ED-4DB2-BD59-A6C34878D82A}">
                    <a16:rowId xmlns:a16="http://schemas.microsoft.com/office/drawing/2014/main" val="10017"/>
                  </a:ext>
                </a:extLst>
              </a:tr>
              <a:tr h="295637">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latin typeface="+mn-lt"/>
                          <a:cs typeface="Times" pitchFamily="18" charset="0"/>
                        </a:rPr>
                        <a:t>À prendre dans</a:t>
                      </a:r>
                      <a:r>
                        <a:rPr lang="fr-CA" sz="1400" b="1" baseline="0" dirty="0">
                          <a:latin typeface="+mn-lt"/>
                          <a:cs typeface="Times" pitchFamily="18" charset="0"/>
                        </a:rPr>
                        <a:t> le matériel de la classe</a:t>
                      </a:r>
                      <a:endParaRPr lang="fr-FR" sz="1400" b="1" dirty="0">
                        <a:latin typeface="+mn-lt"/>
                        <a:cs typeface="Times" pitchFamily="18"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val="10021"/>
                  </a:ext>
                </a:extLst>
              </a:tr>
              <a:tr h="266073">
                <a:tc>
                  <a:txBody>
                    <a:bodyPr/>
                    <a:lstStyle/>
                    <a:p>
                      <a:pPr marL="108000" marR="0" lvl="0" indent="-108000" algn="l" defTabSz="914400" rtl="0" eaLnBrk="1" fontAlgn="auto" latinLnBrk="0" hangingPunct="1">
                        <a:lnSpc>
                          <a:spcPct val="100000"/>
                        </a:lnSpc>
                        <a:spcBef>
                          <a:spcPts val="600"/>
                        </a:spcBef>
                        <a:spcAft>
                          <a:spcPts val="0"/>
                        </a:spcAft>
                        <a:buClrTx/>
                        <a:buSzTx/>
                        <a:buFont typeface="Arial" pitchFamily="34" charset="0"/>
                        <a:buNone/>
                        <a:tabLst/>
                        <a:defRPr/>
                      </a:pPr>
                      <a:endParaRPr lang="fr-FR" sz="1200" dirty="0">
                        <a:solidFill>
                          <a:schemeClr val="tx1"/>
                        </a:solidFill>
                        <a:latin typeface="+mn-lt"/>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Times" pitchFamily="18" charset="0"/>
                        <a:cs typeface="Times" pitchFamily="18" charset="0"/>
                      </a:endParaRPr>
                    </a:p>
                  </a:txBody>
                  <a:tcPr anchor="ctr"/>
                </a:tc>
                <a:extLst>
                  <a:ext uri="{0D108BD9-81ED-4DB2-BD59-A6C34878D82A}">
                    <a16:rowId xmlns:a16="http://schemas.microsoft.com/office/drawing/2014/main" val="2594391410"/>
                  </a:ext>
                </a:extLst>
              </a:tr>
              <a:tr h="295637">
                <a:tc gridSpan="5">
                  <a:txBody>
                    <a:bodyPr/>
                    <a:lstStyle/>
                    <a:p>
                      <a:pPr marL="108000" marR="0" indent="-108000" algn="ctr" defTabSz="914400" rtl="0" eaLnBrk="1" fontAlgn="auto" latinLnBrk="0" hangingPunct="1">
                        <a:lnSpc>
                          <a:spcPct val="100000"/>
                        </a:lnSpc>
                        <a:spcBef>
                          <a:spcPts val="600"/>
                        </a:spcBef>
                        <a:spcAft>
                          <a:spcPts val="0"/>
                        </a:spcAft>
                        <a:buClrTx/>
                        <a:buSzTx/>
                        <a:buFont typeface="Arial" pitchFamily="34" charset="0"/>
                        <a:buNone/>
                        <a:tabLst/>
                        <a:defRPr/>
                      </a:pPr>
                      <a:r>
                        <a:rPr lang="fr-CA" sz="1400" b="1" dirty="0">
                          <a:latin typeface="+mn-lt"/>
                          <a:cs typeface="Times" pitchFamily="18" charset="0"/>
                        </a:rPr>
                        <a:t>L’</a:t>
                      </a:r>
                      <a:r>
                        <a:rPr lang="fr-CA" sz="1400" b="1" dirty="0" err="1">
                          <a:latin typeface="+mn-lt"/>
                          <a:cs typeface="Times" pitchFamily="18" charset="0"/>
                        </a:rPr>
                        <a:t>enseignant.e</a:t>
                      </a:r>
                      <a:r>
                        <a:rPr lang="fr-CA" sz="1400" b="1" baseline="0" dirty="0">
                          <a:latin typeface="+mn-lt"/>
                          <a:cs typeface="Times" pitchFamily="18" charset="0"/>
                        </a:rPr>
                        <a:t> doit apporter</a:t>
                      </a:r>
                      <a:endParaRPr lang="fr-FR" sz="1400" b="1" dirty="0">
                        <a:latin typeface="+mn-lt"/>
                        <a:cs typeface="Times" pitchFamily="18" charset="0"/>
                      </a:endParaRPr>
                    </a:p>
                  </a:txBody>
                  <a:tcPr anchor="ctr">
                    <a:solidFill>
                      <a:schemeClr val="accent1">
                        <a:lumMod val="40000"/>
                        <a:lumOff val="60000"/>
                      </a:schemeClr>
                    </a:solidFill>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tc hMerge="1">
                  <a:txBody>
                    <a:bodyPr/>
                    <a:lstStyle/>
                    <a:p>
                      <a:pPr algn="ctr">
                        <a:spcBef>
                          <a:spcPts val="600"/>
                        </a:spcBef>
                      </a:pPr>
                      <a:endParaRPr lang="fr-FR" sz="1200" dirty="0">
                        <a:latin typeface="Times" pitchFamily="18" charset="0"/>
                        <a:cs typeface="Times" pitchFamily="18" charset="0"/>
                      </a:endParaRPr>
                    </a:p>
                  </a:txBody>
                  <a:tcPr/>
                </a:tc>
                <a:extLst>
                  <a:ext uri="{0D108BD9-81ED-4DB2-BD59-A6C34878D82A}">
                    <a16:rowId xmlns:a16="http://schemas.microsoft.com/office/drawing/2014/main" val="10023"/>
                  </a:ext>
                </a:extLst>
              </a:tr>
              <a:tr h="266073">
                <a:tc>
                  <a:txBody>
                    <a:bodyPr/>
                    <a:lstStyle/>
                    <a:p>
                      <a:pPr marL="108000" marR="0" indent="-108000" algn="l" defTabSz="914400" rtl="0" eaLnBrk="1" fontAlgn="auto" latinLnBrk="0" hangingPunct="1">
                        <a:lnSpc>
                          <a:spcPct val="100000"/>
                        </a:lnSpc>
                        <a:spcBef>
                          <a:spcPts val="600"/>
                        </a:spcBef>
                        <a:spcAft>
                          <a:spcPts val="0"/>
                        </a:spcAft>
                        <a:buClrTx/>
                        <a:buSzTx/>
                        <a:buFont typeface="Arial" pitchFamily="34" charset="0"/>
                        <a:buChar char="•"/>
                        <a:tabLst/>
                        <a:defRPr/>
                      </a:pPr>
                      <a:endParaRPr lang="fr-CA" sz="1200" b="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mn-lt"/>
                        <a:cs typeface="Times" pitchFamily="18" charset="0"/>
                      </a:endParaRPr>
                    </a:p>
                  </a:txBody>
                  <a:tcPr anchor="ctr"/>
                </a:tc>
                <a:tc>
                  <a:txBody>
                    <a:bodyPr/>
                    <a:lstStyle/>
                    <a:p>
                      <a:pPr algn="ctr">
                        <a:spcBef>
                          <a:spcPts val="600"/>
                        </a:spcBef>
                      </a:pPr>
                      <a:endParaRPr lang="fr-FR" sz="1200" dirty="0">
                        <a:latin typeface="Times" pitchFamily="18" charset="0"/>
                        <a:cs typeface="Times" pitchFamily="18" charset="0"/>
                      </a:endParaRPr>
                    </a:p>
                  </a:txBody>
                  <a:tcPr anchor="ctr"/>
                </a:tc>
                <a:extLst>
                  <a:ext uri="{0D108BD9-81ED-4DB2-BD59-A6C34878D82A}">
                    <a16:rowId xmlns:a16="http://schemas.microsoft.com/office/drawing/2014/main" val="10024"/>
                  </a:ext>
                </a:extLst>
              </a:tr>
              <a:tr h="295637">
                <a:tc gridSpan="5">
                  <a:txBody>
                    <a:bodyPr/>
                    <a:lstStyle/>
                    <a:p>
                      <a:pPr algn="ctr">
                        <a:spcBef>
                          <a:spcPts val="600"/>
                        </a:spcBef>
                      </a:pPr>
                      <a:r>
                        <a:rPr lang="fr-CA" sz="1400" b="1" dirty="0">
                          <a:latin typeface="+mn-lt"/>
                          <a:cs typeface="Times" pitchFamily="18" charset="0"/>
                        </a:rPr>
                        <a:t>Notes</a:t>
                      </a:r>
                      <a:endParaRPr lang="fr-FR" sz="1400" b="1" dirty="0">
                        <a:latin typeface="+mn-lt"/>
                        <a:cs typeface="Times" pitchFamily="18" charset="0"/>
                      </a:endParaRPr>
                    </a:p>
                  </a:txBody>
                  <a:tcPr anchor="ctr">
                    <a:solidFill>
                      <a:schemeClr val="accent1">
                        <a:lumMod val="40000"/>
                        <a:lumOff val="60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25"/>
                  </a:ext>
                </a:extLst>
              </a:tr>
              <a:tr h="494154">
                <a:tc gridSpan="5">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CA" sz="1200" b="0" dirty="0">
                          <a:latin typeface="+mn-lt"/>
                          <a:cs typeface="Times" pitchFamily="18" charset="0"/>
                        </a:rPr>
                        <a:t>4 revêtements présents sur la planche à textures : napperon en plastique, papier bulles, liège, tapis de bain poilu</a:t>
                      </a:r>
                      <a:endParaRPr lang="fr-FR" sz="1200" b="0" dirty="0">
                        <a:latin typeface="+mn-lt"/>
                        <a:cs typeface="Times" pitchFamily="18" charset="0"/>
                      </a:endParaRPr>
                    </a:p>
                    <a:p>
                      <a:pPr marL="228600" indent="-228600">
                        <a:spcBef>
                          <a:spcPts val="0"/>
                        </a:spcBef>
                        <a:buFont typeface="+mj-lt"/>
                        <a:buAutoNum type="arabicPeriod"/>
                      </a:pPr>
                      <a:r>
                        <a:rPr lang="fr-FR" sz="1200" b="0" dirty="0">
                          <a:latin typeface="+mn-lt"/>
                          <a:cs typeface="Times" pitchFamily="18" charset="0"/>
                        </a:rPr>
                        <a:t>36 </a:t>
                      </a:r>
                      <a:r>
                        <a:rPr lang="fr-FR" sz="1200" b="0" dirty="0" err="1">
                          <a:latin typeface="+mn-lt"/>
                          <a:cs typeface="Times" pitchFamily="18" charset="0"/>
                        </a:rPr>
                        <a:t>rev</a:t>
                      </a:r>
                      <a:r>
                        <a:rPr lang="fr-CA" sz="1200" b="0" dirty="0" err="1">
                          <a:latin typeface="+mn-lt"/>
                          <a:cs typeface="Times" pitchFamily="18" charset="0"/>
                        </a:rPr>
                        <a:t>êtement</a:t>
                      </a:r>
                      <a:r>
                        <a:rPr lang="fr-CA" sz="1200" b="0" dirty="0">
                          <a:latin typeface="+mn-lt"/>
                          <a:cs typeface="Times" pitchFamily="18" charset="0"/>
                        </a:rPr>
                        <a:t> = 9 types de revêtements divisés en trios (A, B, C), chaque trio en 4 copies pour un total de 36 revêtements</a:t>
                      </a:r>
                    </a:p>
                    <a:p>
                      <a:pPr marL="228600" indent="-228600">
                        <a:spcBef>
                          <a:spcPts val="0"/>
                        </a:spcBef>
                        <a:buFont typeface="+mj-lt"/>
                        <a:buAutoNum type="arabicPeriod"/>
                      </a:pPr>
                      <a:r>
                        <a:rPr lang="fr-CA" sz="1200" b="0" dirty="0">
                          <a:latin typeface="+mn-lt"/>
                          <a:cs typeface="Times" pitchFamily="18" charset="0"/>
                        </a:rPr>
                        <a:t>9 types de revêtements : Papier d’emballage cadeau, carton à affiche, feutrine, tapis d’entrée, polystyrène rose ondulé, tapis caoutchouc noir, 2 modèles de tapis anti-dérapants, vinyle (sujet à changement).</a:t>
                      </a:r>
                    </a:p>
                    <a:p>
                      <a:pPr marL="228600" indent="-228600">
                        <a:spcBef>
                          <a:spcPts val="0"/>
                        </a:spcBef>
                        <a:buFont typeface="+mj-lt"/>
                        <a:buAutoNum type="arabicPeriod"/>
                      </a:pPr>
                      <a:r>
                        <a:rPr lang="fr-CA" sz="1200" b="0" dirty="0">
                          <a:latin typeface="+mn-lt"/>
                          <a:cs typeface="Times" pitchFamily="18" charset="0"/>
                        </a:rPr>
                        <a:t>Velcro pour fixation </a:t>
                      </a:r>
                      <a:r>
                        <a:rPr lang="fr-CA" sz="1200" b="0">
                          <a:latin typeface="+mn-lt"/>
                          <a:cs typeface="Times" pitchFamily="18" charset="0"/>
                        </a:rPr>
                        <a:t>des revêtements : </a:t>
                      </a:r>
                      <a:r>
                        <a:rPr lang="fr-CA" sz="1200" b="0" dirty="0">
                          <a:latin typeface="+mn-lt"/>
                          <a:cs typeface="Times" pitchFamily="18" charset="0"/>
                        </a:rPr>
                        <a:t>bandes adhésive de velcro à raison de…</a:t>
                      </a:r>
                    </a:p>
                    <a:p>
                      <a:pPr marL="171450" indent="-171450">
                        <a:spcBef>
                          <a:spcPts val="0"/>
                        </a:spcBef>
                        <a:buFontTx/>
                        <a:buChar char="-"/>
                      </a:pPr>
                      <a:r>
                        <a:rPr lang="fr-CA" sz="1200" b="0" dirty="0">
                          <a:latin typeface="+mn-lt"/>
                          <a:cs typeface="Times" pitchFamily="18" charset="0"/>
                        </a:rPr>
                        <a:t>12 x 2 morceaux x 2 cm de « </a:t>
                      </a:r>
                      <a:r>
                        <a:rPr lang="fr-CA" sz="1200" b="0" dirty="0" err="1">
                          <a:latin typeface="+mn-lt"/>
                          <a:cs typeface="Times" pitchFamily="18" charset="0"/>
                        </a:rPr>
                        <a:t>vel</a:t>
                      </a:r>
                      <a:r>
                        <a:rPr lang="fr-CA" sz="1200" b="0" dirty="0">
                          <a:latin typeface="+mn-lt"/>
                          <a:cs typeface="Times" pitchFamily="18" charset="0"/>
                        </a:rPr>
                        <a:t> » pour les rampes = 48 cm de « </a:t>
                      </a:r>
                      <a:r>
                        <a:rPr lang="fr-CA" sz="1200" b="0" dirty="0" err="1">
                          <a:latin typeface="+mn-lt"/>
                          <a:cs typeface="Times" pitchFamily="18" charset="0"/>
                        </a:rPr>
                        <a:t>vel</a:t>
                      </a:r>
                      <a:r>
                        <a:rPr lang="fr-CA" sz="1200" b="0" dirty="0">
                          <a:latin typeface="+mn-lt"/>
                          <a:cs typeface="Times" pitchFamily="18" charset="0"/>
                        </a:rPr>
                        <a:t> »</a:t>
                      </a:r>
                    </a:p>
                    <a:p>
                      <a:pPr marL="171450" indent="-171450">
                        <a:spcBef>
                          <a:spcPts val="0"/>
                        </a:spcBef>
                        <a:buFontTx/>
                        <a:buChar char="-"/>
                      </a:pPr>
                      <a:r>
                        <a:rPr lang="fr-CA" sz="1200" b="0" dirty="0">
                          <a:latin typeface="+mn-lt"/>
                          <a:cs typeface="Times" pitchFamily="18" charset="0"/>
                        </a:rPr>
                        <a:t>36 x 2 morceaux x 2 cm de « </a:t>
                      </a:r>
                      <a:r>
                        <a:rPr lang="fr-CA" sz="1200" b="0" dirty="0" err="1">
                          <a:latin typeface="+mn-lt"/>
                          <a:cs typeface="Times" pitchFamily="18" charset="0"/>
                        </a:rPr>
                        <a:t>cro</a:t>
                      </a:r>
                      <a:r>
                        <a:rPr lang="fr-CA" sz="1200" b="0" dirty="0">
                          <a:latin typeface="+mn-lt"/>
                          <a:cs typeface="Times" pitchFamily="18" charset="0"/>
                        </a:rPr>
                        <a:t> » pour les revêtements = 144 cm de « </a:t>
                      </a:r>
                      <a:r>
                        <a:rPr lang="fr-CA" sz="1200" b="0" dirty="0" err="1">
                          <a:latin typeface="+mn-lt"/>
                          <a:cs typeface="Times" pitchFamily="18" charset="0"/>
                        </a:rPr>
                        <a:t>cro</a:t>
                      </a:r>
                      <a:r>
                        <a:rPr lang="fr-CA" sz="1200" b="0" dirty="0">
                          <a:latin typeface="+mn-lt"/>
                          <a:cs typeface="Times" pitchFamily="18" charset="0"/>
                        </a:rPr>
                        <a:t> »</a:t>
                      </a:r>
                    </a:p>
                    <a:p>
                      <a:pPr marL="0" indent="0">
                        <a:spcBef>
                          <a:spcPts val="0"/>
                        </a:spcBef>
                        <a:buFontTx/>
                        <a:buNone/>
                      </a:pPr>
                      <a:r>
                        <a:rPr lang="fr-CA" sz="1200" b="0" dirty="0">
                          <a:latin typeface="+mn-lt"/>
                          <a:cs typeface="Times" pitchFamily="18" charset="0"/>
                        </a:rPr>
                        <a:t>(Donc achat d’au moins 144 cm de bande velcro adhésive nécessaire)</a:t>
                      </a:r>
                    </a:p>
                    <a:p>
                      <a:pPr marL="228600" indent="-228600">
                        <a:spcBef>
                          <a:spcPts val="0"/>
                        </a:spcBef>
                        <a:buFont typeface="+mj-lt"/>
                        <a:buAutoNum type="arabicPeriod"/>
                      </a:pPr>
                      <a:endParaRPr lang="fr-CA" sz="1200" b="0" dirty="0">
                        <a:latin typeface="+mn-lt"/>
                        <a:cs typeface="Times" pitchFamily="18" charset="0"/>
                      </a:endParaRPr>
                    </a:p>
                  </a:txBody>
                  <a:tcPr anchor="ctr"/>
                </a:tc>
                <a:tc hMerge="1">
                  <a:txBody>
                    <a:bodyPr/>
                    <a:lstStyle/>
                    <a:p>
                      <a:pPr algn="l"/>
                      <a:endParaRPr lang="fr-FR" sz="1200" dirty="0">
                        <a:latin typeface="Times" pitchFamily="18" charset="0"/>
                        <a:cs typeface="Times" pitchFamily="18" charset="0"/>
                      </a:endParaRPr>
                    </a:p>
                  </a:txBody>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0026"/>
                  </a:ext>
                </a:extLst>
              </a:tr>
            </a:tbl>
          </a:graphicData>
        </a:graphic>
      </p:graphicFrame>
    </p:spTree>
    <p:extLst>
      <p:ext uri="{BB962C8B-B14F-4D97-AF65-F5344CB8AC3E}">
        <p14:creationId xmlns:p14="http://schemas.microsoft.com/office/powerpoint/2010/main" val="960800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12"/>
            <p:custDataLst>
              <p:tags r:id="rId1"/>
            </p:custDataLst>
          </p:nvPr>
        </p:nvSpPr>
        <p:spPr>
          <a:xfrm>
            <a:off x="5744526" y="8006552"/>
            <a:ext cx="1112292" cy="1135797"/>
          </a:xfrm>
        </p:spPr>
        <p:txBody>
          <a:bodyPr/>
          <a:lstStyle/>
          <a:p>
            <a:fld id="{027FB875-5C85-AB42-9DC5-178568A424B8}" type="slidenum">
              <a:rPr lang="en-US" sz="8200" smtClean="0">
                <a:solidFill>
                  <a:schemeClr val="bg1">
                    <a:lumMod val="85000"/>
                  </a:schemeClr>
                </a:solidFill>
                <a:latin typeface="Impact"/>
                <a:cs typeface="Impact"/>
              </a:rPr>
              <a:pPr/>
              <a:t>6</a:t>
            </a:fld>
            <a:endParaRPr lang="en-US" sz="8200" dirty="0">
              <a:solidFill>
                <a:schemeClr val="bg1">
                  <a:lumMod val="85000"/>
                </a:schemeClr>
              </a:solidFill>
              <a:latin typeface="Impact"/>
              <a:cs typeface="Impact"/>
            </a:endParaRPr>
          </a:p>
        </p:txBody>
      </p:sp>
      <p:sp>
        <p:nvSpPr>
          <p:cNvPr id="7" name="Title 3">
            <a:extLst>
              <a:ext uri="{FF2B5EF4-FFF2-40B4-BE49-F238E27FC236}">
                <a16:creationId xmlns:a16="http://schemas.microsoft.com/office/drawing/2014/main" id="{5422C4B3-5AFF-4379-A4E1-6CB00DE7EA7D}"/>
              </a:ext>
            </a:extLst>
          </p:cNvPr>
          <p:cNvSpPr>
            <a:spLocks noGrp="1"/>
          </p:cNvSpPr>
          <p:nvPr>
            <p:ph type="title"/>
            <p:custDataLst>
              <p:tags r:id="rId2"/>
            </p:custDataLst>
          </p:nvPr>
        </p:nvSpPr>
        <p:spPr>
          <a:xfrm>
            <a:off x="374228" y="1546860"/>
            <a:ext cx="6070214" cy="871396"/>
          </a:xfrm>
        </p:spPr>
        <p:txBody>
          <a:bodyPr/>
          <a:lstStyle/>
          <a:p>
            <a:r>
              <a:rPr lang="en-US" sz="3000" dirty="0">
                <a:cs typeface="Times New Roman" panose="02020603050405020304" pitchFamily="18" charset="0"/>
              </a:rPr>
              <a:t>Description des </a:t>
            </a:r>
            <a:r>
              <a:rPr lang="en-US" sz="3000" dirty="0" err="1">
                <a:cs typeface="Times New Roman" panose="02020603050405020304" pitchFamily="18" charset="0"/>
              </a:rPr>
              <a:t>activités</a:t>
            </a:r>
            <a:r>
              <a:rPr lang="en-US" sz="3000" dirty="0">
                <a:cs typeface="Times New Roman" panose="02020603050405020304" pitchFamily="18" charset="0"/>
              </a:rPr>
              <a:t> </a:t>
            </a:r>
          </a:p>
        </p:txBody>
      </p:sp>
      <p:graphicFrame>
        <p:nvGraphicFramePr>
          <p:cNvPr id="8" name="Tableau 2">
            <a:extLst>
              <a:ext uri="{FF2B5EF4-FFF2-40B4-BE49-F238E27FC236}">
                <a16:creationId xmlns:a16="http://schemas.microsoft.com/office/drawing/2014/main" id="{EE7ED1C1-695E-40C5-8B5C-A1C6C09B3534}"/>
              </a:ext>
            </a:extLst>
          </p:cNvPr>
          <p:cNvGraphicFramePr>
            <a:graphicFrameLocks noGrp="1"/>
          </p:cNvGraphicFramePr>
          <p:nvPr>
            <p:custDataLst>
              <p:tags r:id="rId3"/>
            </p:custDataLst>
            <p:extLst>
              <p:ext uri="{D42A27DB-BD31-4B8C-83A1-F6EECF244321}">
                <p14:modId xmlns:p14="http://schemas.microsoft.com/office/powerpoint/2010/main" val="456286416"/>
              </p:ext>
            </p:extLst>
          </p:nvPr>
        </p:nvGraphicFramePr>
        <p:xfrm>
          <a:off x="1061965" y="2788920"/>
          <a:ext cx="4734071" cy="2001520"/>
        </p:xfrm>
        <a:graphic>
          <a:graphicData uri="http://schemas.openxmlformats.org/drawingml/2006/table">
            <a:tbl>
              <a:tblPr firstRow="1" bandRow="1">
                <a:tableStyleId>{5C22544A-7EE6-4342-B048-85BDC9FD1C3A}</a:tableStyleId>
              </a:tblPr>
              <a:tblGrid>
                <a:gridCol w="1230072">
                  <a:extLst>
                    <a:ext uri="{9D8B030D-6E8A-4147-A177-3AD203B41FA5}">
                      <a16:colId xmlns:a16="http://schemas.microsoft.com/office/drawing/2014/main" val="20000"/>
                    </a:ext>
                  </a:extLst>
                </a:gridCol>
                <a:gridCol w="2616492">
                  <a:extLst>
                    <a:ext uri="{9D8B030D-6E8A-4147-A177-3AD203B41FA5}">
                      <a16:colId xmlns:a16="http://schemas.microsoft.com/office/drawing/2014/main" val="20001"/>
                    </a:ext>
                  </a:extLst>
                </a:gridCol>
                <a:gridCol w="887507">
                  <a:extLst>
                    <a:ext uri="{9D8B030D-6E8A-4147-A177-3AD203B41FA5}">
                      <a16:colId xmlns:a16="http://schemas.microsoft.com/office/drawing/2014/main" val="20002"/>
                    </a:ext>
                  </a:extLst>
                </a:gridCol>
              </a:tblGrid>
              <a:tr h="370840">
                <a:tc>
                  <a:txBody>
                    <a:bodyPr/>
                    <a:lstStyle/>
                    <a:p>
                      <a:pPr algn="ctr"/>
                      <a:r>
                        <a:rPr lang="fr-FR" sz="1400" baseline="0" dirty="0">
                          <a:latin typeface="+mj-lt"/>
                        </a:rPr>
                        <a:t>Numéro de</a:t>
                      </a:r>
                    </a:p>
                    <a:p>
                      <a:pPr algn="ctr"/>
                      <a:r>
                        <a:rPr lang="fr-FR" sz="1400" baseline="0" dirty="0">
                          <a:latin typeface="+mj-lt"/>
                        </a:rPr>
                        <a:t>l’</a:t>
                      </a:r>
                      <a:r>
                        <a:rPr lang="fr-FR" sz="1400" dirty="0">
                          <a:latin typeface="+mj-lt"/>
                        </a:rPr>
                        <a:t>activité</a:t>
                      </a:r>
                    </a:p>
                  </a:txBody>
                  <a:tcPr anchor="ctr"/>
                </a:tc>
                <a:tc>
                  <a:txBody>
                    <a:bodyPr/>
                    <a:lstStyle/>
                    <a:p>
                      <a:pPr algn="ctr"/>
                      <a:r>
                        <a:rPr lang="fr-FR" sz="1400" dirty="0">
                          <a:latin typeface="+mj-lt"/>
                        </a:rPr>
                        <a:t>Nom</a:t>
                      </a:r>
                    </a:p>
                  </a:txBody>
                  <a:tcPr anchor="ctr"/>
                </a:tc>
                <a:tc>
                  <a:txBody>
                    <a:bodyPr/>
                    <a:lstStyle/>
                    <a:p>
                      <a:pPr algn="ctr"/>
                      <a:r>
                        <a:rPr lang="fr-FR" sz="1400" dirty="0">
                          <a:latin typeface="+mj-lt"/>
                        </a:rPr>
                        <a:t>Page</a:t>
                      </a:r>
                    </a:p>
                  </a:txBody>
                  <a:tcPr anchor="ctr"/>
                </a:tc>
                <a:extLst>
                  <a:ext uri="{0D108BD9-81ED-4DB2-BD59-A6C34878D82A}">
                    <a16:rowId xmlns:a16="http://schemas.microsoft.com/office/drawing/2014/main" val="10000"/>
                  </a:ext>
                </a:extLst>
              </a:tr>
              <a:tr h="370840">
                <a:tc>
                  <a:txBody>
                    <a:bodyPr/>
                    <a:lstStyle/>
                    <a:p>
                      <a:pPr algn="ctr"/>
                      <a:r>
                        <a:rPr lang="fr-FR" sz="1200" dirty="0">
                          <a:latin typeface="+mj-lt"/>
                          <a:cs typeface="Times New Roman" panose="02020603050405020304" pitchFamily="18" charset="0"/>
                        </a:rPr>
                        <a:t>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j-lt"/>
                          <a:cs typeface="Times New Roman" panose="02020603050405020304" pitchFamily="18" charset="0"/>
                        </a:rPr>
                        <a:t>La mission d’Albert</a:t>
                      </a:r>
                    </a:p>
                  </a:txBody>
                  <a:tcPr anchor="ctr"/>
                </a:tc>
                <a:tc>
                  <a:txBody>
                    <a:bodyPr/>
                    <a:lstStyle/>
                    <a:p>
                      <a:pPr algn="ctr"/>
                      <a:r>
                        <a:rPr lang="fr-CA" sz="1200" dirty="0">
                          <a:latin typeface="+mj-lt"/>
                        </a:rPr>
                        <a:t>7</a:t>
                      </a:r>
                      <a:endParaRPr lang="fr-FR" sz="1200" dirty="0">
                        <a:latin typeface="+mj-lt"/>
                      </a:endParaRPr>
                    </a:p>
                  </a:txBody>
                  <a:tcPr anchor="ctr"/>
                </a:tc>
                <a:extLst>
                  <a:ext uri="{0D108BD9-81ED-4DB2-BD59-A6C34878D82A}">
                    <a16:rowId xmlns:a16="http://schemas.microsoft.com/office/drawing/2014/main" val="10004"/>
                  </a:ext>
                </a:extLst>
              </a:tr>
              <a:tr h="370840">
                <a:tc>
                  <a:txBody>
                    <a:bodyPr/>
                    <a:lstStyle/>
                    <a:p>
                      <a:pPr algn="ctr"/>
                      <a:r>
                        <a:rPr lang="fr-FR" sz="1200" baseline="0" dirty="0">
                          <a:latin typeface="+mj-lt"/>
                          <a:cs typeface="Times New Roman" panose="02020603050405020304" pitchFamily="18" charset="0"/>
                        </a:rPr>
                        <a:t>2</a:t>
                      </a:r>
                      <a:endParaRPr lang="fr-FR" sz="1200" dirty="0">
                        <a:latin typeface="+mj-lt"/>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j-lt"/>
                          <a:cs typeface="Times New Roman" panose="02020603050405020304" pitchFamily="18" charset="0"/>
                        </a:rPr>
                        <a:t>Lisse, rugueux, poilu ?</a:t>
                      </a:r>
                    </a:p>
                  </a:txBody>
                  <a:tcPr anchor="ctr"/>
                </a:tc>
                <a:tc>
                  <a:txBody>
                    <a:bodyPr/>
                    <a:lstStyle/>
                    <a:p>
                      <a:pPr algn="ctr"/>
                      <a:r>
                        <a:rPr lang="fr-CA" sz="1200" dirty="0">
                          <a:latin typeface="+mj-lt"/>
                        </a:rPr>
                        <a:t>10</a:t>
                      </a:r>
                      <a:endParaRPr lang="fr-FR" sz="1200" dirty="0">
                        <a:latin typeface="+mj-lt"/>
                      </a:endParaRPr>
                    </a:p>
                  </a:txBody>
                  <a:tcPr anchor="ctr"/>
                </a:tc>
                <a:extLst>
                  <a:ext uri="{0D108BD9-81ED-4DB2-BD59-A6C34878D82A}">
                    <a16:rowId xmlns:a16="http://schemas.microsoft.com/office/drawing/2014/main" val="10001"/>
                  </a:ext>
                </a:extLst>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a:latin typeface="+mj-lt"/>
                          <a:cs typeface="Times New Roman" panose="02020603050405020304" pitchFamily="18" charset="0"/>
                        </a:rPr>
                        <a:t>3</a:t>
                      </a:r>
                    </a:p>
                  </a:txBody>
                  <a:tcPr anchor="ctr"/>
                </a:tc>
                <a:tc>
                  <a:txBody>
                    <a:bodyPr/>
                    <a:lstStyle/>
                    <a:p>
                      <a:r>
                        <a:rPr lang="fr-FR" sz="1200" dirty="0">
                          <a:latin typeface="+mj-lt"/>
                        </a:rPr>
                        <a:t>À la recherche du bon revêtement</a:t>
                      </a:r>
                    </a:p>
                  </a:txBody>
                  <a:tcPr anchor="ctr"/>
                </a:tc>
                <a:tc>
                  <a:txBody>
                    <a:bodyPr/>
                    <a:lstStyle/>
                    <a:p>
                      <a:pPr algn="ctr"/>
                      <a:r>
                        <a:rPr lang="fr-CA" sz="1200" dirty="0">
                          <a:latin typeface="+mj-lt"/>
                        </a:rPr>
                        <a:t>12</a:t>
                      </a:r>
                      <a:endParaRPr lang="fr-FR" sz="1200" dirty="0">
                        <a:latin typeface="+mj-lt"/>
                      </a:endParaRPr>
                    </a:p>
                  </a:txBody>
                  <a:tcPr anchor="ctr"/>
                </a:tc>
                <a:extLst>
                  <a:ext uri="{0D108BD9-81ED-4DB2-BD59-A6C34878D82A}">
                    <a16:rowId xmlns:a16="http://schemas.microsoft.com/office/drawing/2014/main" val="10003"/>
                  </a:ext>
                </a:extLst>
              </a:tr>
              <a:tr h="370840">
                <a:tc>
                  <a:txBody>
                    <a:bodyPr/>
                    <a:lstStyle/>
                    <a:p>
                      <a:pPr algn="ctr"/>
                      <a:r>
                        <a:rPr lang="fr-FR" sz="1200" dirty="0">
                          <a:latin typeface="+mj-lt"/>
                          <a:cs typeface="Times New Roman" panose="02020603050405020304" pitchFamily="18" charset="0"/>
                        </a:rPr>
                        <a:t>4</a:t>
                      </a:r>
                    </a:p>
                  </a:txBody>
                  <a:tcPr anchor="ctr"/>
                </a:tc>
                <a:tc>
                  <a:txBody>
                    <a:bodyPr/>
                    <a:lstStyle/>
                    <a:p>
                      <a:r>
                        <a:rPr lang="fr-FR" sz="1200" dirty="0">
                          <a:latin typeface="+mj-lt"/>
                        </a:rPr>
                        <a:t>Les surfaces dans la vie quotidienne</a:t>
                      </a:r>
                    </a:p>
                  </a:txBody>
                  <a:tcPr anchor="ctr"/>
                </a:tc>
                <a:tc>
                  <a:txBody>
                    <a:bodyPr/>
                    <a:lstStyle/>
                    <a:p>
                      <a:pPr algn="ctr"/>
                      <a:r>
                        <a:rPr lang="fr-CA" sz="1200" dirty="0">
                          <a:latin typeface="+mj-lt"/>
                        </a:rPr>
                        <a:t>16</a:t>
                      </a:r>
                      <a:endParaRPr lang="fr-FR" sz="1200" dirty="0">
                        <a:latin typeface="+mj-lt"/>
                      </a:endParaRPr>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591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numéro de diapositive 1"/>
          <p:cNvSpPr>
            <a:spLocks noGrp="1"/>
          </p:cNvSpPr>
          <p:nvPr>
            <p:ph type="sldNum" sz="quarter" idx="12"/>
            <p:custDataLst>
              <p:tags r:id="rId1"/>
            </p:custDataLst>
          </p:nvPr>
        </p:nvSpPr>
        <p:spPr>
          <a:xfrm>
            <a:off x="5735172" y="7998259"/>
            <a:ext cx="1112292" cy="1135797"/>
          </a:xfrm>
        </p:spPr>
        <p:txBody>
          <a:bodyPr/>
          <a:lstStyle/>
          <a:p>
            <a:fld id="{027FB875-5C85-AB42-9DC5-178568A424B8}" type="slidenum">
              <a:rPr lang="en-US" sz="8200" smtClean="0">
                <a:solidFill>
                  <a:schemeClr val="bg1">
                    <a:lumMod val="85000"/>
                  </a:schemeClr>
                </a:solidFill>
                <a:latin typeface="Impact"/>
                <a:cs typeface="Impact"/>
              </a:rPr>
              <a:pPr/>
              <a:t>7</a:t>
            </a:fld>
            <a:endParaRPr lang="en-US" sz="8200" dirty="0">
              <a:solidFill>
                <a:schemeClr val="bg1">
                  <a:lumMod val="85000"/>
                </a:schemeClr>
              </a:solidFill>
              <a:latin typeface="Impact"/>
              <a:cs typeface="Impact"/>
            </a:endParaRPr>
          </a:p>
        </p:txBody>
      </p:sp>
      <p:sp>
        <p:nvSpPr>
          <p:cNvPr id="12" name="Content Placeholder 4"/>
          <p:cNvSpPr>
            <a:spLocks noGrp="1"/>
          </p:cNvSpPr>
          <p:nvPr>
            <p:ph sz="half" idx="1"/>
            <p:custDataLst>
              <p:tags r:id="rId2"/>
            </p:custDataLst>
          </p:nvPr>
        </p:nvSpPr>
        <p:spPr>
          <a:xfrm>
            <a:off x="1750578" y="1326358"/>
            <a:ext cx="5077022" cy="7779542"/>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2400" i="1" dirty="0">
                <a:latin typeface="+mj-lt"/>
              </a:rPr>
              <a:t>Vue d’ensemble</a:t>
            </a:r>
          </a:p>
          <a:p>
            <a:pPr marL="0" indent="0" algn="just">
              <a:spcBef>
                <a:spcPts val="600"/>
              </a:spcBef>
              <a:buNone/>
            </a:pPr>
            <a:r>
              <a:rPr lang="fr-CA" sz="1200" dirty="0">
                <a:latin typeface="+mj-lt"/>
              </a:rPr>
              <a:t>Lecture en plénière de la lettre envoyée par Albert. Pour comprendre le problème d’Albert, ainsi que la mission qu’il propose, découverte du bobsleigh ainsi que du pays où habite Albert, et le climat de ce pays. </a:t>
            </a:r>
            <a:endParaRPr lang="fr-CA" sz="1200" i="1" dirty="0">
              <a:latin typeface="+mj-lt"/>
            </a:endParaRPr>
          </a:p>
          <a:p>
            <a:pPr marL="0" indent="0" algn="just">
              <a:spcBef>
                <a:spcPts val="600"/>
              </a:spcBef>
              <a:buNone/>
            </a:pPr>
            <a:r>
              <a:rPr lang="fr-CA" sz="2400" i="1" dirty="0">
                <a:latin typeface="+mj-lt"/>
              </a:rPr>
              <a:t>Déroulement de l’activité</a:t>
            </a:r>
          </a:p>
          <a:p>
            <a:pPr marL="228600" indent="-228600" algn="just">
              <a:spcBef>
                <a:spcPts val="600"/>
              </a:spcBef>
              <a:buAutoNum type="arabicPeriod"/>
            </a:pPr>
            <a:r>
              <a:rPr lang="fr-CA" sz="1200" dirty="0">
                <a:latin typeface="+mj-lt"/>
              </a:rPr>
              <a:t>Présentation de la lettre d’Albert (5 min)</a:t>
            </a:r>
          </a:p>
          <a:p>
            <a:pPr marL="228600" indent="-228600" algn="just">
              <a:spcBef>
                <a:spcPts val="600"/>
              </a:spcBef>
              <a:buAutoNum type="arabicPeriod"/>
            </a:pPr>
            <a:r>
              <a:rPr lang="fr-CA" sz="1200" dirty="0">
                <a:latin typeface="+mj-lt"/>
              </a:rPr>
              <a:t>Vidéo « Le bobsleigh » (10 min)</a:t>
            </a:r>
          </a:p>
          <a:p>
            <a:pPr marL="228600" indent="-228600" algn="just">
              <a:spcBef>
                <a:spcPts val="600"/>
              </a:spcBef>
              <a:buAutoNum type="arabicPeriod"/>
            </a:pPr>
            <a:r>
              <a:rPr lang="fr-CA" sz="1200" dirty="0">
                <a:latin typeface="+mj-lt"/>
              </a:rPr>
              <a:t>Bobsleigh et climat (20 min)</a:t>
            </a:r>
          </a:p>
          <a:p>
            <a:pPr marL="228600" indent="-228600" algn="just">
              <a:spcBef>
                <a:spcPts val="600"/>
              </a:spcBef>
              <a:buAutoNum type="arabicPeriod"/>
            </a:pPr>
            <a:r>
              <a:rPr lang="fr-CA" sz="1200" dirty="0">
                <a:latin typeface="+mj-lt"/>
              </a:rPr>
              <a:t>Question de découverte (10 min)</a:t>
            </a:r>
          </a:p>
          <a:p>
            <a:pPr marL="0" indent="0" algn="just">
              <a:spcBef>
                <a:spcPts val="600"/>
              </a:spcBef>
              <a:buNone/>
            </a:pPr>
            <a:r>
              <a:rPr lang="fr-CA" sz="2400" i="1" dirty="0">
                <a:latin typeface="+mj-lt"/>
              </a:rPr>
              <a:t>Présentation de la lettre d’Albert</a:t>
            </a:r>
          </a:p>
          <a:p>
            <a:pPr marL="228600" indent="-228600" algn="just">
              <a:spcBef>
                <a:spcPts val="600"/>
              </a:spcBef>
              <a:buFont typeface="+mj-lt"/>
              <a:buAutoNum type="arabicPeriod"/>
            </a:pPr>
            <a:r>
              <a:rPr lang="fr-CA" sz="1200" dirty="0">
                <a:latin typeface="+mj-lt"/>
              </a:rPr>
              <a:t>Expliquer à la classe qu’une lettre leur a été envoyée, par un garçon nommé Albert.</a:t>
            </a:r>
          </a:p>
          <a:p>
            <a:pPr marL="228600" indent="-228600" algn="just">
              <a:spcBef>
                <a:spcPts val="600"/>
              </a:spcBef>
              <a:buFont typeface="+mj-lt"/>
              <a:buAutoNum type="arabicPeriod"/>
            </a:pPr>
            <a:r>
              <a:rPr lang="fr-CA" sz="1200" dirty="0">
                <a:latin typeface="+mj-lt"/>
              </a:rPr>
              <a:t>Afficher la fiche TNI-1, afin de faire la lecture de la lettre en plénière. (Si les élèves sont bons lecteurs, faire lire chaque phrase par </a:t>
            </a:r>
            <a:r>
              <a:rPr lang="fr-CA" sz="1200" dirty="0" err="1">
                <a:latin typeface="+mj-lt"/>
              </a:rPr>
              <a:t>un.e</a:t>
            </a:r>
            <a:r>
              <a:rPr lang="fr-CA" sz="1200" dirty="0">
                <a:latin typeface="+mj-lt"/>
              </a:rPr>
              <a:t> volontaire, à tour de rôle.)</a:t>
            </a:r>
          </a:p>
          <a:p>
            <a:pPr marL="228600" indent="-228600" algn="just">
              <a:spcBef>
                <a:spcPts val="600"/>
              </a:spcBef>
              <a:buNone/>
            </a:pPr>
            <a:r>
              <a:rPr lang="fr-CA" sz="1200" dirty="0">
                <a:latin typeface="+mj-lt"/>
              </a:rPr>
              <a:t>La lecture de la lettre sera interrompue deux fois, pour répondre à deux questions soulevées par la lettre : </a:t>
            </a:r>
          </a:p>
          <a:p>
            <a:pPr marL="628650" lvl="1" indent="-228600" algn="just">
              <a:spcBef>
                <a:spcPts val="600"/>
              </a:spcBef>
            </a:pPr>
            <a:r>
              <a:rPr lang="fr-CA" sz="1200" dirty="0">
                <a:latin typeface="+mj-lt"/>
              </a:rPr>
              <a:t>Qu’est-ce que le Bobsleigh ? </a:t>
            </a:r>
          </a:p>
          <a:p>
            <a:pPr marL="628650" lvl="1" indent="-228600" algn="just">
              <a:spcBef>
                <a:spcPts val="600"/>
              </a:spcBef>
            </a:pPr>
            <a:r>
              <a:rPr lang="fr-CA" sz="1200" dirty="0">
                <a:latin typeface="+mj-lt"/>
              </a:rPr>
              <a:t>Pourquoi le pays où habite Albert ne se prête pas bien à la pratique de ce sport ?</a:t>
            </a:r>
          </a:p>
          <a:p>
            <a:pPr marL="0" indent="0" algn="just">
              <a:spcBef>
                <a:spcPts val="600"/>
              </a:spcBef>
              <a:buNone/>
            </a:pPr>
            <a:r>
              <a:rPr lang="fr-CA" sz="2400" i="1" dirty="0">
                <a:latin typeface="+mj-lt"/>
              </a:rPr>
              <a:t>Vidéo « Le bobsleigh »</a:t>
            </a:r>
          </a:p>
          <a:p>
            <a:pPr marL="228600" indent="-228600" algn="just">
              <a:spcBef>
                <a:spcPts val="600"/>
              </a:spcBef>
              <a:buNone/>
            </a:pPr>
            <a:r>
              <a:rPr lang="fr-CA" sz="1200" dirty="0"/>
              <a:t>Arrêter la lecture après le </a:t>
            </a:r>
            <a:r>
              <a:rPr lang="fr-CA" sz="1200" u="sng" dirty="0"/>
              <a:t>premier</a:t>
            </a:r>
            <a:r>
              <a:rPr lang="fr-CA" sz="1200" dirty="0"/>
              <a:t> paragraphe, pour discuter avec la classe du mot « bobsleigh ».</a:t>
            </a:r>
          </a:p>
          <a:p>
            <a:pPr algn="ctr">
              <a:spcBef>
                <a:spcPts val="600"/>
              </a:spcBef>
              <a:buNone/>
            </a:pPr>
            <a:r>
              <a:rPr lang="fr-CA" sz="1200" b="1" i="1" dirty="0"/>
              <a:t>« Est-ce que vous connaissez le bobsleigh ? Qu’est-ce que c’est selon vous ? » </a:t>
            </a:r>
          </a:p>
          <a:p>
            <a:pPr algn="just">
              <a:spcBef>
                <a:spcPts val="600"/>
              </a:spcBef>
              <a:buFont typeface="+mj-lt"/>
              <a:buAutoNum type="arabicPeriod"/>
            </a:pPr>
            <a:r>
              <a:rPr lang="fr-CA" sz="1200" dirty="0"/>
              <a:t>Recueillir les </a:t>
            </a:r>
            <a:r>
              <a:rPr lang="fr-CA" sz="1200" b="1" dirty="0"/>
              <a:t>idées des élèves</a:t>
            </a:r>
            <a:r>
              <a:rPr lang="fr-CA" sz="1200" dirty="0"/>
              <a:t>.</a:t>
            </a:r>
          </a:p>
          <a:p>
            <a:pPr marL="342000" indent="-342000" algn="just">
              <a:spcBef>
                <a:spcPts val="600"/>
              </a:spcBef>
              <a:buFont typeface="+mj-lt"/>
              <a:buAutoNum type="arabicPeriod"/>
            </a:pPr>
            <a:r>
              <a:rPr lang="fr-CA" sz="1200" dirty="0">
                <a:latin typeface="+mj-lt"/>
              </a:rPr>
              <a:t>Faire visionner à la classe la </a:t>
            </a:r>
            <a:r>
              <a:rPr lang="fr-CA" sz="1200" b="1" dirty="0">
                <a:latin typeface="+mj-lt"/>
              </a:rPr>
              <a:t>vidéo</a:t>
            </a:r>
            <a:r>
              <a:rPr lang="fr-CA" sz="1200" dirty="0">
                <a:latin typeface="+mj-lt"/>
              </a:rPr>
              <a:t> présentant la discipline du bobsleigh (voir encadré). </a:t>
            </a:r>
          </a:p>
          <a:p>
            <a:pPr marL="342000" indent="-342000" algn="just">
              <a:spcBef>
                <a:spcPts val="600"/>
              </a:spcBef>
              <a:buFont typeface="+mj-lt"/>
              <a:buAutoNum type="arabicPeriod"/>
            </a:pPr>
            <a:r>
              <a:rPr lang="fr-CA" sz="1200" dirty="0">
                <a:latin typeface="+mj-lt"/>
              </a:rPr>
              <a:t>Après le visionnement, demander aux élèves de </a:t>
            </a:r>
            <a:r>
              <a:rPr lang="fr-CA" sz="1200" b="1" dirty="0">
                <a:latin typeface="+mj-lt"/>
              </a:rPr>
              <a:t>résumer</a:t>
            </a:r>
            <a:r>
              <a:rPr lang="fr-CA" sz="1200" dirty="0">
                <a:latin typeface="+mj-lt"/>
              </a:rPr>
              <a:t> ce qu’est le bobsleigh, et comment le sport est pratiqué. Il est suggéré de noter des mots-clés au tableau.</a:t>
            </a:r>
          </a:p>
        </p:txBody>
      </p:sp>
      <p:sp>
        <p:nvSpPr>
          <p:cNvPr id="4" name="Title 3"/>
          <p:cNvSpPr>
            <a:spLocks noGrp="1"/>
          </p:cNvSpPr>
          <p:nvPr>
            <p:ph type="title"/>
            <p:custDataLst>
              <p:tags r:id="rId3"/>
            </p:custDataLst>
          </p:nvPr>
        </p:nvSpPr>
        <p:spPr>
          <a:xfrm>
            <a:off x="0" y="526"/>
            <a:ext cx="4145280" cy="1000234"/>
          </a:xfrm>
        </p:spPr>
        <p:txBody>
          <a:bodyPr>
            <a:normAutofit/>
          </a:bodyPr>
          <a:lstStyle/>
          <a:p>
            <a:pPr algn="l"/>
            <a:r>
              <a:rPr lang="en-US" sz="3000" dirty="0" err="1">
                <a:cs typeface="Times New Roman"/>
              </a:rPr>
              <a:t>Amorce</a:t>
            </a:r>
            <a:br>
              <a:rPr lang="en-US" sz="3000" dirty="0">
                <a:cs typeface="Times New Roman"/>
              </a:rPr>
            </a:br>
            <a:r>
              <a:rPr lang="en-US" sz="2400" dirty="0"/>
              <a:t>1. La mission </a:t>
            </a:r>
            <a:r>
              <a:rPr lang="en-US" sz="2400" dirty="0" err="1"/>
              <a:t>d’Albert</a:t>
            </a:r>
            <a:endParaRPr lang="en-US" sz="2400" dirty="0">
              <a:cs typeface="Times New Roman"/>
            </a:endParaRPr>
          </a:p>
        </p:txBody>
      </p:sp>
      <p:graphicFrame>
        <p:nvGraphicFramePr>
          <p:cNvPr id="16" name="Tableau 15"/>
          <p:cNvGraphicFramePr>
            <a:graphicFrameLocks noGrp="1"/>
          </p:cNvGraphicFramePr>
          <p:nvPr>
            <p:custDataLst>
              <p:tags r:id="rId4"/>
            </p:custDataLst>
            <p:extLst>
              <p:ext uri="{D42A27DB-BD31-4B8C-83A1-F6EECF244321}">
                <p14:modId xmlns:p14="http://schemas.microsoft.com/office/powerpoint/2010/main" val="1921137458"/>
              </p:ext>
            </p:extLst>
          </p:nvPr>
        </p:nvGraphicFramePr>
        <p:xfrm>
          <a:off x="53058" y="1326358"/>
          <a:ext cx="1656424" cy="401504"/>
        </p:xfrm>
        <a:graphic>
          <a:graphicData uri="http://schemas.openxmlformats.org/drawingml/2006/table">
            <a:tbl>
              <a:tblPr firstRow="1" bandRow="1">
                <a:tableStyleId>{69CF1AB2-1976-4502-BF36-3FF5EA218861}</a:tableStyleId>
              </a:tblPr>
              <a:tblGrid>
                <a:gridCol w="1656424">
                  <a:extLst>
                    <a:ext uri="{9D8B030D-6E8A-4147-A177-3AD203B41FA5}">
                      <a16:colId xmlns:a16="http://schemas.microsoft.com/office/drawing/2014/main" val="20000"/>
                    </a:ext>
                  </a:extLst>
                </a:gridCol>
              </a:tblGrid>
              <a:tr h="401504">
                <a:tc>
                  <a:txBody>
                    <a:bodyPr/>
                    <a:lstStyle/>
                    <a:p>
                      <a:pPr algn="ctr"/>
                      <a:endParaRPr lang="fr-FR" sz="200" b="1" dirty="0"/>
                    </a:p>
                    <a:p>
                      <a:pPr algn="ctr"/>
                      <a:r>
                        <a:rPr lang="fr-FR" sz="1400" b="1" dirty="0">
                          <a:latin typeface="+mj-lt"/>
                          <a:cs typeface="Times New Roman" pitchFamily="18" charset="0"/>
                        </a:rPr>
                        <a:t>Durée : 45</a:t>
                      </a:r>
                      <a:r>
                        <a:rPr lang="fr-FR" sz="1400" b="1" baseline="0" dirty="0">
                          <a:latin typeface="+mj-lt"/>
                          <a:cs typeface="Times New Roman" pitchFamily="18" charset="0"/>
                        </a:rPr>
                        <a:t> </a:t>
                      </a:r>
                      <a:r>
                        <a:rPr lang="fr-FR" sz="1400" b="1" dirty="0">
                          <a:latin typeface="+mj-lt"/>
                          <a:cs typeface="Times New Roman" pitchFamily="18" charset="0"/>
                        </a:rPr>
                        <a:t>minutes</a:t>
                      </a:r>
                      <a:endParaRPr lang="fr-FR" sz="1400" b="1" i="0" dirty="0">
                        <a:solidFill>
                          <a:schemeClr val="tx1"/>
                        </a:solidFill>
                        <a:latin typeface="+mj-lt"/>
                        <a:cs typeface="Times New Roman" pitchFamily="18" charset="0"/>
                      </a:endParaRPr>
                    </a:p>
                  </a:txBody>
                  <a:tcPr/>
                </a:tc>
                <a:extLst>
                  <a:ext uri="{0D108BD9-81ED-4DB2-BD59-A6C34878D82A}">
                    <a16:rowId xmlns:a16="http://schemas.microsoft.com/office/drawing/2014/main" val="10000"/>
                  </a:ext>
                </a:extLst>
              </a:tr>
            </a:tbl>
          </a:graphicData>
        </a:graphic>
      </p:graphicFrame>
      <p:sp>
        <p:nvSpPr>
          <p:cNvPr id="30" name="Rectangle 29">
            <a:extLst>
              <a:ext uri="{FF2B5EF4-FFF2-40B4-BE49-F238E27FC236}">
                <a16:creationId xmlns:a16="http://schemas.microsoft.com/office/drawing/2014/main" id="{05ECD7F6-DF9C-4C63-BF14-CFC88F40BB26}"/>
              </a:ext>
            </a:extLst>
          </p:cNvPr>
          <p:cNvSpPr/>
          <p:nvPr>
            <p:custDataLst>
              <p:tags r:id="rId5"/>
            </p:custDataLst>
          </p:nvPr>
        </p:nvSpPr>
        <p:spPr>
          <a:xfrm>
            <a:off x="45917" y="4282040"/>
            <a:ext cx="1656424" cy="2785378"/>
          </a:xfrm>
          <a:prstGeom prst="rect">
            <a:avLst/>
          </a:prstGeom>
          <a:solidFill>
            <a:schemeClr val="accent1">
              <a:lumMod val="20000"/>
              <a:lumOff val="80000"/>
            </a:schemeClr>
          </a:solidFill>
          <a:ln>
            <a:solidFill>
              <a:schemeClr val="tx1"/>
            </a:solidFill>
          </a:ln>
        </p:spPr>
        <p:txBody>
          <a:bodyPr wrap="square">
            <a:spAutoFit/>
          </a:bodyPr>
          <a:lstStyle/>
          <a:p>
            <a:pPr algn="ctr">
              <a:spcBef>
                <a:spcPts val="600"/>
              </a:spcBef>
            </a:pPr>
            <a:r>
              <a:rPr lang="en-US" sz="1400" b="1" dirty="0" err="1">
                <a:latin typeface="+mj-lt"/>
              </a:rPr>
              <a:t>Présentation</a:t>
            </a:r>
            <a:r>
              <a:rPr lang="en-US" sz="1400" b="1" dirty="0">
                <a:latin typeface="+mj-lt"/>
              </a:rPr>
              <a:t> </a:t>
            </a:r>
            <a:r>
              <a:rPr lang="en-US" sz="1400" b="1" dirty="0" err="1">
                <a:latin typeface="+mj-lt"/>
              </a:rPr>
              <a:t>vidéo</a:t>
            </a:r>
            <a:r>
              <a:rPr lang="en-US" sz="1400" b="1" dirty="0">
                <a:latin typeface="+mj-lt"/>
              </a:rPr>
              <a:t> sur le bobsleigh</a:t>
            </a:r>
          </a:p>
          <a:p>
            <a:pPr>
              <a:spcBef>
                <a:spcPts val="600"/>
              </a:spcBef>
            </a:pPr>
            <a:r>
              <a:rPr lang="en-US" sz="1200" dirty="0" err="1">
                <a:latin typeface="+mj-lt"/>
              </a:rPr>
              <a:t>Vidéo</a:t>
            </a:r>
            <a:r>
              <a:rPr lang="en-US" sz="1200" dirty="0">
                <a:latin typeface="+mj-lt"/>
              </a:rPr>
              <a:t> </a:t>
            </a:r>
            <a:r>
              <a:rPr lang="en-US" sz="1200" dirty="0" err="1">
                <a:latin typeface="+mj-lt"/>
              </a:rPr>
              <a:t>d’environ</a:t>
            </a:r>
            <a:r>
              <a:rPr lang="en-US" sz="1200" dirty="0">
                <a:latin typeface="+mj-lt"/>
              </a:rPr>
              <a:t> 3 min </a:t>
            </a:r>
            <a:r>
              <a:rPr lang="en-US" sz="1200" dirty="0" err="1">
                <a:latin typeface="+mj-lt"/>
              </a:rPr>
              <a:t>présentant</a:t>
            </a:r>
            <a:r>
              <a:rPr lang="en-US" sz="1200" dirty="0">
                <a:latin typeface="+mj-lt"/>
              </a:rPr>
              <a:t> la discipline du bobsleigh, avec un </a:t>
            </a:r>
            <a:r>
              <a:rPr lang="en-US" sz="1200" dirty="0" err="1">
                <a:latin typeface="+mj-lt"/>
              </a:rPr>
              <a:t>léger</a:t>
            </a:r>
            <a:r>
              <a:rPr lang="en-US" sz="1200" dirty="0">
                <a:latin typeface="+mj-lt"/>
              </a:rPr>
              <a:t> aperçu </a:t>
            </a:r>
            <a:r>
              <a:rPr lang="en-US" sz="1200" dirty="0" err="1">
                <a:latin typeface="+mj-lt"/>
              </a:rPr>
              <a:t>historique</a:t>
            </a:r>
            <a:r>
              <a:rPr lang="en-US" sz="1200" dirty="0">
                <a:latin typeface="+mj-lt"/>
              </a:rPr>
              <a:t>.</a:t>
            </a:r>
          </a:p>
          <a:p>
            <a:pPr>
              <a:spcBef>
                <a:spcPts val="600"/>
              </a:spcBef>
            </a:pPr>
            <a:r>
              <a:rPr lang="en-US" sz="1200" b="1" dirty="0" err="1">
                <a:latin typeface="+mj-lt"/>
              </a:rPr>
              <a:t>Titre</a:t>
            </a:r>
            <a:r>
              <a:rPr lang="en-US" sz="1200" b="1" dirty="0">
                <a:latin typeface="+mj-lt"/>
              </a:rPr>
              <a:t> : “Le bobsleigh”</a:t>
            </a:r>
            <a:r>
              <a:rPr lang="en-US" sz="1200" dirty="0">
                <a:latin typeface="+mj-lt"/>
              </a:rPr>
              <a:t>,</a:t>
            </a:r>
            <a:r>
              <a:rPr lang="en-US" sz="1200" b="1" dirty="0">
                <a:latin typeface="+mj-lt"/>
              </a:rPr>
              <a:t> </a:t>
            </a:r>
            <a:r>
              <a:rPr lang="en-US" sz="1200" dirty="0">
                <a:latin typeface="+mj-lt"/>
              </a:rPr>
              <a:t>par Radio-Canada Sports; narration par Charles </a:t>
            </a:r>
            <a:r>
              <a:rPr lang="en-US" sz="1200" dirty="0" err="1">
                <a:latin typeface="+mj-lt"/>
              </a:rPr>
              <a:t>Tisseyre</a:t>
            </a:r>
            <a:r>
              <a:rPr lang="en-US" sz="1200" dirty="0">
                <a:latin typeface="+mj-lt"/>
              </a:rPr>
              <a:t>.</a:t>
            </a:r>
          </a:p>
          <a:p>
            <a:pPr algn="ctr">
              <a:spcBef>
                <a:spcPts val="600"/>
              </a:spcBef>
            </a:pPr>
            <a:r>
              <a:rPr lang="en-US" sz="1200" b="1" dirty="0">
                <a:latin typeface="+mj-lt"/>
                <a:hlinkClick r:id="rId10"/>
              </a:rPr>
              <a:t>https://www.youtube.com/watch?v=B3hlJFvx-l0</a:t>
            </a:r>
            <a:endParaRPr lang="en-US" sz="1200" b="1" dirty="0">
              <a:latin typeface="+mj-lt"/>
            </a:endParaRPr>
          </a:p>
        </p:txBody>
      </p:sp>
      <p:graphicFrame>
        <p:nvGraphicFramePr>
          <p:cNvPr id="14" name="Espace réservé du contenu 5">
            <a:extLst>
              <a:ext uri="{FF2B5EF4-FFF2-40B4-BE49-F238E27FC236}">
                <a16:creationId xmlns:a16="http://schemas.microsoft.com/office/drawing/2014/main" id="{D67D3E72-FD43-4B7F-98A3-509F48EC68A5}"/>
              </a:ext>
            </a:extLst>
          </p:cNvPr>
          <p:cNvGraphicFramePr>
            <a:graphicFrameLocks noGrp="1"/>
          </p:cNvGraphicFramePr>
          <p:nvPr>
            <p:ph sz="half" idx="2"/>
            <p:custDataLst>
              <p:tags r:id="rId6"/>
            </p:custDataLst>
            <p:extLst>
              <p:ext uri="{D42A27DB-BD31-4B8C-83A1-F6EECF244321}">
                <p14:modId xmlns:p14="http://schemas.microsoft.com/office/powerpoint/2010/main" val="265510137"/>
              </p:ext>
            </p:extLst>
          </p:nvPr>
        </p:nvGraphicFramePr>
        <p:xfrm>
          <a:off x="45917" y="1813256"/>
          <a:ext cx="1656424" cy="1838010"/>
        </p:xfrm>
        <a:graphic>
          <a:graphicData uri="http://schemas.openxmlformats.org/drawingml/2006/table">
            <a:tbl>
              <a:tblPr firstRow="1" bandRow="1">
                <a:tableStyleId>{5C22544A-7EE6-4342-B048-85BDC9FD1C3A}</a:tableStyleId>
              </a:tblPr>
              <a:tblGrid>
                <a:gridCol w="1656424">
                  <a:extLst>
                    <a:ext uri="{9D8B030D-6E8A-4147-A177-3AD203B41FA5}">
                      <a16:colId xmlns:a16="http://schemas.microsoft.com/office/drawing/2014/main" val="20000"/>
                    </a:ext>
                  </a:extLst>
                </a:gridCol>
              </a:tblGrid>
              <a:tr h="374970">
                <a:tc>
                  <a:txBody>
                    <a:bodyPr/>
                    <a:lstStyle/>
                    <a:p>
                      <a:pPr algn="ctr"/>
                      <a:r>
                        <a:rPr lang="fr-FR" sz="1400" dirty="0">
                          <a:latin typeface="+mj-lt"/>
                        </a:rPr>
                        <a:t>Matériel</a:t>
                      </a:r>
                      <a:r>
                        <a:rPr lang="fr-FR" sz="1400" baseline="0" dirty="0">
                          <a:latin typeface="+mj-lt"/>
                        </a:rPr>
                        <a:t> nécessaire</a:t>
                      </a:r>
                      <a:endParaRPr lang="fr-FR" sz="1400" dirty="0">
                        <a:latin typeface="+mj-lt"/>
                      </a:endParaRPr>
                    </a:p>
                  </a:txBody>
                  <a:tcPr/>
                </a:tc>
                <a:extLst>
                  <a:ext uri="{0D108BD9-81ED-4DB2-BD59-A6C34878D82A}">
                    <a16:rowId xmlns:a16="http://schemas.microsoft.com/office/drawing/2014/main" val="10000"/>
                  </a:ext>
                </a:extLst>
              </a:tr>
              <a:tr h="221980">
                <a:tc>
                  <a:txBody>
                    <a:bodyPr/>
                    <a:lstStyle/>
                    <a:p>
                      <a:pPr algn="ctr"/>
                      <a:r>
                        <a:rPr lang="fr-FR" sz="1200" b="1" dirty="0">
                          <a:latin typeface="+mj-lt"/>
                        </a:rPr>
                        <a:t>Pour l’</a:t>
                      </a:r>
                      <a:r>
                        <a:rPr lang="fr-FR" sz="1200" b="1" dirty="0" err="1">
                          <a:latin typeface="+mj-lt"/>
                        </a:rPr>
                        <a:t>enseignant.e</a:t>
                      </a:r>
                      <a:endParaRPr lang="fr-FR" sz="1200" b="1" dirty="0">
                        <a:latin typeface="+mj-lt"/>
                      </a:endParaRPr>
                    </a:p>
                  </a:txBody>
                  <a:tcPr/>
                </a:tc>
                <a:extLst>
                  <a:ext uri="{0D108BD9-81ED-4DB2-BD59-A6C34878D82A}">
                    <a16:rowId xmlns:a16="http://schemas.microsoft.com/office/drawing/2014/main" val="10001"/>
                  </a:ext>
                </a:extLst>
              </a:tr>
              <a:tr h="1985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j-lt"/>
                          <a:hlinkClick r:id="rId11" action="ppaction://hlinksldjump"/>
                        </a:rPr>
                        <a:t>Fiche théorique 1</a:t>
                      </a:r>
                      <a:endParaRPr lang="fr-FR" sz="1200" dirty="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a:latin typeface="+mj-lt"/>
                          <a:hlinkClick r:id="rId12" action="ppaction://hlinksldjump"/>
                        </a:rPr>
                        <a:t>Fiches TNI 1</a:t>
                      </a:r>
                      <a:r>
                        <a:rPr lang="fr-FR" sz="1200" baseline="0" dirty="0">
                          <a:latin typeface="+mj-lt"/>
                          <a:hlinkClick r:id="rId12" action="ppaction://hlinksldjump"/>
                        </a:rPr>
                        <a:t> à 6</a:t>
                      </a:r>
                      <a:endParaRPr lang="fr-FR" sz="1200" dirty="0">
                        <a:latin typeface="+mj-lt"/>
                      </a:endParaRPr>
                    </a:p>
                  </a:txBody>
                  <a:tcPr/>
                </a:tc>
                <a:extLst>
                  <a:ext uri="{0D108BD9-81ED-4DB2-BD59-A6C34878D82A}">
                    <a16:rowId xmlns:a16="http://schemas.microsoft.com/office/drawing/2014/main" val="10002"/>
                  </a:ext>
                </a:extLst>
              </a:tr>
              <a:tr h="273968">
                <a:tc>
                  <a:txBody>
                    <a:bodyPr/>
                    <a:lstStyle/>
                    <a:p>
                      <a:pPr algn="ctr"/>
                      <a:r>
                        <a:rPr lang="fr-FR" sz="1200" b="1" dirty="0">
                          <a:latin typeface="+mj-lt"/>
                        </a:rPr>
                        <a:t>Par élève</a:t>
                      </a:r>
                    </a:p>
                  </a:txBody>
                  <a:tcPr/>
                </a:tc>
                <a:extLst>
                  <a:ext uri="{0D108BD9-81ED-4DB2-BD59-A6C34878D82A}">
                    <a16:rowId xmlns:a16="http://schemas.microsoft.com/office/drawing/2014/main" val="2883953915"/>
                  </a:ext>
                </a:extLst>
              </a:tr>
              <a:tr h="258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mj-lt"/>
                          <a:hlinkClick r:id="rId13" action="ppaction://hlinksldjump"/>
                        </a:rPr>
                        <a:t>Fiche d’activité A</a:t>
                      </a:r>
                      <a:endParaRPr lang="fr-FR" sz="12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solidFill>
                            <a:schemeClr val="tx1"/>
                          </a:solidFill>
                          <a:latin typeface="+mj-lt"/>
                        </a:rPr>
                        <a:t>(facultatif)</a:t>
                      </a:r>
                      <a:endParaRPr lang="fr-FR" sz="1200" dirty="0">
                        <a:solidFill>
                          <a:schemeClr val="tx1"/>
                        </a:solidFill>
                        <a:latin typeface="+mj-lt"/>
                      </a:endParaRPr>
                    </a:p>
                  </a:txBody>
                  <a:tcPr/>
                </a:tc>
                <a:extLst>
                  <a:ext uri="{0D108BD9-81ED-4DB2-BD59-A6C34878D82A}">
                    <a16:rowId xmlns:a16="http://schemas.microsoft.com/office/drawing/2014/main" val="19139430"/>
                  </a:ext>
                </a:extLst>
              </a:tr>
            </a:tbl>
          </a:graphicData>
        </a:graphic>
      </p:graphicFrame>
      <p:sp>
        <p:nvSpPr>
          <p:cNvPr id="10" name="Rectangle avec flèche vers la droite 9"/>
          <p:cNvSpPr/>
          <p:nvPr>
            <p:custDataLst>
              <p:tags r:id="rId7"/>
            </p:custDataLst>
          </p:nvPr>
        </p:nvSpPr>
        <p:spPr>
          <a:xfrm>
            <a:off x="53058" y="7216140"/>
            <a:ext cx="1649283" cy="1889760"/>
          </a:xfrm>
          <a:prstGeom prst="right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fr-CA" sz="1200" dirty="0">
                <a:solidFill>
                  <a:schemeClr val="tx1"/>
                </a:solidFill>
              </a:rPr>
              <a:t>Au besoin, montrer la </a:t>
            </a:r>
            <a:r>
              <a:rPr lang="fr-CA" sz="1200" b="1" dirty="0">
                <a:solidFill>
                  <a:schemeClr val="tx1"/>
                </a:solidFill>
              </a:rPr>
              <a:t>Fiche TNI 2 </a:t>
            </a:r>
            <a:r>
              <a:rPr lang="fr-CA" sz="1200" dirty="0">
                <a:solidFill>
                  <a:schemeClr val="tx1"/>
                </a:solidFill>
              </a:rPr>
              <a:t>pour aider les élèves à résumer ce qu’ils savent au sujet du bobsleigh.</a:t>
            </a:r>
          </a:p>
        </p:txBody>
      </p:sp>
      <p:pic>
        <p:nvPicPr>
          <p:cNvPr id="5" name="Graphique 4">
            <a:extLst>
              <a:ext uri="{FF2B5EF4-FFF2-40B4-BE49-F238E27FC236}">
                <a16:creationId xmlns:a16="http://schemas.microsoft.com/office/drawing/2014/main" id="{126DB20D-5008-DDE2-76D5-34E262F2282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209682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61793" y="1324020"/>
            <a:ext cx="6734415" cy="7794796"/>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marL="0" indent="0" algn="just">
              <a:spcBef>
                <a:spcPts val="600"/>
              </a:spcBef>
              <a:buNone/>
            </a:pPr>
            <a:r>
              <a:rPr lang="fr-CA" sz="1400" b="1" dirty="0">
                <a:latin typeface="+mj-lt"/>
              </a:rPr>
              <a:t>Observations possibles au sujet du bobsleigh</a:t>
            </a:r>
          </a:p>
          <a:p>
            <a:pPr marL="832050" lvl="1" indent="-432000" algn="just">
              <a:spcBef>
                <a:spcPts val="600"/>
              </a:spcBef>
              <a:buNone/>
            </a:pPr>
            <a:r>
              <a:rPr lang="fr-CA" sz="1200" dirty="0">
                <a:latin typeface="+mj-lt"/>
              </a:rPr>
              <a:t>Ça se fait en </a:t>
            </a:r>
            <a:r>
              <a:rPr lang="fr-CA" sz="1200" b="1" dirty="0">
                <a:latin typeface="+mj-lt"/>
              </a:rPr>
              <a:t>équipe de 2 ou de 4</a:t>
            </a:r>
            <a:r>
              <a:rPr lang="fr-CA" sz="1200" dirty="0">
                <a:latin typeface="+mj-lt"/>
              </a:rPr>
              <a:t>. 		Ça prend une sorte de </a:t>
            </a:r>
            <a:r>
              <a:rPr lang="fr-CA" sz="1200" b="1" dirty="0">
                <a:latin typeface="+mj-lt"/>
              </a:rPr>
              <a:t>traîneau</a:t>
            </a:r>
            <a:r>
              <a:rPr lang="fr-CA" sz="1200" dirty="0">
                <a:latin typeface="+mj-lt"/>
              </a:rPr>
              <a:t> (le bobsleigh). </a:t>
            </a:r>
          </a:p>
          <a:p>
            <a:pPr marL="832050" lvl="1" indent="-432000" algn="just">
              <a:spcBef>
                <a:spcPts val="600"/>
              </a:spcBef>
              <a:buNone/>
            </a:pPr>
            <a:r>
              <a:rPr lang="fr-CA" sz="1200" dirty="0">
                <a:latin typeface="+mj-lt"/>
              </a:rPr>
              <a:t>Le bobsleigh glisse sur de la </a:t>
            </a:r>
            <a:r>
              <a:rPr lang="fr-CA" sz="1200" b="1" dirty="0">
                <a:latin typeface="+mj-lt"/>
              </a:rPr>
              <a:t>glace ou de la neige</a:t>
            </a:r>
            <a:r>
              <a:rPr lang="fr-CA" sz="1200" dirty="0">
                <a:latin typeface="+mj-lt"/>
              </a:rPr>
              <a:t>. 	Il y a une </a:t>
            </a:r>
            <a:r>
              <a:rPr lang="fr-CA" sz="1200" b="1" dirty="0">
                <a:latin typeface="+mj-lt"/>
              </a:rPr>
              <a:t>piste</a:t>
            </a:r>
            <a:r>
              <a:rPr lang="fr-CA" sz="1200" dirty="0">
                <a:latin typeface="+mj-lt"/>
              </a:rPr>
              <a:t>. </a:t>
            </a:r>
          </a:p>
          <a:p>
            <a:pPr marL="832050" lvl="1" indent="-432000" algn="just">
              <a:spcBef>
                <a:spcPts val="600"/>
              </a:spcBef>
              <a:buNone/>
            </a:pPr>
            <a:r>
              <a:rPr lang="fr-CA" sz="1200" dirty="0">
                <a:latin typeface="+mj-lt"/>
              </a:rPr>
              <a:t>Il faut descendre la piste le </a:t>
            </a:r>
            <a:r>
              <a:rPr lang="fr-CA" sz="1200" b="1" dirty="0">
                <a:latin typeface="+mj-lt"/>
              </a:rPr>
              <a:t>plus vite possible.</a:t>
            </a:r>
          </a:p>
          <a:p>
            <a:pPr marL="0" indent="0" algn="just">
              <a:spcBef>
                <a:spcPts val="600"/>
              </a:spcBef>
              <a:buNone/>
            </a:pPr>
            <a:endParaRPr lang="fr-CA" sz="1200" b="1" dirty="0">
              <a:latin typeface="+mj-lt"/>
            </a:endParaRPr>
          </a:p>
          <a:p>
            <a:pPr marL="0" indent="0" algn="just">
              <a:spcBef>
                <a:spcPts val="600"/>
              </a:spcBef>
              <a:buNone/>
            </a:pPr>
            <a:r>
              <a:rPr lang="fr-CA" sz="2400" i="1" dirty="0">
                <a:latin typeface="+mj-lt"/>
              </a:rPr>
              <a:t>Bobsleigh et climat</a:t>
            </a:r>
          </a:p>
          <a:p>
            <a:pPr marL="228600" indent="-228600" algn="just">
              <a:spcBef>
                <a:spcPts val="600"/>
              </a:spcBef>
              <a:buNone/>
            </a:pPr>
            <a:r>
              <a:rPr lang="fr-CA" sz="1200" dirty="0"/>
              <a:t>Une fois la question du bobsleigh réglée, reprendre la lecture de la lettre d’Albert. </a:t>
            </a:r>
          </a:p>
          <a:p>
            <a:pPr marL="228600" indent="-228600" algn="just">
              <a:spcBef>
                <a:spcPts val="600"/>
              </a:spcBef>
              <a:buNone/>
            </a:pPr>
            <a:r>
              <a:rPr lang="fr-CA" sz="1200" dirty="0"/>
              <a:t>Arrêter la lecture après le </a:t>
            </a:r>
            <a:r>
              <a:rPr lang="fr-CA" sz="1200" u="sng" dirty="0"/>
              <a:t>deuxième</a:t>
            </a:r>
            <a:r>
              <a:rPr lang="fr-CA" sz="1200" dirty="0"/>
              <a:t> paragraphe, pour discuter avec la classe du problème d’Albert. </a:t>
            </a:r>
          </a:p>
          <a:p>
            <a:pPr marL="228600" indent="-228600" algn="just">
              <a:spcBef>
                <a:spcPts val="600"/>
              </a:spcBef>
              <a:buNone/>
            </a:pPr>
            <a:endParaRPr lang="fr-CA" sz="1200" dirty="0"/>
          </a:p>
          <a:p>
            <a:pPr marL="228600" indent="-228600" algn="just">
              <a:spcBef>
                <a:spcPts val="600"/>
              </a:spcBef>
              <a:buNone/>
            </a:pPr>
            <a:r>
              <a:rPr lang="fr-CA" sz="1400" b="1" dirty="0"/>
              <a:t>Commencer par aborder la question du pays</a:t>
            </a:r>
          </a:p>
          <a:p>
            <a:pPr algn="ctr">
              <a:spcBef>
                <a:spcPts val="600"/>
              </a:spcBef>
              <a:buNone/>
            </a:pPr>
            <a:r>
              <a:rPr lang="fr-CA" sz="1200" b="1" i="1" dirty="0"/>
              <a:t>« Connaissez-vous la Jamaïque ? Que savez-vous au sujet de ce pays ?  » </a:t>
            </a:r>
          </a:p>
          <a:p>
            <a:pPr marL="228600" indent="-228600" algn="just">
              <a:spcBef>
                <a:spcPts val="600"/>
              </a:spcBef>
              <a:buFont typeface="+mj-lt"/>
              <a:buAutoNum type="arabicPeriod"/>
            </a:pPr>
            <a:r>
              <a:rPr lang="fr-CA" sz="1200" dirty="0">
                <a:latin typeface="+mj-lt"/>
              </a:rPr>
              <a:t>Recueillir les </a:t>
            </a:r>
            <a:r>
              <a:rPr lang="fr-CA" sz="1200" b="1" dirty="0">
                <a:latin typeface="+mj-lt"/>
              </a:rPr>
              <a:t>idées des élèves</a:t>
            </a:r>
            <a:r>
              <a:rPr lang="fr-CA" sz="1200" dirty="0">
                <a:latin typeface="+mj-lt"/>
              </a:rPr>
              <a:t>.</a:t>
            </a:r>
          </a:p>
          <a:p>
            <a:pPr marL="228600" indent="-228600" algn="just">
              <a:spcBef>
                <a:spcPts val="600"/>
              </a:spcBef>
              <a:buFont typeface="+mj-lt"/>
              <a:buAutoNum type="arabicPeriod"/>
            </a:pPr>
            <a:r>
              <a:rPr lang="fr-CA" sz="1200" dirty="0">
                <a:latin typeface="+mj-lt"/>
              </a:rPr>
              <a:t>Afficher la </a:t>
            </a:r>
            <a:r>
              <a:rPr lang="fr-CA" sz="1200" b="1" dirty="0">
                <a:latin typeface="+mj-lt"/>
              </a:rPr>
              <a:t>fiche TNI </a:t>
            </a:r>
            <a:r>
              <a:rPr lang="fr-CA" sz="1200" dirty="0">
                <a:latin typeface="+mj-lt"/>
              </a:rPr>
              <a:t>3. Expliquer que ce sont des images de la Jamaïque qu’Albert nous a envoyées.</a:t>
            </a:r>
          </a:p>
          <a:p>
            <a:pPr marL="228600" indent="-228600" algn="just">
              <a:spcBef>
                <a:spcPts val="600"/>
              </a:spcBef>
              <a:buFont typeface="+mj-lt"/>
              <a:buAutoNum type="arabicPeriod"/>
            </a:pPr>
            <a:r>
              <a:rPr lang="fr-CA" sz="1200" dirty="0">
                <a:latin typeface="+mj-lt"/>
              </a:rPr>
              <a:t>Demander aux élèves de (brièvement) partager leurs </a:t>
            </a:r>
            <a:r>
              <a:rPr lang="fr-CA" sz="1200" b="1" dirty="0">
                <a:latin typeface="+mj-lt"/>
              </a:rPr>
              <a:t>observations</a:t>
            </a:r>
            <a:r>
              <a:rPr lang="fr-CA" sz="1200" dirty="0">
                <a:latin typeface="+mj-lt"/>
              </a:rPr>
              <a:t>.</a:t>
            </a:r>
          </a:p>
          <a:p>
            <a:pPr marL="228600" indent="-228600" algn="just">
              <a:spcBef>
                <a:spcPts val="600"/>
              </a:spcBef>
              <a:buFont typeface="+mj-lt"/>
              <a:buAutoNum type="arabicPeriod"/>
            </a:pPr>
            <a:r>
              <a:rPr lang="fr-CA" sz="1200" dirty="0"/>
              <a:t>Afficher la </a:t>
            </a:r>
            <a:r>
              <a:rPr lang="fr-CA" sz="1200" b="1" dirty="0"/>
              <a:t>fiche TNI 4.</a:t>
            </a:r>
            <a:r>
              <a:rPr lang="fr-CA" sz="1200" dirty="0"/>
              <a:t> Demander aux élèves de :</a:t>
            </a:r>
          </a:p>
          <a:p>
            <a:pPr lvl="1" algn="just">
              <a:spcBef>
                <a:spcPts val="600"/>
              </a:spcBef>
            </a:pPr>
            <a:r>
              <a:rPr lang="fr-CA" sz="1200" dirty="0">
                <a:latin typeface="+mj-lt"/>
              </a:rPr>
              <a:t>Essayer de deviner à quelles saisons correspondent les 4 icônes qui se trouvent sur la ligne de Montréal</a:t>
            </a:r>
            <a:r>
              <a:rPr lang="fr-CA" sz="1200" i="1" dirty="0">
                <a:latin typeface="+mj-lt"/>
              </a:rPr>
              <a:t>.</a:t>
            </a:r>
          </a:p>
          <a:p>
            <a:pPr lvl="1" algn="just">
              <a:spcBef>
                <a:spcPts val="600"/>
              </a:spcBef>
            </a:pPr>
            <a:r>
              <a:rPr lang="fr-CA" sz="1200" dirty="0">
                <a:latin typeface="+mj-lt"/>
              </a:rPr>
              <a:t>Essayer de deviner comment sont les 4 saisons en Jamaïque (prendre quelques hypothèses).</a:t>
            </a:r>
          </a:p>
          <a:p>
            <a:pPr marL="228600" indent="-228600" algn="just">
              <a:spcBef>
                <a:spcPts val="600"/>
              </a:spcBef>
              <a:buFont typeface="+mj-lt"/>
              <a:buAutoNum type="arabicPeriod" startAt="5"/>
            </a:pPr>
            <a:r>
              <a:rPr lang="fr-CA" sz="1200" dirty="0">
                <a:latin typeface="+mj-lt"/>
              </a:rPr>
              <a:t>Afficher  la </a:t>
            </a:r>
            <a:r>
              <a:rPr lang="fr-CA" sz="1200" b="1" dirty="0">
                <a:latin typeface="+mj-lt"/>
              </a:rPr>
              <a:t>fiche TNI 5</a:t>
            </a:r>
            <a:r>
              <a:rPr lang="fr-CA" sz="1200" dirty="0">
                <a:latin typeface="+mj-lt"/>
              </a:rPr>
              <a:t>, qui révèle comment sont les saisons en Jamaïque. Lire ensemble les phrases résumant le climat de la Jamaïque.</a:t>
            </a:r>
          </a:p>
          <a:p>
            <a:pPr marL="228600" indent="-228600" algn="just">
              <a:spcBef>
                <a:spcPts val="600"/>
              </a:spcBef>
              <a:buFont typeface="+mj-lt"/>
              <a:buAutoNum type="arabicPeriod" startAt="5"/>
            </a:pPr>
            <a:endParaRPr lang="fr-CA" sz="1200" dirty="0">
              <a:latin typeface="+mj-lt"/>
            </a:endParaRPr>
          </a:p>
          <a:p>
            <a:pPr algn="just">
              <a:spcBef>
                <a:spcPts val="600"/>
              </a:spcBef>
              <a:buNone/>
            </a:pPr>
            <a:r>
              <a:rPr lang="fr-CA" sz="1400" b="1" dirty="0">
                <a:latin typeface="+mj-lt"/>
              </a:rPr>
              <a:t>Aborder ensuite le problème d’Albert</a:t>
            </a:r>
            <a:r>
              <a:rPr lang="fr-CA" sz="1200" i="1" dirty="0">
                <a:latin typeface="+mj-lt"/>
              </a:rPr>
              <a:t>.</a:t>
            </a:r>
          </a:p>
          <a:p>
            <a:pPr algn="ctr">
              <a:spcBef>
                <a:spcPts val="600"/>
              </a:spcBef>
              <a:buNone/>
            </a:pPr>
            <a:r>
              <a:rPr lang="fr-CA" sz="1200" b="1" i="1" dirty="0">
                <a:latin typeface="+mj-lt"/>
              </a:rPr>
              <a:t>« Dans sa lettre, Albert explique que c’est très difficile de faire du bobsleigh dans son pays. </a:t>
            </a:r>
          </a:p>
          <a:p>
            <a:pPr algn="ctr">
              <a:spcBef>
                <a:spcPts val="600"/>
              </a:spcBef>
              <a:buNone/>
            </a:pPr>
            <a:r>
              <a:rPr lang="fr-CA" sz="1200" b="1" i="1" dirty="0">
                <a:latin typeface="+mj-lt"/>
              </a:rPr>
              <a:t>Pourquoi selon vous ? »</a:t>
            </a:r>
          </a:p>
          <a:p>
            <a:pPr algn="just">
              <a:spcBef>
                <a:spcPts val="600"/>
              </a:spcBef>
              <a:buFont typeface="+mj-lt"/>
              <a:buAutoNum type="arabicPeriod"/>
            </a:pPr>
            <a:r>
              <a:rPr lang="fr-CA" sz="1200" dirty="0"/>
              <a:t>Recueillir les </a:t>
            </a:r>
            <a:r>
              <a:rPr lang="fr-CA" sz="1200" b="1" dirty="0"/>
              <a:t>idées des élèves</a:t>
            </a:r>
            <a:r>
              <a:rPr lang="fr-CA" sz="1200" dirty="0"/>
              <a:t>. </a:t>
            </a:r>
          </a:p>
          <a:p>
            <a:pPr algn="just">
              <a:spcBef>
                <a:spcPts val="600"/>
              </a:spcBef>
              <a:buFont typeface="+mj-lt"/>
              <a:buAutoNum type="arabicPeriod"/>
            </a:pPr>
            <a:r>
              <a:rPr lang="fr-CA" sz="1200" dirty="0"/>
              <a:t>Au besoin, </a:t>
            </a:r>
            <a:r>
              <a:rPr lang="fr-CA" sz="1200" b="1" dirty="0"/>
              <a:t>alimenter la conversation </a:t>
            </a:r>
            <a:r>
              <a:rPr lang="fr-CA" sz="1200" dirty="0"/>
              <a:t>en leur demandant de se rappeler : </a:t>
            </a:r>
          </a:p>
          <a:p>
            <a:pPr lvl="1" algn="just">
              <a:spcBef>
                <a:spcPts val="600"/>
              </a:spcBef>
            </a:pPr>
            <a:r>
              <a:rPr lang="fr-CA" sz="1200" dirty="0"/>
              <a:t>Sur quel type de surface les bobsleighs glissent.</a:t>
            </a:r>
          </a:p>
          <a:p>
            <a:pPr lvl="1" algn="just">
              <a:spcBef>
                <a:spcPts val="600"/>
              </a:spcBef>
            </a:pPr>
            <a:r>
              <a:rPr lang="fr-CA" sz="1200" dirty="0"/>
              <a:t>Comment est le climat de la Jamaïque.</a:t>
            </a:r>
          </a:p>
        </p:txBody>
      </p:sp>
      <p:sp>
        <p:nvSpPr>
          <p:cNvPr id="13" name="Espace réservé du numéro de diapositive 1"/>
          <p:cNvSpPr>
            <a:spLocks noGrp="1"/>
          </p:cNvSpPr>
          <p:nvPr>
            <p:ph type="sldNum" sz="quarter" idx="12"/>
            <p:custDataLst>
              <p:tags r:id="rId2"/>
            </p:custDataLst>
          </p:nvPr>
        </p:nvSpPr>
        <p:spPr>
          <a:xfrm>
            <a:off x="5735172" y="7998259"/>
            <a:ext cx="1112292" cy="1135797"/>
          </a:xfrm>
        </p:spPr>
        <p:txBody>
          <a:bodyPr/>
          <a:lstStyle/>
          <a:p>
            <a:fld id="{027FB875-5C85-AB42-9DC5-178568A424B8}" type="slidenum">
              <a:rPr lang="en-US" sz="8200" smtClean="0">
                <a:solidFill>
                  <a:schemeClr val="bg1">
                    <a:lumMod val="85000"/>
                  </a:schemeClr>
                </a:solidFill>
                <a:latin typeface="Impact"/>
                <a:cs typeface="Impact"/>
              </a:rPr>
              <a:pPr/>
              <a:t>8</a:t>
            </a:fld>
            <a:endParaRPr lang="en-US" sz="8200" dirty="0">
              <a:solidFill>
                <a:schemeClr val="bg1">
                  <a:lumMod val="85000"/>
                </a:schemeClr>
              </a:solidFill>
              <a:latin typeface="Impact"/>
              <a:cs typeface="Impact"/>
            </a:endParaRPr>
          </a:p>
        </p:txBody>
      </p:sp>
      <p:sp>
        <p:nvSpPr>
          <p:cNvPr id="8" name="Title 3"/>
          <p:cNvSpPr txBox="1">
            <a:spLocks/>
          </p:cNvSpPr>
          <p:nvPr>
            <p:custDataLst>
              <p:tags r:id="rId3"/>
            </p:custDataLst>
          </p:nvPr>
        </p:nvSpPr>
        <p:spPr>
          <a:xfrm>
            <a:off x="0" y="526"/>
            <a:ext cx="414528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Amorce</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kumimoji="0" lang="en-US" sz="2400" b="0" i="0" u="none" strike="noStrike" kern="1200" cap="none" spc="0" normalizeH="0" baseline="0" noProof="0" dirty="0">
                <a:ln>
                  <a:noFill/>
                </a:ln>
                <a:solidFill>
                  <a:schemeClr val="tx1"/>
                </a:solidFill>
                <a:effectLst/>
                <a:uLnTx/>
                <a:uFillTx/>
                <a:latin typeface="+mj-lt"/>
                <a:ea typeface="+mj-ea"/>
                <a:cs typeface="+mj-cs"/>
              </a:rPr>
              <a:t>1. La mission </a:t>
            </a:r>
            <a:r>
              <a:rPr kumimoji="0" lang="en-US" sz="2400" b="0" i="0" u="none" strike="noStrike" kern="1200" cap="none" spc="0" normalizeH="0" baseline="0" noProof="0" dirty="0" err="1">
                <a:ln>
                  <a:noFill/>
                </a:ln>
                <a:solidFill>
                  <a:schemeClr val="tx1"/>
                </a:solidFill>
                <a:effectLst/>
                <a:uLnTx/>
                <a:uFillTx/>
                <a:latin typeface="+mj-lt"/>
                <a:ea typeface="+mj-ea"/>
                <a:cs typeface="+mj-cs"/>
              </a:rPr>
              <a:t>d’Albert</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kumimoji="0" lang="en-US" b="0" i="0" u="none" strike="noStrike" kern="1200" cap="none" spc="0" normalizeH="0" baseline="0" noProof="0" dirty="0">
                <a:ln>
                  <a:noFill/>
                </a:ln>
                <a:solidFill>
                  <a:schemeClr val="tx1"/>
                </a:solidFill>
                <a:effectLst/>
                <a:uLnTx/>
                <a:uFillTx/>
                <a:latin typeface="+mj-lt"/>
                <a:ea typeface="+mj-ea"/>
                <a:cs typeface="+mj-cs"/>
              </a:rPr>
              <a:t>(suite)</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pic>
        <p:nvPicPr>
          <p:cNvPr id="2" name="Graphique 1">
            <a:extLst>
              <a:ext uri="{FF2B5EF4-FFF2-40B4-BE49-F238E27FC236}">
                <a16:creationId xmlns:a16="http://schemas.microsoft.com/office/drawing/2014/main" id="{862C4C1D-8A96-6921-BD9A-5A0CE00B16C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2430337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sz="half" idx="1"/>
            <p:custDataLst>
              <p:tags r:id="rId1"/>
            </p:custDataLst>
          </p:nvPr>
        </p:nvSpPr>
        <p:spPr>
          <a:xfrm>
            <a:off x="71496" y="1324020"/>
            <a:ext cx="6734415" cy="6658999"/>
          </a:xfrm>
          <a:solidFill>
            <a:schemeClr val="lt1">
              <a:alpha val="0"/>
            </a:schemeClr>
          </a:solidFill>
        </p:spPr>
        <p:style>
          <a:lnRef idx="2">
            <a:schemeClr val="accent1"/>
          </a:lnRef>
          <a:fillRef idx="1">
            <a:schemeClr val="lt1"/>
          </a:fillRef>
          <a:effectRef idx="0">
            <a:schemeClr val="accent1"/>
          </a:effectRef>
          <a:fontRef idx="minor">
            <a:schemeClr val="dk1"/>
          </a:fontRef>
        </p:style>
        <p:txBody>
          <a:bodyPr>
            <a:noAutofit/>
          </a:bodyPr>
          <a:lstStyle/>
          <a:p>
            <a:pPr algn="just">
              <a:spcBef>
                <a:spcPts val="600"/>
              </a:spcBef>
              <a:buNone/>
            </a:pPr>
            <a:r>
              <a:rPr lang="fr-CA" sz="1400" b="1" dirty="0"/>
              <a:t>Aborder ensuite le problème d’Albert</a:t>
            </a:r>
            <a:r>
              <a:rPr lang="fr-CA" sz="1200" i="1" dirty="0"/>
              <a:t> (suite)</a:t>
            </a:r>
          </a:p>
          <a:p>
            <a:pPr algn="just">
              <a:spcBef>
                <a:spcPts val="600"/>
              </a:spcBef>
              <a:buFont typeface="+mj-lt"/>
              <a:buAutoNum type="arabicPeriod" startAt="3"/>
            </a:pPr>
            <a:r>
              <a:rPr lang="fr-CA" sz="1200" dirty="0"/>
              <a:t>Insister sur le lien entre la température, les états de la matière de l’eau et les sortes de précipitations.  </a:t>
            </a:r>
          </a:p>
          <a:p>
            <a:pPr algn="ctr">
              <a:spcBef>
                <a:spcPts val="600"/>
              </a:spcBef>
              <a:buNone/>
            </a:pPr>
            <a:r>
              <a:rPr lang="fr-CA" sz="1200" b="1" i="1" dirty="0"/>
              <a:t>« Peut-il tomber de la neige en Jamaïque ? </a:t>
            </a:r>
          </a:p>
          <a:p>
            <a:pPr algn="ctr">
              <a:spcBef>
                <a:spcPts val="600"/>
              </a:spcBef>
              <a:buNone/>
            </a:pPr>
            <a:r>
              <a:rPr lang="fr-CA" sz="1200" b="1" i="1" dirty="0"/>
              <a:t>Si on fabrique de la glace et qu’on l’étend au sol, que se passera-t-il ? »</a:t>
            </a:r>
          </a:p>
          <a:p>
            <a:pPr marL="228600" indent="-228600" algn="just">
              <a:spcBef>
                <a:spcPts val="600"/>
              </a:spcBef>
              <a:buNone/>
            </a:pPr>
            <a:endParaRPr lang="fr-CA" sz="1200" dirty="0">
              <a:latin typeface="+mj-lt"/>
            </a:endParaRPr>
          </a:p>
          <a:p>
            <a:pPr marL="0" indent="0" algn="just">
              <a:spcBef>
                <a:spcPts val="600"/>
              </a:spcBef>
              <a:buNone/>
            </a:pPr>
            <a:r>
              <a:rPr lang="en-US" sz="2400" i="1" dirty="0">
                <a:latin typeface="+mj-lt"/>
                <a:cs typeface="Times New Roman" panose="02020603050405020304" pitchFamily="18" charset="0"/>
              </a:rPr>
              <a:t>Question de </a:t>
            </a:r>
            <a:r>
              <a:rPr lang="en-US" sz="2400" i="1" dirty="0" err="1">
                <a:latin typeface="+mj-lt"/>
                <a:cs typeface="Times New Roman" panose="02020603050405020304" pitchFamily="18" charset="0"/>
              </a:rPr>
              <a:t>découverte</a:t>
            </a:r>
            <a:endParaRPr lang="en-US" sz="2400" i="1" dirty="0">
              <a:latin typeface="+mj-lt"/>
              <a:cs typeface="Times New Roman" panose="02020603050405020304" pitchFamily="18" charset="0"/>
            </a:endParaRPr>
          </a:p>
          <a:p>
            <a:pPr marL="228600" indent="-228600" algn="just">
              <a:spcBef>
                <a:spcPts val="600"/>
              </a:spcBef>
              <a:buFont typeface="+mj-lt"/>
              <a:buAutoNum type="arabicPeriod"/>
            </a:pPr>
            <a:r>
              <a:rPr lang="fr-CA" sz="1200" dirty="0"/>
              <a:t>Une fois le problème d’Albert expliqué, compléter la lecture de la lettre. </a:t>
            </a:r>
          </a:p>
          <a:p>
            <a:pPr marL="228600" indent="-228600">
              <a:spcBef>
                <a:spcPts val="600"/>
              </a:spcBef>
              <a:buSzPct val="90000"/>
              <a:buFont typeface="+mj-lt"/>
              <a:buAutoNum type="arabicPeriod"/>
            </a:pPr>
            <a:r>
              <a:rPr lang="fr-CA" sz="1200" dirty="0">
                <a:latin typeface="+mj-lt"/>
              </a:rPr>
              <a:t>Montrer la </a:t>
            </a:r>
            <a:r>
              <a:rPr lang="fr-CA" sz="1200" b="1" dirty="0">
                <a:latin typeface="+mj-lt"/>
              </a:rPr>
              <a:t>Fiche</a:t>
            </a:r>
            <a:r>
              <a:rPr lang="fr-CA" sz="1200" dirty="0">
                <a:latin typeface="+mj-lt"/>
              </a:rPr>
              <a:t> </a:t>
            </a:r>
            <a:r>
              <a:rPr lang="fr-CA" sz="1200" b="1" dirty="0">
                <a:latin typeface="+mj-lt"/>
              </a:rPr>
              <a:t>TNI 6</a:t>
            </a:r>
            <a:r>
              <a:rPr lang="fr-CA" sz="1200" dirty="0">
                <a:latin typeface="+mj-lt"/>
              </a:rPr>
              <a:t>. Expliquer que c’est la pente en asphalte sur laquelle l’équipe d’Albert se pratique présentement. </a:t>
            </a:r>
          </a:p>
          <a:p>
            <a:pPr marL="228600" indent="-228600">
              <a:spcBef>
                <a:spcPts val="600"/>
              </a:spcBef>
              <a:buSzPct val="90000"/>
              <a:buFont typeface="+mj-lt"/>
              <a:buAutoNum type="arabicPeriod"/>
            </a:pPr>
            <a:r>
              <a:rPr lang="fr-CA" sz="1200" dirty="0">
                <a:latin typeface="+mj-lt"/>
              </a:rPr>
              <a:t>Questionner les élèves sur le problème que pose l’asphalte :</a:t>
            </a:r>
          </a:p>
          <a:p>
            <a:pPr marL="228600" lvl="0" indent="-228600" algn="ctr">
              <a:spcBef>
                <a:spcPts val="600"/>
              </a:spcBef>
              <a:buSzPct val="90000"/>
              <a:buNone/>
            </a:pPr>
            <a:r>
              <a:rPr lang="fr-CA" sz="1200" b="1" i="1" dirty="0">
                <a:solidFill>
                  <a:prstClr val="black"/>
                </a:solidFill>
                <a:cs typeface="Times New Roman" pitchFamily="18" charset="0"/>
              </a:rPr>
              <a:t>« Pourquoi pensez-vous que l’asphalte n’est pas très bon pour les bobsleighs ? </a:t>
            </a:r>
          </a:p>
          <a:p>
            <a:pPr marL="228600" lvl="0" indent="-228600" algn="ctr">
              <a:spcBef>
                <a:spcPts val="600"/>
              </a:spcBef>
              <a:buSzPct val="90000"/>
              <a:buNone/>
            </a:pPr>
            <a:r>
              <a:rPr lang="fr-CA" sz="1200" b="1" i="1" dirty="0">
                <a:solidFill>
                  <a:prstClr val="black"/>
                </a:solidFill>
                <a:cs typeface="Times New Roman" pitchFamily="18" charset="0"/>
              </a:rPr>
              <a:t>Qu’est-ce qui fait que les objets ne glissent pas bien sur l’asphalte ? »</a:t>
            </a:r>
            <a:endParaRPr lang="fr-CA" sz="1200" dirty="0">
              <a:latin typeface="+mj-lt"/>
            </a:endParaRPr>
          </a:p>
          <a:p>
            <a:pPr marL="228600" indent="-228600">
              <a:spcBef>
                <a:spcPts val="600"/>
              </a:spcBef>
              <a:buSzPct val="90000"/>
              <a:buFont typeface="+mj-lt"/>
              <a:buAutoNum type="arabicPeriod" startAt="4"/>
            </a:pPr>
            <a:r>
              <a:rPr lang="fr-CA" sz="1200" dirty="0">
                <a:solidFill>
                  <a:prstClr val="black"/>
                </a:solidFill>
                <a:cs typeface="Times New Roman" pitchFamily="18" charset="0"/>
              </a:rPr>
              <a:t>Revenir à la mission donnée par Albert, et introduire la question de découverte :</a:t>
            </a:r>
          </a:p>
          <a:p>
            <a:pPr marL="0" lvl="0" indent="0" algn="ctr">
              <a:spcBef>
                <a:spcPts val="600"/>
              </a:spcBef>
              <a:buSzPct val="90000"/>
              <a:buNone/>
            </a:pPr>
            <a:r>
              <a:rPr lang="fr-CA" sz="1200" b="1" i="1" dirty="0">
                <a:solidFill>
                  <a:prstClr val="black"/>
                </a:solidFill>
                <a:cs typeface="Times New Roman" pitchFamily="18" charset="0"/>
              </a:rPr>
              <a:t>« Quelle sorte de surface l’équipe d’Albert pourrait-elle mettre par-dessus l’asphalte de la piste, afin que leur bobsleigh y glisse le mieux possible ? »</a:t>
            </a:r>
          </a:p>
          <a:p>
            <a:pPr marL="228600" lvl="0" indent="-228600" algn="just">
              <a:spcBef>
                <a:spcPts val="600"/>
              </a:spcBef>
              <a:buSzPct val="90000"/>
              <a:buNone/>
            </a:pPr>
            <a:r>
              <a:rPr lang="fr-CA" sz="1400" b="1" dirty="0">
                <a:solidFill>
                  <a:prstClr val="black"/>
                </a:solidFill>
                <a:cs typeface="Times New Roman" pitchFamily="18" charset="0"/>
              </a:rPr>
              <a:t>Idées initiales des élèves</a:t>
            </a:r>
            <a:r>
              <a:rPr lang="fr-CA" sz="1400" dirty="0">
                <a:solidFill>
                  <a:prstClr val="black"/>
                </a:solidFill>
                <a:cs typeface="Times New Roman" pitchFamily="18" charset="0"/>
              </a:rPr>
              <a:t>.</a:t>
            </a:r>
          </a:p>
          <a:p>
            <a:pPr marL="863600" lvl="1" indent="-463550" algn="just">
              <a:spcBef>
                <a:spcPts val="600"/>
              </a:spcBef>
              <a:buSzPct val="90000"/>
            </a:pPr>
            <a:r>
              <a:rPr lang="fr-CA" sz="1200" b="1" dirty="0">
                <a:solidFill>
                  <a:prstClr val="black"/>
                </a:solidFill>
              </a:rPr>
              <a:t>L’</a:t>
            </a:r>
            <a:r>
              <a:rPr lang="fr-CA" sz="1200" b="1" dirty="0" err="1">
                <a:solidFill>
                  <a:prstClr val="black"/>
                </a:solidFill>
              </a:rPr>
              <a:t>enseignant-e</a:t>
            </a:r>
            <a:r>
              <a:rPr lang="fr-CA" sz="1200" b="1" dirty="0">
                <a:solidFill>
                  <a:prstClr val="black"/>
                </a:solidFill>
              </a:rPr>
              <a:t> ne doit pas commenter ni juger les idées des élèves </a:t>
            </a:r>
            <a:r>
              <a:rPr lang="fr-CA" sz="1200" dirty="0">
                <a:solidFill>
                  <a:prstClr val="black"/>
                </a:solidFill>
              </a:rPr>
              <a:t>(les valider ou les infirmer). Les élèves doivent se sentir libres de raisonner et de s’exprimer. Par contre, on peut poser des questions pour aider les élèves à clarifier leurs pensées, ou reformuler pour voir si l'on a bien compris.</a:t>
            </a:r>
          </a:p>
          <a:p>
            <a:pPr marL="863600" lvl="1" indent="-463550" algn="just">
              <a:spcBef>
                <a:spcPts val="600"/>
              </a:spcBef>
              <a:buSzPct val="90000"/>
            </a:pPr>
            <a:r>
              <a:rPr lang="fr-CA" sz="1200" b="1" dirty="0">
                <a:solidFill>
                  <a:prstClr val="black"/>
                </a:solidFill>
              </a:rPr>
              <a:t>Inviter cependant les </a:t>
            </a:r>
            <a:r>
              <a:rPr lang="fr-CA" sz="1200" b="1" i="1" dirty="0">
                <a:solidFill>
                  <a:prstClr val="black"/>
                </a:solidFill>
              </a:rPr>
              <a:t>autres</a:t>
            </a:r>
            <a:r>
              <a:rPr lang="fr-CA" sz="1200" b="1" dirty="0">
                <a:solidFill>
                  <a:prstClr val="black"/>
                </a:solidFill>
              </a:rPr>
              <a:t> élèves à commenter. </a:t>
            </a:r>
            <a:r>
              <a:rPr lang="fr-CA" sz="1200" dirty="0">
                <a:solidFill>
                  <a:prstClr val="black"/>
                </a:solidFill>
              </a:rPr>
              <a:t>« Êtes-vous d’accord avec cette idée ? Pensez-vous qu’on devrait y apporter des précisions ? etc. »</a:t>
            </a:r>
          </a:p>
          <a:p>
            <a:pPr marL="863600" lvl="1" indent="-463550" algn="just">
              <a:spcBef>
                <a:spcPts val="600"/>
              </a:spcBef>
              <a:buSzPct val="90000"/>
            </a:pPr>
            <a:r>
              <a:rPr lang="fr-CA" sz="1200" b="1" dirty="0"/>
              <a:t>Alimenter la conversation. </a:t>
            </a:r>
            <a:r>
              <a:rPr lang="fr-CA" sz="1200" dirty="0"/>
              <a:t>Se servir de son jugement pour alimenter la conversation avec de nouvelles questions, sans pour autant donner les réponses ou juger celles qui sont fournies par les élèves. </a:t>
            </a:r>
          </a:p>
          <a:p>
            <a:pPr marL="0" indent="0" algn="just">
              <a:spcBef>
                <a:spcPts val="600"/>
              </a:spcBef>
              <a:buNone/>
            </a:pPr>
            <a:endParaRPr lang="fr-CA" sz="1200" dirty="0">
              <a:latin typeface="+mj-lt"/>
            </a:endParaRPr>
          </a:p>
        </p:txBody>
      </p:sp>
      <p:sp>
        <p:nvSpPr>
          <p:cNvPr id="6" name="Rectangle 5">
            <a:extLst>
              <a:ext uri="{FF2B5EF4-FFF2-40B4-BE49-F238E27FC236}">
                <a16:creationId xmlns:a16="http://schemas.microsoft.com/office/drawing/2014/main" id="{B31EFA8B-0941-4B70-BC8D-14DFE8B38611}"/>
              </a:ext>
            </a:extLst>
          </p:cNvPr>
          <p:cNvSpPr/>
          <p:nvPr>
            <p:custDataLst>
              <p:tags r:id="rId2"/>
            </p:custDataLst>
          </p:nvPr>
        </p:nvSpPr>
        <p:spPr>
          <a:xfrm>
            <a:off x="126283" y="7687893"/>
            <a:ext cx="6000197" cy="1384995"/>
          </a:xfrm>
          <a:prstGeom prst="rect">
            <a:avLst/>
          </a:prstGeom>
          <a:solidFill>
            <a:schemeClr val="accent1">
              <a:lumMod val="20000"/>
              <a:lumOff val="80000"/>
            </a:schemeClr>
          </a:solidFill>
          <a:ln>
            <a:solidFill>
              <a:schemeClr val="accent1"/>
            </a:solidFill>
          </a:ln>
        </p:spPr>
        <p:txBody>
          <a:bodyPr wrap="square">
            <a:spAutoFit/>
          </a:bodyPr>
          <a:lstStyle/>
          <a:p>
            <a:pPr algn="ctr">
              <a:spcBef>
                <a:spcPts val="600"/>
              </a:spcBef>
            </a:pPr>
            <a:r>
              <a:rPr lang="en-US" sz="1400" b="1" dirty="0" err="1">
                <a:latin typeface="+mj-lt"/>
              </a:rPr>
              <a:t>Activité</a:t>
            </a:r>
            <a:r>
              <a:rPr lang="en-US" sz="1400" b="1" dirty="0">
                <a:latin typeface="+mj-lt"/>
              </a:rPr>
              <a:t> de consolidation (facultative)</a:t>
            </a:r>
          </a:p>
          <a:p>
            <a:pPr algn="just">
              <a:spcBef>
                <a:spcPts val="600"/>
              </a:spcBef>
              <a:buSzPct val="90000"/>
            </a:pPr>
            <a:r>
              <a:rPr lang="fr-CA" sz="1200" dirty="0"/>
              <a:t>La </a:t>
            </a:r>
            <a:r>
              <a:rPr lang="fr-CA" sz="1200" b="1" dirty="0"/>
              <a:t>fiche d’activité A </a:t>
            </a:r>
            <a:r>
              <a:rPr lang="fr-CA" sz="1200" dirty="0"/>
              <a:t>peut être distribuée à chaque élève. L’objectif de cette fiche est d’évoquer le climat d’un pays en complétant le dessin (avec ou sans couleurs).</a:t>
            </a:r>
          </a:p>
          <a:p>
            <a:pPr algn="just">
              <a:spcBef>
                <a:spcPts val="600"/>
              </a:spcBef>
              <a:buSzPct val="90000"/>
            </a:pPr>
            <a:r>
              <a:rPr lang="fr-CA" sz="1200" dirty="0"/>
              <a:t>L’</a:t>
            </a:r>
            <a:r>
              <a:rPr lang="fr-CA" sz="1200" dirty="0" err="1"/>
              <a:t>enseignant.e</a:t>
            </a:r>
            <a:r>
              <a:rPr lang="fr-CA" sz="1200" dirty="0"/>
              <a:t> peut attribuer un pays à chaque élève, ou encore laisser les enfants choisir si leur bobsleigh glisse au Canada, en Jamaïque, ou encore dans un autre pays qu’ils connaissent bien.</a:t>
            </a:r>
          </a:p>
        </p:txBody>
      </p:sp>
      <p:sp>
        <p:nvSpPr>
          <p:cNvPr id="13" name="Espace réservé du numéro de diapositive 1"/>
          <p:cNvSpPr>
            <a:spLocks noGrp="1"/>
          </p:cNvSpPr>
          <p:nvPr>
            <p:ph type="sldNum" sz="quarter" idx="12"/>
            <p:custDataLst>
              <p:tags r:id="rId3"/>
            </p:custDataLst>
          </p:nvPr>
        </p:nvSpPr>
        <p:spPr>
          <a:xfrm>
            <a:off x="5742792" y="7998259"/>
            <a:ext cx="1112292" cy="1135797"/>
          </a:xfrm>
        </p:spPr>
        <p:txBody>
          <a:bodyPr/>
          <a:lstStyle/>
          <a:p>
            <a:fld id="{027FB875-5C85-AB42-9DC5-178568A424B8}" type="slidenum">
              <a:rPr lang="en-US" sz="8200" smtClean="0">
                <a:solidFill>
                  <a:schemeClr val="bg1">
                    <a:lumMod val="85000"/>
                  </a:schemeClr>
                </a:solidFill>
                <a:latin typeface="Impact"/>
                <a:cs typeface="Impact"/>
              </a:rPr>
              <a:pPr/>
              <a:t>9</a:t>
            </a:fld>
            <a:endParaRPr lang="en-US" sz="8200" dirty="0">
              <a:solidFill>
                <a:schemeClr val="bg1">
                  <a:lumMod val="85000"/>
                </a:schemeClr>
              </a:solidFill>
              <a:latin typeface="Impact"/>
              <a:cs typeface="Impact"/>
            </a:endParaRPr>
          </a:p>
        </p:txBody>
      </p:sp>
      <p:sp>
        <p:nvSpPr>
          <p:cNvPr id="8" name="Title 3"/>
          <p:cNvSpPr txBox="1">
            <a:spLocks/>
          </p:cNvSpPr>
          <p:nvPr>
            <p:custDataLst>
              <p:tags r:id="rId4"/>
            </p:custDataLst>
          </p:nvPr>
        </p:nvSpPr>
        <p:spPr>
          <a:xfrm>
            <a:off x="0" y="526"/>
            <a:ext cx="4145280" cy="100023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err="1">
                <a:ln>
                  <a:noFill/>
                </a:ln>
                <a:solidFill>
                  <a:schemeClr val="tx1"/>
                </a:solidFill>
                <a:effectLst/>
                <a:uLnTx/>
                <a:uFillTx/>
                <a:latin typeface="+mj-lt"/>
                <a:ea typeface="+mj-ea"/>
                <a:cs typeface="Times New Roman"/>
              </a:rPr>
              <a:t>Amorce</a:t>
            </a:r>
            <a:br>
              <a:rPr kumimoji="0" lang="en-US" sz="3000" b="0" i="0" u="none" strike="noStrike" kern="1200" cap="none" spc="0" normalizeH="0" baseline="0" noProof="0" dirty="0">
                <a:ln>
                  <a:noFill/>
                </a:ln>
                <a:solidFill>
                  <a:schemeClr val="tx1"/>
                </a:solidFill>
                <a:effectLst/>
                <a:uLnTx/>
                <a:uFillTx/>
                <a:latin typeface="+mj-lt"/>
                <a:ea typeface="+mj-ea"/>
                <a:cs typeface="Times New Roman"/>
              </a:rPr>
            </a:br>
            <a:r>
              <a:rPr kumimoji="0" lang="en-US" sz="2400" b="0" i="0" u="none" strike="noStrike" kern="1200" cap="none" spc="0" normalizeH="0" baseline="0" noProof="0" dirty="0">
                <a:ln>
                  <a:noFill/>
                </a:ln>
                <a:solidFill>
                  <a:schemeClr val="tx1"/>
                </a:solidFill>
                <a:effectLst/>
                <a:uLnTx/>
                <a:uFillTx/>
                <a:latin typeface="+mj-lt"/>
                <a:ea typeface="+mj-ea"/>
                <a:cs typeface="+mj-cs"/>
              </a:rPr>
              <a:t>1. La mission </a:t>
            </a:r>
            <a:r>
              <a:rPr kumimoji="0" lang="en-US" sz="2400" b="0" i="0" u="none" strike="noStrike" kern="1200" cap="none" spc="0" normalizeH="0" baseline="0" noProof="0" dirty="0" err="1">
                <a:ln>
                  <a:noFill/>
                </a:ln>
                <a:solidFill>
                  <a:schemeClr val="tx1"/>
                </a:solidFill>
                <a:effectLst/>
                <a:uLnTx/>
                <a:uFillTx/>
                <a:latin typeface="+mj-lt"/>
                <a:ea typeface="+mj-ea"/>
                <a:cs typeface="+mj-cs"/>
              </a:rPr>
              <a:t>d’Albert</a:t>
            </a:r>
            <a:r>
              <a:rPr kumimoji="0" lang="en-US" sz="2400" b="0" i="0" u="none" strike="noStrike" kern="1200" cap="none" spc="0" normalizeH="0" baseline="0" noProof="0" dirty="0">
                <a:ln>
                  <a:noFill/>
                </a:ln>
                <a:solidFill>
                  <a:schemeClr val="tx1"/>
                </a:solidFill>
                <a:effectLst/>
                <a:uLnTx/>
                <a:uFillTx/>
                <a:latin typeface="+mj-lt"/>
                <a:ea typeface="+mj-ea"/>
                <a:cs typeface="+mj-cs"/>
              </a:rPr>
              <a:t> </a:t>
            </a:r>
            <a:r>
              <a:rPr kumimoji="0" lang="en-US" b="0" i="0" u="none" strike="noStrike" kern="1200" cap="none" spc="0" normalizeH="0" baseline="0" noProof="0" dirty="0">
                <a:ln>
                  <a:noFill/>
                </a:ln>
                <a:solidFill>
                  <a:schemeClr val="tx1"/>
                </a:solidFill>
                <a:effectLst/>
                <a:uLnTx/>
                <a:uFillTx/>
                <a:latin typeface="+mj-lt"/>
                <a:ea typeface="+mj-ea"/>
                <a:cs typeface="+mj-cs"/>
              </a:rPr>
              <a:t>(suite)</a:t>
            </a:r>
            <a:endParaRPr kumimoji="0" lang="en-US" sz="2400" b="0" i="0" u="none" strike="noStrike" kern="1200" cap="none" spc="0" normalizeH="0" baseline="0" noProof="0" dirty="0">
              <a:ln>
                <a:noFill/>
              </a:ln>
              <a:solidFill>
                <a:schemeClr val="tx1"/>
              </a:solidFill>
              <a:effectLst/>
              <a:uLnTx/>
              <a:uFillTx/>
              <a:latin typeface="+mj-lt"/>
              <a:ea typeface="+mj-ea"/>
              <a:cs typeface="Times New Roman"/>
            </a:endParaRPr>
          </a:p>
        </p:txBody>
      </p:sp>
      <p:pic>
        <p:nvPicPr>
          <p:cNvPr id="2" name="Graphique 1">
            <a:extLst>
              <a:ext uri="{FF2B5EF4-FFF2-40B4-BE49-F238E27FC236}">
                <a16:creationId xmlns:a16="http://schemas.microsoft.com/office/drawing/2014/main" id="{16900E1A-0A88-FF81-4D28-AF48BD66AA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82672" y="-177138"/>
            <a:ext cx="1905000" cy="1905000"/>
          </a:xfrm>
          <a:prstGeom prst="rect">
            <a:avLst/>
          </a:prstGeom>
        </p:spPr>
      </p:pic>
    </p:spTree>
    <p:extLst>
      <p:ext uri="{BB962C8B-B14F-4D97-AF65-F5344CB8AC3E}">
        <p14:creationId xmlns:p14="http://schemas.microsoft.com/office/powerpoint/2010/main" val="24303375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3"/>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5"/>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3"/>
</p:tagLst>
</file>

<file path=ppt/tags/tag45.xml><?xml version="1.0" encoding="utf-8"?>
<p:tagLst xmlns:a="http://schemas.openxmlformats.org/drawingml/2006/main" xmlns:r="http://schemas.openxmlformats.org/officeDocument/2006/relationships" xmlns:p="http://schemas.openxmlformats.org/presentationml/2006/main">
  <p:tag name="NUM" val="4"/>
</p:tagLst>
</file>

<file path=ppt/tags/tag46.xml><?xml version="1.0" encoding="utf-8"?>
<p:tagLst xmlns:a="http://schemas.openxmlformats.org/drawingml/2006/main" xmlns:r="http://schemas.openxmlformats.org/officeDocument/2006/relationships" xmlns:p="http://schemas.openxmlformats.org/presentationml/2006/main">
  <p:tag name="NUM" val="5"/>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5"/>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3"/>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3"/>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5"/>
</p:tagLst>
</file>

<file path=ppt/tags/tag97.xml><?xml version="1.0" encoding="utf-8"?>
<p:tagLst xmlns:a="http://schemas.openxmlformats.org/drawingml/2006/main" xmlns:r="http://schemas.openxmlformats.org/officeDocument/2006/relationships" xmlns:p="http://schemas.openxmlformats.org/presentationml/2006/main">
  <p:tag name="NUM" val="6"/>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20036</TotalTime>
  <Words>5600</Words>
  <Application>Microsoft Office PowerPoint</Application>
  <PresentationFormat>Format US (216 x 279 mm)</PresentationFormat>
  <Paragraphs>606</Paragraphs>
  <Slides>33</Slides>
  <Notes>17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33</vt:i4>
      </vt:variant>
    </vt:vector>
  </HeadingPairs>
  <TitlesOfParts>
    <vt:vector size="42" baseType="lpstr">
      <vt:lpstr>Arial</vt:lpstr>
      <vt:lpstr>Calibri</vt:lpstr>
      <vt:lpstr>Impact</vt:lpstr>
      <vt:lpstr>Lucida Sans Unicode</vt:lpstr>
      <vt:lpstr>Maiandra GD</vt:lpstr>
      <vt:lpstr>Times</vt:lpstr>
      <vt:lpstr>Times New Roman</vt:lpstr>
      <vt:lpstr>Wingdings</vt:lpstr>
      <vt:lpstr>Thème Office</vt:lpstr>
      <vt:lpstr>Présentation PowerPoint</vt:lpstr>
      <vt:lpstr>Présentation PowerPoint</vt:lpstr>
      <vt:lpstr>Présentation PowerPoint</vt:lpstr>
      <vt:lpstr>Séquence d’enseignement</vt:lpstr>
      <vt:lpstr> Bobsleigh d’Albert (1ère année) – Matériel </vt:lpstr>
      <vt:lpstr>Description des activités </vt:lpstr>
      <vt:lpstr>Amorce 1. La mission d’Albert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 théorique 1 Qu’est-ce que le bobsleigh?</vt:lpstr>
      <vt:lpstr>Fiche théorique 2 La friction</vt:lpstr>
      <vt:lpstr>Images à colorier et à découper Albert + côté de bobsleigh</vt:lpstr>
      <vt:lpstr>Images à colorier et à découper  Amancia + côté de bobsleigh</vt:lpstr>
      <vt:lpstr>Présentation PowerPoint</vt:lpstr>
      <vt:lpstr>       Bonjour les élèves !   Je me présente : je m’appelle Albert. J’aime beaucoup le sport.  D’ailleurs, je fais partie d’une équipe de bobsleigh.  Mon équipe et moi, nous voulons nous entraîner pour participer à des compétitions de bobsleigh.  Le problème, c’est que nous habitons en Jamaïque. C’est très difficile de faire du bobsleigh dans notre pays.   Présentement, nous nous pratiquons à pousser notre bobsleigh sur une pente en asphalte. Nous voudrions recouvrir notre pente avec une surface qui nous permettrait de glisser plus loin!  J’ai absolument besoin que vous m’aidiez à trouver une solution à mon problème.  Merci à l’avance !       Albert Smith        </vt:lpstr>
      <vt:lpstr>Fiche TNI 2 Images de bobsleigh</vt:lpstr>
      <vt:lpstr>Fiche TNI 3 À quoi ressemble la Jamaïque ?</vt:lpstr>
      <vt:lpstr>Fiche TNI 4 Les quatre saisons en Jamaïque (question)</vt:lpstr>
      <vt:lpstr>Fiche TNI 5 Les quatre saisons en Jamaïque (réponse)</vt:lpstr>
      <vt:lpstr>Fiche TNI 6 La pente d’Albert</vt:lpstr>
      <vt:lpstr>Fiche TNI 7 Modèle de bobsleigh</vt:lpstr>
      <vt:lpstr>Fiche TNI 8  Comment placer la rampe </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Guimond</dc:creator>
  <cp:lastModifiedBy>Hélène Mathieu</cp:lastModifiedBy>
  <cp:revision>1143</cp:revision>
  <cp:lastPrinted>2020-12-31T15:26:23Z</cp:lastPrinted>
  <dcterms:created xsi:type="dcterms:W3CDTF">2014-07-29T20:22:02Z</dcterms:created>
  <dcterms:modified xsi:type="dcterms:W3CDTF">2024-02-15T19:35:49Z</dcterms:modified>
</cp:coreProperties>
</file>